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ink/ink10.xml" ContentType="application/inkml+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6" r:id="rId4"/>
  </p:sldMasterIdLst>
  <p:notesMasterIdLst>
    <p:notesMasterId r:id="rId154"/>
  </p:notesMasterIdLst>
  <p:handoutMasterIdLst>
    <p:handoutMasterId r:id="rId155"/>
  </p:handoutMasterIdLst>
  <p:sldIdLst>
    <p:sldId id="2147470433" r:id="rId5"/>
    <p:sldId id="266" r:id="rId6"/>
    <p:sldId id="2147470434" r:id="rId7"/>
    <p:sldId id="26393" r:id="rId8"/>
    <p:sldId id="271" r:id="rId9"/>
    <p:sldId id="26383" r:id="rId10"/>
    <p:sldId id="2141411757" r:id="rId11"/>
    <p:sldId id="2147470435" r:id="rId12"/>
    <p:sldId id="2147470436" r:id="rId13"/>
    <p:sldId id="2147470437" r:id="rId14"/>
    <p:sldId id="2147470438" r:id="rId15"/>
    <p:sldId id="2147470439" r:id="rId16"/>
    <p:sldId id="2147470440" r:id="rId17"/>
    <p:sldId id="2147470380" r:id="rId18"/>
    <p:sldId id="2141411764" r:id="rId19"/>
    <p:sldId id="26394" r:id="rId20"/>
    <p:sldId id="2141411719" r:id="rId21"/>
    <p:sldId id="2141411779" r:id="rId22"/>
    <p:sldId id="2141411813" r:id="rId23"/>
    <p:sldId id="2141411781" r:id="rId24"/>
    <p:sldId id="2141411739" r:id="rId25"/>
    <p:sldId id="2147470387" r:id="rId26"/>
    <p:sldId id="26395" r:id="rId27"/>
    <p:sldId id="2141411756" r:id="rId28"/>
    <p:sldId id="26396" r:id="rId29"/>
    <p:sldId id="2147470441" r:id="rId30"/>
    <p:sldId id="2147470382" r:id="rId31"/>
    <p:sldId id="2147470442" r:id="rId32"/>
    <p:sldId id="2141411746" r:id="rId33"/>
    <p:sldId id="2141411749" r:id="rId34"/>
    <p:sldId id="2141411755" r:id="rId35"/>
    <p:sldId id="26397" r:id="rId36"/>
    <p:sldId id="2147470389" r:id="rId37"/>
    <p:sldId id="2147470390" r:id="rId38"/>
    <p:sldId id="2141411783" r:id="rId39"/>
    <p:sldId id="2141411785" r:id="rId40"/>
    <p:sldId id="26398" r:id="rId41"/>
    <p:sldId id="2141411787" r:id="rId42"/>
    <p:sldId id="2141411790" r:id="rId43"/>
    <p:sldId id="2147470391" r:id="rId44"/>
    <p:sldId id="2141411791" r:id="rId45"/>
    <p:sldId id="26400" r:id="rId46"/>
    <p:sldId id="2147470392" r:id="rId47"/>
    <p:sldId id="281" r:id="rId48"/>
    <p:sldId id="2141411811" r:id="rId49"/>
    <p:sldId id="267" r:id="rId50"/>
    <p:sldId id="270" r:id="rId51"/>
    <p:sldId id="2147470397" r:id="rId52"/>
    <p:sldId id="2147470394" r:id="rId53"/>
    <p:sldId id="2147470443" r:id="rId54"/>
    <p:sldId id="2147470396" r:id="rId55"/>
    <p:sldId id="2147470398" r:id="rId56"/>
    <p:sldId id="2147470400" r:id="rId57"/>
    <p:sldId id="2147470403" r:id="rId58"/>
    <p:sldId id="278" r:id="rId59"/>
    <p:sldId id="2147470406" r:id="rId60"/>
    <p:sldId id="2147470408" r:id="rId61"/>
    <p:sldId id="2147470407" r:id="rId62"/>
    <p:sldId id="2147470401" r:id="rId63"/>
    <p:sldId id="2147470405" r:id="rId64"/>
    <p:sldId id="2147470402" r:id="rId65"/>
    <p:sldId id="2147470404" r:id="rId66"/>
    <p:sldId id="2141411793" r:id="rId67"/>
    <p:sldId id="2141411795" r:id="rId68"/>
    <p:sldId id="2141411796" r:id="rId69"/>
    <p:sldId id="2141411786" r:id="rId70"/>
    <p:sldId id="26401" r:id="rId71"/>
    <p:sldId id="2147470410" r:id="rId72"/>
    <p:sldId id="26402" r:id="rId73"/>
    <p:sldId id="2147470366" r:id="rId74"/>
    <p:sldId id="2147470367" r:id="rId75"/>
    <p:sldId id="2147470414" r:id="rId76"/>
    <p:sldId id="2147470412" r:id="rId77"/>
    <p:sldId id="2147470413" r:id="rId78"/>
    <p:sldId id="2147470415" r:id="rId79"/>
    <p:sldId id="2147470416" r:id="rId80"/>
    <p:sldId id="2147470340" r:id="rId81"/>
    <p:sldId id="2141411814" r:id="rId82"/>
    <p:sldId id="2147470417" r:id="rId83"/>
    <p:sldId id="2147470419" r:id="rId84"/>
    <p:sldId id="2147470420" r:id="rId85"/>
    <p:sldId id="2147470430" r:id="rId86"/>
    <p:sldId id="2147470431" r:id="rId87"/>
    <p:sldId id="2147470348" r:id="rId88"/>
    <p:sldId id="2147470444" r:id="rId89"/>
    <p:sldId id="2141411816" r:id="rId90"/>
    <p:sldId id="2147470304" r:id="rId91"/>
    <p:sldId id="2147470305" r:id="rId92"/>
    <p:sldId id="2147470291" r:id="rId93"/>
    <p:sldId id="2147470290" r:id="rId94"/>
    <p:sldId id="2147470289" r:id="rId95"/>
    <p:sldId id="2147470297" r:id="rId96"/>
    <p:sldId id="2147470422" r:id="rId97"/>
    <p:sldId id="2147470423" r:id="rId98"/>
    <p:sldId id="2141411817" r:id="rId99"/>
    <p:sldId id="2147470316" r:id="rId100"/>
    <p:sldId id="2147470331" r:id="rId101"/>
    <p:sldId id="2141411687" r:id="rId102"/>
    <p:sldId id="2147470337" r:id="rId103"/>
    <p:sldId id="2141411818" r:id="rId104"/>
    <p:sldId id="2141411825" r:id="rId105"/>
    <p:sldId id="2147470424" r:id="rId106"/>
    <p:sldId id="2141411827" r:id="rId107"/>
    <p:sldId id="2147470360" r:id="rId108"/>
    <p:sldId id="2147470280" r:id="rId109"/>
    <p:sldId id="2147470274" r:id="rId110"/>
    <p:sldId id="2147470445" r:id="rId111"/>
    <p:sldId id="2147470282" r:id="rId112"/>
    <p:sldId id="2147470278" r:id="rId113"/>
    <p:sldId id="2147470425" r:id="rId114"/>
    <p:sldId id="2141411819" r:id="rId115"/>
    <p:sldId id="2147470377" r:id="rId116"/>
    <p:sldId id="2147470298" r:id="rId117"/>
    <p:sldId id="2147470301" r:id="rId118"/>
    <p:sldId id="2147470302" r:id="rId119"/>
    <p:sldId id="2147470358" r:id="rId120"/>
    <p:sldId id="2147470283" r:id="rId121"/>
    <p:sldId id="2147470313" r:id="rId122"/>
    <p:sldId id="2147470332" r:id="rId123"/>
    <p:sldId id="2147470315" r:id="rId124"/>
    <p:sldId id="2141411821" r:id="rId125"/>
    <p:sldId id="2147470428" r:id="rId126"/>
    <p:sldId id="2147470285" r:id="rId127"/>
    <p:sldId id="2147470309" r:id="rId128"/>
    <p:sldId id="2147470427" r:id="rId129"/>
    <p:sldId id="2147470344" r:id="rId130"/>
    <p:sldId id="2147470359" r:id="rId131"/>
    <p:sldId id="2147470352" r:id="rId132"/>
    <p:sldId id="2147470354" r:id="rId133"/>
    <p:sldId id="2147470356" r:id="rId134"/>
    <p:sldId id="2147470426" r:id="rId135"/>
    <p:sldId id="2147470355" r:id="rId136"/>
    <p:sldId id="2147470357" r:id="rId137"/>
    <p:sldId id="2141411823" r:id="rId138"/>
    <p:sldId id="2147470306" r:id="rId139"/>
    <p:sldId id="2147470363" r:id="rId140"/>
    <p:sldId id="2147470372" r:id="rId141"/>
    <p:sldId id="2147470374" r:id="rId142"/>
    <p:sldId id="2147470378" r:id="rId143"/>
    <p:sldId id="2147470379" r:id="rId144"/>
    <p:sldId id="2147470370" r:id="rId145"/>
    <p:sldId id="2147470446" r:id="rId146"/>
    <p:sldId id="2147470376" r:id="rId147"/>
    <p:sldId id="2147470381" r:id="rId148"/>
    <p:sldId id="2147470409" r:id="rId149"/>
    <p:sldId id="2147470388" r:id="rId150"/>
    <p:sldId id="360" r:id="rId151"/>
    <p:sldId id="2141411812" r:id="rId152"/>
    <p:sldId id="361" r:id="rId153"/>
  </p:sldIdLst>
  <p:sldSz cx="12192000" cy="6858000"/>
  <p:notesSz cx="7099300" cy="10234613"/>
  <p:embeddedFontLst>
    <p:embeddedFont>
      <p:font typeface="Montserrat" panose="00000500000000000000" pitchFamily="2" charset="0"/>
      <p:regular r:id="rId156"/>
      <p:bold r:id="rId157"/>
      <p:italic r:id="rId158"/>
      <p:boldItalic r:id="rId159"/>
    </p:embeddedFont>
    <p:embeddedFont>
      <p:font typeface="Public Sans" pitchFamily="2" charset="0"/>
      <p:regular r:id="rId160"/>
      <p:bold r:id="rId161"/>
      <p:italic r:id="rId162"/>
      <p:boldItalic r:id="rId163"/>
    </p:embeddedFont>
    <p:embeddedFont>
      <p:font typeface="Public Sans Bold" pitchFamily="2" charset="0"/>
      <p:bold r:id="rId164"/>
    </p:embeddedFont>
    <p:embeddedFont>
      <p:font typeface="Public Sans Light" pitchFamily="2" charset="0"/>
      <p:regular r:id="rId165"/>
      <p:italic r:id="rId166"/>
    </p:embeddedFont>
    <p:embeddedFont>
      <p:font typeface="Public Sans Semi-Bold" panose="020B0604020202020204" charset="0"/>
      <p:regular r:id="rId16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6F0191A-068C-8FA4-EA38-A137A428DA08}" name="Bronwyn Gilmore" initials="BG" userId="S::bronwyn.gilmore@det.nsw.edu.au::d75d7ff0-1cd9-495b-ade2-ab2e4011355b" providerId="AD"/>
  <p188:author id="{2ABCC72C-698E-D904-87ED-232C99DCD876}" name="Chris Bormann" initials="CB" userId="S::CHRISTOPHER.BORMANN@det.nsw.edu.au::a6d691a2-a69a-4ad6-9ddc-69ff3f1e933f" providerId="AD"/>
  <p188:author id="{C3022933-6033-1D2B-7132-C104A58355BF}" name="Lewanna Kenton" initials="LK" userId="S::lewanna.kenton2@det.nsw.edu.au::c46aa24c-2ae8-4fbc-971f-03ec70a397d0" providerId="AD"/>
  <p188:author id="{9DAB8A52-D956-BEF1-5E26-F9A0EC19B15C}" name="Bronwyn Gilmore" initials="BG" userId="S::BRONWYN.GILMORE@det.nsw.edu.au::d75d7ff0-1cd9-495b-ade2-ab2e4011355b" providerId="AD"/>
  <p188:author id="{1D07FC7C-786C-AF32-986B-B904DACE1A82}" name="Lewanna Kenton" initials="LK" userId="S::Lewanna.Kenton2@det.nsw.edu.au::c46aa24c-2ae8-4fbc-971f-03ec70a397d0" providerId="AD"/>
  <p188:author id="{0370C784-7104-4587-1C03-A4A0A6D07F3E}" name="Alyana Marave" initials="AM" userId="S::Alyana.Marave1@det.nsw.edu.au::dd6e8313-0bdf-4d22-8f0f-323573363137" providerId="AD"/>
  <p188:author id="{9F6E0887-BD70-42C0-FC19-086C9D5D117F}" name="Maninder Kaur (Maninder Kaur)" initials="MK" userId="S::MANINDER.KAUR4@det.nsw.edu.au::3c210f67-4992-4f09-b654-fa659634c1c2" providerId="AD"/>
  <p188:author id="{20A69EB9-37FE-C617-BCB4-31B442AC0505}" name="Sham Nair (Sham Nair)" initials="SN" userId="S::Sham.Nair@det.nsw.edu.au::4817747e-2766-4bab-b119-23e4e659ab0e" providerId="AD"/>
  <p188:author id="{A96C6CF2-D952-9967-EDEE-BE46E2B476F6}" name="Gilmore" initials="B" userId="Gilmore" providerId="None"/>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495054"/>
    <a:srgbClr val="FFE6EA"/>
    <a:srgbClr val="FFB8C1"/>
    <a:srgbClr val="FFCC99"/>
    <a:srgbClr val="FFCCFF"/>
    <a:srgbClr val="22272B"/>
    <a:srgbClr val="99FF99"/>
    <a:srgbClr val="FFB6C1"/>
    <a:srgbClr val="CBE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992611-33B2-4EEE-8E87-4C15821F21B5}" v="407" dt="2025-06-19T00:08:26.07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3" autoAdjust="0"/>
    <p:restoredTop sz="88042" autoAdjust="0"/>
  </p:normalViewPr>
  <p:slideViewPr>
    <p:cSldViewPr snapToGrid="0">
      <p:cViewPr varScale="1">
        <p:scale>
          <a:sx n="64" d="100"/>
          <a:sy n="64" d="100"/>
        </p:scale>
        <p:origin x="628" y="40"/>
      </p:cViewPr>
      <p:guideLst>
        <p:guide orient="horz" pos="2160"/>
        <p:guide pos="3863"/>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font" Target="fonts/font4.fntdata"/><Relationship Id="rId170"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font" Target="fonts/font5.fntdata"/><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font" Target="fonts/font1.fntdata"/><Relationship Id="rId172" Type="http://schemas.microsoft.com/office/2015/10/relationships/revisionInfo" Target="revisionInfo.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font" Target="fonts/font12.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font" Target="fonts/font7.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font" Target="fonts/font2.fntdata"/><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font" Target="fonts/font8.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font" Target="fonts/font9.fntdata"/><Relationship Id="rId16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notesMaster" Target="notesMasters/notesMaster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font" Target="fonts/font10.fntdata"/><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handoutMaster" Target="handoutMasters/handoutMaster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2272B">
                    <a:lumMod val="65000"/>
                    <a:lumOff val="35000"/>
                  </a:srgbClr>
                </a:solidFill>
                <a:latin typeface="+mn-lt"/>
                <a:ea typeface="+mn-ea"/>
                <a:cs typeface="+mn-cs"/>
              </a:defRPr>
            </a:pPr>
            <a:r>
              <a:rPr lang="en-US" sz="1862" b="0" i="0" u="none" strike="noStrike" kern="1200" spc="0" baseline="0">
                <a:solidFill>
                  <a:srgbClr val="22272B">
                    <a:lumMod val="65000"/>
                    <a:lumOff val="35000"/>
                  </a:srgbClr>
                </a:solidFill>
              </a:rPr>
              <a:t>Mineral reserves</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2272B">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Iron ore</c:v>
                </c:pt>
              </c:strCache>
            </c:strRef>
          </c:tx>
          <c:spPr>
            <a:solidFill>
              <a:schemeClr val="accent1"/>
            </a:solidFill>
            <a:ln>
              <a:noFill/>
            </a:ln>
            <a:effectLst/>
          </c:spPr>
          <c:invertIfNegative val="0"/>
          <c:cat>
            <c:strRef>
              <c:f>Sheet1!$A$2:$A$4</c:f>
              <c:strCache>
                <c:ptCount val="3"/>
                <c:pt idx="0">
                  <c:v>Reserve</c:v>
                </c:pt>
                <c:pt idx="1">
                  <c:v>Resource life 1</c:v>
                </c:pt>
                <c:pt idx="2">
                  <c:v>Resource life 2</c:v>
                </c:pt>
              </c:strCache>
            </c:strRef>
          </c:cat>
          <c:val>
            <c:numRef>
              <c:f>Sheet1!$B$2:$B$4</c:f>
              <c:numCache>
                <c:formatCode>General</c:formatCode>
                <c:ptCount val="3"/>
                <c:pt idx="0">
                  <c:v>12</c:v>
                </c:pt>
                <c:pt idx="1">
                  <c:v>30</c:v>
                </c:pt>
                <c:pt idx="2">
                  <c:v>75</c:v>
                </c:pt>
              </c:numCache>
            </c:numRef>
          </c:val>
          <c:extLst>
            <c:ext xmlns:c16="http://schemas.microsoft.com/office/drawing/2014/chart" uri="{C3380CC4-5D6E-409C-BE32-E72D297353CC}">
              <c16:uniqueId val="{00000000-0A6A-4EF0-8E65-BF42EFB5D158}"/>
            </c:ext>
          </c:extLst>
        </c:ser>
        <c:dLbls>
          <c:showLegendKey val="0"/>
          <c:showVal val="0"/>
          <c:showCatName val="0"/>
          <c:showSerName val="0"/>
          <c:showPercent val="0"/>
          <c:showBubbleSize val="0"/>
        </c:dLbls>
        <c:gapWidth val="150"/>
        <c:axId val="85119119"/>
        <c:axId val="85118159"/>
      </c:barChart>
      <c:catAx>
        <c:axId val="8511911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Reserve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118159"/>
        <c:crosses val="autoZero"/>
        <c:auto val="1"/>
        <c:lblAlgn val="ctr"/>
        <c:lblOffset val="100"/>
        <c:noMultiLvlLbl val="0"/>
      </c:catAx>
      <c:valAx>
        <c:axId val="851181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Time (years)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119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AU" sz="1800"/>
              <a:t>Mineral reserves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768487551096262E-2"/>
          <c:y val="0.10384884534639609"/>
          <c:w val="0.90059113712374583"/>
          <c:h val="0.69114979113865915"/>
        </c:manualLayout>
      </c:layout>
      <c:barChart>
        <c:barDir val="col"/>
        <c:grouping val="clustered"/>
        <c:varyColors val="0"/>
        <c:ser>
          <c:idx val="0"/>
          <c:order val="0"/>
          <c:tx>
            <c:strRef>
              <c:f>Sheet1!$B$1</c:f>
              <c:strCache>
                <c:ptCount val="1"/>
                <c:pt idx="0">
                  <c:v>Iron 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Reserve life</c:v>
                </c:pt>
                <c:pt idx="1">
                  <c:v>Resrouce life 1</c:v>
                </c:pt>
                <c:pt idx="2">
                  <c:v>Resource life 2</c:v>
                </c:pt>
              </c:strCache>
            </c:strRef>
          </c:cat>
          <c:val>
            <c:numRef>
              <c:f>Sheet1!$B$2:$B$4</c:f>
              <c:numCache>
                <c:formatCode>General</c:formatCode>
                <c:ptCount val="3"/>
                <c:pt idx="0">
                  <c:v>12</c:v>
                </c:pt>
                <c:pt idx="1">
                  <c:v>30</c:v>
                </c:pt>
                <c:pt idx="2">
                  <c:v>75</c:v>
                </c:pt>
              </c:numCache>
            </c:numRef>
          </c:val>
          <c:extLst>
            <c:ext xmlns:c16="http://schemas.microsoft.com/office/drawing/2014/chart" uri="{C3380CC4-5D6E-409C-BE32-E72D297353CC}">
              <c16:uniqueId val="{00000000-9F2B-46BC-B294-8543D38C2326}"/>
            </c:ext>
          </c:extLst>
        </c:ser>
        <c:ser>
          <c:idx val="1"/>
          <c:order val="1"/>
          <c:tx>
            <c:strRef>
              <c:f>Sheet1!$C$1</c:f>
              <c:strCache>
                <c:ptCount val="1"/>
                <c:pt idx="0">
                  <c:v>Antimony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Reserve life</c:v>
                </c:pt>
                <c:pt idx="1">
                  <c:v>Resrouce life 1</c:v>
                </c:pt>
                <c:pt idx="2">
                  <c:v>Resource life 2</c:v>
                </c:pt>
              </c:strCache>
            </c:strRef>
          </c:cat>
          <c:val>
            <c:numRef>
              <c:f>Sheet1!$C$2:$C$4</c:f>
              <c:numCache>
                <c:formatCode>General</c:formatCode>
                <c:ptCount val="3"/>
                <c:pt idx="0">
                  <c:v>8</c:v>
                </c:pt>
                <c:pt idx="1">
                  <c:v>17</c:v>
                </c:pt>
                <c:pt idx="2">
                  <c:v>20</c:v>
                </c:pt>
              </c:numCache>
            </c:numRef>
          </c:val>
          <c:extLst>
            <c:ext xmlns:c16="http://schemas.microsoft.com/office/drawing/2014/chart" uri="{C3380CC4-5D6E-409C-BE32-E72D297353CC}">
              <c16:uniqueId val="{00000001-9F2B-46BC-B294-8543D38C2326}"/>
            </c:ext>
          </c:extLst>
        </c:ser>
        <c:dLbls>
          <c:showLegendKey val="0"/>
          <c:showVal val="0"/>
          <c:showCatName val="0"/>
          <c:showSerName val="0"/>
          <c:showPercent val="0"/>
          <c:showBubbleSize val="0"/>
        </c:dLbls>
        <c:gapWidth val="150"/>
        <c:axId val="1236726959"/>
        <c:axId val="1236724559"/>
      </c:barChart>
      <c:catAx>
        <c:axId val="1236726959"/>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AU" sz="1600" dirty="0"/>
                  <a:t>Reserve type</a:t>
                </a:r>
              </a:p>
            </c:rich>
          </c:tx>
          <c:layout>
            <c:manualLayout>
              <c:xMode val="edge"/>
              <c:yMode val="edge"/>
              <c:x val="0.4572901337792642"/>
              <c:y val="0.888422110661385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36724559"/>
        <c:crosses val="autoZero"/>
        <c:auto val="1"/>
        <c:lblAlgn val="ctr"/>
        <c:lblOffset val="100"/>
        <c:noMultiLvlLbl val="0"/>
      </c:catAx>
      <c:valAx>
        <c:axId val="12367245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AU" sz="1600" dirty="0"/>
                  <a:t>Time (Years)</a:t>
                </a:r>
              </a:p>
            </c:rich>
          </c:tx>
          <c:layout>
            <c:manualLayout>
              <c:xMode val="edge"/>
              <c:yMode val="edge"/>
              <c:x val="1.1798587885544408E-2"/>
              <c:y val="0.3198506357706794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36726959"/>
        <c:crosses val="autoZero"/>
        <c:crossBetween val="between"/>
      </c:valAx>
      <c:spPr>
        <a:noFill/>
        <a:ln>
          <a:noFill/>
        </a:ln>
        <a:effectLst/>
      </c:spPr>
    </c:plotArea>
    <c:legend>
      <c:legendPos val="b"/>
      <c:layout>
        <c:manualLayout>
          <c:xMode val="edge"/>
          <c:yMode val="edge"/>
          <c:x val="0.38803195055768536"/>
          <c:y val="0.93367048153270549"/>
          <c:w val="0.23144946913404957"/>
          <c:h val="6.632951846729445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769D1-BF63-4619-95DC-B8086113C723}" type="doc">
      <dgm:prSet loTypeId="urn:microsoft.com/office/officeart/2005/8/layout/process1" loCatId="process" qsTypeId="urn:microsoft.com/office/officeart/2005/8/quickstyle/simple1" qsCatId="simple" csTypeId="urn:microsoft.com/office/officeart/2005/8/colors/accent1_2" csCatId="accent1" phldr="1"/>
      <dgm:spPr/>
    </dgm:pt>
    <dgm:pt modelId="{8B2ACF14-EC14-4D99-97E2-7C5B0FC5E13A}">
      <dgm:prSet phldrT="[Text]" custT="1"/>
      <dgm:spPr/>
      <dgm:t>
        <a:bodyPr lIns="288000" tIns="180000" anchor="t" anchorCtr="0"/>
        <a:lstStyle/>
        <a:p>
          <a:pPr algn="l"/>
          <a:r>
            <a:rPr lang="en-AU" sz="1800"/>
            <a:t>Select  the entire table</a:t>
          </a:r>
        </a:p>
      </dgm:t>
      <dgm:extLst>
        <a:ext uri="{E40237B7-FDA0-4F09-8148-C483321AD2D9}">
          <dgm14:cNvPr xmlns:dgm14="http://schemas.microsoft.com/office/drawing/2010/diagram" id="0" name="" descr="A flow chart showing 3 step process to create a tally table."/>
        </a:ext>
      </dgm:extLst>
    </dgm:pt>
    <dgm:pt modelId="{B38F2123-8B5A-40F8-A1A1-E31CCDE4B1F6}" type="parTrans" cxnId="{E5720D77-6F40-48FB-97C5-95B0F4FEBF3C}">
      <dgm:prSet/>
      <dgm:spPr/>
      <dgm:t>
        <a:bodyPr/>
        <a:lstStyle/>
        <a:p>
          <a:endParaRPr lang="en-AU"/>
        </a:p>
      </dgm:t>
    </dgm:pt>
    <dgm:pt modelId="{CF316137-08FD-4948-AB9D-34483873CB34}" type="sibTrans" cxnId="{E5720D77-6F40-48FB-97C5-95B0F4FEBF3C}">
      <dgm:prSet/>
      <dgm:spPr/>
      <dgm:t>
        <a:bodyPr/>
        <a:lstStyle/>
        <a:p>
          <a:endParaRPr lang="en-AU"/>
        </a:p>
      </dgm:t>
    </dgm:pt>
    <dgm:pt modelId="{A6938917-6ABE-4A5B-9D73-1732E70A67D7}">
      <dgm:prSet phldrT="[Text]" custT="1"/>
      <dgm:spPr/>
      <dgm:t>
        <a:bodyPr lIns="288000" tIns="180000" anchor="t" anchorCtr="0"/>
        <a:lstStyle/>
        <a:p>
          <a:pPr algn="l"/>
          <a:r>
            <a:rPr lang="en-AU" sz="1800"/>
            <a:t>Click on insert and select ‘Recommended Pivot Tables’</a:t>
          </a:r>
        </a:p>
        <a:p>
          <a:pPr algn="l"/>
          <a:endParaRPr lang="en-AU" sz="1800"/>
        </a:p>
      </dgm:t>
    </dgm:pt>
    <dgm:pt modelId="{F4C6DF55-D185-48C1-B5C7-A14AEE6166F0}" type="parTrans" cxnId="{1746C0CE-E85C-4CFB-B2C9-9AA6F1A88335}">
      <dgm:prSet/>
      <dgm:spPr/>
      <dgm:t>
        <a:bodyPr/>
        <a:lstStyle/>
        <a:p>
          <a:endParaRPr lang="en-AU"/>
        </a:p>
      </dgm:t>
    </dgm:pt>
    <dgm:pt modelId="{412AA3A2-3D89-4252-95A9-1A518C061E01}" type="sibTrans" cxnId="{1746C0CE-E85C-4CFB-B2C9-9AA6F1A88335}">
      <dgm:prSet/>
      <dgm:spPr/>
      <dgm:t>
        <a:bodyPr/>
        <a:lstStyle/>
        <a:p>
          <a:endParaRPr lang="en-AU"/>
        </a:p>
      </dgm:t>
    </dgm:pt>
    <dgm:pt modelId="{E034A661-6C11-4AB1-BAAC-79EFB3FFC3E7}">
      <dgm:prSet phldrT="[Text]" custT="1"/>
      <dgm:spPr/>
      <dgm:t>
        <a:bodyPr lIns="288000" tIns="180000" anchor="t" anchorCtr="0"/>
        <a:lstStyle/>
        <a:p>
          <a:pPr algn="l"/>
          <a:r>
            <a:rPr lang="en-AU" sz="1800"/>
            <a:t>A new message box will open. Click ‘OK’. It will create  a tally table in a new sheet</a:t>
          </a:r>
        </a:p>
      </dgm:t>
    </dgm:pt>
    <dgm:pt modelId="{312969A0-66F4-4B58-9CE5-EF18887E6C46}" type="parTrans" cxnId="{3ABA308F-CC82-4A90-9565-08AD09638250}">
      <dgm:prSet/>
      <dgm:spPr/>
      <dgm:t>
        <a:bodyPr/>
        <a:lstStyle/>
        <a:p>
          <a:endParaRPr lang="en-AU"/>
        </a:p>
      </dgm:t>
    </dgm:pt>
    <dgm:pt modelId="{2E11F921-C2CB-4DB0-8F71-1122B539ACD5}" type="sibTrans" cxnId="{3ABA308F-CC82-4A90-9565-08AD09638250}">
      <dgm:prSet/>
      <dgm:spPr/>
      <dgm:t>
        <a:bodyPr/>
        <a:lstStyle/>
        <a:p>
          <a:endParaRPr lang="en-AU"/>
        </a:p>
      </dgm:t>
    </dgm:pt>
    <dgm:pt modelId="{21C19826-DA29-423C-BC61-D1A39C7D8D0B}" type="pres">
      <dgm:prSet presAssocID="{CA3769D1-BF63-4619-95DC-B8086113C723}" presName="Name0" presStyleCnt="0">
        <dgm:presLayoutVars>
          <dgm:dir/>
          <dgm:resizeHandles val="exact"/>
        </dgm:presLayoutVars>
      </dgm:prSet>
      <dgm:spPr/>
    </dgm:pt>
    <dgm:pt modelId="{694CC461-C2C9-4CE8-9449-723E4E11A145}" type="pres">
      <dgm:prSet presAssocID="{8B2ACF14-EC14-4D99-97E2-7C5B0FC5E13A}" presName="node" presStyleLbl="node1" presStyleIdx="0" presStyleCnt="3" custLinFactNeighborX="-7336" custLinFactNeighborY="-1008">
        <dgm:presLayoutVars>
          <dgm:bulletEnabled val="1"/>
        </dgm:presLayoutVars>
      </dgm:prSet>
      <dgm:spPr/>
    </dgm:pt>
    <dgm:pt modelId="{FA39DE01-FAEE-462F-90E9-E878D63DBCDF}" type="pres">
      <dgm:prSet presAssocID="{CF316137-08FD-4948-AB9D-34483873CB34}" presName="sibTrans" presStyleLbl="sibTrans2D1" presStyleIdx="0" presStyleCnt="2"/>
      <dgm:spPr/>
    </dgm:pt>
    <dgm:pt modelId="{B033AB0B-4208-4809-A4EE-344B0F7D27D6}" type="pres">
      <dgm:prSet presAssocID="{CF316137-08FD-4948-AB9D-34483873CB34}" presName="connectorText" presStyleLbl="sibTrans2D1" presStyleIdx="0" presStyleCnt="2"/>
      <dgm:spPr/>
    </dgm:pt>
    <dgm:pt modelId="{3CCED735-5311-4113-9827-EE7EBB3D4773}" type="pres">
      <dgm:prSet presAssocID="{A6938917-6ABE-4A5B-9D73-1732E70A67D7}" presName="node" presStyleLbl="node1" presStyleIdx="1" presStyleCnt="3" custLinFactNeighborX="-4118" custLinFactNeighborY="-1485">
        <dgm:presLayoutVars>
          <dgm:bulletEnabled val="1"/>
        </dgm:presLayoutVars>
      </dgm:prSet>
      <dgm:spPr/>
    </dgm:pt>
    <dgm:pt modelId="{FC9DCDF8-FD4F-4A13-B64B-092380845931}" type="pres">
      <dgm:prSet presAssocID="{412AA3A2-3D89-4252-95A9-1A518C061E01}" presName="sibTrans" presStyleLbl="sibTrans2D1" presStyleIdx="1" presStyleCnt="2"/>
      <dgm:spPr/>
    </dgm:pt>
    <dgm:pt modelId="{2EC4FB1E-A4DA-4B31-B6E6-CE3F12CFCB13}" type="pres">
      <dgm:prSet presAssocID="{412AA3A2-3D89-4252-95A9-1A518C061E01}" presName="connectorText" presStyleLbl="sibTrans2D1" presStyleIdx="1" presStyleCnt="2"/>
      <dgm:spPr/>
    </dgm:pt>
    <dgm:pt modelId="{9F7894F0-432C-400D-91BF-588CB566C309}" type="pres">
      <dgm:prSet presAssocID="{E034A661-6C11-4AB1-BAAC-79EFB3FFC3E7}" presName="node" presStyleLbl="node1" presStyleIdx="2" presStyleCnt="3">
        <dgm:presLayoutVars>
          <dgm:bulletEnabled val="1"/>
        </dgm:presLayoutVars>
      </dgm:prSet>
      <dgm:spPr/>
    </dgm:pt>
  </dgm:ptLst>
  <dgm:cxnLst>
    <dgm:cxn modelId="{38A62D0E-3F33-420D-9264-3CC7C80A55AB}" type="presOf" srcId="{A6938917-6ABE-4A5B-9D73-1732E70A67D7}" destId="{3CCED735-5311-4113-9827-EE7EBB3D4773}" srcOrd="0" destOrd="0" presId="urn:microsoft.com/office/officeart/2005/8/layout/process1"/>
    <dgm:cxn modelId="{E5C1D96A-4D94-4829-9378-2D3A588F0C3C}" type="presOf" srcId="{CA3769D1-BF63-4619-95DC-B8086113C723}" destId="{21C19826-DA29-423C-BC61-D1A39C7D8D0B}" srcOrd="0" destOrd="0" presId="urn:microsoft.com/office/officeart/2005/8/layout/process1"/>
    <dgm:cxn modelId="{E5720D77-6F40-48FB-97C5-95B0F4FEBF3C}" srcId="{CA3769D1-BF63-4619-95DC-B8086113C723}" destId="{8B2ACF14-EC14-4D99-97E2-7C5B0FC5E13A}" srcOrd="0" destOrd="0" parTransId="{B38F2123-8B5A-40F8-A1A1-E31CCDE4B1F6}" sibTransId="{CF316137-08FD-4948-AB9D-34483873CB34}"/>
    <dgm:cxn modelId="{68129187-36D8-4A1C-8E78-1990F5BF1960}" type="presOf" srcId="{CF316137-08FD-4948-AB9D-34483873CB34}" destId="{FA39DE01-FAEE-462F-90E9-E878D63DBCDF}" srcOrd="0" destOrd="0" presId="urn:microsoft.com/office/officeart/2005/8/layout/process1"/>
    <dgm:cxn modelId="{3ABA308F-CC82-4A90-9565-08AD09638250}" srcId="{CA3769D1-BF63-4619-95DC-B8086113C723}" destId="{E034A661-6C11-4AB1-BAAC-79EFB3FFC3E7}" srcOrd="2" destOrd="0" parTransId="{312969A0-66F4-4B58-9CE5-EF18887E6C46}" sibTransId="{2E11F921-C2CB-4DB0-8F71-1122B539ACD5}"/>
    <dgm:cxn modelId="{C85AEE8C-5ACD-44B2-86D2-0F731008BD30}" type="presOf" srcId="{E034A661-6C11-4AB1-BAAC-79EFB3FFC3E7}" destId="{9F7894F0-432C-400D-91BF-588CB566C309}" srcOrd="0" destOrd="0" presId="urn:microsoft.com/office/officeart/2005/8/layout/process1"/>
    <dgm:cxn modelId="{F211619E-B9B5-4FFB-917B-72098489C853}" type="presOf" srcId="{412AA3A2-3D89-4252-95A9-1A518C061E01}" destId="{FC9DCDF8-FD4F-4A13-B64B-092380845931}" srcOrd="0" destOrd="0" presId="urn:microsoft.com/office/officeart/2005/8/layout/process1"/>
    <dgm:cxn modelId="{0A1E68EC-6203-4A0C-8F75-74D65B91554F}" type="presOf" srcId="{CF316137-08FD-4948-AB9D-34483873CB34}" destId="{B033AB0B-4208-4809-A4EE-344B0F7D27D6}" srcOrd="1" destOrd="0" presId="urn:microsoft.com/office/officeart/2005/8/layout/process1"/>
    <dgm:cxn modelId="{1746C0CE-E85C-4CFB-B2C9-9AA6F1A88335}" srcId="{CA3769D1-BF63-4619-95DC-B8086113C723}" destId="{A6938917-6ABE-4A5B-9D73-1732E70A67D7}" srcOrd="1" destOrd="0" parTransId="{F4C6DF55-D185-48C1-B5C7-A14AEE6166F0}" sibTransId="{412AA3A2-3D89-4252-95A9-1A518C061E01}"/>
    <dgm:cxn modelId="{21F6D0F2-F5F1-439B-B906-852E1BCF4B05}" type="presOf" srcId="{8B2ACF14-EC14-4D99-97E2-7C5B0FC5E13A}" destId="{694CC461-C2C9-4CE8-9449-723E4E11A145}" srcOrd="0" destOrd="0" presId="urn:microsoft.com/office/officeart/2005/8/layout/process1"/>
    <dgm:cxn modelId="{0AEBE3F5-8387-41C9-8222-E8B7B616A6B3}" type="presOf" srcId="{412AA3A2-3D89-4252-95A9-1A518C061E01}" destId="{2EC4FB1E-A4DA-4B31-B6E6-CE3F12CFCB13}" srcOrd="1" destOrd="0" presId="urn:microsoft.com/office/officeart/2005/8/layout/process1"/>
    <dgm:cxn modelId="{AA1B55B8-3B03-41BC-BB28-C022087B6435}" type="presParOf" srcId="{21C19826-DA29-423C-BC61-D1A39C7D8D0B}" destId="{694CC461-C2C9-4CE8-9449-723E4E11A145}" srcOrd="0" destOrd="0" presId="urn:microsoft.com/office/officeart/2005/8/layout/process1"/>
    <dgm:cxn modelId="{F9B1A16B-1FB4-4A07-A960-ECFA590030C2}" type="presParOf" srcId="{21C19826-DA29-423C-BC61-D1A39C7D8D0B}" destId="{FA39DE01-FAEE-462F-90E9-E878D63DBCDF}" srcOrd="1" destOrd="0" presId="urn:microsoft.com/office/officeart/2005/8/layout/process1"/>
    <dgm:cxn modelId="{CFE08468-E253-4FB8-9492-AD4999FF65FB}" type="presParOf" srcId="{FA39DE01-FAEE-462F-90E9-E878D63DBCDF}" destId="{B033AB0B-4208-4809-A4EE-344B0F7D27D6}" srcOrd="0" destOrd="0" presId="urn:microsoft.com/office/officeart/2005/8/layout/process1"/>
    <dgm:cxn modelId="{F7DB8680-675E-4CDC-8228-75A4C602FB69}" type="presParOf" srcId="{21C19826-DA29-423C-BC61-D1A39C7D8D0B}" destId="{3CCED735-5311-4113-9827-EE7EBB3D4773}" srcOrd="2" destOrd="0" presId="urn:microsoft.com/office/officeart/2005/8/layout/process1"/>
    <dgm:cxn modelId="{FD4A1192-4503-495C-AEF8-901E136810E4}" type="presParOf" srcId="{21C19826-DA29-423C-BC61-D1A39C7D8D0B}" destId="{FC9DCDF8-FD4F-4A13-B64B-092380845931}" srcOrd="3" destOrd="0" presId="urn:microsoft.com/office/officeart/2005/8/layout/process1"/>
    <dgm:cxn modelId="{E9245C09-72D6-47E8-A274-13E4491135E4}" type="presParOf" srcId="{FC9DCDF8-FD4F-4A13-B64B-092380845931}" destId="{2EC4FB1E-A4DA-4B31-B6E6-CE3F12CFCB13}" srcOrd="0" destOrd="0" presId="urn:microsoft.com/office/officeart/2005/8/layout/process1"/>
    <dgm:cxn modelId="{7F71EE1A-BC30-4DD3-9713-B76535628D10}" type="presParOf" srcId="{21C19826-DA29-423C-BC61-D1A39C7D8D0B}" destId="{9F7894F0-432C-400D-91BF-588CB566C30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3769D1-BF63-4619-95DC-B8086113C723}" type="doc">
      <dgm:prSet loTypeId="urn:microsoft.com/office/officeart/2005/8/layout/process1" loCatId="process" qsTypeId="urn:microsoft.com/office/officeart/2005/8/quickstyle/simple1" qsCatId="simple" csTypeId="urn:microsoft.com/office/officeart/2005/8/colors/accent1_2" csCatId="accent1" phldr="1"/>
      <dgm:spPr/>
    </dgm:pt>
    <dgm:pt modelId="{8B2ACF14-EC14-4D99-97E2-7C5B0FC5E13A}">
      <dgm:prSet phldrT="[Text]" custT="1"/>
      <dgm:spPr/>
      <dgm:t>
        <a:bodyPr lIns="144000" tIns="72000" anchor="t"/>
        <a:lstStyle/>
        <a:p>
          <a:pPr algn="l">
            <a:lnSpc>
              <a:spcPct val="114000"/>
            </a:lnSpc>
            <a:spcAft>
              <a:spcPts val="600"/>
            </a:spcAft>
          </a:pPr>
          <a:r>
            <a:rPr lang="en-AU" sz="1600" dirty="0"/>
            <a:t>Select  the entire table created in the new sheet</a:t>
          </a:r>
        </a:p>
      </dgm:t>
    </dgm:pt>
    <dgm:pt modelId="{B38F2123-8B5A-40F8-A1A1-E31CCDE4B1F6}" type="parTrans" cxnId="{E5720D77-6F40-48FB-97C5-95B0F4FEBF3C}">
      <dgm:prSet/>
      <dgm:spPr/>
      <dgm:t>
        <a:bodyPr/>
        <a:lstStyle/>
        <a:p>
          <a:endParaRPr lang="en-AU"/>
        </a:p>
      </dgm:t>
    </dgm:pt>
    <dgm:pt modelId="{CF316137-08FD-4948-AB9D-34483873CB34}" type="sibTrans" cxnId="{E5720D77-6F40-48FB-97C5-95B0F4FEBF3C}">
      <dgm:prSet/>
      <dgm:spPr/>
      <dgm:t>
        <a:bodyPr/>
        <a:lstStyle/>
        <a:p>
          <a:endParaRPr lang="en-AU"/>
        </a:p>
      </dgm:t>
    </dgm:pt>
    <dgm:pt modelId="{A6938917-6ABE-4A5B-9D73-1732E70A67D7}">
      <dgm:prSet phldrT="[Text]" custT="1"/>
      <dgm:spPr/>
      <dgm:t>
        <a:bodyPr lIns="144000" tIns="72000" anchor="t"/>
        <a:lstStyle/>
        <a:p>
          <a:pPr algn="l">
            <a:lnSpc>
              <a:spcPct val="114000"/>
            </a:lnSpc>
            <a:spcAft>
              <a:spcPts val="600"/>
            </a:spcAft>
          </a:pPr>
          <a:r>
            <a:rPr lang="en-AU" sz="1600" dirty="0"/>
            <a:t>Click on insert and select ‘Recommended  Charts’</a:t>
          </a:r>
        </a:p>
      </dgm:t>
      <dgm:extLst>
        <a:ext uri="{E40237B7-FDA0-4F09-8148-C483321AD2D9}">
          <dgm14:cNvPr xmlns:dgm14="http://schemas.microsoft.com/office/drawing/2010/diagram" id="0" name="" descr="A flow chart showing 3 step process to create a column graph."/>
        </a:ext>
      </dgm:extLst>
    </dgm:pt>
    <dgm:pt modelId="{F4C6DF55-D185-48C1-B5C7-A14AEE6166F0}" type="parTrans" cxnId="{1746C0CE-E85C-4CFB-B2C9-9AA6F1A88335}">
      <dgm:prSet/>
      <dgm:spPr/>
      <dgm:t>
        <a:bodyPr/>
        <a:lstStyle/>
        <a:p>
          <a:endParaRPr lang="en-AU"/>
        </a:p>
      </dgm:t>
    </dgm:pt>
    <dgm:pt modelId="{412AA3A2-3D89-4252-95A9-1A518C061E01}" type="sibTrans" cxnId="{1746C0CE-E85C-4CFB-B2C9-9AA6F1A88335}">
      <dgm:prSet/>
      <dgm:spPr/>
      <dgm:t>
        <a:bodyPr/>
        <a:lstStyle/>
        <a:p>
          <a:endParaRPr lang="en-AU"/>
        </a:p>
      </dgm:t>
    </dgm:pt>
    <dgm:pt modelId="{E034A661-6C11-4AB1-BAAC-79EFB3FFC3E7}">
      <dgm:prSet phldrT="[Text]" custT="1"/>
      <dgm:spPr/>
      <dgm:t>
        <a:bodyPr lIns="144000" tIns="72000" anchor="t"/>
        <a:lstStyle/>
        <a:p>
          <a:pPr algn="l">
            <a:lnSpc>
              <a:spcPct val="114000"/>
            </a:lnSpc>
            <a:spcAft>
              <a:spcPts val="600"/>
            </a:spcAft>
          </a:pPr>
          <a:r>
            <a:rPr lang="en-AU" sz="1600" dirty="0"/>
            <a:t>A new message box will open. Click ‘OK’. It will create  a clustered column graph.</a:t>
          </a:r>
        </a:p>
        <a:p>
          <a:pPr algn="l">
            <a:lnSpc>
              <a:spcPct val="114000"/>
            </a:lnSpc>
            <a:spcAft>
              <a:spcPts val="600"/>
            </a:spcAft>
          </a:pPr>
          <a:r>
            <a:rPr lang="en-AU" sz="1600" dirty="0"/>
            <a:t>Change the selection to pie graph to create a pie graph. </a:t>
          </a:r>
        </a:p>
      </dgm:t>
    </dgm:pt>
    <dgm:pt modelId="{312969A0-66F4-4B58-9CE5-EF18887E6C46}" type="parTrans" cxnId="{3ABA308F-CC82-4A90-9565-08AD09638250}">
      <dgm:prSet/>
      <dgm:spPr/>
      <dgm:t>
        <a:bodyPr/>
        <a:lstStyle/>
        <a:p>
          <a:endParaRPr lang="en-AU"/>
        </a:p>
      </dgm:t>
    </dgm:pt>
    <dgm:pt modelId="{2E11F921-C2CB-4DB0-8F71-1122B539ACD5}" type="sibTrans" cxnId="{3ABA308F-CC82-4A90-9565-08AD09638250}">
      <dgm:prSet/>
      <dgm:spPr/>
      <dgm:t>
        <a:bodyPr/>
        <a:lstStyle/>
        <a:p>
          <a:endParaRPr lang="en-AU"/>
        </a:p>
      </dgm:t>
    </dgm:pt>
    <dgm:pt modelId="{21C19826-DA29-423C-BC61-D1A39C7D8D0B}" type="pres">
      <dgm:prSet presAssocID="{CA3769D1-BF63-4619-95DC-B8086113C723}" presName="Name0" presStyleCnt="0">
        <dgm:presLayoutVars>
          <dgm:dir/>
          <dgm:resizeHandles val="exact"/>
        </dgm:presLayoutVars>
      </dgm:prSet>
      <dgm:spPr/>
    </dgm:pt>
    <dgm:pt modelId="{694CC461-C2C9-4CE8-9449-723E4E11A145}" type="pres">
      <dgm:prSet presAssocID="{8B2ACF14-EC14-4D99-97E2-7C5B0FC5E13A}" presName="node" presStyleLbl="node1" presStyleIdx="0" presStyleCnt="3" custLinFactNeighborX="-7336" custLinFactNeighborY="-1008">
        <dgm:presLayoutVars>
          <dgm:bulletEnabled val="1"/>
        </dgm:presLayoutVars>
      </dgm:prSet>
      <dgm:spPr/>
    </dgm:pt>
    <dgm:pt modelId="{FA39DE01-FAEE-462F-90E9-E878D63DBCDF}" type="pres">
      <dgm:prSet presAssocID="{CF316137-08FD-4948-AB9D-34483873CB34}" presName="sibTrans" presStyleLbl="sibTrans2D1" presStyleIdx="0" presStyleCnt="2"/>
      <dgm:spPr/>
    </dgm:pt>
    <dgm:pt modelId="{B033AB0B-4208-4809-A4EE-344B0F7D27D6}" type="pres">
      <dgm:prSet presAssocID="{CF316137-08FD-4948-AB9D-34483873CB34}" presName="connectorText" presStyleLbl="sibTrans2D1" presStyleIdx="0" presStyleCnt="2"/>
      <dgm:spPr/>
    </dgm:pt>
    <dgm:pt modelId="{3CCED735-5311-4113-9827-EE7EBB3D4773}" type="pres">
      <dgm:prSet presAssocID="{A6938917-6ABE-4A5B-9D73-1732E70A67D7}" presName="node" presStyleLbl="node1" presStyleIdx="1" presStyleCnt="3" custLinFactNeighborX="-4118" custLinFactNeighborY="-1485">
        <dgm:presLayoutVars>
          <dgm:bulletEnabled val="1"/>
        </dgm:presLayoutVars>
      </dgm:prSet>
      <dgm:spPr/>
    </dgm:pt>
    <dgm:pt modelId="{FC9DCDF8-FD4F-4A13-B64B-092380845931}" type="pres">
      <dgm:prSet presAssocID="{412AA3A2-3D89-4252-95A9-1A518C061E01}" presName="sibTrans" presStyleLbl="sibTrans2D1" presStyleIdx="1" presStyleCnt="2"/>
      <dgm:spPr/>
    </dgm:pt>
    <dgm:pt modelId="{2EC4FB1E-A4DA-4B31-B6E6-CE3F12CFCB13}" type="pres">
      <dgm:prSet presAssocID="{412AA3A2-3D89-4252-95A9-1A518C061E01}" presName="connectorText" presStyleLbl="sibTrans2D1" presStyleIdx="1" presStyleCnt="2"/>
      <dgm:spPr/>
    </dgm:pt>
    <dgm:pt modelId="{9F7894F0-432C-400D-91BF-588CB566C309}" type="pres">
      <dgm:prSet presAssocID="{E034A661-6C11-4AB1-BAAC-79EFB3FFC3E7}" presName="node" presStyleLbl="node1" presStyleIdx="2" presStyleCnt="3">
        <dgm:presLayoutVars>
          <dgm:bulletEnabled val="1"/>
        </dgm:presLayoutVars>
      </dgm:prSet>
      <dgm:spPr/>
    </dgm:pt>
  </dgm:ptLst>
  <dgm:cxnLst>
    <dgm:cxn modelId="{38A62D0E-3F33-420D-9264-3CC7C80A55AB}" type="presOf" srcId="{A6938917-6ABE-4A5B-9D73-1732E70A67D7}" destId="{3CCED735-5311-4113-9827-EE7EBB3D4773}" srcOrd="0" destOrd="0" presId="urn:microsoft.com/office/officeart/2005/8/layout/process1"/>
    <dgm:cxn modelId="{E5C1D96A-4D94-4829-9378-2D3A588F0C3C}" type="presOf" srcId="{CA3769D1-BF63-4619-95DC-B8086113C723}" destId="{21C19826-DA29-423C-BC61-D1A39C7D8D0B}" srcOrd="0" destOrd="0" presId="urn:microsoft.com/office/officeart/2005/8/layout/process1"/>
    <dgm:cxn modelId="{E5720D77-6F40-48FB-97C5-95B0F4FEBF3C}" srcId="{CA3769D1-BF63-4619-95DC-B8086113C723}" destId="{8B2ACF14-EC14-4D99-97E2-7C5B0FC5E13A}" srcOrd="0" destOrd="0" parTransId="{B38F2123-8B5A-40F8-A1A1-E31CCDE4B1F6}" sibTransId="{CF316137-08FD-4948-AB9D-34483873CB34}"/>
    <dgm:cxn modelId="{68129187-36D8-4A1C-8E78-1990F5BF1960}" type="presOf" srcId="{CF316137-08FD-4948-AB9D-34483873CB34}" destId="{FA39DE01-FAEE-462F-90E9-E878D63DBCDF}" srcOrd="0" destOrd="0" presId="urn:microsoft.com/office/officeart/2005/8/layout/process1"/>
    <dgm:cxn modelId="{3ABA308F-CC82-4A90-9565-08AD09638250}" srcId="{CA3769D1-BF63-4619-95DC-B8086113C723}" destId="{E034A661-6C11-4AB1-BAAC-79EFB3FFC3E7}" srcOrd="2" destOrd="0" parTransId="{312969A0-66F4-4B58-9CE5-EF18887E6C46}" sibTransId="{2E11F921-C2CB-4DB0-8F71-1122B539ACD5}"/>
    <dgm:cxn modelId="{C85AEE8C-5ACD-44B2-86D2-0F731008BD30}" type="presOf" srcId="{E034A661-6C11-4AB1-BAAC-79EFB3FFC3E7}" destId="{9F7894F0-432C-400D-91BF-588CB566C309}" srcOrd="0" destOrd="0" presId="urn:microsoft.com/office/officeart/2005/8/layout/process1"/>
    <dgm:cxn modelId="{F211619E-B9B5-4FFB-917B-72098489C853}" type="presOf" srcId="{412AA3A2-3D89-4252-95A9-1A518C061E01}" destId="{FC9DCDF8-FD4F-4A13-B64B-092380845931}" srcOrd="0" destOrd="0" presId="urn:microsoft.com/office/officeart/2005/8/layout/process1"/>
    <dgm:cxn modelId="{0A1E68EC-6203-4A0C-8F75-74D65B91554F}" type="presOf" srcId="{CF316137-08FD-4948-AB9D-34483873CB34}" destId="{B033AB0B-4208-4809-A4EE-344B0F7D27D6}" srcOrd="1" destOrd="0" presId="urn:microsoft.com/office/officeart/2005/8/layout/process1"/>
    <dgm:cxn modelId="{1746C0CE-E85C-4CFB-B2C9-9AA6F1A88335}" srcId="{CA3769D1-BF63-4619-95DC-B8086113C723}" destId="{A6938917-6ABE-4A5B-9D73-1732E70A67D7}" srcOrd="1" destOrd="0" parTransId="{F4C6DF55-D185-48C1-B5C7-A14AEE6166F0}" sibTransId="{412AA3A2-3D89-4252-95A9-1A518C061E01}"/>
    <dgm:cxn modelId="{21F6D0F2-F5F1-439B-B906-852E1BCF4B05}" type="presOf" srcId="{8B2ACF14-EC14-4D99-97E2-7C5B0FC5E13A}" destId="{694CC461-C2C9-4CE8-9449-723E4E11A145}" srcOrd="0" destOrd="0" presId="urn:microsoft.com/office/officeart/2005/8/layout/process1"/>
    <dgm:cxn modelId="{0AEBE3F5-8387-41C9-8222-E8B7B616A6B3}" type="presOf" srcId="{412AA3A2-3D89-4252-95A9-1A518C061E01}" destId="{2EC4FB1E-A4DA-4B31-B6E6-CE3F12CFCB13}" srcOrd="1" destOrd="0" presId="urn:microsoft.com/office/officeart/2005/8/layout/process1"/>
    <dgm:cxn modelId="{AA1B55B8-3B03-41BC-BB28-C022087B6435}" type="presParOf" srcId="{21C19826-DA29-423C-BC61-D1A39C7D8D0B}" destId="{694CC461-C2C9-4CE8-9449-723E4E11A145}" srcOrd="0" destOrd="0" presId="urn:microsoft.com/office/officeart/2005/8/layout/process1"/>
    <dgm:cxn modelId="{F9B1A16B-1FB4-4A07-A960-ECFA590030C2}" type="presParOf" srcId="{21C19826-DA29-423C-BC61-D1A39C7D8D0B}" destId="{FA39DE01-FAEE-462F-90E9-E878D63DBCDF}" srcOrd="1" destOrd="0" presId="urn:microsoft.com/office/officeart/2005/8/layout/process1"/>
    <dgm:cxn modelId="{CFE08468-E253-4FB8-9492-AD4999FF65FB}" type="presParOf" srcId="{FA39DE01-FAEE-462F-90E9-E878D63DBCDF}" destId="{B033AB0B-4208-4809-A4EE-344B0F7D27D6}" srcOrd="0" destOrd="0" presId="urn:microsoft.com/office/officeart/2005/8/layout/process1"/>
    <dgm:cxn modelId="{F7DB8680-675E-4CDC-8228-75A4C602FB69}" type="presParOf" srcId="{21C19826-DA29-423C-BC61-D1A39C7D8D0B}" destId="{3CCED735-5311-4113-9827-EE7EBB3D4773}" srcOrd="2" destOrd="0" presId="urn:microsoft.com/office/officeart/2005/8/layout/process1"/>
    <dgm:cxn modelId="{FD4A1192-4503-495C-AEF8-901E136810E4}" type="presParOf" srcId="{21C19826-DA29-423C-BC61-D1A39C7D8D0B}" destId="{FC9DCDF8-FD4F-4A13-B64B-092380845931}" srcOrd="3" destOrd="0" presId="urn:microsoft.com/office/officeart/2005/8/layout/process1"/>
    <dgm:cxn modelId="{E9245C09-72D6-47E8-A274-13E4491135E4}" type="presParOf" srcId="{FC9DCDF8-FD4F-4A13-B64B-092380845931}" destId="{2EC4FB1E-A4DA-4B31-B6E6-CE3F12CFCB13}" srcOrd="0" destOrd="0" presId="urn:microsoft.com/office/officeart/2005/8/layout/process1"/>
    <dgm:cxn modelId="{7F71EE1A-BC30-4DD3-9713-B76535628D10}" type="presParOf" srcId="{21C19826-DA29-423C-BC61-D1A39C7D8D0B}" destId="{9F7894F0-432C-400D-91BF-588CB566C30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CC461-C2C9-4CE8-9449-723E4E11A145}">
      <dsp:nvSpPr>
        <dsp:cNvPr id="0" name=""/>
        <dsp:cNvSpPr/>
      </dsp:nvSpPr>
      <dsp:spPr>
        <a:xfrm>
          <a:off x="0" y="0"/>
          <a:ext cx="3013846" cy="13608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180000" rIns="68580" bIns="68580" numCol="1" spcCol="1270" anchor="t" anchorCtr="0">
          <a:noAutofit/>
        </a:bodyPr>
        <a:lstStyle/>
        <a:p>
          <a:pPr marL="0" lvl="0" indent="0" algn="l" defTabSz="800100">
            <a:lnSpc>
              <a:spcPct val="90000"/>
            </a:lnSpc>
            <a:spcBef>
              <a:spcPct val="0"/>
            </a:spcBef>
            <a:spcAft>
              <a:spcPct val="35000"/>
            </a:spcAft>
            <a:buNone/>
          </a:pPr>
          <a:r>
            <a:rPr lang="en-AU" sz="1800" kern="1200"/>
            <a:t>Select  the entire table</a:t>
          </a:r>
        </a:p>
      </dsp:txBody>
      <dsp:txXfrm>
        <a:off x="39857" y="39857"/>
        <a:ext cx="2934132" cy="1281087"/>
      </dsp:txXfrm>
    </dsp:sp>
    <dsp:sp modelId="{FA39DE01-FAEE-462F-90E9-E878D63DBCDF}">
      <dsp:nvSpPr>
        <dsp:cNvPr id="0" name=""/>
        <dsp:cNvSpPr/>
      </dsp:nvSpPr>
      <dsp:spPr>
        <a:xfrm>
          <a:off x="3306743" y="306683"/>
          <a:ext cx="620940" cy="7474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AU" sz="3400" kern="1200"/>
        </a:p>
      </dsp:txBody>
      <dsp:txXfrm>
        <a:off x="3306743" y="456170"/>
        <a:ext cx="434658" cy="448460"/>
      </dsp:txXfrm>
    </dsp:sp>
    <dsp:sp modelId="{3CCED735-5311-4113-9827-EE7EBB3D4773}">
      <dsp:nvSpPr>
        <dsp:cNvPr id="0" name=""/>
        <dsp:cNvSpPr/>
      </dsp:nvSpPr>
      <dsp:spPr>
        <a:xfrm>
          <a:off x="4185432" y="0"/>
          <a:ext cx="3013846" cy="13608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180000" rIns="68580" bIns="68580" numCol="1" spcCol="1270" anchor="t" anchorCtr="0">
          <a:noAutofit/>
        </a:bodyPr>
        <a:lstStyle/>
        <a:p>
          <a:pPr marL="0" lvl="0" indent="0" algn="l" defTabSz="800100">
            <a:lnSpc>
              <a:spcPct val="90000"/>
            </a:lnSpc>
            <a:spcBef>
              <a:spcPct val="0"/>
            </a:spcBef>
            <a:spcAft>
              <a:spcPct val="35000"/>
            </a:spcAft>
            <a:buNone/>
          </a:pPr>
          <a:r>
            <a:rPr lang="en-AU" sz="1800" kern="1200"/>
            <a:t>Click on insert and select ‘Recommended Pivot Tables’</a:t>
          </a:r>
        </a:p>
        <a:p>
          <a:pPr marL="0" lvl="0" indent="0" algn="l" defTabSz="800100">
            <a:lnSpc>
              <a:spcPct val="90000"/>
            </a:lnSpc>
            <a:spcBef>
              <a:spcPct val="0"/>
            </a:spcBef>
            <a:spcAft>
              <a:spcPct val="35000"/>
            </a:spcAft>
            <a:buNone/>
          </a:pPr>
          <a:endParaRPr lang="en-AU" sz="1800" kern="1200"/>
        </a:p>
      </dsp:txBody>
      <dsp:txXfrm>
        <a:off x="4225289" y="39857"/>
        <a:ext cx="2934132" cy="1281087"/>
      </dsp:txXfrm>
    </dsp:sp>
    <dsp:sp modelId="{FC9DCDF8-FD4F-4A13-B64B-092380845931}">
      <dsp:nvSpPr>
        <dsp:cNvPr id="0" name=""/>
        <dsp:cNvSpPr/>
      </dsp:nvSpPr>
      <dsp:spPr>
        <a:xfrm>
          <a:off x="7513075" y="306683"/>
          <a:ext cx="665246" cy="7474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AU" sz="3400" kern="1200"/>
        </a:p>
      </dsp:txBody>
      <dsp:txXfrm>
        <a:off x="7513075" y="456170"/>
        <a:ext cx="465672" cy="448460"/>
      </dsp:txXfrm>
    </dsp:sp>
    <dsp:sp modelId="{9F7894F0-432C-400D-91BF-588CB566C309}">
      <dsp:nvSpPr>
        <dsp:cNvPr id="0" name=""/>
        <dsp:cNvSpPr/>
      </dsp:nvSpPr>
      <dsp:spPr>
        <a:xfrm>
          <a:off x="8454462" y="0"/>
          <a:ext cx="3013846" cy="13608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00" tIns="180000" rIns="68580" bIns="68580" numCol="1" spcCol="1270" anchor="t" anchorCtr="0">
          <a:noAutofit/>
        </a:bodyPr>
        <a:lstStyle/>
        <a:p>
          <a:pPr marL="0" lvl="0" indent="0" algn="l" defTabSz="800100">
            <a:lnSpc>
              <a:spcPct val="90000"/>
            </a:lnSpc>
            <a:spcBef>
              <a:spcPct val="0"/>
            </a:spcBef>
            <a:spcAft>
              <a:spcPct val="35000"/>
            </a:spcAft>
            <a:buNone/>
          </a:pPr>
          <a:r>
            <a:rPr lang="en-AU" sz="1800" kern="1200"/>
            <a:t>A new message box will open. Click ‘OK’. It will create  a tally table in a new sheet</a:t>
          </a:r>
        </a:p>
      </dsp:txBody>
      <dsp:txXfrm>
        <a:off x="8494319" y="39857"/>
        <a:ext cx="2934132" cy="12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CC461-C2C9-4CE8-9449-723E4E11A145}">
      <dsp:nvSpPr>
        <dsp:cNvPr id="0" name=""/>
        <dsp:cNvSpPr/>
      </dsp:nvSpPr>
      <dsp:spPr>
        <a:xfrm>
          <a:off x="0" y="0"/>
          <a:ext cx="3013846" cy="1600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2000" rIns="60960" bIns="60960" numCol="1" spcCol="1270" anchor="t" anchorCtr="0">
          <a:noAutofit/>
        </a:bodyPr>
        <a:lstStyle/>
        <a:p>
          <a:pPr marL="0" lvl="0" indent="0" algn="l" defTabSz="711200">
            <a:lnSpc>
              <a:spcPct val="114000"/>
            </a:lnSpc>
            <a:spcBef>
              <a:spcPct val="0"/>
            </a:spcBef>
            <a:spcAft>
              <a:spcPts val="600"/>
            </a:spcAft>
            <a:buNone/>
          </a:pPr>
          <a:r>
            <a:rPr lang="en-AU" sz="1600" kern="1200" dirty="0"/>
            <a:t>Select  the entire table created in the new sheet</a:t>
          </a:r>
        </a:p>
      </dsp:txBody>
      <dsp:txXfrm>
        <a:off x="46890" y="46890"/>
        <a:ext cx="2920066" cy="1507157"/>
      </dsp:txXfrm>
    </dsp:sp>
    <dsp:sp modelId="{FA39DE01-FAEE-462F-90E9-E878D63DBCDF}">
      <dsp:nvSpPr>
        <dsp:cNvPr id="0" name=""/>
        <dsp:cNvSpPr/>
      </dsp:nvSpPr>
      <dsp:spPr>
        <a:xfrm>
          <a:off x="3306743" y="426751"/>
          <a:ext cx="620940" cy="7474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AU" sz="3400" kern="1200"/>
        </a:p>
      </dsp:txBody>
      <dsp:txXfrm>
        <a:off x="3306743" y="576238"/>
        <a:ext cx="434658" cy="448460"/>
      </dsp:txXfrm>
    </dsp:sp>
    <dsp:sp modelId="{3CCED735-5311-4113-9827-EE7EBB3D4773}">
      <dsp:nvSpPr>
        <dsp:cNvPr id="0" name=""/>
        <dsp:cNvSpPr/>
      </dsp:nvSpPr>
      <dsp:spPr>
        <a:xfrm>
          <a:off x="4185432" y="0"/>
          <a:ext cx="3013846" cy="1600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2000" rIns="60960" bIns="60960" numCol="1" spcCol="1270" anchor="t" anchorCtr="0">
          <a:noAutofit/>
        </a:bodyPr>
        <a:lstStyle/>
        <a:p>
          <a:pPr marL="0" lvl="0" indent="0" algn="l" defTabSz="711200">
            <a:lnSpc>
              <a:spcPct val="114000"/>
            </a:lnSpc>
            <a:spcBef>
              <a:spcPct val="0"/>
            </a:spcBef>
            <a:spcAft>
              <a:spcPts val="600"/>
            </a:spcAft>
            <a:buNone/>
          </a:pPr>
          <a:r>
            <a:rPr lang="en-AU" sz="1600" kern="1200" dirty="0"/>
            <a:t>Click on insert and select ‘Recommended  Charts’</a:t>
          </a:r>
        </a:p>
      </dsp:txBody>
      <dsp:txXfrm>
        <a:off x="4232322" y="46890"/>
        <a:ext cx="2920066" cy="1507157"/>
      </dsp:txXfrm>
    </dsp:sp>
    <dsp:sp modelId="{FC9DCDF8-FD4F-4A13-B64B-092380845931}">
      <dsp:nvSpPr>
        <dsp:cNvPr id="0" name=""/>
        <dsp:cNvSpPr/>
      </dsp:nvSpPr>
      <dsp:spPr>
        <a:xfrm>
          <a:off x="7513075" y="426751"/>
          <a:ext cx="665246" cy="7474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AU" sz="3400" kern="1200"/>
        </a:p>
      </dsp:txBody>
      <dsp:txXfrm>
        <a:off x="7513075" y="576238"/>
        <a:ext cx="465672" cy="448460"/>
      </dsp:txXfrm>
    </dsp:sp>
    <dsp:sp modelId="{9F7894F0-432C-400D-91BF-588CB566C309}">
      <dsp:nvSpPr>
        <dsp:cNvPr id="0" name=""/>
        <dsp:cNvSpPr/>
      </dsp:nvSpPr>
      <dsp:spPr>
        <a:xfrm>
          <a:off x="8454462" y="0"/>
          <a:ext cx="3013846" cy="1600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2000" rIns="60960" bIns="60960" numCol="1" spcCol="1270" anchor="t" anchorCtr="0">
          <a:noAutofit/>
        </a:bodyPr>
        <a:lstStyle/>
        <a:p>
          <a:pPr marL="0" lvl="0" indent="0" algn="l" defTabSz="711200">
            <a:lnSpc>
              <a:spcPct val="114000"/>
            </a:lnSpc>
            <a:spcBef>
              <a:spcPct val="0"/>
            </a:spcBef>
            <a:spcAft>
              <a:spcPts val="600"/>
            </a:spcAft>
            <a:buNone/>
          </a:pPr>
          <a:r>
            <a:rPr lang="en-AU" sz="1600" kern="1200" dirty="0"/>
            <a:t>A new message box will open. Click ‘OK’. It will create  a clustered column graph.</a:t>
          </a:r>
        </a:p>
        <a:p>
          <a:pPr marL="0" lvl="0" indent="0" algn="l" defTabSz="711200">
            <a:lnSpc>
              <a:spcPct val="114000"/>
            </a:lnSpc>
            <a:spcBef>
              <a:spcPct val="0"/>
            </a:spcBef>
            <a:spcAft>
              <a:spcPts val="600"/>
            </a:spcAft>
            <a:buNone/>
          </a:pPr>
          <a:r>
            <a:rPr lang="en-AU" sz="1600" kern="1200" dirty="0"/>
            <a:t>Change the selection to pie graph to create a pie graph. </a:t>
          </a:r>
        </a:p>
      </dsp:txBody>
      <dsp:txXfrm>
        <a:off x="8501352" y="46890"/>
        <a:ext cx="2920066" cy="15071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B0BF4B7B-ADA4-42BE-A113-1D67CA67812F}" type="datetimeFigureOut">
              <a:rPr lang="en-AU" smtClean="0">
                <a:latin typeface="Public Sans" pitchFamily="2" charset="0"/>
              </a:rPr>
              <a:t>3/07/2025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6T03:56:52.972"/>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41,'173'0,"927"-23,27 5,-725 21,579-3,-894 4,167 32,-77-7,-108-19,-7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2:41:36.756"/>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6T03:57:50.368"/>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1,'749'18,"-111"-1,1578-14,-1158-5,-1011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6T03:57:52.995"/>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0 268,'770'-117,"1484"-33,-398 154,-1808-4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6T03:57:54.934"/>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78,'2415'-56,"-2211"49,1408-7,-1170 15,-396-1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6T03:58:04.17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0,'2788'0,"-2726"0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6T03:58:05.28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78,'44'0,"47"0,46 0,31 0,58-7,34-1,24-6,27-1,11 3,15 2,-12 4,-42 2,-51 3,-64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6T03:58:08.92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0,'2773'0,"-2740"0,-1 2,1 0,34 9,-35-4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6T03:58:33.14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0 151,'1969'-50,"-1635"27,614-36,1 41,-911 19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6T03:58:36.356"/>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0,'307'18,"-51"-2,848-10,-651-8,-427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atin typeface="Public Sans" pitchFamily="2" charset="0"/>
              </a:defRPr>
            </a:lvl1pPr>
          </a:lstStyle>
          <a:p>
            <a:endParaRPr lang="en-AU"/>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atin typeface="Public Sans" pitchFamily="2" charset="0"/>
              </a:defRPr>
            </a:lvl1pPr>
          </a:lstStyle>
          <a:p>
            <a:fld id="{EC6F825C-382E-4C1A-82AB-BCE4AFD21ABE}" type="datetimeFigureOut">
              <a:rPr lang="en-AU" smtClean="0"/>
              <a:pPr/>
              <a:t>3/07/2025</a:t>
            </a:fld>
            <a:endParaRPr lang="en-AU"/>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atin typeface="Public Sans" pitchFamily="2" charset="0"/>
              </a:defRPr>
            </a:lvl1pPr>
          </a:lstStyle>
          <a:p>
            <a:endParaRPr lang="en-AU"/>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nsw.gov.au/teaching-and-learning/curriculum/science/science-curriculum-resources-k-12/science-7-10-curriculum-resources/science-s5-material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00.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11.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3" Type="http://schemas.openxmlformats.org/officeDocument/2006/relationships/hyperlink" Target="https://www.energy.gov/sites/default/files/2021-12/ES_ConsumerGuide_RecyclingCodes.pdf" TargetMode="External"/><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1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21.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2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2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27.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3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35.xml.rels><?xml version="1.0" encoding="UTF-8" standalone="yes"?>
<Relationships xmlns="http://schemas.openxmlformats.org/package/2006/relationships"><Relationship Id="rId3" Type="http://schemas.openxmlformats.org/officeDocument/2006/relationships/hyperlink" Target="https://web-archive.oecd.org/2022-08-18/620573-plastics-lifecycle-is-far-from-circular.htm" TargetMode="External"/><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3" Type="http://schemas.openxmlformats.org/officeDocument/2006/relationships/hyperlink" Target="https://web-archive.oecd.org/2022-08-18/620573-plastics-lifecycle-is-far-from-circular.htm" TargetMode="External"/><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3" Type="http://schemas.openxmlformats.org/officeDocument/2006/relationships/hyperlink" Target="https://www.canva.com/infographics/templates/" TargetMode="External"/><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a.gov.au/aimr2023/australias-estimated-ore-reserv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youtu.be/FY9njrte8tc"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9.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1.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7.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9.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78.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8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87.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9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a:buNone/>
            </a:pPr>
            <a:r>
              <a:rPr lang="en-AU" sz="1800" b="1" dirty="0">
                <a:ea typeface="+mn-lt"/>
                <a:cs typeface="+mn-lt"/>
              </a:rPr>
              <a:t>Teacher notes:</a:t>
            </a:r>
          </a:p>
          <a:p>
            <a:pPr marL="0" indent="0">
              <a:lnSpc>
                <a:spcPct val="150000"/>
              </a:lnSpc>
              <a:buFont typeface="Arial"/>
              <a:buNone/>
            </a:pPr>
            <a:endParaRPr lang="en-AU" sz="1800" dirty="0">
              <a:ea typeface="+mn-lt"/>
              <a:cs typeface="+mn-lt"/>
            </a:endParaRPr>
          </a:p>
          <a:p>
            <a:pPr marL="342900" indent="-342900">
              <a:lnSpc>
                <a:spcPct val="150000"/>
              </a:lnSpc>
              <a:buFont typeface="Arial"/>
              <a:buChar char="•"/>
            </a:pPr>
            <a:r>
              <a:rPr lang="en-AU" sz="1800" dirty="0">
                <a:ea typeface="+mn-lt"/>
                <a:cs typeface="+mn-lt"/>
              </a:rPr>
              <a:t>This resource is not a teaching and learning program. It should be used in conjunction with the </a:t>
            </a:r>
            <a:r>
              <a:rPr lang="en-AU" sz="1800" dirty="0">
                <a:ea typeface="+mn-lt"/>
                <a:cs typeface="+mn-lt"/>
                <a:hlinkClick r:id="rId3"/>
              </a:rPr>
              <a:t>Materials resource package</a:t>
            </a:r>
            <a:r>
              <a:rPr lang="en-AU" sz="1800" dirty="0">
                <a:ea typeface="+mn-lt"/>
                <a:cs typeface="+mn-lt"/>
              </a:rPr>
              <a:t>.</a:t>
            </a:r>
          </a:p>
          <a:p>
            <a:pPr marL="342900" indent="-342900">
              <a:lnSpc>
                <a:spcPct val="150000"/>
              </a:lnSpc>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lnSpc>
                <a:spcPct val="150000"/>
              </a:lnSpc>
              <a:buFont typeface="Arial"/>
              <a:buChar char="•"/>
            </a:pPr>
            <a:r>
              <a:rPr lang="en-AU" sz="1800" dirty="0">
                <a:solidFill>
                  <a:srgbClr val="22272B"/>
                </a:solidFill>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rPr>
              <a:t>To convert the PowerPoint to Google Slides:</a:t>
            </a:r>
          </a:p>
          <a:p>
            <a:pPr marL="913765" lvl="1" indent="-457200">
              <a:lnSpc>
                <a:spcPct val="150000"/>
              </a:lnSpc>
              <a:buFont typeface="+mj-lt"/>
              <a:buAutoNum type="arabicPeriod"/>
            </a:pPr>
            <a:r>
              <a:rPr lang="en-AU" dirty="0">
                <a:solidFill>
                  <a:srgbClr val="22272B"/>
                </a:solidFill>
              </a:rPr>
              <a:t>Upload the file into Google Drive and open it.</a:t>
            </a:r>
          </a:p>
          <a:p>
            <a:pPr marL="913765" lvl="1" indent="-457200">
              <a:lnSpc>
                <a:spcPct val="150000"/>
              </a:lnSpc>
              <a:buFont typeface="+mj-lt"/>
              <a:buAutoNum type="arabicPeriod"/>
            </a:pPr>
            <a:r>
              <a:rPr lang="en-AU" dirty="0">
                <a:solidFill>
                  <a:srgbClr val="22272B"/>
                </a:solidFill>
              </a:rPr>
              <a:t>Go to File &gt; Save as Google Slides.</a:t>
            </a:r>
          </a:p>
          <a:p>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695527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B791D-3DB6-5EC9-96A0-286942D60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47ABE-7597-F83A-215D-36356B2D5B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1F7CE-D06A-1BBE-BFBD-67984508A35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AU" b="0" i="0" dirty="0">
              <a:effectLst/>
              <a:latin typeface="Arial" panose="020B0604020202020204" pitchFamily="34" charset="0"/>
            </a:endParaRPr>
          </a:p>
          <a:p>
            <a:pPr algn="l">
              <a:buFont typeface="Arial" panose="020B0604020202020204" pitchFamily="34" charset="0"/>
              <a:buNone/>
            </a:pPr>
            <a:r>
              <a:rPr lang="en-AU" b="0" i="0" dirty="0">
                <a:effectLst/>
                <a:latin typeface="Arial" panose="020B0604020202020204" pitchFamily="34" charset="0"/>
              </a:rPr>
              <a:t>We can now surround natural resources with examples.</a:t>
            </a:r>
          </a:p>
          <a:p>
            <a:pPr algn="l">
              <a:buFont typeface="Arial" panose="020B0604020202020204" pitchFamily="34" charset="0"/>
              <a:buNone/>
            </a:pPr>
            <a:endParaRPr lang="en-AU" b="0" i="0" dirty="0">
              <a:effectLst/>
              <a:latin typeface="Arial" panose="020B0604020202020204" pitchFamily="34" charset="0"/>
            </a:endParaRPr>
          </a:p>
          <a:p>
            <a:pPr defTabSz="1320605">
              <a:defRPr/>
            </a:pPr>
            <a:r>
              <a:rPr lang="en-AU" b="0" i="0" dirty="0">
                <a:effectLst/>
                <a:latin typeface="Arial" panose="020B0604020202020204" pitchFamily="34" charset="0"/>
              </a:rPr>
              <a:t>Instruct students to fill the boxes around Natural resources with examples such as water, air, timber, wind, minerals, sunlight, soil, minerals and petroleum or progress to the next slide.</a:t>
            </a:r>
          </a:p>
        </p:txBody>
      </p:sp>
      <p:sp>
        <p:nvSpPr>
          <p:cNvPr id="4" name="Slide Number Placeholder 3">
            <a:extLst>
              <a:ext uri="{FF2B5EF4-FFF2-40B4-BE49-F238E27FC236}">
                <a16:creationId xmlns:a16="http://schemas.microsoft.com/office/drawing/2014/main" id="{74315467-DFF5-0757-A300-1427D8AF5FE2}"/>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80616783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2E459-1E02-0C3C-1F20-ABCF3EEC4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35E4A-6516-8042-58AE-688B59B3B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0F718-7754-2BDE-08B3-CBE63B4AF96C}"/>
              </a:ext>
            </a:extLst>
          </p:cNvPr>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4D3F542-1AF0-DA50-1BCE-F96344D37067}"/>
              </a:ext>
            </a:extLst>
          </p:cNvPr>
          <p:cNvSpPr>
            <a:spLocks noGrp="1"/>
          </p:cNvSpPr>
          <p:nvPr>
            <p:ph type="sldNum" sz="quarter" idx="5"/>
          </p:nvPr>
        </p:nvSpPr>
        <p:spPr/>
        <p:txBody>
          <a:bodyPr/>
          <a:lstStyle/>
          <a:p>
            <a:fld id="{D09C5488-DD16-4714-9519-7BE21BA11D4E}" type="slidenum">
              <a:rPr lang="en-AU" smtClean="0"/>
              <a:t>100</a:t>
            </a:fld>
            <a:endParaRPr lang="en-AU"/>
          </a:p>
        </p:txBody>
      </p:sp>
    </p:spTree>
    <p:extLst>
      <p:ext uri="{BB962C8B-B14F-4D97-AF65-F5344CB8AC3E}">
        <p14:creationId xmlns:p14="http://schemas.microsoft.com/office/powerpoint/2010/main" val="24971638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94916-7532-4CB2-5FB5-2B3CFAD89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C6D44-FD21-BAB8-ECD2-FB7485F7A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2DDB2-034E-478A-6896-1433770C2558}"/>
              </a:ext>
            </a:extLst>
          </p:cNvPr>
          <p:cNvSpPr>
            <a:spLocks noGrp="1"/>
          </p:cNvSpPr>
          <p:nvPr>
            <p:ph type="body" idx="1"/>
          </p:nvPr>
        </p:nvSpPr>
        <p:spPr/>
        <p:txBody>
          <a:bodyPr/>
          <a:lstStyle/>
          <a:p>
            <a:pPr marL="0" marR="0" lvl="0" indent="0" algn="l" defTabSz="1219170" rtl="0" eaLnBrk="1" fontAlgn="ctr" latinLnBrk="0" hangingPunct="1">
              <a:lnSpc>
                <a:spcPct val="100000"/>
              </a:lnSpc>
              <a:spcBef>
                <a:spcPts val="0"/>
              </a:spcBef>
              <a:spcAft>
                <a:spcPts val="0"/>
              </a:spcAft>
              <a:buClrTx/>
              <a:buSzTx/>
              <a:buFont typeface="Courier New" panose="02070309020205020404" pitchFamily="49" charset="0"/>
              <a:buNone/>
              <a:tabLst/>
              <a:defRPr/>
            </a:pPr>
            <a:r>
              <a:rPr lang="en-AU" sz="2000" b="1" dirty="0">
                <a:latin typeface="Arial" panose="020B0604020202020204" pitchFamily="34" charset="0"/>
                <a:cs typeface="Arial" panose="020B0604020202020204" pitchFamily="34" charset="0"/>
              </a:rPr>
              <a:t>Teacher notes:</a:t>
            </a:r>
          </a:p>
          <a:p>
            <a:pPr marL="0" marR="0" lvl="0" indent="0" algn="l" defTabSz="1219170" rtl="0" eaLnBrk="1" fontAlgn="ctr" latinLnBrk="0" hangingPunct="1">
              <a:lnSpc>
                <a:spcPct val="100000"/>
              </a:lnSpc>
              <a:spcBef>
                <a:spcPts val="0"/>
              </a:spcBef>
              <a:spcAft>
                <a:spcPts val="0"/>
              </a:spcAft>
              <a:buClrTx/>
              <a:buSzTx/>
              <a:buFont typeface="Courier New" panose="02070309020205020404" pitchFamily="49" charset="0"/>
              <a:buNone/>
              <a:tabLst/>
              <a:defRPr/>
            </a:pPr>
            <a:r>
              <a:rPr lang="en-AU" sz="2000" b="0" dirty="0">
                <a:latin typeface="Arial" panose="020B0604020202020204" pitchFamily="34" charset="0"/>
                <a:cs typeface="Arial" panose="020B0604020202020204" pitchFamily="34" charset="0"/>
              </a:rPr>
              <a:t>This slide is animated.</a:t>
            </a:r>
          </a:p>
          <a:p>
            <a:pPr marL="0" marR="0" lvl="0" indent="0" algn="l" defTabSz="1219170" rtl="0" eaLnBrk="1" fontAlgn="ctr" latinLnBrk="0" hangingPunct="1">
              <a:lnSpc>
                <a:spcPct val="100000"/>
              </a:lnSpc>
              <a:spcBef>
                <a:spcPts val="0"/>
              </a:spcBef>
              <a:spcAft>
                <a:spcPts val="0"/>
              </a:spcAft>
              <a:buClrTx/>
              <a:buSzTx/>
              <a:buFont typeface="Courier New" panose="02070309020205020404" pitchFamily="49" charset="0"/>
              <a:buNone/>
              <a:tabLst/>
              <a:defRPr/>
            </a:pPr>
            <a:endParaRPr lang="en-US" sz="2000" dirty="0">
              <a:latin typeface="Arial" panose="020B0604020202020204" pitchFamily="34" charset="0"/>
              <a:cs typeface="Arial" panose="020B0604020202020204" pitchFamily="34" charset="0"/>
            </a:endParaRPr>
          </a:p>
          <a:p>
            <a:pPr rtl="0" fontAlgn="ctr">
              <a:buFont typeface="Courier New" panose="02070309020205020404" pitchFamily="49" charset="0"/>
              <a:buNone/>
            </a:pPr>
            <a:r>
              <a:rPr lang="en-AU" sz="1900" dirty="0">
                <a:latin typeface="Calibri" panose="020F0502020204030204" pitchFamily="34" charset="0"/>
              </a:rPr>
              <a:t>Students complete the questions on mini whiteboards. Provide feedback and refer to the answer for explanation.</a:t>
            </a:r>
          </a:p>
          <a:p>
            <a:pPr rtl="0" fontAlgn="ctr">
              <a:buFont typeface="Courier New" panose="02070309020205020404" pitchFamily="49" charset="0"/>
              <a:buNone/>
            </a:pPr>
            <a:r>
              <a:rPr lang="en-AU" sz="1900" dirty="0">
                <a:latin typeface="Calibri" panose="020F0502020204030204" pitchFamily="34" charset="0"/>
              </a:rPr>
              <a:t>This slide is animated.</a:t>
            </a:r>
          </a:p>
          <a:p>
            <a:pPr defTabSz="1320605" fontAlgn="ctr">
              <a:defRPr/>
            </a:pPr>
            <a:r>
              <a:rPr lang="en-AU" sz="1900" dirty="0">
                <a:latin typeface="Calibri" panose="020F0502020204030204" pitchFamily="34" charset="0"/>
              </a:rPr>
              <a:t> The diagnostic question is two-tiered to assess students’ prior understanding of concepts covered in the previous content groups, specifically the polymers content group.</a:t>
            </a:r>
          </a:p>
          <a:p>
            <a:pPr rtl="0" fontAlgn="ctr">
              <a:buFont typeface="Courier New" panose="02070309020205020404" pitchFamily="49" charset="0"/>
              <a:buChar char="o"/>
            </a:pPr>
            <a:endParaRPr lang="en-AU" sz="1700" dirty="0">
              <a:latin typeface="Calibri" panose="020F0502020204030204" pitchFamily="34" charset="0"/>
            </a:endParaRPr>
          </a:p>
          <a:p>
            <a:pPr rtl="0" fontAlgn="ctr">
              <a:buFont typeface="Courier New" panose="02070309020205020404" pitchFamily="49" charset="0"/>
              <a:buNone/>
            </a:pPr>
            <a:r>
              <a:rPr lang="en-AU" sz="1700" b="1" dirty="0">
                <a:latin typeface="Calibri" panose="020F0502020204030204" pitchFamily="34" charset="0"/>
              </a:rPr>
              <a:t>Answer</a:t>
            </a:r>
          </a:p>
          <a:p>
            <a:pPr marL="371429" indent="-371429" fontAlgn="ctr">
              <a:buFont typeface="+mj-lt"/>
              <a:buAutoNum type="arabicPeriod"/>
            </a:pPr>
            <a:r>
              <a:rPr lang="en-AU" sz="1700" dirty="0">
                <a:latin typeface="Calibri" panose="020F0502020204030204" pitchFamily="34" charset="0"/>
              </a:rPr>
              <a:t>B. Methane (CH₄). Although both carbon dioxide and ethane contain carbon, carbon dioxide is an inorganic compound as it does not have carbon-carbon or carbon-hydrogen bonds.</a:t>
            </a:r>
          </a:p>
          <a:p>
            <a:pPr marL="371429" indent="-371429" defTabSz="1320605" fontAlgn="ctr">
              <a:buFont typeface="+mj-lt"/>
              <a:buAutoNum type="arabicPeriod"/>
              <a:defRPr/>
            </a:pPr>
            <a:r>
              <a:rPr lang="en-AU" sz="1700" dirty="0">
                <a:latin typeface="Calibri" panose="020F0502020204030204" pitchFamily="34" charset="0"/>
              </a:rPr>
              <a:t>D. </a:t>
            </a:r>
            <a:r>
              <a:rPr lang="en-AU" dirty="0"/>
              <a:t>It contains carbon covalently bonded to hydrogen atoms.</a:t>
            </a:r>
          </a:p>
          <a:p>
            <a:pPr marL="371429" indent="-371429" fontAlgn="ctr">
              <a:buFont typeface="+mj-lt"/>
              <a:buAutoNum type="arabicPeriod"/>
            </a:pPr>
            <a:endParaRPr lang="en-AU" dirty="0"/>
          </a:p>
        </p:txBody>
      </p:sp>
      <p:sp>
        <p:nvSpPr>
          <p:cNvPr id="4" name="Slide Number Placeholder 3">
            <a:extLst>
              <a:ext uri="{FF2B5EF4-FFF2-40B4-BE49-F238E27FC236}">
                <a16:creationId xmlns:a16="http://schemas.microsoft.com/office/drawing/2014/main" id="{BFF9CBBF-8BDB-88C2-F292-D654399543D2}"/>
              </a:ext>
            </a:extLst>
          </p:cNvPr>
          <p:cNvSpPr>
            <a:spLocks noGrp="1"/>
          </p:cNvSpPr>
          <p:nvPr>
            <p:ph type="sldNum" sz="quarter" idx="5"/>
          </p:nvPr>
        </p:nvSpPr>
        <p:spPr/>
        <p:txBody>
          <a:bodyPr/>
          <a:lstStyle/>
          <a:p>
            <a:fld id="{B07158C4-A119-4B78-9DE8-A50001BC31DC}" type="slidenum">
              <a:rPr lang="en-AU" smtClean="0"/>
              <a:pPr/>
              <a:t>101</a:t>
            </a:fld>
            <a:endParaRPr lang="en-AU"/>
          </a:p>
        </p:txBody>
      </p:sp>
    </p:spTree>
    <p:extLst>
      <p:ext uri="{BB962C8B-B14F-4D97-AF65-F5344CB8AC3E}">
        <p14:creationId xmlns:p14="http://schemas.microsoft.com/office/powerpoint/2010/main" val="43780710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F01AE-2F3B-F999-5E78-6073820CDA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7BF69-0455-F298-C62C-CD86663D1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2768F-B886-6771-A360-6BA9FC2769D9}"/>
              </a:ext>
            </a:extLst>
          </p:cNvPr>
          <p:cNvSpPr>
            <a:spLocks noGrp="1"/>
          </p:cNvSpPr>
          <p:nvPr>
            <p:ph type="body" idx="1"/>
          </p:nvPr>
        </p:nvSpPr>
        <p:spPr/>
        <p:txBody>
          <a:bodyPr/>
          <a:lstStyle/>
          <a:p>
            <a:pPr marL="0" marR="0" lvl="0" indent="0" algn="l" defTabSz="1320605" rtl="0" eaLnBrk="1" fontAlgn="ctr" latinLnBrk="0" hangingPunct="1">
              <a:lnSpc>
                <a:spcPct val="100000"/>
              </a:lnSpc>
              <a:spcBef>
                <a:spcPts val="0"/>
              </a:spcBef>
              <a:spcAft>
                <a:spcPts val="0"/>
              </a:spcAft>
              <a:buClrTx/>
              <a:buSzTx/>
              <a:buFontTx/>
              <a:buNone/>
              <a:tabLst/>
              <a:defRPr/>
            </a:pPr>
            <a:r>
              <a:rPr lang="en-AU" sz="2400" b="1" dirty="0">
                <a:latin typeface="Arial" panose="020B0604020202020204" pitchFamily="34" charset="0"/>
                <a:cs typeface="Arial" panose="020B0604020202020204" pitchFamily="34" charset="0"/>
              </a:rPr>
              <a:t>Teacher notes:</a:t>
            </a:r>
            <a:endParaRPr lang="en-US" sz="2400" dirty="0">
              <a:latin typeface="Arial" panose="020B0604020202020204" pitchFamily="34" charset="0"/>
              <a:cs typeface="Arial" panose="020B0604020202020204" pitchFamily="34" charset="0"/>
            </a:endParaRPr>
          </a:p>
          <a:p>
            <a:pPr marL="0" marR="0" lvl="0" indent="0" algn="l" defTabSz="1219170" rtl="0" eaLnBrk="1" fontAlgn="ctr" latinLnBrk="0" hangingPunct="1">
              <a:lnSpc>
                <a:spcPct val="100000"/>
              </a:lnSpc>
              <a:spcBef>
                <a:spcPts val="0"/>
              </a:spcBef>
              <a:spcAft>
                <a:spcPts val="0"/>
              </a:spcAft>
              <a:buClrTx/>
              <a:buSzTx/>
              <a:buFont typeface="Courier New" panose="02070309020205020404" pitchFamily="49" charset="0"/>
              <a:buNone/>
              <a:tabLst/>
              <a:defRPr/>
            </a:pPr>
            <a:r>
              <a:rPr lang="en-AU" sz="2000" b="0" dirty="0">
                <a:latin typeface="Arial" panose="020B0604020202020204" pitchFamily="34" charset="0"/>
                <a:cs typeface="Arial" panose="020B0604020202020204" pitchFamily="34" charset="0"/>
              </a:rPr>
              <a:t>This slide is animated.</a:t>
            </a:r>
          </a:p>
          <a:p>
            <a:pPr defTabSz="1320605" fontAlgn="ctr">
              <a:defRPr/>
            </a:pPr>
            <a:endParaRPr lang="en-AU" sz="2000" dirty="0">
              <a:latin typeface="Calibri" panose="020F0502020204030204" pitchFamily="34" charset="0"/>
            </a:endParaRPr>
          </a:p>
          <a:p>
            <a:pPr defTabSz="1320605" fontAlgn="ctr">
              <a:defRPr/>
            </a:pPr>
            <a:r>
              <a:rPr lang="en-AU" sz="2000" dirty="0">
                <a:latin typeface="Calibri" panose="020F0502020204030204" pitchFamily="34" charset="0"/>
              </a:rPr>
              <a:t>Students complete the questions on mini whiteboards. Provide feedback and refer to the answer for explanation.</a:t>
            </a:r>
          </a:p>
          <a:p>
            <a:pPr rtl="0" fontAlgn="ctr">
              <a:buFont typeface="Courier New" panose="02070309020205020404" pitchFamily="49" charset="0"/>
              <a:buNone/>
            </a:pPr>
            <a:r>
              <a:rPr lang="en-AU" sz="2000" dirty="0">
                <a:latin typeface="Calibri" panose="020F0502020204030204" pitchFamily="34" charset="0"/>
              </a:rPr>
              <a:t>This slide includes animation.</a:t>
            </a:r>
          </a:p>
          <a:p>
            <a:pPr rtl="0" fontAlgn="ctr">
              <a:buFont typeface="Courier New" panose="02070309020205020404" pitchFamily="49" charset="0"/>
              <a:buNone/>
            </a:pPr>
            <a:r>
              <a:rPr lang="en-AU" sz="2000" dirty="0">
                <a:latin typeface="Calibri" panose="020F0502020204030204" pitchFamily="34" charset="0"/>
              </a:rPr>
              <a:t> The diagnostic question is two-tiered to assess students’ prior understanding of concepts covered in the previous content groups, specifically the polymers content group.</a:t>
            </a:r>
          </a:p>
          <a:p>
            <a:pPr rtl="0" fontAlgn="ctr">
              <a:buFont typeface="Courier New" panose="02070309020205020404" pitchFamily="49" charset="0"/>
              <a:buChar char="o"/>
            </a:pPr>
            <a:endParaRPr lang="en-AU" sz="2000" dirty="0">
              <a:latin typeface="Calibri" panose="020F0502020204030204" pitchFamily="34" charset="0"/>
            </a:endParaRPr>
          </a:p>
          <a:p>
            <a:pPr rtl="0" fontAlgn="ctr">
              <a:buFont typeface="Courier New" panose="02070309020205020404" pitchFamily="49" charset="0"/>
              <a:buNone/>
            </a:pPr>
            <a:r>
              <a:rPr lang="en-AU" sz="2000" b="1" dirty="0">
                <a:latin typeface="Calibri" panose="020F0502020204030204" pitchFamily="34" charset="0"/>
              </a:rPr>
              <a:t>Answer</a:t>
            </a:r>
          </a:p>
          <a:p>
            <a:pPr marL="457200" indent="-457200" fontAlgn="ctr">
              <a:buFont typeface="+mj-lt"/>
              <a:buAutoNum type="arabicPeriod" startAt="3"/>
            </a:pPr>
            <a:r>
              <a:rPr lang="en-AU" sz="2000" dirty="0">
                <a:latin typeface="Calibri" panose="020F0502020204030204" pitchFamily="34" charset="0"/>
              </a:rPr>
              <a:t>D. Propane (C₃H₈). Although ethanol, glucose and propane are organic compounds but only propane is a hydrocarbon</a:t>
            </a:r>
          </a:p>
          <a:p>
            <a:pPr marL="371429" indent="-371429" fontAlgn="ctr">
              <a:buFont typeface="+mj-lt"/>
              <a:buAutoNum type="arabicPeriod" startAt="3"/>
            </a:pPr>
            <a:r>
              <a:rPr lang="en-AU" sz="2000" dirty="0">
                <a:latin typeface="Calibri" panose="020F0502020204030204" pitchFamily="34" charset="0"/>
              </a:rPr>
              <a:t>C. It contains only carbon and hydrogen atoms.</a:t>
            </a:r>
          </a:p>
          <a:p>
            <a:pPr marL="371429" indent="-371429" fontAlgn="ctr">
              <a:buFont typeface="+mj-lt"/>
              <a:buAutoNum type="arabicPeriod"/>
            </a:pPr>
            <a:endParaRPr lang="en-AU" dirty="0"/>
          </a:p>
        </p:txBody>
      </p:sp>
      <p:sp>
        <p:nvSpPr>
          <p:cNvPr id="4" name="Slide Number Placeholder 3">
            <a:extLst>
              <a:ext uri="{FF2B5EF4-FFF2-40B4-BE49-F238E27FC236}">
                <a16:creationId xmlns:a16="http://schemas.microsoft.com/office/drawing/2014/main" id="{D130AC89-73C9-E2AF-A2FF-DA1D7AF4F661}"/>
              </a:ext>
            </a:extLst>
          </p:cNvPr>
          <p:cNvSpPr>
            <a:spLocks noGrp="1"/>
          </p:cNvSpPr>
          <p:nvPr>
            <p:ph type="sldNum" sz="quarter" idx="5"/>
          </p:nvPr>
        </p:nvSpPr>
        <p:spPr/>
        <p:txBody>
          <a:bodyPr/>
          <a:lstStyle/>
          <a:p>
            <a:fld id="{B07158C4-A119-4B78-9DE8-A50001BC31DC}" type="slidenum">
              <a:rPr lang="en-AU" smtClean="0"/>
              <a:pPr/>
              <a:t>102</a:t>
            </a:fld>
            <a:endParaRPr lang="en-AU"/>
          </a:p>
        </p:txBody>
      </p:sp>
    </p:spTree>
    <p:extLst>
      <p:ext uri="{BB962C8B-B14F-4D97-AF65-F5344CB8AC3E}">
        <p14:creationId xmlns:p14="http://schemas.microsoft.com/office/powerpoint/2010/main" val="16678404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20605" rtl="0" eaLnBrk="1" fontAlgn="auto" latinLnBrk="0" hangingPunct="1">
              <a:lnSpc>
                <a:spcPct val="100000"/>
              </a:lnSpc>
              <a:spcBef>
                <a:spcPts val="0"/>
              </a:spcBef>
              <a:spcAft>
                <a:spcPts val="0"/>
              </a:spcAft>
              <a:buClrTx/>
              <a:buSzTx/>
              <a:buFontTx/>
              <a:buNone/>
              <a:tabLst/>
              <a:defRPr/>
            </a:pPr>
            <a:r>
              <a:rPr lang="en-AU" sz="2000" b="1" dirty="0">
                <a:latin typeface="Arial" panose="020B0604020202020204" pitchFamily="34" charset="0"/>
                <a:cs typeface="Arial" panose="020B0604020202020204" pitchFamily="34" charset="0"/>
              </a:rPr>
              <a:t>Teacher notes:</a:t>
            </a:r>
            <a:endParaRPr lang="en-US" sz="2000" dirty="0">
              <a:latin typeface="Arial" panose="020B0604020202020204" pitchFamily="34" charset="0"/>
              <a:cs typeface="Arial" panose="020B0604020202020204" pitchFamily="34" charset="0"/>
            </a:endParaRPr>
          </a:p>
          <a:p>
            <a:pPr defTabSz="1320605">
              <a:defRPr/>
            </a:pPr>
            <a:r>
              <a:rPr lang="en-AU" sz="1900" dirty="0">
                <a:latin typeface="Arial" panose="020B0604020202020204" pitchFamily="34" charset="0"/>
                <a:ea typeface="Calibri" panose="020F0502020204030204" pitchFamily="34" charset="0"/>
              </a:rPr>
              <a:t>Define polymers using the information on the slide.</a:t>
            </a:r>
          </a:p>
          <a:p>
            <a:pPr defTabSz="1320605">
              <a:defRPr/>
            </a:pPr>
            <a:endParaRPr lang="en-AU" sz="1900" dirty="0">
              <a:latin typeface="Arial" panose="020B0604020202020204" pitchFamily="34" charset="0"/>
              <a:ea typeface="Calibri" panose="020F0502020204030204" pitchFamily="34" charset="0"/>
            </a:endParaRPr>
          </a:p>
          <a:p>
            <a:pPr defTabSz="1320605">
              <a:defRPr/>
            </a:pPr>
            <a:r>
              <a:rPr lang="en-AU" sz="1900" dirty="0">
                <a:latin typeface="Arial" panose="020B0604020202020204" pitchFamily="34" charset="0"/>
                <a:ea typeface="Calibri" panose="020F0502020204030204" pitchFamily="34" charset="0"/>
              </a:rPr>
              <a:t>Create a chain of paper clips to illustrate the polymer analogy to students. </a:t>
            </a:r>
          </a:p>
          <a:p>
            <a:pPr marL="0" marR="0" lvl="0" indent="0" algn="l" defTabSz="1320605" rtl="0" eaLnBrk="1" fontAlgn="auto" latinLnBrk="0" hangingPunct="1">
              <a:lnSpc>
                <a:spcPct val="100000"/>
              </a:lnSpc>
              <a:spcBef>
                <a:spcPts val="0"/>
              </a:spcBef>
              <a:spcAft>
                <a:spcPts val="0"/>
              </a:spcAft>
              <a:buClrTx/>
              <a:buSzTx/>
              <a:buFontTx/>
              <a:buNone/>
              <a:tabLst/>
              <a:defRPr/>
            </a:pPr>
            <a:endParaRPr lang="en-AU" sz="1900" dirty="0">
              <a:effectLst/>
              <a:latin typeface="Arial" panose="020B0604020202020204" pitchFamily="34" charset="0"/>
              <a:ea typeface="Calibri" panose="020F0502020204030204" pitchFamily="34" charset="0"/>
            </a:endParaRPr>
          </a:p>
          <a:p>
            <a:pPr marL="0" marR="0" lvl="0" indent="0" algn="l" defTabSz="1320605"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A paper clip represents a monomer, a small molecule that can join with others. Link several paperclips together to represent the polymerisation process, where many monomers chemically bond to form a polymer chain. The long chain of connected paperclips illustrates how polymers are composed of repeating units.</a:t>
            </a:r>
          </a:p>
          <a:p>
            <a:pPr defTabSz="1320605">
              <a:defRPr/>
            </a:pPr>
            <a:endParaRPr lang="en-AU" sz="1900" dirty="0">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103</a:t>
            </a:fld>
            <a:endParaRPr lang="en-AU"/>
          </a:p>
        </p:txBody>
      </p:sp>
    </p:spTree>
    <p:extLst>
      <p:ext uri="{BB962C8B-B14F-4D97-AF65-F5344CB8AC3E}">
        <p14:creationId xmlns:p14="http://schemas.microsoft.com/office/powerpoint/2010/main" val="27589683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This slide includes animation.</a:t>
            </a:r>
          </a:p>
          <a:p>
            <a:endParaRPr lang="en-AU" dirty="0"/>
          </a:p>
          <a:p>
            <a:r>
              <a:rPr lang="en-AU" sz="1800" dirty="0">
                <a:effectLst/>
                <a:latin typeface="Arial" panose="020B0604020202020204" pitchFamily="34" charset="0"/>
                <a:ea typeface="Calibri" panose="020F0502020204030204" pitchFamily="34" charset="0"/>
              </a:rPr>
              <a:t>Explain that </a:t>
            </a:r>
            <a:r>
              <a:rPr lang="en-AU" sz="1800" b="0" dirty="0">
                <a:effectLst/>
                <a:latin typeface="Arial" panose="020B0604020202020204" pitchFamily="34" charset="0"/>
                <a:ea typeface="Calibri" panose="020F0502020204030204" pitchFamily="34" charset="0"/>
              </a:rPr>
              <a:t>the </a:t>
            </a:r>
            <a:r>
              <a:rPr lang="en-AU" sz="1800" dirty="0">
                <a:effectLst/>
                <a:latin typeface="Arial" panose="020B0604020202020204" pitchFamily="34" charset="0"/>
                <a:ea typeface="Calibri" panose="020F0502020204030204" pitchFamily="34" charset="0"/>
              </a:rPr>
              <a:t>term ‘</a:t>
            </a:r>
            <a:r>
              <a:rPr lang="en-AU" sz="1800" b="1" dirty="0">
                <a:effectLst/>
                <a:latin typeface="Arial" panose="020B0604020202020204" pitchFamily="34" charset="0"/>
                <a:ea typeface="Calibri" panose="020F0502020204030204" pitchFamily="34" charset="0"/>
              </a:rPr>
              <a:t>plastics’ </a:t>
            </a:r>
            <a:r>
              <a:rPr lang="en-AU" sz="1800" dirty="0">
                <a:effectLst/>
                <a:latin typeface="Arial" panose="020B0604020202020204" pitchFamily="34" charset="0"/>
                <a:ea typeface="Calibri" panose="020F0502020204030204" pitchFamily="34" charset="0"/>
              </a:rPr>
              <a:t>is commonly used but they are subsets of polymers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104</a:t>
            </a:fld>
            <a:endParaRPr lang="en-AU"/>
          </a:p>
        </p:txBody>
      </p:sp>
    </p:spTree>
    <p:extLst>
      <p:ext uri="{BB962C8B-B14F-4D97-AF65-F5344CB8AC3E}">
        <p14:creationId xmlns:p14="http://schemas.microsoft.com/office/powerpoint/2010/main" val="54788410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This slide includes animation.</a:t>
            </a:r>
          </a:p>
          <a:p>
            <a:endParaRPr lang="en-AU" dirty="0"/>
          </a:p>
          <a:p>
            <a:r>
              <a:rPr lang="en-AU" dirty="0"/>
              <a:t>Students use Molecular model kits to make models of polyethylene consisting of 3, 4 or 5 monomers.</a:t>
            </a:r>
          </a:p>
          <a:p>
            <a:endParaRPr lang="en-AU" dirty="0"/>
          </a:p>
          <a:p>
            <a:r>
              <a:rPr lang="en-AU" dirty="0"/>
              <a:t>Extension</a:t>
            </a:r>
          </a:p>
          <a:p>
            <a:r>
              <a:rPr lang="en-AU" dirty="0"/>
              <a:t>Ask students to make straight chain Linear) and branched Polymers and ask them to predict their density ( based on their structure.</a:t>
            </a:r>
          </a:p>
          <a:p>
            <a:r>
              <a:rPr lang="en-AU" dirty="0"/>
              <a:t>Prompt: </a:t>
            </a:r>
          </a:p>
          <a:p>
            <a:pPr marL="285750" indent="-285750">
              <a:buFont typeface="Arial" panose="020B0604020202020204" pitchFamily="34" charset="0"/>
              <a:buChar char="•"/>
            </a:pPr>
            <a:r>
              <a:rPr lang="en-AU" dirty="0"/>
              <a:t>linear chains, tightly packed, high density-HDPE</a:t>
            </a:r>
          </a:p>
          <a:p>
            <a:pPr marL="285750" indent="-285750">
              <a:buFont typeface="Arial" panose="020B0604020202020204" pitchFamily="34" charset="0"/>
              <a:buChar char="•"/>
            </a:pPr>
            <a:r>
              <a:rPr lang="en-AU" dirty="0"/>
              <a:t>Branched chains-loosely packed, low density- LDPE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105</a:t>
            </a:fld>
            <a:endParaRPr lang="en-AU"/>
          </a:p>
        </p:txBody>
      </p:sp>
    </p:spTree>
    <p:extLst>
      <p:ext uri="{BB962C8B-B14F-4D97-AF65-F5344CB8AC3E}">
        <p14:creationId xmlns:p14="http://schemas.microsoft.com/office/powerpoint/2010/main" val="139312530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base"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algn="l" rtl="0" fontAlgn="base"/>
            <a:r>
              <a:rPr lang="en-AU" dirty="0"/>
              <a:t>Provide a brief overview of polymers  as  below:</a:t>
            </a:r>
          </a:p>
          <a:p>
            <a:pPr algn="l" rtl="0" fontAlgn="base"/>
            <a:r>
              <a:rPr lang="en-AU" dirty="0"/>
              <a:t>Polymers are integral to modern life and are found in a wide range of everyday materials. </a:t>
            </a:r>
          </a:p>
          <a:p>
            <a:pPr marL="285750" indent="-285750" algn="l" rtl="0" fontAlgn="base">
              <a:buFont typeface="Arial" panose="020B0604020202020204" pitchFamily="34" charset="0"/>
              <a:buChar char="•"/>
            </a:pPr>
            <a:r>
              <a:rPr lang="en-AU" b="1" dirty="0"/>
              <a:t>Plastics</a:t>
            </a:r>
            <a:r>
              <a:rPr lang="en-AU" dirty="0"/>
              <a:t> are perhaps the most common example, used in packaging, construction, and electronics due to their lightweight, durable, and cost-effective nature. </a:t>
            </a:r>
          </a:p>
          <a:p>
            <a:pPr marL="285750" indent="-285750" algn="l" rtl="0" fontAlgn="base">
              <a:buFont typeface="Arial" panose="020B0604020202020204" pitchFamily="34" charset="0"/>
              <a:buChar char="•"/>
            </a:pPr>
            <a:r>
              <a:rPr lang="en-AU" b="1" dirty="0"/>
              <a:t>Synthetic fibres</a:t>
            </a:r>
            <a:r>
              <a:rPr lang="en-AU" dirty="0"/>
              <a:t>, such as polyester and nylon, are essential in clothing, ropes, and industrial fabrics, offering strength and resistance to wear.</a:t>
            </a:r>
            <a:endParaRPr lang="en-AU" b="0" i="0" u="none" strike="noStrike" dirty="0">
              <a:solidFill>
                <a:srgbClr val="333333"/>
              </a:solidFill>
              <a:effectLst/>
              <a:highlight>
                <a:srgbClr val="FFFFFF"/>
              </a:highlight>
              <a:latin typeface="Montserrat" panose="00000500000000000000" pitchFamily="2" charset="0"/>
            </a:endParaRPr>
          </a:p>
          <a:p>
            <a:pPr algn="l" rtl="0" fontAlgn="base"/>
            <a:endParaRPr lang="en-AU" b="0" i="0" u="none" strike="noStrike" dirty="0">
              <a:solidFill>
                <a:srgbClr val="333333"/>
              </a:solidFill>
              <a:effectLst/>
              <a:highlight>
                <a:srgbClr val="FFFFFF"/>
              </a:highlight>
              <a:latin typeface="Montserrat" panose="00000500000000000000" pitchFamily="2" charset="0"/>
            </a:endParaRPr>
          </a:p>
          <a:p>
            <a:pPr algn="l" rtl="0" fontAlgn="base"/>
            <a:r>
              <a:rPr lang="en-AU" b="0" i="0" u="none" strike="noStrike" dirty="0">
                <a:solidFill>
                  <a:srgbClr val="333333"/>
                </a:solidFill>
                <a:effectLst/>
                <a:highlight>
                  <a:srgbClr val="FFFFFF"/>
                </a:highlight>
                <a:latin typeface="Montserrat" panose="00000500000000000000" pitchFamily="2" charset="0"/>
              </a:rPr>
              <a:t>Frayer diagrams are graphic organisers that help students develop or deepen awareness of unfamiliar concepts through defining the term and identifying examples and non-examples. They:</a:t>
            </a:r>
            <a:r>
              <a:rPr lang="en-US" b="0" i="0" dirty="0">
                <a:solidFill>
                  <a:srgbClr val="444444"/>
                </a:solidFill>
                <a:effectLst/>
                <a:highlight>
                  <a:srgbClr val="F5F5F5"/>
                </a:highlight>
                <a:latin typeface="Montserrat" panose="00000500000000000000" pitchFamily="2" charset="0"/>
              </a:rPr>
              <a:t>​</a:t>
            </a:r>
            <a:endParaRPr lang="en-US" b="0" i="0" dirty="0">
              <a:solidFill>
                <a:srgbClr val="444444"/>
              </a:solidFill>
              <a:effectLst/>
              <a:highlight>
                <a:srgbClr val="F5F5F5"/>
              </a:highlight>
              <a:latin typeface="Arial" panose="020B0604020202020204" pitchFamily="34" charset="0"/>
            </a:endParaRPr>
          </a:p>
          <a:p>
            <a:pPr marL="309524" indent="-309524" fontAlgn="base">
              <a:buFont typeface="Arial" panose="020B0604020202020204" pitchFamily="34" charset="0"/>
              <a:buChar char="•"/>
            </a:pPr>
            <a:r>
              <a:rPr lang="en-AU" sz="1900" dirty="0">
                <a:solidFill>
                  <a:srgbClr val="3D3D3D"/>
                </a:solidFill>
                <a:highlight>
                  <a:srgbClr val="FFFFFF"/>
                </a:highlight>
                <a:latin typeface="Montserrat" panose="00000500000000000000" pitchFamily="2" charset="0"/>
              </a:rPr>
              <a:t>support educators with introducing new words or concepts in the classroom</a:t>
            </a:r>
            <a:r>
              <a:rPr lang="en-US" sz="1900" dirty="0">
                <a:solidFill>
                  <a:srgbClr val="444444"/>
                </a:solidFill>
                <a:highlight>
                  <a:srgbClr val="F5F5F5"/>
                </a:highlight>
                <a:latin typeface="Montserrat" panose="00000500000000000000" pitchFamily="2" charset="0"/>
              </a:rPr>
              <a:t>​</a:t>
            </a:r>
            <a:endParaRPr lang="en-US" sz="1900" dirty="0">
              <a:solidFill>
                <a:srgbClr val="444444"/>
              </a:solidFill>
              <a:highlight>
                <a:srgbClr val="F5F5F5"/>
              </a:highlight>
              <a:latin typeface="Arial" panose="020B0604020202020204" pitchFamily="34" charset="0"/>
            </a:endParaRPr>
          </a:p>
          <a:p>
            <a:pPr marL="309524" indent="-309524" fontAlgn="base">
              <a:buFont typeface="Arial" panose="020B0604020202020204" pitchFamily="34" charset="0"/>
              <a:buChar char="•"/>
            </a:pPr>
            <a:r>
              <a:rPr lang="en-AU" sz="1900" dirty="0">
                <a:solidFill>
                  <a:srgbClr val="3D3D3D"/>
                </a:solidFill>
                <a:highlight>
                  <a:srgbClr val="FFFFFF"/>
                </a:highlight>
                <a:latin typeface="Montserrat" panose="00000500000000000000" pitchFamily="2" charset="0"/>
              </a:rPr>
              <a:t>activate students' prior knowledge of a topic and clarify potential misconceptions</a:t>
            </a:r>
            <a:r>
              <a:rPr lang="en-US" sz="1900" dirty="0">
                <a:solidFill>
                  <a:srgbClr val="444444"/>
                </a:solidFill>
                <a:highlight>
                  <a:srgbClr val="F5F5F5"/>
                </a:highlight>
                <a:latin typeface="Montserrat" panose="00000500000000000000" pitchFamily="2" charset="0"/>
              </a:rPr>
              <a:t>​</a:t>
            </a:r>
            <a:endParaRPr lang="en-US" sz="1900" dirty="0">
              <a:solidFill>
                <a:srgbClr val="444444"/>
              </a:solidFill>
              <a:highlight>
                <a:srgbClr val="F5F5F5"/>
              </a:highlight>
              <a:latin typeface="Arial" panose="020B0604020202020204" pitchFamily="34" charset="0"/>
            </a:endParaRPr>
          </a:p>
          <a:p>
            <a:pPr marL="309524" indent="-309524" fontAlgn="base">
              <a:buFont typeface="Arial" panose="020B0604020202020204" pitchFamily="34" charset="0"/>
              <a:buChar char="•"/>
            </a:pPr>
            <a:r>
              <a:rPr lang="en-AU" sz="1900" dirty="0">
                <a:solidFill>
                  <a:srgbClr val="3D3D3D"/>
                </a:solidFill>
                <a:highlight>
                  <a:srgbClr val="FFFFFF"/>
                </a:highlight>
                <a:latin typeface="Montserrat" panose="00000500000000000000" pitchFamily="2" charset="0"/>
              </a:rPr>
              <a:t>model what deep understanding of a term entails.</a:t>
            </a:r>
            <a:r>
              <a:rPr lang="en-US" sz="1900" dirty="0">
                <a:solidFill>
                  <a:srgbClr val="444444"/>
                </a:solidFill>
                <a:highlight>
                  <a:srgbClr val="F5F5F5"/>
                </a:highlight>
                <a:latin typeface="Montserrat" panose="00000500000000000000" pitchFamily="2" charset="0"/>
              </a:rPr>
              <a:t>​</a:t>
            </a:r>
            <a:endParaRPr lang="en-US" sz="1900" dirty="0">
              <a:solidFill>
                <a:srgbClr val="444444"/>
              </a:solidFill>
              <a:highlight>
                <a:srgbClr val="F5F5F5"/>
              </a:highligh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106</a:t>
            </a:fld>
            <a:endParaRPr lang="en-AU"/>
          </a:p>
        </p:txBody>
      </p:sp>
    </p:spTree>
    <p:extLst>
      <p:ext uri="{BB962C8B-B14F-4D97-AF65-F5344CB8AC3E}">
        <p14:creationId xmlns:p14="http://schemas.microsoft.com/office/powerpoint/2010/main" val="7915728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1300C-4DD9-FA15-E015-68B6A8B46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B40F49-C467-40C8-E125-B7B171600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E2A3B6-9762-6A49-ABDF-698F741CF99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b="1" dirty="0"/>
              <a:t>Word bank</a:t>
            </a:r>
          </a:p>
          <a:p>
            <a:r>
              <a:rPr lang="en-AU" dirty="0"/>
              <a:t>Synthetic, large, small, polymers, monomers, natural, glucose, bonded, nylon, water, polyethene, bonded, starch, carbon dioxide, polymerisation</a:t>
            </a:r>
          </a:p>
          <a:p>
            <a:endParaRPr lang="en-AU" dirty="0"/>
          </a:p>
          <a:p>
            <a:r>
              <a:rPr lang="en-AU" dirty="0"/>
              <a:t>Elaboration on examples</a:t>
            </a:r>
          </a:p>
          <a:p>
            <a:pPr marL="309524" indent="-309524">
              <a:buFont typeface="Arial" panose="020B0604020202020204" pitchFamily="34" charset="0"/>
              <a:buChar char="•"/>
            </a:pPr>
            <a:r>
              <a:rPr lang="en-AU" dirty="0"/>
              <a:t>Starch and cellulose are natural polymers consisting of glucose monomer units. Starch is present in many food items, such as rice and potatoes, while cellulose is a key component of plant cell walls.</a:t>
            </a:r>
          </a:p>
          <a:p>
            <a:pPr marL="309524" indent="-309524">
              <a:buFont typeface="Arial" panose="020B0604020202020204" pitchFamily="34" charset="0"/>
              <a:buChar char="•"/>
            </a:pPr>
            <a:r>
              <a:rPr lang="en-AU" dirty="0"/>
              <a:t>Polyethene, PVC and nylon are synthetic (man-made) polymers. Polyethene is made up of ethene monomer units.</a:t>
            </a:r>
          </a:p>
          <a:p>
            <a:pPr marL="309524" indent="-309524">
              <a:buFont typeface="Arial" panose="020B0604020202020204" pitchFamily="34" charset="0"/>
              <a:buChar char="•"/>
            </a:pPr>
            <a:endParaRPr lang="en-AU" dirty="0"/>
          </a:p>
          <a:p>
            <a:pPr defTabSz="1320605">
              <a:defRPr/>
            </a:pPr>
            <a:r>
              <a:rPr lang="en-AU" dirty="0"/>
              <a:t>Elaboration on non-examples</a:t>
            </a:r>
          </a:p>
          <a:p>
            <a:pPr marL="309524" indent="-309524" defTabSz="1320605">
              <a:buFont typeface="Arial" panose="020B0604020202020204" pitchFamily="34" charset="0"/>
              <a:buChar char="•"/>
              <a:defRPr/>
            </a:pPr>
            <a:r>
              <a:rPr lang="en-AU" dirty="0"/>
              <a:t>Sodium chloride is an ionic compound</a:t>
            </a:r>
          </a:p>
          <a:p>
            <a:pPr marL="309524" indent="-309524" defTabSz="1320605">
              <a:buFont typeface="Arial" panose="020B0604020202020204" pitchFamily="34" charset="0"/>
              <a:buChar char="•"/>
              <a:defRPr/>
            </a:pPr>
            <a:r>
              <a:rPr lang="en-AU" dirty="0"/>
              <a:t>Water and carbon dioxide are inorganic compounds</a:t>
            </a:r>
          </a:p>
          <a:p>
            <a:pPr marL="309524" indent="-309524" defTabSz="1320605">
              <a:buFont typeface="Arial" panose="020B0604020202020204" pitchFamily="34" charset="0"/>
              <a:buChar char="•"/>
              <a:defRPr/>
            </a:pPr>
            <a:r>
              <a:rPr lang="en-AU" dirty="0"/>
              <a:t>Methane and glucose are organic compounds, but they are not polymers. They are small molecules, whereas a polymer is a large molecule consisting of thousands of smaller units(molecules) bonded together through covalent bonds.</a:t>
            </a:r>
          </a:p>
        </p:txBody>
      </p:sp>
      <p:sp>
        <p:nvSpPr>
          <p:cNvPr id="4" name="Slide Number Placeholder 3">
            <a:extLst>
              <a:ext uri="{FF2B5EF4-FFF2-40B4-BE49-F238E27FC236}">
                <a16:creationId xmlns:a16="http://schemas.microsoft.com/office/drawing/2014/main" id="{6F7CABCA-7E30-0B52-DCA9-E059A3C5E6CC}"/>
              </a:ext>
            </a:extLst>
          </p:cNvPr>
          <p:cNvSpPr>
            <a:spLocks noGrp="1"/>
          </p:cNvSpPr>
          <p:nvPr>
            <p:ph type="sldNum" sz="quarter" idx="5"/>
          </p:nvPr>
        </p:nvSpPr>
        <p:spPr/>
        <p:txBody>
          <a:bodyPr/>
          <a:lstStyle/>
          <a:p>
            <a:fld id="{B07158C4-A119-4B78-9DE8-A50001BC31DC}" type="slidenum">
              <a:rPr lang="en-AU" smtClean="0"/>
              <a:pPr/>
              <a:t>107</a:t>
            </a:fld>
            <a:endParaRPr lang="en-AU"/>
          </a:p>
        </p:txBody>
      </p:sp>
    </p:spTree>
    <p:extLst>
      <p:ext uri="{BB962C8B-B14F-4D97-AF65-F5344CB8AC3E}">
        <p14:creationId xmlns:p14="http://schemas.microsoft.com/office/powerpoint/2010/main" val="7469758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63897-A23D-3944-6BE9-9CBD2974C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641FC-B36D-BFC2-0C60-E5579C2DE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E8269-83B5-ACD2-65A2-834B7FF77B1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Elaboration on examples</a:t>
            </a:r>
          </a:p>
          <a:p>
            <a:pPr marL="309524" indent="-309524">
              <a:buFont typeface="Arial" panose="020B0604020202020204" pitchFamily="34" charset="0"/>
              <a:buChar char="•"/>
            </a:pPr>
            <a:r>
              <a:rPr lang="en-AU" dirty="0"/>
              <a:t>Starch and cellulose are natural polymers consisting of glucose monomer units. Starch is present in many food items, such as rice and potatoes, and cellulose is a key component of plant cell walls.</a:t>
            </a:r>
          </a:p>
          <a:p>
            <a:pPr marL="309524" indent="-309524">
              <a:buFont typeface="Arial" panose="020B0604020202020204" pitchFamily="34" charset="0"/>
              <a:buChar char="•"/>
            </a:pPr>
            <a:r>
              <a:rPr lang="en-AU" dirty="0"/>
              <a:t>Polyethene, PVC and nylon are synthetic (man-made) polymers. Polyethene is made up of ethene monomer units.</a:t>
            </a:r>
          </a:p>
          <a:p>
            <a:pPr marL="309524" indent="-309524">
              <a:buFont typeface="Arial" panose="020B0604020202020204" pitchFamily="34" charset="0"/>
              <a:buChar char="•"/>
            </a:pPr>
            <a:endParaRPr lang="en-AU" dirty="0"/>
          </a:p>
          <a:p>
            <a:pPr defTabSz="1320605">
              <a:defRPr/>
            </a:pPr>
            <a:r>
              <a:rPr lang="en-AU" dirty="0"/>
              <a:t>Elaboration on non-examples</a:t>
            </a:r>
          </a:p>
          <a:p>
            <a:pPr marL="309524" indent="-309524" defTabSz="1320605">
              <a:buFont typeface="Arial" panose="020B0604020202020204" pitchFamily="34" charset="0"/>
              <a:buChar char="•"/>
              <a:defRPr/>
            </a:pPr>
            <a:r>
              <a:rPr lang="en-AU" dirty="0"/>
              <a:t>Sodium chloride is an ionic compound</a:t>
            </a:r>
          </a:p>
          <a:p>
            <a:pPr marL="309524" indent="-309524" defTabSz="1320605">
              <a:buFont typeface="Arial" panose="020B0604020202020204" pitchFamily="34" charset="0"/>
              <a:buChar char="•"/>
              <a:defRPr/>
            </a:pPr>
            <a:r>
              <a:rPr lang="en-AU" dirty="0"/>
              <a:t>Water and carbon dioxide are inorganic compounds</a:t>
            </a:r>
          </a:p>
          <a:p>
            <a:pPr marL="309524" indent="-309524" defTabSz="1320605">
              <a:buFont typeface="Arial" panose="020B0604020202020204" pitchFamily="34" charset="0"/>
              <a:buChar char="•"/>
              <a:defRPr/>
            </a:pPr>
            <a:r>
              <a:rPr lang="en-AU" dirty="0"/>
              <a:t>Methane and glucose are organic compounds, but they are not polymers. They are small molecules, whereas a polymer is a large molecule consisting of thousands of smaller units(molecules) bonded together through covalent bonds.</a:t>
            </a:r>
          </a:p>
        </p:txBody>
      </p:sp>
      <p:sp>
        <p:nvSpPr>
          <p:cNvPr id="4" name="Slide Number Placeholder 3">
            <a:extLst>
              <a:ext uri="{FF2B5EF4-FFF2-40B4-BE49-F238E27FC236}">
                <a16:creationId xmlns:a16="http://schemas.microsoft.com/office/drawing/2014/main" id="{F31238E4-B687-0B33-67C5-95EAD0DAE228}"/>
              </a:ext>
            </a:extLst>
          </p:cNvPr>
          <p:cNvSpPr>
            <a:spLocks noGrp="1"/>
          </p:cNvSpPr>
          <p:nvPr>
            <p:ph type="sldNum" sz="quarter" idx="5"/>
          </p:nvPr>
        </p:nvSpPr>
        <p:spPr/>
        <p:txBody>
          <a:bodyPr/>
          <a:lstStyle/>
          <a:p>
            <a:fld id="{B07158C4-A119-4B78-9DE8-A50001BC31DC}" type="slidenum">
              <a:rPr lang="en-AU" smtClean="0"/>
              <a:pPr/>
              <a:t>108</a:t>
            </a:fld>
            <a:endParaRPr lang="en-AU"/>
          </a:p>
        </p:txBody>
      </p:sp>
    </p:spTree>
    <p:extLst>
      <p:ext uri="{BB962C8B-B14F-4D97-AF65-F5344CB8AC3E}">
        <p14:creationId xmlns:p14="http://schemas.microsoft.com/office/powerpoint/2010/main" val="129006596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74E15998-E75B-A5DD-F4F9-77B3FB4FE81E}"/>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093C77AE-C548-D72D-806E-3621B388482B}"/>
              </a:ext>
            </a:extLst>
          </p:cNvPr>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a:extLst>
              <a:ext uri="{FF2B5EF4-FFF2-40B4-BE49-F238E27FC236}">
                <a16:creationId xmlns:a16="http://schemas.microsoft.com/office/drawing/2014/main" id="{4F5AB186-571E-33A2-40F6-E0F85E220770}"/>
              </a:ext>
            </a:extLst>
          </p:cNvPr>
          <p:cNvSpPr txBox="1">
            <a:spLocks noGrp="1"/>
          </p:cNvSpPr>
          <p:nvPr>
            <p:ph type="body" idx="1"/>
          </p:nvPr>
        </p:nvSpPr>
        <p:spPr>
          <a:xfrm>
            <a:off x="709930" y="4861441"/>
            <a:ext cx="5679440" cy="4605576"/>
          </a:xfrm>
          <a:prstGeom prst="rect">
            <a:avLst/>
          </a:prstGeom>
          <a:noFill/>
          <a:ln>
            <a:noFill/>
          </a:ln>
        </p:spPr>
        <p:txBody>
          <a:bodyPr spcFirstLastPara="1" wrap="square" lIns="99032" tIns="99032" rIns="99032" bIns="99032" anchor="t" anchorCtr="0">
            <a:noAutofit/>
          </a:bodyPr>
          <a:lstStyle/>
          <a:p>
            <a:pPr marL="0" marR="0" lvl="0" indent="0" algn="l" defTabSz="1320605" rtl="0" eaLnBrk="1" fontAlgn="auto" latinLnBrk="0" hangingPunct="1">
              <a:lnSpc>
                <a:spcPct val="100000"/>
              </a:lnSpc>
              <a:spcBef>
                <a:spcPts val="0"/>
              </a:spcBef>
              <a:spcAft>
                <a:spcPts val="0"/>
              </a:spcAft>
              <a:buClrTx/>
              <a:buSzPts val="1100"/>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defTabSz="1320605">
              <a:buSzPts val="1100"/>
              <a:defRPr/>
            </a:pPr>
            <a:r>
              <a:rPr lang="en-AU" dirty="0"/>
              <a:t>This slide includes animations. </a:t>
            </a:r>
          </a:p>
          <a:p>
            <a:pPr defTabSz="1320605">
              <a:buSzPts val="1100"/>
              <a:defRPr/>
            </a:pPr>
            <a:endParaRPr lang="en-AU" dirty="0"/>
          </a:p>
          <a:p>
            <a:pPr defTabSz="1320605">
              <a:buSzPts val="1100"/>
              <a:defRPr/>
            </a:pPr>
            <a:r>
              <a:rPr lang="en-AU" dirty="0"/>
              <a:t>Explain to students about the two main sources of raw materials for polymers – Crude oil and biomass.</a:t>
            </a:r>
          </a:p>
          <a:p>
            <a:pPr defTabSz="1320605">
              <a:buSzPts val="1100"/>
              <a:defRPr/>
            </a:pPr>
            <a:r>
              <a:rPr lang="en-AU" dirty="0"/>
              <a:t>Crude oil- emphasise that the main raw materials for the  most commonly used polymers are ethene and propene. Recall the processes for obtaining these raw materials from crude oil (fractional distillation and cracking).</a:t>
            </a:r>
          </a:p>
          <a:p>
            <a:pPr defTabSz="1320605">
              <a:buSzPts val="1100"/>
              <a:defRPr/>
            </a:pPr>
            <a:endParaRPr lang="en-AU" dirty="0"/>
          </a:p>
          <a:p>
            <a:pPr defTabSz="1320605">
              <a:buSzPts val="1100"/>
              <a:defRPr/>
            </a:pPr>
            <a:r>
              <a:rPr lang="en-AU" dirty="0"/>
              <a:t>Biomass raw materials include starch, cellulose, sugars and other raw materials. These raw materials are considered renewable. Some polymers from biomass sources are biodegradable. </a:t>
            </a:r>
          </a:p>
        </p:txBody>
      </p:sp>
    </p:spTree>
    <p:extLst>
      <p:ext uri="{BB962C8B-B14F-4D97-AF65-F5344CB8AC3E}">
        <p14:creationId xmlns:p14="http://schemas.microsoft.com/office/powerpoint/2010/main" val="222491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309AF-FF08-C2BA-DE42-6E2428669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E36FE-4FC1-B035-C29A-6280FF5F0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C2C0D-655E-8087-AB60-1A64CB9622B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AU" b="0" i="0" dirty="0">
              <a:effectLst/>
              <a:latin typeface="Arial" panose="020B0604020202020204" pitchFamily="34" charset="0"/>
            </a:endParaRPr>
          </a:p>
          <a:p>
            <a:pPr algn="l">
              <a:buFont typeface="Arial" panose="020B0604020202020204" pitchFamily="34" charset="0"/>
              <a:buNone/>
            </a:pPr>
            <a:r>
              <a:rPr lang="en-AU" b="0" i="0" dirty="0">
                <a:effectLst/>
                <a:latin typeface="Arial" panose="020B0604020202020204" pitchFamily="34" charset="0"/>
              </a:rPr>
              <a:t>We now have a set of information and examples of natural resources.</a:t>
            </a:r>
          </a:p>
          <a:p>
            <a:pPr algn="l">
              <a:buFont typeface="Arial" panose="020B0604020202020204" pitchFamily="34" charset="0"/>
              <a:buNone/>
            </a:pPr>
            <a:endParaRPr lang="en-AU" b="0" i="0" dirty="0">
              <a:effectLst/>
              <a:latin typeface="Arial" panose="020B0604020202020204" pitchFamily="34" charset="0"/>
            </a:endParaRPr>
          </a:p>
          <a:p>
            <a:pPr algn="l">
              <a:buFont typeface="Arial" panose="020B0604020202020204" pitchFamily="34" charset="0"/>
              <a:buNone/>
            </a:pPr>
            <a:r>
              <a:rPr lang="en-AU" b="0" i="0" dirty="0">
                <a:effectLst/>
                <a:latin typeface="Arial" panose="020B0604020202020204" pitchFamily="34" charset="0"/>
              </a:rPr>
              <a:t>We can now do this for the remaining categories.</a:t>
            </a:r>
          </a:p>
          <a:p>
            <a:pPr algn="l">
              <a:buFont typeface="Arial" panose="020B0604020202020204" pitchFamily="34" charset="0"/>
              <a:buNone/>
            </a:pPr>
            <a:r>
              <a:rPr lang="en-AU" b="0" i="0" dirty="0">
                <a:effectLst/>
                <a:latin typeface="Arial" panose="020B0604020202020204" pitchFamily="34" charset="0"/>
              </a:rPr>
              <a:t>Copy each category into the corresponding-coloured box. (Add these to the slide or progress to the next slide)</a:t>
            </a:r>
          </a:p>
          <a:p>
            <a:pPr algn="l">
              <a:buFont typeface="Arial" panose="020B0604020202020204" pitchFamily="34" charset="0"/>
              <a:buNone/>
            </a:pPr>
            <a:endParaRPr lang="en-AU" b="0" i="0" dirty="0">
              <a:effectLst/>
              <a:latin typeface="Arial" panose="020B0604020202020204" pitchFamily="34" charset="0"/>
            </a:endParaRPr>
          </a:p>
          <a:p>
            <a:pPr algn="l">
              <a:buFont typeface="Arial" panose="020B0604020202020204" pitchFamily="34" charset="0"/>
              <a:buNone/>
            </a:pPr>
            <a:endParaRPr lang="en-AU" b="0" i="0" dirty="0">
              <a:effectLst/>
              <a:latin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2980363D-9EFF-CB2D-44D2-EEE350CB1243}"/>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28311781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 </a:t>
            </a:r>
          </a:p>
          <a:p>
            <a:endParaRPr lang="en-AU" dirty="0"/>
          </a:p>
          <a:p>
            <a:r>
              <a:rPr lang="en-AU" dirty="0"/>
              <a:t>Use this slide to outline the advantages and disadvantages of using crude oil and plant based raw materials in the production of materials.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110</a:t>
            </a:fld>
            <a:endParaRPr lang="en-AU"/>
          </a:p>
        </p:txBody>
      </p:sp>
    </p:spTree>
    <p:extLst>
      <p:ext uri="{BB962C8B-B14F-4D97-AF65-F5344CB8AC3E}">
        <p14:creationId xmlns:p14="http://schemas.microsoft.com/office/powerpoint/2010/main" val="81882351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DB86D-04D9-C431-0298-093D73E09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1EE2D1-3B42-7E29-67A2-57BCA37CEA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846C6-FE20-AF15-9298-4C39CFFDD014}"/>
              </a:ext>
            </a:extLst>
          </p:cNvPr>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10EC8D5-9363-0D63-AAC0-899339BED17D}"/>
              </a:ext>
            </a:extLst>
          </p:cNvPr>
          <p:cNvSpPr>
            <a:spLocks noGrp="1"/>
          </p:cNvSpPr>
          <p:nvPr>
            <p:ph type="sldNum" sz="quarter" idx="5"/>
          </p:nvPr>
        </p:nvSpPr>
        <p:spPr/>
        <p:txBody>
          <a:bodyPr/>
          <a:lstStyle/>
          <a:p>
            <a:fld id="{D09C5488-DD16-4714-9519-7BE21BA11D4E}" type="slidenum">
              <a:rPr lang="en-AU" smtClean="0"/>
              <a:t>111</a:t>
            </a:fld>
            <a:endParaRPr lang="en-AU"/>
          </a:p>
        </p:txBody>
      </p:sp>
    </p:spTree>
    <p:extLst>
      <p:ext uri="{BB962C8B-B14F-4D97-AF65-F5344CB8AC3E}">
        <p14:creationId xmlns:p14="http://schemas.microsoft.com/office/powerpoint/2010/main" val="359059976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E1D70-4F96-9AB1-D059-A07DFCEC6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67DBA-6284-D1CD-8DF9-F0C37DD91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DA146-0474-F5F4-9290-69DC07D12D11}"/>
              </a:ext>
            </a:extLst>
          </p:cNvPr>
          <p:cNvSpPr>
            <a:spLocks noGrp="1"/>
          </p:cNvSpPr>
          <p:nvPr>
            <p:ph type="body" idx="1"/>
          </p:nvPr>
        </p:nvSpPr>
        <p:spPr/>
        <p:txBody>
          <a:bodyPr/>
          <a:lstStyle/>
          <a:p>
            <a:pPr marL="0" marR="0" lvl="0" indent="0" algn="l" defTabSz="1219170" rtl="0" eaLnBrk="1" fontAlgn="ctr" latinLnBrk="0" hangingPunct="1">
              <a:lnSpc>
                <a:spcPct val="100000"/>
              </a:lnSpc>
              <a:spcBef>
                <a:spcPts val="0"/>
              </a:spcBef>
              <a:spcAft>
                <a:spcPts val="0"/>
              </a:spcAft>
              <a:buClrTx/>
              <a:buSzTx/>
              <a:buFont typeface="+mj-lt"/>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0" indent="0" fontAlgn="ctr">
              <a:buFont typeface="+mj-lt"/>
              <a:buNone/>
            </a:pPr>
            <a:r>
              <a:rPr lang="en-AU" b="0" dirty="0"/>
              <a:t>This slide is animated.</a:t>
            </a:r>
          </a:p>
          <a:p>
            <a:endParaRPr lang="en-AU" b="1" dirty="0"/>
          </a:p>
          <a:p>
            <a:r>
              <a:rPr lang="en-AU" b="1" dirty="0"/>
              <a:t>Correct Answer:</a:t>
            </a:r>
            <a:r>
              <a:rPr lang="en-AU" dirty="0"/>
              <a:t> </a:t>
            </a:r>
          </a:p>
          <a:p>
            <a:r>
              <a:rPr lang="en-AU" b="1" dirty="0"/>
              <a:t>A. </a:t>
            </a:r>
            <a:r>
              <a:rPr lang="en-AU" dirty="0"/>
              <a:t>All polymers are synthetic substances created through human-made processes.</a:t>
            </a:r>
          </a:p>
          <a:p>
            <a:endParaRPr lang="en-AU" b="1" dirty="0"/>
          </a:p>
          <a:p>
            <a:r>
              <a:rPr lang="en-AU" b="1" dirty="0"/>
              <a:t>Explanation:</a:t>
            </a:r>
            <a:r>
              <a:rPr lang="en-AU" dirty="0"/>
              <a:t> This statement is false because polymers exist in both natural and synthetic forms. Natural polymers include substances like proteins, DNA, and cellulose, while synthetic polymers encompass materials such as plastics and nylon. Assuming all polymers are synthetic is a common misconception.</a:t>
            </a:r>
          </a:p>
          <a:p>
            <a:pPr marL="0" indent="0" fontAlgn="ctr">
              <a:buFont typeface="+mj-lt"/>
              <a:buNone/>
            </a:pPr>
            <a:endParaRPr lang="en-AU" b="1" dirty="0"/>
          </a:p>
          <a:p>
            <a:pPr marL="0" indent="0" fontAlgn="ctr">
              <a:buFont typeface="+mj-lt"/>
              <a:buNone/>
            </a:pPr>
            <a:br>
              <a:rPr lang="en-AU" dirty="0"/>
            </a:br>
            <a:endParaRPr lang="en-AU" dirty="0"/>
          </a:p>
        </p:txBody>
      </p:sp>
      <p:sp>
        <p:nvSpPr>
          <p:cNvPr id="4" name="Slide Number Placeholder 3">
            <a:extLst>
              <a:ext uri="{FF2B5EF4-FFF2-40B4-BE49-F238E27FC236}">
                <a16:creationId xmlns:a16="http://schemas.microsoft.com/office/drawing/2014/main" id="{936AF4E4-090C-B2BE-ED32-0E577799BB38}"/>
              </a:ext>
            </a:extLst>
          </p:cNvPr>
          <p:cNvSpPr>
            <a:spLocks noGrp="1"/>
          </p:cNvSpPr>
          <p:nvPr>
            <p:ph type="sldNum" sz="quarter" idx="5"/>
          </p:nvPr>
        </p:nvSpPr>
        <p:spPr/>
        <p:txBody>
          <a:bodyPr/>
          <a:lstStyle/>
          <a:p>
            <a:fld id="{B07158C4-A119-4B78-9DE8-A50001BC31DC}" type="slidenum">
              <a:rPr lang="en-AU" smtClean="0"/>
              <a:pPr/>
              <a:t>112</a:t>
            </a:fld>
            <a:endParaRPr lang="en-AU"/>
          </a:p>
        </p:txBody>
      </p:sp>
    </p:spTree>
    <p:extLst>
      <p:ext uri="{BB962C8B-B14F-4D97-AF65-F5344CB8AC3E}">
        <p14:creationId xmlns:p14="http://schemas.microsoft.com/office/powerpoint/2010/main" val="35286851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p>
          <a:p>
            <a:pPr marL="0" indent="0">
              <a:buFont typeface="Arial" panose="020B0604020202020204" pitchFamily="34" charset="0"/>
              <a:buNone/>
            </a:pPr>
            <a:r>
              <a:rPr lang="en-AU" dirty="0"/>
              <a:t>This slide is to be used in the Investigating the properties of polymers practical investigation. See TRB3 3.7 Investigating the properties of polymers.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You may need to change the content on the slide depending on the polymer samples collected for the investigation. </a:t>
            </a:r>
          </a:p>
          <a:p>
            <a:pPr marL="0" indent="0">
              <a:buFont typeface="Arial" panose="020B0604020202020204" pitchFamily="34" charset="0"/>
              <a:buNone/>
            </a:pPr>
            <a:endParaRPr lang="en-AU" dirty="0"/>
          </a:p>
          <a:p>
            <a:pPr marL="0" indent="0">
              <a:buFont typeface="Arial" panose="020B0604020202020204" pitchFamily="34" charset="0"/>
              <a:buNone/>
            </a:pPr>
            <a:r>
              <a:rPr lang="en-AU" sz="1800" dirty="0">
                <a:effectLst/>
                <a:latin typeface="Arial" panose="020B0604020202020204" pitchFamily="34" charset="0"/>
                <a:ea typeface="Calibri" panose="020F0502020204030204" pitchFamily="34" charset="0"/>
              </a:rPr>
              <a:t>Show students the collected polymer samples. Identify the type of polymer each test item is made of using the ‘</a:t>
            </a:r>
            <a:r>
              <a:rPr lang="en-AU" sz="1800" u="sng" dirty="0">
                <a:solidFill>
                  <a:srgbClr val="001C4A"/>
                </a:solidFill>
                <a:effectLst/>
                <a:latin typeface="Arial" panose="020B0604020202020204" pitchFamily="34" charset="0"/>
                <a:ea typeface="Calibri" panose="020F0502020204030204" pitchFamily="34" charset="0"/>
                <a:hlinkClick r:id="rId3"/>
              </a:rPr>
              <a:t>plastic identification codes’</a:t>
            </a:r>
            <a:r>
              <a:rPr lang="en-AU" sz="1800" dirty="0">
                <a:effectLst/>
                <a:latin typeface="Arial" panose="020B0604020202020204" pitchFamily="34" charset="0"/>
                <a:ea typeface="Calibri" panose="020F0502020204030204" pitchFamily="34" charset="0"/>
              </a:rPr>
              <a:t> on the item/packaging to identify the polymer.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113</a:t>
            </a:fld>
            <a:endParaRPr lang="en-AU"/>
          </a:p>
        </p:txBody>
      </p:sp>
    </p:spTree>
    <p:extLst>
      <p:ext uri="{BB962C8B-B14F-4D97-AF65-F5344CB8AC3E}">
        <p14:creationId xmlns:p14="http://schemas.microsoft.com/office/powerpoint/2010/main" val="104344431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Sample Answer:</a:t>
            </a:r>
            <a:br>
              <a:rPr lang="en-AU" dirty="0"/>
            </a:br>
            <a:r>
              <a:rPr lang="en-AU" dirty="0"/>
              <a:t>The investigation revealed that polymers exhibit diverse properties, such as strength, flexibility, heat resistance, and transparency, which influence their suitability for specific applications. For example, the high strength and rigidity of HDPE make it ideal for products such as milk bottles and rubbish bins, where durability is crucial. In contrast, the flexibility and lightweight nature of LDPE are better suited for items like plastic bags and cling wraps. Additionally, the heat resistance of polymers like polypropylene makes them suitable for food containers that need to withstand high temperatures. This highlights how the specific properties of a polymer determine its use and why it is important to test these properties before selecting materials for different applications.</a:t>
            </a:r>
          </a:p>
          <a:p>
            <a:endParaRPr lang="en-AU" b="1" dirty="0"/>
          </a:p>
          <a:p>
            <a:r>
              <a:rPr lang="en-AU" b="1" dirty="0"/>
              <a:t>Note: </a:t>
            </a:r>
            <a:r>
              <a:rPr lang="en-AU" dirty="0"/>
              <a:t>Students may provide different examples of polymers based on their investigation. The key points are:</a:t>
            </a:r>
          </a:p>
          <a:p>
            <a:pPr marL="285750" indent="-285750">
              <a:buFont typeface="Arial" panose="020B0604020202020204" pitchFamily="34" charset="0"/>
              <a:buChar char="•"/>
            </a:pPr>
            <a:r>
              <a:rPr lang="en-AU" dirty="0"/>
              <a:t>They can conclude that different polymers have different properties that influence their suitability for specific applications</a:t>
            </a:r>
          </a:p>
          <a:p>
            <a:pPr marL="285750" indent="-285750">
              <a:buFont typeface="Arial" panose="020B0604020202020204" pitchFamily="34" charset="0"/>
              <a:buChar char="•"/>
            </a:pPr>
            <a:r>
              <a:rPr lang="en-AU" dirty="0"/>
              <a:t>They can provide specific examples of polymers and link their uses to the specific properties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114</a:t>
            </a:fld>
            <a:endParaRPr lang="en-AU"/>
          </a:p>
        </p:txBody>
      </p:sp>
    </p:spTree>
    <p:extLst>
      <p:ext uri="{BB962C8B-B14F-4D97-AF65-F5344CB8AC3E}">
        <p14:creationId xmlns:p14="http://schemas.microsoft.com/office/powerpoint/2010/main" val="419376292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97136-5AED-A07E-D312-E35BF46B8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8B984-0BC9-7D87-62E6-2A18752AB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F8572-4E18-A5E6-1DB2-591451984C3E}"/>
              </a:ext>
            </a:extLst>
          </p:cNvPr>
          <p:cNvSpPr>
            <a:spLocks noGrp="1"/>
          </p:cNvSpPr>
          <p:nvPr>
            <p:ph type="body" idx="1"/>
          </p:nvPr>
        </p:nvSpPr>
        <p:spPr/>
        <p:txBody>
          <a:bodyPr/>
          <a:lstStyle/>
          <a:p>
            <a:pPr marL="0" marR="0" lvl="0" indent="0" algn="l" defTabSz="1219170" rtl="0" eaLnBrk="1" fontAlgn="ctr" latinLnBrk="0" hangingPunct="1">
              <a:lnSpc>
                <a:spcPct val="100000"/>
              </a:lnSpc>
              <a:spcBef>
                <a:spcPts val="0"/>
              </a:spcBef>
              <a:spcAft>
                <a:spcPts val="0"/>
              </a:spcAft>
              <a:buClrTx/>
              <a:buSzTx/>
              <a:buFont typeface="+mj-lt"/>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0" indent="0" fontAlgn="ctr">
              <a:buFont typeface="+mj-lt"/>
              <a:buNone/>
            </a:pPr>
            <a:endParaRPr lang="en-AU" b="1" dirty="0"/>
          </a:p>
          <a:p>
            <a:pPr marL="0" indent="0" fontAlgn="ctr">
              <a:buFont typeface="+mj-lt"/>
              <a:buNone/>
            </a:pPr>
            <a:r>
              <a:rPr lang="en-AU" b="1" dirty="0"/>
              <a:t>Sample Answer:</a:t>
            </a:r>
            <a:br>
              <a:rPr lang="en-AU" dirty="0"/>
            </a:br>
            <a:r>
              <a:rPr lang="en-AU" b="1" dirty="0">
                <a:solidFill>
                  <a:srgbClr val="0E101A"/>
                </a:solidFill>
                <a:effectLst/>
              </a:rPr>
              <a:t>PET</a:t>
            </a:r>
            <a:r>
              <a:rPr lang="en-AU" dirty="0"/>
              <a:t> is better for water bottles because it’s transparent, allowing users to see the water level, which is practical for everyday use. Additionally, it is also strong, lightweight, and recyclable. While </a:t>
            </a:r>
            <a:r>
              <a:rPr lang="en-AU" b="1" dirty="0">
                <a:solidFill>
                  <a:srgbClr val="0E101A"/>
                </a:solidFill>
                <a:effectLst/>
              </a:rPr>
              <a:t>PP</a:t>
            </a:r>
            <a:r>
              <a:rPr lang="en-AU" dirty="0"/>
              <a:t> is heat-resistant, this property is less important for a standard water bottle compared to the advantages that PET provides.</a:t>
            </a:r>
          </a:p>
        </p:txBody>
      </p:sp>
      <p:sp>
        <p:nvSpPr>
          <p:cNvPr id="4" name="Slide Number Placeholder 3">
            <a:extLst>
              <a:ext uri="{FF2B5EF4-FFF2-40B4-BE49-F238E27FC236}">
                <a16:creationId xmlns:a16="http://schemas.microsoft.com/office/drawing/2014/main" id="{00F7B1FD-8019-E783-9B0F-3C45E5DE4023}"/>
              </a:ext>
            </a:extLst>
          </p:cNvPr>
          <p:cNvSpPr>
            <a:spLocks noGrp="1"/>
          </p:cNvSpPr>
          <p:nvPr>
            <p:ph type="sldNum" sz="quarter" idx="5"/>
          </p:nvPr>
        </p:nvSpPr>
        <p:spPr/>
        <p:txBody>
          <a:bodyPr/>
          <a:lstStyle/>
          <a:p>
            <a:fld id="{B07158C4-A119-4B78-9DE8-A50001BC31DC}" type="slidenum">
              <a:rPr lang="en-AU" smtClean="0"/>
              <a:pPr/>
              <a:t>115</a:t>
            </a:fld>
            <a:endParaRPr lang="en-AU"/>
          </a:p>
        </p:txBody>
      </p:sp>
    </p:spTree>
    <p:extLst>
      <p:ext uri="{BB962C8B-B14F-4D97-AF65-F5344CB8AC3E}">
        <p14:creationId xmlns:p14="http://schemas.microsoft.com/office/powerpoint/2010/main" val="427065990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CEA84-8C07-F3FA-B16C-FA8FC7ED0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1225B-3BFD-50E5-A1B5-A7588FA10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3694B-95BA-26C8-74DB-6B7E083ACA25}"/>
              </a:ext>
            </a:extLst>
          </p:cNvPr>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2DF6E54-7E8A-9152-263A-58D7F21A7E6F}"/>
              </a:ext>
            </a:extLst>
          </p:cNvPr>
          <p:cNvSpPr>
            <a:spLocks noGrp="1"/>
          </p:cNvSpPr>
          <p:nvPr>
            <p:ph type="sldNum" sz="quarter" idx="5"/>
          </p:nvPr>
        </p:nvSpPr>
        <p:spPr/>
        <p:txBody>
          <a:bodyPr/>
          <a:lstStyle/>
          <a:p>
            <a:fld id="{D09C5488-DD16-4714-9519-7BE21BA11D4E}" type="slidenum">
              <a:rPr lang="en-AU" smtClean="0"/>
              <a:t>116</a:t>
            </a:fld>
            <a:endParaRPr lang="en-AU"/>
          </a:p>
        </p:txBody>
      </p:sp>
    </p:spTree>
    <p:extLst>
      <p:ext uri="{BB962C8B-B14F-4D97-AF65-F5344CB8AC3E}">
        <p14:creationId xmlns:p14="http://schemas.microsoft.com/office/powerpoint/2010/main" val="141293119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dirty="0"/>
          </a:p>
          <a:p>
            <a:r>
              <a:rPr lang="en-AU" dirty="0"/>
              <a:t>Use this slide to explain the plastic identification numbers on plastic items. These are sometimes referred to as recycling codes, but it is essential to note that this designation does not always guarantee that the product can be recycled. The code identifies the type of polymer used to make the product.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117</a:t>
            </a:fld>
            <a:endParaRPr lang="en-AU"/>
          </a:p>
        </p:txBody>
      </p:sp>
    </p:spTree>
    <p:extLst>
      <p:ext uri="{BB962C8B-B14F-4D97-AF65-F5344CB8AC3E}">
        <p14:creationId xmlns:p14="http://schemas.microsoft.com/office/powerpoint/2010/main" val="36163690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dirty="0"/>
          </a:p>
          <a:p>
            <a:r>
              <a:rPr lang="en-AU" dirty="0"/>
              <a:t>Use the instructions in this slide to guide students in constructing a tally table</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sz="1600" b="1" dirty="0"/>
              <a:t>Select</a:t>
            </a:r>
            <a:r>
              <a:rPr lang="en-AU" sz="1600" dirty="0"/>
              <a:t> the entire survey data table. </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sz="1600" dirty="0"/>
              <a:t>Click on </a:t>
            </a:r>
            <a:r>
              <a:rPr lang="en-AU" sz="1600" b="1" dirty="0"/>
              <a:t>insert</a:t>
            </a:r>
            <a:r>
              <a:rPr lang="en-AU" sz="1600" dirty="0"/>
              <a:t> and </a:t>
            </a:r>
            <a:r>
              <a:rPr lang="en-AU" sz="1600" b="1" dirty="0"/>
              <a:t>select ‘Recommended Pivot Tables’</a:t>
            </a:r>
            <a:r>
              <a:rPr lang="en-AU" sz="1600" dirty="0"/>
              <a:t> (see the red box in the slide)</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sz="1600" dirty="0"/>
              <a:t>A new message box will open. On the left-hand side, a preview of the tally table will be displayed (see the red box in the slide).</a:t>
            </a:r>
            <a:r>
              <a:rPr lang="en-AU" sz="1600" b="1" dirty="0"/>
              <a:t> Click ‘OK’</a:t>
            </a:r>
            <a:r>
              <a:rPr lang="en-AU" sz="1600" dirty="0"/>
              <a:t>. It will create a tally table in a new sheet.</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endParaRPr lang="en-AU" sz="1600" dirty="0"/>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endParaRPr lang="en-AU" sz="1600" dirty="0"/>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endParaRPr lang="en-AU" sz="1600" dirty="0"/>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endParaRPr lang="en-AU" sz="1600" dirty="0"/>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endParaRPr lang="en-AU" sz="1600" dirty="0"/>
          </a:p>
          <a:p>
            <a:pPr marL="342900" indent="-342900">
              <a:buFont typeface="+mj-lt"/>
              <a:buAutoNum type="arabicPeriod"/>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118</a:t>
            </a:fld>
            <a:endParaRPr lang="en-AU"/>
          </a:p>
        </p:txBody>
      </p:sp>
    </p:spTree>
    <p:extLst>
      <p:ext uri="{BB962C8B-B14F-4D97-AF65-F5344CB8AC3E}">
        <p14:creationId xmlns:p14="http://schemas.microsoft.com/office/powerpoint/2010/main" val="250969839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D75EF-8486-924B-7A2E-2125F61FA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480411-9CFF-6E6B-2AAB-B65FC94FC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33757E-AAE1-5772-6BC2-A59F167CC5BD}"/>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dirty="0"/>
          </a:p>
          <a:p>
            <a:r>
              <a:rPr lang="en-AU" dirty="0"/>
              <a:t>Use the instructions in this slide to guide students in constructing a tally table</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sz="1600" dirty="0"/>
              <a:t>Select the entire table created in the new sheet. </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sz="1600" dirty="0"/>
              <a:t>Click on </a:t>
            </a:r>
            <a:r>
              <a:rPr lang="en-AU" sz="1600" b="1" dirty="0"/>
              <a:t>insert</a:t>
            </a:r>
            <a:r>
              <a:rPr lang="en-AU" sz="1600" dirty="0"/>
              <a:t> and </a:t>
            </a:r>
            <a:r>
              <a:rPr lang="en-AU" sz="1600" b="1" dirty="0"/>
              <a:t>select ‘Recommended Charts’</a:t>
            </a:r>
            <a:r>
              <a:rPr lang="en-AU" sz="1600" dirty="0"/>
              <a:t> (see the red boxes in the slide).</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sz="1600" dirty="0"/>
              <a:t>A new message box will open. On the right-hand side, a preview of the clustered column graph will be displayed (see the red box in the slide). </a:t>
            </a:r>
            <a:r>
              <a:rPr lang="en-AU" sz="1600" b="1" dirty="0"/>
              <a:t>Click ‘OK’</a:t>
            </a:r>
            <a:r>
              <a:rPr lang="en-AU" sz="1600" dirty="0"/>
              <a:t>. It will create a tally table in a new sheet.</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endParaRPr lang="en-AU" sz="1600" dirty="0"/>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endParaRPr lang="en-AU" sz="1600" dirty="0"/>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endParaRPr lang="en-AU" sz="1600" dirty="0"/>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endParaRPr lang="en-AU" sz="1600" dirty="0"/>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endParaRPr lang="en-AU" sz="1600" dirty="0"/>
          </a:p>
          <a:p>
            <a:pPr marL="342900" indent="-342900">
              <a:buFont typeface="+mj-lt"/>
              <a:buAutoNum type="arabicPeriod"/>
            </a:pPr>
            <a:endParaRPr lang="en-AU" dirty="0"/>
          </a:p>
        </p:txBody>
      </p:sp>
      <p:sp>
        <p:nvSpPr>
          <p:cNvPr id="4" name="Slide Number Placeholder 3">
            <a:extLst>
              <a:ext uri="{FF2B5EF4-FFF2-40B4-BE49-F238E27FC236}">
                <a16:creationId xmlns:a16="http://schemas.microsoft.com/office/drawing/2014/main" id="{BF7E10F9-D2D1-31CA-5B24-5582B7F6DBFD}"/>
              </a:ext>
            </a:extLst>
          </p:cNvPr>
          <p:cNvSpPr>
            <a:spLocks noGrp="1"/>
          </p:cNvSpPr>
          <p:nvPr>
            <p:ph type="sldNum" sz="quarter" idx="5"/>
          </p:nvPr>
        </p:nvSpPr>
        <p:spPr/>
        <p:txBody>
          <a:bodyPr/>
          <a:lstStyle/>
          <a:p>
            <a:fld id="{B07158C4-A119-4B78-9DE8-A50001BC31DC}" type="slidenum">
              <a:rPr lang="en-AU" smtClean="0"/>
              <a:pPr/>
              <a:t>119</a:t>
            </a:fld>
            <a:endParaRPr lang="en-AU"/>
          </a:p>
        </p:txBody>
      </p:sp>
    </p:spTree>
    <p:extLst>
      <p:ext uri="{BB962C8B-B14F-4D97-AF65-F5344CB8AC3E}">
        <p14:creationId xmlns:p14="http://schemas.microsoft.com/office/powerpoint/2010/main" val="1715017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46A60-4E22-531A-A59B-75A213E00C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F22ED-E627-645D-D03C-48BAE0F10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E6DAC-8925-1EAA-8B55-76626C74A8DF}"/>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AU" b="0" i="0" dirty="0">
              <a:effectLst/>
              <a:latin typeface="Arial" panose="020B0604020202020204" pitchFamily="34" charset="0"/>
            </a:endParaRPr>
          </a:p>
          <a:p>
            <a:pPr algn="l">
              <a:buFont typeface="Arial" panose="020B0604020202020204" pitchFamily="34" charset="0"/>
              <a:buNone/>
            </a:pPr>
            <a:r>
              <a:rPr lang="en-AU" b="0" i="0" dirty="0">
                <a:effectLst/>
                <a:latin typeface="Arial" panose="020B0604020202020204" pitchFamily="34" charset="0"/>
              </a:rPr>
              <a:t>Add examples of each of the remaining categories. Do this as a class or progress to the next slide.</a:t>
            </a:r>
          </a:p>
        </p:txBody>
      </p:sp>
      <p:sp>
        <p:nvSpPr>
          <p:cNvPr id="4" name="Slide Number Placeholder 3">
            <a:extLst>
              <a:ext uri="{FF2B5EF4-FFF2-40B4-BE49-F238E27FC236}">
                <a16:creationId xmlns:a16="http://schemas.microsoft.com/office/drawing/2014/main" id="{A566ED54-5DC7-4FF3-3329-68DE64F8267E}"/>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2362126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dirty="0"/>
          </a:p>
          <a:p>
            <a:r>
              <a:rPr lang="en-AU" dirty="0"/>
              <a:t>This slide can be used to show students two different ways they may represent their survey data.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120</a:t>
            </a:fld>
            <a:endParaRPr lang="en-AU"/>
          </a:p>
        </p:txBody>
      </p:sp>
    </p:spTree>
    <p:extLst>
      <p:ext uri="{BB962C8B-B14F-4D97-AF65-F5344CB8AC3E}">
        <p14:creationId xmlns:p14="http://schemas.microsoft.com/office/powerpoint/2010/main" val="17321046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DC6E4-6690-FE85-0B81-A3A4AE477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F2D6A-CDD6-31F1-1498-5ADE5D14D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11579-E1D8-7573-73D0-BBC0A90E3960}"/>
              </a:ext>
            </a:extLst>
          </p:cNvPr>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D2785EF-FD4E-29AC-01D5-3AFB8BA59117}"/>
              </a:ext>
            </a:extLst>
          </p:cNvPr>
          <p:cNvSpPr>
            <a:spLocks noGrp="1"/>
          </p:cNvSpPr>
          <p:nvPr>
            <p:ph type="sldNum" sz="quarter" idx="5"/>
          </p:nvPr>
        </p:nvSpPr>
        <p:spPr/>
        <p:txBody>
          <a:bodyPr/>
          <a:lstStyle/>
          <a:p>
            <a:fld id="{D09C5488-DD16-4714-9519-7BE21BA11D4E}" type="slidenum">
              <a:rPr lang="en-AU" smtClean="0"/>
              <a:t>121</a:t>
            </a:fld>
            <a:endParaRPr lang="en-AU"/>
          </a:p>
        </p:txBody>
      </p:sp>
    </p:spTree>
    <p:extLst>
      <p:ext uri="{BB962C8B-B14F-4D97-AF65-F5344CB8AC3E}">
        <p14:creationId xmlns:p14="http://schemas.microsoft.com/office/powerpoint/2010/main" val="288876136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B7CD6-B100-A148-9FC5-8669E2692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28FB4-3777-866B-A96E-C8F3413E4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4D879-780B-2BC3-00D6-489DB3E29B21}"/>
              </a:ext>
            </a:extLst>
          </p:cNvPr>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5C48F9D-62EB-7262-501F-912813E95835}"/>
              </a:ext>
            </a:extLst>
          </p:cNvPr>
          <p:cNvSpPr>
            <a:spLocks noGrp="1"/>
          </p:cNvSpPr>
          <p:nvPr>
            <p:ph type="sldNum" sz="quarter" idx="5"/>
          </p:nvPr>
        </p:nvSpPr>
        <p:spPr/>
        <p:txBody>
          <a:bodyPr/>
          <a:lstStyle/>
          <a:p>
            <a:fld id="{D09C5488-DD16-4714-9519-7BE21BA11D4E}" type="slidenum">
              <a:rPr lang="en-AU" smtClean="0"/>
              <a:t>122</a:t>
            </a:fld>
            <a:endParaRPr lang="en-AU"/>
          </a:p>
        </p:txBody>
      </p:sp>
    </p:spTree>
    <p:extLst>
      <p:ext uri="{BB962C8B-B14F-4D97-AF65-F5344CB8AC3E}">
        <p14:creationId xmlns:p14="http://schemas.microsoft.com/office/powerpoint/2010/main" val="391742502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20605" rtl="0" eaLnBrk="1" fontAlgn="auto" latinLnBrk="0" hangingPunct="1">
              <a:lnSpc>
                <a:spcPct val="100000"/>
              </a:lnSpc>
              <a:spcBef>
                <a:spcPts val="0"/>
              </a:spcBef>
              <a:spcAft>
                <a:spcPts val="0"/>
              </a:spcAft>
              <a:buClrTx/>
              <a:buSzTx/>
              <a:buFontTx/>
              <a:buNone/>
              <a:tabLst/>
              <a:defRPr/>
            </a:pPr>
            <a:r>
              <a:rPr lang="en-AU" sz="1800" b="1" dirty="0">
                <a:latin typeface="Arial" panose="020B0604020202020204" pitchFamily="34" charset="0"/>
                <a:cs typeface="Arial" panose="020B0604020202020204" pitchFamily="34" charset="0"/>
              </a:rPr>
              <a:t>Teacher notes:</a:t>
            </a:r>
            <a:endParaRPr lang="en-US" sz="1800" dirty="0">
              <a:latin typeface="Arial" panose="020B0604020202020204" pitchFamily="34" charset="0"/>
              <a:cs typeface="Arial" panose="020B0604020202020204" pitchFamily="34" charset="0"/>
            </a:endParaRPr>
          </a:p>
          <a:p>
            <a:pPr defTabSz="1320605">
              <a:defRPr/>
            </a:pPr>
            <a:r>
              <a:rPr lang="en-AU" sz="1700" dirty="0"/>
              <a:t>This slide contains animations.</a:t>
            </a:r>
          </a:p>
          <a:p>
            <a:pPr defTabSz="1320605">
              <a:defRPr/>
            </a:pPr>
            <a:endParaRPr lang="en-AU" sz="1700" dirty="0"/>
          </a:p>
          <a:p>
            <a:pPr defTabSz="1320605">
              <a:defRPr/>
            </a:pPr>
            <a:r>
              <a:rPr lang="en-AU" sz="1700" dirty="0"/>
              <a:t>Unpack the life cycles of crude oil-sourced plastics and biomass-sourced plastics, and emphasise the following points:</a:t>
            </a:r>
          </a:p>
          <a:p>
            <a:pPr defTabSz="1320605">
              <a:defRPr/>
            </a:pPr>
            <a:endParaRPr lang="en-AU" sz="1700" dirty="0"/>
          </a:p>
          <a:p>
            <a:pPr defTabSz="1320605">
              <a:defRPr/>
            </a:pPr>
            <a:r>
              <a:rPr lang="en-AU" sz="1700" dirty="0"/>
              <a:t>For plastics made from crude oil</a:t>
            </a:r>
          </a:p>
          <a:p>
            <a:pPr marL="285750" indent="-285750" defTabSz="1320605">
              <a:buFont typeface="Arial" panose="020B0604020202020204" pitchFamily="34" charset="0"/>
              <a:buChar char="•"/>
              <a:defRPr/>
            </a:pPr>
            <a:r>
              <a:rPr lang="en-AU" sz="1700" dirty="0"/>
              <a:t>Raw materials are derived from non-renewable crude oil (existing in finite quantity and takes millions of years to replenish)</a:t>
            </a:r>
          </a:p>
          <a:p>
            <a:pPr marL="285750" indent="-285750" defTabSz="1320605">
              <a:buFont typeface="Arial" panose="020B0604020202020204" pitchFamily="34" charset="0"/>
              <a:buChar char="•"/>
              <a:defRPr/>
            </a:pPr>
            <a:r>
              <a:rPr lang="en-AU" sz="1700" dirty="0"/>
              <a:t>After use, plastics made from crude oil end up in landfills or are incinerated (burned). In some cases, they are recycled to form new items.</a:t>
            </a:r>
          </a:p>
          <a:p>
            <a:endParaRPr lang="en-AU" dirty="0"/>
          </a:p>
          <a:p>
            <a:r>
              <a:rPr lang="en-AU" dirty="0"/>
              <a:t>For plant-based plastics</a:t>
            </a:r>
          </a:p>
          <a:p>
            <a:pPr marL="285750" indent="-285750">
              <a:buFont typeface="Arial" panose="020B0604020202020204" pitchFamily="34" charset="0"/>
              <a:buChar char="•"/>
            </a:pPr>
            <a:r>
              <a:rPr lang="en-AU" dirty="0"/>
              <a:t>The raw materials are derived from plants that are renewable (a natural resource that is not depleted and can be replenished easily). </a:t>
            </a:r>
          </a:p>
          <a:p>
            <a:pPr marL="285750" indent="-285750">
              <a:buFont typeface="Arial" panose="020B0604020202020204" pitchFamily="34" charset="0"/>
              <a:buChar char="•"/>
            </a:pPr>
            <a:r>
              <a:rPr lang="en-AU" dirty="0"/>
              <a:t>Examples of the raw materials include cellulose, starch and sugars.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t>Some raw materials go through a polymerisation process to make polymers, others like cellulose naturally already are polymers.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t>After use biomass sourced plastics, either biodegrade or end up in the landfill or are incinerated (burnt). In some cases, they are recycled to form new items. Not all bioplastics can be recycled however.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123</a:t>
            </a:fld>
            <a:endParaRPr lang="en-AU"/>
          </a:p>
        </p:txBody>
      </p:sp>
    </p:spTree>
    <p:extLst>
      <p:ext uri="{BB962C8B-B14F-4D97-AF65-F5344CB8AC3E}">
        <p14:creationId xmlns:p14="http://schemas.microsoft.com/office/powerpoint/2010/main" val="30523235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latin typeface="Arial" panose="020B0604020202020204" pitchFamily="34" charset="0"/>
                <a:cs typeface="Arial" panose="020B0604020202020204" pitchFamily="34" charset="0"/>
              </a:rPr>
              <a:t>This slide contains animations.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r>
              <a:rPr lang="en-AU" dirty="0"/>
              <a:t>Explain the meaning of biodegradable and compostable.</a:t>
            </a:r>
          </a:p>
          <a:p>
            <a:r>
              <a:rPr lang="en-AU" dirty="0"/>
              <a:t>Emphasise the fact that not all biodegradable plastics are compostable. </a:t>
            </a:r>
            <a:r>
              <a:rPr lang="en-AU" sz="1800" dirty="0">
                <a:effectLst/>
                <a:latin typeface="Arial" panose="020B0604020202020204" pitchFamily="34" charset="0"/>
                <a:ea typeface="Calibri" panose="020F0502020204030204" pitchFamily="34" charset="0"/>
              </a:rPr>
              <a:t>This means that they cannot be placed in the green compost waste bin at home, nor can they be put in a home compost.</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124</a:t>
            </a:fld>
            <a:endParaRPr lang="en-AU"/>
          </a:p>
        </p:txBody>
      </p:sp>
    </p:spTree>
    <p:extLst>
      <p:ext uri="{BB962C8B-B14F-4D97-AF65-F5344CB8AC3E}">
        <p14:creationId xmlns:p14="http://schemas.microsoft.com/office/powerpoint/2010/main" val="20115577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notes:</a:t>
            </a:r>
          </a:p>
          <a:p>
            <a:endParaRPr lang="en-AU" dirty="0"/>
          </a:p>
          <a:p>
            <a:r>
              <a:rPr lang="en-AU" dirty="0"/>
              <a:t>This slide is animated.</a:t>
            </a:r>
          </a:p>
          <a:p>
            <a:endParaRPr lang="en-AU" dirty="0"/>
          </a:p>
          <a:p>
            <a:r>
              <a:rPr lang="en-AU" b="1" i="1" dirty="0"/>
              <a:t>Click to bring up bio-based feedstock</a:t>
            </a:r>
          </a:p>
          <a:p>
            <a:endParaRPr lang="en-AU" dirty="0"/>
          </a:p>
          <a:p>
            <a:r>
              <a:rPr lang="en-AU" dirty="0"/>
              <a:t>The plastics listed here (Bio-polyethylene, bio-PET, bio-PA, PBAT, PLA, Starch blends) are all made from bio-based feedstocks. </a:t>
            </a:r>
          </a:p>
          <a:p>
            <a:endParaRPr lang="en-AU" dirty="0"/>
          </a:p>
          <a:p>
            <a:r>
              <a:rPr lang="en-AU" b="1" i="1" dirty="0"/>
              <a:t>CLICK to bring up crude oil feedstock</a:t>
            </a:r>
          </a:p>
          <a:p>
            <a:endParaRPr lang="en-AU" dirty="0"/>
          </a:p>
          <a:p>
            <a:r>
              <a:rPr lang="en-AU" dirty="0"/>
              <a:t>Crude oil can be used to make conventional plastics like polyethylene, PET, polypropylene and PVC, and it can also be used to make bioplastics such as PBAT and PCL! </a:t>
            </a:r>
          </a:p>
          <a:p>
            <a:pPr marL="0" indent="0">
              <a:buFont typeface="Arial" panose="020B0604020202020204" pitchFamily="34" charset="0"/>
              <a:buNone/>
            </a:pPr>
            <a:r>
              <a:rPr lang="en-AU" dirty="0"/>
              <a:t>So, this means a plastic called a bioplastic may in fact be made from a crude oil feedstock! This is because these plastics can biodegrade at the end of their lifecycle.</a:t>
            </a:r>
          </a:p>
          <a:p>
            <a:pPr marL="0" indent="0">
              <a:buFont typeface="Arial" panose="020B0604020202020204" pitchFamily="34" charset="0"/>
              <a:buNone/>
            </a:pPr>
            <a:endParaRPr lang="en-AU" dirty="0"/>
          </a:p>
          <a:p>
            <a:pPr marL="0" indent="0">
              <a:buFont typeface="Arial" panose="020B0604020202020204" pitchFamily="34" charset="0"/>
              <a:buNone/>
            </a:pPr>
            <a:r>
              <a:rPr lang="en-AU" b="1" i="1" dirty="0"/>
              <a:t>CLICK to highlight the plastics that are NOT biodegradable</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The plastics outlined in red are not biodegradable, this means they will not break down into water, carbon dioxide and biomass at the end of their lifecycle. These plastics mostly end up in landfill and some are recycled. </a:t>
            </a:r>
          </a:p>
          <a:p>
            <a:pPr marL="0" indent="0">
              <a:buFont typeface="Arial" panose="020B0604020202020204" pitchFamily="34" charset="0"/>
              <a:buNone/>
            </a:pPr>
            <a:endParaRPr lang="en-AU" dirty="0"/>
          </a:p>
          <a:p>
            <a:pPr marL="0" indent="0">
              <a:buFont typeface="Arial" panose="020B0604020202020204" pitchFamily="34" charset="0"/>
              <a:buNone/>
            </a:pPr>
            <a:r>
              <a:rPr lang="en-AU" b="1" i="1" dirty="0"/>
              <a:t>CLICK to highlight the plastics that are biodegradable</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The bioplastics outlined in green are biodegradable. This means that under the right conditions they will break down into water, carbon dioxide and biomass.</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125</a:t>
            </a:fld>
            <a:endParaRPr lang="en-AU"/>
          </a:p>
        </p:txBody>
      </p:sp>
    </p:spTree>
    <p:extLst>
      <p:ext uri="{BB962C8B-B14F-4D97-AF65-F5344CB8AC3E}">
        <p14:creationId xmlns:p14="http://schemas.microsoft.com/office/powerpoint/2010/main" val="307912291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EF40D-784F-F80A-A81F-E1E7496EB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73EE7-99AB-A6E9-3A83-C32876F2B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B60EB-44A6-DACD-81E1-8747D2EF6929}"/>
              </a:ext>
            </a:extLst>
          </p:cNvPr>
          <p:cNvSpPr>
            <a:spLocks noGrp="1"/>
          </p:cNvSpPr>
          <p:nvPr>
            <p:ph type="body" idx="1"/>
          </p:nvPr>
        </p:nvSpPr>
        <p:spPr/>
        <p:txBody>
          <a:bodyPr/>
          <a:lstStyle/>
          <a:p>
            <a:pPr marL="0" marR="0" lvl="0" indent="0" algn="l" defTabSz="1219170" rtl="0" eaLnBrk="1" fontAlgn="ctr" latinLnBrk="0" hangingPunct="1">
              <a:lnSpc>
                <a:spcPct val="100000"/>
              </a:lnSpc>
              <a:spcBef>
                <a:spcPts val="0"/>
              </a:spcBef>
              <a:spcAft>
                <a:spcPts val="0"/>
              </a:spcAft>
              <a:buClrTx/>
              <a:buSzTx/>
              <a:buFont typeface="Courier New" panose="02070309020205020404" pitchFamily="49" charset="0"/>
              <a:buNone/>
              <a:tabLst/>
              <a:defRPr/>
            </a:pPr>
            <a:r>
              <a:rPr lang="en-AU" sz="2000" b="1" dirty="0">
                <a:latin typeface="Arial" panose="020B0604020202020204" pitchFamily="34" charset="0"/>
                <a:cs typeface="Arial" panose="020B0604020202020204" pitchFamily="34" charset="0"/>
              </a:rPr>
              <a:t>Teacher notes:</a:t>
            </a:r>
          </a:p>
          <a:p>
            <a:pPr marL="0" marR="0" lvl="0" indent="0" algn="l" defTabSz="1219170" rtl="0" eaLnBrk="1" fontAlgn="ctr" latinLnBrk="0" hangingPunct="1">
              <a:lnSpc>
                <a:spcPct val="100000"/>
              </a:lnSpc>
              <a:spcBef>
                <a:spcPts val="0"/>
              </a:spcBef>
              <a:spcAft>
                <a:spcPts val="0"/>
              </a:spcAft>
              <a:buClrTx/>
              <a:buSzTx/>
              <a:buFont typeface="Courier New" panose="02070309020205020404" pitchFamily="49" charset="0"/>
              <a:buNone/>
              <a:tabLst/>
              <a:defRPr/>
            </a:pPr>
            <a:r>
              <a:rPr lang="en-AU" sz="2000" b="0" dirty="0">
                <a:latin typeface="Arial" panose="020B0604020202020204" pitchFamily="34" charset="0"/>
                <a:cs typeface="Arial" panose="020B0604020202020204" pitchFamily="34" charset="0"/>
              </a:rPr>
              <a:t>This slide is animated to highlight the correct answer. </a:t>
            </a:r>
          </a:p>
          <a:p>
            <a:pPr marL="0" marR="0" lvl="0" indent="0" algn="l" defTabSz="1219170" rtl="0" eaLnBrk="1" fontAlgn="ctr" latinLnBrk="0" hangingPunct="1">
              <a:lnSpc>
                <a:spcPct val="100000"/>
              </a:lnSpc>
              <a:spcBef>
                <a:spcPts val="0"/>
              </a:spcBef>
              <a:spcAft>
                <a:spcPts val="0"/>
              </a:spcAft>
              <a:buClrTx/>
              <a:buSzTx/>
              <a:buFont typeface="Courier New" panose="02070309020205020404" pitchFamily="49" charset="0"/>
              <a:buNone/>
              <a:tabLst/>
              <a:defRPr/>
            </a:pPr>
            <a:endParaRPr lang="en-US" sz="2000" dirty="0">
              <a:latin typeface="Arial" panose="020B0604020202020204" pitchFamily="34" charset="0"/>
              <a:cs typeface="Arial" panose="020B0604020202020204" pitchFamily="34" charset="0"/>
            </a:endParaRPr>
          </a:p>
          <a:p>
            <a:pPr rtl="0" fontAlgn="ctr">
              <a:buFont typeface="Courier New" panose="02070309020205020404" pitchFamily="49" charset="0"/>
              <a:buNone/>
            </a:pPr>
            <a:r>
              <a:rPr lang="en-AU" sz="1900" dirty="0">
                <a:latin typeface="Calibri" panose="020F0502020204030204" pitchFamily="34" charset="0"/>
              </a:rPr>
              <a:t>Students complete the questions on mini whiteboards. Provide feedback and refer to the  explanation below.</a:t>
            </a:r>
          </a:p>
          <a:p>
            <a:pPr marL="0" indent="0" fontAlgn="ctr">
              <a:buFont typeface="+mj-lt"/>
              <a:buNone/>
            </a:pPr>
            <a:r>
              <a:rPr lang="en-AU" dirty="0"/>
              <a:t>This slide includes animation.</a:t>
            </a:r>
          </a:p>
          <a:p>
            <a:pPr marL="0" indent="0" fontAlgn="ctr">
              <a:buFont typeface="+mj-lt"/>
              <a:buNone/>
            </a:pPr>
            <a:br>
              <a:rPr lang="en-AU" dirty="0"/>
            </a:br>
            <a:r>
              <a:rPr lang="en-AU" dirty="0"/>
              <a:t>This question targets the misconception that all bioplastics are biodegradable or that they break down easily in all environments.</a:t>
            </a:r>
          </a:p>
          <a:p>
            <a:endParaRPr lang="en-AU" b="1" dirty="0"/>
          </a:p>
          <a:p>
            <a:r>
              <a:rPr lang="en-AU" b="1" dirty="0"/>
              <a:t>Explanation for incorrect options</a:t>
            </a:r>
          </a:p>
          <a:p>
            <a:r>
              <a:rPr lang="en-AU" b="1" dirty="0"/>
              <a:t>A. All bioplastics are biodegradable.</a:t>
            </a:r>
            <a:endParaRPr lang="en-AU" dirty="0"/>
          </a:p>
          <a:p>
            <a:pPr>
              <a:buFont typeface="Arial" panose="020B0604020202020204" pitchFamily="34" charset="0"/>
              <a:buNone/>
            </a:pPr>
            <a:r>
              <a:rPr lang="en-AU" dirty="0"/>
              <a:t>Not all bioplastics are biodegradable. For example, some bioplastics, such as bio-based polyethylene (PE), are chemically identical to conventional plastics and do not break down naturally. The term ‘bioplastic’ refers to plastics derived from biological sources, not necessarily their ability to biodegrade.</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B. Biodegradable plastics will break down quickly in any environment.</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Biodegradable plastics require specific environmental conditions, such as the presence of microorganisms, moisture, and oxygen. Many need industrial composting facilities with high temperatures to decompose effectively. They may not break down in landfills or natural environments, such as oceans.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C.</a:t>
            </a:r>
            <a:r>
              <a:rPr lang="en-AU" dirty="0"/>
              <a:t> </a:t>
            </a:r>
            <a:r>
              <a:rPr lang="en-AU" b="1" dirty="0"/>
              <a:t>Bioplastics and biodegradable plastics are the same thing.</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Bioplastics are derived from renewable biological sources (such as starch, corn), but they are not necessarily biodegradable. Conversely, biodegradable plastics may be made from biological or fossil fuel-derived materials. The two terms refer to different characteristics and should not be used interchangeably.</a:t>
            </a:r>
            <a:endParaRPr lang="en-AU" b="1"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D. Some biodegradable plastics require specific conditions, like industrial composting, to decompose.</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This is correct because many biodegradable plastics, including some bioplastics, require controlled conditions such as high temperatures and humidity to decompose properly, which are not naturally present in most environments.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a:p>
            <a:pPr>
              <a:buFont typeface="Arial" panose="020B0604020202020204" pitchFamily="34" charset="0"/>
              <a:buNone/>
            </a:pPr>
            <a:endParaRPr lang="en-AU" dirty="0"/>
          </a:p>
          <a:p>
            <a:pPr marL="0" indent="0" fontAlgn="ctr">
              <a:buFont typeface="+mj-lt"/>
              <a:buNone/>
            </a:pPr>
            <a:endParaRPr lang="en-AU" dirty="0"/>
          </a:p>
        </p:txBody>
      </p:sp>
      <p:sp>
        <p:nvSpPr>
          <p:cNvPr id="4" name="Slide Number Placeholder 3">
            <a:extLst>
              <a:ext uri="{FF2B5EF4-FFF2-40B4-BE49-F238E27FC236}">
                <a16:creationId xmlns:a16="http://schemas.microsoft.com/office/drawing/2014/main" id="{3D639DBE-4365-E23D-B81F-861F85BA9367}"/>
              </a:ext>
            </a:extLst>
          </p:cNvPr>
          <p:cNvSpPr>
            <a:spLocks noGrp="1"/>
          </p:cNvSpPr>
          <p:nvPr>
            <p:ph type="sldNum" sz="quarter" idx="5"/>
          </p:nvPr>
        </p:nvSpPr>
        <p:spPr/>
        <p:txBody>
          <a:bodyPr/>
          <a:lstStyle/>
          <a:p>
            <a:fld id="{B07158C4-A119-4B78-9DE8-A50001BC31DC}" type="slidenum">
              <a:rPr lang="en-AU" smtClean="0"/>
              <a:pPr/>
              <a:t>126</a:t>
            </a:fld>
            <a:endParaRPr lang="en-AU"/>
          </a:p>
        </p:txBody>
      </p:sp>
    </p:spTree>
    <p:extLst>
      <p:ext uri="{BB962C8B-B14F-4D97-AF65-F5344CB8AC3E}">
        <p14:creationId xmlns:p14="http://schemas.microsoft.com/office/powerpoint/2010/main" val="267883575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AC95F-F314-AFCB-837B-1C3C8DD1E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7381F-0845-82F4-97A4-D02B3E892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ED47F-7829-DA73-82A4-3ED8516AC174}"/>
              </a:ext>
            </a:extLst>
          </p:cNvPr>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C9D98C5-7311-5AC1-CE3A-FC0C7A9E033F}"/>
              </a:ext>
            </a:extLst>
          </p:cNvPr>
          <p:cNvSpPr>
            <a:spLocks noGrp="1"/>
          </p:cNvSpPr>
          <p:nvPr>
            <p:ph type="sldNum" sz="quarter" idx="5"/>
          </p:nvPr>
        </p:nvSpPr>
        <p:spPr/>
        <p:txBody>
          <a:bodyPr/>
          <a:lstStyle/>
          <a:p>
            <a:fld id="{D09C5488-DD16-4714-9519-7BE21BA11D4E}" type="slidenum">
              <a:rPr lang="en-AU" smtClean="0"/>
              <a:t>127</a:t>
            </a:fld>
            <a:endParaRPr lang="en-AU"/>
          </a:p>
        </p:txBody>
      </p:sp>
    </p:spTree>
    <p:extLst>
      <p:ext uri="{BB962C8B-B14F-4D97-AF65-F5344CB8AC3E}">
        <p14:creationId xmlns:p14="http://schemas.microsoft.com/office/powerpoint/2010/main" val="37601675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dirty="0"/>
          </a:p>
          <a:p>
            <a:r>
              <a:rPr lang="en-AU" dirty="0"/>
              <a:t>Define the term microplastics, using the information on the slide. Discuss where they come from.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128</a:t>
            </a:fld>
            <a:endParaRPr lang="en-AU"/>
          </a:p>
        </p:txBody>
      </p:sp>
    </p:spTree>
    <p:extLst>
      <p:ext uri="{BB962C8B-B14F-4D97-AF65-F5344CB8AC3E}">
        <p14:creationId xmlns:p14="http://schemas.microsoft.com/office/powerpoint/2010/main" val="68524870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latin typeface="Arial" panose="020B0604020202020204" pitchFamily="34" charset="0"/>
                <a:cs typeface="Arial" panose="020B0604020202020204" pitchFamily="34" charset="0"/>
              </a:rPr>
              <a:t>This slide has animations.</a:t>
            </a:r>
            <a:endParaRPr lang="en-US" b="0" dirty="0">
              <a:latin typeface="Arial" panose="020B0604020202020204" pitchFamily="34" charset="0"/>
              <a:cs typeface="Arial" panose="020B0604020202020204" pitchFamily="34" charset="0"/>
            </a:endParaRPr>
          </a:p>
          <a:p>
            <a:endParaRPr lang="en-AU" b="1" dirty="0"/>
          </a:p>
          <a:p>
            <a:r>
              <a:rPr lang="en-AU" b="1" dirty="0"/>
              <a:t>Sources of microplastics:</a:t>
            </a:r>
          </a:p>
          <a:p>
            <a:r>
              <a:rPr lang="en-AU" dirty="0"/>
              <a:t>Draw students' attention towards the key: </a:t>
            </a:r>
            <a:r>
              <a:rPr lang="en-AU" b="1" dirty="0"/>
              <a:t>Click: </a:t>
            </a:r>
          </a:p>
          <a:p>
            <a:pPr marL="285750" indent="-285750">
              <a:buFont typeface="Arial" panose="020B0604020202020204" pitchFamily="34" charset="0"/>
              <a:buChar char="•"/>
            </a:pPr>
            <a:r>
              <a:rPr lang="en-AU" dirty="0"/>
              <a:t>Red circle for the sources of microplastics, </a:t>
            </a:r>
          </a:p>
          <a:p>
            <a:pPr marL="285750" indent="-285750">
              <a:buFont typeface="Arial" panose="020B0604020202020204" pitchFamily="34" charset="0"/>
              <a:buChar char="•"/>
            </a:pPr>
            <a:r>
              <a:rPr lang="en-AU" dirty="0"/>
              <a:t>Blue for the pathways (how do microplastics move through the environment)</a:t>
            </a:r>
          </a:p>
          <a:p>
            <a:pPr marL="285750" indent="-285750">
              <a:buFont typeface="Arial" panose="020B0604020202020204" pitchFamily="34" charset="0"/>
              <a:buChar char="•"/>
            </a:pPr>
            <a:r>
              <a:rPr lang="en-AU" dirty="0"/>
              <a:t>Black circle for the fate of microplastics (where they end up)</a:t>
            </a:r>
          </a:p>
          <a:p>
            <a:endParaRPr lang="en-AU" dirty="0"/>
          </a:p>
          <a:p>
            <a:r>
              <a:rPr lang="en-AU" dirty="0"/>
              <a:t>Go through the </a:t>
            </a:r>
            <a:r>
              <a:rPr lang="en-AU" i="1" dirty="0"/>
              <a:t>sources</a:t>
            </a:r>
            <a:r>
              <a:rPr lang="en-AU" dirty="0"/>
              <a:t> of microplastics:</a:t>
            </a:r>
          </a:p>
          <a:p>
            <a:pPr marL="285750" indent="-285750">
              <a:buFont typeface="Arial" panose="020B0604020202020204" pitchFamily="34" charset="0"/>
              <a:buChar char="•"/>
            </a:pPr>
            <a:r>
              <a:rPr lang="en-AU" dirty="0"/>
              <a:t>Small particles from the fishing lines and nets </a:t>
            </a:r>
          </a:p>
          <a:p>
            <a:pPr marL="285750" indent="-285750">
              <a:buFont typeface="Arial" panose="020B0604020202020204" pitchFamily="34" charset="0"/>
              <a:buChar char="•"/>
            </a:pPr>
            <a:r>
              <a:rPr lang="en-AU" dirty="0"/>
              <a:t>Household products like shopping bags, cosmetics and hygiene products</a:t>
            </a:r>
          </a:p>
          <a:p>
            <a:pPr marL="285750" indent="-285750">
              <a:buFont typeface="Arial" panose="020B0604020202020204" pitchFamily="34" charset="0"/>
              <a:buChar char="•"/>
            </a:pPr>
            <a:r>
              <a:rPr lang="en-AU" dirty="0"/>
              <a:t>Plastic pellets(resins) that are manufactured to produce different types of plastic items</a:t>
            </a:r>
          </a:p>
          <a:p>
            <a:pPr marL="285750" indent="-285750">
              <a:buFont typeface="Arial" panose="020B0604020202020204" pitchFamily="34" charset="0"/>
              <a:buChar char="•"/>
            </a:pPr>
            <a:r>
              <a:rPr lang="en-AU" dirty="0"/>
              <a:t>Tyre dust (small particles that are released by the moving vehicles due to the friction between the road and the tyre)</a:t>
            </a:r>
          </a:p>
          <a:p>
            <a:pPr marL="285750" indent="-285750">
              <a:buFont typeface="Arial" panose="020B0604020202020204" pitchFamily="34" charset="0"/>
              <a:buChar char="•"/>
            </a:pPr>
            <a:r>
              <a:rPr lang="en-AU" dirty="0"/>
              <a:t>Landfill containing plastic items</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How do they enter the environment (soil and waterways)?</a:t>
            </a:r>
          </a:p>
          <a:p>
            <a:pPr marL="0" indent="0">
              <a:buFont typeface="Arial" panose="020B0604020202020204" pitchFamily="34" charset="0"/>
              <a:buNone/>
            </a:pPr>
            <a:r>
              <a:rPr lang="en-AU" dirty="0"/>
              <a:t>The common pathways are:</a:t>
            </a:r>
          </a:p>
          <a:p>
            <a:pPr marL="285750" indent="-285750">
              <a:buFont typeface="Arial" panose="020B0604020202020204" pitchFamily="34" charset="0"/>
              <a:buChar char="•"/>
            </a:pPr>
            <a:r>
              <a:rPr lang="en-AU" dirty="0"/>
              <a:t>Microplastics in the air are dispersed with wind and washed with rain, thus leaching into the soil and entering waterways.</a:t>
            </a:r>
          </a:p>
          <a:p>
            <a:pPr marL="285750" indent="-285750">
              <a:buFont typeface="Arial" panose="020B0604020202020204" pitchFamily="34" charset="0"/>
              <a:buChar char="•"/>
            </a:pPr>
            <a:r>
              <a:rPr lang="en-AU" dirty="0"/>
              <a:t>Additionally, urban agriculture stormwater run off and wastewater treatment plants discharge microplastics into waterways.</a:t>
            </a:r>
          </a:p>
          <a:p>
            <a:pPr marL="285750" indent="-285750">
              <a:buFont typeface="Arial" panose="020B0604020202020204" pitchFamily="34" charset="0"/>
              <a:buChar char="•"/>
            </a:pPr>
            <a:endParaRPr lang="en-AU" dirty="0"/>
          </a:p>
          <a:p>
            <a:pPr marL="0" indent="0">
              <a:buFont typeface="Arial" panose="020B0604020202020204" pitchFamily="34" charset="0"/>
              <a:buNone/>
            </a:pPr>
            <a:r>
              <a:rPr lang="en-AU" dirty="0"/>
              <a:t>Where do microplastics end up?</a:t>
            </a:r>
          </a:p>
          <a:p>
            <a:pPr marL="285750" indent="-285750">
              <a:buFont typeface="Arial" panose="020B0604020202020204" pitchFamily="34" charset="0"/>
              <a:buChar char="•"/>
            </a:pPr>
            <a:r>
              <a:rPr lang="en-AU" dirty="0"/>
              <a:t>In the soil</a:t>
            </a:r>
          </a:p>
          <a:p>
            <a:pPr marL="285750" indent="-285750">
              <a:buFont typeface="Arial" panose="020B0604020202020204" pitchFamily="34" charset="0"/>
              <a:buChar char="•"/>
            </a:pPr>
            <a:r>
              <a:rPr lang="en-AU" dirty="0"/>
              <a:t>Waterways</a:t>
            </a:r>
          </a:p>
          <a:p>
            <a:pPr marL="285750" indent="-285750">
              <a:buFont typeface="Arial" panose="020B0604020202020204" pitchFamily="34" charset="0"/>
              <a:buChar char="•"/>
            </a:pPr>
            <a:r>
              <a:rPr lang="en-AU" dirty="0"/>
              <a:t>Ingested by land and marine animals as they mistake them for food.</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129</a:t>
            </a:fld>
            <a:endParaRPr lang="en-AU"/>
          </a:p>
        </p:txBody>
      </p:sp>
    </p:spTree>
    <p:extLst>
      <p:ext uri="{BB962C8B-B14F-4D97-AF65-F5344CB8AC3E}">
        <p14:creationId xmlns:p14="http://schemas.microsoft.com/office/powerpoint/2010/main" val="3083367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BD5C2-7C7C-CDC0-A5E1-08907067B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FC6C3-2E08-041A-9D6C-54EDA04978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6C3CC-0910-B2CE-8D3C-9900E22B152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r>
              <a:rPr lang="en-AU" dirty="0"/>
              <a:t>This is an example of a complete lotus diagram. The orange and yellow sections can also be completed if other resources categories are brought up in discussions.</a:t>
            </a:r>
          </a:p>
        </p:txBody>
      </p:sp>
      <p:sp>
        <p:nvSpPr>
          <p:cNvPr id="4" name="Slide Number Placeholder 3">
            <a:extLst>
              <a:ext uri="{FF2B5EF4-FFF2-40B4-BE49-F238E27FC236}">
                <a16:creationId xmlns:a16="http://schemas.microsoft.com/office/drawing/2014/main" id="{B689CDC9-E612-BD80-D6CE-C12DB046BBDD}"/>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32499079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71AFC-5A50-4FC7-1E19-372410E50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5A1D7-2AB4-3CED-6059-0C5183871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710DA-4AB6-B145-364C-9ABCF7CB850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b="1" dirty="0"/>
          </a:p>
          <a:p>
            <a:r>
              <a:rPr lang="en-AU" b="1" dirty="0"/>
              <a:t>Sources of microplastics:</a:t>
            </a:r>
          </a:p>
          <a:p>
            <a:pPr marL="0" indent="0">
              <a:buFont typeface="Arial" panose="020B0604020202020204" pitchFamily="34" charset="0"/>
              <a:buNone/>
            </a:pPr>
            <a:endParaRPr lang="en-AU" dirty="0"/>
          </a:p>
          <a:p>
            <a:pPr marL="285750" indent="-285750">
              <a:buFont typeface="Arial" panose="020B0604020202020204" pitchFamily="34" charset="0"/>
              <a:buChar char="•"/>
            </a:pPr>
            <a:r>
              <a:rPr lang="en-AU" dirty="0"/>
              <a:t>Explain that microplastics can enter food chains through ingestion by small organisms like zooplankton, and larger animals then consume these smaller animals, resulting in bioaccumulation.</a:t>
            </a:r>
          </a:p>
          <a:p>
            <a:pPr marL="285750" indent="-285750">
              <a:buFont typeface="Arial" panose="020B0604020202020204" pitchFamily="34" charset="0"/>
              <a:buChar char="•"/>
            </a:pPr>
            <a:r>
              <a:rPr lang="en-AU" dirty="0"/>
              <a:t>Explain that microplastics have toxic effects on all organisms (land and marine)</a:t>
            </a:r>
          </a:p>
          <a:p>
            <a:pPr marL="0" indent="0">
              <a:buFont typeface="Arial" panose="020B0604020202020204" pitchFamily="34" charset="0"/>
              <a:buNone/>
            </a:pPr>
            <a:endParaRPr lang="en-AU" dirty="0"/>
          </a:p>
          <a:p>
            <a:pPr marL="0" indent="0">
              <a:buFont typeface="Arial" panose="020B0604020202020204" pitchFamily="34" charset="0"/>
              <a:buNone/>
            </a:pPr>
            <a:r>
              <a:rPr lang="en-AU" b="0" i="0" dirty="0">
                <a:solidFill>
                  <a:srgbClr val="474747"/>
                </a:solidFill>
                <a:effectLst/>
                <a:latin typeface="Arial" panose="020B0604020202020204" pitchFamily="34" charset="0"/>
              </a:rPr>
              <a:t>Oxidative stress is </a:t>
            </a:r>
            <a:r>
              <a:rPr lang="en-AU" b="1" i="0" dirty="0">
                <a:solidFill>
                  <a:srgbClr val="767676"/>
                </a:solidFill>
                <a:effectLst/>
                <a:latin typeface="Arial" panose="020B0604020202020204" pitchFamily="34" charset="0"/>
              </a:rPr>
              <a:t>an imbalance of free radicals and antioxidants in your body that leads to cell damage</a:t>
            </a:r>
            <a:r>
              <a:rPr lang="en-AU" b="0" i="0" dirty="0">
                <a:solidFill>
                  <a:srgbClr val="474747"/>
                </a:solidFill>
                <a:effectLst/>
                <a:latin typeface="Arial" panose="020B0604020202020204" pitchFamily="34" charset="0"/>
              </a:rPr>
              <a:t>. </a:t>
            </a:r>
          </a:p>
          <a:p>
            <a:pPr marL="0" indent="0">
              <a:buFont typeface="Arial" panose="020B0604020202020204" pitchFamily="34" charset="0"/>
              <a:buNone/>
            </a:pPr>
            <a:r>
              <a:rPr lang="en-AU" b="1" i="0" dirty="0">
                <a:solidFill>
                  <a:srgbClr val="767676"/>
                </a:solidFill>
                <a:effectLst/>
                <a:latin typeface="Arial" panose="020B0604020202020204" pitchFamily="34" charset="0"/>
              </a:rPr>
              <a:t>Oxidative damage</a:t>
            </a:r>
            <a:r>
              <a:rPr lang="en-AU" b="0" i="0" dirty="0">
                <a:solidFill>
                  <a:srgbClr val="474747"/>
                </a:solidFill>
                <a:effectLst/>
                <a:latin typeface="Arial" panose="020B0604020202020204" pitchFamily="34" charset="0"/>
              </a:rPr>
              <a:t> refers to the harm caused to cellular molecules such as DNA and lipids by reactive oxygen species (ROS), which can be generated by factors such as chemical agents</a:t>
            </a:r>
            <a:endParaRPr lang="en-AU" dirty="0"/>
          </a:p>
          <a:p>
            <a:pPr mar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13DC9166-F36E-ACE1-0216-EA166235C451}"/>
              </a:ext>
            </a:extLst>
          </p:cNvPr>
          <p:cNvSpPr>
            <a:spLocks noGrp="1"/>
          </p:cNvSpPr>
          <p:nvPr>
            <p:ph type="sldNum" sz="quarter" idx="5"/>
          </p:nvPr>
        </p:nvSpPr>
        <p:spPr/>
        <p:txBody>
          <a:bodyPr/>
          <a:lstStyle/>
          <a:p>
            <a:fld id="{B07158C4-A119-4B78-9DE8-A50001BC31DC}" type="slidenum">
              <a:rPr lang="en-AU" smtClean="0"/>
              <a:pPr/>
              <a:t>130</a:t>
            </a:fld>
            <a:endParaRPr lang="en-AU"/>
          </a:p>
        </p:txBody>
      </p:sp>
    </p:spTree>
    <p:extLst>
      <p:ext uri="{BB962C8B-B14F-4D97-AF65-F5344CB8AC3E}">
        <p14:creationId xmlns:p14="http://schemas.microsoft.com/office/powerpoint/2010/main" val="187110584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endParaRPr lang="en-AU" dirty="0"/>
          </a:p>
          <a:p>
            <a:r>
              <a:rPr lang="en-AU" dirty="0"/>
              <a:t>Use this slide to define a case study as a type of scientific investigation and to outline the key features of a case study.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131</a:t>
            </a:fld>
            <a:endParaRPr lang="en-AU"/>
          </a:p>
        </p:txBody>
      </p:sp>
    </p:spTree>
    <p:extLst>
      <p:ext uri="{BB962C8B-B14F-4D97-AF65-F5344CB8AC3E}">
        <p14:creationId xmlns:p14="http://schemas.microsoft.com/office/powerpoint/2010/main" val="108600288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b="0" dirty="0"/>
          </a:p>
          <a:p>
            <a:r>
              <a:rPr lang="en-AU" b="0" dirty="0"/>
              <a:t>Students can design the posters individually or in groups. Pictures on the left is a sample poster template from CANVA. The intended poster content is outlined on the right of the slide. </a:t>
            </a:r>
            <a:endParaRPr lang="en-AU" dirty="0"/>
          </a:p>
          <a:p>
            <a:pPr marL="457200" lvl="1" indent="0">
              <a:buFont typeface="Arial" panose="020B0604020202020204" pitchFamily="34" charset="0"/>
              <a:buNone/>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132</a:t>
            </a:fld>
            <a:endParaRPr lang="en-AU"/>
          </a:p>
        </p:txBody>
      </p:sp>
    </p:spTree>
    <p:extLst>
      <p:ext uri="{BB962C8B-B14F-4D97-AF65-F5344CB8AC3E}">
        <p14:creationId xmlns:p14="http://schemas.microsoft.com/office/powerpoint/2010/main" val="6914900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Teacher notes: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This slide contains animations.</a:t>
            </a:r>
            <a:endParaRPr lang="en-US"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b="1" i="0" dirty="0"/>
          </a:p>
          <a:p>
            <a:pPr marL="342900" indent="-342900">
              <a:buFont typeface="Arial" panose="020B0604020202020204" pitchFamily="34" charset="0"/>
              <a:buChar char="•"/>
            </a:pPr>
            <a:r>
              <a:rPr lang="en-AU" b="1" i="0" dirty="0"/>
              <a:t>Engaging title: </a:t>
            </a:r>
            <a:r>
              <a:rPr lang="en-AU" b="0" i="0" dirty="0"/>
              <a:t>Make the title catchy and clear (e.g., "Microplastics in the food chain: A growing threat"</a:t>
            </a:r>
            <a:r>
              <a:rPr lang="en-AU" b="0" dirty="0"/>
              <a:t>).</a:t>
            </a:r>
          </a:p>
          <a:p>
            <a:pPr marL="342900" indent="-342900">
              <a:buFont typeface="Arial" panose="020B0604020202020204" pitchFamily="34" charset="0"/>
              <a:buChar char="•"/>
            </a:pPr>
            <a:r>
              <a:rPr lang="en-AU" b="1" dirty="0"/>
              <a:t>Logical flow: </a:t>
            </a:r>
            <a:r>
              <a:rPr lang="en-AU" dirty="0"/>
              <a:t>Organise the poster into sections that guide the viewer through the information</a:t>
            </a:r>
          </a:p>
          <a:p>
            <a:pPr marL="342900" indent="-342900">
              <a:buFont typeface="Arial" panose="020B0604020202020204" pitchFamily="34" charset="0"/>
              <a:buChar char="•"/>
            </a:pPr>
            <a:r>
              <a:rPr lang="en-AU" b="1" dirty="0"/>
              <a:t>Balance: </a:t>
            </a:r>
            <a:r>
              <a:rPr lang="en-AU" b="0" dirty="0"/>
              <a:t>Leave sufficient white space between sections to keep </a:t>
            </a:r>
            <a:r>
              <a:rPr lang="en-AU" dirty="0"/>
              <a:t>the poster uncluttered and readable. Avoid overcrowding with too much text or visuals.</a:t>
            </a:r>
          </a:p>
          <a:p>
            <a:pPr marL="342900" indent="-342900">
              <a:buFont typeface="Arial" panose="020B0604020202020204" pitchFamily="34" charset="0"/>
              <a:buChar char="•"/>
            </a:pPr>
            <a:r>
              <a:rPr lang="en-AU" b="1" dirty="0"/>
              <a:t>Concise content:</a:t>
            </a:r>
            <a:r>
              <a:rPr lang="en-AU" dirty="0"/>
              <a:t> Use bullet points or short paragraphs rather than long blocks of text. Aim to summarise key ideas.</a:t>
            </a:r>
            <a:r>
              <a:rPr lang="en-AU" b="1" dirty="0"/>
              <a:t> Key Terms:</a:t>
            </a:r>
            <a:r>
              <a:rPr lang="en-AU" dirty="0"/>
              <a:t> Bold or highlight important words or phrases for emphasis</a:t>
            </a:r>
          </a:p>
          <a:p>
            <a:pPr marL="342900" indent="-342900">
              <a:buFont typeface="Arial" panose="020B0604020202020204" pitchFamily="34" charset="0"/>
              <a:buChar char="•"/>
            </a:pPr>
            <a:r>
              <a:rPr lang="en-AU" b="1" dirty="0"/>
              <a:t>Use high-quality images:</a:t>
            </a:r>
            <a:r>
              <a:rPr lang="en-AU" dirty="0"/>
              <a:t> Include relevant images, diagrams, or illustrations to make the poster visually appealing. Ensure visuals are high resolution and not pixelated.</a:t>
            </a:r>
          </a:p>
          <a:p>
            <a:pPr marL="285750" indent="-285750">
              <a:buFont typeface="Arial" panose="020B0604020202020204" pitchFamily="34" charset="0"/>
              <a:buChar char="•"/>
            </a:pPr>
            <a:r>
              <a:rPr lang="en-AU" b="1" dirty="0"/>
              <a:t>Graphs and charts:</a:t>
            </a:r>
            <a:r>
              <a:rPr lang="en-AU" b="0" dirty="0"/>
              <a:t> Use graphs and charts to present data effectively.</a:t>
            </a:r>
            <a:r>
              <a:rPr lang="en-AU" dirty="0"/>
              <a:t> Label them clearly and include a brief caption. For example, use a bar chart for statistics or a diagram to illustrate processes such as bioaccumulation.</a:t>
            </a:r>
          </a:p>
          <a:p>
            <a:pPr marL="285750" indent="-285750">
              <a:buFont typeface="Arial" panose="020B0604020202020204" pitchFamily="34" charset="0"/>
              <a:buChar char="•"/>
            </a:pPr>
            <a:r>
              <a:rPr lang="en-AU" b="1" dirty="0"/>
              <a:t>Colour coding:</a:t>
            </a:r>
            <a:r>
              <a:rPr lang="en-AU" dirty="0"/>
              <a:t> Use colours to differentiate sections or emphasise important content. Avoid using too many colours—stick to 2–3 complementary shades.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Call to action</a:t>
            </a:r>
            <a:r>
              <a:rPr lang="en-AU" dirty="0"/>
              <a:t>: Include a call to action or solution to engage your audience, such as ‘Reduce plastic use’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133</a:t>
            </a:fld>
            <a:endParaRPr lang="en-AU"/>
          </a:p>
        </p:txBody>
      </p:sp>
    </p:spTree>
    <p:extLst>
      <p:ext uri="{BB962C8B-B14F-4D97-AF65-F5344CB8AC3E}">
        <p14:creationId xmlns:p14="http://schemas.microsoft.com/office/powerpoint/2010/main" val="66473956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75BC7-DA08-FFB0-8049-5AF95A75E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5780F-EC28-8883-BDEF-9A84E4C92E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3C8BB-63F4-8104-6020-704BDF8D4FBE}"/>
              </a:ext>
            </a:extLst>
          </p:cNvPr>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381BEF0-F78A-B4EE-1AC2-08AD3B165390}"/>
              </a:ext>
            </a:extLst>
          </p:cNvPr>
          <p:cNvSpPr>
            <a:spLocks noGrp="1"/>
          </p:cNvSpPr>
          <p:nvPr>
            <p:ph type="sldNum" sz="quarter" idx="5"/>
          </p:nvPr>
        </p:nvSpPr>
        <p:spPr/>
        <p:txBody>
          <a:bodyPr/>
          <a:lstStyle/>
          <a:p>
            <a:fld id="{D09C5488-DD16-4714-9519-7BE21BA11D4E}" type="slidenum">
              <a:rPr lang="en-AU" smtClean="0"/>
              <a:t>134</a:t>
            </a:fld>
            <a:endParaRPr lang="en-AU"/>
          </a:p>
        </p:txBody>
      </p:sp>
    </p:spTree>
    <p:extLst>
      <p:ext uri="{BB962C8B-B14F-4D97-AF65-F5344CB8AC3E}">
        <p14:creationId xmlns:p14="http://schemas.microsoft.com/office/powerpoint/2010/main" val="220210207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600" b="0" i="0" dirty="0">
                <a:solidFill>
                  <a:srgbClr val="333333"/>
                </a:solidFill>
                <a:effectLst/>
              </a:rPr>
              <a:t>This slide includes animation.</a:t>
            </a:r>
          </a:p>
          <a:p>
            <a:pPr marL="0" indent="0">
              <a:buFont typeface="Arial" panose="020B0604020202020204" pitchFamily="34" charset="0"/>
              <a:buNone/>
            </a:pPr>
            <a:endParaRPr lang="en-AU" sz="1600" b="0" i="0" dirty="0">
              <a:solidFill>
                <a:srgbClr val="333333"/>
              </a:solidFill>
              <a:effectLst/>
            </a:endParaRPr>
          </a:p>
          <a:p>
            <a:pPr marL="285750" indent="-285750">
              <a:buFont typeface="Arial" panose="020B0604020202020204" pitchFamily="34" charset="0"/>
              <a:buChar char="•"/>
            </a:pPr>
            <a:r>
              <a:rPr lang="en-AU" sz="1600" b="0" i="0" dirty="0">
                <a:solidFill>
                  <a:srgbClr val="333333"/>
                </a:solidFill>
                <a:effectLst/>
              </a:rPr>
              <a:t>Tell students that this data is from a reliable source (OECD - Organisation for Economic Co-operation and Development) of data and information.</a:t>
            </a:r>
          </a:p>
          <a:p>
            <a:pPr marL="285750" indent="-285750">
              <a:buFont typeface="Arial" panose="020B0604020202020204" pitchFamily="34" charset="0"/>
              <a:buChar char="•"/>
            </a:pPr>
            <a:r>
              <a:rPr lang="en-AU" b="0" i="0" dirty="0">
                <a:solidFill>
                  <a:srgbClr val="333333"/>
                </a:solidFill>
                <a:effectLst/>
                <a:latin typeface="Arial" panose="020B0604020202020204" pitchFamily="34" charset="0"/>
              </a:rPr>
              <a:t>Population growth and higher incomes have driven up global plastics production, which doubled between 2000 and 2019, soaring to 460 million tonnes (Mt) in 2019. In this same period, the growth of plastics has outpaced that of economic growth by almost 40%. In the absence of new policies, plastics use is projected to triple from its 2019 levels, increasing to 1231 Mt by 2060.</a:t>
            </a:r>
            <a:endParaRPr lang="en-AU" sz="1600" b="0" i="0" dirty="0">
              <a:solidFill>
                <a:srgbClr val="333333"/>
              </a:solidFill>
              <a:effectLst/>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040C28"/>
                </a:solidFill>
                <a:effectLst/>
                <a:latin typeface="Arial" panose="020B0604020202020204" pitchFamily="34" charset="0"/>
              </a:rPr>
              <a:t>There are a total of 14 countries within the Pacific/Oceania region</a:t>
            </a:r>
            <a:r>
              <a:rPr lang="en-AU" b="0" i="0" dirty="0">
                <a:solidFill>
                  <a:srgbClr val="474747"/>
                </a:solidFill>
                <a:effectLst/>
                <a:latin typeface="Arial" panose="020B0604020202020204" pitchFamily="34" charset="0"/>
              </a:rPr>
              <a:t>. These 14 countries include Australia, Papua New Guinea, New Zealand, Fiji, the Solomon Islands, Federated States of Micronesia, Vanuatu, Samoa, Kiribati, Tonga, the Marshall Islands, Palau, Tuvalu, and Nauru.</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Paste this URL for into a web browser for an interactive view: </a:t>
            </a:r>
            <a:r>
              <a:rPr lang="en-AU" sz="1600" dirty="0">
                <a:effectLst/>
                <a:latin typeface="Calibri" panose="020F0502020204030204" pitchFamily="34" charset="0"/>
                <a:hlinkClick r:id="rId3"/>
              </a:rPr>
              <a:t>https://web-archive.oecd.org/2022-08-18/620573-plastics-lifecycle-is-far-from-circular.htm</a:t>
            </a:r>
            <a:r>
              <a:rPr lang="en-AU" sz="1600" dirty="0">
                <a:effectLst/>
                <a:latin typeface="Calibri" panose="020F0502020204030204" pitchFamily="34" charset="0"/>
              </a:rPr>
              <a:t> </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135</a:t>
            </a:fld>
            <a:endParaRPr lang="en-AU"/>
          </a:p>
        </p:txBody>
      </p:sp>
    </p:spTree>
    <p:extLst>
      <p:ext uri="{BB962C8B-B14F-4D97-AF65-F5344CB8AC3E}">
        <p14:creationId xmlns:p14="http://schemas.microsoft.com/office/powerpoint/2010/main" val="115314830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B7907-01A2-6064-7FE1-089A7A1E7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5FAA4-5C78-1B94-71CD-256D54E20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43A99-C9A2-BBF6-404E-A372FA7FE19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b="1" dirty="0">
                <a:latin typeface="Arial" panose="020B0604020202020204" pitchFamily="34" charset="0"/>
                <a:cs typeface="Arial" panose="020B0604020202020204" pitchFamily="34" charset="0"/>
              </a:rPr>
              <a:t>Teacher notes: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b="1" dirty="0">
                <a:latin typeface="Arial" panose="020B0604020202020204" pitchFamily="34" charset="0"/>
                <a:cs typeface="Arial" panose="020B0604020202020204" pitchFamily="34" charset="0"/>
              </a:rPr>
              <a:t>This slide contains animations.</a:t>
            </a: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sz="1400" b="0" i="0" dirty="0">
              <a:solidFill>
                <a:srgbClr val="333333"/>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400" b="0" i="0" dirty="0">
                <a:solidFill>
                  <a:srgbClr val="333333"/>
                </a:solidFill>
                <a:effectLst/>
                <a:latin typeface="Arial" panose="020B0604020202020204" pitchFamily="34" charset="0"/>
                <a:cs typeface="Arial" panose="020B0604020202020204" pitchFamily="34" charset="0"/>
              </a:rPr>
              <a:t>Tell students that this data is from a reliable source (OECD- Organisation FOR Economic Cooperation and Development) of data and information.</a:t>
            </a:r>
          </a:p>
          <a:p>
            <a:pPr marL="0" indent="0">
              <a:buFont typeface="Arial" panose="020B0604020202020204" pitchFamily="34" charset="0"/>
              <a:buNone/>
            </a:pPr>
            <a:endParaRPr lang="en-AU" sz="1400" b="0" i="0" dirty="0">
              <a:solidFill>
                <a:srgbClr val="333333"/>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400" b="0" i="0" dirty="0">
                <a:solidFill>
                  <a:srgbClr val="333333"/>
                </a:solidFill>
                <a:effectLst/>
                <a:latin typeface="Arial" panose="020B0604020202020204" pitchFamily="34" charset="0"/>
                <a:cs typeface="Arial" panose="020B0604020202020204" pitchFamily="34" charset="0"/>
              </a:rPr>
              <a:t>Use the key to unpack the graph with students. </a:t>
            </a:r>
          </a:p>
          <a:p>
            <a:pPr marL="0" indent="0">
              <a:buFont typeface="Arial" panose="020B0604020202020204" pitchFamily="34" charset="0"/>
              <a:buNone/>
            </a:pPr>
            <a:endParaRPr lang="en-AU" sz="1400" b="0" i="0" dirty="0">
              <a:solidFill>
                <a:srgbClr val="333333"/>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400" b="1" i="1" dirty="0">
                <a:solidFill>
                  <a:srgbClr val="333333"/>
                </a:solidFill>
                <a:effectLst/>
                <a:latin typeface="Arial" panose="020B0604020202020204" pitchFamily="34" charset="0"/>
                <a:cs typeface="Arial" panose="020B0604020202020204" pitchFamily="34" charset="0"/>
              </a:rPr>
              <a:t>CLICK to highlight OECD Oceana and WORLD</a:t>
            </a:r>
          </a:p>
          <a:p>
            <a:pPr marL="0" indent="0">
              <a:buFont typeface="Arial" panose="020B0604020202020204" pitchFamily="34" charset="0"/>
              <a:buNone/>
            </a:pPr>
            <a:endParaRPr lang="en-AU" sz="1400" b="0" i="0" dirty="0">
              <a:solidFill>
                <a:srgbClr val="333333"/>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400" b="0" i="0" dirty="0">
                <a:solidFill>
                  <a:srgbClr val="333333"/>
                </a:solidFill>
                <a:effectLst/>
                <a:latin typeface="Arial" panose="020B0604020202020204" pitchFamily="34" charset="0"/>
                <a:cs typeface="Arial" panose="020B0604020202020204" pitchFamily="34" charset="0"/>
              </a:rPr>
              <a:t>The data shows that in 2019:</a:t>
            </a:r>
          </a:p>
          <a:p>
            <a:pPr marL="285750" indent="-285750">
              <a:buFont typeface="Arial" panose="020B0604020202020204" pitchFamily="34" charset="0"/>
              <a:buChar char="•"/>
            </a:pPr>
            <a:r>
              <a:rPr lang="en-AU" sz="1400" b="0" i="0" dirty="0">
                <a:solidFill>
                  <a:srgbClr val="333333"/>
                </a:solidFill>
                <a:effectLst/>
                <a:latin typeface="Arial" panose="020B0604020202020204" pitchFamily="34" charset="0"/>
                <a:cs typeface="Arial" panose="020B0604020202020204" pitchFamily="34" charset="0"/>
              </a:rPr>
              <a:t>Globally only 9% of plastic waste was recycled in 2019. OECD Oceana, which includes Australia, recycled less than this. </a:t>
            </a:r>
          </a:p>
          <a:p>
            <a:pPr marL="285750" indent="-285750">
              <a:buFont typeface="Arial" panose="020B0604020202020204" pitchFamily="34" charset="0"/>
              <a:buChar char="•"/>
            </a:pPr>
            <a:r>
              <a:rPr lang="en-AU" sz="1400" b="0" i="0" dirty="0">
                <a:solidFill>
                  <a:srgbClr val="333333"/>
                </a:solidFill>
                <a:effectLst/>
                <a:latin typeface="Arial" panose="020B0604020202020204" pitchFamily="34" charset="0"/>
                <a:cs typeface="Arial" panose="020B0604020202020204" pitchFamily="34" charset="0"/>
              </a:rPr>
              <a:t>Globally about 19% of plastics were incinerated and almost 50% went to landfill. The remaining 22% was disposed of in uncontrolled dumpsites, burned in open pits or leaked into the environment. </a:t>
            </a:r>
          </a:p>
          <a:p>
            <a:pPr marL="285750" indent="-285750">
              <a:buFont typeface="Arial" panose="020B0604020202020204" pitchFamily="34" charset="0"/>
              <a:buChar char="•"/>
            </a:pPr>
            <a:r>
              <a:rPr lang="en-AU" sz="1400" b="0" i="0" dirty="0">
                <a:solidFill>
                  <a:srgbClr val="333333"/>
                </a:solidFill>
                <a:effectLst/>
                <a:latin typeface="Arial" panose="020B0604020202020204" pitchFamily="34" charset="0"/>
                <a:cs typeface="Arial" panose="020B0604020202020204" pitchFamily="34" charset="0"/>
              </a:rPr>
              <a:t>Oceana had much less mismanaged and uncollected litter than the world %. </a:t>
            </a:r>
          </a:p>
          <a:p>
            <a:pPr marL="0" indent="0">
              <a:buFont typeface="Arial" panose="020B0604020202020204" pitchFamily="34" charset="0"/>
              <a:buNone/>
            </a:pPr>
            <a:endParaRPr lang="en-AU" sz="1400" b="0" i="0" dirty="0">
              <a:solidFill>
                <a:srgbClr val="333333"/>
              </a:solidFill>
              <a:effectLst/>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latin typeface="Arial" panose="020B0604020202020204" pitchFamily="34" charset="0"/>
                <a:cs typeface="Arial" panose="020B0604020202020204" pitchFamily="34" charset="0"/>
              </a:rPr>
              <a:t>Paste this URL into a browser to explore this data further:  </a:t>
            </a:r>
            <a:r>
              <a:rPr lang="en-AU" sz="1400" dirty="0">
                <a:effectLst/>
                <a:latin typeface="Arial" panose="020B0604020202020204" pitchFamily="34" charset="0"/>
                <a:cs typeface="Arial" panose="020B0604020202020204" pitchFamily="34" charset="0"/>
                <a:hlinkClick r:id="rId3"/>
              </a:rPr>
              <a:t>https://web-archive.oecd.org/2022-08-18/620573-plastics-lifecycle-is-far-from-circular.htm</a:t>
            </a:r>
            <a:r>
              <a:rPr lang="en-AU" sz="1400" dirty="0">
                <a:effectLst/>
                <a:latin typeface="Arial" panose="020B0604020202020204" pitchFamily="34" charset="0"/>
                <a:cs typeface="Arial" panose="020B0604020202020204" pitchFamily="34" charset="0"/>
              </a:rPr>
              <a:t> </a:t>
            </a:r>
            <a:r>
              <a:rPr lang="en-AU" sz="1400" dirty="0">
                <a:latin typeface="Arial" panose="020B0604020202020204" pitchFamily="34" charset="0"/>
                <a:cs typeface="Arial" panose="020B0604020202020204" pitchFamily="34" charset="0"/>
              </a:rPr>
              <a:t>for the interactive map.</a:t>
            </a:r>
          </a:p>
          <a:p>
            <a:pPr marL="342900" indent="-342900">
              <a:buFont typeface="Arial" panose="020B0604020202020204" pitchFamily="34" charset="0"/>
              <a:buChar char="•"/>
            </a:pPr>
            <a:endParaRPr lang="en-AU" sz="1600" dirty="0"/>
          </a:p>
          <a:p>
            <a:endParaRPr lang="en-AU" dirty="0"/>
          </a:p>
        </p:txBody>
      </p:sp>
      <p:sp>
        <p:nvSpPr>
          <p:cNvPr id="4" name="Slide Number Placeholder 3">
            <a:extLst>
              <a:ext uri="{FF2B5EF4-FFF2-40B4-BE49-F238E27FC236}">
                <a16:creationId xmlns:a16="http://schemas.microsoft.com/office/drawing/2014/main" id="{2CB1F1F6-9DBC-FA94-F9D7-10AD6D388B5F}"/>
              </a:ext>
            </a:extLst>
          </p:cNvPr>
          <p:cNvSpPr>
            <a:spLocks noGrp="1"/>
          </p:cNvSpPr>
          <p:nvPr>
            <p:ph type="sldNum" sz="quarter" idx="5"/>
          </p:nvPr>
        </p:nvSpPr>
        <p:spPr/>
        <p:txBody>
          <a:bodyPr/>
          <a:lstStyle/>
          <a:p>
            <a:fld id="{B07158C4-A119-4B78-9DE8-A50001BC31DC}" type="slidenum">
              <a:rPr lang="en-AU" smtClean="0"/>
              <a:pPr/>
              <a:t>136</a:t>
            </a:fld>
            <a:endParaRPr lang="en-AU"/>
          </a:p>
        </p:txBody>
      </p:sp>
    </p:spTree>
    <p:extLst>
      <p:ext uri="{BB962C8B-B14F-4D97-AF65-F5344CB8AC3E}">
        <p14:creationId xmlns:p14="http://schemas.microsoft.com/office/powerpoint/2010/main" val="271373674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b="1" dirty="0"/>
          </a:p>
          <a:p>
            <a:r>
              <a:rPr lang="en-AU" b="1" dirty="0"/>
              <a:t>Brainstorm </a:t>
            </a:r>
          </a:p>
          <a:p>
            <a:r>
              <a:rPr lang="en-AU" dirty="0"/>
              <a:t>In pairs or small groups, list as many alternative materials for polymers as you can think of. Consider natural sources, such as plants, animals, or renewable resources.</a:t>
            </a:r>
          </a:p>
          <a:p>
            <a:endParaRPr lang="en-AU" b="1" dirty="0"/>
          </a:p>
          <a:p>
            <a:r>
              <a:rPr lang="en-AU" b="1" dirty="0"/>
              <a:t>Categorise </a:t>
            </a:r>
          </a:p>
          <a:p>
            <a:r>
              <a:rPr lang="en-AU" dirty="0"/>
              <a:t>Divide your list into two categories:</a:t>
            </a:r>
          </a:p>
          <a:p>
            <a:pPr marL="742950" lvl="1" indent="-285750">
              <a:buFont typeface="Arial" panose="020B0604020202020204" pitchFamily="34" charset="0"/>
              <a:buChar char="•"/>
            </a:pPr>
            <a:r>
              <a:rPr lang="en-AU" b="1" dirty="0"/>
              <a:t> Biodegradable materials (</a:t>
            </a:r>
            <a:r>
              <a:rPr lang="en-AU" dirty="0"/>
              <a:t>for example, PLA, starch-based plastics).</a:t>
            </a:r>
          </a:p>
          <a:p>
            <a:pPr marL="742950" lvl="1" indent="-285750">
              <a:buFont typeface="Arial" panose="020B0604020202020204" pitchFamily="34" charset="0"/>
              <a:buChar char="•"/>
            </a:pPr>
            <a:r>
              <a:rPr lang="en-AU" b="1" dirty="0"/>
              <a:t>Non-biodegradable but sustainable materials</a:t>
            </a:r>
            <a:r>
              <a:rPr lang="en-AU" dirty="0"/>
              <a:t> (such as recycled plastics, composite materials).</a:t>
            </a:r>
          </a:p>
          <a:p>
            <a:endParaRPr lang="en-AU" b="1" dirty="0"/>
          </a:p>
          <a:p>
            <a:r>
              <a:rPr lang="en-AU" b="1" dirty="0"/>
              <a:t>Share </a:t>
            </a:r>
          </a:p>
          <a:p>
            <a:r>
              <a:rPr lang="en-AU" dirty="0"/>
              <a:t>Each group shares one material from their list with the class and explains why it might be a good alternative.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137</a:t>
            </a:fld>
            <a:endParaRPr lang="en-AU"/>
          </a:p>
        </p:txBody>
      </p:sp>
    </p:spTree>
    <p:extLst>
      <p:ext uri="{BB962C8B-B14F-4D97-AF65-F5344CB8AC3E}">
        <p14:creationId xmlns:p14="http://schemas.microsoft.com/office/powerpoint/2010/main" val="169865267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This slide contains animations</a:t>
            </a:r>
            <a:endParaRPr lang="en-US" dirty="0">
              <a:latin typeface="Arial" panose="020B0604020202020204" pitchFamily="34" charset="0"/>
              <a:cs typeface="Arial" panose="020B0604020202020204" pitchFamily="34" charset="0"/>
            </a:endParaRPr>
          </a:p>
          <a:p>
            <a:r>
              <a:rPr lang="en-AU" dirty="0"/>
              <a:t>Use this slide as a sample response for the questions outlined on the previous slide.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138</a:t>
            </a:fld>
            <a:endParaRPr lang="en-AU"/>
          </a:p>
        </p:txBody>
      </p:sp>
    </p:spTree>
    <p:extLst>
      <p:ext uri="{BB962C8B-B14F-4D97-AF65-F5344CB8AC3E}">
        <p14:creationId xmlns:p14="http://schemas.microsoft.com/office/powerpoint/2010/main" val="37166300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E334B-50FE-65B7-1087-504A9DAB6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74ABE-541F-CDA3-4ED5-77B91831A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0E483-5C9E-6FBC-4785-276525821ABD}"/>
              </a:ext>
            </a:extLst>
          </p:cNvPr>
          <p:cNvSpPr>
            <a:spLocks noGrp="1"/>
          </p:cNvSpPr>
          <p:nvPr>
            <p:ph type="body" idx="1"/>
          </p:nvPr>
        </p:nvSpPr>
        <p:spPr/>
        <p:txBody>
          <a:bodyPr/>
          <a:lstStyle/>
          <a:p>
            <a:pPr marL="0" marR="0" lvl="0" indent="0" algn="l" defTabSz="1219170" rtl="0" eaLnBrk="1" fontAlgn="ctr" latinLnBrk="0" hangingPunct="1">
              <a:lnSpc>
                <a:spcPct val="100000"/>
              </a:lnSpc>
              <a:spcBef>
                <a:spcPts val="0"/>
              </a:spcBef>
              <a:spcAft>
                <a:spcPts val="0"/>
              </a:spcAft>
              <a:buClrTx/>
              <a:buSzTx/>
              <a:buFont typeface="Courier New" panose="02070309020205020404" pitchFamily="49" charset="0"/>
              <a:buNone/>
              <a:tabLst/>
              <a:defRPr/>
            </a:pPr>
            <a:r>
              <a:rPr lang="en-AU" sz="2000" b="1" dirty="0">
                <a:latin typeface="Arial" panose="020B0604020202020204" pitchFamily="34" charset="0"/>
                <a:cs typeface="Arial" panose="020B0604020202020204" pitchFamily="34" charset="0"/>
              </a:rPr>
              <a:t>Teacher notes:</a:t>
            </a:r>
          </a:p>
          <a:p>
            <a:pPr marL="0" marR="0" lvl="0" indent="0" algn="l" defTabSz="1219170" rtl="0" eaLnBrk="1" fontAlgn="ctr" latinLnBrk="0" hangingPunct="1">
              <a:lnSpc>
                <a:spcPct val="100000"/>
              </a:lnSpc>
              <a:spcBef>
                <a:spcPts val="0"/>
              </a:spcBef>
              <a:spcAft>
                <a:spcPts val="0"/>
              </a:spcAft>
              <a:buClrTx/>
              <a:buSzTx/>
              <a:buFont typeface="+mj-lt"/>
              <a:buNone/>
              <a:tabLst/>
              <a:defRPr/>
            </a:pPr>
            <a:r>
              <a:rPr lang="en-AU" sz="2000" dirty="0">
                <a:latin typeface="Calibri" panose="020F0502020204030204" pitchFamily="34" charset="0"/>
              </a:rPr>
              <a:t>This slide contains an animation that highlights the correct answer. </a:t>
            </a:r>
          </a:p>
          <a:p>
            <a:pPr rtl="0" fontAlgn="ctr">
              <a:buFont typeface="Courier New" panose="02070309020205020404" pitchFamily="49" charset="0"/>
              <a:buNone/>
            </a:pPr>
            <a:endParaRPr lang="en-AU" sz="1900" dirty="0">
              <a:latin typeface="Calibri" panose="020F0502020204030204" pitchFamily="34" charset="0"/>
            </a:endParaRPr>
          </a:p>
          <a:p>
            <a:pPr rtl="0" fontAlgn="ctr">
              <a:buFont typeface="Courier New" panose="02070309020205020404" pitchFamily="49" charset="0"/>
              <a:buNone/>
            </a:pPr>
            <a:r>
              <a:rPr lang="en-AU" sz="1900" dirty="0">
                <a:latin typeface="Calibri" panose="020F0502020204030204" pitchFamily="34" charset="0"/>
              </a:rPr>
              <a:t>Students complete the questions on mini whiteboards. Provide feedback and refer to the  explanation below.</a:t>
            </a:r>
          </a:p>
          <a:p>
            <a:pPr marL="0" indent="0" fontAlgn="ctr">
              <a:buFont typeface="+mj-lt"/>
              <a:buNone/>
            </a:pPr>
            <a:r>
              <a:rPr lang="en-AU" dirty="0"/>
              <a:t>This slide includes animation.</a:t>
            </a:r>
          </a:p>
          <a:p>
            <a:pPr marL="0" indent="0" fontAlgn="ctr">
              <a:buFont typeface="+mj-lt"/>
              <a:buNone/>
            </a:pPr>
            <a:r>
              <a:rPr lang="en-AU" b="1" dirty="0"/>
              <a:t>Answer:</a:t>
            </a:r>
            <a:br>
              <a:rPr lang="en-AU" dirty="0"/>
            </a:br>
            <a:r>
              <a:rPr lang="en-AU" dirty="0"/>
              <a:t>The correct answer is </a:t>
            </a:r>
            <a:r>
              <a:rPr lang="en-AU" b="1" dirty="0"/>
              <a:t>B. They require more energy to produce and transport</a:t>
            </a:r>
            <a:r>
              <a:rPr lang="en-AU" dirty="0"/>
              <a:t>.</a:t>
            </a:r>
          </a:p>
          <a:p>
            <a:pPr marL="0" indent="0" fontAlgn="ctr">
              <a:buFont typeface="+mj-lt"/>
              <a:buNone/>
            </a:pPr>
            <a:endParaRPr lang="en-AU" dirty="0"/>
          </a:p>
          <a:p>
            <a:pPr marL="0" indent="0" fontAlgn="ctr">
              <a:buFont typeface="+mj-lt"/>
              <a:buNone/>
            </a:pPr>
            <a:r>
              <a:rPr lang="en-AU" b="1" dirty="0"/>
              <a:t>Feedback on the incorrect options</a:t>
            </a:r>
          </a:p>
          <a:p>
            <a:r>
              <a:rPr lang="en-AU" b="1" dirty="0"/>
              <a:t>A. They are lightweight and easy to transport</a:t>
            </a:r>
            <a:br>
              <a:rPr lang="en-AU" dirty="0"/>
            </a:br>
            <a:r>
              <a:rPr lang="en-AU" b="1" dirty="0"/>
              <a:t>Explanation:</a:t>
            </a:r>
            <a:r>
              <a:rPr lang="en-AU" dirty="0"/>
              <a:t> While this is true for some alternative materials (like bamboo), it does not apply to glass and metal, which are often heavier and more difficult to transport compared to plastic.</a:t>
            </a:r>
          </a:p>
          <a:p>
            <a:endParaRPr lang="en-AU" b="1" dirty="0"/>
          </a:p>
          <a:p>
            <a:r>
              <a:rPr lang="en-AU" b="1" dirty="0"/>
              <a:t>C. They are completely non-toxic to the environment</a:t>
            </a:r>
            <a:br>
              <a:rPr lang="en-AU" dirty="0"/>
            </a:br>
            <a:r>
              <a:rPr lang="en-AU" b="1" dirty="0"/>
              <a:t>Explanation:</a:t>
            </a:r>
            <a:r>
              <a:rPr lang="en-AU" dirty="0"/>
              <a:t> While many alternative materials are less harmful than plastics, glass, and metal can still pose environmental risks if not disposed of properly. For example, broken glass can be hazardous to wildlife, and certain metals can leach into ecosystems under specific conditions.</a:t>
            </a:r>
          </a:p>
          <a:p>
            <a:endParaRPr lang="en-AU" b="1" dirty="0"/>
          </a:p>
          <a:p>
            <a:r>
              <a:rPr lang="en-AU" b="1" dirty="0"/>
              <a:t>D. They are cheaper to manufacture than plastic</a:t>
            </a:r>
            <a:br>
              <a:rPr lang="en-AU" dirty="0"/>
            </a:br>
            <a:r>
              <a:rPr lang="en-AU" b="1" dirty="0"/>
              <a:t>Explanation:</a:t>
            </a:r>
            <a:r>
              <a:rPr lang="en-AU" dirty="0"/>
              <a:t> Generally, alternative materials like glass and metal are more expensive to produce than plastic, as plastic is cheaper and easier to mass-produce.</a:t>
            </a:r>
          </a:p>
          <a:p>
            <a:pPr marL="0" indent="0" fontAlgn="ctr">
              <a:buFont typeface="+mj-lt"/>
              <a:buNone/>
            </a:pPr>
            <a:endParaRPr lang="en-AU"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a:p>
            <a:pPr>
              <a:buFont typeface="Arial" panose="020B0604020202020204" pitchFamily="34" charset="0"/>
              <a:buNone/>
            </a:pPr>
            <a:endParaRPr lang="en-AU" dirty="0"/>
          </a:p>
          <a:p>
            <a:pPr marL="0" indent="0" fontAlgn="ctr">
              <a:buFont typeface="+mj-lt"/>
              <a:buNone/>
            </a:pPr>
            <a:endParaRPr lang="en-AU" dirty="0"/>
          </a:p>
        </p:txBody>
      </p:sp>
      <p:sp>
        <p:nvSpPr>
          <p:cNvPr id="4" name="Slide Number Placeholder 3">
            <a:extLst>
              <a:ext uri="{FF2B5EF4-FFF2-40B4-BE49-F238E27FC236}">
                <a16:creationId xmlns:a16="http://schemas.microsoft.com/office/drawing/2014/main" id="{1C6AC0AE-9EB6-E776-85B2-57791454805B}"/>
              </a:ext>
            </a:extLst>
          </p:cNvPr>
          <p:cNvSpPr>
            <a:spLocks noGrp="1"/>
          </p:cNvSpPr>
          <p:nvPr>
            <p:ph type="sldNum" sz="quarter" idx="5"/>
          </p:nvPr>
        </p:nvSpPr>
        <p:spPr/>
        <p:txBody>
          <a:bodyPr/>
          <a:lstStyle/>
          <a:p>
            <a:fld id="{B07158C4-A119-4B78-9DE8-A50001BC31DC}" type="slidenum">
              <a:rPr lang="en-AU" smtClean="0"/>
              <a:pPr/>
              <a:t>139</a:t>
            </a:fld>
            <a:endParaRPr lang="en-AU"/>
          </a:p>
        </p:txBody>
      </p:sp>
    </p:spTree>
    <p:extLst>
      <p:ext uri="{BB962C8B-B14F-4D97-AF65-F5344CB8AC3E}">
        <p14:creationId xmlns:p14="http://schemas.microsoft.com/office/powerpoint/2010/main" val="3844818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endParaRPr lang="en-AU" dirty="0"/>
          </a:p>
          <a:p>
            <a:r>
              <a:rPr lang="en-AU" dirty="0"/>
              <a:t>Unpack the definitions for finite resources and renewable resources for students using the terms on the slide.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48359111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A7151-EF6F-E0FE-E6E0-7209E1587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3DC11-6B16-9A47-67A4-B624870BB2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D0F18-060C-7366-D212-433977BA034D}"/>
              </a:ext>
            </a:extLst>
          </p:cNvPr>
          <p:cNvSpPr>
            <a:spLocks noGrp="1"/>
          </p:cNvSpPr>
          <p:nvPr>
            <p:ph type="body" idx="1"/>
          </p:nvPr>
        </p:nvSpPr>
        <p:spPr/>
        <p:txBody>
          <a:bodyPr/>
          <a:lstStyle/>
          <a:p>
            <a:pPr marL="0" marR="0" lvl="0" indent="0" algn="l" defTabSz="1219170" rtl="0" eaLnBrk="1" fontAlgn="ctr" latinLnBrk="0" hangingPunct="1">
              <a:lnSpc>
                <a:spcPct val="100000"/>
              </a:lnSpc>
              <a:spcBef>
                <a:spcPts val="0"/>
              </a:spcBef>
              <a:spcAft>
                <a:spcPts val="0"/>
              </a:spcAft>
              <a:buClrTx/>
              <a:buSzTx/>
              <a:buFont typeface="+mj-lt"/>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0" marR="0" lvl="0" indent="0" algn="l" defTabSz="1219170" rtl="0" eaLnBrk="1" fontAlgn="ctr" latinLnBrk="0" hangingPunct="1">
              <a:lnSpc>
                <a:spcPct val="100000"/>
              </a:lnSpc>
              <a:spcBef>
                <a:spcPts val="0"/>
              </a:spcBef>
              <a:spcAft>
                <a:spcPts val="0"/>
              </a:spcAft>
              <a:buClrTx/>
              <a:buSzTx/>
              <a:buFont typeface="+mj-lt"/>
              <a:buNone/>
              <a:tabLst/>
              <a:defRPr/>
            </a:pPr>
            <a:r>
              <a:rPr lang="en-AU" sz="1600" dirty="0">
                <a:latin typeface="Calibri" panose="020F0502020204030204" pitchFamily="34" charset="0"/>
              </a:rPr>
              <a:t>This slide contains an animation that highlights the correct answer. </a:t>
            </a:r>
          </a:p>
          <a:p>
            <a:pPr marL="0" marR="0" lvl="0" indent="0" algn="l" defTabSz="1219170" rtl="0" eaLnBrk="1" fontAlgn="ctr" latinLnBrk="0" hangingPunct="1">
              <a:lnSpc>
                <a:spcPct val="100000"/>
              </a:lnSpc>
              <a:spcBef>
                <a:spcPts val="0"/>
              </a:spcBef>
              <a:spcAft>
                <a:spcPts val="0"/>
              </a:spcAft>
              <a:buClrTx/>
              <a:buSzTx/>
              <a:buFont typeface="+mj-lt"/>
              <a:buNone/>
              <a:tabLst/>
              <a:defRPr/>
            </a:pPr>
            <a:endParaRPr lang="en-AU" sz="1600" dirty="0">
              <a:latin typeface="Calibri" panose="020F0502020204030204" pitchFamily="34" charset="0"/>
            </a:endParaRPr>
          </a:p>
          <a:p>
            <a:pPr marL="0" marR="0" lvl="0" indent="0" algn="l" defTabSz="1219170" rtl="0" eaLnBrk="1" fontAlgn="ctr" latinLnBrk="0" hangingPunct="1">
              <a:lnSpc>
                <a:spcPct val="100000"/>
              </a:lnSpc>
              <a:spcBef>
                <a:spcPts val="0"/>
              </a:spcBef>
              <a:spcAft>
                <a:spcPts val="0"/>
              </a:spcAft>
              <a:buClrTx/>
              <a:buSzTx/>
              <a:buFont typeface="+mj-lt"/>
              <a:buNone/>
              <a:tabLst/>
              <a:defRPr/>
            </a:pPr>
            <a:r>
              <a:rPr lang="en-AU" sz="1600" dirty="0">
                <a:latin typeface="Calibri" panose="020F0502020204030204" pitchFamily="34" charset="0"/>
              </a:rPr>
              <a:t>Students complete the questions on mini whiteboards. Provide feedback and refer to the  explanation below.</a:t>
            </a:r>
            <a:endParaRPr lang="en-AU" dirty="0"/>
          </a:p>
          <a:p>
            <a:pPr marL="0" indent="0" fontAlgn="ctr">
              <a:buFont typeface="+mj-lt"/>
              <a:buNone/>
            </a:pPr>
            <a:r>
              <a:rPr lang="en-AU" dirty="0"/>
              <a:t>This slide includes animations.</a:t>
            </a:r>
          </a:p>
          <a:p>
            <a:pPr marL="0" indent="0" fontAlgn="ctr">
              <a:buFont typeface="+mj-lt"/>
              <a:buNone/>
            </a:pPr>
            <a:r>
              <a:rPr lang="en-AU" dirty="0"/>
              <a:t>The correct answer is </a:t>
            </a:r>
            <a:r>
              <a:rPr lang="en-AU" b="1" dirty="0"/>
              <a:t>c) They are typically stronger and more durable</a:t>
            </a:r>
            <a:r>
              <a:rPr lang="en-AU" dirty="0"/>
              <a:t>.</a:t>
            </a:r>
          </a:p>
          <a:p>
            <a:endParaRPr lang="en-AU" b="1" dirty="0"/>
          </a:p>
          <a:p>
            <a:r>
              <a:rPr lang="en-AU" b="1" dirty="0"/>
              <a:t>Explanations for incorrect options</a:t>
            </a:r>
          </a:p>
          <a:p>
            <a:r>
              <a:rPr lang="en-AU" b="1" dirty="0"/>
              <a:t>A. They are always cheaper than plastic</a:t>
            </a:r>
            <a:br>
              <a:rPr lang="en-AU" dirty="0"/>
            </a:br>
            <a:r>
              <a:rPr lang="en-AU" b="1" dirty="0"/>
              <a:t>Explanation:</a:t>
            </a:r>
            <a:r>
              <a:rPr lang="en-AU" dirty="0"/>
              <a:t> Alternative materials, such as glass and metal, are often more expensive to produce and transport compared to plastic due to higher raw material costs and increased energy requirements.</a:t>
            </a:r>
          </a:p>
          <a:p>
            <a:endParaRPr lang="en-AU" b="1" dirty="0"/>
          </a:p>
          <a:p>
            <a:r>
              <a:rPr lang="en-AU" b="1" dirty="0"/>
              <a:t>B. They are biodegradable and decompose quickly</a:t>
            </a:r>
            <a:br>
              <a:rPr lang="en-AU" dirty="0"/>
            </a:br>
            <a:r>
              <a:rPr lang="en-AU" b="1" dirty="0"/>
              <a:t>Explanation:</a:t>
            </a:r>
            <a:r>
              <a:rPr lang="en-AU" dirty="0"/>
              <a:t> While materials like bamboo are biodegradable, glass and metal are not. Glass and metal can take a long time to break down and are not biodegradable in the same manner as some plastics or organic materials.</a:t>
            </a:r>
          </a:p>
          <a:p>
            <a:endParaRPr lang="en-AU" b="1" dirty="0"/>
          </a:p>
          <a:p>
            <a:r>
              <a:rPr lang="en-AU" b="1" dirty="0"/>
              <a:t>D. They can be recycled less easily than plastic</a:t>
            </a:r>
            <a:br>
              <a:rPr lang="en-AU" dirty="0"/>
            </a:br>
            <a:r>
              <a:rPr lang="en-AU" b="1" dirty="0"/>
              <a:t>Explanation:</a:t>
            </a:r>
            <a:r>
              <a:rPr lang="en-AU" dirty="0"/>
              <a:t> This is generally not true. Glass and metal are highly recyclable, often more so than plastic, which can degrade in quality with each recycling cycle. However, recycling infrastructure can affect how easily they are processed.</a:t>
            </a:r>
          </a:p>
          <a:p>
            <a:pPr marL="0" indent="0" fontAlgn="ctr">
              <a:buFont typeface="+mj-lt"/>
              <a:buNone/>
            </a:pPr>
            <a:endParaRPr lang="en-AU" dirty="0"/>
          </a:p>
          <a:p>
            <a:pPr marL="0" indent="0" fontAlgn="ctr">
              <a:buFont typeface="+mj-lt"/>
              <a:buNone/>
            </a:pPr>
            <a:endParaRPr lang="en-AU" dirty="0"/>
          </a:p>
        </p:txBody>
      </p:sp>
      <p:sp>
        <p:nvSpPr>
          <p:cNvPr id="4" name="Slide Number Placeholder 3">
            <a:extLst>
              <a:ext uri="{FF2B5EF4-FFF2-40B4-BE49-F238E27FC236}">
                <a16:creationId xmlns:a16="http://schemas.microsoft.com/office/drawing/2014/main" id="{274CE7DA-9E1B-3AC7-C3DD-D5440A1984E0}"/>
              </a:ext>
            </a:extLst>
          </p:cNvPr>
          <p:cNvSpPr>
            <a:spLocks noGrp="1"/>
          </p:cNvSpPr>
          <p:nvPr>
            <p:ph type="sldNum" sz="quarter" idx="5"/>
          </p:nvPr>
        </p:nvSpPr>
        <p:spPr/>
        <p:txBody>
          <a:bodyPr/>
          <a:lstStyle/>
          <a:p>
            <a:fld id="{B07158C4-A119-4B78-9DE8-A50001BC31DC}" type="slidenum">
              <a:rPr lang="en-AU" smtClean="0"/>
              <a:pPr/>
              <a:t>140</a:t>
            </a:fld>
            <a:endParaRPr lang="en-AU"/>
          </a:p>
        </p:txBody>
      </p:sp>
    </p:spTree>
    <p:extLst>
      <p:ext uri="{BB962C8B-B14F-4D97-AF65-F5344CB8AC3E}">
        <p14:creationId xmlns:p14="http://schemas.microsoft.com/office/powerpoint/2010/main" val="227666065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p>
          <a:p>
            <a:pPr marL="0" indent="0">
              <a:buFont typeface="Arial" panose="020B0604020202020204" pitchFamily="34" charset="0"/>
              <a:buNone/>
            </a:pPr>
            <a:r>
              <a:rPr lang="en-AU" dirty="0"/>
              <a:t>Students research the information on one of the alternative materials and design an infographic to communicate their findings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Identify the purpose  and audience: Make sure the language, images and details are age-appropriate and visually engaging</a:t>
            </a:r>
          </a:p>
          <a:p>
            <a:pPr marL="285750" indent="-285750">
              <a:buFont typeface="Arial" panose="020B0604020202020204" pitchFamily="34" charset="0"/>
              <a:buChar char="•"/>
            </a:pPr>
            <a:r>
              <a:rPr lang="en-AU" dirty="0"/>
              <a:t> Collect relevant information and data: Research your topic to gather information and data.</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solidFill>
                  <a:srgbClr val="0F0F0F"/>
                </a:solidFill>
              </a:rPr>
              <a:t>Plan the infographic layout: Organise information into headings and subheadings to have a logical flow of information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solidFill>
                  <a:srgbClr val="0F0F0F"/>
                </a:solidFill>
              </a:rPr>
              <a:t>Create the infographic: Use the </a:t>
            </a:r>
            <a:r>
              <a:rPr lang="en-AU" dirty="0">
                <a:hlinkClick r:id="rId3"/>
              </a:rPr>
              <a:t>Canva infographic template</a:t>
            </a:r>
            <a:r>
              <a:rPr lang="en-AU" dirty="0"/>
              <a:t> or another template to create your infographic.</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 Proofreading and editing: proofread and check for errors, such as spelling and grammar, and make necessary edits. Check the reference list.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600" dirty="0">
              <a:solidFill>
                <a:srgbClr val="0F0F0F"/>
              </a:solidFill>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600" dirty="0">
              <a:solidFill>
                <a:srgbClr val="0F0F0F"/>
              </a:solidFill>
            </a:endParaRPr>
          </a:p>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141</a:t>
            </a:fld>
            <a:endParaRPr lang="en-AU"/>
          </a:p>
        </p:txBody>
      </p:sp>
    </p:spTree>
    <p:extLst>
      <p:ext uri="{BB962C8B-B14F-4D97-AF65-F5344CB8AC3E}">
        <p14:creationId xmlns:p14="http://schemas.microsoft.com/office/powerpoint/2010/main" val="204934099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DDCDE-59EA-6472-6B8E-46B550EA3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7CB27-A359-C8DB-0F3B-8CF5DA681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188F6-1AAB-D324-390D-4D6256210244}"/>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This slide includes animation.</a:t>
            </a:r>
          </a:p>
          <a:p>
            <a:endParaRPr lang="en-AU" dirty="0"/>
          </a:p>
          <a:p>
            <a:r>
              <a:rPr lang="en-AU" b="1" dirty="0"/>
              <a:t>Guiding questions for research</a:t>
            </a:r>
          </a:p>
          <a:p>
            <a:pPr>
              <a:buFont typeface="+mj-lt"/>
              <a:buAutoNum type="arabicPeriod"/>
            </a:pPr>
            <a:r>
              <a:rPr lang="en-AU" dirty="0"/>
              <a:t> How does the production of this material impact air, water, and soil compared to conventional plastics?</a:t>
            </a:r>
          </a:p>
          <a:p>
            <a:pPr>
              <a:buFont typeface="+mj-lt"/>
              <a:buAutoNum type="arabicPeriod"/>
            </a:pPr>
            <a:r>
              <a:rPr lang="en-AU" dirty="0"/>
              <a:t> Does its production release fewer greenhouse gases?</a:t>
            </a:r>
          </a:p>
          <a:p>
            <a:pPr>
              <a:buFont typeface="+mj-lt"/>
              <a:buAutoNum type="arabicPeriod"/>
            </a:pPr>
            <a:r>
              <a:rPr lang="en-AU" dirty="0"/>
              <a:t> Is it biodegradable, compostable or recyclable? If yes, under what conditions?</a:t>
            </a:r>
          </a:p>
          <a:p>
            <a:pPr>
              <a:buFont typeface="+mj-lt"/>
              <a:buAutoNum type="arabicPeriod"/>
            </a:pPr>
            <a:r>
              <a:rPr lang="en-AU" dirty="0"/>
              <a:t> Does its disposal cause environmental harm (such as toxic byproducts or residue)?</a:t>
            </a:r>
          </a:p>
          <a:p>
            <a:pPr>
              <a:buFont typeface="+mj-lt"/>
              <a:buAutoNum type="arabicPeriod"/>
            </a:pPr>
            <a:r>
              <a:rPr lang="en-AU" dirty="0"/>
              <a:t> Does it reduce reliance on fossil fuels?</a:t>
            </a:r>
          </a:p>
          <a:p>
            <a:pPr>
              <a:buFont typeface="+mj-lt"/>
              <a:buAutoNum type="arabicPeriod"/>
            </a:pPr>
            <a:r>
              <a:rPr lang="en-AU" dirty="0"/>
              <a:t> What data do you have to support your claims?</a:t>
            </a:r>
          </a:p>
          <a:p>
            <a:pPr>
              <a:buFont typeface="+mj-lt"/>
              <a:buAutoNum type="arabicPeriod"/>
            </a:pPr>
            <a:r>
              <a:rPr lang="en-AU" dirty="0"/>
              <a:t> Do you have data to compare the reduced environmental impact of your material (such as greenhouse gas emissions) with that of conventional plastics?</a:t>
            </a:r>
          </a:p>
          <a:p>
            <a:pPr>
              <a:buFont typeface="+mj-lt"/>
              <a:buAutoNum type="arabicPeriod"/>
            </a:pPr>
            <a:r>
              <a:rPr lang="en-AU" dirty="0"/>
              <a:t> Include a judgement; is this material replacing conventional plastics? Is its use increasing</a:t>
            </a:r>
            <a:endParaRPr lang="en-AU" b="1" dirty="0"/>
          </a:p>
          <a:p>
            <a:pPr>
              <a:buFont typeface="+mj-lt"/>
              <a:buNone/>
            </a:pPr>
            <a:endParaRPr lang="en-AU" b="1" dirty="0"/>
          </a:p>
          <a:p>
            <a:pPr>
              <a:buFont typeface="+mj-lt"/>
              <a:buNone/>
            </a:pPr>
            <a:r>
              <a:rPr lang="en-AU" b="1" dirty="0"/>
              <a:t>Extension</a:t>
            </a:r>
            <a:r>
              <a:rPr lang="en-AU" dirty="0"/>
              <a:t>: In addition to the above questions, students should also include information on the following</a:t>
            </a:r>
          </a:p>
          <a:p>
            <a:pPr marL="0" marR="0" lvl="0" indent="0" algn="l" defTabSz="1219170" rtl="0" eaLnBrk="1" fontAlgn="auto" latinLnBrk="0" hangingPunct="1">
              <a:lnSpc>
                <a:spcPct val="100000"/>
              </a:lnSpc>
              <a:spcBef>
                <a:spcPts val="0"/>
              </a:spcBef>
              <a:spcAft>
                <a:spcPts val="0"/>
              </a:spcAft>
              <a:buClrTx/>
              <a:buSzTx/>
              <a:buFont typeface="+mj-lt"/>
              <a:buAutoNum type="arabicPeriod"/>
              <a:tabLst/>
              <a:defRPr/>
            </a:pPr>
            <a:r>
              <a:rPr lang="en-AU" dirty="0"/>
              <a:t>Does your material support circular economy (make, use, reuse, recycle) over linear economy (make, use, dispose)? </a:t>
            </a:r>
          </a:p>
          <a:p>
            <a:pPr>
              <a:buFont typeface="+mj-lt"/>
              <a:buAutoNum type="arabicPeriod"/>
            </a:pPr>
            <a:r>
              <a:rPr lang="en-AU" dirty="0"/>
              <a:t>Any government policies (such as a ban on single-use plastics) that align with the use of your material.</a:t>
            </a:r>
          </a:p>
        </p:txBody>
      </p:sp>
      <p:sp>
        <p:nvSpPr>
          <p:cNvPr id="4" name="Slide Number Placeholder 3">
            <a:extLst>
              <a:ext uri="{FF2B5EF4-FFF2-40B4-BE49-F238E27FC236}">
                <a16:creationId xmlns:a16="http://schemas.microsoft.com/office/drawing/2014/main" id="{A57D06A1-8548-2676-AD49-04FE59CF25BA}"/>
              </a:ext>
            </a:extLst>
          </p:cNvPr>
          <p:cNvSpPr>
            <a:spLocks noGrp="1"/>
          </p:cNvSpPr>
          <p:nvPr>
            <p:ph type="sldNum" sz="quarter" idx="5"/>
          </p:nvPr>
        </p:nvSpPr>
        <p:spPr/>
        <p:txBody>
          <a:bodyPr/>
          <a:lstStyle/>
          <a:p>
            <a:fld id="{B07158C4-A119-4B78-9DE8-A50001BC31DC}" type="slidenum">
              <a:rPr lang="en-AU" smtClean="0"/>
              <a:pPr/>
              <a:t>142</a:t>
            </a:fld>
            <a:endParaRPr lang="en-AU"/>
          </a:p>
        </p:txBody>
      </p:sp>
    </p:spTree>
    <p:extLst>
      <p:ext uri="{BB962C8B-B14F-4D97-AF65-F5344CB8AC3E}">
        <p14:creationId xmlns:p14="http://schemas.microsoft.com/office/powerpoint/2010/main" val="182467987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Purpose</a:t>
            </a:r>
          </a:p>
          <a:p>
            <a:r>
              <a:rPr lang="en-AU" dirty="0"/>
              <a:t>Focus on conveying information, visually and concisely. The infographic should have a clear objective and focus, with all content aligned to its central theme. </a:t>
            </a:r>
          </a:p>
          <a:p>
            <a:r>
              <a:rPr lang="en-AU" b="1" dirty="0"/>
              <a:t>Information</a:t>
            </a:r>
          </a:p>
          <a:p>
            <a:r>
              <a:rPr lang="en-AU" dirty="0"/>
              <a:t>All information must be accurate, relevant, and clear, breaking down complex ideas into understandable parts. </a:t>
            </a:r>
          </a:p>
          <a:p>
            <a:r>
              <a:rPr lang="en-AU" dirty="0"/>
              <a:t>It should provide enough detail without overwhelming the audience. Use relevant data to support your claim.</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Visualisation</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Use data and visuals (such as bar charts, pie graphs, icons, flow charts) to accurately represent information, enhance understanding, and maintain a consistent style.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Elements must be visually appealing, accessible, and avoid distracting from the message.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505050"/>
                </a:solidFill>
                <a:effectLst/>
                <a:latin typeface="Arial" panose="020B0604020202020204" pitchFamily="34" charset="0"/>
              </a:rPr>
              <a:t>Use shapes and symbols to help reduce text, making your infographic easier to read</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Layout</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The infographic must have a logical structure, with a clear hierarchy to guide attention. Balance spacing, align, and effectively use visuals, include some whitespace to create a polished, uncluttered design.</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143</a:t>
            </a:fld>
            <a:endParaRPr lang="en-AU"/>
          </a:p>
        </p:txBody>
      </p:sp>
    </p:spTree>
    <p:extLst>
      <p:ext uri="{BB962C8B-B14F-4D97-AF65-F5344CB8AC3E}">
        <p14:creationId xmlns:p14="http://schemas.microsoft.com/office/powerpoint/2010/main" val="66569626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53436-58CF-30C7-B4A4-8FA42860C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00557-44B3-84DE-A2A2-2E1072147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368A0-02CD-948A-7882-82EC2282AE5B}"/>
              </a:ext>
            </a:extLst>
          </p:cNvPr>
          <p:cNvSpPr>
            <a:spLocks noGrp="1"/>
          </p:cNvSpPr>
          <p:nvPr>
            <p:ph type="body" idx="1"/>
          </p:nvPr>
        </p:nvSpPr>
        <p:spPr/>
        <p:txBody>
          <a:bodyPr/>
          <a:lstStyle/>
          <a:p>
            <a:pPr marL="0" marR="0" lvl="0" indent="0" algn="l" defTabSz="1219170" rtl="0" eaLnBrk="1" fontAlgn="base"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algn="l" rtl="0" fontAlgn="base"/>
            <a:endParaRPr lang="en-AU" b="0" i="0" u="none" strike="noStrike" dirty="0">
              <a:solidFill>
                <a:srgbClr val="333333"/>
              </a:solidFill>
              <a:effectLst/>
              <a:highlight>
                <a:srgbClr val="FFFFFF"/>
              </a:highlight>
              <a:latin typeface="Montserrat" panose="00000500000000000000" pitchFamily="2" charset="0"/>
            </a:endParaRPr>
          </a:p>
          <a:p>
            <a:pPr algn="l" rtl="0" fontAlgn="base"/>
            <a:r>
              <a:rPr lang="en-AU" b="0" i="0" u="none" strike="noStrike" dirty="0">
                <a:solidFill>
                  <a:srgbClr val="333333"/>
                </a:solidFill>
                <a:effectLst/>
                <a:highlight>
                  <a:srgbClr val="FFFFFF"/>
                </a:highlight>
                <a:latin typeface="Montserrat" panose="00000500000000000000" pitchFamily="2" charset="0"/>
              </a:rPr>
              <a:t>Frayer diagrams are graphic organisers that help students develop or deepen awareness of unfamiliar concepts through defining the term and identifying examples and non-examples. They:</a:t>
            </a:r>
            <a:r>
              <a:rPr lang="en-US" b="0" i="0" dirty="0">
                <a:solidFill>
                  <a:srgbClr val="444444"/>
                </a:solidFill>
                <a:effectLst/>
                <a:highlight>
                  <a:srgbClr val="F5F5F5"/>
                </a:highlight>
                <a:latin typeface="Montserrat" panose="00000500000000000000" pitchFamily="2" charset="0"/>
              </a:rPr>
              <a:t>​</a:t>
            </a:r>
            <a:endParaRPr lang="en-US" b="0" i="0" dirty="0">
              <a:solidFill>
                <a:srgbClr val="444444"/>
              </a:solidFill>
              <a:effectLst/>
              <a:highlight>
                <a:srgbClr val="F5F5F5"/>
              </a:highlight>
              <a:latin typeface="Arial" panose="020B0604020202020204" pitchFamily="34" charset="0"/>
            </a:endParaRPr>
          </a:p>
          <a:p>
            <a:pPr marL="309524" indent="-309524" fontAlgn="base">
              <a:buFont typeface="Arial" panose="020B0604020202020204" pitchFamily="34" charset="0"/>
              <a:buChar char="•"/>
            </a:pPr>
            <a:r>
              <a:rPr lang="en-AU" sz="1900" dirty="0">
                <a:solidFill>
                  <a:srgbClr val="3D3D3D"/>
                </a:solidFill>
                <a:highlight>
                  <a:srgbClr val="FFFFFF"/>
                </a:highlight>
                <a:latin typeface="Montserrat" panose="00000500000000000000" pitchFamily="2" charset="0"/>
              </a:rPr>
              <a:t>support educators with introducing new words or concepts in the classroom</a:t>
            </a:r>
            <a:r>
              <a:rPr lang="en-US" sz="1900" dirty="0">
                <a:solidFill>
                  <a:srgbClr val="444444"/>
                </a:solidFill>
                <a:highlight>
                  <a:srgbClr val="F5F5F5"/>
                </a:highlight>
                <a:latin typeface="Montserrat" panose="00000500000000000000" pitchFamily="2" charset="0"/>
              </a:rPr>
              <a:t>​</a:t>
            </a:r>
            <a:endParaRPr lang="en-US" sz="1900" dirty="0">
              <a:solidFill>
                <a:srgbClr val="444444"/>
              </a:solidFill>
              <a:highlight>
                <a:srgbClr val="F5F5F5"/>
              </a:highlight>
              <a:latin typeface="Arial" panose="020B0604020202020204" pitchFamily="34" charset="0"/>
            </a:endParaRPr>
          </a:p>
          <a:p>
            <a:pPr marL="309524" indent="-309524" fontAlgn="base">
              <a:buFont typeface="Arial" panose="020B0604020202020204" pitchFamily="34" charset="0"/>
              <a:buChar char="•"/>
            </a:pPr>
            <a:r>
              <a:rPr lang="en-AU" sz="1900" dirty="0">
                <a:solidFill>
                  <a:srgbClr val="3D3D3D"/>
                </a:solidFill>
                <a:highlight>
                  <a:srgbClr val="FFFFFF"/>
                </a:highlight>
                <a:latin typeface="Montserrat" panose="00000500000000000000" pitchFamily="2" charset="0"/>
              </a:rPr>
              <a:t>activate students' prior knowledge of a topic and clarify potential misconceptions</a:t>
            </a:r>
            <a:r>
              <a:rPr lang="en-US" sz="1900" dirty="0">
                <a:solidFill>
                  <a:srgbClr val="444444"/>
                </a:solidFill>
                <a:highlight>
                  <a:srgbClr val="F5F5F5"/>
                </a:highlight>
                <a:latin typeface="Montserrat" panose="00000500000000000000" pitchFamily="2" charset="0"/>
              </a:rPr>
              <a:t>​</a:t>
            </a:r>
            <a:endParaRPr lang="en-US" sz="1900" dirty="0">
              <a:solidFill>
                <a:srgbClr val="444444"/>
              </a:solidFill>
              <a:highlight>
                <a:srgbClr val="F5F5F5"/>
              </a:highlight>
              <a:latin typeface="Arial" panose="020B0604020202020204" pitchFamily="34" charset="0"/>
            </a:endParaRPr>
          </a:p>
          <a:p>
            <a:pPr marL="309524" indent="-309524" fontAlgn="base">
              <a:buFont typeface="Arial" panose="020B0604020202020204" pitchFamily="34" charset="0"/>
              <a:buChar char="•"/>
            </a:pPr>
            <a:r>
              <a:rPr lang="en-AU" sz="1900" dirty="0">
                <a:solidFill>
                  <a:srgbClr val="3D3D3D"/>
                </a:solidFill>
                <a:highlight>
                  <a:srgbClr val="FFFFFF"/>
                </a:highlight>
                <a:latin typeface="Montserrat" panose="00000500000000000000" pitchFamily="2" charset="0"/>
              </a:rPr>
              <a:t>model what deep understanding of a term entails.</a:t>
            </a:r>
            <a:r>
              <a:rPr lang="en-US" sz="1900" dirty="0">
                <a:solidFill>
                  <a:srgbClr val="444444"/>
                </a:solidFill>
                <a:highlight>
                  <a:srgbClr val="F5F5F5"/>
                </a:highlight>
                <a:latin typeface="Montserrat" panose="00000500000000000000" pitchFamily="2" charset="0"/>
              </a:rPr>
              <a:t>​</a:t>
            </a:r>
            <a:endParaRPr lang="en-US" sz="1900" dirty="0">
              <a:solidFill>
                <a:srgbClr val="444444"/>
              </a:solidFill>
              <a:highlight>
                <a:srgbClr val="F5F5F5"/>
              </a:highlight>
              <a:latin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D4BE2859-70E2-2DEF-4969-E12A5995D898}"/>
              </a:ext>
            </a:extLst>
          </p:cNvPr>
          <p:cNvSpPr>
            <a:spLocks noGrp="1"/>
          </p:cNvSpPr>
          <p:nvPr>
            <p:ph type="sldNum" sz="quarter" idx="5"/>
          </p:nvPr>
        </p:nvSpPr>
        <p:spPr/>
        <p:txBody>
          <a:bodyPr/>
          <a:lstStyle/>
          <a:p>
            <a:fld id="{B07158C4-A119-4B78-9DE8-A50001BC31DC}" type="slidenum">
              <a:rPr lang="en-AU" smtClean="0"/>
              <a:pPr/>
              <a:t>145</a:t>
            </a:fld>
            <a:endParaRPr lang="en-AU"/>
          </a:p>
        </p:txBody>
      </p:sp>
    </p:spTree>
    <p:extLst>
      <p:ext uri="{BB962C8B-B14F-4D97-AF65-F5344CB8AC3E}">
        <p14:creationId xmlns:p14="http://schemas.microsoft.com/office/powerpoint/2010/main" val="105070280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35376-D3DB-E615-E153-FC16C5A4B2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3D5BA-7B0C-D209-8242-ABF0F7324E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A9E510-EE1F-027A-A062-1F125C3A3770}"/>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This electron configuration template can be used to make a range of different atoms. </a:t>
            </a:r>
          </a:p>
        </p:txBody>
      </p:sp>
      <p:sp>
        <p:nvSpPr>
          <p:cNvPr id="4" name="Slide Number Placeholder 3">
            <a:extLst>
              <a:ext uri="{FF2B5EF4-FFF2-40B4-BE49-F238E27FC236}">
                <a16:creationId xmlns:a16="http://schemas.microsoft.com/office/drawing/2014/main" id="{5F8707B6-F64F-D26C-4F1C-595BCB627A6D}"/>
              </a:ext>
            </a:extLst>
          </p:cNvPr>
          <p:cNvSpPr>
            <a:spLocks noGrp="1"/>
          </p:cNvSpPr>
          <p:nvPr>
            <p:ph type="sldNum" sz="quarter" idx="5"/>
          </p:nvPr>
        </p:nvSpPr>
        <p:spPr/>
        <p:txBody>
          <a:bodyPr/>
          <a:lstStyle/>
          <a:p>
            <a:fld id="{B07158C4-A119-4B78-9DE8-A50001BC31DC}" type="slidenum">
              <a:rPr lang="en-AU" smtClean="0"/>
              <a:pPr/>
              <a:t>146</a:t>
            </a:fld>
            <a:endParaRPr lang="en-AU"/>
          </a:p>
        </p:txBody>
      </p:sp>
    </p:spTree>
    <p:extLst>
      <p:ext uri="{BB962C8B-B14F-4D97-AF65-F5344CB8AC3E}">
        <p14:creationId xmlns:p14="http://schemas.microsoft.com/office/powerpoint/2010/main" val="159654296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147</a:t>
            </a:fld>
            <a:endParaRPr lang="en-AU"/>
          </a:p>
        </p:txBody>
      </p:sp>
    </p:spTree>
    <p:extLst>
      <p:ext uri="{BB962C8B-B14F-4D97-AF65-F5344CB8AC3E}">
        <p14:creationId xmlns:p14="http://schemas.microsoft.com/office/powerpoint/2010/main" val="338349656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CCF7C-49F2-34DB-E3EF-4FA123E31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6446B4-B7CF-6B31-9881-FFBD99201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92F54-EA2E-7A1A-88C8-49AD57449745}"/>
              </a:ext>
            </a:extLst>
          </p:cNvPr>
          <p:cNvSpPr>
            <a:spLocks noGrp="1"/>
          </p:cNvSpPr>
          <p:nvPr>
            <p:ph type="body" idx="1"/>
          </p:nvPr>
        </p:nvSpPr>
        <p:spPr/>
        <p:txBody>
          <a:bodyPr/>
          <a:lstStyle/>
          <a:p>
            <a:endParaRPr lang="en-AU">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90A335C-59A2-4791-E881-71A52AD8F9C9}"/>
              </a:ext>
            </a:extLst>
          </p:cNvPr>
          <p:cNvSpPr>
            <a:spLocks noGrp="1"/>
          </p:cNvSpPr>
          <p:nvPr>
            <p:ph type="sldNum" sz="quarter" idx="5"/>
          </p:nvPr>
        </p:nvSpPr>
        <p:spPr/>
        <p:txBody>
          <a:bodyPr/>
          <a:lstStyle/>
          <a:p>
            <a:fld id="{B07158C4-A119-4B78-9DE8-A50001BC31DC}" type="slidenum">
              <a:rPr lang="en-AU" smtClean="0"/>
              <a:pPr/>
              <a:t>148</a:t>
            </a:fld>
            <a:endParaRPr lang="en-AU"/>
          </a:p>
        </p:txBody>
      </p:sp>
    </p:spTree>
    <p:extLst>
      <p:ext uri="{BB962C8B-B14F-4D97-AF65-F5344CB8AC3E}">
        <p14:creationId xmlns:p14="http://schemas.microsoft.com/office/powerpoint/2010/main" val="433698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149</a:t>
            </a:fld>
            <a:endParaRPr lang="en-AU"/>
          </a:p>
        </p:txBody>
      </p:sp>
    </p:spTree>
    <p:extLst>
      <p:ext uri="{BB962C8B-B14F-4D97-AF65-F5344CB8AC3E}">
        <p14:creationId xmlns:p14="http://schemas.microsoft.com/office/powerpoint/2010/main" val="2014277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latin typeface="Arial" panose="020B0604020202020204" pitchFamily="34" charset="0"/>
                <a:cs typeface="Arial" panose="020B0604020202020204" pitchFamily="34" charset="0"/>
              </a:rPr>
              <a:t>This slide has animations. Additional teaching advice is provided in TRB1 1.1 Agree to disagree.</a:t>
            </a:r>
            <a:endParaRPr lang="en-US" b="0" dirty="0">
              <a:latin typeface="Arial" panose="020B0604020202020204" pitchFamily="34" charset="0"/>
              <a:cs typeface="Arial" panose="020B0604020202020204" pitchFamily="34" charset="0"/>
            </a:endParaRPr>
          </a:p>
          <a:p>
            <a:endParaRPr lang="en-AU" dirty="0"/>
          </a:p>
          <a:p>
            <a:r>
              <a:rPr lang="en-AU" dirty="0"/>
              <a:t>Place a sign with ‘Agree’ at one end of the room and a sign with ‘Disagree’ at the other end of the room.</a:t>
            </a:r>
          </a:p>
          <a:p>
            <a:endParaRPr lang="en-AU" dirty="0"/>
          </a:p>
          <a:p>
            <a:r>
              <a:rPr lang="en-AU" dirty="0"/>
              <a:t>Ask the students to create a human continuum by positioning themselves along the line as each statement comes up on the screen.</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999357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16</a:t>
            </a:fld>
            <a:endParaRPr lang="en-AU"/>
          </a:p>
        </p:txBody>
      </p:sp>
    </p:spTree>
    <p:extLst>
      <p:ext uri="{BB962C8B-B14F-4D97-AF65-F5344CB8AC3E}">
        <p14:creationId xmlns:p14="http://schemas.microsoft.com/office/powerpoint/2010/main" val="4258649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20605" rtl="0" eaLnBrk="1" fontAlgn="auto" latinLnBrk="0" hangingPunct="1">
              <a:lnSpc>
                <a:spcPct val="100000"/>
              </a:lnSpc>
              <a:spcBef>
                <a:spcPts val="0"/>
              </a:spcBef>
              <a:spcAft>
                <a:spcPts val="0"/>
              </a:spcAft>
              <a:buClrTx/>
              <a:buSzTx/>
              <a:buFontTx/>
              <a:buNone/>
              <a:tabLst/>
              <a:defRPr/>
            </a:pPr>
            <a:r>
              <a:rPr lang="en-AU" sz="2000" b="1" dirty="0">
                <a:latin typeface="Arial" panose="020B0604020202020204" pitchFamily="34" charset="0"/>
                <a:cs typeface="Arial" panose="020B0604020202020204" pitchFamily="34" charset="0"/>
              </a:rPr>
              <a:t>Teacher notes:</a:t>
            </a:r>
          </a:p>
          <a:p>
            <a:pPr marL="0" marR="0" lvl="0" indent="0" algn="l" defTabSz="1320605" rtl="0" eaLnBrk="1" fontAlgn="auto" latinLnBrk="0" hangingPunct="1">
              <a:lnSpc>
                <a:spcPct val="100000"/>
              </a:lnSpc>
              <a:spcBef>
                <a:spcPts val="0"/>
              </a:spcBef>
              <a:spcAft>
                <a:spcPts val="0"/>
              </a:spcAft>
              <a:buClrTx/>
              <a:buSzTx/>
              <a:buFontTx/>
              <a:buNone/>
              <a:tabLst/>
              <a:defRPr/>
            </a:pPr>
            <a:endParaRPr lang="en-AU" sz="2000" b="1" dirty="0">
              <a:latin typeface="Arial" panose="020B0604020202020204" pitchFamily="34" charset="0"/>
              <a:cs typeface="Arial" panose="020B0604020202020204" pitchFamily="34" charset="0"/>
            </a:endParaRPr>
          </a:p>
          <a:p>
            <a:pPr marL="0" marR="0" lvl="0" indent="0" algn="l" defTabSz="1320605" rtl="0" eaLnBrk="1" fontAlgn="auto" latinLnBrk="0" hangingPunct="1">
              <a:lnSpc>
                <a:spcPct val="100000"/>
              </a:lnSpc>
              <a:spcBef>
                <a:spcPts val="0"/>
              </a:spcBef>
              <a:spcAft>
                <a:spcPts val="0"/>
              </a:spcAft>
              <a:buClrTx/>
              <a:buSzTx/>
              <a:buFontTx/>
              <a:buNone/>
              <a:tabLst/>
              <a:defRPr/>
            </a:pPr>
            <a:r>
              <a:rPr lang="en-AU" sz="2000" b="1" dirty="0">
                <a:latin typeface="Arial" panose="020B0604020202020204" pitchFamily="34" charset="0"/>
                <a:cs typeface="Arial" panose="020B0604020202020204" pitchFamily="34" charset="0"/>
              </a:rPr>
              <a:t>Detailed information for facilitating this activity is in TRB1 Can you trust that information?</a:t>
            </a:r>
          </a:p>
          <a:p>
            <a:pPr marL="0" marR="0" lvl="0" indent="0" algn="l" defTabSz="1320605"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p>
            <a:pPr defTabSz="1320605">
              <a:defRPr/>
            </a:pPr>
            <a:r>
              <a:rPr lang="en-AU" sz="1900" dirty="0">
                <a:latin typeface="Arial" panose="020B0604020202020204" pitchFamily="34" charset="0"/>
                <a:ea typeface="Calibri" panose="020F0502020204030204" pitchFamily="34" charset="0"/>
              </a:rPr>
              <a:t>Discuss one or more emotive quotes, such as the ones displayed here, that are frequently shared in the media and on social platforms. Are they accurate? Introduce the need for us, as responsible citizens and scientists, to critically assess the authority and accuracy of our sources of information before making a judgement.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281170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50000"/>
              </a:lnSpc>
              <a:spcBef>
                <a:spcPts val="1300"/>
              </a:spcBef>
              <a:spcAft>
                <a:spcPts val="650"/>
              </a:spcAft>
              <a:buClrTx/>
              <a:buSzTx/>
              <a:buFontTx/>
              <a:buNone/>
              <a:tabLst/>
              <a:defRPr/>
            </a:pPr>
            <a:r>
              <a:rPr lang="en-AU" sz="2000" b="1" dirty="0">
                <a:latin typeface="Arial" panose="020B0604020202020204" pitchFamily="34" charset="0"/>
                <a:cs typeface="Arial" panose="020B0604020202020204" pitchFamily="34" charset="0"/>
              </a:rPr>
              <a:t>Teacher notes:</a:t>
            </a:r>
            <a:endParaRPr lang="en-US" sz="2000" dirty="0">
              <a:latin typeface="Arial" panose="020B0604020202020204" pitchFamily="34" charset="0"/>
              <a:cs typeface="Arial" panose="020B0604020202020204" pitchFamily="34" charset="0"/>
            </a:endParaRPr>
          </a:p>
          <a:p>
            <a:pPr>
              <a:lnSpc>
                <a:spcPct val="150000"/>
              </a:lnSpc>
              <a:spcBef>
                <a:spcPts val="1300"/>
              </a:spcBef>
              <a:spcAft>
                <a:spcPts val="650"/>
              </a:spcAft>
            </a:pPr>
            <a:r>
              <a:rPr lang="en-AU" sz="1900" b="0" dirty="0">
                <a:latin typeface="Arial" panose="020B0604020202020204" pitchFamily="34" charset="0"/>
                <a:ea typeface="Calibri" panose="020F0502020204030204" pitchFamily="34" charset="0"/>
              </a:rPr>
              <a:t>This slide contains an animation to bring up the correct answer.</a:t>
            </a:r>
          </a:p>
          <a:p>
            <a:pPr>
              <a:lnSpc>
                <a:spcPct val="150000"/>
              </a:lnSpc>
              <a:spcBef>
                <a:spcPts val="1300"/>
              </a:spcBef>
              <a:spcAft>
                <a:spcPts val="650"/>
              </a:spcAft>
            </a:pPr>
            <a:endParaRPr lang="en-AU" sz="1900" b="1"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FFFFFF"/>
                </a:solidFill>
                <a:latin typeface="Arial" panose="020B0604020202020204" pitchFamily="34" charset="0"/>
                <a:ea typeface="Calibri" panose="020F0502020204030204" pitchFamily="34" charset="0"/>
              </a:rPr>
              <a:t>A Incorrect</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FFFFFF"/>
                </a:solidFill>
                <a:latin typeface="Arial" panose="020B0604020202020204" pitchFamily="34" charset="0"/>
                <a:ea typeface="Calibri" panose="020F0502020204030204" pitchFamily="34" charset="0"/>
              </a:rPr>
              <a:t>The author's popularity on social media platforms does not indicate expertise or credibility in the scientific field.</a:t>
            </a:r>
          </a:p>
          <a:p>
            <a:pPr>
              <a:lnSpc>
                <a:spcPct val="150000"/>
              </a:lnSpc>
              <a:spcBef>
                <a:spcPts val="1300"/>
              </a:spcBef>
              <a:spcAft>
                <a:spcPts val="650"/>
              </a:spcAft>
            </a:pPr>
            <a:endParaRPr lang="en-AU" sz="1900" b="1" dirty="0">
              <a:solidFill>
                <a:srgbClr val="FFFFFF"/>
              </a:solidFill>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b="1" dirty="0">
                <a:solidFill>
                  <a:srgbClr val="000000"/>
                </a:solidFill>
                <a:latin typeface="Arial" panose="020B0604020202020204" pitchFamily="34" charset="0"/>
                <a:ea typeface="Calibri" panose="020F0502020204030204" pitchFamily="34" charset="0"/>
              </a:rPr>
              <a:t>B Correct</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b="1" dirty="0">
                <a:solidFill>
                  <a:srgbClr val="000000"/>
                </a:solidFill>
                <a:latin typeface="Arial" panose="020B0604020202020204" pitchFamily="34" charset="0"/>
                <a:ea typeface="Calibri" panose="020F0502020204030204" pitchFamily="34" charset="0"/>
              </a:rPr>
              <a:t>Using reliable scientific sources is essential for establishing the authority of a text in science. It ensures that the information provided is accurate, trustworthy, and based on empirical evidence.</a:t>
            </a:r>
          </a:p>
          <a:p>
            <a:pPr>
              <a:lnSpc>
                <a:spcPct val="150000"/>
              </a:lnSpc>
              <a:spcBef>
                <a:spcPts val="1300"/>
              </a:spcBef>
              <a:spcAft>
                <a:spcPts val="650"/>
              </a:spcAft>
            </a:pP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C Incorrect</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The text's length and vocabulary complexity do not inherently determine the authority of a text in science. Clear and concise communication of scientific concepts is more important.</a:t>
            </a:r>
          </a:p>
          <a:p>
            <a:pPr>
              <a:lnSpc>
                <a:spcPct val="150000"/>
              </a:lnSpc>
              <a:spcBef>
                <a:spcPts val="1300"/>
              </a:spcBef>
              <a:spcAft>
                <a:spcPts val="650"/>
              </a:spcAft>
            </a:pP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D Incorrect</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While personal anecdotes and opinions of the author can add perspective, they should not be the primary basis for assessing the authority of a scientific text. Scientific texts should rely on empirical data and research findings.</a:t>
            </a:r>
            <a:endParaRPr lang="en-AU" sz="1900" dirty="0">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202190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71BD6-3D36-9177-ACDF-23D713C81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4163D-8B84-35D3-9B83-17648D83F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A9C48-D9C0-D6F7-B9EA-9BE3F93C0F1A}"/>
              </a:ext>
            </a:extLst>
          </p:cNvPr>
          <p:cNvSpPr>
            <a:spLocks noGrp="1"/>
          </p:cNvSpPr>
          <p:nvPr>
            <p:ph type="body" idx="1"/>
          </p:nvPr>
        </p:nvSpPr>
        <p:spPr/>
        <p:txBody>
          <a:bodyPr/>
          <a:lstStyle/>
          <a:p>
            <a:pPr marL="0" marR="0" lvl="0" indent="0" algn="l" defTabSz="1219170" rtl="0" eaLnBrk="1" fontAlgn="auto" latinLnBrk="0" hangingPunct="1">
              <a:lnSpc>
                <a:spcPct val="150000"/>
              </a:lnSpc>
              <a:spcBef>
                <a:spcPts val="1300"/>
              </a:spcBef>
              <a:spcAft>
                <a:spcPts val="650"/>
              </a:spcAft>
              <a:buClrTx/>
              <a:buSzTx/>
              <a:buFontTx/>
              <a:buNone/>
              <a:tabLst/>
              <a:defRPr/>
            </a:pPr>
            <a:r>
              <a:rPr lang="en-AU" sz="2000" b="1" dirty="0">
                <a:latin typeface="Arial" panose="020B0604020202020204" pitchFamily="34" charset="0"/>
                <a:cs typeface="Arial" panose="020B0604020202020204" pitchFamily="34" charset="0"/>
              </a:rPr>
              <a:t>Teacher notes:</a:t>
            </a:r>
            <a:endParaRPr lang="en-US" sz="20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50000"/>
              </a:lnSpc>
              <a:spcBef>
                <a:spcPts val="1300"/>
              </a:spcBef>
              <a:spcAft>
                <a:spcPts val="650"/>
              </a:spcAft>
              <a:buClrTx/>
              <a:buSzTx/>
              <a:buFontTx/>
              <a:buNone/>
              <a:tabLst/>
              <a:defRPr/>
            </a:pPr>
            <a:r>
              <a:rPr lang="en-AU" sz="1900" b="0" dirty="0">
                <a:latin typeface="Arial" panose="020B0604020202020204" pitchFamily="34" charset="0"/>
                <a:ea typeface="Calibri" panose="020F0502020204030204" pitchFamily="34" charset="0"/>
              </a:rPr>
              <a:t>This slide contains an animation to bring up the correct answer.</a:t>
            </a:r>
          </a:p>
          <a:p>
            <a:pPr>
              <a:lnSpc>
                <a:spcPct val="150000"/>
              </a:lnSpc>
              <a:spcBef>
                <a:spcPts val="1300"/>
              </a:spcBef>
              <a:spcAft>
                <a:spcPts val="650"/>
              </a:spcAft>
            </a:pPr>
            <a:r>
              <a:rPr lang="en-AU" sz="1900" b="1" dirty="0">
                <a:latin typeface="Arial" panose="020B0604020202020204" pitchFamily="34" charset="0"/>
                <a:ea typeface="Calibri" panose="020F0502020204030204" pitchFamily="34" charset="0"/>
              </a:rPr>
              <a:t>The correct answer is A</a:t>
            </a:r>
          </a:p>
          <a:p>
            <a:pPr>
              <a:lnSpc>
                <a:spcPct val="150000"/>
              </a:lnSpc>
              <a:spcBef>
                <a:spcPts val="1300"/>
              </a:spcBef>
              <a:spcAft>
                <a:spcPts val="650"/>
              </a:spcAft>
            </a:pPr>
            <a:endParaRPr lang="en-AU" sz="1900" b="1"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b="1" dirty="0">
                <a:solidFill>
                  <a:srgbClr val="FFFFFF"/>
                </a:solidFill>
                <a:latin typeface="Arial" panose="020B0604020202020204" pitchFamily="34" charset="0"/>
                <a:ea typeface="Calibri" panose="020F0502020204030204" pitchFamily="34" charset="0"/>
              </a:rPr>
              <a:t>A correct</a:t>
            </a:r>
            <a:endParaRPr lang="en-AU" sz="1900" b="1"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800" b="1" dirty="0">
                <a:effectLst/>
                <a:latin typeface="Arial" panose="020B0604020202020204" pitchFamily="34" charset="0"/>
                <a:ea typeface="Calibri" panose="020F0502020204030204" pitchFamily="34" charset="0"/>
              </a:rPr>
              <a:t>This statement accurately reflects the nature of finite resources, available in limited quantities and cannot be replenished on a human timescale. Continued usage at the current rate will eventually lead to their depletion, making it crucial to manage and conserve them.</a:t>
            </a:r>
          </a:p>
          <a:p>
            <a:pPr>
              <a:lnSpc>
                <a:spcPct val="150000"/>
              </a:lnSpc>
              <a:spcBef>
                <a:spcPts val="1300"/>
              </a:spcBef>
              <a:spcAft>
                <a:spcPts val="650"/>
              </a:spcAft>
            </a:pPr>
            <a:endParaRPr lang="en-AU" sz="1900" b="1"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B incorrect</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This option reflects a common misconception. Finite resources, such as fossil fuels and certain minerals, do not replenish naturally within a time frame useful to human society. Unlike renewable resources, once finite resources are depleted, they are essentially gone for good.</a:t>
            </a:r>
          </a:p>
          <a:p>
            <a:pPr>
              <a:lnSpc>
                <a:spcPct val="150000"/>
              </a:lnSpc>
              <a:spcBef>
                <a:spcPts val="1300"/>
              </a:spcBef>
              <a:spcAft>
                <a:spcPts val="650"/>
              </a:spcAft>
            </a:pP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C incorrect</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While recycling can help reduce the consumption of finite resources and minimise waste, it does not eliminate the impact of their use. Some finite resources are difficult or impossible to recycle efficiently, as the recycling itself still requires energy and other resources.</a:t>
            </a:r>
          </a:p>
          <a:p>
            <a:pPr>
              <a:lnSpc>
                <a:spcPct val="150000"/>
              </a:lnSpc>
              <a:spcBef>
                <a:spcPts val="1300"/>
              </a:spcBef>
              <a:spcAft>
                <a:spcPts val="650"/>
              </a:spcAft>
            </a:pP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D incorrect</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This option assumes that technological advances can create new finite resources, which is not possible. While technology can help us find alternatives or use existing resources more efficiently, it cannot create new finite resources from scratch. The belief that technology alone can solve the problem of finite resource depletion is a misconception.</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endParaRPr lang="en-AU" sz="1900"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C3D6238C-DE8A-579F-188C-B3A5BB8A9FF0}"/>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71095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177975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Navigate to the webpage </a:t>
            </a:r>
            <a:r>
              <a:rPr lang="en-AU" sz="1800" u="sng" dirty="0">
                <a:solidFill>
                  <a:srgbClr val="001C4A"/>
                </a:solidFill>
                <a:effectLst/>
                <a:latin typeface="Arial" panose="020B0604020202020204" pitchFamily="34" charset="0"/>
                <a:ea typeface="Calibri" panose="020F0502020204030204" pitchFamily="34" charset="0"/>
                <a:hlinkClick r:id="rId3"/>
              </a:rPr>
              <a:t>Australia's Estimated Ore Reserves</a:t>
            </a:r>
            <a:r>
              <a:rPr lang="en-AU" sz="1800" dirty="0">
                <a:effectLst/>
                <a:latin typeface="Arial" panose="020B0604020202020204" pitchFamily="34" charset="0"/>
                <a:ea typeface="Calibri" panose="020F0502020204030204" pitchFamily="34" charset="0"/>
              </a:rPr>
              <a:t>. Explain the difference between Reserve Life, Resource Life 1, and Resource Life 2.</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pPr marL="285750" indent="-285750">
              <a:lnSpc>
                <a:spcPct val="15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Reserve life in simple terms is the amount of ore that has been measured divided by the amount that is extracted each year. This allows us to predict the reserve life, if the production stays at the same level. </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Resource life 1, includes the measured and the indicated mineral resources. Indicated means we have good geological information based on sampling, drilling or testing that the mineral exists in a location, but it has not yet been proven to be economically mineable. Extra studies would be required to ensure it is profitable to extract the mineral.</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Resource life 2, includes all the categories (reserve life, resource life 1 and resource life 2). It includes inferred resources which means that geologists think that the mineral exists in particular locations, but this has not necessarily been confirmed with extensive testing. More studies would be required to determine if these locations are economically viable.</a:t>
            </a:r>
          </a:p>
          <a:p>
            <a:pPr>
              <a:lnSpc>
                <a:spcPct val="150000"/>
              </a:lnSpc>
              <a:spcBef>
                <a:spcPts val="1200"/>
              </a:spcBef>
              <a:spcAft>
                <a:spcPts val="600"/>
              </a:spcAft>
            </a:pPr>
            <a:endParaRPr lang="en-AU" sz="1800" b="1" dirty="0">
              <a:solidFill>
                <a:srgbClr val="000000"/>
              </a:solidFill>
              <a:effectLs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800" b="1" dirty="0">
                <a:solidFill>
                  <a:srgbClr val="000000"/>
                </a:solidFill>
                <a:effectLst/>
                <a:latin typeface="Arial" panose="020B0604020202020204" pitchFamily="34" charset="0"/>
                <a:ea typeface="Calibri" panose="020F0502020204030204" pitchFamily="34" charset="0"/>
              </a:rPr>
              <a:t>Note:</a:t>
            </a:r>
            <a:r>
              <a:rPr lang="en-AU" sz="1800" dirty="0">
                <a:solidFill>
                  <a:srgbClr val="000000"/>
                </a:solidFill>
                <a:effectLst/>
                <a:latin typeface="Arial" panose="020B0604020202020204" pitchFamily="34" charset="0"/>
                <a:ea typeface="Calibri" panose="020F0502020204030204" pitchFamily="34" charset="0"/>
              </a:rPr>
              <a:t> this data assumes that production rates remain the same, deposits rated as economic / not maintain this status, and depleted resources are not replaced. Annual production varies dependent upon economic viability. For example, when the cost of gold decreases, some mines may decrease production.</a:t>
            </a:r>
            <a:endParaRPr lang="en-AU"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59348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b="1" dirty="0"/>
          </a:p>
          <a:p>
            <a:r>
              <a:rPr lang="en-AU" b="1" dirty="0"/>
              <a:t>What do you notice now? </a:t>
            </a:r>
            <a:r>
              <a:rPr lang="en-AU" b="0" dirty="0"/>
              <a:t>There are numbers on the vertical axis ranging from 0 – 80, and they represent time in years.</a:t>
            </a:r>
          </a:p>
          <a:p>
            <a:r>
              <a:rPr lang="en-AU" b="1" dirty="0"/>
              <a:t>What does this graph tell you? </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The reserve life of iron ore is 12 years, so if we keep using it at our current rate, we will only have enough iron ore to last for 12 more years.</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Resource life 1 tells us that iron ore could last for 30 years if we improve our mining techniques and are able to mine the probable reserves.</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Resource life 2 is even more optimistic, suggesting that iron ore could last for 75 years with improved technology and conservation efforts.</a:t>
            </a:r>
          </a:p>
          <a:p>
            <a:pPr marL="342900" lvl="0" indent="-342900">
              <a:lnSpc>
                <a:spcPct val="150000"/>
              </a:lnSpc>
              <a:spcBef>
                <a:spcPts val="1200"/>
              </a:spcBef>
              <a:spcAft>
                <a:spcPts val="600"/>
              </a:spcAft>
              <a:buFont typeface="Symbol" panose="05050102010706020507" pitchFamily="18" charset="2"/>
              <a:buChar char=""/>
            </a:pPr>
            <a:endParaRPr lang="en-AU" sz="1800" dirty="0">
              <a:effectLst/>
              <a:latin typeface="Arial" panose="020B0604020202020204" pitchFamily="34" charset="0"/>
              <a:ea typeface="Calibri" panose="020F0502020204030204" pitchFamily="34" charset="0"/>
            </a:endParaRPr>
          </a:p>
          <a:p>
            <a:pPr marL="0" lvl="0" indent="0">
              <a:lnSpc>
                <a:spcPct val="150000"/>
              </a:lnSpc>
              <a:spcBef>
                <a:spcPts val="1200"/>
              </a:spcBef>
              <a:spcAft>
                <a:spcPts val="600"/>
              </a:spcAft>
              <a:buFont typeface="Symbol" panose="05050102010706020507" pitchFamily="18" charset="2"/>
              <a:buNone/>
            </a:pPr>
            <a:r>
              <a:rPr lang="en-AU" sz="1800" dirty="0">
                <a:effectLst/>
                <a:latin typeface="Arial" panose="020B0604020202020204" pitchFamily="34" charset="0"/>
                <a:ea typeface="Calibri" panose="020F0502020204030204" pitchFamily="34" charset="0"/>
              </a:rPr>
              <a:t>This could lead to a discussion on recycling and the developing technologies of recovering metals from discarded items – is landfill going to be tomorrow’s mine?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928880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pPr marL="0" lvl="0" indent="0">
              <a:lnSpc>
                <a:spcPct val="150000"/>
              </a:lnSpc>
              <a:spcBef>
                <a:spcPts val="1200"/>
              </a:spcBef>
              <a:spcAft>
                <a:spcPts val="600"/>
              </a:spcAft>
              <a:buFont typeface="+mj-lt"/>
              <a:buNone/>
            </a:pPr>
            <a:r>
              <a:rPr lang="en-AU" sz="1800" dirty="0">
                <a:effectLst/>
                <a:latin typeface="Arial" panose="020B0604020202020204" pitchFamily="34" charset="0"/>
                <a:ea typeface="Calibri" panose="020F0502020204030204" pitchFamily="34" charset="0"/>
              </a:rPr>
              <a:t>This visualisation will highlight variations in resource life between iron ore and antimony. Some discussion points include:</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Antimony has a very short reserve life of just 8 years, indicating that we might run out of it quite soon if we do not change our usage or find new sources. </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The resource life 1 estimate gives us a bit more time, extending to 17 years. However, even the most optimistic resource life 2 only lasts 20 years. </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This indicates that antimony is in very short supply, and we need to concentrate on enhancing our mining methods and recycling technologies. Otherwise, we may soon need to consider alternatives to antimony.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392173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23</a:t>
            </a:fld>
            <a:endParaRPr lang="en-AU"/>
          </a:p>
        </p:txBody>
      </p:sp>
    </p:spTree>
    <p:extLst>
      <p:ext uri="{BB962C8B-B14F-4D97-AF65-F5344CB8AC3E}">
        <p14:creationId xmlns:p14="http://schemas.microsoft.com/office/powerpoint/2010/main" val="1643874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dirty="0"/>
          </a:p>
          <a:p>
            <a:r>
              <a:rPr lang="en-AU" dirty="0"/>
              <a:t>Malachite is an ore containing copper(II) carbonate. It is commonly mined to extract copper.</a:t>
            </a:r>
          </a:p>
          <a:p>
            <a:r>
              <a:rPr lang="en-AU" dirty="0"/>
              <a:t>Cyanotrichite is an ore containing copper(II) </a:t>
            </a:r>
            <a:r>
              <a:rPr lang="en-AU" dirty="0" err="1"/>
              <a:t>sulfate</a:t>
            </a:r>
            <a:r>
              <a:rPr lang="en-AU" dirty="0"/>
              <a:t>. Copper is not readily extracted from copper(II) </a:t>
            </a:r>
            <a:r>
              <a:rPr lang="en-AU" dirty="0" err="1"/>
              <a:t>sulfate</a:t>
            </a:r>
            <a:r>
              <a:rPr lang="en-AU" dirty="0"/>
              <a:t>.</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184815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25</a:t>
            </a:fld>
            <a:endParaRPr lang="en-AU"/>
          </a:p>
        </p:txBody>
      </p:sp>
    </p:spTree>
    <p:extLst>
      <p:ext uri="{BB962C8B-B14F-4D97-AF65-F5344CB8AC3E}">
        <p14:creationId xmlns:p14="http://schemas.microsoft.com/office/powerpoint/2010/main" val="4086481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C87CA-DFB6-EF75-D1C7-55FAE8212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444EA-7F4B-844B-5F3C-934A6354C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5E530-134E-85FA-0ACE-310E28DEDE6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algn="l"/>
            <a:endParaRPr lang="en-AU" dirty="0"/>
          </a:p>
          <a:p>
            <a:pPr defTabSz="1320605">
              <a:defRPr/>
            </a:pPr>
            <a:r>
              <a:rPr lang="en-AU" b="0" i="0" dirty="0">
                <a:effectLst/>
                <a:latin typeface="Arial" panose="020B0604020202020204" pitchFamily="34" charset="0"/>
              </a:rPr>
              <a:t>Note that the use of ochre may serve a dual purpose: they can have both ceremonial significance and resource value, and therefore should be treated with sensitivity.</a:t>
            </a:r>
          </a:p>
          <a:p>
            <a:pPr algn="l"/>
            <a:endParaRPr lang="en-AU" b="1" i="0" dirty="0">
              <a:effectLst/>
              <a:highlight>
                <a:srgbClr val="F8FAFC"/>
              </a:highlight>
              <a:latin typeface="Arial" panose="020B0604020202020204" pitchFamily="34" charset="0"/>
            </a:endParaRPr>
          </a:p>
          <a:p>
            <a:pPr>
              <a:buNone/>
            </a:pPr>
            <a:r>
              <a:rPr lang="en-AU" b="1" dirty="0">
                <a:solidFill>
                  <a:srgbClr val="0E101A"/>
                </a:solidFill>
                <a:effectLst/>
              </a:rPr>
              <a:t>Sample responses:</a:t>
            </a:r>
            <a:endParaRPr lang="en-AU" dirty="0">
              <a:solidFill>
                <a:srgbClr val="0E101A"/>
              </a:solidFill>
              <a:effectLst/>
            </a:endParaRPr>
          </a:p>
          <a:p>
            <a:pPr>
              <a:buNone/>
            </a:pPr>
            <a:r>
              <a:rPr lang="en-AU" dirty="0">
                <a:solidFill>
                  <a:srgbClr val="0E101A"/>
                </a:solidFill>
                <a:effectLst/>
              </a:rPr>
              <a:t>1. Ochre is a natural pigment and mineral in the soil. </a:t>
            </a:r>
          </a:p>
          <a:p>
            <a:pPr>
              <a:buNone/>
            </a:pPr>
            <a:r>
              <a:rPr lang="en-AU" dirty="0">
                <a:solidFill>
                  <a:srgbClr val="0E101A"/>
                </a:solidFill>
                <a:effectLst/>
              </a:rPr>
              <a:t>2. Aboriginal people use ochre for various purposes, including body painting, rock painting, and painting artefacts. They were used to depict dreamtime stories and maps. Ochre was also used as a trade resource as it had great value.</a:t>
            </a:r>
          </a:p>
          <a:p>
            <a:pPr>
              <a:buNone/>
            </a:pPr>
            <a:r>
              <a:rPr lang="en-AU" dirty="0">
                <a:solidFill>
                  <a:srgbClr val="0E101A"/>
                </a:solidFill>
                <a:effectLst/>
              </a:rPr>
              <a:t>3. The trade of ochre was essential for Australian Indigenous peoples because it was a key material for cultural expression, particularly in storytelling and ceremonial practices. Ochre, a natural pigment, was used in body painting, rock art, and artefacts to depict Dreamtime stories, maps, and important spiritual symbols. Some regions did not have much ochre, so it was traded over long distances between different tribal groups, making it highly valuable, much like the silk trade in Asia.</a:t>
            </a:r>
          </a:p>
          <a:p>
            <a:r>
              <a:rPr lang="en-AU" dirty="0">
                <a:solidFill>
                  <a:srgbClr val="0E101A"/>
                </a:solidFill>
                <a:effectLst/>
              </a:rPr>
              <a:t>This trade allowed communities without access to ochre to still participate in visual storytelling and ceremonies, such as initiation or rain-related dances. Ochre's ease of use compared to carving rock made it the preferred medium for art, which allowed Indigenous people to more easily communicate stories, warnings, and important information about hunting or water sources. Though it provided a limited palette of only a few colours, this scarcity taught people to use the options thoughtfully and creatively.</a:t>
            </a:r>
          </a:p>
        </p:txBody>
      </p:sp>
      <p:sp>
        <p:nvSpPr>
          <p:cNvPr id="4" name="Slide Number Placeholder 3">
            <a:extLst>
              <a:ext uri="{FF2B5EF4-FFF2-40B4-BE49-F238E27FC236}">
                <a16:creationId xmlns:a16="http://schemas.microsoft.com/office/drawing/2014/main" id="{AC131A86-34A5-79C4-77BA-E579DA8A8EBC}"/>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3597428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1D42A-C143-EAC8-9C96-859C8A1AC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3D646E-E82D-FB9D-616A-18AF41E4C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3B8D9-74AA-0288-A22E-1A87A995880B}"/>
              </a:ext>
            </a:extLst>
          </p:cNvPr>
          <p:cNvSpPr>
            <a:spLocks noGrp="1"/>
          </p:cNvSpPr>
          <p:nvPr>
            <p:ph type="body" idx="1"/>
          </p:nvPr>
        </p:nvSpPr>
        <p:spPr/>
        <p:txBody>
          <a:bodyPr/>
          <a:lstStyle/>
          <a:p>
            <a:pPr marL="0" marR="0" lvl="0" indent="0" algn="l" defTabSz="1320605"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defTabSz="1320605">
              <a:defRPr/>
            </a:pPr>
            <a:r>
              <a:rPr lang="en-AU" b="0" i="0" dirty="0">
                <a:effectLst/>
                <a:latin typeface="Arial" panose="020B0604020202020204" pitchFamily="34" charset="0"/>
              </a:rPr>
              <a:t>Note that the use of resin may serve a dual purpose: they can have both ceremonial significance and resource value, and therefore should be treated with sensitivity.</a:t>
            </a:r>
          </a:p>
          <a:p>
            <a:pPr algn="l"/>
            <a:endParaRPr lang="en-AU" dirty="0"/>
          </a:p>
          <a:p>
            <a:pPr algn="l"/>
            <a:r>
              <a:rPr lang="en-AU" b="1" i="0" dirty="0">
                <a:effectLst/>
                <a:highlight>
                  <a:srgbClr val="F8FAFC"/>
                </a:highlight>
                <a:latin typeface="Arial" panose="020B0604020202020204" pitchFamily="34" charset="0"/>
              </a:rPr>
              <a:t>Sample response: </a:t>
            </a:r>
          </a:p>
          <a:p>
            <a:pPr algn="l"/>
            <a:endParaRPr lang="en-AU" b="1" i="0" dirty="0">
              <a:effectLst/>
              <a:highlight>
                <a:srgbClr val="F8FAFC"/>
              </a:highlight>
              <a:latin typeface="Arial" panose="020B0604020202020204" pitchFamily="34" charset="0"/>
            </a:endParaRPr>
          </a:p>
          <a:p>
            <a:pPr marL="371429" indent="-371429">
              <a:buFont typeface="+mj-lt"/>
              <a:buAutoNum type="arabicPeriod"/>
            </a:pPr>
            <a:r>
              <a:rPr lang="en-AU" b="0" i="0" dirty="0">
                <a:effectLst/>
                <a:highlight>
                  <a:srgbClr val="F8FAFC"/>
                </a:highlight>
                <a:latin typeface="Arial" panose="020B0604020202020204" pitchFamily="34" charset="0"/>
              </a:rPr>
              <a:t>Resin comes from plants</a:t>
            </a:r>
          </a:p>
          <a:p>
            <a:pPr marL="371429" indent="-371429">
              <a:buFont typeface="+mj-lt"/>
              <a:buAutoNum type="arabicPeriod"/>
            </a:pPr>
            <a:r>
              <a:rPr lang="en-AU" b="0" i="0" dirty="0">
                <a:effectLst/>
                <a:highlight>
                  <a:srgbClr val="F8FAFC"/>
                </a:highlight>
                <a:latin typeface="Arial" panose="020B0604020202020204" pitchFamily="34" charset="0"/>
              </a:rPr>
              <a:t>Resin was used as a glue to make tools such as axes, and woomeras, and it was also used as a waterproofing agent on other tools.</a:t>
            </a:r>
          </a:p>
          <a:p>
            <a:pPr marL="371429" indent="-371429">
              <a:buFont typeface="+mj-lt"/>
              <a:buAutoNum type="arabicPeriod"/>
            </a:pPr>
            <a:r>
              <a:rPr lang="en-AU" b="0" i="0" dirty="0">
                <a:effectLst/>
                <a:highlight>
                  <a:srgbClr val="F8FAFC"/>
                </a:highlight>
                <a:latin typeface="Arial" panose="020B0604020202020204" pitchFamily="34" charset="0"/>
              </a:rPr>
              <a:t>Resin, when heated, becomes sticky and pliable making it easier to spread. As it cools it hardens which allows it to fix things in place. Its ability to resist water allows it to be used to waterproof tools which would protect them from water damage.</a:t>
            </a:r>
          </a:p>
          <a:p>
            <a:pPr algn="l"/>
            <a:endParaRPr lang="en-AU" b="0" i="0" u="none" dirty="0">
              <a:effectLst/>
              <a:highlight>
                <a:srgbClr val="F8FAFC"/>
              </a:highlight>
              <a:latin typeface="Arial" panose="020B0604020202020204" pitchFamily="34" charset="0"/>
            </a:endParaRPr>
          </a:p>
          <a:p>
            <a:pPr algn="l"/>
            <a:endParaRPr lang="en-AU" b="0" i="0" u="none" dirty="0">
              <a:effectLst/>
              <a:highlight>
                <a:srgbClr val="F8FAFC"/>
              </a:highlight>
              <a:latin typeface="Arial" panose="020B0604020202020204" pitchFamily="34" charset="0"/>
            </a:endParaRPr>
          </a:p>
          <a:p>
            <a:pPr algn="l"/>
            <a:endParaRPr lang="en-AU" b="1" i="0" u="none" dirty="0">
              <a:effectLst/>
              <a:highlight>
                <a:srgbClr val="F8FAFC"/>
              </a:highlight>
              <a:latin typeface="Arial" panose="020B0604020202020204" pitchFamily="34" charset="0"/>
            </a:endParaRPr>
          </a:p>
        </p:txBody>
      </p:sp>
      <p:sp>
        <p:nvSpPr>
          <p:cNvPr id="4" name="Slide Number Placeholder 3">
            <a:extLst>
              <a:ext uri="{FF2B5EF4-FFF2-40B4-BE49-F238E27FC236}">
                <a16:creationId xmlns:a16="http://schemas.microsoft.com/office/drawing/2014/main" id="{A8EB491F-6F38-A9DE-BA3A-0DA403DCCBCC}"/>
              </a:ext>
            </a:extLst>
          </p:cNvPr>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562806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01F9D-A077-A928-0900-91D1734E9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A80BE-D73F-C4EB-8D46-CF1FEEEAE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AB44A-A73A-F0E2-12CE-9F54DC58AE3E}"/>
              </a:ext>
            </a:extLst>
          </p:cNvPr>
          <p:cNvSpPr>
            <a:spLocks noGrp="1"/>
          </p:cNvSpPr>
          <p:nvPr>
            <p:ph type="body" idx="1"/>
          </p:nvPr>
        </p:nvSpPr>
        <p:spPr/>
        <p:txBody>
          <a:bodyPr/>
          <a:lstStyle/>
          <a:p>
            <a:pPr marL="0" marR="0" lvl="0" indent="0" algn="l" defTabSz="1320605"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defTabSz="1320605">
              <a:defRPr/>
            </a:pPr>
            <a:r>
              <a:rPr lang="en-AU" b="0" i="0" dirty="0">
                <a:effectLst/>
                <a:latin typeface="Arial" panose="020B0604020202020204" pitchFamily="34" charset="0"/>
              </a:rPr>
              <a:t>Note that the use of scar trees may serve a dual purpose: they can have both ceremonial significance and resource value, and therefore should be treated with sensitivity.</a:t>
            </a:r>
          </a:p>
          <a:p>
            <a:pPr defTabSz="1320605">
              <a:defRPr/>
            </a:pPr>
            <a:endParaRPr lang="en-AU" dirty="0"/>
          </a:p>
          <a:p>
            <a:pPr algn="l"/>
            <a:endParaRPr lang="en-AU" b="0" i="0" u="sng" dirty="0">
              <a:effectLst/>
              <a:highlight>
                <a:srgbClr val="FFFFFF"/>
              </a:highlight>
              <a:latin typeface="Arial" panose="020B0604020202020204" pitchFamily="34" charset="0"/>
            </a:endParaRPr>
          </a:p>
          <a:p>
            <a:pPr algn="l"/>
            <a:r>
              <a:rPr lang="en-AU" b="1" i="0" dirty="0">
                <a:effectLst/>
                <a:highlight>
                  <a:srgbClr val="F8FAFC"/>
                </a:highlight>
                <a:latin typeface="Arial" panose="020B0604020202020204" pitchFamily="34" charset="0"/>
              </a:rPr>
              <a:t>Sample responses:</a:t>
            </a:r>
          </a:p>
          <a:p>
            <a:pPr marL="342900" indent="-342900" algn="l">
              <a:buAutoNum type="arabicPeriod"/>
            </a:pPr>
            <a:r>
              <a:rPr lang="en-AU" b="0" i="0" dirty="0">
                <a:effectLst/>
                <a:latin typeface="Arial" panose="020B0604020202020204" pitchFamily="34" charset="0"/>
              </a:rPr>
              <a:t>Scarred trees are trees whose bark is removed by Aboriginal people for various purposes, such as making canoes, containers, and shelters. Removing bark exposes the sapwood, creating a scar on the trunk or branch of the tree. Aboriginal people used stone or steel axes to cut an outline of the desired shape, then lever off the bark.</a:t>
            </a:r>
          </a:p>
          <a:p>
            <a:pPr marL="342900" indent="-342900" algn="l">
              <a:buAutoNum type="arabicPeriod"/>
            </a:pPr>
            <a:r>
              <a:rPr lang="en-AU" b="0" i="0" dirty="0">
                <a:effectLst/>
                <a:latin typeface="Arial" panose="020B0604020202020204" pitchFamily="34" charset="0"/>
              </a:rPr>
              <a:t>Aboriginal people used the bark of trees to make  canoes, containers (coolamon) and shields</a:t>
            </a:r>
          </a:p>
          <a:p>
            <a:pPr marL="342900" indent="-342900" algn="l">
              <a:buAutoNum type="arabicPeriod"/>
            </a:pPr>
            <a:r>
              <a:rPr lang="en-AU" b="0" i="0" dirty="0">
                <a:effectLst/>
                <a:latin typeface="Arial" panose="020B0604020202020204" pitchFamily="34" charset="0"/>
              </a:rPr>
              <a:t>Scarred trees are significant because they provide valuable insights into the everyday lives and practices of Aboriginal people. They reveal how Aboriginal people utilised natural resources for practical purposes, such as making tools and shelters. Since wood often rots away, scarred trees are some of the few remaining physical evidence of Aboriginal wood usage. Additionally, they serve as archaeological markers that help researchers locate other historical sites.</a:t>
            </a:r>
            <a:endParaRPr lang="en-AU" b="0" i="0" u="none" dirty="0">
              <a:effectLst/>
              <a:highlight>
                <a:srgbClr val="F8FAFC"/>
              </a:highlight>
              <a:latin typeface="Arial" panose="020B0604020202020204" pitchFamily="34" charset="0"/>
            </a:endParaRPr>
          </a:p>
        </p:txBody>
      </p:sp>
      <p:sp>
        <p:nvSpPr>
          <p:cNvPr id="4" name="Slide Number Placeholder 3">
            <a:extLst>
              <a:ext uri="{FF2B5EF4-FFF2-40B4-BE49-F238E27FC236}">
                <a16:creationId xmlns:a16="http://schemas.microsoft.com/office/drawing/2014/main" id="{A61AB2C5-CA98-8FC0-F657-57F5952F4AA9}"/>
              </a:ext>
            </a:extLst>
          </p:cNvPr>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4196591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20605"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defTabSz="1320605">
              <a:defRPr/>
            </a:pPr>
            <a:r>
              <a:rPr lang="en-AU" b="0" i="0" dirty="0">
                <a:effectLst/>
                <a:latin typeface="Arial" panose="020B0604020202020204" pitchFamily="34" charset="0"/>
              </a:rPr>
              <a:t>Note that the use of stone may serve a dual purpose: they can have both ceremonial significance and resource value, and therefore should be treated with sensitivity.</a:t>
            </a:r>
          </a:p>
          <a:p>
            <a:pPr algn="l"/>
            <a:endParaRPr lang="en-AU" dirty="0"/>
          </a:p>
          <a:p>
            <a:pPr algn="l"/>
            <a:r>
              <a:rPr lang="en-AU" b="1" i="0" dirty="0">
                <a:effectLst/>
                <a:highlight>
                  <a:srgbClr val="F8FAFC"/>
                </a:highlight>
                <a:latin typeface="Arial" panose="020B0604020202020204" pitchFamily="34" charset="0"/>
              </a:rPr>
              <a:t>Section 3</a:t>
            </a:r>
          </a:p>
          <a:p>
            <a:pPr algn="l"/>
            <a:r>
              <a:rPr lang="en-AU" b="1" i="0" dirty="0">
                <a:effectLst/>
                <a:highlight>
                  <a:srgbClr val="F8FAFC"/>
                </a:highlight>
                <a:latin typeface="Arial" panose="020B0604020202020204" pitchFamily="34" charset="0"/>
              </a:rPr>
              <a:t>Sample responses:</a:t>
            </a:r>
          </a:p>
          <a:p>
            <a:pPr marL="0" indent="0">
              <a:buFont typeface="+mj-lt"/>
              <a:buNone/>
            </a:pPr>
            <a:r>
              <a:rPr lang="en-AU" b="0" i="0" dirty="0">
                <a:effectLst/>
                <a:highlight>
                  <a:srgbClr val="F8FAFC"/>
                </a:highlight>
                <a:latin typeface="Arial" panose="020B0604020202020204" pitchFamily="34" charset="0"/>
              </a:rPr>
              <a:t>1. </a:t>
            </a:r>
          </a:p>
          <a:p>
            <a:pPr marL="285750" indent="-285750">
              <a:buFont typeface="Arial" panose="020B0604020202020204" pitchFamily="34" charset="0"/>
              <a:buChar char="•"/>
            </a:pPr>
            <a:r>
              <a:rPr lang="en-AU" b="0" i="0" dirty="0">
                <a:effectLst/>
                <a:highlight>
                  <a:srgbClr val="F8FAFC"/>
                </a:highlight>
                <a:latin typeface="Arial" panose="020B0604020202020204" pitchFamily="34" charset="0"/>
              </a:rPr>
              <a:t>Flaked stone tools typically have sharp edges. </a:t>
            </a:r>
          </a:p>
          <a:p>
            <a:pPr marL="285750" indent="-285750">
              <a:buFont typeface="Arial" panose="020B0604020202020204" pitchFamily="34" charset="0"/>
              <a:buChar char="•"/>
            </a:pPr>
            <a:r>
              <a:rPr lang="en-AU" b="0" i="0" dirty="0">
                <a:effectLst/>
                <a:highlight>
                  <a:srgbClr val="F8FAFC"/>
                </a:highlight>
                <a:latin typeface="Arial" panose="020B0604020202020204" pitchFamily="34" charset="0"/>
              </a:rPr>
              <a:t>They are made from stone types that are rich in silica, such as quartzite, chert, flint, silcrete, and quartz.</a:t>
            </a:r>
          </a:p>
          <a:p>
            <a:pPr marL="285750" indent="-285750">
              <a:buFont typeface="Arial" panose="020B0604020202020204" pitchFamily="34" charset="0"/>
              <a:buChar char="•"/>
            </a:pPr>
            <a:r>
              <a:rPr lang="en-AU" b="0" i="0" dirty="0">
                <a:effectLst/>
                <a:highlight>
                  <a:srgbClr val="F8FAFC"/>
                </a:highlight>
                <a:latin typeface="Arial" panose="020B0604020202020204" pitchFamily="34" charset="0"/>
              </a:rPr>
              <a:t>Flaked stone tools are usually less than 50 mm long.</a:t>
            </a:r>
          </a:p>
          <a:p>
            <a:pPr marL="285750" indent="-285750">
              <a:buFont typeface="Arial" panose="020B0604020202020204" pitchFamily="34" charset="0"/>
              <a:buChar char="•"/>
            </a:pPr>
            <a:endParaRPr lang="en-AU" b="0" i="0" dirty="0">
              <a:effectLst/>
              <a:highlight>
                <a:srgbClr val="F8FAFC"/>
              </a:highlight>
              <a:latin typeface="Arial" panose="020B0604020202020204" pitchFamily="34" charset="0"/>
            </a:endParaRPr>
          </a:p>
          <a:p>
            <a:pPr marL="0" indent="0">
              <a:buFont typeface="+mj-lt"/>
              <a:buNone/>
            </a:pPr>
            <a:r>
              <a:rPr lang="en-AU" b="0" i="0" dirty="0">
                <a:effectLst/>
                <a:latin typeface="Arial" panose="020B0604020202020204" pitchFamily="34" charset="0"/>
              </a:rPr>
              <a:t>2. Flaked stone tools were created by striking a piece of stone called a core with a hammerstone, which is often a pebble. This process chips off sharp fragments known as flakes. The best materials for making these tools are stones rich in silica because they are hard and brittle. </a:t>
            </a:r>
          </a:p>
          <a:p>
            <a:pPr marL="0" indent="0">
              <a:buFont typeface="+mj-lt"/>
              <a:buNone/>
            </a:pPr>
            <a:endParaRPr lang="en-AU" b="0" i="0" dirty="0">
              <a:effectLst/>
              <a:latin typeface="Arial" panose="020B0604020202020204" pitchFamily="34" charset="0"/>
            </a:endParaRPr>
          </a:p>
          <a:p>
            <a:pPr marL="0" indent="0">
              <a:buFont typeface="+mj-lt"/>
              <a:buNone/>
            </a:pPr>
            <a:r>
              <a:rPr lang="en-AU" b="0" i="0" dirty="0">
                <a:effectLst/>
                <a:latin typeface="Arial" panose="020B0604020202020204" pitchFamily="34" charset="0"/>
              </a:rPr>
              <a:t>3. Flake stone tools were used for a large range of purposes including: </a:t>
            </a:r>
          </a:p>
          <a:p>
            <a:pPr marL="285750" indent="-285750">
              <a:buFont typeface="Arial" panose="020B0604020202020204" pitchFamily="34" charset="0"/>
              <a:buChar char="•"/>
            </a:pPr>
            <a:r>
              <a:rPr lang="en-AU" b="0" i="0" dirty="0">
                <a:effectLst/>
                <a:latin typeface="Arial" panose="020B0604020202020204" pitchFamily="34" charset="0"/>
              </a:rPr>
              <a:t>a knife to butcher animals for food </a:t>
            </a:r>
          </a:p>
          <a:p>
            <a:pPr marL="285750" indent="-285750">
              <a:buFont typeface="Arial" panose="020B0604020202020204" pitchFamily="34" charset="0"/>
              <a:buChar char="•"/>
            </a:pPr>
            <a:r>
              <a:rPr lang="en-AU" b="0" i="0" dirty="0">
                <a:effectLst/>
                <a:latin typeface="Arial" panose="020B0604020202020204" pitchFamily="34" charset="0"/>
              </a:rPr>
              <a:t>to make hunting weapons such as spear heads</a:t>
            </a:r>
          </a:p>
          <a:p>
            <a:pPr marL="285750" indent="-285750">
              <a:buFont typeface="Arial" panose="020B0604020202020204" pitchFamily="34" charset="0"/>
              <a:buChar char="•"/>
            </a:pPr>
            <a:r>
              <a:rPr lang="en-AU" b="0" i="0" dirty="0">
                <a:effectLst/>
                <a:latin typeface="Arial" panose="020B0604020202020204" pitchFamily="34" charset="0"/>
              </a:rPr>
              <a:t>to carve and shape wood and bone</a:t>
            </a:r>
          </a:p>
          <a:p>
            <a:pPr marL="285750" indent="-285750">
              <a:buFont typeface="Arial" panose="020B0604020202020204" pitchFamily="34" charset="0"/>
              <a:buChar char="•"/>
            </a:pPr>
            <a:r>
              <a:rPr lang="en-AU" b="0" i="0" dirty="0">
                <a:effectLst/>
                <a:latin typeface="Arial" panose="020B0604020202020204" pitchFamily="34" charset="0"/>
              </a:rPr>
              <a:t>to scrape animal skins so that the skin could be used for clothing, containers and other items</a:t>
            </a:r>
          </a:p>
          <a:p>
            <a:pPr marL="0" indent="0">
              <a:buFont typeface="+mj-lt"/>
              <a:buNone/>
            </a:pPr>
            <a:endParaRPr lang="en-AU" b="0" i="0" dirty="0">
              <a:effectLst/>
              <a:latin typeface="Arial" panose="020B0604020202020204" pitchFamily="34" charset="0"/>
            </a:endParaRPr>
          </a:p>
          <a:p>
            <a:pPr marL="0" indent="0">
              <a:buFont typeface="+mj-lt"/>
              <a:buNone/>
            </a:pPr>
            <a:r>
              <a:rPr lang="en-AU" b="0" i="0" dirty="0">
                <a:effectLst/>
                <a:latin typeface="Arial" panose="020B0604020202020204" pitchFamily="34" charset="0"/>
              </a:rPr>
              <a:t>4. The characteristics of flaked stone tools can reveal a lot about the daily lives of Aboriginal people. For example, the sharpness of the flakes indicates that they were used for various tasks such as hunting and butchering game, as well as preparing animal skins. The presence of specific tool shapes, like points or scrapers, suggests these tools were designed for particular purposes, reflecting the needs of the environment they lived in. Additionally, the fact that some tools were made from stones not found locally shows that Aboriginal people likely engaged in trade or travelled long distances to obtain the best materials for tool-making. </a:t>
            </a:r>
            <a:endParaRPr lang="en-AU" b="0" i="0" u="none" dirty="0">
              <a:effectLst/>
              <a:highlight>
                <a:srgbClr val="F8FAFC"/>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06749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185715" indent="-185715">
              <a:buFont typeface="Arial"/>
              <a:buChar char="•"/>
            </a:pPr>
            <a:r>
              <a:rPr lang="en-AU" dirty="0">
                <a:latin typeface="Arial" panose="020B0604020202020204" pitchFamily="34" charset="0"/>
                <a:cs typeface="Arial" panose="020B0604020202020204" pitchFamily="34" charset="0"/>
              </a:rPr>
              <a:t>Click lesson numbers to go to specific lessons</a:t>
            </a:r>
          </a:p>
          <a:p>
            <a:pPr marL="185715" indent="-185715">
              <a:buFont typeface="Arial"/>
              <a:buChar char="•"/>
            </a:pPr>
            <a:r>
              <a:rPr lang="en-AU" dirty="0">
                <a:latin typeface="Arial" panose="020B0604020202020204" pitchFamily="34" charset="0"/>
                <a:cs typeface="Arial" panose="020B0604020202020204" pitchFamily="34" charset="0"/>
              </a:rPr>
              <a:t>Interactive features can be viewed in slide show</a:t>
            </a: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20605"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defTabSz="1320605">
              <a:defRPr/>
            </a:pPr>
            <a:r>
              <a:rPr lang="en-AU" b="0" i="0" dirty="0">
                <a:effectLst/>
                <a:latin typeface="Arial" panose="020B0604020202020204" pitchFamily="34" charset="0"/>
              </a:rPr>
              <a:t>Note that the use of wood may serve a dual purpose: they can have both ceremonial significance and resource value, and therefore should be treated with sensitivity.</a:t>
            </a:r>
          </a:p>
          <a:p>
            <a:pPr algn="l"/>
            <a:endParaRPr lang="en-AU" b="0" i="0" u="sng" dirty="0">
              <a:effectLst/>
              <a:highlight>
                <a:srgbClr val="FFFFFF"/>
              </a:highlight>
              <a:latin typeface="Arial" panose="020B0604020202020204" pitchFamily="34" charset="0"/>
            </a:endParaRPr>
          </a:p>
          <a:p>
            <a:pPr algn="l"/>
            <a:r>
              <a:rPr lang="en-AU" b="1" i="0" dirty="0">
                <a:effectLst/>
                <a:highlight>
                  <a:srgbClr val="F8FAFC"/>
                </a:highlight>
                <a:latin typeface="Arial" panose="020B0604020202020204" pitchFamily="34" charset="0"/>
              </a:rPr>
              <a:t>Sample response:</a:t>
            </a:r>
          </a:p>
          <a:p>
            <a:pPr marL="342900" indent="-342900">
              <a:buAutoNum type="arabicPeriod"/>
            </a:pPr>
            <a:r>
              <a:rPr lang="en-AU" b="0" i="0" dirty="0">
                <a:effectLst/>
                <a:latin typeface="Arial" panose="020B0604020202020204" pitchFamily="34" charset="0"/>
              </a:rPr>
              <a:t>Students may list 3 uses from: </a:t>
            </a:r>
          </a:p>
          <a:p>
            <a:pPr marL="0" indent="0">
              <a:buNone/>
            </a:pPr>
            <a:r>
              <a:rPr lang="en-AU" b="0" i="0" dirty="0">
                <a:effectLst/>
                <a:latin typeface="Arial" panose="020B0604020202020204" pitchFamily="34" charset="0"/>
              </a:rPr>
              <a:t>Aboriginal people used Acacia for:</a:t>
            </a:r>
          </a:p>
          <a:p>
            <a:pPr marL="285750" indent="-285750">
              <a:buFont typeface="Arial" panose="020B0604020202020204" pitchFamily="34" charset="0"/>
              <a:buChar char="•"/>
            </a:pPr>
            <a:r>
              <a:rPr lang="en-AU" b="0" i="0" dirty="0">
                <a:effectLst/>
                <a:latin typeface="Arial" panose="020B0604020202020204" pitchFamily="34" charset="0"/>
              </a:rPr>
              <a:t>making tools and weapons. For example, they crafted digging sticks, spear shafts, clubs, and boomerangs.</a:t>
            </a:r>
          </a:p>
          <a:p>
            <a:pPr marL="285750" indent="-285750">
              <a:buFont typeface="Arial" panose="020B0604020202020204" pitchFamily="34" charset="0"/>
              <a:buChar char="•"/>
            </a:pPr>
            <a:r>
              <a:rPr lang="en-AU" b="0" i="0" dirty="0">
                <a:effectLst/>
                <a:latin typeface="Arial" panose="020B0604020202020204" pitchFamily="34" charset="0"/>
              </a:rPr>
              <a:t>musical instruments such as clap sticks.</a:t>
            </a:r>
          </a:p>
          <a:p>
            <a:pPr marL="285750" indent="-285750">
              <a:buFont typeface="Arial" panose="020B0604020202020204" pitchFamily="34" charset="0"/>
              <a:buChar char="•"/>
            </a:pPr>
            <a:r>
              <a:rPr lang="en-AU" b="0" i="0" dirty="0">
                <a:effectLst/>
                <a:latin typeface="Arial" panose="020B0604020202020204" pitchFamily="34" charset="0"/>
              </a:rPr>
              <a:t>to make strings which could be woven into items.</a:t>
            </a:r>
          </a:p>
          <a:p>
            <a:pPr marL="285750" indent="-285750">
              <a:buFont typeface="Arial" panose="020B0604020202020204" pitchFamily="34" charset="0"/>
              <a:buChar char="•"/>
            </a:pPr>
            <a:endParaRPr lang="en-AU" b="0" i="0" dirty="0">
              <a:effectLst/>
              <a:latin typeface="Arial" panose="020B0604020202020204" pitchFamily="34" charset="0"/>
            </a:endParaRPr>
          </a:p>
          <a:p>
            <a:r>
              <a:rPr lang="en-AU" b="0" i="0" dirty="0">
                <a:effectLst/>
                <a:latin typeface="Arial" panose="020B0604020202020204" pitchFamily="34" charset="0"/>
              </a:rPr>
              <a:t>2. Aboriginal Australians utilised the bark of acacia trees by:</a:t>
            </a:r>
          </a:p>
          <a:p>
            <a:pPr marL="285750" indent="-285750">
              <a:buFont typeface="Arial" panose="020B0604020202020204" pitchFamily="34" charset="0"/>
              <a:buChar char="•"/>
            </a:pPr>
            <a:r>
              <a:rPr lang="en-AU" b="0" i="0" dirty="0">
                <a:effectLst/>
                <a:latin typeface="Arial" panose="020B0604020202020204" pitchFamily="34" charset="0"/>
              </a:rPr>
              <a:t>stripping it to create long strips that could be used as bandages to secure dressings on wounds or to make ropes and string for tying items together</a:t>
            </a:r>
          </a:p>
          <a:p>
            <a:pPr marL="285750" indent="-285750">
              <a:buFont typeface="Arial" panose="020B0604020202020204" pitchFamily="34" charset="0"/>
              <a:buChar char="•"/>
            </a:pPr>
            <a:r>
              <a:rPr lang="en-AU" b="0" i="0" u="none" dirty="0">
                <a:effectLst/>
                <a:highlight>
                  <a:srgbClr val="F8FAFC"/>
                </a:highlight>
                <a:latin typeface="Arial" panose="020B0604020202020204" pitchFamily="34" charset="0"/>
              </a:rPr>
              <a:t>making head decorations and sandals from inner bark</a:t>
            </a:r>
          </a:p>
          <a:p>
            <a:pPr marL="285750" indent="-285750">
              <a:buFont typeface="Arial" panose="020B0604020202020204" pitchFamily="34" charset="0"/>
              <a:buChar char="•"/>
            </a:pPr>
            <a:r>
              <a:rPr lang="en-AU" b="0" i="0" u="none" dirty="0">
                <a:effectLst/>
                <a:highlight>
                  <a:srgbClr val="F8FAFC"/>
                </a:highlight>
                <a:latin typeface="Arial" panose="020B0604020202020204" pitchFamily="34" charset="0"/>
              </a:rPr>
              <a:t>Peeling the stringy bark off Silver Witchetty into long, tough ribbons, which were softened in water and the allowed to dry in place to act as a splint for fractures</a:t>
            </a:r>
          </a:p>
          <a:p>
            <a:pPr marL="285750" indent="-285750">
              <a:buFont typeface="Arial" panose="020B0604020202020204" pitchFamily="34" charset="0"/>
              <a:buChar char="•"/>
            </a:pPr>
            <a:endParaRPr lang="en-AU" b="0" i="0" u="none" dirty="0">
              <a:effectLst/>
              <a:highlight>
                <a:srgbClr val="F8FAFC"/>
              </a:highlight>
              <a:latin typeface="Arial" panose="020B0604020202020204" pitchFamily="34" charset="0"/>
            </a:endParaRPr>
          </a:p>
          <a:p>
            <a:pPr marL="0" indent="0">
              <a:buFont typeface="Arial" panose="020B0604020202020204" pitchFamily="34" charset="0"/>
              <a:buNone/>
            </a:pPr>
            <a:r>
              <a:rPr lang="en-AU" b="0" i="0" u="none" dirty="0">
                <a:effectLst/>
                <a:highlight>
                  <a:srgbClr val="F8FAFC"/>
                </a:highlight>
                <a:latin typeface="Arial" panose="020B0604020202020204" pitchFamily="34" charset="0"/>
              </a:rPr>
              <a:t>3. One use of Acacia wood bark was to make string. Some species of acacia were commonly used because their bark could be peeled into long, tough fibres. The strength and flexibility of the ribbons would allow them to be twisted to form strong string which could be used for a range of purposes.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4033820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Note: The character limit for X includes punctuation and spaces.</a:t>
            </a:r>
          </a:p>
          <a:p>
            <a:r>
              <a:rPr lang="en-AU" dirty="0"/>
              <a:t>Students may be given the opportunity to create a post in text, video or audio format.</a:t>
            </a:r>
          </a:p>
          <a:p>
            <a:endParaRPr lang="en-AU" dirty="0"/>
          </a:p>
          <a:p>
            <a:r>
              <a:rPr lang="en-AU" b="1" dirty="0"/>
              <a:t>Sample response:</a:t>
            </a:r>
          </a:p>
          <a:p>
            <a:pPr defTabSz="1320605">
              <a:defRPr/>
            </a:pPr>
            <a:r>
              <a:rPr lang="en-AU" sz="1900" dirty="0">
                <a:latin typeface="Arial" panose="020B0604020202020204" pitchFamily="34" charset="0"/>
                <a:ea typeface="Calibri" panose="020F0502020204030204" pitchFamily="34" charset="0"/>
              </a:rPr>
              <a:t>Did you know? Aboriginal and Torres Strait Islander Peoples used flint to create sharp tools and spearheads, essential for hunting and survival. These tools were so finely crafted that they could even be used to carve intricate designs into wood and stone! (256 characters)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2504863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32</a:t>
            </a:fld>
            <a:endParaRPr lang="en-AU"/>
          </a:p>
        </p:txBody>
      </p:sp>
    </p:spTree>
    <p:extLst>
      <p:ext uri="{BB962C8B-B14F-4D97-AF65-F5344CB8AC3E}">
        <p14:creationId xmlns:p14="http://schemas.microsoft.com/office/powerpoint/2010/main" val="2899745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965B2-C4DB-6A3E-5A80-F81060AA6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6ACD1-733F-F4DE-7F71-7CCD22BD6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0480B-F1BF-2E1D-436F-ABB52C089A33}"/>
              </a:ext>
            </a:extLst>
          </p:cNvPr>
          <p:cNvSpPr>
            <a:spLocks noGrp="1"/>
          </p:cNvSpPr>
          <p:nvPr>
            <p:ph type="body" idx="1"/>
          </p:nvPr>
        </p:nvSpPr>
        <p:spPr/>
        <p:txBody>
          <a:bodyPr/>
          <a:lstStyle/>
          <a:p>
            <a:pPr marL="0" marR="0" lvl="0" indent="0" algn="l" defTabSz="1219170" rtl="0" eaLnBrk="1" fontAlgn="auto" latinLnBrk="0" hangingPunct="1">
              <a:lnSpc>
                <a:spcPct val="150000"/>
              </a:lnSpc>
              <a:spcBef>
                <a:spcPts val="1300"/>
              </a:spcBef>
              <a:spcAft>
                <a:spcPts val="650"/>
              </a:spcAft>
              <a:buClrTx/>
              <a:buSzTx/>
              <a:buFontTx/>
              <a:buNone/>
              <a:tabLst/>
              <a:defRPr/>
            </a:pPr>
            <a:r>
              <a:rPr lang="en-AU" sz="2000" b="1" dirty="0">
                <a:latin typeface="Arial" panose="020B0604020202020204" pitchFamily="34" charset="0"/>
                <a:cs typeface="Arial" panose="020B0604020202020204" pitchFamily="34" charset="0"/>
              </a:rPr>
              <a:t>Teacher notes:</a:t>
            </a:r>
            <a:endParaRPr lang="en-US" sz="2000" dirty="0">
              <a:latin typeface="Arial" panose="020B0604020202020204" pitchFamily="34" charset="0"/>
              <a:cs typeface="Arial" panose="020B0604020202020204" pitchFamily="34" charset="0"/>
            </a:endParaRPr>
          </a:p>
          <a:p>
            <a:pPr>
              <a:lnSpc>
                <a:spcPct val="150000"/>
              </a:lnSpc>
              <a:spcBef>
                <a:spcPts val="1300"/>
              </a:spcBef>
              <a:spcAft>
                <a:spcPts val="650"/>
              </a:spcAft>
            </a:pPr>
            <a:r>
              <a:rPr lang="en-AU" sz="1800" dirty="0">
                <a:effectLst/>
                <a:latin typeface="Arial" panose="020B0604020202020204" pitchFamily="34" charset="0"/>
                <a:ea typeface="Calibri" panose="020F0502020204030204" pitchFamily="34" charset="0"/>
              </a:rPr>
              <a:t>Introduce the activity by watching a video such as </a:t>
            </a:r>
            <a:r>
              <a:rPr lang="en-AU" sz="1800" u="sng" dirty="0">
                <a:solidFill>
                  <a:srgbClr val="001C4A"/>
                </a:solidFill>
                <a:effectLst/>
                <a:latin typeface="Arial" panose="020B0604020202020204" pitchFamily="34" charset="0"/>
                <a:ea typeface="Calibri" panose="020F0502020204030204" pitchFamily="34" charset="0"/>
                <a:hlinkClick r:id="rId3"/>
              </a:rPr>
              <a:t>Are we running out of resources? (17:25)</a:t>
            </a:r>
            <a:r>
              <a:rPr lang="en-AU" sz="1800" dirty="0">
                <a:effectLst/>
                <a:latin typeface="Arial" panose="020B0604020202020204" pitchFamily="34" charset="0"/>
                <a:ea typeface="Calibri" panose="020F0502020204030204" pitchFamily="34" charset="0"/>
              </a:rPr>
              <a:t>. Focus on the first 2 minutes and 30 seconds, highlighting the environmental impact of mining.</a:t>
            </a:r>
            <a:endParaRPr lang="en-AU" sz="1900" dirty="0">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CD037FA-814C-1AD7-30BC-27CC9735018B}"/>
              </a:ext>
            </a:extLst>
          </p:cNvPr>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3020855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dirty="0"/>
              <a:t>Play this video to provide a context for students when developing their evaluation criteria.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335650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dirty="0"/>
          </a:p>
          <a:p>
            <a:r>
              <a:rPr lang="en-AU" dirty="0"/>
              <a:t>This table may be used to co-create evaluation criteria.</a:t>
            </a:r>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654632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The content in this section of the Materials PowerPoint aligns with Essential question 2 in the program of learning and Materials teacher resource book 2.</a:t>
            </a:r>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2863661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37</a:t>
            </a:fld>
            <a:endParaRPr lang="en-AU"/>
          </a:p>
        </p:txBody>
      </p:sp>
    </p:spTree>
    <p:extLst>
      <p:ext uri="{BB962C8B-B14F-4D97-AF65-F5344CB8AC3E}">
        <p14:creationId xmlns:p14="http://schemas.microsoft.com/office/powerpoint/2010/main" val="2377523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latin typeface="Arial" panose="020B0604020202020204" pitchFamily="34" charset="0"/>
                <a:ea typeface="Calibri" panose="020F0502020204030204" pitchFamily="34" charset="0"/>
              </a:rPr>
              <a:t>This slide contains animations.</a:t>
            </a:r>
            <a:endParaRPr lang="en-US" dirty="0">
              <a:latin typeface="Arial" panose="020B0604020202020204" pitchFamily="34" charset="0"/>
              <a:cs typeface="Arial" panose="020B0604020202020204" pitchFamily="34" charset="0"/>
            </a:endParaRPr>
          </a:p>
          <a:p>
            <a:endParaRPr lang="en-AU" dirty="0"/>
          </a:p>
          <a:p>
            <a:r>
              <a:rPr lang="en-AU" dirty="0"/>
              <a:t>This is a simple model of a lithium atom. </a:t>
            </a:r>
          </a:p>
          <a:p>
            <a:endParaRPr lang="en-AU" dirty="0"/>
          </a:p>
          <a:p>
            <a:r>
              <a:rPr lang="en-AU" dirty="0"/>
              <a:t>A lithium atom has 3 protons (red) and 4 neutrons (light blue) in the nucleus and 3 electrons (dark blue) in 2 shells surrounding the nucleus. There are 2 electrons in the first shell and 1 in the outer shell.</a:t>
            </a:r>
          </a:p>
          <a:p>
            <a:endParaRPr lang="en-AU" dirty="0"/>
          </a:p>
          <a:p>
            <a:r>
              <a:rPr lang="en-AU" dirty="0"/>
              <a:t>Electrons are negatively charged, protons are positively charged and the neutrons are neutral. Each lithium atom has 3 positive charges in the nucleus and 3 negative charges in the electron shells surrounding the nucleus. Therefore, the net charge on the lithium atom is zero. The lithium atom is electrically neutral.</a:t>
            </a:r>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547519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AU" b="1" dirty="0">
                <a:solidFill>
                  <a:srgbClr val="0E101A"/>
                </a:solidFill>
                <a:effectLst/>
              </a:rPr>
              <a:t>Teacher notes</a:t>
            </a:r>
            <a:r>
              <a:rPr lang="en-AU" dirty="0">
                <a:solidFill>
                  <a:srgbClr val="0E101A"/>
                </a:solidFill>
                <a:effectLst/>
              </a:rPr>
              <a:t>:</a:t>
            </a:r>
          </a:p>
          <a:p>
            <a:pPr>
              <a:buNone/>
            </a:pPr>
            <a:r>
              <a:rPr lang="en-AU" dirty="0">
                <a:solidFill>
                  <a:srgbClr val="0E101A"/>
                </a:solidFill>
                <a:effectLst/>
              </a:rPr>
              <a:t>This slide contains animations. </a:t>
            </a:r>
          </a:p>
          <a:p>
            <a:pPr>
              <a:buNone/>
            </a:pPr>
            <a:endParaRPr lang="en-AU" dirty="0">
              <a:solidFill>
                <a:srgbClr val="0E101A"/>
              </a:solidFill>
              <a:effectLst/>
            </a:endParaRPr>
          </a:p>
          <a:p>
            <a:pPr>
              <a:buNone/>
            </a:pPr>
            <a:r>
              <a:rPr lang="en-AU" dirty="0">
                <a:solidFill>
                  <a:srgbClr val="0E101A"/>
                </a:solidFill>
                <a:effectLst/>
              </a:rPr>
              <a:t>Use this slide to demonstrate to students how to draw the electrons on the Student resource –electron configuration and valency. The element shown on this slide is argon. Tell students that argon has 18 electrons.</a:t>
            </a:r>
          </a:p>
          <a:p>
            <a:pPr>
              <a:buNone/>
            </a:pPr>
            <a:endParaRPr lang="en-AU" dirty="0">
              <a:solidFill>
                <a:srgbClr val="0E101A"/>
              </a:solidFill>
              <a:effectLst/>
            </a:endParaRPr>
          </a:p>
          <a:p>
            <a:pPr>
              <a:buNone/>
            </a:pPr>
            <a:r>
              <a:rPr lang="en-AU" dirty="0">
                <a:solidFill>
                  <a:srgbClr val="0E101A"/>
                </a:solidFill>
                <a:effectLst/>
              </a:rPr>
              <a:t>Point out to students that:</a:t>
            </a:r>
          </a:p>
          <a:p>
            <a:pPr>
              <a:buFont typeface="+mj-lt"/>
              <a:buAutoNum type="arabicPeriod"/>
            </a:pPr>
            <a:r>
              <a:rPr lang="en-AU" dirty="0">
                <a:solidFill>
                  <a:srgbClr val="0E101A"/>
                </a:solidFill>
                <a:effectLst/>
              </a:rPr>
              <a:t> Electron shells are represented as concentric circles from the nucleus.</a:t>
            </a:r>
          </a:p>
          <a:p>
            <a:pPr>
              <a:buFont typeface="+mj-lt"/>
              <a:buAutoNum type="arabicPeriod"/>
            </a:pPr>
            <a:r>
              <a:rPr lang="en-AU" dirty="0">
                <a:solidFill>
                  <a:srgbClr val="0E101A"/>
                </a:solidFill>
                <a:effectLst/>
              </a:rPr>
              <a:t> The electron shells are numbered, with the shell closest to the nucleus numbered 1, and so on.</a:t>
            </a:r>
          </a:p>
          <a:p>
            <a:pPr>
              <a:buFont typeface="+mj-lt"/>
              <a:buAutoNum type="arabicPeriod"/>
            </a:pPr>
            <a:r>
              <a:rPr lang="en-AU" dirty="0">
                <a:solidFill>
                  <a:srgbClr val="0E101A"/>
                </a:solidFill>
                <a:effectLst/>
              </a:rPr>
              <a:t> Electrons are filled from shell #1 first. This shell can accommodate a maximum of 2 electrons. For atoms with more than 2 electrons, electron filling continues in the next shell (#2). Shell 2 can accommodate a maximum of 8 electrons. </a:t>
            </a:r>
          </a:p>
          <a:p>
            <a:endParaRPr lang="en-AU" b="1" dirty="0">
              <a:solidFill>
                <a:srgbClr val="0E101A"/>
              </a:solidFill>
              <a:effectLst/>
            </a:endParaRPr>
          </a:p>
          <a:p>
            <a:r>
              <a:rPr lang="en-AU" b="1" dirty="0">
                <a:solidFill>
                  <a:srgbClr val="0E101A"/>
                </a:solidFill>
                <a:effectLst/>
              </a:rPr>
              <a:t>Note:</a:t>
            </a:r>
            <a:r>
              <a:rPr lang="en-AU" dirty="0">
                <a:solidFill>
                  <a:srgbClr val="0E101A"/>
                </a:solidFill>
                <a:effectLst/>
              </a:rPr>
              <a:t> Investing time in having students draw the electron configuration in the format outlined will make it easier for students to understand bonding. This method prepares them to construct more complex bonding arrangements and create electron dot diagrams in Stage 6 Chemistry.</a:t>
            </a:r>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391543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185715" indent="-185715">
              <a:buFont typeface="Arial"/>
              <a:buChar char="•"/>
            </a:pPr>
            <a:r>
              <a:rPr lang="en-AU" dirty="0">
                <a:latin typeface="Arial" panose="020B0604020202020204" pitchFamily="34" charset="0"/>
                <a:cs typeface="Arial" panose="020B0604020202020204" pitchFamily="34" charset="0"/>
              </a:rPr>
              <a:t>Click lesson numbers to go to specific lessons</a:t>
            </a:r>
          </a:p>
          <a:p>
            <a:pPr marL="185715" indent="-185715">
              <a:buFont typeface="Arial"/>
              <a:buChar char="•"/>
            </a:pPr>
            <a:r>
              <a:rPr lang="en-AU" dirty="0">
                <a:latin typeface="Arial" panose="020B0604020202020204" pitchFamily="34" charset="0"/>
                <a:cs typeface="Arial" panose="020B0604020202020204" pitchFamily="34" charset="0"/>
              </a:rPr>
              <a:t>Interactive features can be viewed in slide show</a:t>
            </a: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dirty="0"/>
              <a:t>This slide has animations. </a:t>
            </a:r>
          </a:p>
          <a:p>
            <a:endParaRPr lang="en-AU" dirty="0"/>
          </a:p>
          <a:p>
            <a:r>
              <a:rPr lang="en-AU" dirty="0"/>
              <a:t>The first animation will label the periods. </a:t>
            </a:r>
          </a:p>
          <a:p>
            <a:r>
              <a:rPr lang="en-AU" dirty="0"/>
              <a:t>The 2</a:t>
            </a:r>
            <a:r>
              <a:rPr lang="en-AU" baseline="30000" dirty="0"/>
              <a:t>nd</a:t>
            </a:r>
            <a:r>
              <a:rPr lang="en-AU" dirty="0"/>
              <a:t> animation labels the groups. </a:t>
            </a:r>
          </a:p>
          <a:p>
            <a:r>
              <a:rPr lang="en-AU" dirty="0"/>
              <a:t>The remaining animations highlight a group and outline the number of valence electrons and the valency of the elements in the group.</a:t>
            </a:r>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2231602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50000"/>
              </a:lnSpc>
              <a:spcBef>
                <a:spcPts val="1300"/>
              </a:spcBef>
              <a:spcAft>
                <a:spcPts val="65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50000"/>
              </a:lnSpc>
              <a:spcBef>
                <a:spcPts val="1300"/>
              </a:spcBef>
              <a:spcAft>
                <a:spcPts val="650"/>
              </a:spcAft>
              <a:buClrTx/>
              <a:buSzTx/>
              <a:buFontTx/>
              <a:buNone/>
              <a:tabLst/>
              <a:defRPr/>
            </a:pPr>
            <a:r>
              <a:rPr lang="en-AU" sz="1600" dirty="0">
                <a:latin typeface="Arial" panose="020B0604020202020204" pitchFamily="34" charset="0"/>
                <a:ea typeface="Calibri" panose="020F0502020204030204" pitchFamily="34" charset="0"/>
              </a:rPr>
              <a:t>This slide contains animations to bring up the correct response. </a:t>
            </a:r>
            <a:endParaRPr lang="en-US" dirty="0">
              <a:latin typeface="Arial" panose="020B0604020202020204" pitchFamily="34" charset="0"/>
              <a:cs typeface="Arial" panose="020B0604020202020204" pitchFamily="34" charset="0"/>
            </a:endParaRPr>
          </a:p>
          <a:p>
            <a:pPr>
              <a:lnSpc>
                <a:spcPct val="150000"/>
              </a:lnSpc>
              <a:spcBef>
                <a:spcPts val="1300"/>
              </a:spcBef>
              <a:spcAft>
                <a:spcPts val="650"/>
              </a:spcAft>
            </a:pPr>
            <a:r>
              <a:rPr lang="en-AU" dirty="0"/>
              <a:t>The correct response is </a:t>
            </a:r>
            <a:r>
              <a:rPr lang="en-AU" sz="1900" dirty="0">
                <a:solidFill>
                  <a:srgbClr val="FFFFFF"/>
                </a:solidFill>
                <a:latin typeface="Arial" panose="020B0604020202020204" pitchFamily="34" charset="0"/>
                <a:ea typeface="Calibri" panose="020F0502020204030204" pitchFamily="34" charset="0"/>
              </a:rPr>
              <a:t>C</a:t>
            </a:r>
          </a:p>
          <a:p>
            <a:pPr>
              <a:lnSpc>
                <a:spcPct val="150000"/>
              </a:lnSpc>
              <a:spcBef>
                <a:spcPts val="1300"/>
              </a:spcBef>
              <a:spcAft>
                <a:spcPts val="650"/>
              </a:spcAft>
            </a:pP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FFFFFF"/>
                </a:solidFill>
                <a:latin typeface="Arial" panose="020B0604020202020204" pitchFamily="34" charset="0"/>
                <a:ea typeface="Calibri" panose="020F0502020204030204" pitchFamily="34" charset="0"/>
              </a:rPr>
              <a:t>A incorrect</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FFFFFF"/>
                </a:solidFill>
                <a:latin typeface="Arial" panose="020B0604020202020204" pitchFamily="34" charset="0"/>
                <a:ea typeface="Calibri" panose="020F0502020204030204" pitchFamily="34" charset="0"/>
              </a:rPr>
              <a:t>This option is incorrect because magnesium only has 2 shells of electrons. It is in period 3, so there should be 3 shells of electrons. Students have not understood the connection between the period number and the number of shells.</a:t>
            </a:r>
          </a:p>
          <a:p>
            <a:pPr>
              <a:lnSpc>
                <a:spcPct val="150000"/>
              </a:lnSpc>
              <a:spcBef>
                <a:spcPts val="1300"/>
              </a:spcBef>
              <a:spcAft>
                <a:spcPts val="650"/>
              </a:spcAft>
            </a:pP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B incorrect</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This option is incorrect because the first shell of electrons can only ever hold 2 electrons. Students have not understood the number of electrons each shell can hold.</a:t>
            </a:r>
          </a:p>
          <a:p>
            <a:pPr>
              <a:lnSpc>
                <a:spcPct val="150000"/>
              </a:lnSpc>
              <a:spcBef>
                <a:spcPts val="1300"/>
              </a:spcBef>
              <a:spcAft>
                <a:spcPts val="650"/>
              </a:spcAft>
            </a:pP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b="1" dirty="0">
                <a:solidFill>
                  <a:srgbClr val="000000"/>
                </a:solidFill>
                <a:latin typeface="Arial" panose="020B0604020202020204" pitchFamily="34" charset="0"/>
                <a:ea typeface="Calibri" panose="020F0502020204030204" pitchFamily="34" charset="0"/>
              </a:rPr>
              <a:t>C correct</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b="1" dirty="0">
                <a:solidFill>
                  <a:srgbClr val="000000"/>
                </a:solidFill>
                <a:latin typeface="Arial" panose="020B0604020202020204" pitchFamily="34" charset="0"/>
                <a:ea typeface="Calibri" panose="020F0502020204030204" pitchFamily="34" charset="0"/>
              </a:rPr>
              <a:t>Magnesium is in period 3 and has 3 shells of electrons. The first holds 2 electrons, the second has 8, and the third has 2 electrons. </a:t>
            </a:r>
          </a:p>
          <a:p>
            <a:pPr>
              <a:lnSpc>
                <a:spcPct val="150000"/>
              </a:lnSpc>
              <a:spcBef>
                <a:spcPts val="1300"/>
              </a:spcBef>
              <a:spcAft>
                <a:spcPts val="650"/>
              </a:spcAft>
            </a:pP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D</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incorrect</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This option is incorrect because students have missed the last shell of electrons.</a:t>
            </a:r>
            <a:endParaRPr lang="en-AU" sz="1900" dirty="0">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1297480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Education’s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LISC is not necessarily presented at the beginning of the lesson. Teachers should consider the most effective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42</a:t>
            </a:fld>
            <a:endParaRPr lang="en-AU"/>
          </a:p>
        </p:txBody>
      </p:sp>
    </p:spTree>
    <p:extLst>
      <p:ext uri="{BB962C8B-B14F-4D97-AF65-F5344CB8AC3E}">
        <p14:creationId xmlns:p14="http://schemas.microsoft.com/office/powerpoint/2010/main" val="1198846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789EE-6347-8988-097A-E27DC13A1F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18B43-60A9-DB99-67B3-808620403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36857-08DF-42C6-D5D2-5DFF05C49F29}"/>
              </a:ext>
            </a:extLst>
          </p:cNvPr>
          <p:cNvSpPr>
            <a:spLocks noGrp="1"/>
          </p:cNvSpPr>
          <p:nvPr>
            <p:ph type="body" idx="1"/>
          </p:nvPr>
        </p:nvSpPr>
        <p:spPr/>
        <p:txBody>
          <a:bodyPr/>
          <a:lstStyle/>
          <a:p>
            <a:pPr marL="0" marR="0" lvl="0" indent="0" algn="l" defTabSz="1219170" rtl="0" eaLnBrk="1" fontAlgn="auto" latinLnBrk="0" hangingPunct="1">
              <a:lnSpc>
                <a:spcPct val="150000"/>
              </a:lnSpc>
              <a:spcBef>
                <a:spcPts val="1300"/>
              </a:spcBef>
              <a:spcAft>
                <a:spcPts val="650"/>
              </a:spcAft>
              <a:buClrTx/>
              <a:buSzTx/>
              <a:buFontTx/>
              <a:buNone/>
              <a:tabLst/>
              <a:defRPr/>
            </a:pPr>
            <a:r>
              <a:rPr lang="en-AU" b="1" dirty="0">
                <a:latin typeface="Arial" panose="020B0604020202020204" pitchFamily="34" charset="0"/>
                <a:cs typeface="Arial" panose="020B0604020202020204" pitchFamily="34" charset="0"/>
              </a:rPr>
              <a:t>Teacher notes:</a:t>
            </a:r>
          </a:p>
          <a:p>
            <a:pPr marL="0" marR="0" lvl="0" indent="0" algn="l" defTabSz="1219170" rtl="0" eaLnBrk="1" fontAlgn="auto" latinLnBrk="0" hangingPunct="1">
              <a:lnSpc>
                <a:spcPct val="150000"/>
              </a:lnSpc>
              <a:spcBef>
                <a:spcPts val="1300"/>
              </a:spcBef>
              <a:spcAft>
                <a:spcPts val="650"/>
              </a:spcAft>
              <a:buClrTx/>
              <a:buSzTx/>
              <a:buFontTx/>
              <a:buNone/>
              <a:tabLst/>
              <a:defRPr/>
            </a:pPr>
            <a:r>
              <a:rPr lang="en-AU" b="0" dirty="0">
                <a:latin typeface="Arial" panose="020B0604020202020204" pitchFamily="34" charset="0"/>
                <a:cs typeface="Arial" panose="020B0604020202020204" pitchFamily="34" charset="0"/>
              </a:rPr>
              <a:t>This slide contains animations to bring up a sample answer.</a:t>
            </a:r>
          </a:p>
          <a:p>
            <a:pPr marL="0" marR="0" lvl="0" indent="0" algn="l" defTabSz="1219170" rtl="0" eaLnBrk="1" fontAlgn="auto" latinLnBrk="0" hangingPunct="1">
              <a:lnSpc>
                <a:spcPct val="150000"/>
              </a:lnSpc>
              <a:spcBef>
                <a:spcPts val="1300"/>
              </a:spcBef>
              <a:spcAft>
                <a:spcPts val="650"/>
              </a:spcAft>
              <a:buClrTx/>
              <a:buSzTx/>
              <a:buFontTx/>
              <a:buNone/>
              <a:tabLst/>
              <a:defRPr/>
            </a:pPr>
            <a:endParaRPr lang="en-US" dirty="0">
              <a:latin typeface="Arial" panose="020B0604020202020204" pitchFamily="34" charset="0"/>
              <a:cs typeface="Arial" panose="020B0604020202020204" pitchFamily="34" charset="0"/>
            </a:endParaRPr>
          </a:p>
          <a:p>
            <a:r>
              <a:rPr lang="en-AU" dirty="0"/>
              <a:t>Students use mini whiteboards to draw the electron configuration of aluminium and identify its valency. This is prior learning from the previous lesson. The slide is animated to bring up the sample answer. </a:t>
            </a:r>
          </a:p>
          <a:p>
            <a:endParaRPr lang="en-AU" dirty="0"/>
          </a:p>
          <a:p>
            <a:r>
              <a:rPr lang="en-AU" b="0" dirty="0"/>
              <a:t>Aluminium is in period 3, so it has 3 electron shells. There are 2 electrons in the first shell. There are 8 electrons in the second shell, and it is in group 13, so there are 3 electrons in the outer shell.</a:t>
            </a:r>
            <a:endParaRPr lang="en-AU" dirty="0"/>
          </a:p>
          <a:p>
            <a:endParaRPr lang="en-AU" dirty="0"/>
          </a:p>
          <a:p>
            <a:r>
              <a:rPr lang="en-AU" dirty="0"/>
              <a:t>Note: Students do not need to draw the negative symbol in their diagrams. They may draw the electrons spread out in their shells or paired as shown on the right. Pairing them like on the right makes it easier to count the electrons and see how many spaces are “unfilled”.</a:t>
            </a:r>
          </a:p>
        </p:txBody>
      </p:sp>
      <p:sp>
        <p:nvSpPr>
          <p:cNvPr id="4" name="Slide Number Placeholder 3">
            <a:extLst>
              <a:ext uri="{FF2B5EF4-FFF2-40B4-BE49-F238E27FC236}">
                <a16:creationId xmlns:a16="http://schemas.microsoft.com/office/drawing/2014/main" id="{6D8B7462-9694-EEFB-CB9A-F5A294E9A553}"/>
              </a:ext>
            </a:extLst>
          </p:cNvPr>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2724119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dirty="0"/>
          </a:p>
          <a:p>
            <a:r>
              <a:rPr lang="en-AU" dirty="0"/>
              <a:t>The noble gases belong to group 18. They are a special group – they are very stable and do not react with other elements. This is because they have a full set of electrons in their outer shell.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26348689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The other elements are not stable like the noble gases because they do not have a full outer shell. </a:t>
            </a:r>
          </a:p>
          <a:p>
            <a:endParaRPr lang="en-AU" dirty="0"/>
          </a:p>
          <a:p>
            <a:r>
              <a:rPr lang="en-AU" dirty="0"/>
              <a:t>How do other elements gain their stability?</a:t>
            </a:r>
          </a:p>
          <a:p>
            <a:endParaRPr lang="en-AU" dirty="0"/>
          </a:p>
          <a:p>
            <a:r>
              <a:rPr lang="en-AU" dirty="0"/>
              <a:t>The octet rule states that atoms tend to form compounds in ways that give them eight valence electrons and thus the electron configuration of a noble gas.  An exception to an octet of electrons is helium, which only has two valence electrons.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45</a:t>
            </a:fld>
            <a:endParaRPr lang="en-AU"/>
          </a:p>
        </p:txBody>
      </p:sp>
    </p:spTree>
    <p:extLst>
      <p:ext uri="{BB962C8B-B14F-4D97-AF65-F5344CB8AC3E}">
        <p14:creationId xmlns:p14="http://schemas.microsoft.com/office/powerpoint/2010/main" val="3532622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This slide contains animations.</a:t>
            </a:r>
          </a:p>
          <a:p>
            <a:endParaRPr lang="en-AU" dirty="0"/>
          </a:p>
          <a:p>
            <a:r>
              <a:rPr lang="en-AU" dirty="0"/>
              <a:t>Click through the slide, examining the electron configuration of helium, neon and argon.</a:t>
            </a:r>
          </a:p>
          <a:p>
            <a:endParaRPr lang="en-AU" dirty="0"/>
          </a:p>
          <a:p>
            <a:r>
              <a:rPr lang="en-AU" b="1" dirty="0"/>
              <a:t>CLICK</a:t>
            </a:r>
          </a:p>
          <a:p>
            <a:endParaRPr lang="en-AU" dirty="0"/>
          </a:p>
          <a:p>
            <a:r>
              <a:rPr lang="en-AU" dirty="0"/>
              <a:t>Give the students time to record and share what they notice about the number of electrons in the outer shell of each noble gas.</a:t>
            </a:r>
          </a:p>
          <a:p>
            <a:endParaRPr lang="en-AU" dirty="0"/>
          </a:p>
          <a:p>
            <a:r>
              <a:rPr lang="en-AU" b="1" dirty="0"/>
              <a:t>CLICK</a:t>
            </a:r>
            <a:endParaRPr lang="en-AU" b="0" dirty="0"/>
          </a:p>
          <a:p>
            <a:endParaRPr lang="en-AU" b="1" dirty="0"/>
          </a:p>
          <a:p>
            <a:r>
              <a:rPr lang="en-AU" b="0" dirty="0"/>
              <a:t>Explain that the noble gases have full outer shells of electrons. They do not need to gain or lose electrons. In most cases, this means that they have 8 electrons in the outer shell. The exception is helium which only has two, which is shown on the slide.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27304930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1" dirty="0">
                <a:latin typeface="Arial" panose="020B0604020202020204" pitchFamily="34" charset="0"/>
                <a:cs typeface="Arial" panose="020B0604020202020204" pitchFamily="34" charset="0"/>
              </a:rPr>
              <a:t>Teacher notes:</a:t>
            </a:r>
            <a:endParaRPr lang="en-US" sz="1400"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400" dirty="0"/>
              <a:t>This slide has animations.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4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400" dirty="0"/>
              <a:t>Explain the octet rule to students – </a:t>
            </a:r>
            <a:r>
              <a:rPr lang="en-US" sz="1400" dirty="0">
                <a:solidFill>
                  <a:srgbClr val="000000"/>
                </a:solidFill>
                <a:latin typeface="Public Sans Semi-Bold"/>
                <a:ea typeface="Public Sans Semi-Bold"/>
                <a:cs typeface="Public Sans Semi-Bold"/>
                <a:sym typeface="Public Sans Semi-Bold"/>
              </a:rPr>
              <a:t>The octet rule states that atoms tend to gain, lose, or share electrons to achieve a full outer shell of electrons. This is what makes them stable like noble gases.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Public Sans Semi-Bold"/>
              <a:ea typeface="Public Sans Semi-Bold"/>
              <a:cs typeface="Public Sans Semi-Bold"/>
              <a:sym typeface="Public Sans Semi-Bold"/>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Public Sans Semi-Bold"/>
                <a:ea typeface="Public Sans Semi-Bold"/>
                <a:cs typeface="Public Sans Semi-Bold"/>
                <a:sym typeface="Public Sans Semi-Bold"/>
              </a:rPr>
              <a:t>CLICK to bring up the sodium annotation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Public Sans Semi-Bold"/>
              <a:ea typeface="Public Sans Semi-Bold"/>
              <a:cs typeface="Public Sans Semi-Bold"/>
              <a:sym typeface="Public Sans Semi-Bold"/>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Public Sans Semi-Bold"/>
                <a:ea typeface="Public Sans Semi-Bold"/>
                <a:cs typeface="Public Sans Semi-Bold"/>
                <a:sym typeface="Public Sans Semi-Bold"/>
              </a:rPr>
              <a:t>Look at the sodium atom on the screen and tell the students that it needs to lose an electron to have a full outer shell. It is easier for it to drop back to the next electron shell, rather than try and gain 7 electrons.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Public Sans Semi-Bold"/>
              <a:ea typeface="Public Sans Semi-Bold"/>
              <a:cs typeface="Public Sans Semi-Bold"/>
              <a:sym typeface="Public Sans Semi-Bold"/>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Public Sans Semi-Bold"/>
                <a:ea typeface="Public Sans Semi-Bold"/>
                <a:cs typeface="Public Sans Semi-Bold"/>
                <a:sym typeface="Public Sans Semi-Bold"/>
              </a:rPr>
              <a:t>CLICK to bring up the fluorine atom</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Public Sans Semi-Bold"/>
              <a:ea typeface="Public Sans Semi-Bold"/>
              <a:cs typeface="Public Sans Semi-Bold"/>
              <a:sym typeface="Public Sans Semi-Bold"/>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Public Sans Semi-Bold"/>
                <a:ea typeface="Public Sans Semi-Bold"/>
                <a:cs typeface="Public Sans Semi-Bold"/>
                <a:sym typeface="Public Sans Semi-Bold"/>
              </a:rPr>
              <a:t>Look at the fluorine and outline that it needs to gain 1 electron to have a full outer shell.</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400" b="1" i="1" dirty="0">
              <a:solidFill>
                <a:srgbClr val="000000"/>
              </a:solidFill>
              <a:latin typeface="Public Sans Semi-Bold"/>
              <a:ea typeface="Public Sans Semi-Bold"/>
              <a:cs typeface="Public Sans Semi-Bold"/>
              <a:sym typeface="Public Sans Semi-Bold"/>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1" i="1" dirty="0">
                <a:solidFill>
                  <a:srgbClr val="000000"/>
                </a:solidFill>
                <a:latin typeface="Public Sans Semi-Bold"/>
                <a:ea typeface="Public Sans Semi-Bold"/>
                <a:cs typeface="Public Sans Semi-Bold"/>
                <a:sym typeface="Public Sans Semi-Bold"/>
              </a:rPr>
              <a:t>CLICK to bring up the animation to sodium losing one electron to the fluorine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Public Sans Semi-Bold"/>
              <a:ea typeface="Public Sans Semi-Bold"/>
              <a:cs typeface="Public Sans Semi-Bold"/>
              <a:sym typeface="Public Sans Semi-Bold"/>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400" dirty="0">
                <a:solidFill>
                  <a:schemeClr val="bg1"/>
                </a:solidFill>
                <a:ea typeface="Public Sans"/>
                <a:cs typeface="Public Sans"/>
                <a:sym typeface="Public Sans"/>
              </a:rPr>
              <a:t>Sodium and fluorine now both have a stable noble gas configuration. This is how they form chemical bonds and become stable.</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Public Sans Semi-Bold"/>
                <a:ea typeface="Public Sans Semi-Bold"/>
                <a:cs typeface="Public Sans Semi-Bold"/>
                <a:sym typeface="Public Sans Semi-Bold"/>
              </a:rPr>
              <a:t>Sodium has given fluorine one electron, so that they both have full outer shells.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Public Sans Semi-Bold"/>
              <a:ea typeface="Public Sans Semi-Bold"/>
              <a:cs typeface="Public Sans Semi-Bold"/>
              <a:sym typeface="Public Sans Semi-Bold"/>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Public Sans Semi-Bold"/>
              <a:ea typeface="Public Sans Semi-Bold"/>
              <a:cs typeface="Public Sans Semi-Bold"/>
              <a:sym typeface="Public Sans Semi-Bold"/>
            </a:endParaRP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36651418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b="0" dirty="0"/>
              <a:t>This slide has animations.</a:t>
            </a:r>
          </a:p>
          <a:p>
            <a:endParaRPr lang="en-AU" dirty="0"/>
          </a:p>
          <a:p>
            <a:r>
              <a:rPr lang="en-AU" dirty="0"/>
              <a:t>This image is the student resource from lesson 2.1 (TRB2) with additional information about the elements added. It highlights which elements are metals, non-metals and metalloids. </a:t>
            </a:r>
          </a:p>
          <a:p>
            <a:endParaRPr lang="en-AU" dirty="0"/>
          </a:p>
          <a:p>
            <a:r>
              <a:rPr lang="en-AU" dirty="0"/>
              <a:t>Tell the students that metals tend to lose electrons to achieve the noble gas configuration (the drop back to the lower electron shell). Demonstrate this on the board with sodium to show how it will have the electron configuration of neon when it loses its valence electron. The sodium ion will now have a positive charge because it has 11 protons, but only 10 electrons. </a:t>
            </a:r>
          </a:p>
          <a:p>
            <a:endParaRPr lang="en-AU" dirty="0"/>
          </a:p>
          <a:p>
            <a:r>
              <a:rPr lang="en-AU" dirty="0"/>
              <a:t>Tell the students that non-metals tend to gain electrons to achieve the noble gas configuration.  Demonstrate this on the board with chlorine to show how it resembles argon’s noble gas configuration when it gains an electron. The chloride ion has a negative charge because it has one more electron than protons. </a:t>
            </a:r>
          </a:p>
          <a:p>
            <a:endParaRPr lang="en-AU" dirty="0"/>
          </a:p>
          <a:p>
            <a:r>
              <a:rPr lang="en-AU" b="1" i="1" dirty="0"/>
              <a:t>CLICK to bring the entire periodic table up</a:t>
            </a:r>
          </a:p>
          <a:p>
            <a:endParaRPr lang="en-AU" b="1" i="1" dirty="0"/>
          </a:p>
          <a:p>
            <a:r>
              <a:rPr lang="en-AU" b="0" i="0" dirty="0"/>
              <a:t>The colours highlight the metals in blue, the metalloids in yellow and the non-metals in red. Point out some metals that students may have learnt about in Part 1 of the program (resources) such as Iron, copper, nickel, and gold.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48</a:t>
            </a:fld>
            <a:endParaRPr lang="en-AU"/>
          </a:p>
        </p:txBody>
      </p:sp>
    </p:spTree>
    <p:extLst>
      <p:ext uri="{BB962C8B-B14F-4D97-AF65-F5344CB8AC3E}">
        <p14:creationId xmlns:p14="http://schemas.microsoft.com/office/powerpoint/2010/main" val="2208918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AU" b="1" dirty="0">
                <a:solidFill>
                  <a:srgbClr val="0E101A"/>
                </a:solidFill>
                <a:effectLst/>
              </a:rPr>
              <a:t>Teacher notes:</a:t>
            </a:r>
            <a:endParaRPr lang="en-AU" dirty="0">
              <a:solidFill>
                <a:srgbClr val="0E101A"/>
              </a:solidFill>
              <a:effectLst/>
            </a:endParaRPr>
          </a:p>
          <a:p>
            <a:pPr>
              <a:buNone/>
            </a:pPr>
            <a:r>
              <a:rPr lang="en-AU" dirty="0">
                <a:solidFill>
                  <a:srgbClr val="0E101A"/>
                </a:solidFill>
                <a:effectLst/>
              </a:rPr>
              <a:t>This slide contains animations. </a:t>
            </a:r>
          </a:p>
          <a:p>
            <a:pPr>
              <a:buNone/>
            </a:pPr>
            <a:endParaRPr lang="en-AU" dirty="0">
              <a:solidFill>
                <a:srgbClr val="0E101A"/>
              </a:solidFill>
              <a:effectLst/>
            </a:endParaRPr>
          </a:p>
          <a:p>
            <a:pPr>
              <a:buNone/>
            </a:pPr>
            <a:r>
              <a:rPr lang="en-AU" dirty="0">
                <a:solidFill>
                  <a:srgbClr val="0E101A"/>
                </a:solidFill>
                <a:effectLst/>
              </a:rPr>
              <a:t>Read through the key information on ionic bonds. </a:t>
            </a:r>
          </a:p>
          <a:p>
            <a:pPr>
              <a:buNone/>
            </a:pPr>
            <a:r>
              <a:rPr lang="en-AU" dirty="0">
                <a:solidFill>
                  <a:srgbClr val="0E101A"/>
                </a:solidFill>
                <a:effectLst/>
              </a:rPr>
              <a:t>Tell students that we are only concerned with valence electrons when discussing bonding. Therefore, the sodium and chlorine drawn on the slide only show the valence electrons. Sodium has 1 valence electron, and chlorine has 7. </a:t>
            </a:r>
          </a:p>
          <a:p>
            <a:pPr>
              <a:buNone/>
            </a:pPr>
            <a:endParaRPr lang="en-AU" b="1" i="1" dirty="0">
              <a:solidFill>
                <a:srgbClr val="0E101A"/>
              </a:solidFill>
              <a:effectLst/>
            </a:endParaRPr>
          </a:p>
          <a:p>
            <a:pPr>
              <a:buNone/>
            </a:pPr>
            <a:r>
              <a:rPr lang="en-AU" b="1" i="1" dirty="0">
                <a:solidFill>
                  <a:srgbClr val="0E101A"/>
                </a:solidFill>
                <a:effectLst/>
              </a:rPr>
              <a:t>CLICK to show the electron move from sodium to chlorine to create sodium and chlorine ions. </a:t>
            </a:r>
            <a:endParaRPr lang="en-AU" dirty="0">
              <a:solidFill>
                <a:srgbClr val="0E101A"/>
              </a:solidFill>
              <a:effectLst/>
            </a:endParaRPr>
          </a:p>
          <a:p>
            <a:pPr>
              <a:buNone/>
            </a:pPr>
            <a:r>
              <a:rPr lang="en-AU" dirty="0">
                <a:solidFill>
                  <a:srgbClr val="0E101A"/>
                </a:solidFill>
                <a:effectLst/>
              </a:rPr>
              <a:t>When the sodium atom donates its electron (from the third and outer shell) to chlorine, its outer shell becomes the second shell, and it now has 8 electrons in its outer shell. Chlorine gains an electron, and as shown on the slide, it now has 8 electrons in its outer shell.</a:t>
            </a:r>
          </a:p>
          <a:p>
            <a:pPr>
              <a:buNone/>
            </a:pPr>
            <a:endParaRPr lang="en-AU" b="1" i="1" dirty="0">
              <a:solidFill>
                <a:srgbClr val="0E101A"/>
              </a:solidFill>
              <a:effectLst/>
            </a:endParaRPr>
          </a:p>
          <a:p>
            <a:pPr>
              <a:buNone/>
            </a:pPr>
            <a:r>
              <a:rPr lang="en-AU" b="1" i="1" dirty="0">
                <a:solidFill>
                  <a:srgbClr val="0E101A"/>
                </a:solidFill>
                <a:effectLst/>
              </a:rPr>
              <a:t>CLICK to bring up a check for understanding.</a:t>
            </a:r>
            <a:endParaRPr lang="en-AU" dirty="0">
              <a:solidFill>
                <a:srgbClr val="0E101A"/>
              </a:solidFill>
              <a:effectLst/>
            </a:endParaRPr>
          </a:p>
          <a:p>
            <a:r>
              <a:rPr lang="en-AU" dirty="0">
                <a:solidFill>
                  <a:srgbClr val="0E101A"/>
                </a:solidFill>
                <a:effectLst/>
              </a:rPr>
              <a:t>Students use the information on the slide and their understanding of which elements are metals and non-metals to determine if the atoms in each compound allow it to form an ionic bond.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49</a:t>
            </a:fld>
            <a:endParaRPr lang="en-AU"/>
          </a:p>
        </p:txBody>
      </p:sp>
    </p:spTree>
    <p:extLst>
      <p:ext uri="{BB962C8B-B14F-4D97-AF65-F5344CB8AC3E}">
        <p14:creationId xmlns:p14="http://schemas.microsoft.com/office/powerpoint/2010/main" val="102422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dirty="0"/>
              <a:t>The slides aligned with essential question 1 start with the number 1. The Slide numbers align with the activities lesson chunks identified in the program and teacher resource books (TRB).</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6012332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C1266-2629-B9E2-BD4B-FAF89DCDF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9B051-CD6B-B191-EDBE-3C5887A7F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914117-DFE7-5532-E4F6-285664D3A6C8}"/>
              </a:ext>
            </a:extLst>
          </p:cNvPr>
          <p:cNvSpPr>
            <a:spLocks noGrp="1"/>
          </p:cNvSpPr>
          <p:nvPr>
            <p:ph type="body" idx="1"/>
          </p:nvPr>
        </p:nvSpPr>
        <p:spPr/>
        <p:txBody>
          <a:bodyPr/>
          <a:lstStyle/>
          <a:p>
            <a:r>
              <a:rPr lang="en-AU"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This slide has animations.</a:t>
            </a:r>
          </a:p>
          <a:p>
            <a:endParaRPr lang="en-AU" dirty="0"/>
          </a:p>
          <a:p>
            <a:r>
              <a:rPr lang="en-AU" dirty="0"/>
              <a:t>Ask students how many valence electrons hydrogen and oxygen have. They should respond with 1 and 6, respectively. </a:t>
            </a:r>
          </a:p>
          <a:p>
            <a:endParaRPr lang="en-AU" dirty="0"/>
          </a:p>
          <a:p>
            <a:r>
              <a:rPr lang="en-AU" b="1" i="1" dirty="0"/>
              <a:t>CLICK to bring up the valence electron diagrams for Hydrogen and oxygen. </a:t>
            </a:r>
          </a:p>
          <a:p>
            <a:endParaRPr lang="en-AU" dirty="0"/>
          </a:p>
          <a:p>
            <a:r>
              <a:rPr lang="en-AU" dirty="0"/>
              <a:t>Ask students:</a:t>
            </a:r>
          </a:p>
          <a:p>
            <a:pPr marL="285750" indent="-285750">
              <a:buFont typeface="Arial" panose="020B0604020202020204" pitchFamily="34" charset="0"/>
              <a:buChar char="•"/>
            </a:pPr>
            <a:r>
              <a:rPr lang="en-AU" dirty="0"/>
              <a:t>How many electrons does hydrogen need to get a full shell of electrons? Answer: 1</a:t>
            </a:r>
          </a:p>
          <a:p>
            <a:pPr marL="285750" indent="-285750">
              <a:buFont typeface="Arial" panose="020B0604020202020204" pitchFamily="34" charset="0"/>
              <a:buChar char="•"/>
            </a:pPr>
            <a:r>
              <a:rPr lang="en-AU" dirty="0"/>
              <a:t>How many electrons does oxygen need to get a full shell of electrons? Answer: 2</a:t>
            </a:r>
          </a:p>
          <a:p>
            <a:pPr marL="285750" indent="-285750">
              <a:buFont typeface="Arial" panose="020B0604020202020204" pitchFamily="34" charset="0"/>
              <a:buChar char="•"/>
            </a:pPr>
            <a:r>
              <a:rPr lang="en-AU" dirty="0"/>
              <a:t>How many hydrogen atoms are required to share an electron with an oxygen atom so that all atoms have full valence shells? Answer 2</a:t>
            </a:r>
          </a:p>
          <a:p>
            <a:endParaRPr lang="en-AU" dirty="0"/>
          </a:p>
          <a:p>
            <a:r>
              <a:rPr lang="en-AU" b="1" i="1" dirty="0"/>
              <a:t>CLICK to bring up the water molecule showing 2 hydrogens sharing their electron with an oxygen. </a:t>
            </a:r>
          </a:p>
          <a:p>
            <a:endParaRPr lang="en-AU" b="1" i="1" dirty="0"/>
          </a:p>
          <a:p>
            <a:r>
              <a:rPr lang="en-AU" b="0" i="0" dirty="0"/>
              <a:t>Count the electrons for each hydrogen (there are 2), and for the oxygen (there are 8). All of the atoms have a full outer shell. </a:t>
            </a:r>
          </a:p>
        </p:txBody>
      </p:sp>
      <p:sp>
        <p:nvSpPr>
          <p:cNvPr id="4" name="Slide Number Placeholder 3">
            <a:extLst>
              <a:ext uri="{FF2B5EF4-FFF2-40B4-BE49-F238E27FC236}">
                <a16:creationId xmlns:a16="http://schemas.microsoft.com/office/drawing/2014/main" id="{082DCD8B-EA29-F5D1-71AF-69458C7AC8C3}"/>
              </a:ext>
            </a:extLst>
          </p:cNvPr>
          <p:cNvSpPr>
            <a:spLocks noGrp="1"/>
          </p:cNvSpPr>
          <p:nvPr>
            <p:ph type="sldNum" sz="quarter" idx="5"/>
          </p:nvPr>
        </p:nvSpPr>
        <p:spPr/>
        <p:txBody>
          <a:bodyPr/>
          <a:lstStyle/>
          <a:p>
            <a:fld id="{B07158C4-A119-4B78-9DE8-A50001BC31DC}" type="slidenum">
              <a:rPr lang="en-AU" smtClean="0"/>
              <a:pPr/>
              <a:t>50</a:t>
            </a:fld>
            <a:endParaRPr lang="en-AU"/>
          </a:p>
        </p:txBody>
      </p:sp>
    </p:spTree>
    <p:extLst>
      <p:ext uri="{BB962C8B-B14F-4D97-AF65-F5344CB8AC3E}">
        <p14:creationId xmlns:p14="http://schemas.microsoft.com/office/powerpoint/2010/main" val="34131129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This slide has animations.</a:t>
            </a:r>
          </a:p>
          <a:p>
            <a:endParaRPr lang="en-AU" b="1" dirty="0"/>
          </a:p>
          <a:p>
            <a:r>
              <a:rPr lang="en-AU" dirty="0"/>
              <a:t>Ask students to recall some metals from the periodic table. They may come up with metals such as sodium, magnesium, copper, iron, aluminium and so on. </a:t>
            </a:r>
          </a:p>
          <a:p>
            <a:endParaRPr lang="en-AU" dirty="0"/>
          </a:p>
          <a:p>
            <a:r>
              <a:rPr lang="en-AU" dirty="0"/>
              <a:t>Tell the students that the type of bond that forms between metal ions is called a metallic bond.</a:t>
            </a:r>
          </a:p>
          <a:p>
            <a:endParaRPr lang="en-AU" dirty="0"/>
          </a:p>
          <a:p>
            <a:r>
              <a:rPr lang="en-AU" b="1" i="1" dirty="0"/>
              <a:t>Click to bring up the diagram of metallic bonding</a:t>
            </a:r>
          </a:p>
          <a:p>
            <a:endParaRPr lang="en-AU" b="1" i="1" dirty="0"/>
          </a:p>
          <a:p>
            <a:r>
              <a:rPr lang="en-AU" b="1" i="1" dirty="0"/>
              <a:t>Click to bring up the checkpoint question. </a:t>
            </a:r>
          </a:p>
          <a:p>
            <a:endParaRPr lang="en-AU" b="1" i="1" dirty="0"/>
          </a:p>
          <a:p>
            <a:r>
              <a:rPr lang="en-AU" b="1" i="1" dirty="0"/>
              <a:t>Click to bring up the answers.</a:t>
            </a:r>
          </a:p>
        </p:txBody>
      </p:sp>
      <p:sp>
        <p:nvSpPr>
          <p:cNvPr id="4" name="Slide Number Placeholder 3"/>
          <p:cNvSpPr>
            <a:spLocks noGrp="1"/>
          </p:cNvSpPr>
          <p:nvPr>
            <p:ph type="sldNum" sz="quarter" idx="5"/>
          </p:nvPr>
        </p:nvSpPr>
        <p:spPr/>
        <p:txBody>
          <a:bodyPr/>
          <a:lstStyle/>
          <a:p>
            <a:fld id="{B07158C4-A119-4B78-9DE8-A50001BC31DC}" type="slidenum">
              <a:rPr lang="en-AU" smtClean="0"/>
              <a:pPr/>
              <a:t>51</a:t>
            </a:fld>
            <a:endParaRPr lang="en-AU"/>
          </a:p>
        </p:txBody>
      </p:sp>
    </p:spTree>
    <p:extLst>
      <p:ext uri="{BB962C8B-B14F-4D97-AF65-F5344CB8AC3E}">
        <p14:creationId xmlns:p14="http://schemas.microsoft.com/office/powerpoint/2010/main" val="26583257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latin typeface="Arial" panose="020B0604020202020204" pitchFamily="34" charset="0"/>
                <a:ea typeface="Calibri" panose="020F0502020204030204" pitchFamily="34" charset="0"/>
              </a:rPr>
              <a:t>This slide contains animations.</a:t>
            </a:r>
            <a:endParaRPr lang="en-US" dirty="0">
              <a:latin typeface="Arial" panose="020B0604020202020204" pitchFamily="34" charset="0"/>
              <a:cs typeface="Arial" panose="020B0604020202020204" pitchFamily="34" charset="0"/>
            </a:endParaRPr>
          </a:p>
          <a:p>
            <a:endParaRPr lang="en-AU" dirty="0"/>
          </a:p>
          <a:p>
            <a:r>
              <a:rPr lang="en-AU" dirty="0"/>
              <a:t>Check students’ understanding using this animated slide. </a:t>
            </a:r>
          </a:p>
          <a:p>
            <a:endParaRPr lang="en-AU" dirty="0"/>
          </a:p>
          <a:p>
            <a:r>
              <a:rPr lang="en-AU" b="1" i="1" dirty="0"/>
              <a:t>CLICK on the terms to align them with the related information.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52</a:t>
            </a:fld>
            <a:endParaRPr lang="en-AU"/>
          </a:p>
        </p:txBody>
      </p:sp>
    </p:spTree>
    <p:extLst>
      <p:ext uri="{BB962C8B-B14F-4D97-AF65-F5344CB8AC3E}">
        <p14:creationId xmlns:p14="http://schemas.microsoft.com/office/powerpoint/2010/main" val="15294473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2CA23-9218-DA0C-2D9F-4D61E9BF2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09E037-7B28-24B4-A2D8-6E39657FD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1AF46-D26F-0359-EF05-E04D50078B5F}"/>
              </a:ext>
            </a:extLst>
          </p:cNvPr>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Education’s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7C0ADAA-A945-3924-E608-413352C929F1}"/>
              </a:ext>
            </a:extLst>
          </p:cNvPr>
          <p:cNvSpPr>
            <a:spLocks noGrp="1"/>
          </p:cNvSpPr>
          <p:nvPr>
            <p:ph type="sldNum" sz="quarter" idx="5"/>
          </p:nvPr>
        </p:nvSpPr>
        <p:spPr/>
        <p:txBody>
          <a:bodyPr/>
          <a:lstStyle/>
          <a:p>
            <a:fld id="{D09C5488-DD16-4714-9519-7BE21BA11D4E}" type="slidenum">
              <a:rPr lang="en-AU" smtClean="0"/>
              <a:t>53</a:t>
            </a:fld>
            <a:endParaRPr lang="en-AU"/>
          </a:p>
        </p:txBody>
      </p:sp>
    </p:spTree>
    <p:extLst>
      <p:ext uri="{BB962C8B-B14F-4D97-AF65-F5344CB8AC3E}">
        <p14:creationId xmlns:p14="http://schemas.microsoft.com/office/powerpoint/2010/main" val="11335043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FE20B-D2EF-6929-D032-F83DF6AA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61E51-D2B0-07BB-B889-8598BE8FBD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8EF4B-324D-1F07-918D-853FBA8E3990}"/>
              </a:ext>
            </a:extLst>
          </p:cNvPr>
          <p:cNvSpPr>
            <a:spLocks noGrp="1"/>
          </p:cNvSpPr>
          <p:nvPr>
            <p:ph type="body" idx="1"/>
          </p:nvPr>
        </p:nvSpPr>
        <p:spPr/>
        <p:txBody>
          <a:bodyPr/>
          <a:lstStyle/>
          <a:p>
            <a:r>
              <a:rPr lang="en-AU"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latin typeface="Arial" panose="020B0604020202020204" pitchFamily="34" charset="0"/>
                <a:ea typeface="Calibri" panose="020F0502020204030204" pitchFamily="34" charset="0"/>
              </a:rPr>
              <a:t>This slide contains animations.</a:t>
            </a:r>
            <a:endParaRPr lang="en-US" dirty="0">
              <a:latin typeface="Arial" panose="020B0604020202020204" pitchFamily="34" charset="0"/>
              <a:cs typeface="Arial" panose="020B0604020202020204" pitchFamily="34" charset="0"/>
            </a:endParaRPr>
          </a:p>
          <a:p>
            <a:endParaRPr lang="en-AU" dirty="0"/>
          </a:p>
          <a:p>
            <a:r>
              <a:rPr lang="en-AU" dirty="0"/>
              <a:t>Check students understanding of ionic bonds using this animated slide. </a:t>
            </a:r>
          </a:p>
          <a:p>
            <a:endParaRPr lang="en-AU" dirty="0"/>
          </a:p>
          <a:p>
            <a:r>
              <a:rPr lang="en-AU" b="1" i="1" dirty="0"/>
              <a:t>CLICK  to bring up the answers one by one.</a:t>
            </a:r>
          </a:p>
        </p:txBody>
      </p:sp>
      <p:sp>
        <p:nvSpPr>
          <p:cNvPr id="4" name="Slide Number Placeholder 3">
            <a:extLst>
              <a:ext uri="{FF2B5EF4-FFF2-40B4-BE49-F238E27FC236}">
                <a16:creationId xmlns:a16="http://schemas.microsoft.com/office/drawing/2014/main" id="{0FA00475-4CB4-E837-AB2B-157E2ABE5645}"/>
              </a:ext>
            </a:extLst>
          </p:cNvPr>
          <p:cNvSpPr>
            <a:spLocks noGrp="1"/>
          </p:cNvSpPr>
          <p:nvPr>
            <p:ph type="sldNum" sz="quarter" idx="5"/>
          </p:nvPr>
        </p:nvSpPr>
        <p:spPr/>
        <p:txBody>
          <a:bodyPr/>
          <a:lstStyle/>
          <a:p>
            <a:fld id="{B07158C4-A119-4B78-9DE8-A50001BC31DC}" type="slidenum">
              <a:rPr lang="en-AU" smtClean="0"/>
              <a:pPr/>
              <a:t>54</a:t>
            </a:fld>
            <a:endParaRPr lang="en-AU"/>
          </a:p>
        </p:txBody>
      </p:sp>
    </p:spTree>
    <p:extLst>
      <p:ext uri="{BB962C8B-B14F-4D97-AF65-F5344CB8AC3E}">
        <p14:creationId xmlns:p14="http://schemas.microsoft.com/office/powerpoint/2010/main" val="4495155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AU" sz="1600" b="1" dirty="0">
                <a:solidFill>
                  <a:srgbClr val="0E101A"/>
                </a:solidFill>
                <a:effectLst/>
              </a:rPr>
              <a:t>Teacher notes:</a:t>
            </a:r>
            <a:endParaRPr lang="en-AU" sz="1600" dirty="0">
              <a:solidFill>
                <a:srgbClr val="0E101A"/>
              </a:solidFill>
              <a:effectLs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latin typeface="Arial" panose="020B0604020202020204" pitchFamily="34" charset="0"/>
                <a:cs typeface="Arial" panose="020B0604020202020204" pitchFamily="34" charset="0"/>
              </a:rPr>
              <a:t>This slide contains animations.</a:t>
            </a:r>
          </a:p>
          <a:p>
            <a:pPr>
              <a:buNone/>
            </a:pPr>
            <a:endParaRPr lang="en-AU" sz="1600" b="1" dirty="0">
              <a:solidFill>
                <a:srgbClr val="0E101A"/>
              </a:solidFill>
              <a:effectLst/>
            </a:endParaRPr>
          </a:p>
          <a:p>
            <a:pPr>
              <a:buNone/>
            </a:pPr>
            <a:r>
              <a:rPr lang="en-AU" sz="1600" dirty="0">
                <a:solidFill>
                  <a:srgbClr val="0E101A"/>
                </a:solidFill>
                <a:effectLst/>
              </a:rPr>
              <a:t>Guide the students as they:</a:t>
            </a:r>
          </a:p>
          <a:p>
            <a:pPr>
              <a:buNone/>
            </a:pPr>
            <a:r>
              <a:rPr lang="en-AU" sz="1600" dirty="0">
                <a:solidFill>
                  <a:srgbClr val="0E101A"/>
                </a:solidFill>
                <a:effectLst/>
              </a:rPr>
              <a:t>1. Identify the type of bonding </a:t>
            </a:r>
            <a:r>
              <a:rPr lang="en-AU" sz="1600" b="1" dirty="0">
                <a:solidFill>
                  <a:srgbClr val="0E101A"/>
                </a:solidFill>
                <a:effectLst/>
              </a:rPr>
              <a:t>(there is a metal and a non-metal, so it is ionic bonding)</a:t>
            </a:r>
            <a:endParaRPr lang="en-AU" sz="1600" dirty="0">
              <a:solidFill>
                <a:srgbClr val="0E101A"/>
              </a:solidFill>
              <a:effectLst/>
            </a:endParaRPr>
          </a:p>
          <a:p>
            <a:pPr>
              <a:buNone/>
            </a:pPr>
            <a:r>
              <a:rPr lang="en-AU" sz="1600" dirty="0">
                <a:solidFill>
                  <a:srgbClr val="0E101A"/>
                </a:solidFill>
                <a:effectLst/>
              </a:rPr>
              <a:t>2. Identify how many electrons are in the outer shell of magnesium. </a:t>
            </a:r>
            <a:r>
              <a:rPr lang="en-AU" sz="1600" b="1" dirty="0">
                <a:solidFill>
                  <a:srgbClr val="0E101A"/>
                </a:solidFill>
                <a:effectLst/>
              </a:rPr>
              <a:t>(2)</a:t>
            </a:r>
            <a:endParaRPr lang="en-AU" sz="1600" dirty="0">
              <a:solidFill>
                <a:srgbClr val="0E101A"/>
              </a:solidFill>
              <a:effectLst/>
            </a:endParaRPr>
          </a:p>
          <a:p>
            <a:pPr>
              <a:buNone/>
            </a:pPr>
            <a:r>
              <a:rPr lang="en-AU" sz="1600" dirty="0">
                <a:solidFill>
                  <a:srgbClr val="0E101A"/>
                </a:solidFill>
                <a:effectLst/>
              </a:rPr>
              <a:t>3. Identify whether magnesium needs to gain or lose those electrons to gain a full outer shell </a:t>
            </a:r>
            <a:r>
              <a:rPr lang="en-AU" sz="1600" b="1" dirty="0">
                <a:solidFill>
                  <a:srgbClr val="0E101A"/>
                </a:solidFill>
                <a:effectLst/>
              </a:rPr>
              <a:t>(lose 2 electrons)</a:t>
            </a:r>
            <a:endParaRPr lang="en-AU" sz="1600" dirty="0">
              <a:solidFill>
                <a:srgbClr val="0E101A"/>
              </a:solidFill>
              <a:effectLst/>
            </a:endParaRPr>
          </a:p>
          <a:p>
            <a:pPr>
              <a:buNone/>
            </a:pPr>
            <a:endParaRPr lang="en-AU" sz="1600" b="1" i="1" dirty="0">
              <a:solidFill>
                <a:srgbClr val="0E101A"/>
              </a:solidFill>
              <a:effectLst/>
            </a:endParaRPr>
          </a:p>
          <a:p>
            <a:pPr>
              <a:buNone/>
            </a:pPr>
            <a:r>
              <a:rPr lang="en-AU" sz="1600" b="1" i="1" dirty="0">
                <a:solidFill>
                  <a:srgbClr val="0E101A"/>
                </a:solidFill>
                <a:effectLst/>
              </a:rPr>
              <a:t>CLICK to move two electrons from magnesium to oxygen</a:t>
            </a:r>
            <a:endParaRPr lang="en-AU" sz="1600" dirty="0">
              <a:solidFill>
                <a:srgbClr val="0E101A"/>
              </a:solidFill>
              <a:effectLst/>
            </a:endParaRPr>
          </a:p>
          <a:p>
            <a:pPr>
              <a:buNone/>
            </a:pPr>
            <a:r>
              <a:rPr lang="en-AU" sz="1600" dirty="0">
                <a:solidFill>
                  <a:srgbClr val="0E101A"/>
                </a:solidFill>
                <a:effectLst/>
              </a:rPr>
              <a:t>1. Identify how many electrons are in the outer shell of oxygen. </a:t>
            </a:r>
            <a:r>
              <a:rPr lang="en-AU" sz="1600" b="1" dirty="0">
                <a:solidFill>
                  <a:srgbClr val="0E101A"/>
                </a:solidFill>
                <a:effectLst/>
              </a:rPr>
              <a:t>(6)</a:t>
            </a:r>
            <a:endParaRPr lang="en-AU" sz="1600" dirty="0">
              <a:solidFill>
                <a:srgbClr val="0E101A"/>
              </a:solidFill>
              <a:effectLst/>
            </a:endParaRPr>
          </a:p>
          <a:p>
            <a:pPr>
              <a:buNone/>
            </a:pPr>
            <a:r>
              <a:rPr lang="en-AU" sz="1600" dirty="0">
                <a:solidFill>
                  <a:srgbClr val="0E101A"/>
                </a:solidFill>
                <a:effectLst/>
              </a:rPr>
              <a:t>2. Identify whether it needs to gain or lose electrons to gain a full outer shell. How many electrons will it need to gain or lose? </a:t>
            </a:r>
            <a:r>
              <a:rPr lang="en-AU" sz="1600" b="1" dirty="0">
                <a:solidFill>
                  <a:srgbClr val="0E101A"/>
                </a:solidFill>
                <a:effectLst/>
              </a:rPr>
              <a:t>(gain 2 electrons)</a:t>
            </a:r>
            <a:endParaRPr lang="en-AU" sz="1600" dirty="0">
              <a:solidFill>
                <a:srgbClr val="0E101A"/>
              </a:solidFill>
              <a:effectLst/>
            </a:endParaRPr>
          </a:p>
          <a:p>
            <a:pPr>
              <a:buNone/>
            </a:pPr>
            <a:r>
              <a:rPr lang="en-AU" sz="1600" dirty="0">
                <a:solidFill>
                  <a:srgbClr val="0E101A"/>
                </a:solidFill>
                <a:effectLst/>
              </a:rPr>
              <a:t>3. Draw the new atoms with full outer shells. </a:t>
            </a:r>
            <a:r>
              <a:rPr lang="en-AU" sz="1600" b="1" dirty="0">
                <a:solidFill>
                  <a:srgbClr val="0E101A"/>
                </a:solidFill>
                <a:effectLst/>
              </a:rPr>
              <a:t>(by moving the 2 red electrons from magnesium to the outer shell of oxygen)</a:t>
            </a:r>
            <a:endParaRPr lang="en-AU" sz="1600" dirty="0">
              <a:solidFill>
                <a:srgbClr val="0E101A"/>
              </a:solidFill>
              <a:effectLst/>
            </a:endParaRPr>
          </a:p>
          <a:p>
            <a:pPr>
              <a:buNone/>
            </a:pPr>
            <a:endParaRPr lang="en-AU" sz="1600" dirty="0">
              <a:solidFill>
                <a:srgbClr val="0E101A"/>
              </a:solidFill>
              <a:effectLst/>
            </a:endParaRPr>
          </a:p>
          <a:p>
            <a:pPr>
              <a:buNone/>
            </a:pPr>
            <a:r>
              <a:rPr lang="en-AU" sz="1600" b="1" i="1" dirty="0">
                <a:solidFill>
                  <a:srgbClr val="0E101A"/>
                </a:solidFill>
                <a:effectLst/>
              </a:rPr>
              <a:t>CLICK to bring up the chemical formula</a:t>
            </a:r>
            <a:endParaRPr lang="en-AU" sz="1600" dirty="0">
              <a:solidFill>
                <a:srgbClr val="0E101A"/>
              </a:solidFill>
              <a:effectLst/>
            </a:endParaRPr>
          </a:p>
          <a:p>
            <a:r>
              <a:rPr lang="en-AU" sz="1600" dirty="0">
                <a:solidFill>
                  <a:srgbClr val="0E101A"/>
                </a:solidFill>
                <a:effectLst/>
              </a:rPr>
              <a:t>Tell students that because only one magnesium ion and one oxygen ion are needed to get a neutral overall charge, the chemical formula for Magnesium oxide is MgO.</a:t>
            </a:r>
          </a:p>
        </p:txBody>
      </p:sp>
      <p:sp>
        <p:nvSpPr>
          <p:cNvPr id="4" name="Slide Number Placeholder 3"/>
          <p:cNvSpPr>
            <a:spLocks noGrp="1"/>
          </p:cNvSpPr>
          <p:nvPr>
            <p:ph type="sldNum" sz="quarter" idx="5"/>
          </p:nvPr>
        </p:nvSpPr>
        <p:spPr/>
        <p:txBody>
          <a:bodyPr/>
          <a:lstStyle/>
          <a:p>
            <a:fld id="{B07158C4-A119-4B78-9DE8-A50001BC31DC}" type="slidenum">
              <a:rPr lang="en-AU" smtClean="0"/>
              <a:pPr/>
              <a:t>55</a:t>
            </a:fld>
            <a:endParaRPr lang="en-AU"/>
          </a:p>
        </p:txBody>
      </p:sp>
    </p:spTree>
    <p:extLst>
      <p:ext uri="{BB962C8B-B14F-4D97-AF65-F5344CB8AC3E}">
        <p14:creationId xmlns:p14="http://schemas.microsoft.com/office/powerpoint/2010/main" val="15497314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4D1EE-D8EB-1653-52E9-437DC7D38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B1174-88DA-25B2-ADF9-EC11CF344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30F05-8F82-05E6-F605-B06673DEB10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1" dirty="0">
                <a:latin typeface="Arial" panose="020B0604020202020204" pitchFamily="34" charset="0"/>
                <a:cs typeface="Arial" panose="020B0604020202020204" pitchFamily="34" charset="0"/>
              </a:rPr>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0" dirty="0">
                <a:latin typeface="Arial" panose="020B0604020202020204" pitchFamily="34" charset="0"/>
                <a:cs typeface="Arial" panose="020B0604020202020204" pitchFamily="34" charset="0"/>
              </a:rPr>
              <a:t>This slide contains animations.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Guide the students as they:</a:t>
            </a:r>
          </a:p>
          <a:p>
            <a:pPr marL="371429" indent="-371429">
              <a:buAutoNum type="arabicPeriod"/>
            </a:pPr>
            <a:r>
              <a:rPr lang="en-AU" sz="1400" dirty="0">
                <a:latin typeface="Arial" panose="020B0604020202020204" pitchFamily="34" charset="0"/>
                <a:cs typeface="Arial" panose="020B0604020202020204" pitchFamily="34" charset="0"/>
              </a:rPr>
              <a:t>Identify the type of bonding </a:t>
            </a:r>
            <a:r>
              <a:rPr lang="en-AU" sz="1400" b="1" dirty="0">
                <a:latin typeface="Arial" panose="020B0604020202020204" pitchFamily="34" charset="0"/>
                <a:cs typeface="Arial" panose="020B0604020202020204" pitchFamily="34" charset="0"/>
              </a:rPr>
              <a:t>(there is a metal and a non-metal, so it is ionic bonding)</a:t>
            </a:r>
          </a:p>
          <a:p>
            <a:pPr marL="371429" indent="-371429">
              <a:buAutoNum type="arabicPeriod"/>
            </a:pPr>
            <a:r>
              <a:rPr lang="en-AU" sz="1400" dirty="0">
                <a:latin typeface="Arial" panose="020B0604020202020204" pitchFamily="34" charset="0"/>
                <a:cs typeface="Arial" panose="020B0604020202020204" pitchFamily="34" charset="0"/>
              </a:rPr>
              <a:t>Identify how many electrons are in the outer shell of magnesium. </a:t>
            </a:r>
            <a:r>
              <a:rPr lang="en-AU" sz="1400" b="1" dirty="0">
                <a:latin typeface="Arial" panose="020B0604020202020204" pitchFamily="34" charset="0"/>
                <a:cs typeface="Arial" panose="020B0604020202020204" pitchFamily="34" charset="0"/>
              </a:rPr>
              <a:t>(2)</a:t>
            </a:r>
          </a:p>
          <a:p>
            <a:pPr marL="371429" indent="-371429">
              <a:buAutoNum type="arabicPeriod"/>
            </a:pPr>
            <a:r>
              <a:rPr lang="en-AU" sz="1400" dirty="0">
                <a:latin typeface="Arial" panose="020B0604020202020204" pitchFamily="34" charset="0"/>
                <a:cs typeface="Arial" panose="020B0604020202020204" pitchFamily="34" charset="0"/>
              </a:rPr>
              <a:t>Identify whether magnesium needs to gain or lose those electrons to gain a full outer shell </a:t>
            </a:r>
            <a:r>
              <a:rPr lang="en-AU" sz="1400" b="1" dirty="0">
                <a:latin typeface="Arial" panose="020B0604020202020204" pitchFamily="34" charset="0"/>
                <a:cs typeface="Arial" panose="020B0604020202020204" pitchFamily="34" charset="0"/>
              </a:rPr>
              <a:t>(lose 2 electrons)</a:t>
            </a:r>
          </a:p>
          <a:p>
            <a:pPr defTabSz="1320605">
              <a:defRPr/>
            </a:pPr>
            <a:endParaRPr lang="en-AU" sz="1400" b="1" dirty="0">
              <a:latin typeface="Arial" panose="020B0604020202020204" pitchFamily="34" charset="0"/>
              <a:cs typeface="Arial" panose="020B0604020202020204" pitchFamily="34" charset="0"/>
              <a:sym typeface="Public Sans Semi-Bold"/>
            </a:endParaRPr>
          </a:p>
          <a:p>
            <a:pPr defTabSz="1320605">
              <a:defRPr/>
            </a:pPr>
            <a:r>
              <a:rPr lang="en-US" sz="1400" b="1" i="1" dirty="0">
                <a:latin typeface="Arial" panose="020B0604020202020204" pitchFamily="34" charset="0"/>
                <a:cs typeface="Arial" panose="020B0604020202020204" pitchFamily="34" charset="0"/>
                <a:sym typeface="Public Sans Semi-Bold"/>
              </a:rPr>
              <a:t>CLICK to move two electrons from magnesium to oxygen</a:t>
            </a:r>
          </a:p>
          <a:p>
            <a:pPr defTabSz="1320605">
              <a:defRPr/>
            </a:pPr>
            <a:endParaRPr lang="en-US" sz="1400" b="1" i="1" dirty="0">
              <a:latin typeface="Arial" panose="020B0604020202020204" pitchFamily="34" charset="0"/>
              <a:cs typeface="Arial" panose="020B0604020202020204" pitchFamily="34" charset="0"/>
              <a:sym typeface="Public Sans Semi-Bold"/>
            </a:endParaRPr>
          </a:p>
          <a:p>
            <a:pPr marL="371429" indent="-371429">
              <a:buAutoNum type="arabicPeriod"/>
            </a:pPr>
            <a:r>
              <a:rPr lang="en-AU" sz="1400" dirty="0">
                <a:latin typeface="Arial" panose="020B0604020202020204" pitchFamily="34" charset="0"/>
                <a:cs typeface="Arial" panose="020B0604020202020204" pitchFamily="34" charset="0"/>
              </a:rPr>
              <a:t>Identify how many electrons are in the outer shell of chlorine. </a:t>
            </a:r>
            <a:r>
              <a:rPr lang="en-AU" sz="1400" b="1" dirty="0">
                <a:latin typeface="Arial" panose="020B0604020202020204" pitchFamily="34" charset="0"/>
                <a:cs typeface="Arial" panose="020B0604020202020204" pitchFamily="34" charset="0"/>
              </a:rPr>
              <a:t>(7)</a:t>
            </a:r>
          </a:p>
          <a:p>
            <a:pPr marL="371429" indent="-371429">
              <a:buAutoNum type="arabicPeriod"/>
            </a:pPr>
            <a:r>
              <a:rPr lang="en-AU" sz="1400" dirty="0">
                <a:latin typeface="Arial" panose="020B0604020202020204" pitchFamily="34" charset="0"/>
                <a:cs typeface="Arial" panose="020B0604020202020204" pitchFamily="34" charset="0"/>
              </a:rPr>
              <a:t>Identify whether it needs to gain or lose electrons to gain a full outer shell. how many electrons will it need to gain or lose? </a:t>
            </a:r>
            <a:r>
              <a:rPr lang="en-AU" sz="1400" b="1" dirty="0">
                <a:latin typeface="Arial" panose="020B0604020202020204" pitchFamily="34" charset="0"/>
                <a:cs typeface="Arial" panose="020B0604020202020204" pitchFamily="34" charset="0"/>
              </a:rPr>
              <a:t>(gain 1 electron)</a:t>
            </a:r>
          </a:p>
          <a:p>
            <a:pPr marL="371429" indent="-371429">
              <a:buAutoNum type="arabicPeriod"/>
            </a:pPr>
            <a:r>
              <a:rPr lang="en-AU" sz="1400" dirty="0">
                <a:latin typeface="Arial" panose="020B0604020202020204" pitchFamily="34" charset="0"/>
                <a:cs typeface="Arial" panose="020B0604020202020204" pitchFamily="34" charset="0"/>
              </a:rPr>
              <a:t>Draw the new atoms with full outer shells. </a:t>
            </a:r>
            <a:r>
              <a:rPr lang="en-AU" sz="1400" b="1" dirty="0">
                <a:latin typeface="Arial" panose="020B0604020202020204" pitchFamily="34" charset="0"/>
                <a:cs typeface="Arial" panose="020B0604020202020204" pitchFamily="34" charset="0"/>
              </a:rPr>
              <a:t>(by moving the 1 red electrons from magnesium to the outer shell of each chlorine)</a:t>
            </a:r>
            <a:endParaRPr lang="en-AU" sz="1400" dirty="0">
              <a:latin typeface="Arial" panose="020B0604020202020204" pitchFamily="34" charset="0"/>
              <a:cs typeface="Arial" panose="020B0604020202020204" pitchFamily="34" charset="0"/>
            </a:endParaRPr>
          </a:p>
          <a:p>
            <a:pPr marL="371429" indent="-371429">
              <a:buAutoNum type="arabicPeriod"/>
            </a:pPr>
            <a:endParaRPr lang="en-AU" sz="1400" dirty="0">
              <a:latin typeface="Arial" panose="020B0604020202020204" pitchFamily="34" charset="0"/>
              <a:cs typeface="Arial" panose="020B0604020202020204" pitchFamily="34" charset="0"/>
            </a:endParaRPr>
          </a:p>
          <a:p>
            <a:pPr marL="0" indent="0">
              <a:buNone/>
            </a:pPr>
            <a:r>
              <a:rPr lang="en-AU" sz="1400" b="1" i="1" dirty="0">
                <a:latin typeface="Arial" panose="020B0604020202020204" pitchFamily="34" charset="0"/>
                <a:cs typeface="Arial" panose="020B0604020202020204" pitchFamily="34" charset="0"/>
              </a:rPr>
              <a:t>CLICK to bring up the chemical formula</a:t>
            </a:r>
          </a:p>
          <a:p>
            <a:pPr marL="0" indent="0">
              <a:buNone/>
            </a:pPr>
            <a:endParaRPr lang="en-AU" sz="1400" dirty="0">
              <a:latin typeface="Arial" panose="020B0604020202020204" pitchFamily="34" charset="0"/>
              <a:cs typeface="Arial" panose="020B0604020202020204" pitchFamily="34" charset="0"/>
            </a:endParaRPr>
          </a:p>
          <a:p>
            <a:pPr marL="0" indent="0">
              <a:buNone/>
            </a:pPr>
            <a:r>
              <a:rPr lang="en-AU" sz="1400" dirty="0">
                <a:latin typeface="Arial" panose="020B0604020202020204" pitchFamily="34" charset="0"/>
                <a:cs typeface="Arial" panose="020B0604020202020204" pitchFamily="34" charset="0"/>
              </a:rPr>
              <a:t>Tell students that because we need two chlorine ions for each magnesium ion, the chemical formula is MgCl</a:t>
            </a:r>
            <a:r>
              <a:rPr lang="en-AU" sz="1400" baseline="-25000" dirty="0">
                <a:latin typeface="Arial" panose="020B0604020202020204" pitchFamily="34" charset="0"/>
                <a:cs typeface="Arial" panose="020B0604020202020204" pitchFamily="34" charset="0"/>
              </a:rPr>
              <a:t>2</a:t>
            </a:r>
          </a:p>
        </p:txBody>
      </p:sp>
      <p:sp>
        <p:nvSpPr>
          <p:cNvPr id="4" name="Slide Number Placeholder 3">
            <a:extLst>
              <a:ext uri="{FF2B5EF4-FFF2-40B4-BE49-F238E27FC236}">
                <a16:creationId xmlns:a16="http://schemas.microsoft.com/office/drawing/2014/main" id="{55CBFBC4-8CD6-6849-2EB7-9EF5F48C9CDA}"/>
              </a:ext>
            </a:extLst>
          </p:cNvPr>
          <p:cNvSpPr>
            <a:spLocks noGrp="1"/>
          </p:cNvSpPr>
          <p:nvPr>
            <p:ph type="sldNum" sz="quarter" idx="5"/>
          </p:nvPr>
        </p:nvSpPr>
        <p:spPr/>
        <p:txBody>
          <a:bodyPr/>
          <a:lstStyle/>
          <a:p>
            <a:fld id="{B07158C4-A119-4B78-9DE8-A50001BC31DC}" type="slidenum">
              <a:rPr lang="en-AU" smtClean="0"/>
              <a:pPr/>
              <a:t>56</a:t>
            </a:fld>
            <a:endParaRPr lang="en-AU"/>
          </a:p>
        </p:txBody>
      </p:sp>
    </p:spTree>
    <p:extLst>
      <p:ext uri="{BB962C8B-B14F-4D97-AF65-F5344CB8AC3E}">
        <p14:creationId xmlns:p14="http://schemas.microsoft.com/office/powerpoint/2010/main" val="1206349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endParaRPr lang="en-AU" dirty="0"/>
          </a:p>
          <a:p>
            <a:r>
              <a:rPr lang="en-AU" dirty="0"/>
              <a:t>Use this slide to form the definition for ionic compound. </a:t>
            </a:r>
          </a:p>
          <a:p>
            <a:endParaRPr lang="en-AU" dirty="0"/>
          </a:p>
          <a:p>
            <a:r>
              <a:rPr lang="en-AU" dirty="0"/>
              <a:t>Answer:</a:t>
            </a:r>
          </a:p>
          <a:p>
            <a:r>
              <a:rPr lang="en-AU" dirty="0"/>
              <a:t>Ions form when electrons are either gained or lost. Metals</a:t>
            </a:r>
            <a:r>
              <a:rPr lang="en-AU" b="1" dirty="0"/>
              <a:t> lose </a:t>
            </a:r>
            <a:r>
              <a:rPr lang="en-AU" dirty="0"/>
              <a:t>electrons and become positive ions or </a:t>
            </a:r>
            <a:r>
              <a:rPr lang="en-AU" b="1" dirty="0"/>
              <a:t>cations</a:t>
            </a:r>
            <a:r>
              <a:rPr lang="en-AU" dirty="0"/>
              <a:t>. Non-metals </a:t>
            </a:r>
            <a:r>
              <a:rPr lang="en-AU" b="1" dirty="0"/>
              <a:t>gain</a:t>
            </a:r>
            <a:r>
              <a:rPr lang="en-AU" dirty="0"/>
              <a:t> electrons and become negative ions or </a:t>
            </a:r>
            <a:r>
              <a:rPr lang="en-AU" b="1" dirty="0"/>
              <a:t>anions</a:t>
            </a:r>
            <a:r>
              <a:rPr lang="en-AU" dirty="0"/>
              <a:t>. The oppositely charged ions are held together by a strong </a:t>
            </a:r>
            <a:r>
              <a:rPr lang="en-AU" b="1" dirty="0"/>
              <a:t>electrostatic </a:t>
            </a:r>
            <a:r>
              <a:rPr lang="en-AU" dirty="0"/>
              <a:t>attraction, creating an ionic compound.</a:t>
            </a:r>
          </a:p>
        </p:txBody>
      </p:sp>
      <p:sp>
        <p:nvSpPr>
          <p:cNvPr id="4" name="Slide Number Placeholder 3"/>
          <p:cNvSpPr>
            <a:spLocks noGrp="1"/>
          </p:cNvSpPr>
          <p:nvPr>
            <p:ph type="sldNum" sz="quarter" idx="5"/>
          </p:nvPr>
        </p:nvSpPr>
        <p:spPr/>
        <p:txBody>
          <a:bodyPr/>
          <a:lstStyle/>
          <a:p>
            <a:fld id="{B07158C4-A119-4B78-9DE8-A50001BC31DC}" type="slidenum">
              <a:rPr lang="en-AU" smtClean="0"/>
              <a:pPr/>
              <a:t>57</a:t>
            </a:fld>
            <a:endParaRPr lang="en-AU"/>
          </a:p>
        </p:txBody>
      </p:sp>
    </p:spTree>
    <p:extLst>
      <p:ext uri="{BB962C8B-B14F-4D97-AF65-F5344CB8AC3E}">
        <p14:creationId xmlns:p14="http://schemas.microsoft.com/office/powerpoint/2010/main" val="21048839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dirty="0"/>
              <a:t>This slide is intended to be used by students. It should be copied into a separate presentation and assigned to each student</a:t>
            </a:r>
          </a:p>
          <a:p>
            <a:endParaRPr lang="en-AU" dirty="0"/>
          </a:p>
          <a:p>
            <a:r>
              <a:rPr lang="en-AU" dirty="0"/>
              <a:t>The students then construct 10 different ionic compounds using the cations and anions provided. Student will use copy and paste to copy the ions and arrange them in the red box to build an ionic compound that has a neutral charge.</a:t>
            </a:r>
          </a:p>
          <a:p>
            <a:endParaRPr lang="en-AU" dirty="0"/>
          </a:p>
          <a:p>
            <a:r>
              <a:rPr lang="en-AU" dirty="0"/>
              <a:t>Students then write the name of the compound and determine its chemical formula be counting the number of each ion required to make a neutral compound.</a:t>
            </a:r>
          </a:p>
          <a:p>
            <a:endParaRPr lang="en-AU" dirty="0"/>
          </a:p>
          <a:p>
            <a:r>
              <a:rPr lang="en-AU" dirty="0"/>
              <a:t>Sample answers are provided in TRB2 2.3 Forming ionic compounds.</a:t>
            </a:r>
          </a:p>
        </p:txBody>
      </p:sp>
      <p:sp>
        <p:nvSpPr>
          <p:cNvPr id="4" name="Slide Number Placeholder 3"/>
          <p:cNvSpPr>
            <a:spLocks noGrp="1"/>
          </p:cNvSpPr>
          <p:nvPr>
            <p:ph type="sldNum" sz="quarter" idx="5"/>
          </p:nvPr>
        </p:nvSpPr>
        <p:spPr/>
        <p:txBody>
          <a:bodyPr/>
          <a:lstStyle/>
          <a:p>
            <a:fld id="{B07158C4-A119-4B78-9DE8-A50001BC31DC}" type="slidenum">
              <a:rPr lang="en-AU" smtClean="0"/>
              <a:pPr/>
              <a:t>58</a:t>
            </a:fld>
            <a:endParaRPr lang="en-AU"/>
          </a:p>
        </p:txBody>
      </p:sp>
    </p:spTree>
    <p:extLst>
      <p:ext uri="{BB962C8B-B14F-4D97-AF65-F5344CB8AC3E}">
        <p14:creationId xmlns:p14="http://schemas.microsoft.com/office/powerpoint/2010/main" val="25644982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EB1BB-F554-EAF3-4195-2139461D3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4B986-71CD-F3AA-A008-ACF669646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677B8-D7C7-5E55-C379-C0D5C7578827}"/>
              </a:ext>
            </a:extLst>
          </p:cNvPr>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 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5F56977-77B4-8FB3-2828-8B3D37EA8166}"/>
              </a:ext>
            </a:extLst>
          </p:cNvPr>
          <p:cNvSpPr>
            <a:spLocks noGrp="1"/>
          </p:cNvSpPr>
          <p:nvPr>
            <p:ph type="sldNum" sz="quarter" idx="5"/>
          </p:nvPr>
        </p:nvSpPr>
        <p:spPr/>
        <p:txBody>
          <a:bodyPr/>
          <a:lstStyle/>
          <a:p>
            <a:fld id="{D09C5488-DD16-4714-9519-7BE21BA11D4E}" type="slidenum">
              <a:rPr lang="en-AU" smtClean="0"/>
              <a:t>59</a:t>
            </a:fld>
            <a:endParaRPr lang="en-AU"/>
          </a:p>
        </p:txBody>
      </p:sp>
    </p:spTree>
    <p:extLst>
      <p:ext uri="{BB962C8B-B14F-4D97-AF65-F5344CB8AC3E}">
        <p14:creationId xmlns:p14="http://schemas.microsoft.com/office/powerpoint/2010/main" val="674648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18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8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800" b="0" i="0" u="none" strike="noStrike" dirty="0">
                <a:solidFill>
                  <a:srgbClr val="000000"/>
                </a:solidFill>
                <a:effectLst/>
                <a:latin typeface="Arial" panose="020B0604020202020204" pitchFamily="34" charset="0"/>
              </a:rPr>
              <a:t> For more information See ⁠</a:t>
            </a:r>
            <a:r>
              <a:rPr lang="en-AU" sz="1800" b="0" i="0" u="sng" strike="noStrike" dirty="0">
                <a:solidFill>
                  <a:srgbClr val="146CFD"/>
                </a:solidFill>
                <a:effectLst/>
                <a:latin typeface="Arial" panose="020B0604020202020204" pitchFamily="34" charset="0"/>
                <a:hlinkClick r:id="rId3"/>
              </a:rPr>
              <a:t>AITSL</a:t>
            </a:r>
            <a:r>
              <a:rPr lang="en-AU" sz="1800" b="0" i="0" u="none" strike="noStrike" dirty="0">
                <a:solidFill>
                  <a:srgbClr val="000000"/>
                </a:solidFill>
                <a:effectLst/>
                <a:latin typeface="Arial" panose="020B0604020202020204" pitchFamily="34" charset="0"/>
              </a:rPr>
              <a:t> or the NSW Department of Education explicit teaching strategies, ⁠</a:t>
            </a:r>
            <a:r>
              <a:rPr lang="en-AU" sz="1800" b="0" i="0" u="sng" strike="noStrike" dirty="0">
                <a:solidFill>
                  <a:srgbClr val="146CFD"/>
                </a:solidFill>
                <a:effectLst/>
                <a:latin typeface="Arial" panose="020B0604020202020204" pitchFamily="34" charset="0"/>
                <a:hlinkClick r:id="rId4"/>
              </a:rPr>
              <a:t>Sharing learning intentions</a:t>
            </a:r>
            <a:r>
              <a:rPr lang="en-AU" sz="1800" b="0" i="0" u="none" strike="noStrike" dirty="0">
                <a:solidFill>
                  <a:srgbClr val="000000"/>
                </a:solidFill>
                <a:effectLst/>
                <a:latin typeface="Arial" panose="020B0604020202020204" pitchFamily="34" charset="0"/>
              </a:rPr>
              <a:t> and ⁠</a:t>
            </a:r>
            <a:r>
              <a:rPr lang="en-AU" sz="1800" b="0" i="0" u="sng" strike="noStrike" dirty="0">
                <a:solidFill>
                  <a:srgbClr val="146CFD"/>
                </a:solidFill>
                <a:effectLst/>
                <a:latin typeface="Arial" panose="020B0604020202020204" pitchFamily="34" charset="0"/>
                <a:hlinkClick r:id="rId5"/>
              </a:rPr>
              <a:t>Sharing success criteria</a:t>
            </a:r>
            <a:r>
              <a:rPr lang="en-AU"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800" b="0" i="0" u="none" strike="noStrike" dirty="0">
                <a:solidFill>
                  <a:srgbClr val="000000"/>
                </a:solidFill>
                <a:effectLst/>
                <a:latin typeface="Arial" panose="020B0604020202020204" pitchFamily="34" charset="0"/>
              </a:rPr>
              <a:t> LISC is not necessarily presented at the beginning of the lesson. Teacher needs to consider most effectual time to introduce </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800" b="0" i="0" u="none" strike="noStrike" dirty="0">
                <a:solidFill>
                  <a:srgbClr val="000000"/>
                </a:solidFill>
                <a:effectLst/>
                <a:latin typeface="Arial" panose="020B0604020202020204" pitchFamily="34" charset="0"/>
              </a:rPr>
              <a:t> LISC should be revisited during the lesson to support students' evaluation of their learning.</a:t>
            </a:r>
            <a:endParaRPr lang="en-AU" sz="18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E660A-8111-0216-F888-D77DA2D97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24C99-B680-B372-2EDD-35E435E60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53FDBF-8B6B-52D1-0444-6CD6D7B10350}"/>
              </a:ext>
            </a:extLst>
          </p:cNvPr>
          <p:cNvSpPr>
            <a:spLocks noGrp="1"/>
          </p:cNvSpPr>
          <p:nvPr>
            <p:ph type="body" idx="1"/>
          </p:nvPr>
        </p:nvSpPr>
        <p:spPr/>
        <p:txBody>
          <a:bodyPr/>
          <a:lstStyle/>
          <a:p>
            <a:r>
              <a:rPr lang="en-AU"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latin typeface="Arial" panose="020B0604020202020204" pitchFamily="34" charset="0"/>
                <a:ea typeface="Calibri" panose="020F0502020204030204" pitchFamily="34" charset="0"/>
              </a:rPr>
              <a:t>This slide contains animations.</a:t>
            </a:r>
            <a:endParaRPr lang="en-US" dirty="0">
              <a:latin typeface="Arial" panose="020B0604020202020204" pitchFamily="34" charset="0"/>
              <a:cs typeface="Arial" panose="020B0604020202020204" pitchFamily="34" charset="0"/>
            </a:endParaRPr>
          </a:p>
          <a:p>
            <a:endParaRPr lang="en-AU" dirty="0"/>
          </a:p>
          <a:p>
            <a:r>
              <a:rPr lang="en-AU" sz="1800" dirty="0">
                <a:effectLst/>
                <a:latin typeface="Arial" panose="020B0604020202020204" pitchFamily="34" charset="0"/>
                <a:ea typeface="Calibri" panose="020F0502020204030204" pitchFamily="34" charset="0"/>
              </a:rPr>
              <a:t>Students identify all examples of covalent compounds by identifying which compounds contain only non-metal atoms. </a:t>
            </a:r>
          </a:p>
          <a:p>
            <a:r>
              <a:rPr lang="en-AU" sz="1800" b="1" i="1" dirty="0">
                <a:effectLst/>
                <a:latin typeface="Arial" panose="020B0604020202020204" pitchFamily="34" charset="0"/>
                <a:ea typeface="Calibri" panose="020F0502020204030204" pitchFamily="34" charset="0"/>
              </a:rPr>
              <a:t>The covalent compounds are A, B and F.</a:t>
            </a:r>
          </a:p>
          <a:p>
            <a:r>
              <a:rPr lang="en-AU" sz="1800" b="0" i="0" dirty="0">
                <a:effectLst/>
                <a:latin typeface="Arial" panose="020B0604020202020204" pitchFamily="34" charset="0"/>
                <a:ea typeface="Calibri" panose="020F0502020204030204" pitchFamily="34" charset="0"/>
              </a:rPr>
              <a:t>C and D are ionic compounds that contain a metal and a non-metal.</a:t>
            </a:r>
          </a:p>
          <a:p>
            <a:r>
              <a:rPr lang="en-AU" sz="1800" b="0" i="0" dirty="0">
                <a:effectLst/>
                <a:latin typeface="Arial" panose="020B0604020202020204" pitchFamily="34" charset="0"/>
                <a:ea typeface="Calibri" panose="020F0502020204030204" pitchFamily="34" charset="0"/>
              </a:rPr>
              <a:t>E is a pure metal, so it is neither an ionic nor a covalent compound.</a:t>
            </a:r>
          </a:p>
          <a:p>
            <a:endParaRPr lang="en-AU" sz="1800" b="1" i="1"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6BAD9A3-0B16-A06A-7446-0B6036A2BFCB}"/>
              </a:ext>
            </a:extLst>
          </p:cNvPr>
          <p:cNvSpPr>
            <a:spLocks noGrp="1"/>
          </p:cNvSpPr>
          <p:nvPr>
            <p:ph type="sldNum" sz="quarter" idx="5"/>
          </p:nvPr>
        </p:nvSpPr>
        <p:spPr/>
        <p:txBody>
          <a:bodyPr/>
          <a:lstStyle/>
          <a:p>
            <a:fld id="{B07158C4-A119-4B78-9DE8-A50001BC31DC}" type="slidenum">
              <a:rPr lang="en-AU" smtClean="0"/>
              <a:pPr/>
              <a:t>60</a:t>
            </a:fld>
            <a:endParaRPr lang="en-AU"/>
          </a:p>
        </p:txBody>
      </p:sp>
    </p:spTree>
    <p:extLst>
      <p:ext uri="{BB962C8B-B14F-4D97-AF65-F5344CB8AC3E}">
        <p14:creationId xmlns:p14="http://schemas.microsoft.com/office/powerpoint/2010/main" val="33204025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9E30A-0085-411C-9FDE-D21A1E122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4DEE4-69D5-D9F8-44B3-4C33384E1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67B5C-8357-95CC-A37C-0E4CD37D0C35}"/>
              </a:ext>
            </a:extLst>
          </p:cNvPr>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98C5054-085B-C6ED-3BC3-B1B6B45BA3F5}"/>
              </a:ext>
            </a:extLst>
          </p:cNvPr>
          <p:cNvSpPr>
            <a:spLocks noGrp="1"/>
          </p:cNvSpPr>
          <p:nvPr>
            <p:ph type="sldNum" sz="quarter" idx="5"/>
          </p:nvPr>
        </p:nvSpPr>
        <p:spPr/>
        <p:txBody>
          <a:bodyPr/>
          <a:lstStyle/>
          <a:p>
            <a:fld id="{D09C5488-DD16-4714-9519-7BE21BA11D4E}" type="slidenum">
              <a:rPr lang="en-AU" smtClean="0"/>
              <a:t>61</a:t>
            </a:fld>
            <a:endParaRPr lang="en-AU"/>
          </a:p>
        </p:txBody>
      </p:sp>
    </p:spTree>
    <p:extLst>
      <p:ext uri="{BB962C8B-B14F-4D97-AF65-F5344CB8AC3E}">
        <p14:creationId xmlns:p14="http://schemas.microsoft.com/office/powerpoint/2010/main" val="4327097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D601B-380A-A426-E448-EFB0D7834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F274E-2904-4D75-956F-B1D7F780AA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0FE5B-57B5-D30B-36A2-52E8CE1CADAB}"/>
              </a:ext>
            </a:extLst>
          </p:cNvPr>
          <p:cNvSpPr>
            <a:spLocks noGrp="1"/>
          </p:cNvSpPr>
          <p:nvPr>
            <p:ph type="body" idx="1"/>
          </p:nvPr>
        </p:nvSpPr>
        <p:spPr/>
        <p:txBody>
          <a:bodyPr/>
          <a:lstStyle/>
          <a:p>
            <a:r>
              <a:rPr lang="en-AU" b="1" dirty="0"/>
              <a:t>Teacher notes:</a:t>
            </a:r>
          </a:p>
          <a:p>
            <a:r>
              <a:rPr lang="en-AU" dirty="0"/>
              <a:t>This slide contains animations. </a:t>
            </a:r>
          </a:p>
          <a:p>
            <a:endParaRPr lang="en-AU" dirty="0"/>
          </a:p>
          <a:p>
            <a:r>
              <a:rPr lang="en-AU" dirty="0"/>
              <a:t>Check students’ understanding of the term ion at the beginning of this lesson. </a:t>
            </a:r>
          </a:p>
          <a:p>
            <a:endParaRPr lang="en-AU" dirty="0"/>
          </a:p>
          <a:p>
            <a:r>
              <a:rPr lang="en-AU" b="1" i="1" dirty="0"/>
              <a:t>CLICK to reveal the correct answer</a:t>
            </a:r>
          </a:p>
          <a:p>
            <a:endParaRPr lang="en-AU" dirty="0"/>
          </a:p>
          <a:p>
            <a:r>
              <a:rPr lang="en-AU" dirty="0"/>
              <a:t>A is incorrect because</a:t>
            </a:r>
            <a:r>
              <a:rPr lang="en-AU" sz="1800" dirty="0">
                <a:effectLst/>
                <a:latin typeface="Arial" panose="020B0604020202020204" pitchFamily="34" charset="0"/>
                <a:ea typeface="Calibri" panose="020F0502020204030204" pitchFamily="34" charset="0"/>
              </a:rPr>
              <a:t> a neutral atom has an equal number of protons (positively charged) and electrons (negatively charged), which means it has no overall charge. This is not an ion because ions are defined as atoms or molecules with an overall positive or negative charge due to the loss or gain of electrons.</a:t>
            </a:r>
          </a:p>
          <a:p>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B is correct</a:t>
            </a:r>
          </a:p>
          <a:p>
            <a:endParaRPr lang="en-AU" sz="1800" dirty="0">
              <a:effectLst/>
              <a:latin typeface="Arial" panose="020B0604020202020204" pitchFamily="34" charset="0"/>
              <a:ea typeface="Calibri" panose="020F0502020204030204" pitchFamily="34" charset="0"/>
            </a:endParaRPr>
          </a:p>
          <a:p>
            <a:r>
              <a:rPr lang="en-AU" sz="1800" dirty="0">
                <a:effectLst/>
                <a:latin typeface="Arial" panose="020B0604020202020204" pitchFamily="34" charset="0"/>
                <a:ea typeface="Calibri" panose="020F0502020204030204" pitchFamily="34" charset="0"/>
              </a:rPr>
              <a:t>C is incorrect because an ion can be a single atom, like Na</a:t>
            </a:r>
            <a:r>
              <a:rPr lang="en-AU" sz="1800" baseline="30000" dirty="0">
                <a:effectLst/>
                <a:latin typeface="Arial" panose="020B0604020202020204" pitchFamily="34" charset="0"/>
                <a:ea typeface="Calibri" panose="020F0502020204030204" pitchFamily="34" charset="0"/>
              </a:rPr>
              <a:t>+</a:t>
            </a:r>
            <a:r>
              <a:rPr lang="en-AU" sz="1800" dirty="0">
                <a:effectLst/>
                <a:latin typeface="Arial" panose="020B0604020202020204" pitchFamily="34" charset="0"/>
                <a:ea typeface="Calibri" panose="020F0502020204030204" pitchFamily="34" charset="0"/>
              </a:rPr>
              <a:t> or Cl</a:t>
            </a:r>
            <a:r>
              <a:rPr lang="en-AU" sz="1800" baseline="30000" dirty="0">
                <a:effectLst/>
                <a:latin typeface="Arial" panose="020B0604020202020204" pitchFamily="34" charset="0"/>
                <a:ea typeface="Calibri" panose="020F0502020204030204" pitchFamily="34" charset="0"/>
              </a:rPr>
              <a:t>-</a:t>
            </a:r>
            <a:r>
              <a:rPr lang="en-AU" sz="1800" dirty="0">
                <a:effectLst/>
                <a:latin typeface="Arial" panose="020B0604020202020204" pitchFamily="34" charset="0"/>
                <a:ea typeface="Calibri" panose="020F0502020204030204" pitchFamily="34" charset="0"/>
              </a:rPr>
              <a:t>, or a group of atoms (polyatomic), such as a </a:t>
            </a:r>
            <a:r>
              <a:rPr lang="en-AU" sz="1800" dirty="0" err="1">
                <a:effectLst/>
                <a:latin typeface="Arial" panose="020B0604020202020204" pitchFamily="34" charset="0"/>
                <a:ea typeface="Calibri" panose="020F0502020204030204" pitchFamily="34" charset="0"/>
              </a:rPr>
              <a:t>sulfate</a:t>
            </a:r>
            <a:r>
              <a:rPr lang="en-AU" sz="1800" dirty="0">
                <a:effectLst/>
                <a:latin typeface="Arial" panose="020B0604020202020204" pitchFamily="34" charset="0"/>
                <a:ea typeface="Calibri" panose="020F0502020204030204" pitchFamily="34" charset="0"/>
              </a:rPr>
              <a:t> ion (SO</a:t>
            </a:r>
            <a:r>
              <a:rPr lang="en-AU" sz="1800" baseline="-25000" dirty="0">
                <a:effectLst/>
                <a:latin typeface="Arial" panose="020B0604020202020204" pitchFamily="34" charset="0"/>
                <a:ea typeface="Calibri" panose="020F0502020204030204" pitchFamily="34" charset="0"/>
              </a:rPr>
              <a:t>4</a:t>
            </a:r>
            <a:r>
              <a:rPr lang="en-AU" sz="1800" baseline="30000" dirty="0">
                <a:effectLst/>
                <a:latin typeface="Arial" panose="020B0604020202020204" pitchFamily="34" charset="0"/>
                <a:ea typeface="Calibri" panose="020F0502020204030204" pitchFamily="34" charset="0"/>
              </a:rPr>
              <a:t>2-</a:t>
            </a:r>
            <a:r>
              <a:rPr lang="en-AU" sz="1800" dirty="0">
                <a:effectLst/>
                <a:latin typeface="Arial" panose="020B0604020202020204" pitchFamily="34" charset="0"/>
                <a:ea typeface="Calibri" panose="020F0502020204030204" pitchFamily="34" charset="0"/>
              </a:rPr>
              <a:t>).</a:t>
            </a:r>
          </a:p>
          <a:p>
            <a:endParaRPr lang="en-AU" sz="18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D is incorrect because </a:t>
            </a:r>
            <a:r>
              <a:rPr lang="en-AU" sz="1800" b="0" dirty="0">
                <a:solidFill>
                  <a:srgbClr val="FFFFFF"/>
                </a:solidFill>
                <a:effectLst/>
                <a:latin typeface="Arial" panose="020B0604020202020204" pitchFamily="34" charset="0"/>
                <a:ea typeface="Calibri" panose="020F0502020204030204" pitchFamily="34" charset="0"/>
              </a:rPr>
              <a:t>this response describes a stable atom, often referred to as having a noble gas configuration, but does not necessarily mean the atom is an ion. Some ions achieve stability through a full outer shell, but not all ions have a complete outer shell, and not all atoms with complete outer shells are ions.</a:t>
            </a:r>
            <a:endParaRPr lang="en-AU" sz="1800" b="0" dirty="0">
              <a:effectLst/>
              <a:latin typeface="Arial" panose="020B0604020202020204" pitchFamily="34" charset="0"/>
              <a:ea typeface="Calibri" panose="020F0502020204030204" pitchFamily="34" charset="0"/>
            </a:endParaRPr>
          </a:p>
          <a:p>
            <a:endParaRPr lang="en-AU"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59FBAD17-9086-61D9-000E-B0C09A75611F}"/>
              </a:ext>
            </a:extLst>
          </p:cNvPr>
          <p:cNvSpPr>
            <a:spLocks noGrp="1"/>
          </p:cNvSpPr>
          <p:nvPr>
            <p:ph type="sldNum" sz="quarter" idx="5"/>
          </p:nvPr>
        </p:nvSpPr>
        <p:spPr/>
        <p:txBody>
          <a:bodyPr/>
          <a:lstStyle/>
          <a:p>
            <a:fld id="{B07158C4-A119-4B78-9DE8-A50001BC31DC}" type="slidenum">
              <a:rPr lang="en-AU" smtClean="0"/>
              <a:pPr/>
              <a:t>62</a:t>
            </a:fld>
            <a:endParaRPr lang="en-AU"/>
          </a:p>
        </p:txBody>
      </p:sp>
    </p:spTree>
    <p:extLst>
      <p:ext uri="{BB962C8B-B14F-4D97-AF65-F5344CB8AC3E}">
        <p14:creationId xmlns:p14="http://schemas.microsoft.com/office/powerpoint/2010/main" val="13675186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63</a:t>
            </a:fld>
            <a:endParaRPr lang="en-AU"/>
          </a:p>
        </p:txBody>
      </p:sp>
    </p:spTree>
    <p:extLst>
      <p:ext uri="{BB962C8B-B14F-4D97-AF65-F5344CB8AC3E}">
        <p14:creationId xmlns:p14="http://schemas.microsoft.com/office/powerpoint/2010/main" val="6133819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300"/>
              </a:spcBef>
              <a:spcAft>
                <a:spcPts val="650"/>
              </a:spcAft>
            </a:pPr>
            <a:r>
              <a:rPr lang="en-AU" b="1" dirty="0"/>
              <a:t>Teacher notes</a:t>
            </a:r>
          </a:p>
          <a:p>
            <a:pPr>
              <a:lnSpc>
                <a:spcPct val="150000"/>
              </a:lnSpc>
              <a:spcBef>
                <a:spcPts val="1300"/>
              </a:spcBef>
              <a:spcAft>
                <a:spcPts val="650"/>
              </a:spcAft>
            </a:pPr>
            <a:r>
              <a:rPr lang="en-AU" b="1" dirty="0"/>
              <a:t>This slide contains animations to bring up the correct answer.</a:t>
            </a:r>
          </a:p>
          <a:p>
            <a:pPr>
              <a:lnSpc>
                <a:spcPct val="150000"/>
              </a:lnSpc>
              <a:spcBef>
                <a:spcPts val="1300"/>
              </a:spcBef>
              <a:spcAft>
                <a:spcPts val="650"/>
              </a:spcAft>
            </a:pPr>
            <a:r>
              <a:rPr lang="en-AU" b="0" dirty="0"/>
              <a:t>The correct response is </a:t>
            </a:r>
            <a:r>
              <a:rPr lang="en-AU" sz="1900" b="0" dirty="0">
                <a:solidFill>
                  <a:srgbClr val="FFFFFF"/>
                </a:solidFill>
                <a:latin typeface="Arial" panose="020B0604020202020204" pitchFamily="34" charset="0"/>
                <a:ea typeface="Calibri" panose="020F0502020204030204" pitchFamily="34" charset="0"/>
              </a:rPr>
              <a:t>B</a:t>
            </a:r>
          </a:p>
          <a:p>
            <a:pPr>
              <a:lnSpc>
                <a:spcPct val="150000"/>
              </a:lnSpc>
              <a:spcBef>
                <a:spcPts val="1300"/>
              </a:spcBef>
              <a:spcAft>
                <a:spcPts val="650"/>
              </a:spcAft>
            </a:pPr>
            <a:endParaRPr lang="en-AU" sz="1900" b="1" dirty="0">
              <a:solidFill>
                <a:srgbClr val="FFFFFF"/>
              </a:solidFill>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FFFFFF"/>
                </a:solidFill>
                <a:latin typeface="Arial" panose="020B0604020202020204" pitchFamily="34" charset="0"/>
                <a:ea typeface="Calibri" panose="020F0502020204030204" pitchFamily="34" charset="0"/>
              </a:rPr>
              <a:t>A incorrect</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FFFFFF"/>
                </a:solidFill>
                <a:latin typeface="Arial" panose="020B0604020202020204" pitchFamily="34" charset="0"/>
                <a:ea typeface="Calibri" panose="020F0502020204030204" pitchFamily="34" charset="0"/>
              </a:rPr>
              <a:t>This option reverses the definitions. The aim is actually a specific statement about what the investigation seeks to achieve, whereas the purpose is the broader context or reason for conducting the investigation.</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endParaRPr lang="en-AU" sz="1900" dirty="0">
              <a:solidFill>
                <a:srgbClr val="000000"/>
              </a:solidFill>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B correct</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This option accurately captures the difference. The purpose provides the overarching reason for the study, while the aim focuses on a specific goal or question. It helps clarify for students that these terms are not interchangeable.</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endParaRPr lang="en-AU" sz="1900" dirty="0">
              <a:solidFill>
                <a:srgbClr val="000000"/>
              </a:solidFill>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C incorrect</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This option confuses the aim with the hypothesis, which is a testable prediction, and the purpose with the conclusion. The aim is not the hypothesis; rather, it is what the investigation seeks to achieve. The purpose does not equate to the conclusion but outlines the context for the research.</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endParaRPr lang="en-AU" sz="1900" dirty="0">
              <a:solidFill>
                <a:srgbClr val="000000"/>
              </a:solidFill>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D incorrect</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r>
              <a:rPr lang="en-AU" sz="1900" dirty="0">
                <a:solidFill>
                  <a:srgbClr val="000000"/>
                </a:solidFill>
                <a:latin typeface="Arial" panose="020B0604020202020204" pitchFamily="34" charset="0"/>
                <a:ea typeface="Calibri" panose="020F0502020204030204" pitchFamily="34" charset="0"/>
              </a:rPr>
              <a:t>This option suggests that purpose and aim are interchangeable, which is a common misconception. While both are related to the investigation, they serve different roles: the purpose provides context, and the aim specifies what will be measured or assessed.</a:t>
            </a:r>
            <a:endParaRPr lang="en-AU" sz="1900" dirty="0">
              <a:latin typeface="Arial" panose="020B0604020202020204" pitchFamily="34" charset="0"/>
              <a:ea typeface="Calibri" panose="020F0502020204030204" pitchFamily="34" charset="0"/>
            </a:endParaRPr>
          </a:p>
          <a:p>
            <a:pPr>
              <a:lnSpc>
                <a:spcPct val="150000"/>
              </a:lnSpc>
              <a:spcBef>
                <a:spcPts val="1300"/>
              </a:spcBef>
              <a:spcAft>
                <a:spcPts val="650"/>
              </a:spcAft>
            </a:pPr>
            <a:endParaRPr lang="en-AU" sz="1900" dirty="0">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64</a:t>
            </a:fld>
            <a:endParaRPr lang="en-AU"/>
          </a:p>
        </p:txBody>
      </p:sp>
    </p:spTree>
    <p:extLst>
      <p:ext uri="{BB962C8B-B14F-4D97-AF65-F5344CB8AC3E}">
        <p14:creationId xmlns:p14="http://schemas.microsoft.com/office/powerpoint/2010/main" val="10285603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This slide may be used to discuss the chemical and physical properties of ionic, covalent and metallic bonds.</a:t>
            </a:r>
          </a:p>
        </p:txBody>
      </p:sp>
      <p:sp>
        <p:nvSpPr>
          <p:cNvPr id="4" name="Slide Number Placeholder 3"/>
          <p:cNvSpPr>
            <a:spLocks noGrp="1"/>
          </p:cNvSpPr>
          <p:nvPr>
            <p:ph type="sldNum" sz="quarter" idx="5"/>
          </p:nvPr>
        </p:nvSpPr>
        <p:spPr/>
        <p:txBody>
          <a:bodyPr/>
          <a:lstStyle/>
          <a:p>
            <a:fld id="{B07158C4-A119-4B78-9DE8-A50001BC31DC}" type="slidenum">
              <a:rPr lang="en-AU" smtClean="0"/>
              <a:pPr/>
              <a:t>65</a:t>
            </a:fld>
            <a:endParaRPr lang="en-AU"/>
          </a:p>
        </p:txBody>
      </p:sp>
    </p:spTree>
    <p:extLst>
      <p:ext uri="{BB962C8B-B14F-4D97-AF65-F5344CB8AC3E}">
        <p14:creationId xmlns:p14="http://schemas.microsoft.com/office/powerpoint/2010/main" val="3909867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dirty="0"/>
          </a:p>
          <a:p>
            <a:r>
              <a:rPr lang="en-AU" dirty="0"/>
              <a:t>The content in this section aligns with Essential question 3 in the Material program of learning. Additional lesson instruction will be found in Materials TRB3. </a:t>
            </a:r>
          </a:p>
        </p:txBody>
      </p:sp>
      <p:sp>
        <p:nvSpPr>
          <p:cNvPr id="4" name="Slide Number Placeholder 3"/>
          <p:cNvSpPr>
            <a:spLocks noGrp="1"/>
          </p:cNvSpPr>
          <p:nvPr>
            <p:ph type="sldNum" sz="quarter" idx="5"/>
          </p:nvPr>
        </p:nvSpPr>
        <p:spPr/>
        <p:txBody>
          <a:bodyPr/>
          <a:lstStyle/>
          <a:p>
            <a:fld id="{B07158C4-A119-4B78-9DE8-A50001BC31DC}" type="slidenum">
              <a:rPr lang="en-AU" smtClean="0"/>
              <a:pPr/>
              <a:t>66</a:t>
            </a:fld>
            <a:endParaRPr lang="en-AU"/>
          </a:p>
        </p:txBody>
      </p:sp>
    </p:spTree>
    <p:extLst>
      <p:ext uri="{BB962C8B-B14F-4D97-AF65-F5344CB8AC3E}">
        <p14:creationId xmlns:p14="http://schemas.microsoft.com/office/powerpoint/2010/main" val="37507437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67</a:t>
            </a:fld>
            <a:endParaRPr lang="en-AU"/>
          </a:p>
        </p:txBody>
      </p:sp>
    </p:spTree>
    <p:extLst>
      <p:ext uri="{BB962C8B-B14F-4D97-AF65-F5344CB8AC3E}">
        <p14:creationId xmlns:p14="http://schemas.microsoft.com/office/powerpoint/2010/main" val="9418431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endParaRPr lang="en-AU" dirty="0"/>
          </a:p>
          <a:p>
            <a:pPr>
              <a:buNone/>
            </a:pPr>
            <a:r>
              <a:rPr lang="en-AU" dirty="0">
                <a:solidFill>
                  <a:srgbClr val="0E101A"/>
                </a:solidFill>
                <a:effectLst/>
              </a:rPr>
              <a:t>Draw students' attention to each of the substances represented by molecular models on the slide. Remind students that the black atoms represent carbons, the red atoms represent oxygen, and the white atoms represent hydrogens. Sodium and chlorine are represented in yellow and green using a different type of model. </a:t>
            </a:r>
          </a:p>
          <a:p>
            <a:pPr>
              <a:buFont typeface="Arial" panose="020B0604020202020204" pitchFamily="34" charset="0"/>
              <a:buChar char="•"/>
            </a:pPr>
            <a:r>
              <a:rPr lang="en-AU" dirty="0">
                <a:solidFill>
                  <a:srgbClr val="0E101A"/>
                </a:solidFill>
                <a:effectLst/>
              </a:rPr>
              <a:t> All organic substances contain C–H bonds.</a:t>
            </a:r>
          </a:p>
          <a:p>
            <a:pPr>
              <a:buFont typeface="Arial" panose="020B0604020202020204" pitchFamily="34" charset="0"/>
              <a:buChar char="•"/>
            </a:pPr>
            <a:r>
              <a:rPr lang="en-AU" dirty="0">
                <a:solidFill>
                  <a:srgbClr val="0E101A"/>
                </a:solidFill>
                <a:effectLst/>
              </a:rPr>
              <a:t> Most organic molecules come from living things at some point.</a:t>
            </a:r>
          </a:p>
          <a:p>
            <a:pPr marL="742950" lvl="1" indent="-285750">
              <a:buFont typeface="Arial" panose="020B0604020202020204" pitchFamily="34" charset="0"/>
              <a:buChar char="•"/>
            </a:pPr>
            <a:r>
              <a:rPr lang="en-AU" dirty="0">
                <a:solidFill>
                  <a:srgbClr val="0E101A"/>
                </a:solidFill>
                <a:effectLst/>
              </a:rPr>
              <a:t>Glucose is produced during photosynthesis in plants and is used in respiration.</a:t>
            </a:r>
          </a:p>
          <a:p>
            <a:pPr marL="742950" lvl="1" indent="-285750">
              <a:buFont typeface="Arial" panose="020B0604020202020204" pitchFamily="34" charset="0"/>
              <a:buChar char="•"/>
            </a:pPr>
            <a:r>
              <a:rPr lang="en-AU" dirty="0">
                <a:solidFill>
                  <a:srgbClr val="0E101A"/>
                </a:solidFill>
                <a:effectLst/>
              </a:rPr>
              <a:t>Methane and propane are both hydrocarbons, which are also considered fossil fuels.</a:t>
            </a:r>
          </a:p>
          <a:p>
            <a:pPr marL="742950" lvl="1" indent="-285750">
              <a:buFont typeface="Arial" panose="020B0604020202020204" pitchFamily="34" charset="0"/>
              <a:buChar char="•"/>
            </a:pPr>
            <a:r>
              <a:rPr lang="en-AU" dirty="0">
                <a:solidFill>
                  <a:srgbClr val="0E101A"/>
                </a:solidFill>
                <a:effectLst/>
              </a:rPr>
              <a:t>Cellulose is a type of carbohydrate found in the cell walls of woody plants.</a:t>
            </a:r>
          </a:p>
          <a:p>
            <a:pPr>
              <a:buFont typeface="Arial" panose="020B0604020202020204" pitchFamily="34" charset="0"/>
              <a:buChar char="•"/>
            </a:pPr>
            <a:r>
              <a:rPr lang="en-AU" dirty="0">
                <a:solidFill>
                  <a:srgbClr val="0E101A"/>
                </a:solidFill>
                <a:effectLst/>
              </a:rPr>
              <a:t> Some organic molecules can be synthesised in a science laboratory, for example, polymers that make plastics.</a:t>
            </a:r>
          </a:p>
          <a:p>
            <a:pPr>
              <a:buFont typeface="Arial" panose="020B0604020202020204" pitchFamily="34" charset="0"/>
              <a:buChar char="•"/>
            </a:pPr>
            <a:r>
              <a:rPr lang="en-AU" dirty="0">
                <a:solidFill>
                  <a:srgbClr val="0E101A"/>
                </a:solidFill>
                <a:effectLst/>
              </a:rPr>
              <a:t> None of the inorganic molecules has a C–H bond.</a:t>
            </a:r>
          </a:p>
          <a:p>
            <a:pPr>
              <a:buFont typeface="Arial" panose="020B0604020202020204" pitchFamily="34" charset="0"/>
              <a:buChar char="•"/>
            </a:pPr>
            <a:r>
              <a:rPr lang="en-AU" dirty="0">
                <a:solidFill>
                  <a:srgbClr val="0E101A"/>
                </a:solidFill>
                <a:effectLst/>
              </a:rPr>
              <a:t> Even though carbon dioxide and oxygen are used or produced by living things in respiration and photosynthesis, they do not have a C–H bond, so they are not considered organic.</a:t>
            </a:r>
          </a:p>
        </p:txBody>
      </p:sp>
      <p:sp>
        <p:nvSpPr>
          <p:cNvPr id="4" name="Slide Number Placeholder 3"/>
          <p:cNvSpPr>
            <a:spLocks noGrp="1"/>
          </p:cNvSpPr>
          <p:nvPr>
            <p:ph type="sldNum" sz="quarter" idx="5"/>
          </p:nvPr>
        </p:nvSpPr>
        <p:spPr/>
        <p:txBody>
          <a:bodyPr/>
          <a:lstStyle/>
          <a:p>
            <a:fld id="{B07158C4-A119-4B78-9DE8-A50001BC31DC}" type="slidenum">
              <a:rPr lang="en-AU" smtClean="0"/>
              <a:pPr/>
              <a:t>68</a:t>
            </a:fld>
            <a:endParaRPr lang="en-AU"/>
          </a:p>
        </p:txBody>
      </p:sp>
    </p:spTree>
    <p:extLst>
      <p:ext uri="{BB962C8B-B14F-4D97-AF65-F5344CB8AC3E}">
        <p14:creationId xmlns:p14="http://schemas.microsoft.com/office/powerpoint/2010/main" val="39113707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69</a:t>
            </a:fld>
            <a:endParaRPr lang="en-AU"/>
          </a:p>
        </p:txBody>
      </p:sp>
    </p:spTree>
    <p:extLst>
      <p:ext uri="{BB962C8B-B14F-4D97-AF65-F5344CB8AC3E}">
        <p14:creationId xmlns:p14="http://schemas.microsoft.com/office/powerpoint/2010/main" val="184910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b="1" dirty="0"/>
          </a:p>
          <a:p>
            <a:r>
              <a:rPr lang="en-AU" b="1" dirty="0"/>
              <a:t>You may use slides 14-19 to support students in using a lotus diagram. Alternatively, slide 20 contains an animation of slides 14-19.</a:t>
            </a:r>
          </a:p>
          <a:p>
            <a:endParaRPr lang="en-AU" b="1" dirty="0"/>
          </a:p>
          <a:p>
            <a:r>
              <a:rPr lang="en-AU" b="1" dirty="0"/>
              <a:t>Use this table to support students in using a lotus diagram.</a:t>
            </a:r>
          </a:p>
          <a:p>
            <a:endParaRPr lang="en-AU" dirty="0"/>
          </a:p>
          <a:p>
            <a:r>
              <a:rPr lang="en-AU" dirty="0"/>
              <a:t>A lotus diagram can be used for organising thoughts and ideas visually.</a:t>
            </a:r>
          </a:p>
          <a:p>
            <a:endParaRPr lang="en-AU" dirty="0"/>
          </a:p>
          <a:p>
            <a:pPr algn="l">
              <a:buFont typeface="Arial" panose="020B0604020202020204" pitchFamily="34" charset="0"/>
              <a:buNone/>
            </a:pPr>
            <a:r>
              <a:rPr lang="en-AU" b="0" i="0" dirty="0">
                <a:effectLst/>
                <a:latin typeface="Arial" panose="020B0604020202020204" pitchFamily="34" charset="0"/>
              </a:rPr>
              <a:t>The Lotus Diagram consists of a central box and surrounding boxes.</a:t>
            </a:r>
          </a:p>
          <a:p>
            <a:pPr algn="l">
              <a:buFont typeface="Arial" panose="020B0604020202020204" pitchFamily="34" charset="0"/>
              <a:buNone/>
            </a:pPr>
            <a:r>
              <a:rPr lang="en-AU" b="0" i="0" dirty="0">
                <a:effectLst/>
                <a:latin typeface="Arial" panose="020B0604020202020204" pitchFamily="34" charset="0"/>
              </a:rPr>
              <a:t>In the centre, we place our main idea or topic—in this case, 'Resources.'</a:t>
            </a:r>
          </a:p>
          <a:p>
            <a:pPr algn="l">
              <a:buFont typeface="Arial" panose="020B0604020202020204" pitchFamily="34" charset="0"/>
              <a:buNone/>
            </a:pPr>
            <a:r>
              <a:rPr lang="en-AU" b="0" i="0" dirty="0">
                <a:effectLst/>
                <a:latin typeface="Arial" panose="020B0604020202020204" pitchFamily="34" charset="0"/>
              </a:rPr>
              <a:t>Around the central box, we have eight surrounding boxes that represent different aspects or categories related to our main idea.</a:t>
            </a:r>
          </a:p>
          <a:p>
            <a:pPr algn="l">
              <a:buFont typeface="Arial" panose="020B0604020202020204" pitchFamily="34" charset="0"/>
              <a:buNone/>
            </a:pPr>
            <a:endParaRPr lang="en-AU" b="0" i="0" dirty="0">
              <a:effectLst/>
              <a:latin typeface="Arial" panose="020B0604020202020204" pitchFamily="34" charset="0"/>
            </a:endParaRPr>
          </a:p>
          <a:p>
            <a:pPr defTabSz="1320605">
              <a:defRPr/>
            </a:pPr>
            <a:r>
              <a:rPr lang="en-AU" b="0" i="0" dirty="0">
                <a:effectLst/>
                <a:latin typeface="Arial" panose="020B0604020202020204" pitchFamily="34" charset="0"/>
              </a:rPr>
              <a:t>Categories that relate to the central theme can be added to the surrounding coloured boxes. For example, natural resources. (progress to the next slide)</a:t>
            </a:r>
          </a:p>
          <a:p>
            <a:pPr algn="l">
              <a:buFont typeface="Arial" panose="020B0604020202020204" pitchFamily="34" charset="0"/>
              <a:buNone/>
            </a:pPr>
            <a:endParaRPr lang="en-AU" b="0" i="0" dirty="0">
              <a:effectLst/>
              <a:latin typeface="Arial" panose="020B0604020202020204" pitchFamily="34" charset="0"/>
            </a:endParaRPr>
          </a:p>
          <a:p>
            <a:pPr algn="l">
              <a:buFont typeface="Arial" panose="020B0604020202020204" pitchFamily="34" charset="0"/>
              <a:buNone/>
            </a:pPr>
            <a:endParaRPr lang="en-AU" b="0" i="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946369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D00D8-4A5B-BC75-AD15-712052184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12138-EAE7-747C-9B6C-D55EC9D5BB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8284CB-EB66-D103-AA13-B0A8F2E894F5}"/>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This template can be provided to students to complete a Frayer diagram on crude oil. Teachers can co-construct each component, or students could use research to collect information to complete the components. A sample response is provided on the next slide.</a:t>
            </a:r>
          </a:p>
        </p:txBody>
      </p:sp>
      <p:sp>
        <p:nvSpPr>
          <p:cNvPr id="4" name="Slide Number Placeholder 3">
            <a:extLst>
              <a:ext uri="{FF2B5EF4-FFF2-40B4-BE49-F238E27FC236}">
                <a16:creationId xmlns:a16="http://schemas.microsoft.com/office/drawing/2014/main" id="{E6228055-9E37-9BDD-B33C-6E996FC41435}"/>
              </a:ext>
            </a:extLst>
          </p:cNvPr>
          <p:cNvSpPr>
            <a:spLocks noGrp="1"/>
          </p:cNvSpPr>
          <p:nvPr>
            <p:ph type="sldNum" sz="quarter" idx="5"/>
          </p:nvPr>
        </p:nvSpPr>
        <p:spPr/>
        <p:txBody>
          <a:bodyPr/>
          <a:lstStyle/>
          <a:p>
            <a:fld id="{B07158C4-A119-4B78-9DE8-A50001BC31DC}" type="slidenum">
              <a:rPr lang="en-AU" smtClean="0"/>
              <a:pPr/>
              <a:t>70</a:t>
            </a:fld>
            <a:endParaRPr lang="en-AU"/>
          </a:p>
        </p:txBody>
      </p:sp>
    </p:spTree>
    <p:extLst>
      <p:ext uri="{BB962C8B-B14F-4D97-AF65-F5344CB8AC3E}">
        <p14:creationId xmlns:p14="http://schemas.microsoft.com/office/powerpoint/2010/main" val="14844722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D72C6-81DB-C3F1-AAB4-FC1730540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9D79D-A4B4-5695-F7DC-2E5884E16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36F3C-065D-1468-61BA-9F296EFCC72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Completed Frayer diagram for crude oil.</a:t>
            </a:r>
            <a:endParaRPr lang="en-AU" dirty="0"/>
          </a:p>
        </p:txBody>
      </p:sp>
      <p:sp>
        <p:nvSpPr>
          <p:cNvPr id="4" name="Slide Number Placeholder 3">
            <a:extLst>
              <a:ext uri="{FF2B5EF4-FFF2-40B4-BE49-F238E27FC236}">
                <a16:creationId xmlns:a16="http://schemas.microsoft.com/office/drawing/2014/main" id="{80665F9E-A5FC-3712-11C6-925267D2BEFE}"/>
              </a:ext>
            </a:extLst>
          </p:cNvPr>
          <p:cNvSpPr>
            <a:spLocks noGrp="1"/>
          </p:cNvSpPr>
          <p:nvPr>
            <p:ph type="sldNum" sz="quarter" idx="5"/>
          </p:nvPr>
        </p:nvSpPr>
        <p:spPr/>
        <p:txBody>
          <a:bodyPr/>
          <a:lstStyle/>
          <a:p>
            <a:fld id="{B07158C4-A119-4B78-9DE8-A50001BC31DC}" type="slidenum">
              <a:rPr lang="en-AU" smtClean="0"/>
              <a:pPr/>
              <a:t>71</a:t>
            </a:fld>
            <a:endParaRPr lang="en-AU"/>
          </a:p>
        </p:txBody>
      </p:sp>
    </p:spTree>
    <p:extLst>
      <p:ext uri="{BB962C8B-B14F-4D97-AF65-F5344CB8AC3E}">
        <p14:creationId xmlns:p14="http://schemas.microsoft.com/office/powerpoint/2010/main" val="34652692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65EF-99BA-D917-75D7-CB0B64944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F7D35-2492-893A-320D-DBE4DECBC8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A6D25-5295-43A1-F244-3A5D386DCA6B}"/>
              </a:ext>
            </a:extLst>
          </p:cNvPr>
          <p:cNvSpPr>
            <a:spLocks noGrp="1"/>
          </p:cNvSpPr>
          <p:nvPr>
            <p:ph type="body" idx="1"/>
          </p:nvPr>
        </p:nvSpPr>
        <p:spPr/>
        <p:txBody>
          <a:bodyPr/>
          <a:lstStyle/>
          <a:p>
            <a:pPr marL="0" marR="0" lvl="0" indent="0" algn="l" defTabSz="1219170" rtl="0" eaLnBrk="1" fontAlgn="base"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This template can be provided to students to complete a Frayer diagram on crude oil. Teachers can co-construct each component, or students could use research to collect information to complete the components. A sample response is provided on the next slide.</a:t>
            </a:r>
          </a:p>
          <a:p>
            <a:endParaRPr lang="en-AU" dirty="0"/>
          </a:p>
        </p:txBody>
      </p:sp>
      <p:sp>
        <p:nvSpPr>
          <p:cNvPr id="4" name="Slide Number Placeholder 3">
            <a:extLst>
              <a:ext uri="{FF2B5EF4-FFF2-40B4-BE49-F238E27FC236}">
                <a16:creationId xmlns:a16="http://schemas.microsoft.com/office/drawing/2014/main" id="{D052D82D-87DA-E579-9889-4FD5089B245D}"/>
              </a:ext>
            </a:extLst>
          </p:cNvPr>
          <p:cNvSpPr>
            <a:spLocks noGrp="1"/>
          </p:cNvSpPr>
          <p:nvPr>
            <p:ph type="sldNum" sz="quarter" idx="5"/>
          </p:nvPr>
        </p:nvSpPr>
        <p:spPr/>
        <p:txBody>
          <a:bodyPr/>
          <a:lstStyle/>
          <a:p>
            <a:fld id="{B07158C4-A119-4B78-9DE8-A50001BC31DC}" type="slidenum">
              <a:rPr lang="en-AU" smtClean="0"/>
              <a:pPr/>
              <a:t>72</a:t>
            </a:fld>
            <a:endParaRPr lang="en-AU"/>
          </a:p>
        </p:txBody>
      </p:sp>
    </p:spTree>
    <p:extLst>
      <p:ext uri="{BB962C8B-B14F-4D97-AF65-F5344CB8AC3E}">
        <p14:creationId xmlns:p14="http://schemas.microsoft.com/office/powerpoint/2010/main" val="19615776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9E25A-360D-7B9B-54D7-D35FECE84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0367D-3EC5-0464-D660-0B8F32F43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A8A24-CEA1-5BEC-6D05-C1BC8EBA0287}"/>
              </a:ext>
            </a:extLst>
          </p:cNvPr>
          <p:cNvSpPr>
            <a:spLocks noGrp="1"/>
          </p:cNvSpPr>
          <p:nvPr>
            <p:ph type="body" idx="1"/>
          </p:nvPr>
        </p:nvSpPr>
        <p:spPr/>
        <p:txBody>
          <a:bodyPr/>
          <a:lstStyle/>
          <a:p>
            <a:pPr marL="0" marR="0" lvl="0" indent="0" algn="l" defTabSz="1219170" rtl="0" eaLnBrk="1" fontAlgn="base"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Completed Frayer diagram for Mixture. </a:t>
            </a:r>
            <a:endParaRPr lang="en-AU" dirty="0"/>
          </a:p>
          <a:p>
            <a:endParaRPr lang="en-AU" dirty="0"/>
          </a:p>
        </p:txBody>
      </p:sp>
      <p:sp>
        <p:nvSpPr>
          <p:cNvPr id="4" name="Slide Number Placeholder 3">
            <a:extLst>
              <a:ext uri="{FF2B5EF4-FFF2-40B4-BE49-F238E27FC236}">
                <a16:creationId xmlns:a16="http://schemas.microsoft.com/office/drawing/2014/main" id="{D0008FE7-6365-7492-44FF-89841C9A8FAE}"/>
              </a:ext>
            </a:extLst>
          </p:cNvPr>
          <p:cNvSpPr>
            <a:spLocks noGrp="1"/>
          </p:cNvSpPr>
          <p:nvPr>
            <p:ph type="sldNum" sz="quarter" idx="5"/>
          </p:nvPr>
        </p:nvSpPr>
        <p:spPr/>
        <p:txBody>
          <a:bodyPr/>
          <a:lstStyle/>
          <a:p>
            <a:fld id="{B07158C4-A119-4B78-9DE8-A50001BC31DC}" type="slidenum">
              <a:rPr lang="en-AU" smtClean="0"/>
              <a:pPr/>
              <a:t>73</a:t>
            </a:fld>
            <a:endParaRPr lang="en-AU"/>
          </a:p>
        </p:txBody>
      </p:sp>
    </p:spTree>
    <p:extLst>
      <p:ext uri="{BB962C8B-B14F-4D97-AF65-F5344CB8AC3E}">
        <p14:creationId xmlns:p14="http://schemas.microsoft.com/office/powerpoint/2010/main" val="37149357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11BF7-D9F8-A212-149A-970B72551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95C66-91B6-830A-1352-B1174B0748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366DE5-FA46-4A45-C09F-06EB1337A476}"/>
              </a:ext>
            </a:extLst>
          </p:cNvPr>
          <p:cNvSpPr>
            <a:spLocks noGrp="1"/>
          </p:cNvSpPr>
          <p:nvPr>
            <p:ph type="body" idx="1"/>
          </p:nvPr>
        </p:nvSpPr>
        <p:spPr/>
        <p:txBody>
          <a:bodyPr/>
          <a:lstStyle/>
          <a:p>
            <a:pPr marL="0" marR="0" lvl="0" indent="0" algn="l" defTabSz="1219170" rtl="0" eaLnBrk="1" fontAlgn="base"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This template can be provided to students to complete a Frayer diagram on crude oil. Teachers can co-construct each component, or students could use research to collect information to complete the components. A sample response is provided on the next slide.</a:t>
            </a:r>
          </a:p>
          <a:p>
            <a:endParaRPr lang="en-AU" dirty="0"/>
          </a:p>
        </p:txBody>
      </p:sp>
      <p:sp>
        <p:nvSpPr>
          <p:cNvPr id="4" name="Slide Number Placeholder 3">
            <a:extLst>
              <a:ext uri="{FF2B5EF4-FFF2-40B4-BE49-F238E27FC236}">
                <a16:creationId xmlns:a16="http://schemas.microsoft.com/office/drawing/2014/main" id="{AE81B9A5-3704-5174-A2E6-B8DA5A814EC8}"/>
              </a:ext>
            </a:extLst>
          </p:cNvPr>
          <p:cNvSpPr>
            <a:spLocks noGrp="1"/>
          </p:cNvSpPr>
          <p:nvPr>
            <p:ph type="sldNum" sz="quarter" idx="5"/>
          </p:nvPr>
        </p:nvSpPr>
        <p:spPr/>
        <p:txBody>
          <a:bodyPr/>
          <a:lstStyle/>
          <a:p>
            <a:fld id="{B07158C4-A119-4B78-9DE8-A50001BC31DC}" type="slidenum">
              <a:rPr lang="en-AU" smtClean="0"/>
              <a:pPr/>
              <a:t>74</a:t>
            </a:fld>
            <a:endParaRPr lang="en-AU"/>
          </a:p>
        </p:txBody>
      </p:sp>
    </p:spTree>
    <p:extLst>
      <p:ext uri="{BB962C8B-B14F-4D97-AF65-F5344CB8AC3E}">
        <p14:creationId xmlns:p14="http://schemas.microsoft.com/office/powerpoint/2010/main" val="21903099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27815-6602-B359-A6FA-54AFBF2ED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794C9-6DDE-B556-A6DB-B4C2E1DAC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26A045-0D69-D624-8222-931C5895C255}"/>
              </a:ext>
            </a:extLst>
          </p:cNvPr>
          <p:cNvSpPr>
            <a:spLocks noGrp="1"/>
          </p:cNvSpPr>
          <p:nvPr>
            <p:ph type="body" idx="1"/>
          </p:nvPr>
        </p:nvSpPr>
        <p:spPr/>
        <p:txBody>
          <a:bodyPr/>
          <a:lstStyle/>
          <a:p>
            <a:pPr marL="0" marR="0" lvl="0" indent="0" algn="l" defTabSz="1219170" rtl="0" eaLnBrk="1" fontAlgn="base"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Completed Frayer diagram for hydrocarbon</a:t>
            </a:r>
            <a:endParaRPr lang="en-AU" dirty="0"/>
          </a:p>
          <a:p>
            <a:endParaRPr lang="en-AU" dirty="0"/>
          </a:p>
        </p:txBody>
      </p:sp>
      <p:sp>
        <p:nvSpPr>
          <p:cNvPr id="4" name="Slide Number Placeholder 3">
            <a:extLst>
              <a:ext uri="{FF2B5EF4-FFF2-40B4-BE49-F238E27FC236}">
                <a16:creationId xmlns:a16="http://schemas.microsoft.com/office/drawing/2014/main" id="{E2B62EEE-C920-F64A-7BBE-9D2BE97FC8BB}"/>
              </a:ext>
            </a:extLst>
          </p:cNvPr>
          <p:cNvSpPr>
            <a:spLocks noGrp="1"/>
          </p:cNvSpPr>
          <p:nvPr>
            <p:ph type="sldNum" sz="quarter" idx="5"/>
          </p:nvPr>
        </p:nvSpPr>
        <p:spPr/>
        <p:txBody>
          <a:bodyPr/>
          <a:lstStyle/>
          <a:p>
            <a:fld id="{B07158C4-A119-4B78-9DE8-A50001BC31DC}" type="slidenum">
              <a:rPr lang="en-AU" smtClean="0"/>
              <a:pPr/>
              <a:t>75</a:t>
            </a:fld>
            <a:endParaRPr lang="en-AU"/>
          </a:p>
        </p:txBody>
      </p:sp>
    </p:spTree>
    <p:extLst>
      <p:ext uri="{BB962C8B-B14F-4D97-AF65-F5344CB8AC3E}">
        <p14:creationId xmlns:p14="http://schemas.microsoft.com/office/powerpoint/2010/main" val="31610133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endParaRPr lang="en-AU" dirty="0"/>
          </a:p>
          <a:p>
            <a:r>
              <a:rPr lang="en-AU" dirty="0"/>
              <a:t>Click on the play button to open the Fractional distillation (4:05) YouTube video. Students complete questions while they watch the video. Those questions can be found in </a:t>
            </a:r>
            <a:r>
              <a:rPr lang="en-AU" b="1" dirty="0"/>
              <a:t>TRB3 3.2 Hydrocarbons are everywhere</a:t>
            </a:r>
            <a:r>
              <a:rPr lang="en-AU" dirty="0"/>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76</a:t>
            </a:fld>
            <a:endParaRPr lang="en-AU"/>
          </a:p>
        </p:txBody>
      </p:sp>
    </p:spTree>
    <p:extLst>
      <p:ext uri="{BB962C8B-B14F-4D97-AF65-F5344CB8AC3E}">
        <p14:creationId xmlns:p14="http://schemas.microsoft.com/office/powerpoint/2010/main" val="29236879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Students label the diagram and discuss reasons for placement.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77</a:t>
            </a:fld>
            <a:endParaRPr lang="en-AU"/>
          </a:p>
        </p:txBody>
      </p:sp>
    </p:spTree>
    <p:extLst>
      <p:ext uri="{BB962C8B-B14F-4D97-AF65-F5344CB8AC3E}">
        <p14:creationId xmlns:p14="http://schemas.microsoft.com/office/powerpoint/2010/main" val="14566391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8021B-EC0F-5185-4D0B-5C33EFBDB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68ED9-1258-0CD5-1998-AE251FD65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5A150-0C36-D876-510D-92254136CCBF}"/>
              </a:ext>
            </a:extLst>
          </p:cNvPr>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F13EC1A-0406-A22F-CFFF-F9C5701F62C8}"/>
              </a:ext>
            </a:extLst>
          </p:cNvPr>
          <p:cNvSpPr>
            <a:spLocks noGrp="1"/>
          </p:cNvSpPr>
          <p:nvPr>
            <p:ph type="sldNum" sz="quarter" idx="5"/>
          </p:nvPr>
        </p:nvSpPr>
        <p:spPr/>
        <p:txBody>
          <a:bodyPr/>
          <a:lstStyle/>
          <a:p>
            <a:fld id="{D09C5488-DD16-4714-9519-7BE21BA11D4E}" type="slidenum">
              <a:rPr lang="en-AU" smtClean="0"/>
              <a:t>78</a:t>
            </a:fld>
            <a:endParaRPr lang="en-AU"/>
          </a:p>
        </p:txBody>
      </p:sp>
    </p:spTree>
    <p:extLst>
      <p:ext uri="{BB962C8B-B14F-4D97-AF65-F5344CB8AC3E}">
        <p14:creationId xmlns:p14="http://schemas.microsoft.com/office/powerpoint/2010/main" val="10143113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p>
          <a:p>
            <a:endParaRPr lang="en-AU" dirty="0"/>
          </a:p>
          <a:p>
            <a:r>
              <a:rPr lang="en-AU" dirty="0"/>
              <a:t>Use this slide to describe the role of IUPAC and unpack the naming of organic compounds.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79</a:t>
            </a:fld>
            <a:endParaRPr lang="en-AU"/>
          </a:p>
        </p:txBody>
      </p:sp>
    </p:spTree>
    <p:extLst>
      <p:ext uri="{BB962C8B-B14F-4D97-AF65-F5344CB8AC3E}">
        <p14:creationId xmlns:p14="http://schemas.microsoft.com/office/powerpoint/2010/main" val="341373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05AB-FCD9-84DF-4AA0-7088FC461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ACA51-191E-2F26-226D-43FBDB66D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2A7A0-871C-D115-99FE-30A6DE503F88}"/>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AU" b="0" i="0" dirty="0">
              <a:effectLst/>
              <a:latin typeface="Arial" panose="020B0604020202020204" pitchFamily="34" charset="0"/>
            </a:endParaRPr>
          </a:p>
          <a:p>
            <a:pPr algn="l">
              <a:buFont typeface="Arial" panose="020B0604020202020204" pitchFamily="34" charset="0"/>
              <a:buNone/>
            </a:pPr>
            <a:r>
              <a:rPr lang="en-AU" b="0" i="0" dirty="0">
                <a:effectLst/>
                <a:latin typeface="Arial" panose="020B0604020202020204" pitchFamily="34" charset="0"/>
              </a:rPr>
              <a:t>We can add more categories to the coloured boxes surrounding resources. For example, renewable resources, human resources, capital resources, social resources, finite resources. (Add these to the slide or progress to the next slide)</a:t>
            </a:r>
          </a:p>
          <a:p>
            <a:pPr algn="l">
              <a:buFont typeface="Arial" panose="020B0604020202020204" pitchFamily="34" charset="0"/>
              <a:buNone/>
            </a:pPr>
            <a:endParaRPr lang="en-AU" b="0" i="0" dirty="0">
              <a:effectLst/>
              <a:latin typeface="Arial" panose="020B0604020202020204" pitchFamily="34" charset="0"/>
            </a:endParaRPr>
          </a:p>
          <a:p>
            <a:pPr algn="l">
              <a:buFont typeface="Arial" panose="020B0604020202020204" pitchFamily="34" charset="0"/>
              <a:buNone/>
            </a:pPr>
            <a:r>
              <a:rPr lang="en-AU" b="0" i="0" dirty="0">
                <a:effectLst/>
                <a:latin typeface="Arial" panose="020B0604020202020204" pitchFamily="34" charset="0"/>
              </a:rPr>
              <a:t>These categories will guide our thinking and help us explore the topic in depth. (Progress to the next slide)</a:t>
            </a:r>
          </a:p>
          <a:p>
            <a:pPr algn="l">
              <a:buFont typeface="Arial" panose="020B0604020202020204" pitchFamily="34" charset="0"/>
              <a:buNone/>
            </a:pPr>
            <a:endParaRPr lang="en-AU" b="0" i="0" dirty="0">
              <a:effectLst/>
              <a:latin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B26581D5-FB53-4EA4-EC21-3D87529CC6DF}"/>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5663373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F0061-04F2-B2EA-2DFF-9A2075EAF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AE774-F158-90C1-C79F-70DAF9CBB0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08D71-B2D9-8F0A-066A-4FDAEFCC1A9C}"/>
              </a:ext>
            </a:extLst>
          </p:cNvPr>
          <p:cNvSpPr>
            <a:spLocks noGrp="1"/>
          </p:cNvSpPr>
          <p:nvPr>
            <p:ph type="body" idx="1"/>
          </p:nvPr>
        </p:nvSpPr>
        <p:spPr/>
        <p:txBody>
          <a:bodyPr/>
          <a:lstStyle/>
          <a:p>
            <a:r>
              <a:rPr lang="en-AU" b="1" dirty="0"/>
              <a:t>Teacher note:</a:t>
            </a:r>
          </a:p>
          <a:p>
            <a:endParaRPr lang="en-AU" dirty="0"/>
          </a:p>
          <a:p>
            <a:r>
              <a:rPr lang="en-AU" dirty="0"/>
              <a:t>Use this slide to describe the role of IUPAC and unpack the naming of organic compounds. </a:t>
            </a:r>
          </a:p>
          <a:p>
            <a:endParaRPr lang="en-AU" dirty="0"/>
          </a:p>
          <a:p>
            <a:r>
              <a:rPr lang="en-AU" dirty="0"/>
              <a:t>The compound on this slide has the –OH group highlighted to draw attention to the fact that this is an example of a functional group. This is a hydroxyl group, which would mean the suffix would ‘</a:t>
            </a:r>
            <a:r>
              <a:rPr lang="en-AU" dirty="0" err="1"/>
              <a:t>anol</a:t>
            </a:r>
            <a:r>
              <a:rPr lang="en-AU" dirty="0"/>
              <a:t>’, making this compound methanol a type of alcohol.</a:t>
            </a:r>
          </a:p>
        </p:txBody>
      </p:sp>
      <p:sp>
        <p:nvSpPr>
          <p:cNvPr id="4" name="Slide Number Placeholder 3">
            <a:extLst>
              <a:ext uri="{FF2B5EF4-FFF2-40B4-BE49-F238E27FC236}">
                <a16:creationId xmlns:a16="http://schemas.microsoft.com/office/drawing/2014/main" id="{759B7F1C-FE8D-B490-3B43-D0D61AA196CF}"/>
              </a:ext>
            </a:extLst>
          </p:cNvPr>
          <p:cNvSpPr>
            <a:spLocks noGrp="1"/>
          </p:cNvSpPr>
          <p:nvPr>
            <p:ph type="sldNum" sz="quarter" idx="5"/>
          </p:nvPr>
        </p:nvSpPr>
        <p:spPr/>
        <p:txBody>
          <a:bodyPr/>
          <a:lstStyle/>
          <a:p>
            <a:fld id="{B07158C4-A119-4B78-9DE8-A50001BC31DC}" type="slidenum">
              <a:rPr lang="en-AU" smtClean="0"/>
              <a:pPr/>
              <a:t>80</a:t>
            </a:fld>
            <a:endParaRPr lang="en-AU"/>
          </a:p>
        </p:txBody>
      </p:sp>
    </p:spTree>
    <p:extLst>
      <p:ext uri="{BB962C8B-B14F-4D97-AF65-F5344CB8AC3E}">
        <p14:creationId xmlns:p14="http://schemas.microsoft.com/office/powerpoint/2010/main" val="17579463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notes:</a:t>
            </a:r>
          </a:p>
          <a:p>
            <a:endParaRPr lang="en-AU" dirty="0"/>
          </a:p>
          <a:p>
            <a:r>
              <a:rPr lang="en-AU" dirty="0"/>
              <a:t>This slide contains animations to unpack how to name an organic compound. </a:t>
            </a:r>
          </a:p>
          <a:p>
            <a:endParaRPr lang="en-AU" dirty="0"/>
          </a:p>
          <a:p>
            <a:r>
              <a:rPr lang="en-AU" dirty="0"/>
              <a:t>Step 1: Count the number of carbons (click to bring up the numbers on each carbon). Ask students to look at Table 1 in the student resource and tell you what the prefix for 7 carbons is. Students should answer ‘Hept-’</a:t>
            </a:r>
          </a:p>
          <a:p>
            <a:endParaRPr lang="en-AU" dirty="0"/>
          </a:p>
          <a:p>
            <a:r>
              <a:rPr lang="en-AU" dirty="0"/>
              <a:t>Step 2: Identify the functional group. The functional groups are outlined in Table 2 of the student resource. This example is an alkane because there are only single bonds between the carbons.</a:t>
            </a:r>
          </a:p>
          <a:p>
            <a:endParaRPr lang="en-AU" dirty="0"/>
          </a:p>
          <a:p>
            <a:r>
              <a:rPr lang="en-AU" dirty="0"/>
              <a:t>Step 3: Join the prefix and suffix to write the name of the alkane.</a:t>
            </a:r>
          </a:p>
        </p:txBody>
      </p:sp>
      <p:sp>
        <p:nvSpPr>
          <p:cNvPr id="4" name="Slide Number Placeholder 3"/>
          <p:cNvSpPr>
            <a:spLocks noGrp="1"/>
          </p:cNvSpPr>
          <p:nvPr>
            <p:ph type="sldNum" sz="quarter" idx="5"/>
          </p:nvPr>
        </p:nvSpPr>
        <p:spPr/>
        <p:txBody>
          <a:bodyPr/>
          <a:lstStyle/>
          <a:p>
            <a:fld id="{B07158C4-A119-4B78-9DE8-A50001BC31DC}" type="slidenum">
              <a:rPr lang="en-AU" smtClean="0"/>
              <a:pPr/>
              <a:t>81</a:t>
            </a:fld>
            <a:endParaRPr lang="en-AU"/>
          </a:p>
        </p:txBody>
      </p:sp>
    </p:spTree>
    <p:extLst>
      <p:ext uri="{BB962C8B-B14F-4D97-AF65-F5344CB8AC3E}">
        <p14:creationId xmlns:p14="http://schemas.microsoft.com/office/powerpoint/2010/main" val="12577222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55422-B274-CD7D-82B5-4D343EA1D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83EF3-B078-6381-33B3-F37187B1F4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592C4-8D0B-0BBD-9168-42E9FEBC916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This slide contains animations to bring up the sample answers for the IUPAC name and structure of simple alkanes. This is in problem set 1 in the Student resource – naming organic compounds found in TRB3.</a:t>
            </a:r>
            <a:endParaRPr lang="en-AU" dirty="0"/>
          </a:p>
        </p:txBody>
      </p:sp>
      <p:sp>
        <p:nvSpPr>
          <p:cNvPr id="4" name="Slide Number Placeholder 3">
            <a:extLst>
              <a:ext uri="{FF2B5EF4-FFF2-40B4-BE49-F238E27FC236}">
                <a16:creationId xmlns:a16="http://schemas.microsoft.com/office/drawing/2014/main" id="{86F4E666-9B14-0672-2FFF-A1A9275DE2EE}"/>
              </a:ext>
            </a:extLst>
          </p:cNvPr>
          <p:cNvSpPr>
            <a:spLocks noGrp="1"/>
          </p:cNvSpPr>
          <p:nvPr>
            <p:ph type="sldNum" sz="quarter" idx="5"/>
          </p:nvPr>
        </p:nvSpPr>
        <p:spPr/>
        <p:txBody>
          <a:bodyPr/>
          <a:lstStyle/>
          <a:p>
            <a:fld id="{B07158C4-A119-4B78-9DE8-A50001BC31DC}" type="slidenum">
              <a:rPr lang="en-AU" smtClean="0"/>
              <a:pPr/>
              <a:t>82</a:t>
            </a:fld>
            <a:endParaRPr lang="en-AU"/>
          </a:p>
        </p:txBody>
      </p:sp>
    </p:spTree>
    <p:extLst>
      <p:ext uri="{BB962C8B-B14F-4D97-AF65-F5344CB8AC3E}">
        <p14:creationId xmlns:p14="http://schemas.microsoft.com/office/powerpoint/2010/main" val="1241098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DCAEA-5B13-5643-4AB7-1A94637FF8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DD73B-7CD8-6A21-C3A1-EE7F44F4AE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8910BB-D751-D208-80EF-67C54EE8A38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This slide contains animations to bring up the sample answers for the IUPAC name and structure of simple alkanes.</a:t>
            </a:r>
            <a:endParaRPr lang="en-AU" dirty="0"/>
          </a:p>
        </p:txBody>
      </p:sp>
      <p:sp>
        <p:nvSpPr>
          <p:cNvPr id="4" name="Slide Number Placeholder 3">
            <a:extLst>
              <a:ext uri="{FF2B5EF4-FFF2-40B4-BE49-F238E27FC236}">
                <a16:creationId xmlns:a16="http://schemas.microsoft.com/office/drawing/2014/main" id="{932B6AE3-C2B2-F628-233A-AB39B06A8C75}"/>
              </a:ext>
            </a:extLst>
          </p:cNvPr>
          <p:cNvSpPr>
            <a:spLocks noGrp="1"/>
          </p:cNvSpPr>
          <p:nvPr>
            <p:ph type="sldNum" sz="quarter" idx="5"/>
          </p:nvPr>
        </p:nvSpPr>
        <p:spPr/>
        <p:txBody>
          <a:bodyPr/>
          <a:lstStyle/>
          <a:p>
            <a:fld id="{B07158C4-A119-4B78-9DE8-A50001BC31DC}" type="slidenum">
              <a:rPr lang="en-AU" smtClean="0"/>
              <a:pPr/>
              <a:t>83</a:t>
            </a:fld>
            <a:endParaRPr lang="en-AU"/>
          </a:p>
        </p:txBody>
      </p:sp>
    </p:spTree>
    <p:extLst>
      <p:ext uri="{BB962C8B-B14F-4D97-AF65-F5344CB8AC3E}">
        <p14:creationId xmlns:p14="http://schemas.microsoft.com/office/powerpoint/2010/main" val="32654211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340B8-87A2-2D3D-F781-6411B48D4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053F06-A423-F288-1368-9E4B42680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6E391-C3FE-55AF-D36F-098C3912D82D}"/>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This slide contains animations to bring up the sample answers. </a:t>
            </a:r>
          </a:p>
          <a:p>
            <a:endParaRPr lang="en-AU" dirty="0"/>
          </a:p>
          <a:p>
            <a:r>
              <a:rPr lang="en-AU" dirty="0"/>
              <a:t>This is problem set 2 from Student resource – naming organic compounds in TRB3.</a:t>
            </a:r>
          </a:p>
        </p:txBody>
      </p:sp>
      <p:sp>
        <p:nvSpPr>
          <p:cNvPr id="4" name="Slide Number Placeholder 3">
            <a:extLst>
              <a:ext uri="{FF2B5EF4-FFF2-40B4-BE49-F238E27FC236}">
                <a16:creationId xmlns:a16="http://schemas.microsoft.com/office/drawing/2014/main" id="{2FBF7826-781D-BFA2-C6EB-A2E4EEE4E7F5}"/>
              </a:ext>
            </a:extLst>
          </p:cNvPr>
          <p:cNvSpPr>
            <a:spLocks noGrp="1"/>
          </p:cNvSpPr>
          <p:nvPr>
            <p:ph type="sldNum" sz="quarter" idx="5"/>
          </p:nvPr>
        </p:nvSpPr>
        <p:spPr/>
        <p:txBody>
          <a:bodyPr/>
          <a:lstStyle/>
          <a:p>
            <a:fld id="{B07158C4-A119-4B78-9DE8-A50001BC31DC}" type="slidenum">
              <a:rPr lang="en-AU" smtClean="0"/>
              <a:pPr/>
              <a:t>84</a:t>
            </a:fld>
            <a:endParaRPr lang="en-AU"/>
          </a:p>
        </p:txBody>
      </p:sp>
    </p:spTree>
    <p:extLst>
      <p:ext uri="{BB962C8B-B14F-4D97-AF65-F5344CB8AC3E}">
        <p14:creationId xmlns:p14="http://schemas.microsoft.com/office/powerpoint/2010/main" val="3774549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B8E3B-1B2E-9EE4-59BB-21ADBEF9F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B9ED0-4417-441E-748F-9696A3DA18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68AC2D-7249-2205-A01C-0AA07FC1AAD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This slide contains animations to bring up the sample answers. </a:t>
            </a:r>
          </a:p>
          <a:p>
            <a:endParaRPr lang="en-AU" dirty="0"/>
          </a:p>
          <a:p>
            <a:r>
              <a:rPr lang="en-AU" dirty="0"/>
              <a:t>This is problem set 2 from Student resource – naming organic compounds in TRB3.</a:t>
            </a:r>
          </a:p>
          <a:p>
            <a:endParaRPr lang="en-AU" dirty="0"/>
          </a:p>
        </p:txBody>
      </p:sp>
      <p:sp>
        <p:nvSpPr>
          <p:cNvPr id="4" name="Slide Number Placeholder 3">
            <a:extLst>
              <a:ext uri="{FF2B5EF4-FFF2-40B4-BE49-F238E27FC236}">
                <a16:creationId xmlns:a16="http://schemas.microsoft.com/office/drawing/2014/main" id="{E2A95A21-CB34-ED5D-0719-90D7C5C2422E}"/>
              </a:ext>
            </a:extLst>
          </p:cNvPr>
          <p:cNvSpPr>
            <a:spLocks noGrp="1"/>
          </p:cNvSpPr>
          <p:nvPr>
            <p:ph type="sldNum" sz="quarter" idx="5"/>
          </p:nvPr>
        </p:nvSpPr>
        <p:spPr/>
        <p:txBody>
          <a:bodyPr/>
          <a:lstStyle/>
          <a:p>
            <a:fld id="{B07158C4-A119-4B78-9DE8-A50001BC31DC}" type="slidenum">
              <a:rPr lang="en-AU" smtClean="0"/>
              <a:pPr/>
              <a:t>85</a:t>
            </a:fld>
            <a:endParaRPr lang="en-AU"/>
          </a:p>
        </p:txBody>
      </p:sp>
    </p:spTree>
    <p:extLst>
      <p:ext uri="{BB962C8B-B14F-4D97-AF65-F5344CB8AC3E}">
        <p14:creationId xmlns:p14="http://schemas.microsoft.com/office/powerpoint/2010/main" val="19638090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9D9AF-8124-1DDE-EF00-B66E9327D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B7A2F-26DA-DF0E-3152-F60B118337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12DADF-2452-9C84-D2E3-A20CD59F48C8}"/>
              </a:ext>
            </a:extLst>
          </p:cNvPr>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93D1D0A-F409-8342-78D6-B40D60754CAC}"/>
              </a:ext>
            </a:extLst>
          </p:cNvPr>
          <p:cNvSpPr>
            <a:spLocks noGrp="1"/>
          </p:cNvSpPr>
          <p:nvPr>
            <p:ph type="sldNum" sz="quarter" idx="5"/>
          </p:nvPr>
        </p:nvSpPr>
        <p:spPr/>
        <p:txBody>
          <a:bodyPr/>
          <a:lstStyle/>
          <a:p>
            <a:fld id="{D09C5488-DD16-4714-9519-7BE21BA11D4E}" type="slidenum">
              <a:rPr lang="en-AU" smtClean="0"/>
              <a:t>86</a:t>
            </a:fld>
            <a:endParaRPr lang="en-AU"/>
          </a:p>
        </p:txBody>
      </p:sp>
    </p:spTree>
    <p:extLst>
      <p:ext uri="{BB962C8B-B14F-4D97-AF65-F5344CB8AC3E}">
        <p14:creationId xmlns:p14="http://schemas.microsoft.com/office/powerpoint/2010/main" val="1187622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47718-1D08-A588-2D4B-D76589E6C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5E693-04CE-3F29-2758-E4E899D64D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D99EF-3D27-5342-8310-47593C5FD0ED}"/>
              </a:ext>
            </a:extLst>
          </p:cNvPr>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289AE36-B831-9087-F41B-2E618EFE6CF5}"/>
              </a:ext>
            </a:extLst>
          </p:cNvPr>
          <p:cNvSpPr>
            <a:spLocks noGrp="1"/>
          </p:cNvSpPr>
          <p:nvPr>
            <p:ph type="sldNum" sz="quarter" idx="5"/>
          </p:nvPr>
        </p:nvSpPr>
        <p:spPr/>
        <p:txBody>
          <a:bodyPr/>
          <a:lstStyle/>
          <a:p>
            <a:fld id="{D09C5488-DD16-4714-9519-7BE21BA11D4E}" type="slidenum">
              <a:rPr lang="en-AU" smtClean="0"/>
              <a:t>87</a:t>
            </a:fld>
            <a:endParaRPr lang="en-AU"/>
          </a:p>
        </p:txBody>
      </p:sp>
    </p:spTree>
    <p:extLst>
      <p:ext uri="{BB962C8B-B14F-4D97-AF65-F5344CB8AC3E}">
        <p14:creationId xmlns:p14="http://schemas.microsoft.com/office/powerpoint/2010/main" val="32830994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BA50F-8C79-0481-DCB4-50F74E3F06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9233DA-D63E-3E0B-8D4E-915C601C1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0BEB2-E6D5-1DC8-0635-74E2F9966A6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Ask the students to identify the molecule in the image.</a:t>
            </a:r>
          </a:p>
          <a:p>
            <a:endParaRPr lang="en-AU" dirty="0"/>
          </a:p>
          <a:p>
            <a:r>
              <a:rPr lang="en-AU" b="1" dirty="0"/>
              <a:t>Answer: </a:t>
            </a:r>
            <a:r>
              <a:rPr lang="en-AU" dirty="0"/>
              <a:t>pentane</a:t>
            </a:r>
          </a:p>
        </p:txBody>
      </p:sp>
      <p:sp>
        <p:nvSpPr>
          <p:cNvPr id="4" name="Slide Number Placeholder 3">
            <a:extLst>
              <a:ext uri="{FF2B5EF4-FFF2-40B4-BE49-F238E27FC236}">
                <a16:creationId xmlns:a16="http://schemas.microsoft.com/office/drawing/2014/main" id="{5B599516-858C-0D74-7F81-7061D35E2E36}"/>
              </a:ext>
            </a:extLst>
          </p:cNvPr>
          <p:cNvSpPr>
            <a:spLocks noGrp="1"/>
          </p:cNvSpPr>
          <p:nvPr>
            <p:ph type="sldNum" sz="quarter" idx="5"/>
          </p:nvPr>
        </p:nvSpPr>
        <p:spPr/>
        <p:txBody>
          <a:bodyPr/>
          <a:lstStyle/>
          <a:p>
            <a:fld id="{B07158C4-A119-4B78-9DE8-A50001BC31DC}" type="slidenum">
              <a:rPr lang="en-AU" smtClean="0"/>
              <a:pPr/>
              <a:t>88</a:t>
            </a:fld>
            <a:endParaRPr lang="en-AU"/>
          </a:p>
        </p:txBody>
      </p:sp>
    </p:spTree>
    <p:extLst>
      <p:ext uri="{BB962C8B-B14F-4D97-AF65-F5344CB8AC3E}">
        <p14:creationId xmlns:p14="http://schemas.microsoft.com/office/powerpoint/2010/main" val="16031974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This slide contains a sample response for the worksheet. It may be used to support students as they complete their worksheet.</a:t>
            </a:r>
          </a:p>
        </p:txBody>
      </p:sp>
      <p:sp>
        <p:nvSpPr>
          <p:cNvPr id="4" name="Slide Number Placeholder 3"/>
          <p:cNvSpPr>
            <a:spLocks noGrp="1"/>
          </p:cNvSpPr>
          <p:nvPr>
            <p:ph type="sldNum" sz="quarter" idx="5"/>
          </p:nvPr>
        </p:nvSpPr>
        <p:spPr/>
        <p:txBody>
          <a:bodyPr/>
          <a:lstStyle/>
          <a:p>
            <a:fld id="{B07158C4-A119-4B78-9DE8-A50001BC31DC}" type="slidenum">
              <a:rPr lang="en-AU" smtClean="0"/>
              <a:pPr/>
              <a:t>89</a:t>
            </a:fld>
            <a:endParaRPr lang="en-AU"/>
          </a:p>
        </p:txBody>
      </p:sp>
    </p:spTree>
    <p:extLst>
      <p:ext uri="{BB962C8B-B14F-4D97-AF65-F5344CB8AC3E}">
        <p14:creationId xmlns:p14="http://schemas.microsoft.com/office/powerpoint/2010/main" val="409976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46833-EEF9-EA26-9788-5407E4EB3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7654A-4192-DB39-B4BD-00CCBA3C4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34DE3-2879-5CC3-BE23-A7556806B9E1}"/>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algn="l">
              <a:buFont typeface="Arial" panose="020B0604020202020204" pitchFamily="34" charset="0"/>
              <a:buNone/>
            </a:pPr>
            <a:endParaRPr lang="en-AU" b="0" i="0" dirty="0">
              <a:effectLst/>
              <a:latin typeface="Arial" panose="020B0604020202020204" pitchFamily="34" charset="0"/>
            </a:endParaRPr>
          </a:p>
          <a:p>
            <a:pPr algn="l">
              <a:buFont typeface="Arial" panose="020B0604020202020204" pitchFamily="34" charset="0"/>
              <a:buNone/>
            </a:pPr>
            <a:r>
              <a:rPr lang="en-AU" b="0" i="0" dirty="0">
                <a:effectLst/>
                <a:latin typeface="Arial" panose="020B0604020202020204" pitchFamily="34" charset="0"/>
              </a:rPr>
              <a:t>These categories will guide our thinking and help us explore the topic in depth.</a:t>
            </a:r>
          </a:p>
          <a:p>
            <a:pPr algn="l">
              <a:buFont typeface="Arial" panose="020B0604020202020204" pitchFamily="34" charset="0"/>
              <a:buNone/>
            </a:pPr>
            <a:r>
              <a:rPr lang="en-AU" b="0" i="0" dirty="0">
                <a:effectLst/>
                <a:latin typeface="Arial" panose="020B0604020202020204" pitchFamily="34" charset="0"/>
              </a:rPr>
              <a:t>Now, copy the text from the central light blue box into the corresponding light blue box. (Progress to the next slide)</a:t>
            </a:r>
          </a:p>
        </p:txBody>
      </p:sp>
      <p:sp>
        <p:nvSpPr>
          <p:cNvPr id="4" name="Slide Number Placeholder 3">
            <a:extLst>
              <a:ext uri="{FF2B5EF4-FFF2-40B4-BE49-F238E27FC236}">
                <a16:creationId xmlns:a16="http://schemas.microsoft.com/office/drawing/2014/main" id="{DD03ECAC-AFE6-C2D4-7C59-E605B3A28139}"/>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1523228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This slide contains a sample response for the worksheet. It may be used to support students as they complete their worksheet.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90</a:t>
            </a:fld>
            <a:endParaRPr lang="en-AU"/>
          </a:p>
        </p:txBody>
      </p:sp>
    </p:spTree>
    <p:extLst>
      <p:ext uri="{BB962C8B-B14F-4D97-AF65-F5344CB8AC3E}">
        <p14:creationId xmlns:p14="http://schemas.microsoft.com/office/powerpoint/2010/main" val="38091490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CAD2B-C89A-0973-166A-15F2FE1D6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31000-F37E-C4ED-13BA-7D8E61C9DE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CF0AC-230D-DA93-9FE9-AE03A84813F9}"/>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b="0" i="0" dirty="0">
                <a:effectLst/>
                <a:latin typeface="Arial" panose="020B0604020202020204" pitchFamily="34" charset="0"/>
              </a:rPr>
              <a:t>This slide is animated to highlight the correct answer.</a:t>
            </a:r>
          </a:p>
          <a:p>
            <a:endParaRPr lang="en-AU" b="1" i="0" dirty="0">
              <a:effectLst/>
              <a:latin typeface="Arial" panose="020B0604020202020204" pitchFamily="34" charset="0"/>
            </a:endParaRPr>
          </a:p>
          <a:p>
            <a:r>
              <a:rPr lang="en-AU" b="1" i="0" dirty="0">
                <a:effectLst/>
                <a:latin typeface="Arial" panose="020B0604020202020204" pitchFamily="34" charset="0"/>
              </a:rPr>
              <a:t>Correct Answer:</a:t>
            </a:r>
            <a:r>
              <a:rPr lang="en-AU" b="0" i="0" dirty="0">
                <a:effectLst/>
                <a:latin typeface="Arial" panose="020B0604020202020204" pitchFamily="34" charset="0"/>
              </a:rPr>
              <a:t> C) It produces carbon dioxide and water as the main products.</a:t>
            </a:r>
          </a:p>
          <a:p>
            <a:endParaRPr lang="en-AU" dirty="0"/>
          </a:p>
          <a:p>
            <a:r>
              <a:rPr lang="en-AU" dirty="0"/>
              <a:t>A incorrect</a:t>
            </a:r>
          </a:p>
          <a:p>
            <a:r>
              <a:rPr lang="en-AU" dirty="0"/>
              <a:t>This response describes a characteristic of incomplete combustion, not complete combustion. Incomplete combustion occurs when there is not enough oxygen, leading to the production of soot and carbon monoxide.</a:t>
            </a:r>
          </a:p>
          <a:p>
            <a:endParaRPr lang="en-AU" dirty="0"/>
          </a:p>
          <a:p>
            <a:r>
              <a:rPr lang="en-AU" dirty="0"/>
              <a:t>B Incorrect</a:t>
            </a:r>
          </a:p>
          <a:p>
            <a:r>
              <a:rPr lang="en-AU" dirty="0"/>
              <a:t>This statement is incorrect for complete combustion. Complete combustion requires an adequate supply of oxygen to fully oxidise the fuel. A limited supply of oxygen results in incomplete combustion.</a:t>
            </a:r>
          </a:p>
          <a:p>
            <a:endParaRPr lang="en-AU" dirty="0"/>
          </a:p>
          <a:p>
            <a:r>
              <a:rPr lang="en-AU" b="1" dirty="0"/>
              <a:t>C correct</a:t>
            </a:r>
          </a:p>
          <a:p>
            <a:r>
              <a:rPr lang="en-AU" dirty="0"/>
              <a:t> </a:t>
            </a:r>
          </a:p>
          <a:p>
            <a:r>
              <a:rPr lang="en-AU" dirty="0"/>
              <a:t>D incorrect</a:t>
            </a:r>
          </a:p>
          <a:p>
            <a:r>
              <a:rPr lang="en-AU" dirty="0"/>
              <a:t>A yellow flame is typically associated with incomplete combustion, indicating inefficient burning and the presence of soot. Complete combustion is indicated by a blue flame, which shows a clean burn with sufficient oxygen available.</a:t>
            </a:r>
          </a:p>
          <a:p>
            <a:endParaRPr lang="en-AU" dirty="0"/>
          </a:p>
        </p:txBody>
      </p:sp>
      <p:sp>
        <p:nvSpPr>
          <p:cNvPr id="4" name="Slide Number Placeholder 3">
            <a:extLst>
              <a:ext uri="{FF2B5EF4-FFF2-40B4-BE49-F238E27FC236}">
                <a16:creationId xmlns:a16="http://schemas.microsoft.com/office/drawing/2014/main" id="{C41A4B1F-7C1D-7234-26BC-ACB5FB6C0C18}"/>
              </a:ext>
            </a:extLst>
          </p:cNvPr>
          <p:cNvSpPr>
            <a:spLocks noGrp="1"/>
          </p:cNvSpPr>
          <p:nvPr>
            <p:ph type="sldNum" sz="quarter" idx="5"/>
          </p:nvPr>
        </p:nvSpPr>
        <p:spPr/>
        <p:txBody>
          <a:bodyPr/>
          <a:lstStyle/>
          <a:p>
            <a:fld id="{B07158C4-A119-4B78-9DE8-A50001BC31DC}" type="slidenum">
              <a:rPr lang="en-AU" smtClean="0"/>
              <a:pPr/>
              <a:t>91</a:t>
            </a:fld>
            <a:endParaRPr lang="en-AU"/>
          </a:p>
        </p:txBody>
      </p:sp>
    </p:spTree>
    <p:extLst>
      <p:ext uri="{BB962C8B-B14F-4D97-AF65-F5344CB8AC3E}">
        <p14:creationId xmlns:p14="http://schemas.microsoft.com/office/powerpoint/2010/main" val="31703550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c7b18a78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c7b18a78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1" dirty="0">
                <a:latin typeface="Arial" panose="020B0604020202020204" pitchFamily="34" charset="0"/>
                <a:cs typeface="Arial" panose="020B0604020202020204" pitchFamily="34" charset="0"/>
              </a:rPr>
              <a:t>Teacher notes:</a:t>
            </a:r>
            <a:endParaRPr lang="en-US" sz="12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1200" dirty="0">
                <a:solidFill>
                  <a:srgbClr val="333333"/>
                </a:solidFill>
                <a:highlight>
                  <a:srgbClr val="FFFFFF"/>
                </a:highlight>
                <a:latin typeface="Montserrat"/>
                <a:ea typeface="Montserrat"/>
                <a:cs typeface="Montserrat"/>
                <a:sym typeface="Montserrat"/>
              </a:rPr>
              <a:t>P-O-Es are most commonly used when conducting investigations or experiments. They can also be used for predicting the opening scenes of a play or the sequel of a novel, or designing and building new inventions.</a:t>
            </a:r>
            <a:endParaRPr sz="1200" dirty="0">
              <a:solidFill>
                <a:srgbClr val="333333"/>
              </a:solidFill>
              <a:highlight>
                <a:srgbClr val="FFFFFF"/>
              </a:highlight>
              <a:latin typeface="Montserrat"/>
              <a:ea typeface="Montserrat"/>
              <a:cs typeface="Montserrat"/>
              <a:sym typeface="Montserrat"/>
            </a:endParaRPr>
          </a:p>
          <a:p>
            <a:pPr marL="0" lvl="0" indent="0" algn="l" rtl="0">
              <a:spcBef>
                <a:spcPts val="0"/>
              </a:spcBef>
              <a:spcAft>
                <a:spcPts val="0"/>
              </a:spcAft>
              <a:buNone/>
            </a:pPr>
            <a:endParaRPr sz="1200" dirty="0">
              <a:solidFill>
                <a:srgbClr val="333333"/>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200" dirty="0">
                <a:solidFill>
                  <a:srgbClr val="333333"/>
                </a:solidFill>
                <a:highlight>
                  <a:srgbClr val="FFFFFF"/>
                </a:highlight>
                <a:latin typeface="Montserrat"/>
                <a:ea typeface="Montserrat"/>
                <a:cs typeface="Montserrat"/>
                <a:sym typeface="Montserrat"/>
              </a:rPr>
              <a:t>Use this template to record responses in the editable text boxes.</a:t>
            </a:r>
            <a:endParaRPr sz="1200" dirty="0">
              <a:solidFill>
                <a:srgbClr val="333333"/>
              </a:solidFill>
              <a:highlight>
                <a:srgbClr val="FFFFFF"/>
              </a:highlight>
              <a:latin typeface="Montserrat"/>
              <a:ea typeface="Montserrat"/>
              <a:cs typeface="Montserrat"/>
              <a:sym typeface="Montserrat"/>
            </a:endParaRPr>
          </a:p>
          <a:p>
            <a:pPr marL="457200" lvl="0" indent="-298450" algn="l" rtl="0">
              <a:spcBef>
                <a:spcPts val="0"/>
              </a:spcBef>
              <a:spcAft>
                <a:spcPts val="0"/>
              </a:spcAft>
              <a:buSzPts val="1100"/>
              <a:buChar char="●"/>
            </a:pPr>
            <a:r>
              <a:rPr lang="en" sz="1200" dirty="0">
                <a:solidFill>
                  <a:srgbClr val="333333"/>
                </a:solidFill>
                <a:highlight>
                  <a:srgbClr val="FFFFFF"/>
                </a:highlight>
                <a:latin typeface="Montserrat"/>
                <a:ea typeface="Montserrat"/>
                <a:cs typeface="Montserrat"/>
                <a:sym typeface="Montserrat"/>
              </a:rPr>
              <a:t>Predict (Before an experiment or investigation): What do you think will happen? Why do you think that will happen?</a:t>
            </a:r>
            <a:endParaRPr sz="1200" dirty="0">
              <a:solidFill>
                <a:srgbClr val="333333"/>
              </a:solidFill>
              <a:highlight>
                <a:srgbClr val="FFFFFF"/>
              </a:highlight>
              <a:latin typeface="Montserrat"/>
              <a:ea typeface="Montserrat"/>
              <a:cs typeface="Montserrat"/>
              <a:sym typeface="Montserrat"/>
            </a:endParaRPr>
          </a:p>
          <a:p>
            <a:pPr marL="457200" lvl="0" indent="-304800" algn="l" rtl="0">
              <a:spcBef>
                <a:spcPts val="0"/>
              </a:spcBef>
              <a:spcAft>
                <a:spcPts val="0"/>
              </a:spcAft>
              <a:buClr>
                <a:srgbClr val="333333"/>
              </a:buClr>
              <a:buSzPts val="1200"/>
              <a:buFont typeface="Montserrat"/>
              <a:buChar char="●"/>
            </a:pPr>
            <a:r>
              <a:rPr lang="en" sz="1200" dirty="0">
                <a:solidFill>
                  <a:srgbClr val="333333"/>
                </a:solidFill>
                <a:highlight>
                  <a:srgbClr val="FFFFFF"/>
                </a:highlight>
                <a:latin typeface="Montserrat"/>
                <a:ea typeface="Montserrat"/>
                <a:cs typeface="Montserrat"/>
                <a:sym typeface="Montserrat"/>
              </a:rPr>
              <a:t>Observe (During) What actually happened? Was it different from your prediction?</a:t>
            </a:r>
            <a:endParaRPr sz="1200" dirty="0">
              <a:solidFill>
                <a:srgbClr val="333333"/>
              </a:solidFill>
              <a:highlight>
                <a:srgbClr val="FFFFFF"/>
              </a:highlight>
              <a:latin typeface="Montserrat"/>
              <a:ea typeface="Montserrat"/>
              <a:cs typeface="Montserrat"/>
              <a:sym typeface="Montserrat"/>
            </a:endParaRPr>
          </a:p>
          <a:p>
            <a:pPr marL="457200" lvl="0" indent="-304800" algn="l" rtl="0">
              <a:spcBef>
                <a:spcPts val="0"/>
              </a:spcBef>
              <a:spcAft>
                <a:spcPts val="0"/>
              </a:spcAft>
              <a:buClr>
                <a:srgbClr val="333333"/>
              </a:buClr>
              <a:buSzPts val="1200"/>
              <a:buFont typeface="Montserrat"/>
              <a:buChar char="●"/>
            </a:pPr>
            <a:r>
              <a:rPr lang="en" sz="1200" dirty="0">
                <a:solidFill>
                  <a:srgbClr val="333333"/>
                </a:solidFill>
                <a:highlight>
                  <a:srgbClr val="FFFFFF"/>
                </a:highlight>
                <a:latin typeface="Montserrat"/>
                <a:ea typeface="Montserrat"/>
                <a:cs typeface="Montserrat"/>
                <a:sym typeface="Montserrat"/>
              </a:rPr>
              <a:t>Explain (After): Why did that happen? Discuss responses.</a:t>
            </a:r>
            <a:endParaRPr sz="1200" dirty="0">
              <a:solidFill>
                <a:srgbClr val="333333"/>
              </a:solidFill>
              <a:highlight>
                <a:srgbClr val="FFFFFF"/>
              </a:highlight>
              <a:latin typeface="Montserrat"/>
              <a:ea typeface="Montserrat"/>
              <a:cs typeface="Montserrat"/>
              <a:sym typeface="Montserrat"/>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Arial" panose="020B0604020202020204" pitchFamily="34" charset="0"/>
                <a:ea typeface="Calibri" panose="020F0502020204030204" pitchFamily="34" charset="0"/>
              </a:rPr>
              <a:t>This slide contains animations. </a:t>
            </a:r>
          </a:p>
          <a:p>
            <a:endParaRPr lang="en-AU" dirty="0"/>
          </a:p>
          <a:p>
            <a:r>
              <a:rPr lang="en-AU" dirty="0"/>
              <a:t>Use this slide to explain how to calculate the thermal energy produced during the combustion of methane. Demonstrate the calculations step by step. Students will then use the calculate to calculate the thermal energy transferred to water by both complete and incomplete combustion of methane gas.</a:t>
            </a:r>
          </a:p>
        </p:txBody>
      </p:sp>
      <p:sp>
        <p:nvSpPr>
          <p:cNvPr id="4" name="Slide Number Placeholder 3"/>
          <p:cNvSpPr>
            <a:spLocks noGrp="1"/>
          </p:cNvSpPr>
          <p:nvPr>
            <p:ph type="sldNum" sz="quarter" idx="5"/>
          </p:nvPr>
        </p:nvSpPr>
        <p:spPr/>
        <p:txBody>
          <a:bodyPr/>
          <a:lstStyle/>
          <a:p>
            <a:fld id="{B07158C4-A119-4B78-9DE8-A50001BC31DC}" type="slidenum">
              <a:rPr lang="en-AU" smtClean="0"/>
              <a:pPr/>
              <a:t>93</a:t>
            </a:fld>
            <a:endParaRPr lang="en-AU"/>
          </a:p>
        </p:txBody>
      </p:sp>
    </p:spTree>
    <p:extLst>
      <p:ext uri="{BB962C8B-B14F-4D97-AF65-F5344CB8AC3E}">
        <p14:creationId xmlns:p14="http://schemas.microsoft.com/office/powerpoint/2010/main" val="21686359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endParaRPr lang="en-AU" dirty="0"/>
          </a:p>
          <a:p>
            <a:r>
              <a:rPr lang="en-AU" dirty="0"/>
              <a:t>Use this exit ticket after completing the practical investigation comparing complete and incomplete combustion.</a:t>
            </a:r>
          </a:p>
          <a:p>
            <a:endParaRPr lang="en-AU" dirty="0"/>
          </a:p>
          <a:p>
            <a:r>
              <a:rPr lang="en-AU" dirty="0"/>
              <a:t>Sample answers:</a:t>
            </a:r>
          </a:p>
          <a:p>
            <a:pPr marL="342900" indent="-342900">
              <a:buAutoNum type="arabicPeriod"/>
            </a:pPr>
            <a:r>
              <a:rPr lang="en-AU" dirty="0"/>
              <a:t>Not enough oxygen will be able to get to the engine, where combustion takes place.</a:t>
            </a:r>
          </a:p>
          <a:p>
            <a:pPr marL="342900" indent="-342900">
              <a:buAutoNum type="arabicPeriod"/>
            </a:pPr>
            <a:r>
              <a:rPr lang="en-AU" dirty="0"/>
              <a:t>Incomplete combustion</a:t>
            </a:r>
          </a:p>
          <a:p>
            <a:pPr marL="342900" indent="-342900">
              <a:buAutoNum type="arabicPeriod"/>
            </a:pPr>
            <a:r>
              <a:rPr lang="en-AU" dirty="0"/>
              <a:t>Less energy. The car will be less fuel-efficient because incomplete combustion does not fully burn the fuel. Instead of the petrol being burnt to produce carbon dioxide and water, it will produce carbon monoxide, carbon and water.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94</a:t>
            </a:fld>
            <a:endParaRPr lang="en-AU"/>
          </a:p>
        </p:txBody>
      </p:sp>
    </p:spTree>
    <p:extLst>
      <p:ext uri="{BB962C8B-B14F-4D97-AF65-F5344CB8AC3E}">
        <p14:creationId xmlns:p14="http://schemas.microsoft.com/office/powerpoint/2010/main" val="174957783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29783-DDDA-009C-6719-D2383493D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C39A5-4163-4863-98D1-141796A2DA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FAB74-FECA-A44A-E11C-2CFF69AF7C49}"/>
              </a:ext>
            </a:extLst>
          </p:cNvPr>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Arial" panose="020B0604020202020204" pitchFamily="34" charset="0"/>
              </a:rPr>
              <a:t>Teacher notes:</a:t>
            </a:r>
          </a:p>
          <a:p>
            <a:pPr algn="l" rtl="0" fontAlgn="base">
              <a:buFont typeface="Arial" panose="020B0604020202020204" pitchFamily="34" charset="0"/>
              <a:buNone/>
            </a:pPr>
            <a:endParaRPr lang="en-AU" sz="1600" b="1"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For more information See ⁠</a:t>
            </a:r>
            <a:r>
              <a:rPr lang="en-AU" sz="1600" b="0" i="0" u="sng" strike="noStrike" dirty="0">
                <a:solidFill>
                  <a:srgbClr val="146CFD"/>
                </a:solidFill>
                <a:effectLst/>
                <a:latin typeface="Arial" panose="020B0604020202020204" pitchFamily="34" charset="0"/>
                <a:hlinkClick r:id="rId3"/>
              </a:rPr>
              <a:t>AITSL</a:t>
            </a:r>
            <a:r>
              <a:rPr lang="en-AU" sz="1600" b="0" i="0" u="none" strike="noStrike" dirty="0">
                <a:solidFill>
                  <a:srgbClr val="000000"/>
                </a:solidFill>
                <a:effectLst/>
                <a:latin typeface="Arial" panose="020B0604020202020204" pitchFamily="34" charset="0"/>
              </a:rPr>
              <a:t> or the NSW Department of Education explicit teaching strategies, ⁠</a:t>
            </a:r>
            <a:r>
              <a:rPr lang="en-AU" sz="1600" b="0" i="0" u="sng" strike="noStrike" dirty="0">
                <a:solidFill>
                  <a:srgbClr val="146CFD"/>
                </a:solidFill>
                <a:effectLst/>
                <a:latin typeface="Arial" panose="020B0604020202020204" pitchFamily="34" charset="0"/>
                <a:hlinkClick r:id="rId4"/>
              </a:rPr>
              <a:t>Sharing learning intentions</a:t>
            </a:r>
            <a:r>
              <a:rPr lang="en-AU" sz="1600" b="0" i="0" u="none" strike="noStrike" dirty="0">
                <a:solidFill>
                  <a:srgbClr val="000000"/>
                </a:solidFill>
                <a:effectLst/>
                <a:latin typeface="Arial" panose="020B0604020202020204" pitchFamily="34" charset="0"/>
              </a:rPr>
              <a:t> and ⁠</a:t>
            </a:r>
            <a:r>
              <a:rPr lang="en-AU" sz="1600" b="0" i="0" u="sng" strike="noStrike" dirty="0">
                <a:solidFill>
                  <a:srgbClr val="146CFD"/>
                </a:solidFill>
                <a:effectLst/>
                <a:latin typeface="Arial" panose="020B0604020202020204" pitchFamily="34" charset="0"/>
                <a:hlinkClick r:id="rId5"/>
              </a:rPr>
              <a:t>Sharing success criteria</a:t>
            </a:r>
            <a:r>
              <a:rPr lang="en-AU"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is not necessarily presented at the beginning of the lesson. Teacher needs to consider most effectual time to introduce </a:t>
            </a:r>
            <a:r>
              <a:rPr lang="en-US" sz="16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AU" sz="1600" b="0" i="0" u="none" strike="noStrike" dirty="0">
                <a:solidFill>
                  <a:srgbClr val="000000"/>
                </a:solidFill>
                <a:effectLst/>
                <a:latin typeface="Arial" panose="020B0604020202020204" pitchFamily="34" charset="0"/>
              </a:rPr>
              <a:t>LISC should be revisited during the lesson to support students' evaluation of their learning.</a:t>
            </a:r>
            <a:endParaRPr lang="en-AU" sz="1600" b="0" i="0" dirty="0">
              <a:solidFill>
                <a:srgbClr val="444444"/>
              </a:solidFill>
              <a:effectLst/>
              <a:latin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92F00FC-1ED8-CBEB-75F0-1BA41EB414F2}"/>
              </a:ext>
            </a:extLst>
          </p:cNvPr>
          <p:cNvSpPr>
            <a:spLocks noGrp="1"/>
          </p:cNvSpPr>
          <p:nvPr>
            <p:ph type="sldNum" sz="quarter" idx="5"/>
          </p:nvPr>
        </p:nvSpPr>
        <p:spPr/>
        <p:txBody>
          <a:bodyPr/>
          <a:lstStyle/>
          <a:p>
            <a:fld id="{D09C5488-DD16-4714-9519-7BE21BA11D4E}" type="slidenum">
              <a:rPr lang="en-AU" smtClean="0"/>
              <a:t>95</a:t>
            </a:fld>
            <a:endParaRPr lang="en-AU"/>
          </a:p>
        </p:txBody>
      </p:sp>
    </p:spTree>
    <p:extLst>
      <p:ext uri="{BB962C8B-B14F-4D97-AF65-F5344CB8AC3E}">
        <p14:creationId xmlns:p14="http://schemas.microsoft.com/office/powerpoint/2010/main" val="7649742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4D553-F8E9-E3F0-4803-47551D6A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F2F0E-3D5F-518A-4FCA-77E7D8AC8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1CADA-D65B-23B9-EB4A-536B8EBB036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r>
              <a:rPr lang="en-AU" dirty="0"/>
              <a:t>This slide show students what they need to do in their hydrocarbon presentation. See TRB 3 for more information.</a:t>
            </a:r>
          </a:p>
        </p:txBody>
      </p:sp>
      <p:sp>
        <p:nvSpPr>
          <p:cNvPr id="4" name="Slide Number Placeholder 3">
            <a:extLst>
              <a:ext uri="{FF2B5EF4-FFF2-40B4-BE49-F238E27FC236}">
                <a16:creationId xmlns:a16="http://schemas.microsoft.com/office/drawing/2014/main" id="{3ECCE869-EBE8-8152-61FC-D90C0665773E}"/>
              </a:ext>
            </a:extLst>
          </p:cNvPr>
          <p:cNvSpPr>
            <a:spLocks noGrp="1"/>
          </p:cNvSpPr>
          <p:nvPr>
            <p:ph type="sldNum" sz="quarter" idx="5"/>
          </p:nvPr>
        </p:nvSpPr>
        <p:spPr/>
        <p:txBody>
          <a:bodyPr/>
          <a:lstStyle/>
          <a:p>
            <a:fld id="{B07158C4-A119-4B78-9DE8-A50001BC31DC}" type="slidenum">
              <a:rPr lang="en-AU" smtClean="0"/>
              <a:pPr/>
              <a:t>96</a:t>
            </a:fld>
            <a:endParaRPr lang="en-AU"/>
          </a:p>
        </p:txBody>
      </p:sp>
    </p:spTree>
    <p:extLst>
      <p:ext uri="{BB962C8B-B14F-4D97-AF65-F5344CB8AC3E}">
        <p14:creationId xmlns:p14="http://schemas.microsoft.com/office/powerpoint/2010/main" val="16785403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This slide includes animations.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600" b="0"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Click on the tiles under the </a:t>
            </a:r>
            <a:r>
              <a:rPr lang="en-AU" sz="1600" b="1" dirty="0"/>
              <a:t>Word bank </a:t>
            </a:r>
            <a:r>
              <a:rPr lang="en-AU" sz="1600" b="0" dirty="0"/>
              <a:t>(in any order) </a:t>
            </a:r>
            <a:r>
              <a:rPr lang="en-AU" sz="1600" b="1" dirty="0"/>
              <a:t> </a:t>
            </a:r>
            <a:r>
              <a:rPr lang="en-AU" sz="1600" b="0" dirty="0"/>
              <a:t>to match it to its meaning.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97</a:t>
            </a:fld>
            <a:endParaRPr lang="en-AU"/>
          </a:p>
        </p:txBody>
      </p:sp>
    </p:spTree>
    <p:extLst>
      <p:ext uri="{BB962C8B-B14F-4D97-AF65-F5344CB8AC3E}">
        <p14:creationId xmlns:p14="http://schemas.microsoft.com/office/powerpoint/2010/main" val="371169833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Think-Pair-Share involves students thinking independently about a prompt or problem, pairing up with a classmate to discuss their ideas, and then sharing their combined knowledge with the class. It:</a:t>
            </a:r>
          </a:p>
          <a:p>
            <a:pPr marL="309524" indent="-309524">
              <a:buFont typeface="Arial" panose="020B0604020202020204" pitchFamily="34" charset="0"/>
              <a:buChar char="•"/>
            </a:pPr>
            <a:r>
              <a:rPr lang="en-AU" dirty="0"/>
              <a:t>allows educators to change a traditional whole-class discussion into a more manageable and inclusive activity where all students are given an opportunity to respond</a:t>
            </a:r>
          </a:p>
          <a:p>
            <a:pPr marL="309524" indent="-309524">
              <a:buFont typeface="Arial" panose="020B0604020202020204" pitchFamily="34" charset="0"/>
              <a:buChar char="•"/>
            </a:pPr>
            <a:r>
              <a:rPr lang="en-AU" dirty="0"/>
              <a:t>promotes the development of students' speaking, listening and social skills</a:t>
            </a:r>
          </a:p>
        </p:txBody>
      </p:sp>
      <p:sp>
        <p:nvSpPr>
          <p:cNvPr id="4" name="Slide Number Placeholder 3"/>
          <p:cNvSpPr>
            <a:spLocks noGrp="1"/>
          </p:cNvSpPr>
          <p:nvPr>
            <p:ph type="sldNum" sz="quarter" idx="5"/>
          </p:nvPr>
        </p:nvSpPr>
        <p:spPr/>
        <p:txBody>
          <a:bodyPr/>
          <a:lstStyle/>
          <a:p>
            <a:fld id="{B07158C4-A119-4B78-9DE8-A50001BC31DC}" type="slidenum">
              <a:rPr lang="en-AU" smtClean="0"/>
              <a:pPr/>
              <a:t>98</a:t>
            </a:fld>
            <a:endParaRPr lang="en-AU"/>
          </a:p>
        </p:txBody>
      </p:sp>
    </p:spTree>
    <p:extLst>
      <p:ext uri="{BB962C8B-B14F-4D97-AF65-F5344CB8AC3E}">
        <p14:creationId xmlns:p14="http://schemas.microsoft.com/office/powerpoint/2010/main" val="146783893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E0A5B-4048-C881-374A-44B65831C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53F3D-BC34-20FE-3B6C-7589A13CAD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B0BA3-D4DA-BB18-EB91-F2BE8F16BDF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r>
              <a:rPr lang="en-AU" dirty="0"/>
              <a:t>This slide can be printed as a graphic organiser to support students organise their thoughts.</a:t>
            </a:r>
          </a:p>
          <a:p>
            <a:endParaRPr lang="en-AU" dirty="0"/>
          </a:p>
        </p:txBody>
      </p:sp>
      <p:sp>
        <p:nvSpPr>
          <p:cNvPr id="4" name="Slide Number Placeholder 3">
            <a:extLst>
              <a:ext uri="{FF2B5EF4-FFF2-40B4-BE49-F238E27FC236}">
                <a16:creationId xmlns:a16="http://schemas.microsoft.com/office/drawing/2014/main" id="{B73F3D6A-82ED-9584-A113-7366D03AEC10}"/>
              </a:ext>
            </a:extLst>
          </p:cNvPr>
          <p:cNvSpPr>
            <a:spLocks noGrp="1"/>
          </p:cNvSpPr>
          <p:nvPr>
            <p:ph type="sldNum" sz="quarter" idx="5"/>
          </p:nvPr>
        </p:nvSpPr>
        <p:spPr/>
        <p:txBody>
          <a:bodyPr/>
          <a:lstStyle/>
          <a:p>
            <a:fld id="{B07158C4-A119-4B78-9DE8-A50001BC31DC}" type="slidenum">
              <a:rPr lang="en-AU" smtClean="0"/>
              <a:pPr/>
              <a:t>99</a:t>
            </a:fld>
            <a:endParaRPr lang="en-AU"/>
          </a:p>
        </p:txBody>
      </p:sp>
    </p:spTree>
    <p:extLst>
      <p:ext uri="{BB962C8B-B14F-4D97-AF65-F5344CB8AC3E}">
        <p14:creationId xmlns:p14="http://schemas.microsoft.com/office/powerpoint/2010/main" val="1275976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97709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7851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958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5964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92050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0852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ed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8819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959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04593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5575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8326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1848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549136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8"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science/science-curriculum-resources-k-12/science-7-10-curriculum-resources/science-s5-material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5.xml"/><Relationship Id="rId1" Type="http://schemas.openxmlformats.org/officeDocument/2006/relationships/slideLayout" Target="../slideLayouts/slideLayout5.xml"/><Relationship Id="rId5" Type="http://schemas.openxmlformats.org/officeDocument/2006/relationships/image" Target="../media/image84.png"/><Relationship Id="rId4" Type="http://schemas.openxmlformats.org/officeDocument/2006/relationships/image" Target="../media/image83.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7.png"/><Relationship Id="rId4" Type="http://schemas.openxmlformats.org/officeDocument/2006/relationships/diagramLayout" Target="../diagrams/layout1.xml"/><Relationship Id="rId9" Type="http://schemas.openxmlformats.org/officeDocument/2006/relationships/image" Target="../media/image86.png"/></Relationships>
</file>

<file path=ppt/slides/_rels/slide11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9.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90.png"/><Relationship Id="rId4" Type="http://schemas.openxmlformats.org/officeDocument/2006/relationships/diagramLayout" Target="../diagrams/layout2.xml"/><Relationship Id="rId9" Type="http://schemas.openxmlformats.org/officeDocument/2006/relationships/image" Target="../media/image8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20.xml"/><Relationship Id="rId1" Type="http://schemas.openxmlformats.org/officeDocument/2006/relationships/slideLayout" Target="../slideLayouts/slideLayout9.xml"/><Relationship Id="rId4" Type="http://schemas.openxmlformats.org/officeDocument/2006/relationships/image" Target="../media/image92.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28.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9.xml"/><Relationship Id="rId1" Type="http://schemas.openxmlformats.org/officeDocument/2006/relationships/slideLayout" Target="../slideLayouts/slideLayout9.xml"/><Relationship Id="rId5" Type="http://schemas.openxmlformats.org/officeDocument/2006/relationships/hyperlink" Target="https://www.usgs.gov/index.php/" TargetMode="External"/><Relationship Id="rId4" Type="http://schemas.openxmlformats.org/officeDocument/2006/relationships/hyperlink" Target="https://www.usgs.gov/index.php/media/images/microplastics-sources-pathways-and-fate-conceptual-diagra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30.xml"/><Relationship Id="rId1" Type="http://schemas.openxmlformats.org/officeDocument/2006/relationships/slideLayout" Target="../slideLayouts/slideLayout5.xml"/><Relationship Id="rId6" Type="http://schemas.openxmlformats.org/officeDocument/2006/relationships/hyperlink" Target="https://creativecommons.org/licenses/by-sa/4.0/deed.en" TargetMode="External"/><Relationship Id="rId5" Type="http://schemas.openxmlformats.org/officeDocument/2006/relationships/hyperlink" Target="https://link.springer.com/" TargetMode="External"/><Relationship Id="rId4" Type="http://schemas.openxmlformats.org/officeDocument/2006/relationships/hyperlink" Target="https://link.springer.com/article/10.1007/s10853-023-08806-8#Fig5" TargetMode="Externa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35.xml"/><Relationship Id="rId1" Type="http://schemas.openxmlformats.org/officeDocument/2006/relationships/slideLayout" Target="../slideLayouts/slideLayout5.xml"/><Relationship Id="rId6" Type="http://schemas.openxmlformats.org/officeDocument/2006/relationships/image" Target="../media/image128.png"/><Relationship Id="rId5" Type="http://schemas.openxmlformats.org/officeDocument/2006/relationships/customXml" Target="../ink/ink10.xml"/><Relationship Id="rId4" Type="http://schemas.openxmlformats.org/officeDocument/2006/relationships/hyperlink" Target="https://doi.org/10.1787/c0821f81-en" TargetMode="External"/></Relationships>
</file>

<file path=ppt/slides/_rels/slide1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36.xml"/><Relationship Id="rId1" Type="http://schemas.openxmlformats.org/officeDocument/2006/relationships/slideLayout" Target="../slideLayouts/slideLayout9.xml"/><Relationship Id="rId5" Type="http://schemas.openxmlformats.org/officeDocument/2006/relationships/hyperlink" Target="https://doi.org/10.1787/c0821f81-en" TargetMode="External"/><Relationship Id="rId4" Type="http://schemas.openxmlformats.org/officeDocument/2006/relationships/image" Target="../media/image99.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8" Type="http://schemas.openxmlformats.org/officeDocument/2006/relationships/hyperlink" Target="https://www.abc.net.au/education/use-for-resin-and-sap/13968076" TargetMode="External"/><Relationship Id="rId13" Type="http://schemas.openxmlformats.org/officeDocument/2006/relationships/hyperlink" Target="https://www.fairplanet.org/story/when-will-we-run-out-of-fossil-fuels/#:~:text=Predictions%20vary%20and%20largely%20depend,run%20out%20of%20natural%20gas"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abc.net.au/education/many-uses-of-a-kangaroo/13968072" TargetMode="External"/><Relationship Id="rId12" Type="http://schemas.openxmlformats.org/officeDocument/2006/relationships/hyperlink" Target="https://mahb.stanford.edu/library-item/fossil-fuels-run/" TargetMode="External"/><Relationship Id="rId2" Type="http://schemas.openxmlformats.org/officeDocument/2006/relationships/notesSlide" Target="../notesSlides/notesSlide146.xml"/><Relationship Id="rId1" Type="http://schemas.openxmlformats.org/officeDocument/2006/relationships/slideLayout" Target="../slideLayouts/slideLayout11.xml"/><Relationship Id="rId6" Type="http://schemas.openxmlformats.org/officeDocument/2006/relationships/hyperlink" Target="https://curriculum.nsw.edu.au/learning-areas/science/science-7-10-2023/overview" TargetMode="External"/><Relationship Id="rId11" Type="http://schemas.openxmlformats.org/officeDocument/2006/relationships/hyperlink" Target="https://richardheinberg.com/188-what-will-we-eat-as-the-oil-runs-out" TargetMode="External"/><Relationship Id="rId5" Type="http://schemas.openxmlformats.org/officeDocument/2006/relationships/hyperlink" Target="https://curriculum.nsw.edu.au/" TargetMode="External"/><Relationship Id="rId10" Type="http://schemas.openxmlformats.org/officeDocument/2006/relationships/hyperlink" Target="https://education.cosmosmagazine.com/five-native-plants-that-illuminate-deep-aboriginal-knowledge/"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aitsl.edu.au/docs/default-source/feedback/aitsl-learning-intentions-and-success-criteria-strategy.pdf?sfvrsn=382dec3c_2#:~:text=Learning%20Intentions%20are%20descriptions%20of,providing%20feedback%20and%20assessing%20achievement." TargetMode="External"/></Relationships>
</file>

<file path=ppt/slides/_rels/slide148.xml.rels><?xml version="1.0" encoding="UTF-8" standalone="yes"?>
<Relationships xmlns="http://schemas.openxmlformats.org/package/2006/relationships"><Relationship Id="rId3" Type="http://schemas.openxmlformats.org/officeDocument/2006/relationships/hyperlink" Target="https://www.australiangeographic.com.au/topics/history-culture/2011/02/top-10-aboriginal-bush-medicines/" TargetMode="External"/><Relationship Id="rId2" Type="http://schemas.openxmlformats.org/officeDocument/2006/relationships/notesSlide" Target="../notesSlides/notesSlide147.xml"/><Relationship Id="rId1" Type="http://schemas.openxmlformats.org/officeDocument/2006/relationships/slideLayout" Target="../slideLayouts/slideLayout9.xml"/><Relationship Id="rId6" Type="http://schemas.openxmlformats.org/officeDocument/2006/relationships/hyperlink" Target="https://japingkaaboriginalart.com/articles/australian-aboriginal-ochre-painting/#:~:text=Ochre%20Is%20Used%20As%20a%20Foundation%20of%20Cultural%20Expression&amp;text=These%20natural%20pigments%20(colours)%20were,artefacts%20and%20sometimes%20even%20sand." TargetMode="External"/><Relationship Id="rId5" Type="http://schemas.openxmlformats.org/officeDocument/2006/relationships/hyperlink" Target="https://worldwidewattle.com/infogallery/utilisation/aboriginal.php" TargetMode="External"/><Relationship Id="rId4" Type="http://schemas.openxmlformats.org/officeDocument/2006/relationships/hyperlink" Target="https://www.firstpeoplesrelations.vic.gov.au/aboriginal-places-and-objects"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commons.wikimedia.org/wiki/File:Cyanotrichite-Malachite-199581.jpg"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File:Malachite-Copper-264040.jp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creativecommons.org/licenses/by-sa/3.0/deed.en" TargetMode="External"/><Relationship Id="rId3" Type="http://schemas.openxmlformats.org/officeDocument/2006/relationships/image" Target="../media/image8.png"/><Relationship Id="rId7" Type="http://schemas.openxmlformats.org/officeDocument/2006/relationships/hyperlink" Target="https://commons.wikimedia.org/wiki/User:99of9"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hyperlink" Target="https://commons.wikimedia.org/wiki/File:AboriginalOchrePitCentralAustralia.JPG" TargetMode="External"/><Relationship Id="rId5" Type="http://schemas.openxmlformats.org/officeDocument/2006/relationships/image" Target="../media/image9.jpeg"/><Relationship Id="rId4" Type="http://schemas.openxmlformats.org/officeDocument/2006/relationships/hyperlink" Target="https://japingkaaboriginalart.com/articles/australian-aboriginal-ochre-painting/#:~:text=Ochre%20Is%20Used%20As%20a%20Foundation%20of%20Cultural%20Expression&amp;text=These%20natural%20pigments%20(colours)%20were,artefacts%20and%20sometimes%20even%20sand."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creativecommons.org/licenses/by/2.0/deed.en" TargetMode="External"/><Relationship Id="rId3" Type="http://schemas.openxmlformats.org/officeDocument/2006/relationships/image" Target="../media/image8.png"/><Relationship Id="rId7" Type="http://schemas.openxmlformats.org/officeDocument/2006/relationships/hyperlink" Target="https://www.flickr.com/people/63175631@N02"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hyperlink" Target="https://commons.wikimedia.org/wiki/File:Golden_Wattle_resin_%2816223046317%29.jpg" TargetMode="External"/><Relationship Id="rId5" Type="http://schemas.openxmlformats.org/officeDocument/2006/relationships/image" Target="../media/image10.jpeg"/><Relationship Id="rId4" Type="http://schemas.openxmlformats.org/officeDocument/2006/relationships/hyperlink" Target="https://www.abc.net.au/education/use-for-resin-and-sap/13968076" TargetMode="External"/><Relationship Id="rId9" Type="http://schemas.openxmlformats.org/officeDocument/2006/relationships/image" Target="../media/image11.jpeg"/></Relationships>
</file>

<file path=ppt/slides/_rels/slide28.xml.rels><?xml version="1.0" encoding="UTF-8" standalone="yes"?>
<Relationships xmlns="http://schemas.openxmlformats.org/package/2006/relationships"><Relationship Id="rId8" Type="http://schemas.openxmlformats.org/officeDocument/2006/relationships/hyperlink" Target="https://creativecommons.org/licenses/by-sa/3.0/deed.en" TargetMode="External"/><Relationship Id="rId3" Type="http://schemas.openxmlformats.org/officeDocument/2006/relationships/image" Target="../media/image8.png"/><Relationship Id="rId7" Type="http://schemas.openxmlformats.org/officeDocument/2006/relationships/hyperlink" Target="https://commons.wikimedia.org/wiki/User:Garyvines"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hyperlink" Target="https://commons.wikimedia.org/wiki/File:ScarTree.jpg" TargetMode="External"/><Relationship Id="rId5" Type="http://schemas.openxmlformats.org/officeDocument/2006/relationships/image" Target="../media/image12.jpeg"/><Relationship Id="rId4" Type="http://schemas.openxmlformats.org/officeDocument/2006/relationships/hyperlink" Target="https://www.firstpeoplesrelations.vic.gov.au/fact-sheet-aboriginal-scar-tre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hyperlink" Target="https://creativecommons.org/licenses/by/4.0/legalcode" TargetMode="External"/><Relationship Id="rId5" Type="http://schemas.openxmlformats.org/officeDocument/2006/relationships/image" Target="../media/image13.jpeg"/><Relationship Id="rId4" Type="http://schemas.openxmlformats.org/officeDocument/2006/relationships/hyperlink" Target="https://www.firstpeoplesrelations.vic.gov.au/fact-sheet-aboriginal-flaked-stone-tools"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53.xml"/><Relationship Id="rId3" Type="http://schemas.openxmlformats.org/officeDocument/2006/relationships/slide" Target="slide1.xml"/><Relationship Id="rId7" Type="http://schemas.openxmlformats.org/officeDocument/2006/relationships/slide" Target="slide23.xml"/><Relationship Id="rId12" Type="http://schemas.openxmlformats.org/officeDocument/2006/relationships/slide" Target="slide42.xml"/><Relationship Id="rId2" Type="http://schemas.openxmlformats.org/officeDocument/2006/relationships/notesSlide" Target="../notesSlides/notesSlide3.xml"/><Relationship Id="rId16" Type="http://schemas.openxmlformats.org/officeDocument/2006/relationships/slide" Target="slide63.xml"/><Relationship Id="rId1" Type="http://schemas.openxmlformats.org/officeDocument/2006/relationships/slideLayout" Target="../slideLayouts/slideLayout9.xml"/><Relationship Id="rId6" Type="http://schemas.openxmlformats.org/officeDocument/2006/relationships/slide" Target="slide16.xml"/><Relationship Id="rId11" Type="http://schemas.openxmlformats.org/officeDocument/2006/relationships/slide" Target="slide37.xml"/><Relationship Id="rId5" Type="http://schemas.openxmlformats.org/officeDocument/2006/relationships/slide" Target="slide3.xml"/><Relationship Id="rId15" Type="http://schemas.openxmlformats.org/officeDocument/2006/relationships/slide" Target="slide61.xml"/><Relationship Id="rId10"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32.xml"/><Relationship Id="rId14" Type="http://schemas.openxmlformats.org/officeDocument/2006/relationships/slide" Target="slide59.xml"/></Relationships>
</file>

<file path=ppt/slides/_rels/slide30.xml.rels><?xml version="1.0" encoding="UTF-8" standalone="yes"?>
<Relationships xmlns="http://schemas.openxmlformats.org/package/2006/relationships"><Relationship Id="rId8" Type="http://schemas.openxmlformats.org/officeDocument/2006/relationships/hyperlink" Target="https://creativecommons.org/licenses/by-sa/3.0/deed.en" TargetMode="External"/><Relationship Id="rId3" Type="http://schemas.openxmlformats.org/officeDocument/2006/relationships/image" Target="../media/image8.png"/><Relationship Id="rId7" Type="http://schemas.openxmlformats.org/officeDocument/2006/relationships/hyperlink" Target="https://commons.wikimedia.org/wiki/User:Andrewa"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hyperlink" Target="https://commons.wikimedia.org/wiki/File:Clapsticks.JPG" TargetMode="External"/><Relationship Id="rId5" Type="http://schemas.openxmlformats.org/officeDocument/2006/relationships/image" Target="../media/image14.jpeg"/><Relationship Id="rId4" Type="http://schemas.openxmlformats.org/officeDocument/2006/relationships/hyperlink" Target="https://worldwidewattle.com/infogallery/utilisation/aboriginal.php"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video" Target="https://www.youtube.com/embed/FY9njrte8tc?feature=oembed" TargetMode="Externa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video" Target="https://www.youtube.com/embed/VGq95P2frbg?feature=oembed" TargetMode="Externa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slide" Target="slide78.xml"/><Relationship Id="rId13" Type="http://schemas.openxmlformats.org/officeDocument/2006/relationships/slide" Target="slide116.xml"/><Relationship Id="rId3" Type="http://schemas.openxmlformats.org/officeDocument/2006/relationships/slide" Target="slide1.xml"/><Relationship Id="rId7" Type="http://schemas.openxmlformats.org/officeDocument/2006/relationships/slide" Target="slide69.xml"/><Relationship Id="rId12" Type="http://schemas.openxmlformats.org/officeDocument/2006/relationships/slide" Target="slide111.xml"/><Relationship Id="rId17" Type="http://schemas.openxmlformats.org/officeDocument/2006/relationships/slide" Target="slide144.xml"/><Relationship Id="rId2" Type="http://schemas.openxmlformats.org/officeDocument/2006/relationships/notesSlide" Target="../notesSlides/notesSlide4.xml"/><Relationship Id="rId16" Type="http://schemas.openxmlformats.org/officeDocument/2006/relationships/slide" Target="slide134.xml"/><Relationship Id="rId1" Type="http://schemas.openxmlformats.org/officeDocument/2006/relationships/slideLayout" Target="../slideLayouts/slideLayout9.xml"/><Relationship Id="rId6" Type="http://schemas.openxmlformats.org/officeDocument/2006/relationships/slide" Target="slide3.xml"/><Relationship Id="rId11" Type="http://schemas.openxmlformats.org/officeDocument/2006/relationships/slide" Target="slide100.xml"/><Relationship Id="rId5" Type="http://schemas.openxmlformats.org/officeDocument/2006/relationships/slide" Target="slide67.xml"/><Relationship Id="rId15" Type="http://schemas.openxmlformats.org/officeDocument/2006/relationships/slide" Target="slide127.xml"/><Relationship Id="rId10" Type="http://schemas.openxmlformats.org/officeDocument/2006/relationships/slide" Target="slide95.xml"/><Relationship Id="rId4" Type="http://schemas.openxmlformats.org/officeDocument/2006/relationships/slide" Target="slide66.xml"/><Relationship Id="rId9" Type="http://schemas.openxmlformats.org/officeDocument/2006/relationships/slide" Target="slide86.xml"/><Relationship Id="rId14" Type="http://schemas.openxmlformats.org/officeDocument/2006/relationships/slide" Target="slide12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22.sv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22.svg"/></Relationships>
</file>

<file path=ppt/slides/_rels/slide4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51.png"/><Relationship Id="rId18" Type="http://schemas.openxmlformats.org/officeDocument/2006/relationships/customXml" Target="../ink/ink8.xml"/><Relationship Id="rId3" Type="http://schemas.openxmlformats.org/officeDocument/2006/relationships/image" Target="../media/image23.png"/><Relationship Id="rId21" Type="http://schemas.openxmlformats.org/officeDocument/2006/relationships/image" Target="../media/image55.png"/><Relationship Id="rId7" Type="http://schemas.openxmlformats.org/officeDocument/2006/relationships/image" Target="../media/image48.png"/><Relationship Id="rId12" Type="http://schemas.openxmlformats.org/officeDocument/2006/relationships/customXml" Target="../ink/ink5.xml"/><Relationship Id="rId17" Type="http://schemas.openxmlformats.org/officeDocument/2006/relationships/image" Target="../media/image53.png"/><Relationship Id="rId2" Type="http://schemas.openxmlformats.org/officeDocument/2006/relationships/notesSlide" Target="../notesSlides/notesSlide48.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9.xml"/><Relationship Id="rId6" Type="http://schemas.openxmlformats.org/officeDocument/2006/relationships/customXml" Target="../ink/ink2.xml"/><Relationship Id="rId11" Type="http://schemas.openxmlformats.org/officeDocument/2006/relationships/image" Target="../media/image50.png"/><Relationship Id="rId5" Type="http://schemas.openxmlformats.org/officeDocument/2006/relationships/image" Target="../media/image47.png"/><Relationship Id="rId15" Type="http://schemas.openxmlformats.org/officeDocument/2006/relationships/image" Target="../media/image52.png"/><Relationship Id="rId10" Type="http://schemas.openxmlformats.org/officeDocument/2006/relationships/customXml" Target="../ink/ink4.xml"/><Relationship Id="rId19" Type="http://schemas.openxmlformats.org/officeDocument/2006/relationships/image" Target="../media/image54.png"/><Relationship Id="rId4" Type="http://schemas.openxmlformats.org/officeDocument/2006/relationships/customXml" Target="../ink/ink1.xml"/><Relationship Id="rId9" Type="http://schemas.openxmlformats.org/officeDocument/2006/relationships/image" Target="../media/image49.png"/><Relationship Id="rId14" Type="http://schemas.openxmlformats.org/officeDocument/2006/relationships/customXml" Target="../ink/ink6.xml"/><Relationship Id="rId22"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9.xml"/><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hyperlink" Target="https://commons.wikimedia.org/wiki/File:Cellulose-3D-balls.png" TargetMode="External"/><Relationship Id="rId2" Type="http://schemas.openxmlformats.org/officeDocument/2006/relationships/notesSlide" Target="../notesSlides/notesSlide68.xml"/><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9.xml"/><Relationship Id="rId1" Type="http://schemas.openxmlformats.org/officeDocument/2006/relationships/video" Target="https://www.youtube.com/embed/PYMWUz7TC3A?feature=oembed" TargetMode="External"/><Relationship Id="rId5" Type="http://schemas.openxmlformats.org/officeDocument/2006/relationships/image" Target="../media/image39.jpeg"/><Relationship Id="rId4" Type="http://schemas.openxmlformats.org/officeDocument/2006/relationships/hyperlink" Target="https://www.youtube.com/watch?v=PYMWUz7TC3A"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7.xml"/><Relationship Id="rId1" Type="http://schemas.openxmlformats.org/officeDocument/2006/relationships/slideLayout" Target="../slideLayouts/slideLayout9.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File:Crude_Oil_Distillation.png"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2.xml"/><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3.xml"/><Relationship Id="rId1" Type="http://schemas.openxmlformats.org/officeDocument/2006/relationships/slideLayout" Target="../slideLayouts/slideLayout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8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4.xml"/><Relationship Id="rId1" Type="http://schemas.openxmlformats.org/officeDocument/2006/relationships/slideLayout" Target="../slideLayouts/slideLayout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5.xml"/><Relationship Id="rId1" Type="http://schemas.openxmlformats.org/officeDocument/2006/relationships/slideLayout" Target="../slideLayouts/slideLayout9.xml"/><Relationship Id="rId5" Type="http://schemas.openxmlformats.org/officeDocument/2006/relationships/image" Target="../media/image66.png"/><Relationship Id="rId4" Type="http://schemas.openxmlformats.org/officeDocument/2006/relationships/image" Target="../media/image65.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9.xml"/><Relationship Id="rId1" Type="http://schemas.openxmlformats.org/officeDocument/2006/relationships/slideLayout" Target="../slideLayouts/slideLayout9.xml"/><Relationship Id="rId4" Type="http://schemas.openxmlformats.org/officeDocument/2006/relationships/hyperlink" Target="https://chemix.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0.xml"/><Relationship Id="rId1" Type="http://schemas.openxmlformats.org/officeDocument/2006/relationships/slideLayout" Target="../slideLayouts/slideLayout9.xml"/><Relationship Id="rId4" Type="http://schemas.openxmlformats.org/officeDocument/2006/relationships/hyperlink" Target="https://chemix.org/"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2.xml"/><Relationship Id="rId1" Type="http://schemas.openxmlformats.org/officeDocument/2006/relationships/slideLayout" Target="../slideLayouts/slideLayout9.xml"/><Relationship Id="rId5" Type="http://schemas.openxmlformats.org/officeDocument/2006/relationships/image" Target="../media/image72.png"/><Relationship Id="rId4" Type="http://schemas.openxmlformats.org/officeDocument/2006/relationships/image" Target="../media/image71.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6.xml"/><Relationship Id="rId1" Type="http://schemas.openxmlformats.org/officeDocument/2006/relationships/slideLayout" Target="../slideLayouts/slideLayout5.xml"/><Relationship Id="rId4" Type="http://schemas.openxmlformats.org/officeDocument/2006/relationships/image" Target="../media/image74.sv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98.xml"/><Relationship Id="rId1" Type="http://schemas.openxmlformats.org/officeDocument/2006/relationships/slideLayout" Target="../slideLayouts/slideLayout9.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572D99-04BD-C038-A62F-33C1F06494CB}"/>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31119CC0-F77E-70A9-8280-7493D1B798BF}"/>
              </a:ext>
            </a:extLst>
          </p:cNvPr>
          <p:cNvSpPr>
            <a:spLocks noGrp="1"/>
          </p:cNvSpPr>
          <p:nvPr>
            <p:ph type="pic" sz="quarter" idx="13"/>
          </p:nvPr>
        </p:nvSpPr>
        <p:spPr/>
        <p:txBody>
          <a:bodyPr/>
          <a:lstStyle/>
          <a:p>
            <a:pPr marL="342900" indent="-342900">
              <a:buFont typeface="Arial"/>
              <a:buChar char="•"/>
            </a:pPr>
            <a:r>
              <a:rPr lang="en-AU" sz="1800" dirty="0">
                <a:latin typeface="+mn-lt"/>
                <a:ea typeface="+mn-lt"/>
                <a:cs typeface="+mn-lt"/>
              </a:rPr>
              <a:t>This resource is not a teaching and learning program. It should be used in conjunction with the </a:t>
            </a:r>
            <a:r>
              <a:rPr lang="en-AU" sz="1800" dirty="0">
                <a:latin typeface="+mn-lt"/>
                <a:ea typeface="+mn-lt"/>
                <a:cs typeface="+mn-lt"/>
                <a:hlinkClick r:id="rId3"/>
              </a:rPr>
              <a:t>Materials resource package</a:t>
            </a:r>
            <a:r>
              <a:rPr lang="en-AU" sz="1800" dirty="0">
                <a:latin typeface="+mn-lt"/>
                <a:ea typeface="+mn-lt"/>
                <a:cs typeface="+mn-lt"/>
              </a:rPr>
              <a:t>.</a:t>
            </a:r>
          </a:p>
          <a:p>
            <a:pPr marL="342900" indent="-342900">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buFont typeface="Arial"/>
              <a:buChar char="•"/>
            </a:pPr>
            <a:r>
              <a:rPr lang="en-AU" sz="1800" dirty="0">
                <a:solidFill>
                  <a:srgbClr val="22272B"/>
                </a:solidFill>
                <a:latin typeface="+mn-lt"/>
              </a:rPr>
              <a:t>Save a copy of the file to make changes to the slide deck. Go to File &gt; Download a Copy (this downloads a copy to the computer to edit in the PowerPoint app).</a:t>
            </a:r>
          </a:p>
          <a:p>
            <a:pPr marL="342900" indent="-342900">
              <a:buFont typeface="Arial"/>
              <a:buChar char="•"/>
            </a:pPr>
            <a:r>
              <a:rPr lang="en-AU" sz="1800" dirty="0">
                <a:solidFill>
                  <a:srgbClr val="22272B"/>
                </a:solidFill>
                <a:latin typeface="+mn-lt"/>
              </a:rPr>
              <a:t>To convert the PowerPoint to Google Slides</a:t>
            </a:r>
          </a:p>
          <a:p>
            <a:pPr marL="913765" lvl="1" indent="-457200">
              <a:spcAft>
                <a:spcPts val="1200"/>
              </a:spcAft>
              <a:buFont typeface="+mj-lt"/>
              <a:buAutoNum type="arabicPeriod"/>
            </a:pPr>
            <a:r>
              <a:rPr lang="en-AU" dirty="0">
                <a:solidFill>
                  <a:srgbClr val="22272B"/>
                </a:solidFill>
                <a:latin typeface="+mn-lt"/>
              </a:rPr>
              <a:t>Upload the file into Google Drive and open it.</a:t>
            </a:r>
          </a:p>
          <a:p>
            <a:pPr marL="913765" lvl="1" indent="-457200">
              <a:spcAft>
                <a:spcPts val="1200"/>
              </a:spcAft>
              <a:buFont typeface="+mj-lt"/>
              <a:buAutoNum type="arabicPeriod"/>
            </a:pPr>
            <a:r>
              <a:rPr lang="en-AU" dirty="0">
                <a:solidFill>
                  <a:srgbClr val="22272B"/>
                </a:solidFill>
                <a:latin typeface="+mn-lt"/>
              </a:rPr>
              <a:t>Go to File &gt; Save as Google Slides.</a:t>
            </a:r>
          </a:p>
          <a:p>
            <a:pPr marL="456565" lvl="1">
              <a:spcAft>
                <a:spcPts val="1200"/>
              </a:spcAft>
            </a:pPr>
            <a:r>
              <a:rPr lang="en-AU" dirty="0">
                <a:solidFill>
                  <a:srgbClr val="22272B"/>
                </a:solidFill>
                <a:latin typeface="+mn-lt"/>
              </a:rPr>
              <a:t>(Note – conversion may cause formatting changes in the slides.)</a:t>
            </a:r>
          </a:p>
          <a:p>
            <a:endParaRPr lang="en-AU" sz="1800" dirty="0">
              <a:latin typeface="+mn-lt"/>
            </a:endParaRPr>
          </a:p>
          <a:p>
            <a:endParaRPr lang="en-AU" sz="1800" dirty="0">
              <a:latin typeface="+mn-lt"/>
            </a:endParaRPr>
          </a:p>
        </p:txBody>
      </p:sp>
      <p:sp>
        <p:nvSpPr>
          <p:cNvPr id="3" name="Slide Number Placeholder 2">
            <a:extLst>
              <a:ext uri="{FF2B5EF4-FFF2-40B4-BE49-F238E27FC236}">
                <a16:creationId xmlns:a16="http://schemas.microsoft.com/office/drawing/2014/main" id="{6B2348AC-6528-5450-5CF9-B6B4ED1DD6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299459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28875-7E73-FF51-264A-678641704F7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5F972C9-30F4-96AC-D081-9BB5C77C3C40}"/>
              </a:ext>
            </a:extLst>
          </p:cNvPr>
          <p:cNvSpPr>
            <a:spLocks noGrp="1"/>
          </p:cNvSpPr>
          <p:nvPr>
            <p:ph type="title"/>
          </p:nvPr>
        </p:nvSpPr>
        <p:spPr/>
        <p:txBody>
          <a:bodyPr/>
          <a:lstStyle/>
          <a:p>
            <a:r>
              <a:rPr lang="en-AU" dirty="0"/>
              <a:t>1.1 Lotus diagram (3 of 5)</a:t>
            </a:r>
          </a:p>
        </p:txBody>
      </p:sp>
      <p:graphicFrame>
        <p:nvGraphicFramePr>
          <p:cNvPr id="7" name="Table 6">
            <a:extLst>
              <a:ext uri="{FF2B5EF4-FFF2-40B4-BE49-F238E27FC236}">
                <a16:creationId xmlns:a16="http://schemas.microsoft.com/office/drawing/2014/main" id="{6EA9ACBD-EF4B-1B4C-FCFE-9C28828D97AD}"/>
              </a:ext>
            </a:extLst>
          </p:cNvPr>
          <p:cNvGraphicFramePr>
            <a:graphicFrameLocks noGrp="1"/>
          </p:cNvGraphicFramePr>
          <p:nvPr>
            <p:extLst>
              <p:ext uri="{D42A27DB-BD31-4B8C-83A1-F6EECF244321}">
                <p14:modId xmlns:p14="http://schemas.microsoft.com/office/powerpoint/2010/main" val="3666831105"/>
              </p:ext>
            </p:extLst>
          </p:nvPr>
        </p:nvGraphicFramePr>
        <p:xfrm>
          <a:off x="360000" y="12962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algn="ct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400" b="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algn="ct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Natural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EDFD"/>
                    </a:solidFill>
                  </a:tcPr>
                </a:tc>
                <a:tc>
                  <a:txBody>
                    <a:bodyPr/>
                    <a:lstStyle/>
                    <a:p>
                      <a:pPr algn="ctr"/>
                      <a:endParaRPr lang="en-AU" sz="1400" b="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algn="ctr"/>
                      <a:endParaRPr lang="en-AU" sz="1400" b="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400" b="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8" name="Table 7">
            <a:extLst>
              <a:ext uri="{FF2B5EF4-FFF2-40B4-BE49-F238E27FC236}">
                <a16:creationId xmlns:a16="http://schemas.microsoft.com/office/drawing/2014/main" id="{21FCA70C-1EF3-E817-2F5E-FA3D78C5008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021522"/>
              </p:ext>
            </p:extLst>
          </p:nvPr>
        </p:nvGraphicFramePr>
        <p:xfrm>
          <a:off x="4220329" y="1296203"/>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9" name="Table 8">
            <a:extLst>
              <a:ext uri="{FF2B5EF4-FFF2-40B4-BE49-F238E27FC236}">
                <a16:creationId xmlns:a16="http://schemas.microsoft.com/office/drawing/2014/main" id="{CF445360-B966-8421-8AD4-B5088D25058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4024018"/>
              </p:ext>
            </p:extLst>
          </p:nvPr>
        </p:nvGraphicFramePr>
        <p:xfrm>
          <a:off x="8080658" y="12962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DEFB"/>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1" name="Table 10">
            <a:extLst>
              <a:ext uri="{FF2B5EF4-FFF2-40B4-BE49-F238E27FC236}">
                <a16:creationId xmlns:a16="http://schemas.microsoft.com/office/drawing/2014/main" id="{6384E8AF-DE34-3EA6-1AB2-6B0B00B681A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4558950"/>
              </p:ext>
            </p:extLst>
          </p:nvPr>
        </p:nvGraphicFramePr>
        <p:xfrm>
          <a:off x="360000" y="30107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8" name="Table 17">
            <a:extLst>
              <a:ext uri="{FF2B5EF4-FFF2-40B4-BE49-F238E27FC236}">
                <a16:creationId xmlns:a16="http://schemas.microsoft.com/office/drawing/2014/main" id="{71EAFF94-7E03-CE23-1AA7-E140698B52ED}"/>
              </a:ext>
            </a:extLst>
          </p:cNvPr>
          <p:cNvGraphicFramePr>
            <a:graphicFrameLocks noGrp="1"/>
          </p:cNvGraphicFramePr>
          <p:nvPr>
            <p:extLst>
              <p:ext uri="{D42A27DB-BD31-4B8C-83A1-F6EECF244321}">
                <p14:modId xmlns:p14="http://schemas.microsoft.com/office/powerpoint/2010/main" val="2548476716"/>
              </p:ext>
            </p:extLst>
          </p:nvPr>
        </p:nvGraphicFramePr>
        <p:xfrm>
          <a:off x="4220329" y="3010701"/>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algn="ctr"/>
                      <a:r>
                        <a:rPr lang="en-US" sz="1400" b="0" dirty="0">
                          <a:solidFill>
                            <a:schemeClr val="tx1"/>
                          </a:solidFill>
                        </a:rPr>
                        <a:t>Natural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EDFD"/>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sz="1400" b="0" kern="1200" dirty="0">
                          <a:solidFill>
                            <a:schemeClr val="tx1"/>
                          </a:solidFill>
                          <a:latin typeface="+mn-lt"/>
                          <a:ea typeface="+mn-ea"/>
                          <a:cs typeface="+mn-cs"/>
                        </a:rPr>
                        <a:t>Renewable resources</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en-US" sz="1400" b="0" dirty="0">
                          <a:solidFill>
                            <a:schemeClr val="tx1"/>
                          </a:solidFill>
                        </a:rPr>
                        <a:t>Human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DEFB"/>
                    </a:solidFill>
                  </a:tcPr>
                </a:tc>
                <a:extLst>
                  <a:ext uri="{0D108BD9-81ED-4DB2-BD59-A6C34878D82A}">
                    <a16:rowId xmlns:a16="http://schemas.microsoft.com/office/drawing/2014/main" val="1533329986"/>
                  </a:ext>
                </a:extLst>
              </a:tr>
              <a:tr h="536577">
                <a:tc>
                  <a:txBody>
                    <a:bodyPr/>
                    <a:lstStyle/>
                    <a:p>
                      <a:pPr algn="ctr"/>
                      <a:endParaRPr lang="en-AU"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US" sz="1400" b="1" dirty="0">
                          <a:solidFill>
                            <a:schemeClr val="bg1"/>
                          </a:solidFill>
                        </a:rPr>
                        <a:t>Resources</a:t>
                      </a:r>
                      <a:endParaRPr lang="en-AU" sz="1400" b="1" dirty="0">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AU"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34292747"/>
                  </a:ext>
                </a:extLst>
              </a:tr>
              <a:tr h="536577">
                <a:tc>
                  <a:txBody>
                    <a:bodyPr/>
                    <a:lstStyle/>
                    <a:p>
                      <a:pPr algn="ctr"/>
                      <a:r>
                        <a:rPr lang="en-US" sz="1400" b="0" dirty="0"/>
                        <a:t>Capital resources</a:t>
                      </a:r>
                      <a:endParaRPr lang="en-AU" sz="14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400" b="0" dirty="0"/>
                        <a:t>Social resources</a:t>
                      </a:r>
                      <a:endParaRPr lang="en-AU" sz="14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1400" b="0" dirty="0"/>
                        <a:t>Finite resources</a:t>
                      </a:r>
                      <a:endParaRPr lang="en-AU" sz="14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C1"/>
                    </a:solidFill>
                  </a:tcPr>
                </a:tc>
                <a:extLst>
                  <a:ext uri="{0D108BD9-81ED-4DB2-BD59-A6C34878D82A}">
                    <a16:rowId xmlns:a16="http://schemas.microsoft.com/office/drawing/2014/main" val="3383057333"/>
                  </a:ext>
                </a:extLst>
              </a:tr>
            </a:tbl>
          </a:graphicData>
        </a:graphic>
      </p:graphicFrame>
      <p:graphicFrame>
        <p:nvGraphicFramePr>
          <p:cNvPr id="13" name="Table 12">
            <a:extLst>
              <a:ext uri="{FF2B5EF4-FFF2-40B4-BE49-F238E27FC236}">
                <a16:creationId xmlns:a16="http://schemas.microsoft.com/office/drawing/2014/main" id="{2120A6CE-D0B4-8978-08F6-B01AA08F82B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466307"/>
              </p:ext>
            </p:extLst>
          </p:nvPr>
        </p:nvGraphicFramePr>
        <p:xfrm>
          <a:off x="8080658" y="30107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4" name="Table 13">
            <a:extLst>
              <a:ext uri="{FF2B5EF4-FFF2-40B4-BE49-F238E27FC236}">
                <a16:creationId xmlns:a16="http://schemas.microsoft.com/office/drawing/2014/main" id="{F0E669F3-1273-B865-FE11-9C8213363AD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1569160"/>
              </p:ext>
            </p:extLst>
          </p:nvPr>
        </p:nvGraphicFramePr>
        <p:xfrm>
          <a:off x="360000" y="47252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5" name="Table 14">
            <a:extLst>
              <a:ext uri="{FF2B5EF4-FFF2-40B4-BE49-F238E27FC236}">
                <a16:creationId xmlns:a16="http://schemas.microsoft.com/office/drawing/2014/main" id="{23390C55-4C40-8C22-0285-45C18163ECD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7899451"/>
              </p:ext>
            </p:extLst>
          </p:nvPr>
        </p:nvGraphicFramePr>
        <p:xfrm>
          <a:off x="4220329" y="4725203"/>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6" name="Table 15">
            <a:extLst>
              <a:ext uri="{FF2B5EF4-FFF2-40B4-BE49-F238E27FC236}">
                <a16:creationId xmlns:a16="http://schemas.microsoft.com/office/drawing/2014/main" id="{B16D71B4-79A9-6E9E-6CB4-8F3EFCD290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8282513"/>
              </p:ext>
            </p:extLst>
          </p:nvPr>
        </p:nvGraphicFramePr>
        <p:xfrm>
          <a:off x="8080658" y="47252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C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sp>
        <p:nvSpPr>
          <p:cNvPr id="3" name="Slide Number Placeholder 2">
            <a:extLst>
              <a:ext uri="{FF2B5EF4-FFF2-40B4-BE49-F238E27FC236}">
                <a16:creationId xmlns:a16="http://schemas.microsoft.com/office/drawing/2014/main" id="{3384BE9C-5FD7-2CA2-BEF3-4F41D95961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9269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337B-CFF3-8C8C-DA00-0397C85E25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669847-F218-ED31-078D-3EEDE196CD1F}"/>
              </a:ext>
            </a:extLst>
          </p:cNvPr>
          <p:cNvSpPr>
            <a:spLocks noGrp="1"/>
          </p:cNvSpPr>
          <p:nvPr>
            <p:ph type="title"/>
          </p:nvPr>
        </p:nvSpPr>
        <p:spPr/>
        <p:txBody>
          <a:bodyPr/>
          <a:lstStyle/>
          <a:p>
            <a:r>
              <a:rPr lang="en-AU" dirty="0">
                <a:latin typeface="+mj-lt"/>
                <a:cs typeface="Arial"/>
              </a:rPr>
              <a:t>3.6 Polymer raw ingredients</a:t>
            </a:r>
          </a:p>
        </p:txBody>
      </p:sp>
      <p:sp>
        <p:nvSpPr>
          <p:cNvPr id="6" name="Text Placeholder 5">
            <a:extLst>
              <a:ext uri="{FF2B5EF4-FFF2-40B4-BE49-F238E27FC236}">
                <a16:creationId xmlns:a16="http://schemas.microsoft.com/office/drawing/2014/main" id="{8A33F30D-2FB0-E4FB-2C2D-9DE7AC9D9B7F}"/>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8E7F6B3B-DC5A-A38C-86ED-B72BCC501773}"/>
              </a:ext>
            </a:extLst>
          </p:cNvPr>
          <p:cNvGraphicFramePr>
            <a:graphicFrameLocks noGrp="1"/>
          </p:cNvGraphicFramePr>
          <p:nvPr>
            <p:extLst>
              <p:ext uri="{D42A27DB-BD31-4B8C-83A1-F6EECF244321}">
                <p14:modId xmlns:p14="http://schemas.microsoft.com/office/powerpoint/2010/main" val="214454158"/>
              </p:ext>
            </p:extLst>
          </p:nvPr>
        </p:nvGraphicFramePr>
        <p:xfrm>
          <a:off x="359998" y="2096914"/>
          <a:ext cx="11126369" cy="3306509"/>
        </p:xfrm>
        <a:graphic>
          <a:graphicData uri="http://schemas.openxmlformats.org/drawingml/2006/table">
            <a:tbl>
              <a:tblPr firstRow="1">
                <a:tableStyleId>{B301B821-A1FF-4177-AEE7-76D212191A09}</a:tableStyleId>
              </a:tblPr>
              <a:tblGrid>
                <a:gridCol w="5452079">
                  <a:extLst>
                    <a:ext uri="{9D8B030D-6E8A-4147-A177-3AD203B41FA5}">
                      <a16:colId xmlns:a16="http://schemas.microsoft.com/office/drawing/2014/main" val="3623447875"/>
                    </a:ext>
                  </a:extLst>
                </a:gridCol>
                <a:gridCol w="5674290">
                  <a:extLst>
                    <a:ext uri="{9D8B030D-6E8A-4147-A177-3AD203B41FA5}">
                      <a16:colId xmlns:a16="http://schemas.microsoft.com/office/drawing/2014/main" val="3573327086"/>
                    </a:ext>
                  </a:extLst>
                </a:gridCol>
              </a:tblGrid>
              <a:tr h="370133">
                <a:tc>
                  <a:txBody>
                    <a:bodyPr/>
                    <a:lstStyle/>
                    <a:p>
                      <a:pPr>
                        <a:lnSpc>
                          <a:spcPct val="150000"/>
                        </a:lnSpc>
                        <a:spcAft>
                          <a:spcPts val="1200"/>
                        </a:spcAft>
                      </a:pPr>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1200"/>
                        </a:spcAft>
                      </a:pPr>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900915">
                <a:tc>
                  <a:txBody>
                    <a:bodyPr/>
                    <a:lstStyle/>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to identify the use of polymers based on their physical and chemical properties.</a:t>
                      </a:r>
                    </a:p>
                    <a:p>
                      <a:pPr marL="285750" indent="-285750">
                        <a:lnSpc>
                          <a:spcPct val="150000"/>
                        </a:lnSpc>
                        <a:spcAft>
                          <a:spcPts val="1200"/>
                        </a:spcAft>
                        <a:buFont typeface="Arial" panose="020B0604020202020204" pitchFamily="34" charset="0"/>
                        <a:buChar char="•"/>
                      </a:pPr>
                      <a:endParaRPr lang="en-AU" sz="1800" dirty="0">
                        <a:latin typeface="+mn-lt"/>
                        <a:cs typeface="Arial" panose="020B0604020202020204" pitchFamily="34" charset="0"/>
                      </a:endParaRPr>
                    </a:p>
                    <a:p>
                      <a:pPr marL="0" indent="0">
                        <a:lnSpc>
                          <a:spcPct val="150000"/>
                        </a:lnSpc>
                        <a:spcAft>
                          <a:spcPts val="1200"/>
                        </a:spcAft>
                        <a:buFont typeface="Arial" panose="020B0604020202020204" pitchFamily="34" charset="0"/>
                        <a:buNone/>
                      </a:pPr>
                      <a:endParaRPr lang="en-AU" sz="1800" dirty="0">
                        <a:latin typeface="+mn-lt"/>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define polymer and monomer</a:t>
                      </a:r>
                    </a:p>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identify the different types of raw materials used for making polymers</a:t>
                      </a:r>
                    </a:p>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Classify polymers as synthetic polymers or biopolymers based on the source of the raw material</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bl>
          </a:graphicData>
        </a:graphic>
      </p:graphicFrame>
      <p:sp>
        <p:nvSpPr>
          <p:cNvPr id="2" name="Slide Number Placeholder 1">
            <a:extLst>
              <a:ext uri="{FF2B5EF4-FFF2-40B4-BE49-F238E27FC236}">
                <a16:creationId xmlns:a16="http://schemas.microsoft.com/office/drawing/2014/main" id="{46AE8796-CEED-EDA1-0CE4-2E9FD74F07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100</a:t>
            </a:fld>
            <a:endParaRPr lang="en-AU"/>
          </a:p>
        </p:txBody>
      </p:sp>
    </p:spTree>
    <p:extLst>
      <p:ext uri="{BB962C8B-B14F-4D97-AF65-F5344CB8AC3E}">
        <p14:creationId xmlns:p14="http://schemas.microsoft.com/office/powerpoint/2010/main" val="41455586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5CBD4-483E-FF4C-FBE3-F13CB61A5FF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C150A18-DC2D-A51B-B190-87ECCDEBA454}"/>
              </a:ext>
            </a:extLst>
          </p:cNvPr>
          <p:cNvSpPr>
            <a:spLocks noGrp="1"/>
          </p:cNvSpPr>
          <p:nvPr>
            <p:ph type="title"/>
          </p:nvPr>
        </p:nvSpPr>
        <p:spPr/>
        <p:txBody>
          <a:bodyPr/>
          <a:lstStyle/>
          <a:p>
            <a:r>
              <a:rPr lang="en-AU" dirty="0">
                <a:solidFill>
                  <a:schemeClr val="accent1"/>
                </a:solidFill>
                <a:latin typeface="+mj-lt"/>
              </a:rPr>
              <a:t>3.6 Checkpoint </a:t>
            </a:r>
            <a:r>
              <a:rPr lang="en-AU" dirty="0">
                <a:solidFill>
                  <a:schemeClr val="accent1"/>
                </a:solidFill>
                <a:latin typeface="+mj-lt"/>
                <a:cs typeface="Arial"/>
              </a:rPr>
              <a:t>1</a:t>
            </a:r>
            <a:endParaRPr lang="en-AU" dirty="0">
              <a:solidFill>
                <a:schemeClr val="accent1"/>
              </a:solidFill>
              <a:latin typeface="+mj-lt"/>
            </a:endParaRPr>
          </a:p>
        </p:txBody>
      </p:sp>
      <p:sp>
        <p:nvSpPr>
          <p:cNvPr id="4" name="Text Placeholder 3">
            <a:extLst>
              <a:ext uri="{FF2B5EF4-FFF2-40B4-BE49-F238E27FC236}">
                <a16:creationId xmlns:a16="http://schemas.microsoft.com/office/drawing/2014/main" id="{C719309C-82FF-19F5-94CB-D0B5828DDE15}"/>
              </a:ext>
            </a:extLst>
          </p:cNvPr>
          <p:cNvSpPr>
            <a:spLocks noGrp="1"/>
          </p:cNvSpPr>
          <p:nvPr>
            <p:ph type="body" sz="quarter" idx="18"/>
          </p:nvPr>
        </p:nvSpPr>
        <p:spPr/>
        <p:txBody>
          <a:bodyPr/>
          <a:lstStyle/>
          <a:p>
            <a:r>
              <a:rPr lang="en-AU" dirty="0">
                <a:latin typeface="+mj-lt"/>
              </a:rPr>
              <a:t>Polymer raw ingredients – prior knowledge</a:t>
            </a:r>
          </a:p>
        </p:txBody>
      </p:sp>
      <p:sp>
        <p:nvSpPr>
          <p:cNvPr id="5" name="Picture Placeholder 4">
            <a:extLst>
              <a:ext uri="{FF2B5EF4-FFF2-40B4-BE49-F238E27FC236}">
                <a16:creationId xmlns:a16="http://schemas.microsoft.com/office/drawing/2014/main" id="{1B6F99CF-D04B-8AAB-B9AB-4A083105A688}"/>
              </a:ext>
            </a:extLst>
          </p:cNvPr>
          <p:cNvSpPr>
            <a:spLocks noGrp="1"/>
          </p:cNvSpPr>
          <p:nvPr>
            <p:ph type="pic" sz="quarter" idx="13"/>
          </p:nvPr>
        </p:nvSpPr>
        <p:spPr>
          <a:xfrm>
            <a:off x="360001" y="1871182"/>
            <a:ext cx="11483999" cy="4824818"/>
          </a:xfrm>
        </p:spPr>
        <p:txBody>
          <a:bodyPr/>
          <a:lstStyle/>
          <a:p>
            <a:pPr>
              <a:spcAft>
                <a:spcPts val="600"/>
              </a:spcAft>
            </a:pPr>
            <a:r>
              <a:rPr lang="en-AU" sz="1600" dirty="0">
                <a:latin typeface="+mn-lt"/>
              </a:rPr>
              <a:t>Which of the following substances is classified as an organic compound?</a:t>
            </a:r>
          </a:p>
          <a:p>
            <a:pPr marL="342900" indent="-342900">
              <a:spcAft>
                <a:spcPts val="600"/>
              </a:spcAft>
              <a:buFont typeface="+mj-lt"/>
              <a:buAutoNum type="alphaUcPeriod"/>
            </a:pPr>
            <a:r>
              <a:rPr lang="en-AU" sz="1600" dirty="0">
                <a:latin typeface="+mn-lt"/>
              </a:rPr>
              <a:t>Carbon Dioxide (CO₂)</a:t>
            </a:r>
          </a:p>
          <a:p>
            <a:pPr marL="342900" indent="-342900">
              <a:spcAft>
                <a:spcPts val="600"/>
              </a:spcAft>
              <a:buFont typeface="+mj-lt"/>
              <a:buAutoNum type="alphaUcPeriod"/>
            </a:pPr>
            <a:r>
              <a:rPr lang="en-AU" sz="1600" dirty="0">
                <a:latin typeface="+mn-lt"/>
              </a:rPr>
              <a:t>Ethane (C2H6)</a:t>
            </a:r>
          </a:p>
          <a:p>
            <a:pPr marL="342900" indent="-342900">
              <a:spcAft>
                <a:spcPts val="600"/>
              </a:spcAft>
              <a:buFont typeface="+mj-lt"/>
              <a:buAutoNum type="alphaUcPeriod"/>
            </a:pPr>
            <a:r>
              <a:rPr lang="en-AU" sz="1600" dirty="0">
                <a:latin typeface="+mn-lt"/>
              </a:rPr>
              <a:t>Sodium Chloride (NaCl)</a:t>
            </a:r>
          </a:p>
          <a:p>
            <a:pPr marL="342900" indent="-342900">
              <a:spcAft>
                <a:spcPts val="3600"/>
              </a:spcAft>
              <a:buFont typeface="+mj-lt"/>
              <a:buAutoNum type="alphaUcPeriod"/>
            </a:pPr>
            <a:r>
              <a:rPr lang="en-AU" sz="1600" dirty="0">
                <a:latin typeface="+mn-lt"/>
              </a:rPr>
              <a:t>Water (H2O)</a:t>
            </a:r>
          </a:p>
          <a:p>
            <a:pPr>
              <a:spcAft>
                <a:spcPts val="600"/>
              </a:spcAft>
            </a:pPr>
            <a:r>
              <a:rPr lang="en-AU" sz="1600" dirty="0">
                <a:latin typeface="+mn-lt"/>
              </a:rPr>
              <a:t>Why is the substance you chose classified as an organic compound?</a:t>
            </a:r>
          </a:p>
          <a:p>
            <a:pPr marL="342900" indent="-342900">
              <a:spcAft>
                <a:spcPts val="600"/>
              </a:spcAft>
              <a:buFont typeface="+mj-lt"/>
              <a:buAutoNum type="alphaUcPeriod"/>
            </a:pPr>
            <a:r>
              <a:rPr lang="en-AU" sz="1600" dirty="0">
                <a:latin typeface="+mn-lt"/>
              </a:rPr>
              <a:t>It contains carbon.</a:t>
            </a:r>
          </a:p>
          <a:p>
            <a:pPr marL="342900" indent="-342900">
              <a:spcAft>
                <a:spcPts val="600"/>
              </a:spcAft>
              <a:buFont typeface="+mj-lt"/>
              <a:buAutoNum type="alphaUcPeriod"/>
            </a:pPr>
            <a:r>
              <a:rPr lang="en-AU" sz="1600" dirty="0">
                <a:latin typeface="+mn-lt"/>
              </a:rPr>
              <a:t>It is naturally occurring.</a:t>
            </a:r>
          </a:p>
          <a:p>
            <a:pPr marL="342900" indent="-342900">
              <a:spcAft>
                <a:spcPts val="600"/>
              </a:spcAft>
              <a:buFont typeface="+mj-lt"/>
              <a:buAutoNum type="alphaUcPeriod"/>
            </a:pPr>
            <a:r>
              <a:rPr lang="en-AU" sz="1600" dirty="0">
                <a:latin typeface="+mn-lt"/>
              </a:rPr>
              <a:t>It is a compound made by living organisms.</a:t>
            </a:r>
          </a:p>
          <a:p>
            <a:pPr marL="342900" indent="-342900">
              <a:spcAft>
                <a:spcPts val="600"/>
              </a:spcAft>
              <a:buFont typeface="+mj-lt"/>
              <a:buAutoNum type="alphaUcPeriod"/>
            </a:pPr>
            <a:r>
              <a:rPr lang="en-AU" sz="1600" dirty="0">
                <a:latin typeface="+mn-lt"/>
              </a:rPr>
              <a:t>It contains carbon covalently bonded to hydrogen atoms.</a:t>
            </a:r>
          </a:p>
        </p:txBody>
      </p:sp>
      <p:sp>
        <p:nvSpPr>
          <p:cNvPr id="3" name="Slide Number Placeholder 2">
            <a:extLst>
              <a:ext uri="{FF2B5EF4-FFF2-40B4-BE49-F238E27FC236}">
                <a16:creationId xmlns:a16="http://schemas.microsoft.com/office/drawing/2014/main" id="{893545CC-0DC9-A9EC-28BF-0963FF968A4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101</a:t>
            </a:fld>
            <a:endParaRPr lang="en-AU"/>
          </a:p>
        </p:txBody>
      </p:sp>
    </p:spTree>
    <p:extLst>
      <p:ext uri="{BB962C8B-B14F-4D97-AF65-F5344CB8AC3E}">
        <p14:creationId xmlns:p14="http://schemas.microsoft.com/office/powerpoint/2010/main" val="48154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iterate type="lt">
                                    <p:tmAbs val="0"/>
                                  </p:iterate>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iterate type="lt">
                                    <p:tmAbs val="0"/>
                                  </p:iterate>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iterate type="lt">
                                    <p:tmAbs val="0"/>
                                  </p:iterate>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iterate type="lt">
                                    <p:tmAbs val="25"/>
                                  </p:iterate>
                                  <p:childTnLst>
                                    <p:set>
                                      <p:cBhvr override="childStyle">
                                        <p:cTn id="30" dur="indefinite"/>
                                        <p:tgtEl>
                                          <p:spTgt spid="5">
                                            <p:txEl>
                                              <p:pRg st="2" end="2"/>
                                            </p:txEl>
                                          </p:spTgt>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15" presetClass="emph" presetSubtype="0" nodeType="clickEffect">
                                  <p:stCondLst>
                                    <p:cond delay="0"/>
                                  </p:stCondLst>
                                  <p:iterate type="lt">
                                    <p:tmAbs val="25"/>
                                  </p:iterate>
                                  <p:childTnLst>
                                    <p:set>
                                      <p:cBhvr override="childStyle">
                                        <p:cTn id="34" dur="indefinite"/>
                                        <p:tgtEl>
                                          <p:spTgt spid="5">
                                            <p:txEl>
                                              <p:pRg st="9" end="9"/>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F8957-EC96-EF9C-46F1-9BE5DD6F57F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E5433F2-602B-7C59-5485-CAF29058B584}"/>
              </a:ext>
            </a:extLst>
          </p:cNvPr>
          <p:cNvSpPr>
            <a:spLocks noGrp="1"/>
          </p:cNvSpPr>
          <p:nvPr>
            <p:ph type="title"/>
          </p:nvPr>
        </p:nvSpPr>
        <p:spPr/>
        <p:txBody>
          <a:bodyPr/>
          <a:lstStyle/>
          <a:p>
            <a:r>
              <a:rPr lang="en-AU" dirty="0">
                <a:solidFill>
                  <a:schemeClr val="accent1"/>
                </a:solidFill>
                <a:latin typeface="+mj-lt"/>
              </a:rPr>
              <a:t>3.6 Checkpoint </a:t>
            </a:r>
            <a:r>
              <a:rPr lang="en-AU" dirty="0">
                <a:solidFill>
                  <a:schemeClr val="accent1"/>
                </a:solidFill>
                <a:latin typeface="+mj-lt"/>
                <a:cs typeface="Arial"/>
              </a:rPr>
              <a:t>2</a:t>
            </a:r>
            <a:endParaRPr lang="en-AU" dirty="0">
              <a:solidFill>
                <a:schemeClr val="accent1"/>
              </a:solidFill>
              <a:latin typeface="+mj-lt"/>
            </a:endParaRPr>
          </a:p>
        </p:txBody>
      </p:sp>
      <p:sp>
        <p:nvSpPr>
          <p:cNvPr id="4" name="Text Placeholder 3">
            <a:extLst>
              <a:ext uri="{FF2B5EF4-FFF2-40B4-BE49-F238E27FC236}">
                <a16:creationId xmlns:a16="http://schemas.microsoft.com/office/drawing/2014/main" id="{D168CFFE-B611-6A41-E11E-77FC66D69F71}"/>
              </a:ext>
            </a:extLst>
          </p:cNvPr>
          <p:cNvSpPr>
            <a:spLocks noGrp="1"/>
          </p:cNvSpPr>
          <p:nvPr>
            <p:ph type="body" sz="quarter" idx="18"/>
          </p:nvPr>
        </p:nvSpPr>
        <p:spPr/>
        <p:txBody>
          <a:bodyPr/>
          <a:lstStyle/>
          <a:p>
            <a:r>
              <a:rPr lang="en-AU" dirty="0">
                <a:latin typeface="+mj-lt"/>
              </a:rPr>
              <a:t>Polymer raw ingredients – prior knowledge</a:t>
            </a:r>
          </a:p>
        </p:txBody>
      </p:sp>
      <p:sp>
        <p:nvSpPr>
          <p:cNvPr id="2" name="Picture Placeholder 1">
            <a:extLst>
              <a:ext uri="{FF2B5EF4-FFF2-40B4-BE49-F238E27FC236}">
                <a16:creationId xmlns:a16="http://schemas.microsoft.com/office/drawing/2014/main" id="{168ADBC0-CE92-952F-E677-BD44460C4466}"/>
              </a:ext>
            </a:extLst>
          </p:cNvPr>
          <p:cNvSpPr>
            <a:spLocks noGrp="1"/>
          </p:cNvSpPr>
          <p:nvPr>
            <p:ph type="pic" sz="quarter" idx="13"/>
          </p:nvPr>
        </p:nvSpPr>
        <p:spPr>
          <a:xfrm>
            <a:off x="360001" y="1729282"/>
            <a:ext cx="11483999" cy="4966718"/>
          </a:xfrm>
        </p:spPr>
        <p:txBody>
          <a:bodyPr/>
          <a:lstStyle/>
          <a:p>
            <a:pPr marL="457200" indent="-457200">
              <a:buFont typeface="+mj-lt"/>
              <a:buAutoNum type="arabicPeriod" startAt="3"/>
            </a:pPr>
            <a:r>
              <a:rPr lang="en-AU" sz="1600" dirty="0"/>
              <a:t>Which of the following is a hydrocarbon?</a:t>
            </a:r>
          </a:p>
          <a:p>
            <a:pPr marL="817200" lvl="4" indent="-457200">
              <a:buFont typeface="+mj-lt"/>
              <a:buAutoNum type="alphaUcPeriod"/>
            </a:pPr>
            <a:r>
              <a:rPr lang="en-AU" sz="1600" dirty="0"/>
              <a:t>Ammonia (NH₃)</a:t>
            </a:r>
          </a:p>
          <a:p>
            <a:pPr marL="817200" lvl="4" indent="-457200">
              <a:buFont typeface="+mj-lt"/>
              <a:buAutoNum type="alphaUcPeriod"/>
            </a:pPr>
            <a:r>
              <a:rPr lang="en-AU" sz="1600" dirty="0"/>
              <a:t>Ethanol (C₂H₅OH)</a:t>
            </a:r>
          </a:p>
          <a:p>
            <a:pPr marL="817200" lvl="4" indent="-457200">
              <a:buFont typeface="+mj-lt"/>
              <a:buAutoNum type="alphaUcPeriod"/>
            </a:pPr>
            <a:r>
              <a:rPr lang="en-AU" sz="1600" dirty="0"/>
              <a:t>Glucose (C₆H₁₂O₆)</a:t>
            </a:r>
          </a:p>
          <a:p>
            <a:pPr marL="817200" lvl="4" indent="-457200">
              <a:spcAft>
                <a:spcPts val="3600"/>
              </a:spcAft>
              <a:buFont typeface="+mj-lt"/>
              <a:buAutoNum type="alphaUcPeriod"/>
            </a:pPr>
            <a:r>
              <a:rPr lang="en-AU" sz="1600" dirty="0"/>
              <a:t>Propane (C₃H₈)</a:t>
            </a:r>
          </a:p>
          <a:p>
            <a:pPr marL="457200" indent="-457200">
              <a:buFont typeface="+mj-lt"/>
              <a:buAutoNum type="arabicPeriod" startAt="3"/>
            </a:pPr>
            <a:r>
              <a:rPr lang="en-AU" sz="1600" dirty="0"/>
              <a:t>Why is the substance you selected in Question 3 classified as a hydrocarbon?</a:t>
            </a:r>
          </a:p>
          <a:p>
            <a:pPr marL="817200" lvl="4" indent="-457200">
              <a:buFont typeface="+mj-lt"/>
              <a:buAutoNum type="alphaUcPeriod"/>
            </a:pPr>
            <a:r>
              <a:rPr lang="en-AU" sz="1600" dirty="0"/>
              <a:t>It is used as fuel.</a:t>
            </a:r>
          </a:p>
          <a:p>
            <a:pPr marL="817200" lvl="4" indent="-457200">
              <a:buFont typeface="+mj-lt"/>
              <a:buAutoNum type="alphaUcPeriod"/>
            </a:pPr>
            <a:r>
              <a:rPr lang="en-AU" sz="1600" dirty="0"/>
              <a:t>It is a component of fossil fuels.</a:t>
            </a:r>
          </a:p>
          <a:p>
            <a:pPr marL="817200" lvl="4" indent="-457200">
              <a:buFont typeface="+mj-lt"/>
              <a:buAutoNum type="alphaUcPeriod"/>
            </a:pPr>
            <a:r>
              <a:rPr lang="en-AU" sz="1600" dirty="0"/>
              <a:t>It contains only carbon and hydrogen atoms.</a:t>
            </a:r>
          </a:p>
          <a:p>
            <a:pPr marL="817200" lvl="4" indent="-457200">
              <a:buFont typeface="+mj-lt"/>
              <a:buAutoNum type="alphaUcPeriod"/>
            </a:pPr>
            <a:r>
              <a:rPr lang="en-AU" sz="1600" dirty="0"/>
              <a:t>It has more hydrogen atoms than carbon atoms.</a:t>
            </a:r>
          </a:p>
          <a:p>
            <a:endParaRPr lang="en-AU" dirty="0"/>
          </a:p>
        </p:txBody>
      </p:sp>
      <p:sp>
        <p:nvSpPr>
          <p:cNvPr id="3" name="Slide Number Placeholder 2">
            <a:extLst>
              <a:ext uri="{FF2B5EF4-FFF2-40B4-BE49-F238E27FC236}">
                <a16:creationId xmlns:a16="http://schemas.microsoft.com/office/drawing/2014/main" id="{A3EEEE3C-1518-C657-426B-7C42ED81705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102</a:t>
            </a:fld>
            <a:endParaRPr lang="en-AU"/>
          </a:p>
        </p:txBody>
      </p:sp>
    </p:spTree>
    <p:extLst>
      <p:ext uri="{BB962C8B-B14F-4D97-AF65-F5344CB8AC3E}">
        <p14:creationId xmlns:p14="http://schemas.microsoft.com/office/powerpoint/2010/main" val="229851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iterate type="lt">
                                    <p:tmAbs val="0"/>
                                  </p:iterate>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iterate type="lt">
                                    <p:tmAbs val="0"/>
                                  </p:iterate>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iterate type="lt">
                                    <p:tmAbs val="25"/>
                                  </p:iterate>
                                  <p:childTnLst>
                                    <p:set>
                                      <p:cBhvr override="childStyle">
                                        <p:cTn id="30" dur="indefinite"/>
                                        <p:tgtEl>
                                          <p:spTgt spid="2">
                                            <p:txEl>
                                              <p:pRg st="4" end="4"/>
                                            </p:txEl>
                                          </p:spTgt>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15" presetClass="emph" presetSubtype="0" nodeType="clickEffect">
                                  <p:stCondLst>
                                    <p:cond delay="0"/>
                                  </p:stCondLst>
                                  <p:iterate type="lt">
                                    <p:tmAbs val="25"/>
                                  </p:iterate>
                                  <p:childTnLst>
                                    <p:set>
                                      <p:cBhvr override="childStyle">
                                        <p:cTn id="34" dur="indefinite"/>
                                        <p:tgtEl>
                                          <p:spTgt spid="2">
                                            <p:txEl>
                                              <p:pRg st="8" end="8"/>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7806E74-D9F5-75E1-189B-23CB843D0E3F}"/>
              </a:ext>
            </a:extLst>
          </p:cNvPr>
          <p:cNvSpPr>
            <a:spLocks noGrp="1"/>
          </p:cNvSpPr>
          <p:nvPr>
            <p:ph type="title"/>
          </p:nvPr>
        </p:nvSpPr>
        <p:spPr/>
        <p:txBody>
          <a:bodyPr anchor="t">
            <a:normAutofit/>
          </a:bodyPr>
          <a:lstStyle/>
          <a:p>
            <a:r>
              <a:rPr lang="en-AU" dirty="0"/>
              <a:t>3.6 </a:t>
            </a:r>
            <a:r>
              <a:rPr lang="en-AU" dirty="0">
                <a:latin typeface="+mj-lt"/>
              </a:rPr>
              <a:t>Polymers</a:t>
            </a:r>
          </a:p>
        </p:txBody>
      </p:sp>
      <p:sp>
        <p:nvSpPr>
          <p:cNvPr id="3" name="Text Placeholder 2">
            <a:extLst>
              <a:ext uri="{FF2B5EF4-FFF2-40B4-BE49-F238E27FC236}">
                <a16:creationId xmlns:a16="http://schemas.microsoft.com/office/drawing/2014/main" id="{B2D19C3E-6185-CAC3-157E-55BB047188B8}"/>
              </a:ext>
            </a:extLst>
          </p:cNvPr>
          <p:cNvSpPr>
            <a:spLocks noGrp="1"/>
          </p:cNvSpPr>
          <p:nvPr>
            <p:ph type="body" sz="quarter" idx="17"/>
          </p:nvPr>
        </p:nvSpPr>
        <p:spPr>
          <a:xfrm>
            <a:off x="360000" y="989123"/>
            <a:ext cx="5392237" cy="5176356"/>
          </a:xfrm>
        </p:spPr>
        <p:txBody>
          <a:bodyPr/>
          <a:lstStyle/>
          <a:p>
            <a:r>
              <a:rPr lang="en-AU" b="1" dirty="0"/>
              <a:t>Polymers </a:t>
            </a:r>
            <a:r>
              <a:rPr lang="en-AU" dirty="0"/>
              <a:t>are large molecules made up of smaller repeating units called </a:t>
            </a:r>
            <a:r>
              <a:rPr lang="en-AU" b="1" dirty="0"/>
              <a:t>monomers</a:t>
            </a:r>
            <a:r>
              <a:rPr lang="en-AU" dirty="0"/>
              <a:t>. The word polymer comes from the Greek word </a:t>
            </a:r>
            <a:r>
              <a:rPr lang="en-AU" b="1" dirty="0"/>
              <a:t>'poly’, </a:t>
            </a:r>
            <a:r>
              <a:rPr lang="en-AU" dirty="0"/>
              <a:t>meaning </a:t>
            </a:r>
            <a:r>
              <a:rPr lang="en-AU" b="1" dirty="0"/>
              <a:t>‘many’ </a:t>
            </a:r>
            <a:r>
              <a:rPr lang="en-AU" dirty="0"/>
              <a:t>and the Greek </a:t>
            </a:r>
            <a:r>
              <a:rPr lang="en-AU" b="1" dirty="0"/>
              <a:t>‘</a:t>
            </a:r>
            <a:r>
              <a:rPr lang="en-AU" b="1" dirty="0" err="1"/>
              <a:t>meros</a:t>
            </a:r>
            <a:r>
              <a:rPr lang="en-AU" b="1" dirty="0"/>
              <a:t>’</a:t>
            </a:r>
            <a:r>
              <a:rPr lang="en-AU" dirty="0"/>
              <a:t>, meaning </a:t>
            </a:r>
            <a:r>
              <a:rPr lang="en-AU" b="1" dirty="0"/>
              <a:t>'part or portion’.</a:t>
            </a:r>
          </a:p>
          <a:p>
            <a:r>
              <a:rPr lang="en-AU" dirty="0"/>
              <a:t>Polymers can be made synthetically, but some also occur naturally.</a:t>
            </a:r>
          </a:p>
          <a:p>
            <a:r>
              <a:rPr lang="en-AU" dirty="0"/>
              <a:t>Examples – polyethylene (plastic bags), PVC pipes, starch, cellulose, Polyester (PET), rubber</a:t>
            </a:r>
          </a:p>
        </p:txBody>
      </p:sp>
      <p:sp>
        <p:nvSpPr>
          <p:cNvPr id="18" name="TextBox 17">
            <a:extLst>
              <a:ext uri="{FF2B5EF4-FFF2-40B4-BE49-F238E27FC236}">
                <a16:creationId xmlns:a16="http://schemas.microsoft.com/office/drawing/2014/main" id="{1F090701-9D52-A1E0-147D-202FDA509ECF}"/>
              </a:ext>
            </a:extLst>
          </p:cNvPr>
          <p:cNvSpPr txBox="1"/>
          <p:nvPr/>
        </p:nvSpPr>
        <p:spPr>
          <a:xfrm>
            <a:off x="6522294" y="989123"/>
            <a:ext cx="5211398" cy="781092"/>
          </a:xfrm>
          <a:prstGeom prst="rect">
            <a:avLst/>
          </a:prstGeom>
          <a:noFill/>
        </p:spPr>
        <p:txBody>
          <a:bodyPr wrap="square" lIns="0" tIns="0" rIns="0" bIns="0" rtlCol="0">
            <a:noAutofit/>
          </a:bodyPr>
          <a:lstStyle/>
          <a:p>
            <a:pPr algn="l">
              <a:lnSpc>
                <a:spcPct val="150000"/>
              </a:lnSpc>
              <a:spcAft>
                <a:spcPts val="1200"/>
              </a:spcAft>
            </a:pPr>
            <a:r>
              <a:rPr lang="en-AU" sz="1800" dirty="0"/>
              <a:t>Analogy for a polymer, with each link representing a monomer</a:t>
            </a:r>
          </a:p>
        </p:txBody>
      </p:sp>
      <p:pic>
        <p:nvPicPr>
          <p:cNvPr id="16" name="Picture 15" descr="A row of paperclips on a white background">
            <a:extLst>
              <a:ext uri="{FF2B5EF4-FFF2-40B4-BE49-F238E27FC236}">
                <a16:creationId xmlns:a16="http://schemas.microsoft.com/office/drawing/2014/main" id="{3C86D443-CF59-5192-1F8C-202A5C0305D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439765" y="1886777"/>
            <a:ext cx="5053898" cy="4611223"/>
          </a:xfrm>
          <a:prstGeom prst="rect">
            <a:avLst/>
          </a:prstGeom>
          <a:noFill/>
        </p:spPr>
      </p:pic>
      <p:sp>
        <p:nvSpPr>
          <p:cNvPr id="2" name="Slide Number Placeholder 1">
            <a:extLst>
              <a:ext uri="{FF2B5EF4-FFF2-40B4-BE49-F238E27FC236}">
                <a16:creationId xmlns:a16="http://schemas.microsoft.com/office/drawing/2014/main" id="{AD44270F-840E-5BBE-B0F5-154FA1C35B6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103</a:t>
            </a:fld>
            <a:endParaRPr lang="en-AU"/>
          </a:p>
        </p:txBody>
      </p:sp>
    </p:spTree>
    <p:extLst>
      <p:ext uri="{BB962C8B-B14F-4D97-AF65-F5344CB8AC3E}">
        <p14:creationId xmlns:p14="http://schemas.microsoft.com/office/powerpoint/2010/main" val="261890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9AF6A6-4578-82ED-81D3-E544EF07DB62}"/>
              </a:ext>
            </a:extLst>
          </p:cNvPr>
          <p:cNvSpPr>
            <a:spLocks noGrp="1"/>
          </p:cNvSpPr>
          <p:nvPr>
            <p:ph type="title"/>
          </p:nvPr>
        </p:nvSpPr>
        <p:spPr/>
        <p:txBody>
          <a:bodyPr/>
          <a:lstStyle/>
          <a:p>
            <a:r>
              <a:rPr lang="en-AU" dirty="0">
                <a:latin typeface="+mj-lt"/>
              </a:rPr>
              <a:t>3.6 Polymers versus plastics</a:t>
            </a:r>
          </a:p>
        </p:txBody>
      </p:sp>
      <p:grpSp>
        <p:nvGrpSpPr>
          <p:cNvPr id="8" name="Group 7" descr="Polymers">
            <a:extLst>
              <a:ext uri="{FF2B5EF4-FFF2-40B4-BE49-F238E27FC236}">
                <a16:creationId xmlns:a16="http://schemas.microsoft.com/office/drawing/2014/main" id="{68096FCD-1C1F-29A0-83CA-8A06B01C6AD3}"/>
              </a:ext>
            </a:extLst>
          </p:cNvPr>
          <p:cNvGrpSpPr/>
          <p:nvPr/>
        </p:nvGrpSpPr>
        <p:grpSpPr>
          <a:xfrm>
            <a:off x="560084" y="1291691"/>
            <a:ext cx="4977115" cy="4838218"/>
            <a:chOff x="560084" y="1291691"/>
            <a:chExt cx="4977115" cy="4838218"/>
          </a:xfrm>
        </p:grpSpPr>
        <p:sp>
          <p:nvSpPr>
            <p:cNvPr id="11" name="Oval 10" descr="A small circle representing plastics  enclosed within a bigger circle representing polymers.">
              <a:extLst>
                <a:ext uri="{FF2B5EF4-FFF2-40B4-BE49-F238E27FC236}">
                  <a16:creationId xmlns:a16="http://schemas.microsoft.com/office/drawing/2014/main" id="{FB9509DA-9B51-A37C-477A-C2E8B4AD5280}"/>
                </a:ext>
              </a:extLst>
            </p:cNvPr>
            <p:cNvSpPr/>
            <p:nvPr/>
          </p:nvSpPr>
          <p:spPr>
            <a:xfrm>
              <a:off x="560084" y="1291691"/>
              <a:ext cx="4977115" cy="4838218"/>
            </a:xfrm>
            <a:prstGeom prst="ellipse">
              <a:avLst/>
            </a:prstGeom>
            <a:solidFill>
              <a:schemeClr val="accent6">
                <a:lumMod val="90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a:ln w="76200">
                  <a:solidFill>
                    <a:schemeClr val="tx1"/>
                  </a:solidFill>
                </a:ln>
              </a:endParaRPr>
            </a:p>
          </p:txBody>
        </p:sp>
        <p:sp>
          <p:nvSpPr>
            <p:cNvPr id="12" name="TextBox 11" descr="A small circle representing compostable polymers enclosed within a bigger circle representing biodegradable polymers.">
              <a:extLst>
                <a:ext uri="{FF2B5EF4-FFF2-40B4-BE49-F238E27FC236}">
                  <a16:creationId xmlns:a16="http://schemas.microsoft.com/office/drawing/2014/main" id="{D8FBCBEC-DACB-0F23-1425-89DB738B350E}"/>
                </a:ext>
                <a:ext uri="{C183D7F6-B498-43B3-948B-1728B52AA6E4}">
                  <adec:decorative xmlns:adec="http://schemas.microsoft.com/office/drawing/2017/decorative" val="0"/>
                </a:ext>
              </a:extLst>
            </p:cNvPr>
            <p:cNvSpPr txBox="1"/>
            <p:nvPr/>
          </p:nvSpPr>
          <p:spPr>
            <a:xfrm>
              <a:off x="1797279" y="4656667"/>
              <a:ext cx="2952521" cy="601133"/>
            </a:xfrm>
            <a:prstGeom prst="rect">
              <a:avLst/>
            </a:prstGeom>
            <a:noFill/>
          </p:spPr>
          <p:txBody>
            <a:bodyPr wrap="square" lIns="0" tIns="0" rIns="0" bIns="0" rtlCol="0">
              <a:noAutofit/>
            </a:bodyPr>
            <a:lstStyle/>
            <a:p>
              <a:pPr algn="l"/>
              <a:r>
                <a:rPr lang="en-AU" sz="2800" b="1" dirty="0">
                  <a:latin typeface="+mj-lt"/>
                </a:rPr>
                <a:t>Polymers</a:t>
              </a:r>
            </a:p>
          </p:txBody>
        </p:sp>
      </p:grpSp>
      <p:grpSp>
        <p:nvGrpSpPr>
          <p:cNvPr id="9" name="Group 8" descr="Plastics">
            <a:extLst>
              <a:ext uri="{FF2B5EF4-FFF2-40B4-BE49-F238E27FC236}">
                <a16:creationId xmlns:a16="http://schemas.microsoft.com/office/drawing/2014/main" id="{6C9D070C-1525-3815-008B-7AA573ED7960}"/>
              </a:ext>
            </a:extLst>
          </p:cNvPr>
          <p:cNvGrpSpPr/>
          <p:nvPr/>
        </p:nvGrpSpPr>
        <p:grpSpPr>
          <a:xfrm>
            <a:off x="2492829" y="1787368"/>
            <a:ext cx="2816982" cy="2983018"/>
            <a:chOff x="2492829" y="1787368"/>
            <a:chExt cx="2816982" cy="2983018"/>
          </a:xfrm>
        </p:grpSpPr>
        <p:sp>
          <p:nvSpPr>
            <p:cNvPr id="13" name="Oval 12" descr="A small circle representing compostable polymers enclosed within a bigger circle representing biodegradable polymers.">
              <a:extLst>
                <a:ext uri="{FF2B5EF4-FFF2-40B4-BE49-F238E27FC236}">
                  <a16:creationId xmlns:a16="http://schemas.microsoft.com/office/drawing/2014/main" id="{E4A229C7-C446-1AAC-C0E9-AF9C1B1F89F8}"/>
                </a:ext>
              </a:extLst>
            </p:cNvPr>
            <p:cNvSpPr/>
            <p:nvPr/>
          </p:nvSpPr>
          <p:spPr>
            <a:xfrm>
              <a:off x="2492829" y="1787368"/>
              <a:ext cx="2816982" cy="2983018"/>
            </a:xfrm>
            <a:prstGeom prst="ellipse">
              <a:avLst/>
            </a:prstGeom>
            <a:solidFill>
              <a:schemeClr val="accent6"/>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w="76200">
                  <a:solidFill>
                    <a:schemeClr val="tx1"/>
                  </a:solidFill>
                </a:ln>
              </a:endParaRPr>
            </a:p>
          </p:txBody>
        </p:sp>
        <p:sp>
          <p:nvSpPr>
            <p:cNvPr id="14" name="TextBox 13" descr="A small circle representing compostable polymers enclosed within a bigger circle representing biodegradable polymers.">
              <a:extLst>
                <a:ext uri="{FF2B5EF4-FFF2-40B4-BE49-F238E27FC236}">
                  <a16:creationId xmlns:a16="http://schemas.microsoft.com/office/drawing/2014/main" id="{B3AF86B8-E9E0-C5CE-28D3-5B468354BAF8}"/>
                </a:ext>
                <a:ext uri="{C183D7F6-B498-43B3-948B-1728B52AA6E4}">
                  <adec:decorative xmlns:adec="http://schemas.microsoft.com/office/drawing/2017/decorative" val="0"/>
                </a:ext>
              </a:extLst>
            </p:cNvPr>
            <p:cNvSpPr txBox="1"/>
            <p:nvPr/>
          </p:nvSpPr>
          <p:spPr>
            <a:xfrm>
              <a:off x="3468389" y="3029192"/>
              <a:ext cx="1565046" cy="399808"/>
            </a:xfrm>
            <a:prstGeom prst="rect">
              <a:avLst/>
            </a:prstGeom>
            <a:noFill/>
          </p:spPr>
          <p:txBody>
            <a:bodyPr wrap="square" lIns="0" tIns="0" rIns="0" bIns="0" rtlCol="0">
              <a:noAutofit/>
            </a:bodyPr>
            <a:lstStyle/>
            <a:p>
              <a:pPr algn="l"/>
              <a:r>
                <a:rPr lang="en-AU" sz="2800" b="1" dirty="0">
                  <a:latin typeface="+mj-lt"/>
                </a:rPr>
                <a:t>Plastics</a:t>
              </a:r>
            </a:p>
          </p:txBody>
        </p:sp>
      </p:grpSp>
      <p:sp>
        <p:nvSpPr>
          <p:cNvPr id="6" name="Picture Placeholder 5">
            <a:extLst>
              <a:ext uri="{FF2B5EF4-FFF2-40B4-BE49-F238E27FC236}">
                <a16:creationId xmlns:a16="http://schemas.microsoft.com/office/drawing/2014/main" id="{224EDE0F-4A55-DE54-DE4F-5E7E759F9846}"/>
              </a:ext>
            </a:extLst>
          </p:cNvPr>
          <p:cNvSpPr>
            <a:spLocks noGrp="1"/>
          </p:cNvSpPr>
          <p:nvPr>
            <p:ph type="pic" sz="quarter" idx="4294967295"/>
          </p:nvPr>
        </p:nvSpPr>
        <p:spPr>
          <a:xfrm>
            <a:off x="6561749" y="1562100"/>
            <a:ext cx="4562251" cy="546100"/>
          </a:xfrm>
        </p:spPr>
        <p:txBody>
          <a:bodyPr/>
          <a:lstStyle/>
          <a:p>
            <a:pPr marL="342900" indent="-342900">
              <a:buFont typeface="Arial" panose="020B0604020202020204" pitchFamily="34" charset="0"/>
              <a:buChar char="•"/>
            </a:pPr>
            <a:r>
              <a:rPr lang="en-AU" sz="1800" b="1" dirty="0">
                <a:latin typeface="+mn-lt"/>
              </a:rPr>
              <a:t>Plastics</a:t>
            </a:r>
            <a:r>
              <a:rPr lang="en-AU" sz="1800" dirty="0">
                <a:latin typeface="+mn-lt"/>
              </a:rPr>
              <a:t> are subsets of polymers</a:t>
            </a:r>
          </a:p>
        </p:txBody>
      </p:sp>
      <p:sp>
        <p:nvSpPr>
          <p:cNvPr id="15" name="TextBox 14">
            <a:extLst>
              <a:ext uri="{FF2B5EF4-FFF2-40B4-BE49-F238E27FC236}">
                <a16:creationId xmlns:a16="http://schemas.microsoft.com/office/drawing/2014/main" id="{C147AAEC-21F0-AAEC-78C1-8D80410D8053}"/>
              </a:ext>
            </a:extLst>
          </p:cNvPr>
          <p:cNvSpPr txBox="1"/>
          <p:nvPr/>
        </p:nvSpPr>
        <p:spPr>
          <a:xfrm>
            <a:off x="6561749" y="2108200"/>
            <a:ext cx="4562251" cy="4021709"/>
          </a:xfrm>
          <a:prstGeom prst="rect">
            <a:avLst/>
          </a:prstGeom>
          <a:noFill/>
        </p:spPr>
        <p:txBody>
          <a:bodyPr wrap="square" lIns="0" tIns="0" rIns="0" bIns="0" rtlCol="0">
            <a:noAutofit/>
          </a:bodyPr>
          <a:lstStyle/>
          <a:p>
            <a:pPr marL="285750" indent="-285750" algn="l">
              <a:lnSpc>
                <a:spcPct val="150000"/>
              </a:lnSpc>
              <a:spcAft>
                <a:spcPts val="1200"/>
              </a:spcAft>
              <a:buFont typeface="Arial" panose="020B0604020202020204" pitchFamily="34" charset="0"/>
              <a:buChar char="•"/>
            </a:pPr>
            <a:r>
              <a:rPr lang="en-AU" sz="1800" dirty="0"/>
              <a:t>Plastics are a group of materials, either synthetic or naturally occurring, that may be shaped when soft and then hardened to retain the given shape.</a:t>
            </a:r>
          </a:p>
          <a:p>
            <a:pPr marL="285750" indent="-285750" algn="l">
              <a:lnSpc>
                <a:spcPct val="150000"/>
              </a:lnSpc>
              <a:spcAft>
                <a:spcPts val="1200"/>
              </a:spcAft>
              <a:buFont typeface="Arial" panose="020B0604020202020204" pitchFamily="34" charset="0"/>
              <a:buChar char="•"/>
            </a:pPr>
            <a:r>
              <a:rPr lang="en-AU" sz="1800" dirty="0"/>
              <a:t>All plastics are polymers, but not all polymers are plastics.</a:t>
            </a:r>
          </a:p>
          <a:p>
            <a:pPr marL="285750" indent="-285750" algn="l">
              <a:lnSpc>
                <a:spcPct val="150000"/>
              </a:lnSpc>
              <a:spcAft>
                <a:spcPts val="1200"/>
              </a:spcAft>
              <a:buFont typeface="Arial" panose="020B0604020202020204" pitchFamily="34" charset="0"/>
              <a:buChar char="•"/>
            </a:pPr>
            <a:r>
              <a:rPr lang="en-AU" sz="1800" dirty="0"/>
              <a:t>For example, large molecules like DNA, wool, proteins, and natural rubber are all polymers, but they are not plastics.</a:t>
            </a:r>
          </a:p>
          <a:p>
            <a:pPr algn="l">
              <a:lnSpc>
                <a:spcPct val="150000"/>
              </a:lnSpc>
              <a:spcAft>
                <a:spcPts val="1200"/>
              </a:spcAft>
            </a:pPr>
            <a:endParaRPr lang="en-AU" sz="1600" dirty="0"/>
          </a:p>
        </p:txBody>
      </p:sp>
      <p:sp>
        <p:nvSpPr>
          <p:cNvPr id="2" name="Slide Number Placeholder 1">
            <a:extLst>
              <a:ext uri="{FF2B5EF4-FFF2-40B4-BE49-F238E27FC236}">
                <a16:creationId xmlns:a16="http://schemas.microsoft.com/office/drawing/2014/main" id="{65B42CD1-1748-D21B-85BD-A1AD1E1902C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104</a:t>
            </a:fld>
            <a:endParaRPr lang="en-AU"/>
          </a:p>
        </p:txBody>
      </p:sp>
    </p:spTree>
    <p:extLst>
      <p:ext uri="{BB962C8B-B14F-4D97-AF65-F5344CB8AC3E}">
        <p14:creationId xmlns:p14="http://schemas.microsoft.com/office/powerpoint/2010/main" val="352307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8916-E0B4-86F8-652E-F2A1433CC10C}"/>
              </a:ext>
            </a:extLst>
          </p:cNvPr>
          <p:cNvSpPr>
            <a:spLocks noGrp="1"/>
          </p:cNvSpPr>
          <p:nvPr>
            <p:ph type="title"/>
          </p:nvPr>
        </p:nvSpPr>
        <p:spPr/>
        <p:txBody>
          <a:bodyPr/>
          <a:lstStyle/>
          <a:p>
            <a:r>
              <a:rPr lang="en-AU" dirty="0">
                <a:latin typeface="+mj-lt"/>
              </a:rPr>
              <a:t>3.6 Structure of polymers</a:t>
            </a:r>
          </a:p>
        </p:txBody>
      </p:sp>
      <p:sp>
        <p:nvSpPr>
          <p:cNvPr id="5" name="Text Placeholder 4">
            <a:extLst>
              <a:ext uri="{FF2B5EF4-FFF2-40B4-BE49-F238E27FC236}">
                <a16:creationId xmlns:a16="http://schemas.microsoft.com/office/drawing/2014/main" id="{87061E8D-4BA2-9FCB-E1AF-DA30C9B9F6E7}"/>
              </a:ext>
            </a:extLst>
          </p:cNvPr>
          <p:cNvSpPr>
            <a:spLocks noGrp="1"/>
          </p:cNvSpPr>
          <p:nvPr>
            <p:ph type="body" sz="quarter" idx="18"/>
          </p:nvPr>
        </p:nvSpPr>
        <p:spPr/>
        <p:txBody>
          <a:bodyPr/>
          <a:lstStyle/>
          <a:p>
            <a:r>
              <a:rPr lang="en-AU" dirty="0">
                <a:latin typeface="+mj-lt"/>
              </a:rPr>
              <a:t>Constructing ball and stick structures of polymers</a:t>
            </a:r>
          </a:p>
        </p:txBody>
      </p:sp>
      <p:pic>
        <p:nvPicPr>
          <p:cNvPr id="23" name="Picture 22" descr="A ball  and stick model of of 3 ethene monomers.">
            <a:extLst>
              <a:ext uri="{FF2B5EF4-FFF2-40B4-BE49-F238E27FC236}">
                <a16:creationId xmlns:a16="http://schemas.microsoft.com/office/drawing/2014/main" id="{AF457325-670F-B865-70AF-7787CEC5B3B1}"/>
              </a:ext>
            </a:extLst>
          </p:cNvPr>
          <p:cNvPicPr>
            <a:picLocks noChangeAspect="1"/>
          </p:cNvPicPr>
          <p:nvPr/>
        </p:nvPicPr>
        <p:blipFill>
          <a:blip r:embed="rId3"/>
          <a:stretch>
            <a:fillRect/>
          </a:stretch>
        </p:blipFill>
        <p:spPr>
          <a:xfrm>
            <a:off x="359999" y="1624634"/>
            <a:ext cx="4995165" cy="1454732"/>
          </a:xfrm>
          <a:prstGeom prst="rect">
            <a:avLst/>
          </a:prstGeom>
        </p:spPr>
      </p:pic>
      <p:cxnSp>
        <p:nvCxnSpPr>
          <p:cNvPr id="36" name="Straight Arrow Connector 35">
            <a:extLst>
              <a:ext uri="{FF2B5EF4-FFF2-40B4-BE49-F238E27FC236}">
                <a16:creationId xmlns:a16="http://schemas.microsoft.com/office/drawing/2014/main" id="{1FE6DB82-1974-4D0B-E081-BF5CBB94F6B3}"/>
              </a:ext>
              <a:ext uri="{C183D7F6-B498-43B3-948B-1728B52AA6E4}">
                <adec:decorative xmlns:adec="http://schemas.microsoft.com/office/drawing/2017/decorative" val="1"/>
              </a:ext>
            </a:extLst>
          </p:cNvPr>
          <p:cNvCxnSpPr>
            <a:cxnSpLocks/>
          </p:cNvCxnSpPr>
          <p:nvPr/>
        </p:nvCxnSpPr>
        <p:spPr>
          <a:xfrm>
            <a:off x="2857581" y="3079366"/>
            <a:ext cx="0" cy="405909"/>
          </a:xfrm>
          <a:prstGeom prst="straightConnector1">
            <a:avLst/>
          </a:prstGeom>
          <a:ln w="57150">
            <a:solidFill>
              <a:schemeClr val="tx2"/>
            </a:solidFill>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D10800E2-B02C-7BBD-1336-E30C693DD5B6}"/>
              </a:ext>
            </a:extLst>
          </p:cNvPr>
          <p:cNvSpPr txBox="1"/>
          <p:nvPr/>
        </p:nvSpPr>
        <p:spPr>
          <a:xfrm>
            <a:off x="5757685" y="1630354"/>
            <a:ext cx="6204029" cy="1630012"/>
          </a:xfrm>
          <a:prstGeom prst="rect">
            <a:avLst/>
          </a:prstGeom>
          <a:noFill/>
        </p:spPr>
        <p:txBody>
          <a:bodyPr wrap="square" lIns="0" tIns="0" rIns="0" bIns="0" rtlCol="0">
            <a:noAutofit/>
          </a:bodyPr>
          <a:lstStyle/>
          <a:p>
            <a:pPr marL="342900" indent="-342900" algn="l">
              <a:lnSpc>
                <a:spcPct val="150000"/>
              </a:lnSpc>
              <a:spcAft>
                <a:spcPts val="1200"/>
              </a:spcAft>
              <a:buFont typeface="+mj-lt"/>
              <a:buAutoNum type="arabicPeriod"/>
            </a:pPr>
            <a:r>
              <a:rPr lang="en-AU" sz="1800" dirty="0"/>
              <a:t>Construct 3 ball and stick models of ethene, each with 2 carbon atoms (black balls) bonded to each other with a double bond (grey sticks) and 2 hydrogen atoms (white balls) bonded to each carbon with a single bond. </a:t>
            </a:r>
          </a:p>
        </p:txBody>
      </p:sp>
      <p:pic>
        <p:nvPicPr>
          <p:cNvPr id="25" name="Picture 24" descr="A ball  and stick model of 3 ethene monomers with the double bond between the 2 carbons opened up.">
            <a:extLst>
              <a:ext uri="{FF2B5EF4-FFF2-40B4-BE49-F238E27FC236}">
                <a16:creationId xmlns:a16="http://schemas.microsoft.com/office/drawing/2014/main" id="{6ECA9994-E993-8147-0486-3DD1E284B863}"/>
              </a:ext>
            </a:extLst>
          </p:cNvPr>
          <p:cNvPicPr>
            <a:picLocks noChangeAspect="1"/>
          </p:cNvPicPr>
          <p:nvPr/>
        </p:nvPicPr>
        <p:blipFill>
          <a:blip r:embed="rId4"/>
          <a:stretch>
            <a:fillRect/>
          </a:stretch>
        </p:blipFill>
        <p:spPr>
          <a:xfrm rot="10800000">
            <a:off x="359999" y="3485275"/>
            <a:ext cx="4995165" cy="1454732"/>
          </a:xfrm>
          <a:prstGeom prst="rect">
            <a:avLst/>
          </a:prstGeom>
        </p:spPr>
      </p:pic>
      <p:cxnSp>
        <p:nvCxnSpPr>
          <p:cNvPr id="30" name="Straight Arrow Connector 29">
            <a:extLst>
              <a:ext uri="{FF2B5EF4-FFF2-40B4-BE49-F238E27FC236}">
                <a16:creationId xmlns:a16="http://schemas.microsoft.com/office/drawing/2014/main" id="{99628622-A0F8-5351-88AA-1A53835C35F5}"/>
              </a:ext>
              <a:ext uri="{C183D7F6-B498-43B3-948B-1728B52AA6E4}">
                <adec:decorative xmlns:adec="http://schemas.microsoft.com/office/drawing/2017/decorative" val="1"/>
              </a:ext>
            </a:extLst>
          </p:cNvPr>
          <p:cNvCxnSpPr>
            <a:cxnSpLocks/>
          </p:cNvCxnSpPr>
          <p:nvPr/>
        </p:nvCxnSpPr>
        <p:spPr>
          <a:xfrm>
            <a:off x="2857581" y="4955504"/>
            <a:ext cx="0" cy="264036"/>
          </a:xfrm>
          <a:prstGeom prst="straightConnector1">
            <a:avLst/>
          </a:prstGeom>
          <a:ln w="57150">
            <a:solidFill>
              <a:schemeClr val="tx2"/>
            </a:solidFill>
            <a:tailEnd type="triangle"/>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51C71FDE-9DCB-31A1-6A61-007924AC837D}"/>
              </a:ext>
            </a:extLst>
          </p:cNvPr>
          <p:cNvSpPr txBox="1"/>
          <p:nvPr/>
        </p:nvSpPr>
        <p:spPr>
          <a:xfrm>
            <a:off x="5757686" y="3485275"/>
            <a:ext cx="6204029" cy="1267588"/>
          </a:xfrm>
          <a:prstGeom prst="rect">
            <a:avLst/>
          </a:prstGeom>
          <a:noFill/>
        </p:spPr>
        <p:txBody>
          <a:bodyPr wrap="square" lIns="0" tIns="0" rIns="0" bIns="0" rtlCol="0">
            <a:noAutofit/>
          </a:bodyPr>
          <a:lstStyle/>
          <a:p>
            <a:pPr marL="342900" indent="-342900" algn="l">
              <a:lnSpc>
                <a:spcPct val="150000"/>
              </a:lnSpc>
              <a:spcAft>
                <a:spcPts val="1200"/>
              </a:spcAft>
              <a:buFont typeface="+mj-lt"/>
              <a:buAutoNum type="arabicPeriod" startAt="2"/>
            </a:pPr>
            <a:r>
              <a:rPr lang="en-AU" sz="1800" dirty="0"/>
              <a:t>Open the carbon-carbon double bond in each ethene molecule.</a:t>
            </a:r>
          </a:p>
        </p:txBody>
      </p:sp>
      <p:pic>
        <p:nvPicPr>
          <p:cNvPr id="27" name="Picture 26" descr="A ball  and stick model of 3 ethene monomers joined together to form a polymer.">
            <a:extLst>
              <a:ext uri="{FF2B5EF4-FFF2-40B4-BE49-F238E27FC236}">
                <a16:creationId xmlns:a16="http://schemas.microsoft.com/office/drawing/2014/main" id="{433FDD0D-3A48-830C-3283-490C318B25AE}"/>
              </a:ext>
            </a:extLst>
          </p:cNvPr>
          <p:cNvPicPr>
            <a:picLocks noChangeAspect="1"/>
          </p:cNvPicPr>
          <p:nvPr/>
        </p:nvPicPr>
        <p:blipFill>
          <a:blip r:embed="rId5"/>
          <a:stretch>
            <a:fillRect/>
          </a:stretch>
        </p:blipFill>
        <p:spPr>
          <a:xfrm>
            <a:off x="359999" y="5219540"/>
            <a:ext cx="4995165" cy="1454732"/>
          </a:xfrm>
          <a:prstGeom prst="rect">
            <a:avLst/>
          </a:prstGeom>
        </p:spPr>
      </p:pic>
      <p:sp>
        <p:nvSpPr>
          <p:cNvPr id="31" name="TextBox 30">
            <a:extLst>
              <a:ext uri="{FF2B5EF4-FFF2-40B4-BE49-F238E27FC236}">
                <a16:creationId xmlns:a16="http://schemas.microsoft.com/office/drawing/2014/main" id="{827CDB8D-CCB4-82D0-5A4C-C0B496271EE3}"/>
              </a:ext>
            </a:extLst>
          </p:cNvPr>
          <p:cNvSpPr txBox="1"/>
          <p:nvPr/>
        </p:nvSpPr>
        <p:spPr>
          <a:xfrm>
            <a:off x="5757686" y="5219540"/>
            <a:ext cx="6204029" cy="773786"/>
          </a:xfrm>
          <a:prstGeom prst="rect">
            <a:avLst/>
          </a:prstGeom>
          <a:noFill/>
        </p:spPr>
        <p:txBody>
          <a:bodyPr wrap="square" lIns="0" tIns="0" rIns="0" bIns="0" rtlCol="0">
            <a:noAutofit/>
          </a:bodyPr>
          <a:lstStyle/>
          <a:p>
            <a:pPr marL="342900" indent="-342900" algn="l">
              <a:lnSpc>
                <a:spcPct val="150000"/>
              </a:lnSpc>
              <a:spcAft>
                <a:spcPts val="1200"/>
              </a:spcAft>
              <a:buFont typeface="+mj-lt"/>
              <a:buAutoNum type="arabicPeriod" startAt="3"/>
            </a:pPr>
            <a:r>
              <a:rPr lang="en-AU" sz="1800" dirty="0"/>
              <a:t>Connect the 3 ethene molecules with the open covalent bond (grey stick) to form a chain.</a:t>
            </a:r>
          </a:p>
        </p:txBody>
      </p:sp>
      <p:sp>
        <p:nvSpPr>
          <p:cNvPr id="3" name="Rectangle: Rounded Corners 2">
            <a:extLst>
              <a:ext uri="{FF2B5EF4-FFF2-40B4-BE49-F238E27FC236}">
                <a16:creationId xmlns:a16="http://schemas.microsoft.com/office/drawing/2014/main" id="{4C1A966E-53D0-F977-A344-14610C611CF9}"/>
              </a:ext>
            </a:extLst>
          </p:cNvPr>
          <p:cNvSpPr/>
          <p:nvPr/>
        </p:nvSpPr>
        <p:spPr>
          <a:xfrm>
            <a:off x="5757686" y="6106643"/>
            <a:ext cx="5561214" cy="5676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You have made polyethylene!</a:t>
            </a:r>
          </a:p>
        </p:txBody>
      </p:sp>
      <p:sp>
        <p:nvSpPr>
          <p:cNvPr id="4" name="Slide Number Placeholder 3">
            <a:extLst>
              <a:ext uri="{FF2B5EF4-FFF2-40B4-BE49-F238E27FC236}">
                <a16:creationId xmlns:a16="http://schemas.microsoft.com/office/drawing/2014/main" id="{01792837-6CF7-0F5C-92F1-50EFC0AB53D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105</a:t>
            </a:fld>
            <a:endParaRPr lang="en-AU"/>
          </a:p>
        </p:txBody>
      </p:sp>
    </p:spTree>
    <p:extLst>
      <p:ext uri="{BB962C8B-B14F-4D97-AF65-F5344CB8AC3E}">
        <p14:creationId xmlns:p14="http://schemas.microsoft.com/office/powerpoint/2010/main" val="231438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31" grpId="0"/>
      <p:bldP spid="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458EE7A9-A7F1-B741-E99D-5441DEEC8356}"/>
              </a:ext>
            </a:extLst>
          </p:cNvPr>
          <p:cNvSpPr>
            <a:spLocks noGrp="1"/>
          </p:cNvSpPr>
          <p:nvPr>
            <p:ph type="title"/>
          </p:nvPr>
        </p:nvSpPr>
        <p:spPr/>
        <p:txBody>
          <a:bodyPr/>
          <a:lstStyle/>
          <a:p>
            <a:r>
              <a:rPr lang="en-AU" dirty="0"/>
              <a:t>3.6 Frayer diagram – polymers (1 of 2)</a:t>
            </a:r>
          </a:p>
        </p:txBody>
      </p:sp>
      <p:grpSp>
        <p:nvGrpSpPr>
          <p:cNvPr id="3" name="Group 2">
            <a:extLst>
              <a:ext uri="{FF2B5EF4-FFF2-40B4-BE49-F238E27FC236}">
                <a16:creationId xmlns:a16="http://schemas.microsoft.com/office/drawing/2014/main" id="{7829FE6B-FD61-70BE-F6F5-84EBF82CF253}"/>
              </a:ext>
              <a:ext uri="{C183D7F6-B498-43B3-948B-1728B52AA6E4}">
                <adec:decorative xmlns:adec="http://schemas.microsoft.com/office/drawing/2017/decorative" val="1"/>
              </a:ext>
            </a:extLst>
          </p:cNvPr>
          <p:cNvGrpSpPr/>
          <p:nvPr/>
        </p:nvGrpSpPr>
        <p:grpSpPr>
          <a:xfrm>
            <a:off x="1244907" y="1055543"/>
            <a:ext cx="9702186" cy="5422747"/>
            <a:chOff x="1244907" y="1055543"/>
            <a:chExt cx="9702186" cy="5422747"/>
          </a:xfrm>
        </p:grpSpPr>
        <p:sp>
          <p:nvSpPr>
            <p:cNvPr id="20" name="Google Shape;72;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5BD914D2-E818-7280-54B5-C4AB836295AC}"/>
                </a:ext>
                <a:ext uri="{C183D7F6-B498-43B3-948B-1728B52AA6E4}">
                  <adec:decorative xmlns:adec="http://schemas.microsoft.com/office/drawing/2017/decorative" val="1"/>
                </a:ext>
              </a:extLst>
            </p:cNvPr>
            <p:cNvSpPr/>
            <p:nvPr/>
          </p:nvSpPr>
          <p:spPr>
            <a:xfrm rot="-5400000">
              <a:off x="2327914" y="6522"/>
              <a:ext cx="2653156" cy="4778625"/>
            </a:xfrm>
            <a:prstGeom prst="round1Rect">
              <a:avLst>
                <a:gd name="adj" fmla="val 16667"/>
              </a:avLst>
            </a:prstGeom>
            <a:solidFill>
              <a:schemeClr val="lt1"/>
            </a:solidFill>
            <a:ln w="19050" cap="rnd" cmpd="sng">
              <a:solidFill>
                <a:srgbClr val="1E4E79"/>
              </a:solidFill>
              <a:prstDash val="dot"/>
              <a:round/>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1" name="Google Shape;74;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4FC78DE8-EBE4-160D-C72F-8235C773C755}"/>
                </a:ext>
                <a:ext uri="{C183D7F6-B498-43B3-948B-1728B52AA6E4}">
                  <adec:decorative xmlns:adec="http://schemas.microsoft.com/office/drawing/2017/decorative" val="1"/>
                </a:ext>
              </a:extLst>
            </p:cNvPr>
            <p:cNvSpPr/>
            <p:nvPr/>
          </p:nvSpPr>
          <p:spPr>
            <a:xfrm>
              <a:off x="6207357" y="1055543"/>
              <a:ext cx="4719464"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4800">
                <a:latin typeface="Calibri"/>
                <a:ea typeface="Calibri"/>
                <a:cs typeface="Calibri"/>
                <a:sym typeface="Calibri"/>
              </a:endParaRPr>
            </a:p>
          </p:txBody>
        </p:sp>
        <p:sp>
          <p:nvSpPr>
            <p:cNvPr id="22" name="Google Shape;76;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1D253E3A-3EF0-563E-14C4-D2E8151AC59F}"/>
                </a:ext>
                <a:ext uri="{C183D7F6-B498-43B3-948B-1728B52AA6E4}">
                  <adec:decorative xmlns:adec="http://schemas.microsoft.com/office/drawing/2017/decorative" val="1"/>
                </a:ext>
              </a:extLst>
            </p:cNvPr>
            <p:cNvSpPr/>
            <p:nvPr/>
          </p:nvSpPr>
          <p:spPr>
            <a:xfrm rot="10800000">
              <a:off x="1244907" y="3825132"/>
              <a:ext cx="4798541"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3" name="Google Shape;78;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5753AFCB-0DD0-157E-E672-ED9C04A9B6A6}"/>
                </a:ext>
                <a:ext uri="{C183D7F6-B498-43B3-948B-1728B52AA6E4}">
                  <adec:decorative xmlns:adec="http://schemas.microsoft.com/office/drawing/2017/decorative" val="1"/>
                </a:ext>
              </a:extLst>
            </p:cNvPr>
            <p:cNvSpPr/>
            <p:nvPr/>
          </p:nvSpPr>
          <p:spPr>
            <a:xfrm rot="5400000">
              <a:off x="7255484" y="2786681"/>
              <a:ext cx="2651063" cy="4732155"/>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grpSp>
      <p:sp>
        <p:nvSpPr>
          <p:cNvPr id="24" name="Google Shape;80;p15">
            <a:extLst>
              <a:ext uri="{FF2B5EF4-FFF2-40B4-BE49-F238E27FC236}">
                <a16:creationId xmlns:a16="http://schemas.microsoft.com/office/drawing/2014/main" id="{D9E5D8D5-55D1-D22F-9589-A589A375DA2C}"/>
              </a:ext>
              <a:ext uri="{C183D7F6-B498-43B3-948B-1728B52AA6E4}">
                <adec:decorative xmlns:adec="http://schemas.microsoft.com/office/drawing/2017/decorative" val="1"/>
              </a:ext>
            </a:extLst>
          </p:cNvPr>
          <p:cNvSpPr/>
          <p:nvPr/>
        </p:nvSpPr>
        <p:spPr>
          <a:xfrm>
            <a:off x="4971662" y="3331490"/>
            <a:ext cx="2280038" cy="913886"/>
          </a:xfrm>
          <a:prstGeom prst="roundRect">
            <a:avLst>
              <a:gd name="adj" fmla="val 16667"/>
            </a:avLst>
          </a:prstGeom>
          <a:solidFill>
            <a:schemeClr val="lt1"/>
          </a:solidFill>
          <a:ln w="50800" cap="flat" cmpd="thickThin">
            <a:solidFill>
              <a:srgbClr val="2E75B5"/>
            </a:solidFill>
            <a:prstDash val="solid"/>
            <a:miter lim="800000"/>
            <a:headEnd type="none" w="sm" len="sm"/>
            <a:tailEnd type="none" w="sm" len="sm"/>
          </a:ln>
        </p:spPr>
        <p:txBody>
          <a:bodyPr spcFirstLastPara="1" wrap="square" lIns="121900" tIns="121900" rIns="121900" bIns="121900" anchor="ctr" anchorCtr="0">
            <a:noAutofit/>
          </a:bodyPr>
          <a:lstStyle/>
          <a:p>
            <a:r>
              <a:rPr lang="en-AU" sz="3200" b="1" dirty="0"/>
              <a:t>Polymers</a:t>
            </a:r>
            <a:endParaRPr sz="3200" b="1" dirty="0"/>
          </a:p>
        </p:txBody>
      </p:sp>
      <p:sp>
        <p:nvSpPr>
          <p:cNvPr id="2" name="TextBox 1">
            <a:extLst>
              <a:ext uri="{FF2B5EF4-FFF2-40B4-BE49-F238E27FC236}">
                <a16:creationId xmlns:a16="http://schemas.microsoft.com/office/drawing/2014/main" id="{9F5346F0-0EEB-75B6-045A-5601C1D2EF20}"/>
              </a:ext>
              <a:ext uri="{C183D7F6-B498-43B3-948B-1728B52AA6E4}">
                <adec:decorative xmlns:adec="http://schemas.microsoft.com/office/drawing/2017/decorative" val="0"/>
              </a:ext>
            </a:extLst>
          </p:cNvPr>
          <p:cNvSpPr txBox="1"/>
          <p:nvPr/>
        </p:nvSpPr>
        <p:spPr>
          <a:xfrm>
            <a:off x="1244599" y="1193800"/>
            <a:ext cx="4799205" cy="243840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Definition</a:t>
            </a:r>
          </a:p>
          <a:p>
            <a:pPr marL="177800" algn="l">
              <a:lnSpc>
                <a:spcPct val="150000"/>
              </a:lnSpc>
              <a:spcAft>
                <a:spcPts val="600"/>
              </a:spcAft>
            </a:pPr>
            <a:endParaRPr lang="en-US" sz="1600" dirty="0">
              <a:solidFill>
                <a:schemeClr val="accent1"/>
              </a:solidFill>
            </a:endParaRPr>
          </a:p>
          <a:p>
            <a:pPr algn="l">
              <a:lnSpc>
                <a:spcPct val="150000"/>
              </a:lnSpc>
              <a:spcAft>
                <a:spcPts val="1200"/>
              </a:spcAft>
            </a:pPr>
            <a:endParaRPr lang="en-AU" sz="1800" b="1" dirty="0"/>
          </a:p>
        </p:txBody>
      </p:sp>
      <p:sp>
        <p:nvSpPr>
          <p:cNvPr id="7" name="TextBox 6" descr="&#10;">
            <a:extLst>
              <a:ext uri="{FF2B5EF4-FFF2-40B4-BE49-F238E27FC236}">
                <a16:creationId xmlns:a16="http://schemas.microsoft.com/office/drawing/2014/main" id="{7D8B6217-A34A-17C1-36AA-F3513767FE61}"/>
              </a:ext>
              <a:ext uri="{C183D7F6-B498-43B3-948B-1728B52AA6E4}">
                <adec:decorative xmlns:adec="http://schemas.microsoft.com/office/drawing/2017/decorative" val="0"/>
              </a:ext>
            </a:extLst>
          </p:cNvPr>
          <p:cNvSpPr txBox="1"/>
          <p:nvPr/>
        </p:nvSpPr>
        <p:spPr>
          <a:xfrm>
            <a:off x="6214844" y="1193800"/>
            <a:ext cx="4799205" cy="243840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Facts/Characteristics</a:t>
            </a:r>
          </a:p>
          <a:p>
            <a:pPr marL="177800" algn="l">
              <a:lnSpc>
                <a:spcPct val="150000"/>
              </a:lnSpc>
              <a:spcAft>
                <a:spcPts val="600"/>
              </a:spcAft>
            </a:pPr>
            <a:endParaRPr lang="en-AU" sz="1600" dirty="0"/>
          </a:p>
        </p:txBody>
      </p:sp>
      <p:sp>
        <p:nvSpPr>
          <p:cNvPr id="9" name="TextBox 8" descr="&#10;&#10;">
            <a:extLst>
              <a:ext uri="{FF2B5EF4-FFF2-40B4-BE49-F238E27FC236}">
                <a16:creationId xmlns:a16="http://schemas.microsoft.com/office/drawing/2014/main" id="{1DD24F05-DAD3-4DB8-8E39-8D8BC5AAE2B0}"/>
              </a:ext>
              <a:ext uri="{C183D7F6-B498-43B3-948B-1728B52AA6E4}">
                <adec:decorative xmlns:adec="http://schemas.microsoft.com/office/drawing/2017/decorative" val="0"/>
              </a:ext>
            </a:extLst>
          </p:cNvPr>
          <p:cNvSpPr txBox="1"/>
          <p:nvPr/>
        </p:nvSpPr>
        <p:spPr>
          <a:xfrm>
            <a:off x="1244599" y="4245376"/>
            <a:ext cx="4799205" cy="2252624"/>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Examples</a:t>
            </a:r>
          </a:p>
          <a:p>
            <a:pPr marL="177800" algn="l">
              <a:lnSpc>
                <a:spcPct val="150000"/>
              </a:lnSpc>
              <a:spcAft>
                <a:spcPts val="600"/>
              </a:spcAft>
            </a:pPr>
            <a:endParaRPr lang="en-AU" sz="1600" dirty="0"/>
          </a:p>
        </p:txBody>
      </p:sp>
      <p:sp>
        <p:nvSpPr>
          <p:cNvPr id="11" name="TextBox 10" descr="&#10;">
            <a:extLst>
              <a:ext uri="{FF2B5EF4-FFF2-40B4-BE49-F238E27FC236}">
                <a16:creationId xmlns:a16="http://schemas.microsoft.com/office/drawing/2014/main" id="{67A136AA-94CB-2596-A85A-2D6126116A42}"/>
              </a:ext>
              <a:ext uri="{C183D7F6-B498-43B3-948B-1728B52AA6E4}">
                <adec:decorative xmlns:adec="http://schemas.microsoft.com/office/drawing/2017/decorative" val="0"/>
              </a:ext>
            </a:extLst>
          </p:cNvPr>
          <p:cNvSpPr txBox="1"/>
          <p:nvPr/>
        </p:nvSpPr>
        <p:spPr>
          <a:xfrm>
            <a:off x="6214843" y="4245376"/>
            <a:ext cx="4799205" cy="2252624"/>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Non-example</a:t>
            </a:r>
          </a:p>
          <a:p>
            <a:pPr marL="177800" algn="l">
              <a:lnSpc>
                <a:spcPct val="150000"/>
              </a:lnSpc>
              <a:spcAft>
                <a:spcPts val="600"/>
              </a:spcAft>
            </a:pPr>
            <a:endParaRPr lang="en-AU" sz="1600" b="1" dirty="0"/>
          </a:p>
        </p:txBody>
      </p:sp>
      <p:sp>
        <p:nvSpPr>
          <p:cNvPr id="4" name="Slide Number Placeholder 3">
            <a:extLst>
              <a:ext uri="{FF2B5EF4-FFF2-40B4-BE49-F238E27FC236}">
                <a16:creationId xmlns:a16="http://schemas.microsoft.com/office/drawing/2014/main" id="{97C93651-AC58-8AEE-2B9C-D8F024ECF4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106</a:t>
            </a:fld>
            <a:endParaRPr lang="en-AU"/>
          </a:p>
        </p:txBody>
      </p:sp>
    </p:spTree>
    <p:extLst>
      <p:ext uri="{BB962C8B-B14F-4D97-AF65-F5344CB8AC3E}">
        <p14:creationId xmlns:p14="http://schemas.microsoft.com/office/powerpoint/2010/main" val="9615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C0572-D22B-1BE2-46E7-5FE074835886}"/>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C900D613-5A09-336E-DF1C-804D6B282476}"/>
              </a:ext>
            </a:extLst>
          </p:cNvPr>
          <p:cNvSpPr>
            <a:spLocks noGrp="1"/>
          </p:cNvSpPr>
          <p:nvPr>
            <p:ph type="title"/>
          </p:nvPr>
        </p:nvSpPr>
        <p:spPr/>
        <p:txBody>
          <a:bodyPr/>
          <a:lstStyle/>
          <a:p>
            <a:r>
              <a:rPr lang="en-AU" dirty="0"/>
              <a:t>3.6 Frayer diagram – polymers (2 of 2)</a:t>
            </a:r>
          </a:p>
        </p:txBody>
      </p:sp>
      <p:grpSp>
        <p:nvGrpSpPr>
          <p:cNvPr id="3" name="Group 2">
            <a:extLst>
              <a:ext uri="{FF2B5EF4-FFF2-40B4-BE49-F238E27FC236}">
                <a16:creationId xmlns:a16="http://schemas.microsoft.com/office/drawing/2014/main" id="{0038A87F-69F8-EBDF-592F-B9B4098548B4}"/>
              </a:ext>
              <a:ext uri="{C183D7F6-B498-43B3-948B-1728B52AA6E4}">
                <adec:decorative xmlns:adec="http://schemas.microsoft.com/office/drawing/2017/decorative" val="1"/>
              </a:ext>
            </a:extLst>
          </p:cNvPr>
          <p:cNvGrpSpPr/>
          <p:nvPr/>
        </p:nvGrpSpPr>
        <p:grpSpPr>
          <a:xfrm>
            <a:off x="2481247" y="1080221"/>
            <a:ext cx="9286665" cy="5225386"/>
            <a:chOff x="1244907" y="1055543"/>
            <a:chExt cx="9702186" cy="5422747"/>
          </a:xfrm>
        </p:grpSpPr>
        <p:sp>
          <p:nvSpPr>
            <p:cNvPr id="20" name="Google Shape;72;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392DEA4A-1BD2-5576-9F3E-957E36BA6C7C}"/>
                </a:ext>
                <a:ext uri="{C183D7F6-B498-43B3-948B-1728B52AA6E4}">
                  <adec:decorative xmlns:adec="http://schemas.microsoft.com/office/drawing/2017/decorative" val="1"/>
                </a:ext>
              </a:extLst>
            </p:cNvPr>
            <p:cNvSpPr/>
            <p:nvPr/>
          </p:nvSpPr>
          <p:spPr>
            <a:xfrm rot="-5400000">
              <a:off x="2327914" y="6522"/>
              <a:ext cx="2653156" cy="4778625"/>
            </a:xfrm>
            <a:prstGeom prst="round1Rect">
              <a:avLst>
                <a:gd name="adj" fmla="val 16667"/>
              </a:avLst>
            </a:prstGeom>
            <a:solidFill>
              <a:schemeClr val="lt1"/>
            </a:solidFill>
            <a:ln w="19050" cap="rnd" cmpd="sng">
              <a:solidFill>
                <a:srgbClr val="1E4E79"/>
              </a:solidFill>
              <a:prstDash val="dot"/>
              <a:round/>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1" name="Google Shape;74;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BA14E633-647F-B6D6-6544-ED921CAEBC3E}"/>
                </a:ext>
                <a:ext uri="{C183D7F6-B498-43B3-948B-1728B52AA6E4}">
                  <adec:decorative xmlns:adec="http://schemas.microsoft.com/office/drawing/2017/decorative" val="1"/>
                </a:ext>
              </a:extLst>
            </p:cNvPr>
            <p:cNvSpPr/>
            <p:nvPr/>
          </p:nvSpPr>
          <p:spPr>
            <a:xfrm>
              <a:off x="6207357" y="1055543"/>
              <a:ext cx="4719464"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4800">
                <a:latin typeface="Calibri"/>
                <a:ea typeface="Calibri"/>
                <a:cs typeface="Calibri"/>
                <a:sym typeface="Calibri"/>
              </a:endParaRPr>
            </a:p>
          </p:txBody>
        </p:sp>
        <p:sp>
          <p:nvSpPr>
            <p:cNvPr id="22" name="Google Shape;76;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5FACC73E-1988-CF53-1382-AE1D46BC62E2}"/>
                </a:ext>
                <a:ext uri="{C183D7F6-B498-43B3-948B-1728B52AA6E4}">
                  <adec:decorative xmlns:adec="http://schemas.microsoft.com/office/drawing/2017/decorative" val="1"/>
                </a:ext>
              </a:extLst>
            </p:cNvPr>
            <p:cNvSpPr/>
            <p:nvPr/>
          </p:nvSpPr>
          <p:spPr>
            <a:xfrm rot="10800000">
              <a:off x="1244907" y="3825132"/>
              <a:ext cx="4798541"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3" name="Google Shape;78;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D351B9FE-B441-3F46-6F02-7D1B0E395397}"/>
                </a:ext>
                <a:ext uri="{C183D7F6-B498-43B3-948B-1728B52AA6E4}">
                  <adec:decorative xmlns:adec="http://schemas.microsoft.com/office/drawing/2017/decorative" val="1"/>
                </a:ext>
              </a:extLst>
            </p:cNvPr>
            <p:cNvSpPr/>
            <p:nvPr/>
          </p:nvSpPr>
          <p:spPr>
            <a:xfrm rot="5400000">
              <a:off x="7255484" y="2786681"/>
              <a:ext cx="2651063" cy="4732155"/>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grpSp>
      <p:sp>
        <p:nvSpPr>
          <p:cNvPr id="12" name="TextBox 11">
            <a:extLst>
              <a:ext uri="{FF2B5EF4-FFF2-40B4-BE49-F238E27FC236}">
                <a16:creationId xmlns:a16="http://schemas.microsoft.com/office/drawing/2014/main" id="{A038AC87-A7A6-FBC2-9036-E9523D68A0C9}"/>
              </a:ext>
            </a:extLst>
          </p:cNvPr>
          <p:cNvSpPr txBox="1"/>
          <p:nvPr/>
        </p:nvSpPr>
        <p:spPr>
          <a:xfrm>
            <a:off x="360001" y="1027536"/>
            <a:ext cx="1545000" cy="5668464"/>
          </a:xfrm>
          <a:prstGeom prst="rect">
            <a:avLst/>
          </a:prstGeom>
          <a:noFill/>
        </p:spPr>
        <p:txBody>
          <a:bodyPr wrap="square" lIns="0" tIns="0" rIns="0" bIns="0" rtlCol="0">
            <a:noAutofit/>
          </a:bodyPr>
          <a:lstStyle/>
          <a:p>
            <a:pPr>
              <a:lnSpc>
                <a:spcPct val="114000"/>
              </a:lnSpc>
              <a:spcAft>
                <a:spcPts val="600"/>
              </a:spcAft>
            </a:pPr>
            <a:r>
              <a:rPr lang="en-AU" sz="1600" b="1" dirty="0"/>
              <a:t>Word bank</a:t>
            </a:r>
          </a:p>
          <a:p>
            <a:pPr>
              <a:lnSpc>
                <a:spcPct val="114000"/>
              </a:lnSpc>
              <a:spcAft>
                <a:spcPts val="600"/>
              </a:spcAft>
            </a:pPr>
            <a:r>
              <a:rPr lang="en-AU" sz="1600" dirty="0"/>
              <a:t>synthetic </a:t>
            </a:r>
          </a:p>
          <a:p>
            <a:pPr>
              <a:lnSpc>
                <a:spcPct val="114000"/>
              </a:lnSpc>
              <a:spcAft>
                <a:spcPts val="600"/>
              </a:spcAft>
            </a:pPr>
            <a:r>
              <a:rPr lang="en-AU" sz="1600" dirty="0"/>
              <a:t>large </a:t>
            </a:r>
          </a:p>
          <a:p>
            <a:pPr>
              <a:lnSpc>
                <a:spcPct val="114000"/>
              </a:lnSpc>
              <a:spcAft>
                <a:spcPts val="600"/>
              </a:spcAft>
            </a:pPr>
            <a:r>
              <a:rPr lang="en-AU" sz="1600" dirty="0"/>
              <a:t>small </a:t>
            </a:r>
          </a:p>
          <a:p>
            <a:pPr>
              <a:lnSpc>
                <a:spcPct val="114000"/>
              </a:lnSpc>
              <a:spcAft>
                <a:spcPts val="600"/>
              </a:spcAft>
            </a:pPr>
            <a:r>
              <a:rPr lang="en-AU" sz="1600" dirty="0"/>
              <a:t>polymer</a:t>
            </a:r>
          </a:p>
          <a:p>
            <a:pPr>
              <a:lnSpc>
                <a:spcPct val="114000"/>
              </a:lnSpc>
              <a:spcAft>
                <a:spcPts val="600"/>
              </a:spcAft>
            </a:pPr>
            <a:r>
              <a:rPr lang="en-AU" sz="1600" dirty="0"/>
              <a:t>monomers</a:t>
            </a:r>
          </a:p>
          <a:p>
            <a:pPr>
              <a:lnSpc>
                <a:spcPct val="114000"/>
              </a:lnSpc>
              <a:spcAft>
                <a:spcPts val="600"/>
              </a:spcAft>
            </a:pPr>
            <a:r>
              <a:rPr lang="en-AU" sz="1600" dirty="0"/>
              <a:t>natural</a:t>
            </a:r>
          </a:p>
          <a:p>
            <a:pPr>
              <a:lnSpc>
                <a:spcPct val="114000"/>
              </a:lnSpc>
              <a:spcAft>
                <a:spcPts val="600"/>
              </a:spcAft>
            </a:pPr>
            <a:r>
              <a:rPr lang="en-AU" sz="1600" dirty="0"/>
              <a:t>glucose</a:t>
            </a:r>
          </a:p>
          <a:p>
            <a:pPr>
              <a:lnSpc>
                <a:spcPct val="114000"/>
              </a:lnSpc>
              <a:spcAft>
                <a:spcPts val="600"/>
              </a:spcAft>
            </a:pPr>
            <a:r>
              <a:rPr lang="en-AU" sz="1600" dirty="0"/>
              <a:t>bonded </a:t>
            </a:r>
          </a:p>
          <a:p>
            <a:pPr>
              <a:lnSpc>
                <a:spcPct val="114000"/>
              </a:lnSpc>
              <a:spcAft>
                <a:spcPts val="600"/>
              </a:spcAft>
            </a:pPr>
            <a:r>
              <a:rPr lang="en-AU" sz="1600" dirty="0"/>
              <a:t>nylon </a:t>
            </a:r>
          </a:p>
          <a:p>
            <a:pPr>
              <a:lnSpc>
                <a:spcPct val="114000"/>
              </a:lnSpc>
              <a:spcAft>
                <a:spcPts val="600"/>
              </a:spcAft>
            </a:pPr>
            <a:r>
              <a:rPr lang="en-AU" sz="1600" dirty="0"/>
              <a:t>water</a:t>
            </a:r>
          </a:p>
          <a:p>
            <a:pPr>
              <a:lnSpc>
                <a:spcPct val="114000"/>
              </a:lnSpc>
              <a:spcAft>
                <a:spcPts val="600"/>
              </a:spcAft>
            </a:pPr>
            <a:r>
              <a:rPr lang="en-AU" sz="1600" dirty="0"/>
              <a:t>polyethene</a:t>
            </a:r>
          </a:p>
          <a:p>
            <a:pPr>
              <a:lnSpc>
                <a:spcPct val="114000"/>
              </a:lnSpc>
              <a:spcAft>
                <a:spcPts val="600"/>
              </a:spcAft>
            </a:pPr>
            <a:r>
              <a:rPr lang="en-AU" sz="1600" dirty="0"/>
              <a:t>bonded</a:t>
            </a:r>
          </a:p>
          <a:p>
            <a:pPr>
              <a:lnSpc>
                <a:spcPct val="114000"/>
              </a:lnSpc>
              <a:spcAft>
                <a:spcPts val="600"/>
              </a:spcAft>
            </a:pPr>
            <a:r>
              <a:rPr lang="en-AU" sz="1600" dirty="0"/>
              <a:t>starch</a:t>
            </a:r>
          </a:p>
          <a:p>
            <a:pPr>
              <a:lnSpc>
                <a:spcPct val="114000"/>
              </a:lnSpc>
              <a:spcAft>
                <a:spcPts val="600"/>
              </a:spcAft>
            </a:pPr>
            <a:r>
              <a:rPr lang="en-AU" sz="1600" dirty="0"/>
              <a:t>carbon dioxide</a:t>
            </a:r>
          </a:p>
          <a:p>
            <a:pPr>
              <a:lnSpc>
                <a:spcPct val="114000"/>
              </a:lnSpc>
              <a:spcAft>
                <a:spcPts val="600"/>
              </a:spcAft>
            </a:pPr>
            <a:r>
              <a:rPr lang="en-AU" sz="1600" dirty="0"/>
              <a:t>polymerisation</a:t>
            </a:r>
          </a:p>
        </p:txBody>
      </p:sp>
      <p:sp>
        <p:nvSpPr>
          <p:cNvPr id="24" name="Google Shape;80;p15">
            <a:extLst>
              <a:ext uri="{FF2B5EF4-FFF2-40B4-BE49-F238E27FC236}">
                <a16:creationId xmlns:a16="http://schemas.microsoft.com/office/drawing/2014/main" id="{C8ADAADD-23DE-BA83-E662-708E9A4FE959}"/>
              </a:ext>
              <a:ext uri="{C183D7F6-B498-43B3-948B-1728B52AA6E4}">
                <adec:decorative xmlns:adec="http://schemas.microsoft.com/office/drawing/2017/decorative" val="1"/>
              </a:ext>
            </a:extLst>
          </p:cNvPr>
          <p:cNvSpPr/>
          <p:nvPr/>
        </p:nvSpPr>
        <p:spPr>
          <a:xfrm>
            <a:off x="6048394" y="3273335"/>
            <a:ext cx="2182389" cy="880625"/>
          </a:xfrm>
          <a:prstGeom prst="roundRect">
            <a:avLst>
              <a:gd name="adj" fmla="val 16667"/>
            </a:avLst>
          </a:prstGeom>
          <a:solidFill>
            <a:schemeClr val="lt1"/>
          </a:solidFill>
          <a:ln w="50800" cap="flat" cmpd="thickThin">
            <a:solidFill>
              <a:srgbClr val="2E75B5"/>
            </a:solidFill>
            <a:prstDash val="solid"/>
            <a:miter lim="800000"/>
            <a:headEnd type="none" w="sm" len="sm"/>
            <a:tailEnd type="none" w="sm" len="sm"/>
          </a:ln>
        </p:spPr>
        <p:txBody>
          <a:bodyPr spcFirstLastPara="1" wrap="square" lIns="121900" tIns="121900" rIns="121900" bIns="121900" anchor="ctr" anchorCtr="0">
            <a:noAutofit/>
          </a:bodyPr>
          <a:lstStyle/>
          <a:p>
            <a:r>
              <a:rPr lang="en-AU" sz="3200" b="1" dirty="0"/>
              <a:t>Polymers</a:t>
            </a:r>
            <a:endParaRPr sz="3200" b="1" dirty="0"/>
          </a:p>
        </p:txBody>
      </p:sp>
      <p:sp>
        <p:nvSpPr>
          <p:cNvPr id="2" name="TextBox 1">
            <a:extLst>
              <a:ext uri="{FF2B5EF4-FFF2-40B4-BE49-F238E27FC236}">
                <a16:creationId xmlns:a16="http://schemas.microsoft.com/office/drawing/2014/main" id="{09C7263E-DCB9-30D9-A633-290545B5A787}"/>
              </a:ext>
              <a:ext uri="{C183D7F6-B498-43B3-948B-1728B52AA6E4}">
                <adec:decorative xmlns:adec="http://schemas.microsoft.com/office/drawing/2017/decorative" val="0"/>
              </a:ext>
            </a:extLst>
          </p:cNvPr>
          <p:cNvSpPr txBox="1"/>
          <p:nvPr/>
        </p:nvSpPr>
        <p:spPr>
          <a:xfrm>
            <a:off x="2480952" y="1213446"/>
            <a:ext cx="4593667" cy="2349655"/>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Definition</a:t>
            </a:r>
          </a:p>
          <a:p>
            <a:pPr marL="177800" algn="l">
              <a:lnSpc>
                <a:spcPct val="150000"/>
              </a:lnSpc>
              <a:spcAft>
                <a:spcPts val="600"/>
              </a:spcAft>
            </a:pPr>
            <a:r>
              <a:rPr lang="en-AU" sz="1600" dirty="0"/>
              <a:t>_______are _____ molecules made up of _______repeating structural units called_______, which are _______together through a process called_________.</a:t>
            </a:r>
            <a:endParaRPr lang="en-US" sz="1600" dirty="0"/>
          </a:p>
          <a:p>
            <a:pPr algn="l">
              <a:lnSpc>
                <a:spcPct val="150000"/>
              </a:lnSpc>
              <a:spcAft>
                <a:spcPts val="1200"/>
              </a:spcAft>
            </a:pPr>
            <a:endParaRPr lang="en-AU" sz="1800" b="1" dirty="0"/>
          </a:p>
        </p:txBody>
      </p:sp>
      <p:sp>
        <p:nvSpPr>
          <p:cNvPr id="7" name="TextBox 6">
            <a:extLst>
              <a:ext uri="{FF2B5EF4-FFF2-40B4-BE49-F238E27FC236}">
                <a16:creationId xmlns:a16="http://schemas.microsoft.com/office/drawing/2014/main" id="{07589778-DFFF-89C4-8DF9-A0EA0300D0CA}"/>
              </a:ext>
              <a:ext uri="{C183D7F6-B498-43B3-948B-1728B52AA6E4}">
                <adec:decorative xmlns:adec="http://schemas.microsoft.com/office/drawing/2017/decorative" val="0"/>
              </a:ext>
            </a:extLst>
          </p:cNvPr>
          <p:cNvSpPr txBox="1"/>
          <p:nvPr/>
        </p:nvSpPr>
        <p:spPr>
          <a:xfrm>
            <a:off x="7238333" y="1213446"/>
            <a:ext cx="4593667" cy="2349655"/>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Facts/Characteristics</a:t>
            </a:r>
          </a:p>
          <a:p>
            <a:pPr marL="177800" algn="l">
              <a:lnSpc>
                <a:spcPct val="150000"/>
              </a:lnSpc>
              <a:spcAft>
                <a:spcPts val="600"/>
              </a:spcAft>
            </a:pPr>
            <a:r>
              <a:rPr lang="en-AU" sz="1600" dirty="0"/>
              <a:t>Made of repeating monomer units.</a:t>
            </a:r>
          </a:p>
          <a:p>
            <a:pPr marL="177800" algn="l">
              <a:lnSpc>
                <a:spcPct val="150000"/>
              </a:lnSpc>
              <a:spcAft>
                <a:spcPts val="600"/>
              </a:spcAft>
            </a:pPr>
            <a:r>
              <a:rPr lang="en-AU" sz="1600" dirty="0"/>
              <a:t>Can be _______(man-made) or ______.</a:t>
            </a:r>
          </a:p>
        </p:txBody>
      </p:sp>
      <p:sp>
        <p:nvSpPr>
          <p:cNvPr id="9" name="TextBox 8">
            <a:extLst>
              <a:ext uri="{FF2B5EF4-FFF2-40B4-BE49-F238E27FC236}">
                <a16:creationId xmlns:a16="http://schemas.microsoft.com/office/drawing/2014/main" id="{A90186E3-2548-3DC3-31FA-E4E165216A6B}"/>
              </a:ext>
              <a:ext uri="{C183D7F6-B498-43B3-948B-1728B52AA6E4}">
                <adec:decorative xmlns:adec="http://schemas.microsoft.com/office/drawing/2017/decorative" val="0"/>
              </a:ext>
            </a:extLst>
          </p:cNvPr>
          <p:cNvSpPr txBox="1"/>
          <p:nvPr/>
        </p:nvSpPr>
        <p:spPr>
          <a:xfrm>
            <a:off x="2480952" y="4153960"/>
            <a:ext cx="4593667" cy="400401"/>
          </a:xfrm>
          <a:prstGeom prst="rect">
            <a:avLst/>
          </a:prstGeom>
          <a:noFill/>
        </p:spPr>
        <p:txBody>
          <a:bodyPr wrap="square" lIns="0" tIns="0" rIns="0" bIns="0" numCol="2" rtlCol="0">
            <a:noAutofit/>
          </a:bodyPr>
          <a:lstStyle/>
          <a:p>
            <a:pPr marL="177800" algn="l">
              <a:lnSpc>
                <a:spcPct val="150000"/>
              </a:lnSpc>
              <a:spcAft>
                <a:spcPts val="1200"/>
              </a:spcAft>
            </a:pPr>
            <a:r>
              <a:rPr lang="en-US" sz="1800" b="1" dirty="0">
                <a:solidFill>
                  <a:schemeClr val="accent1"/>
                </a:solidFill>
                <a:latin typeface="+mj-lt"/>
              </a:rPr>
              <a:t>Examples</a:t>
            </a:r>
            <a:endParaRPr lang="en-AU" sz="1600" dirty="0">
              <a:ea typeface="Calibri"/>
              <a:cs typeface="Arial" panose="020B0604020202020204" pitchFamily="34" charset="0"/>
              <a:sym typeface="Calibri"/>
            </a:endParaRPr>
          </a:p>
          <a:p>
            <a:pPr marL="765738" indent="-285750">
              <a:spcAft>
                <a:spcPts val="600"/>
              </a:spcAft>
              <a:buClr>
                <a:srgbClr val="1E4E79"/>
              </a:buClr>
              <a:buSzPts val="1600"/>
              <a:buFont typeface="Arial" panose="020B0604020202020204" pitchFamily="34" charset="0"/>
              <a:buChar char="•"/>
            </a:pPr>
            <a:endParaRPr lang="en-AU" sz="1600" dirty="0">
              <a:ea typeface="Calibri"/>
              <a:cs typeface="Arial" panose="020B0604020202020204" pitchFamily="34" charset="0"/>
              <a:sym typeface="Calibri"/>
            </a:endParaRPr>
          </a:p>
        </p:txBody>
      </p:sp>
      <p:sp>
        <p:nvSpPr>
          <p:cNvPr id="5" name="TextBox 4">
            <a:extLst>
              <a:ext uri="{FF2B5EF4-FFF2-40B4-BE49-F238E27FC236}">
                <a16:creationId xmlns:a16="http://schemas.microsoft.com/office/drawing/2014/main" id="{CAAFAF1F-6121-DC50-C439-E482EF5F2F16}"/>
              </a:ext>
            </a:extLst>
          </p:cNvPr>
          <p:cNvSpPr txBox="1"/>
          <p:nvPr/>
        </p:nvSpPr>
        <p:spPr>
          <a:xfrm>
            <a:off x="2500651" y="4554361"/>
            <a:ext cx="4573627" cy="966785"/>
          </a:xfrm>
          <a:prstGeom prst="rect">
            <a:avLst/>
          </a:prstGeom>
          <a:noFill/>
        </p:spPr>
        <p:txBody>
          <a:bodyPr wrap="square" lIns="0" tIns="0" rIns="0" bIns="0" numCol="2" rtlCol="0">
            <a:noAutofit/>
          </a:bodyPr>
          <a:lstStyle/>
          <a:p>
            <a:pPr marL="822888" indent="-342900">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_______</a:t>
            </a:r>
          </a:p>
          <a:p>
            <a:pPr marL="765738" indent="-285750">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cellulose</a:t>
            </a:r>
          </a:p>
          <a:p>
            <a:pPr marL="765738" indent="-285750">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_______</a:t>
            </a:r>
          </a:p>
          <a:p>
            <a:pPr marL="765738" indent="-285750">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PVC</a:t>
            </a:r>
          </a:p>
          <a:p>
            <a:pPr marL="765738" indent="-285750">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_______</a:t>
            </a:r>
          </a:p>
        </p:txBody>
      </p:sp>
      <p:sp>
        <p:nvSpPr>
          <p:cNvPr id="11" name="TextBox 10">
            <a:extLst>
              <a:ext uri="{FF2B5EF4-FFF2-40B4-BE49-F238E27FC236}">
                <a16:creationId xmlns:a16="http://schemas.microsoft.com/office/drawing/2014/main" id="{16A6D6DC-25B7-8067-3277-5243E5BDB149}"/>
              </a:ext>
              <a:ext uri="{C183D7F6-B498-43B3-948B-1728B52AA6E4}">
                <adec:decorative xmlns:adec="http://schemas.microsoft.com/office/drawing/2017/decorative" val="0"/>
              </a:ext>
            </a:extLst>
          </p:cNvPr>
          <p:cNvSpPr txBox="1"/>
          <p:nvPr/>
        </p:nvSpPr>
        <p:spPr>
          <a:xfrm>
            <a:off x="7238332" y="4153960"/>
            <a:ext cx="4593667" cy="217064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Non-example</a:t>
            </a:r>
          </a:p>
          <a:p>
            <a:pPr marL="177800" algn="l">
              <a:lnSpc>
                <a:spcPct val="150000"/>
              </a:lnSpc>
              <a:spcAft>
                <a:spcPts val="600"/>
              </a:spcAft>
            </a:pPr>
            <a:endParaRPr lang="en-AU" sz="1600" b="1" dirty="0"/>
          </a:p>
        </p:txBody>
      </p:sp>
      <p:sp>
        <p:nvSpPr>
          <p:cNvPr id="6" name="TextBox 5">
            <a:extLst>
              <a:ext uri="{FF2B5EF4-FFF2-40B4-BE49-F238E27FC236}">
                <a16:creationId xmlns:a16="http://schemas.microsoft.com/office/drawing/2014/main" id="{62C19024-9BED-4F50-A908-66AC96EA9960}"/>
              </a:ext>
            </a:extLst>
          </p:cNvPr>
          <p:cNvSpPr txBox="1"/>
          <p:nvPr/>
        </p:nvSpPr>
        <p:spPr>
          <a:xfrm>
            <a:off x="7231167" y="4554361"/>
            <a:ext cx="4573627" cy="966785"/>
          </a:xfrm>
          <a:prstGeom prst="rect">
            <a:avLst/>
          </a:prstGeom>
          <a:noFill/>
        </p:spPr>
        <p:txBody>
          <a:bodyPr wrap="square" lIns="0" tIns="0" rIns="0" bIns="0" numCol="2" rtlCol="0">
            <a:noAutofit/>
          </a:bodyPr>
          <a:lstStyle/>
          <a:p>
            <a:pPr marL="765738" indent="-285750">
              <a:lnSpc>
                <a:spcPct val="90000"/>
              </a:lnSpc>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_________</a:t>
            </a:r>
          </a:p>
          <a:p>
            <a:pPr marL="765738" indent="-285750">
              <a:lnSpc>
                <a:spcPct val="90000"/>
              </a:lnSpc>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sodium chloride </a:t>
            </a:r>
          </a:p>
          <a:p>
            <a:pPr marL="765738" indent="-285750">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PVC</a:t>
            </a:r>
          </a:p>
          <a:p>
            <a:pPr marL="765738" indent="-285750">
              <a:lnSpc>
                <a:spcPct val="90000"/>
              </a:lnSpc>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_________</a:t>
            </a:r>
          </a:p>
          <a:p>
            <a:pPr marL="765738" indent="-285750">
              <a:lnSpc>
                <a:spcPct val="90000"/>
              </a:lnSpc>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methane  </a:t>
            </a:r>
          </a:p>
          <a:p>
            <a:pPr marL="765738" indent="-285750">
              <a:lnSpc>
                <a:spcPct val="90000"/>
              </a:lnSpc>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_________</a:t>
            </a:r>
          </a:p>
        </p:txBody>
      </p:sp>
      <p:sp>
        <p:nvSpPr>
          <p:cNvPr id="4" name="Slide Number Placeholder 3">
            <a:extLst>
              <a:ext uri="{FF2B5EF4-FFF2-40B4-BE49-F238E27FC236}">
                <a16:creationId xmlns:a16="http://schemas.microsoft.com/office/drawing/2014/main" id="{6D53E116-56DE-8A4B-C78C-41B5B8474E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107</a:t>
            </a:fld>
            <a:endParaRPr lang="en-AU"/>
          </a:p>
        </p:txBody>
      </p:sp>
    </p:spTree>
    <p:extLst>
      <p:ext uri="{BB962C8B-B14F-4D97-AF65-F5344CB8AC3E}">
        <p14:creationId xmlns:p14="http://schemas.microsoft.com/office/powerpoint/2010/main" val="3614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E46FA-BCC8-4B8F-13F2-39A277E201F9}"/>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A6E8A059-AAF0-EBFF-72C2-8677A27B2E4A}"/>
              </a:ext>
            </a:extLst>
          </p:cNvPr>
          <p:cNvSpPr>
            <a:spLocks noGrp="1"/>
          </p:cNvSpPr>
          <p:nvPr>
            <p:ph type="title"/>
          </p:nvPr>
        </p:nvSpPr>
        <p:spPr/>
        <p:txBody>
          <a:bodyPr/>
          <a:lstStyle/>
          <a:p>
            <a:r>
              <a:rPr lang="en-AU" dirty="0"/>
              <a:t>3.6 Frayer diagram – polymers (sample)</a:t>
            </a:r>
          </a:p>
        </p:txBody>
      </p:sp>
      <p:grpSp>
        <p:nvGrpSpPr>
          <p:cNvPr id="3" name="Group 2">
            <a:extLst>
              <a:ext uri="{FF2B5EF4-FFF2-40B4-BE49-F238E27FC236}">
                <a16:creationId xmlns:a16="http://schemas.microsoft.com/office/drawing/2014/main" id="{7DA6FCE9-FA73-1757-25AA-1320A49CF37A}"/>
              </a:ext>
              <a:ext uri="{C183D7F6-B498-43B3-948B-1728B52AA6E4}">
                <adec:decorative xmlns:adec="http://schemas.microsoft.com/office/drawing/2017/decorative" val="1"/>
              </a:ext>
            </a:extLst>
          </p:cNvPr>
          <p:cNvGrpSpPr/>
          <p:nvPr/>
        </p:nvGrpSpPr>
        <p:grpSpPr>
          <a:xfrm>
            <a:off x="1244907" y="1055543"/>
            <a:ext cx="9702186" cy="5422747"/>
            <a:chOff x="1244907" y="1055543"/>
            <a:chExt cx="9702186" cy="5422747"/>
          </a:xfrm>
        </p:grpSpPr>
        <p:sp>
          <p:nvSpPr>
            <p:cNvPr id="20" name="Google Shape;72;p15" descr="A completed Frayer diagram. The title is at the centre,  a definition in the top left, facts and characteristics in the top right, examples in the bottom left and non-examples in the bottom right.">
              <a:extLst>
                <a:ext uri="{FF2B5EF4-FFF2-40B4-BE49-F238E27FC236}">
                  <a16:creationId xmlns:a16="http://schemas.microsoft.com/office/drawing/2014/main" id="{F153460B-0E00-E324-5D41-8946AF9DF2EA}"/>
                </a:ext>
                <a:ext uri="{C183D7F6-B498-43B3-948B-1728B52AA6E4}">
                  <adec:decorative xmlns:adec="http://schemas.microsoft.com/office/drawing/2017/decorative" val="1"/>
                </a:ext>
              </a:extLst>
            </p:cNvPr>
            <p:cNvSpPr/>
            <p:nvPr/>
          </p:nvSpPr>
          <p:spPr>
            <a:xfrm rot="-5400000">
              <a:off x="2327914" y="6522"/>
              <a:ext cx="2653156" cy="4778625"/>
            </a:xfrm>
            <a:prstGeom prst="round1Rect">
              <a:avLst>
                <a:gd name="adj" fmla="val 16667"/>
              </a:avLst>
            </a:prstGeom>
            <a:solidFill>
              <a:schemeClr val="lt1"/>
            </a:solidFill>
            <a:ln w="19050" cap="rnd" cmpd="sng">
              <a:solidFill>
                <a:srgbClr val="1E4E79"/>
              </a:solidFill>
              <a:prstDash val="dot"/>
              <a:round/>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1" name="Google Shape;74;p15" descr="A completed Frayer diagram. The title is at the centre,  a definition in the top left, facts and characteristics in the top right, examples in the bottom left and non-examples in the bottom right.">
              <a:extLst>
                <a:ext uri="{FF2B5EF4-FFF2-40B4-BE49-F238E27FC236}">
                  <a16:creationId xmlns:a16="http://schemas.microsoft.com/office/drawing/2014/main" id="{BB7B2D80-8691-11A7-7911-C690D8CA3640}"/>
                </a:ext>
                <a:ext uri="{C183D7F6-B498-43B3-948B-1728B52AA6E4}">
                  <adec:decorative xmlns:adec="http://schemas.microsoft.com/office/drawing/2017/decorative" val="1"/>
                </a:ext>
              </a:extLst>
            </p:cNvPr>
            <p:cNvSpPr/>
            <p:nvPr/>
          </p:nvSpPr>
          <p:spPr>
            <a:xfrm>
              <a:off x="6207357" y="1055543"/>
              <a:ext cx="4719464"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4800">
                <a:latin typeface="Calibri"/>
                <a:ea typeface="Calibri"/>
                <a:cs typeface="Calibri"/>
                <a:sym typeface="Calibri"/>
              </a:endParaRPr>
            </a:p>
          </p:txBody>
        </p:sp>
        <p:sp>
          <p:nvSpPr>
            <p:cNvPr id="22" name="Google Shape;76;p15" descr="A completed Frayer diagram. The title is at the centre,  a definition in the top left, facts and characteristics in the top right, examples in the bottom left and non-examples in the bottom right.">
              <a:extLst>
                <a:ext uri="{FF2B5EF4-FFF2-40B4-BE49-F238E27FC236}">
                  <a16:creationId xmlns:a16="http://schemas.microsoft.com/office/drawing/2014/main" id="{38B5ECD3-2D28-92FF-7ADC-3D7B5C81DD0F}"/>
                </a:ext>
                <a:ext uri="{C183D7F6-B498-43B3-948B-1728B52AA6E4}">
                  <adec:decorative xmlns:adec="http://schemas.microsoft.com/office/drawing/2017/decorative" val="1"/>
                </a:ext>
              </a:extLst>
            </p:cNvPr>
            <p:cNvSpPr/>
            <p:nvPr/>
          </p:nvSpPr>
          <p:spPr>
            <a:xfrm rot="10800000">
              <a:off x="1244907" y="3825132"/>
              <a:ext cx="4798541"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3" name="Google Shape;78;p15" descr="A completed Frayer diagram. The title is at the centre,  a definition in the top left, facts and characteristics in the top right, examples in the bottom left and non-examples in the bottom right.">
              <a:extLst>
                <a:ext uri="{FF2B5EF4-FFF2-40B4-BE49-F238E27FC236}">
                  <a16:creationId xmlns:a16="http://schemas.microsoft.com/office/drawing/2014/main" id="{859D884F-2322-AD36-E431-28D2B90A5CFD}"/>
                </a:ext>
                <a:ext uri="{C183D7F6-B498-43B3-948B-1728B52AA6E4}">
                  <adec:decorative xmlns:adec="http://schemas.microsoft.com/office/drawing/2017/decorative" val="1"/>
                </a:ext>
              </a:extLst>
            </p:cNvPr>
            <p:cNvSpPr/>
            <p:nvPr/>
          </p:nvSpPr>
          <p:spPr>
            <a:xfrm rot="5400000">
              <a:off x="7255484" y="2786681"/>
              <a:ext cx="2651063" cy="4732155"/>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grpSp>
      <p:sp>
        <p:nvSpPr>
          <p:cNvPr id="24" name="Google Shape;80;p15">
            <a:extLst>
              <a:ext uri="{FF2B5EF4-FFF2-40B4-BE49-F238E27FC236}">
                <a16:creationId xmlns:a16="http://schemas.microsoft.com/office/drawing/2014/main" id="{796E90B9-3B8B-8216-C6F3-B6E0F50FEDE4}"/>
              </a:ext>
              <a:ext uri="{C183D7F6-B498-43B3-948B-1728B52AA6E4}">
                <adec:decorative xmlns:adec="http://schemas.microsoft.com/office/drawing/2017/decorative" val="1"/>
              </a:ext>
            </a:extLst>
          </p:cNvPr>
          <p:cNvSpPr/>
          <p:nvPr/>
        </p:nvSpPr>
        <p:spPr>
          <a:xfrm>
            <a:off x="4971662" y="3331490"/>
            <a:ext cx="2280038" cy="913886"/>
          </a:xfrm>
          <a:prstGeom prst="roundRect">
            <a:avLst>
              <a:gd name="adj" fmla="val 16667"/>
            </a:avLst>
          </a:prstGeom>
          <a:solidFill>
            <a:schemeClr val="lt1"/>
          </a:solidFill>
          <a:ln w="50800" cap="flat" cmpd="thickThin">
            <a:solidFill>
              <a:srgbClr val="2E75B5"/>
            </a:solidFill>
            <a:prstDash val="solid"/>
            <a:miter lim="800000"/>
            <a:headEnd type="none" w="sm" len="sm"/>
            <a:tailEnd type="none" w="sm" len="sm"/>
          </a:ln>
        </p:spPr>
        <p:txBody>
          <a:bodyPr spcFirstLastPara="1" wrap="square" lIns="121900" tIns="121900" rIns="121900" bIns="121900" anchor="ctr" anchorCtr="0">
            <a:noAutofit/>
          </a:bodyPr>
          <a:lstStyle/>
          <a:p>
            <a:r>
              <a:rPr lang="en-AU" sz="3200" b="1" dirty="0">
                <a:latin typeface="+mj-lt"/>
              </a:rPr>
              <a:t>Polymers</a:t>
            </a:r>
            <a:endParaRPr sz="3200" b="1" dirty="0">
              <a:latin typeface="+mj-lt"/>
            </a:endParaRPr>
          </a:p>
        </p:txBody>
      </p:sp>
      <p:sp>
        <p:nvSpPr>
          <p:cNvPr id="2" name="TextBox 1">
            <a:extLst>
              <a:ext uri="{FF2B5EF4-FFF2-40B4-BE49-F238E27FC236}">
                <a16:creationId xmlns:a16="http://schemas.microsoft.com/office/drawing/2014/main" id="{EE11049F-9F2C-5E42-103B-05ADBA27AAF0}"/>
              </a:ext>
            </a:extLst>
          </p:cNvPr>
          <p:cNvSpPr txBox="1"/>
          <p:nvPr/>
        </p:nvSpPr>
        <p:spPr>
          <a:xfrm>
            <a:off x="1244600" y="1193800"/>
            <a:ext cx="4667686" cy="243840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Definition</a:t>
            </a:r>
          </a:p>
          <a:p>
            <a:pPr marL="177800" algn="l">
              <a:lnSpc>
                <a:spcPct val="114000"/>
              </a:lnSpc>
              <a:spcAft>
                <a:spcPts val="600"/>
              </a:spcAft>
            </a:pPr>
            <a:r>
              <a:rPr lang="en-AU" sz="1600" dirty="0">
                <a:ea typeface="Calibri"/>
                <a:cs typeface="Arial" panose="020B0604020202020204" pitchFamily="34" charset="0"/>
                <a:sym typeface="Calibri"/>
              </a:rPr>
              <a:t>Polymers are large molecules made up of repeating structural units called monomers, which are bonded together.</a:t>
            </a:r>
            <a:endParaRPr lang="en-US" sz="1600" b="1" dirty="0">
              <a:solidFill>
                <a:schemeClr val="accent1"/>
              </a:solidFill>
            </a:endParaRPr>
          </a:p>
          <a:p>
            <a:pPr algn="l">
              <a:lnSpc>
                <a:spcPct val="150000"/>
              </a:lnSpc>
              <a:spcAft>
                <a:spcPts val="1200"/>
              </a:spcAft>
            </a:pPr>
            <a:endParaRPr lang="en-AU" sz="1800" b="1" dirty="0"/>
          </a:p>
        </p:txBody>
      </p:sp>
      <p:sp>
        <p:nvSpPr>
          <p:cNvPr id="7" name="TextBox 6">
            <a:extLst>
              <a:ext uri="{FF2B5EF4-FFF2-40B4-BE49-F238E27FC236}">
                <a16:creationId xmlns:a16="http://schemas.microsoft.com/office/drawing/2014/main" id="{39705DA4-B09D-6127-AEDC-86F06DB7D64D}"/>
              </a:ext>
            </a:extLst>
          </p:cNvPr>
          <p:cNvSpPr txBox="1"/>
          <p:nvPr/>
        </p:nvSpPr>
        <p:spPr>
          <a:xfrm>
            <a:off x="6412375" y="1193800"/>
            <a:ext cx="4601674" cy="243840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Facts/Characteristics</a:t>
            </a:r>
          </a:p>
          <a:p>
            <a:pPr marL="285750" indent="-285750">
              <a:lnSpc>
                <a:spcPct val="114000"/>
              </a:lnSpc>
              <a:spcAft>
                <a:spcPts val="600"/>
              </a:spcAft>
              <a:buClr>
                <a:srgbClr val="1E4E79"/>
              </a:buClr>
              <a:buSzPts val="1800"/>
              <a:buFont typeface="Arial" panose="020B0604020202020204" pitchFamily="34" charset="0"/>
              <a:buChar char="•"/>
            </a:pPr>
            <a:r>
              <a:rPr lang="en-AU" sz="1600" dirty="0">
                <a:ea typeface="Calibri"/>
                <a:cs typeface="Arial" panose="020B0604020202020204" pitchFamily="34" charset="0"/>
                <a:sym typeface="Calibri"/>
              </a:rPr>
              <a:t>Made of repeating monomer units.</a:t>
            </a:r>
          </a:p>
          <a:p>
            <a:pPr marL="180000" indent="-285750">
              <a:lnSpc>
                <a:spcPct val="114000"/>
              </a:lnSpc>
              <a:spcAft>
                <a:spcPts val="600"/>
              </a:spcAft>
              <a:buClr>
                <a:srgbClr val="1E4E79"/>
              </a:buClr>
              <a:buSzPts val="1800"/>
              <a:buFont typeface="Arial" panose="020B0604020202020204" pitchFamily="34" charset="0"/>
              <a:buChar char="•"/>
            </a:pPr>
            <a:r>
              <a:rPr lang="en-AU" sz="1600" dirty="0">
                <a:ea typeface="Calibri"/>
                <a:cs typeface="Arial" panose="020B0604020202020204" pitchFamily="34" charset="0"/>
                <a:sym typeface="Calibri"/>
              </a:rPr>
              <a:t>Can be synthetic (man-made) or natural.</a:t>
            </a:r>
          </a:p>
          <a:p>
            <a:pPr algn="l">
              <a:lnSpc>
                <a:spcPct val="150000"/>
              </a:lnSpc>
              <a:spcAft>
                <a:spcPts val="1200"/>
              </a:spcAft>
            </a:pPr>
            <a:endParaRPr lang="en-AU" sz="1800" b="1" dirty="0"/>
          </a:p>
        </p:txBody>
      </p:sp>
      <p:sp>
        <p:nvSpPr>
          <p:cNvPr id="9" name="TextBox 8">
            <a:extLst>
              <a:ext uri="{FF2B5EF4-FFF2-40B4-BE49-F238E27FC236}">
                <a16:creationId xmlns:a16="http://schemas.microsoft.com/office/drawing/2014/main" id="{2E4AD3B6-5C9D-100D-CB6C-7DAA145B4AE7}"/>
              </a:ext>
            </a:extLst>
          </p:cNvPr>
          <p:cNvSpPr txBox="1"/>
          <p:nvPr/>
        </p:nvSpPr>
        <p:spPr>
          <a:xfrm>
            <a:off x="1244601" y="4157144"/>
            <a:ext cx="4798848" cy="2252624"/>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Examples</a:t>
            </a:r>
          </a:p>
          <a:p>
            <a:pPr marL="765738" indent="-285750">
              <a:lnSpc>
                <a:spcPct val="114000"/>
              </a:lnSpc>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Starch </a:t>
            </a:r>
          </a:p>
          <a:p>
            <a:pPr marL="765738" indent="-285750">
              <a:lnSpc>
                <a:spcPct val="114000"/>
              </a:lnSpc>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Cellulose</a:t>
            </a:r>
          </a:p>
          <a:p>
            <a:pPr marL="765738" indent="-285750">
              <a:lnSpc>
                <a:spcPct val="114000"/>
              </a:lnSpc>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Polyethene</a:t>
            </a:r>
          </a:p>
          <a:p>
            <a:pPr marL="765738" indent="-285750">
              <a:lnSpc>
                <a:spcPct val="114000"/>
              </a:lnSpc>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PVC</a:t>
            </a:r>
          </a:p>
          <a:p>
            <a:pPr marL="765738" indent="-285750">
              <a:lnSpc>
                <a:spcPct val="114000"/>
              </a:lnSpc>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Nylon</a:t>
            </a:r>
          </a:p>
        </p:txBody>
      </p:sp>
      <p:sp>
        <p:nvSpPr>
          <p:cNvPr id="11" name="TextBox 10">
            <a:extLst>
              <a:ext uri="{FF2B5EF4-FFF2-40B4-BE49-F238E27FC236}">
                <a16:creationId xmlns:a16="http://schemas.microsoft.com/office/drawing/2014/main" id="{DFA444BB-5AA7-9F5C-CF60-BEE4EF3AB5AF}"/>
              </a:ext>
            </a:extLst>
          </p:cNvPr>
          <p:cNvSpPr txBox="1"/>
          <p:nvPr/>
        </p:nvSpPr>
        <p:spPr>
          <a:xfrm>
            <a:off x="6214938" y="4203842"/>
            <a:ext cx="4711884" cy="2252624"/>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Non-example</a:t>
            </a:r>
          </a:p>
          <a:p>
            <a:pPr marL="765738" indent="-285750">
              <a:lnSpc>
                <a:spcPct val="114000"/>
              </a:lnSpc>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Sodium chloride</a:t>
            </a:r>
          </a:p>
          <a:p>
            <a:pPr marL="765738" indent="-285750">
              <a:lnSpc>
                <a:spcPct val="114000"/>
              </a:lnSpc>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Water</a:t>
            </a:r>
          </a:p>
          <a:p>
            <a:pPr marL="765738" indent="-285750">
              <a:lnSpc>
                <a:spcPct val="114000"/>
              </a:lnSpc>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Carbon dioxide</a:t>
            </a:r>
          </a:p>
          <a:p>
            <a:pPr marL="765738" indent="-285750">
              <a:lnSpc>
                <a:spcPct val="114000"/>
              </a:lnSpc>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Methane</a:t>
            </a:r>
          </a:p>
          <a:p>
            <a:pPr marL="765738" indent="-285750">
              <a:lnSpc>
                <a:spcPct val="114000"/>
              </a:lnSpc>
              <a:spcAft>
                <a:spcPts val="600"/>
              </a:spcAft>
              <a:buClr>
                <a:srgbClr val="1E4E79"/>
              </a:buClr>
              <a:buSzPts val="1600"/>
              <a:buFont typeface="Arial" panose="020B0604020202020204" pitchFamily="34" charset="0"/>
              <a:buChar char="•"/>
            </a:pPr>
            <a:r>
              <a:rPr lang="en-AU" sz="1600" dirty="0">
                <a:ea typeface="Calibri"/>
                <a:cs typeface="Arial" panose="020B0604020202020204" pitchFamily="34" charset="0"/>
                <a:sym typeface="Calibri"/>
              </a:rPr>
              <a:t>Glucose</a:t>
            </a:r>
          </a:p>
        </p:txBody>
      </p:sp>
      <p:sp>
        <p:nvSpPr>
          <p:cNvPr id="4" name="Slide Number Placeholder 3">
            <a:extLst>
              <a:ext uri="{FF2B5EF4-FFF2-40B4-BE49-F238E27FC236}">
                <a16:creationId xmlns:a16="http://schemas.microsoft.com/office/drawing/2014/main" id="{60423A1A-95CC-2C7B-A66F-8B0BA45CD0E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108</a:t>
            </a:fld>
            <a:endParaRPr lang="en-AU"/>
          </a:p>
        </p:txBody>
      </p:sp>
    </p:spTree>
    <p:extLst>
      <p:ext uri="{BB962C8B-B14F-4D97-AF65-F5344CB8AC3E}">
        <p14:creationId xmlns:p14="http://schemas.microsoft.com/office/powerpoint/2010/main" val="349309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9C013DE8-4D4F-33CC-7439-97EDCF3334FC}"/>
            </a:ext>
          </a:extLst>
        </p:cNvPr>
        <p:cNvGrpSpPr/>
        <p:nvPr/>
      </p:nvGrpSpPr>
      <p:grpSpPr>
        <a:xfrm>
          <a:off x="0" y="0"/>
          <a:ext cx="0" cy="0"/>
          <a:chOff x="0" y="0"/>
          <a:chExt cx="0" cy="0"/>
        </a:xfrm>
      </p:grpSpPr>
      <p:sp>
        <p:nvSpPr>
          <p:cNvPr id="87" name="Google Shape;87;p15">
            <a:extLst>
              <a:ext uri="{FF2B5EF4-FFF2-40B4-BE49-F238E27FC236}">
                <a16:creationId xmlns:a16="http://schemas.microsoft.com/office/drawing/2014/main" id="{F39D1CEA-46E3-D6C5-4CF9-70C230B2A484}"/>
              </a:ext>
            </a:extLst>
          </p:cNvPr>
          <p:cNvSpPr txBox="1">
            <a:spLocks noGrp="1"/>
          </p:cNvSpPr>
          <p:nvPr>
            <p:ph type="title"/>
          </p:nvPr>
        </p:nvSpPr>
        <p:spPr>
          <a:prstGeom prst="rect">
            <a:avLst/>
          </a:prstGeom>
          <a:noFill/>
          <a:ln>
            <a:noFill/>
          </a:ln>
        </p:spPr>
        <p:txBody>
          <a:bodyPr spcFirstLastPara="1" vert="horz" wrap="square" lIns="121900" tIns="121900" rIns="121900" bIns="121900" rtlCol="0" anchor="ctr" anchorCtr="0">
            <a:noAutofit/>
          </a:bodyPr>
          <a:lstStyle/>
          <a:p>
            <a:pPr>
              <a:lnSpc>
                <a:spcPct val="100000"/>
              </a:lnSpc>
              <a:spcBef>
                <a:spcPts val="0"/>
              </a:spcBef>
              <a:buSzPts val="1800"/>
            </a:pPr>
            <a:r>
              <a:rPr lang="en-AU" dirty="0"/>
              <a:t>3.6 Raw materials for polymers</a:t>
            </a:r>
            <a:endParaRPr b="1" dirty="0">
              <a:latin typeface="Montserrat"/>
              <a:ea typeface="Montserrat"/>
              <a:cs typeface="Montserrat"/>
              <a:sym typeface="Montserrat"/>
            </a:endParaRPr>
          </a:p>
        </p:txBody>
      </p:sp>
      <p:sp>
        <p:nvSpPr>
          <p:cNvPr id="88" name="Google Shape;88;p15">
            <a:extLst>
              <a:ext uri="{FF2B5EF4-FFF2-40B4-BE49-F238E27FC236}">
                <a16:creationId xmlns:a16="http://schemas.microsoft.com/office/drawing/2014/main" id="{FD953490-C92A-B79B-639A-686A20F86B46}"/>
              </a:ext>
              <a:ext uri="{C183D7F6-B498-43B3-948B-1728B52AA6E4}">
                <adec:decorative xmlns:adec="http://schemas.microsoft.com/office/drawing/2017/decorative" val="0"/>
              </a:ext>
            </a:extLst>
          </p:cNvPr>
          <p:cNvSpPr/>
          <p:nvPr/>
        </p:nvSpPr>
        <p:spPr>
          <a:xfrm>
            <a:off x="238567" y="1111171"/>
            <a:ext cx="5606648" cy="5200730"/>
          </a:xfrm>
          <a:prstGeom prst="rect">
            <a:avLst/>
          </a:prstGeom>
          <a:solidFill>
            <a:schemeClr val="lt1"/>
          </a:solidFill>
          <a:ln w="28575" cap="flat" cmpd="sng">
            <a:solidFill>
              <a:srgbClr val="002060"/>
            </a:solidFill>
            <a:prstDash val="solid"/>
            <a:miter lim="800000"/>
            <a:headEnd type="none" w="sm" len="sm"/>
            <a:tailEnd type="none" w="sm" len="sm"/>
          </a:ln>
          <a:effectLst>
            <a:outerShdw blurRad="57150" dist="19050" dir="5400000" algn="bl" rotWithShape="0">
              <a:srgbClr val="000000">
                <a:alpha val="49803"/>
              </a:srgbClr>
            </a:outerShdw>
          </a:effectLst>
        </p:spPr>
        <p:txBody>
          <a:bodyPr spcFirstLastPara="1" wrap="square" lIns="105500" tIns="52733" rIns="105500" bIns="52733" anchor="t" anchorCtr="0">
            <a:noAutofit/>
          </a:bodyPr>
          <a:lstStyle/>
          <a:p>
            <a:pPr>
              <a:lnSpc>
                <a:spcPct val="114000"/>
              </a:lnSpc>
              <a:spcAft>
                <a:spcPts val="1200"/>
              </a:spcAft>
              <a:buClr>
                <a:srgbClr val="000000"/>
              </a:buClr>
              <a:buSzPts val="1000"/>
            </a:pPr>
            <a:r>
              <a:rPr lang="en-AU" sz="2000" b="1" dirty="0">
                <a:solidFill>
                  <a:schemeClr val="accent2"/>
                </a:solidFill>
                <a:latin typeface="+mj-lt"/>
                <a:ea typeface="Montserrat"/>
                <a:cs typeface="Montserrat"/>
                <a:sym typeface="Montserrat"/>
              </a:rPr>
              <a:t>Crude oil</a:t>
            </a:r>
          </a:p>
          <a:p>
            <a:pPr>
              <a:lnSpc>
                <a:spcPct val="114000"/>
              </a:lnSpc>
              <a:spcAft>
                <a:spcPts val="1200"/>
              </a:spcAft>
              <a:buClr>
                <a:srgbClr val="000000"/>
              </a:buClr>
              <a:buSzPts val="1000"/>
            </a:pPr>
            <a:r>
              <a:rPr lang="en-AU" sz="1600" dirty="0"/>
              <a:t>Monomers like </a:t>
            </a:r>
            <a:r>
              <a:rPr lang="en-AU" sz="1600" b="1" dirty="0"/>
              <a:t>ethene (C₂H₄)</a:t>
            </a:r>
            <a:r>
              <a:rPr lang="en-AU" sz="1600" dirty="0"/>
              <a:t> and </a:t>
            </a:r>
            <a:r>
              <a:rPr lang="en-AU" sz="1600" b="1" dirty="0"/>
              <a:t>propene (C₃H₆)</a:t>
            </a:r>
            <a:r>
              <a:rPr lang="en-AU" sz="1600" dirty="0"/>
              <a:t>, which are key building blocks for many polymers, are extracted from </a:t>
            </a:r>
            <a:r>
              <a:rPr lang="en-AU" sz="1600" b="1" dirty="0"/>
              <a:t>fossil fuels such (crude oil) </a:t>
            </a:r>
            <a:r>
              <a:rPr lang="en-AU" sz="1600" dirty="0"/>
              <a:t>through a series of industrial processes. </a:t>
            </a:r>
          </a:p>
          <a:p>
            <a:pPr>
              <a:lnSpc>
                <a:spcPct val="114000"/>
              </a:lnSpc>
              <a:spcAft>
                <a:spcPts val="1200"/>
              </a:spcAft>
              <a:buClr>
                <a:srgbClr val="000000"/>
              </a:buClr>
              <a:buSzPts val="1000"/>
            </a:pPr>
            <a:r>
              <a:rPr lang="en-AU" sz="1800" b="1" dirty="0"/>
              <a:t>Fractional Distillation of Crude Oil</a:t>
            </a:r>
          </a:p>
          <a:p>
            <a:pPr>
              <a:lnSpc>
                <a:spcPct val="114000"/>
              </a:lnSpc>
              <a:spcAft>
                <a:spcPts val="1200"/>
              </a:spcAft>
              <a:buClr>
                <a:srgbClr val="000000"/>
              </a:buClr>
              <a:buSzPts val="1000"/>
            </a:pPr>
            <a:r>
              <a:rPr lang="en-AU" sz="1600" dirty="0"/>
              <a:t>Crude oil is heated in a fractionating column. The hydrocarbons are separated into different fractions based on their boiling points.</a:t>
            </a:r>
          </a:p>
          <a:p>
            <a:pPr>
              <a:lnSpc>
                <a:spcPct val="114000"/>
              </a:lnSpc>
              <a:spcAft>
                <a:spcPts val="1200"/>
              </a:spcAft>
              <a:buClr>
                <a:srgbClr val="000000"/>
              </a:buClr>
              <a:buSzPts val="1000"/>
            </a:pPr>
            <a:r>
              <a:rPr lang="en-AU" sz="1800" b="1" dirty="0"/>
              <a:t>Cracking</a:t>
            </a:r>
          </a:p>
          <a:p>
            <a:pPr>
              <a:lnSpc>
                <a:spcPct val="114000"/>
              </a:lnSpc>
              <a:spcAft>
                <a:spcPts val="1200"/>
              </a:spcAft>
              <a:buClr>
                <a:srgbClr val="000000"/>
              </a:buClr>
              <a:buSzPts val="1000"/>
            </a:pPr>
            <a:r>
              <a:rPr lang="en-AU" sz="1600" dirty="0"/>
              <a:t>It breaks down large hydrocarbon molecules into smaller ones like ethene and propene. Then the mixture of smaller hydrocarbons is cooled and passed through a distillation unit to separate individual compounds.</a:t>
            </a:r>
          </a:p>
        </p:txBody>
      </p:sp>
      <p:sp>
        <p:nvSpPr>
          <p:cNvPr id="89" name="Google Shape;89;p15">
            <a:extLst>
              <a:ext uri="{FF2B5EF4-FFF2-40B4-BE49-F238E27FC236}">
                <a16:creationId xmlns:a16="http://schemas.microsoft.com/office/drawing/2014/main" id="{DA8E1843-6595-DCBE-0BE1-B610794A4EAD}"/>
              </a:ext>
              <a:ext uri="{C183D7F6-B498-43B3-948B-1728B52AA6E4}">
                <adec:decorative xmlns:adec="http://schemas.microsoft.com/office/drawing/2017/decorative" val="0"/>
              </a:ext>
            </a:extLst>
          </p:cNvPr>
          <p:cNvSpPr/>
          <p:nvPr/>
        </p:nvSpPr>
        <p:spPr>
          <a:xfrm>
            <a:off x="6204233" y="1111171"/>
            <a:ext cx="5606648" cy="5200730"/>
          </a:xfrm>
          <a:prstGeom prst="rect">
            <a:avLst/>
          </a:prstGeom>
          <a:solidFill>
            <a:schemeClr val="lt1"/>
          </a:solidFill>
          <a:ln w="28575" cap="flat" cmpd="sng">
            <a:solidFill>
              <a:srgbClr val="002060"/>
            </a:solidFill>
            <a:prstDash val="solid"/>
            <a:miter lim="800000"/>
            <a:headEnd type="none" w="sm" len="sm"/>
            <a:tailEnd type="none" w="sm" len="sm"/>
          </a:ln>
          <a:effectLst>
            <a:outerShdw blurRad="57150" dist="19050" dir="5400000" algn="bl" rotWithShape="0">
              <a:srgbClr val="000000">
                <a:alpha val="49803"/>
              </a:srgbClr>
            </a:outerShdw>
          </a:effectLst>
        </p:spPr>
        <p:txBody>
          <a:bodyPr spcFirstLastPara="1" wrap="square" lIns="105500" tIns="52733" rIns="105500" bIns="52733" anchor="t" anchorCtr="0">
            <a:noAutofit/>
          </a:bodyPr>
          <a:lstStyle/>
          <a:p>
            <a:pPr>
              <a:lnSpc>
                <a:spcPct val="114000"/>
              </a:lnSpc>
              <a:spcAft>
                <a:spcPts val="1200"/>
              </a:spcAft>
              <a:buClr>
                <a:srgbClr val="000000"/>
              </a:buClr>
              <a:buSzPts val="1000"/>
            </a:pPr>
            <a:r>
              <a:rPr lang="en-AU" sz="2000" b="1" dirty="0">
                <a:solidFill>
                  <a:schemeClr val="accent2"/>
                </a:solidFill>
                <a:latin typeface="+mj-lt"/>
                <a:ea typeface="Montserrat"/>
                <a:cs typeface="Montserrat"/>
                <a:sym typeface="Montserrat"/>
              </a:rPr>
              <a:t>Biomass (living things, mainly plants)</a:t>
            </a:r>
          </a:p>
          <a:p>
            <a:pPr>
              <a:lnSpc>
                <a:spcPct val="114000"/>
              </a:lnSpc>
              <a:spcAft>
                <a:spcPts val="1200"/>
              </a:spcAft>
              <a:buClr>
                <a:srgbClr val="000000"/>
              </a:buClr>
              <a:buSzPts val="1000"/>
            </a:pPr>
            <a:r>
              <a:rPr lang="en-AU" sz="1800" b="1" dirty="0">
                <a:latin typeface="+mj-lt"/>
                <a:ea typeface="Montserrat"/>
                <a:cs typeface="Montserrat"/>
                <a:sym typeface="Montserrat"/>
              </a:rPr>
              <a:t>Starch</a:t>
            </a:r>
          </a:p>
          <a:p>
            <a:pPr>
              <a:lnSpc>
                <a:spcPct val="114000"/>
              </a:lnSpc>
              <a:spcAft>
                <a:spcPts val="1200"/>
              </a:spcAft>
              <a:buClr>
                <a:srgbClr val="000000"/>
              </a:buClr>
              <a:buSzPts val="1000"/>
            </a:pPr>
            <a:r>
              <a:rPr lang="en-AU" sz="1600" dirty="0">
                <a:latin typeface="+mj-lt"/>
                <a:ea typeface="Montserrat"/>
                <a:cs typeface="Montserrat"/>
                <a:sym typeface="Montserrat"/>
              </a:rPr>
              <a:t>Extracted from crops like rice, corn and  potatoes. </a:t>
            </a:r>
            <a:r>
              <a:rPr lang="en-AU" sz="1600" dirty="0">
                <a:latin typeface="+mj-lt"/>
              </a:rPr>
              <a:t>Starch is processed into a polymers by plasticising it with water, glycerine, or other additives.</a:t>
            </a:r>
            <a:endParaRPr lang="en-AU" sz="1600" dirty="0">
              <a:latin typeface="+mj-lt"/>
              <a:ea typeface="Montserrat"/>
              <a:cs typeface="Montserrat"/>
              <a:sym typeface="Montserrat"/>
            </a:endParaRPr>
          </a:p>
          <a:p>
            <a:pPr>
              <a:lnSpc>
                <a:spcPct val="114000"/>
              </a:lnSpc>
              <a:spcAft>
                <a:spcPts val="1200"/>
              </a:spcAft>
              <a:buClr>
                <a:srgbClr val="000000"/>
              </a:buClr>
              <a:buSzPts val="1000"/>
            </a:pPr>
            <a:r>
              <a:rPr lang="en-AU" sz="1800" b="1" dirty="0">
                <a:latin typeface="+mj-lt"/>
                <a:ea typeface="Montserrat"/>
                <a:cs typeface="Montserrat"/>
                <a:sym typeface="Montserrat"/>
              </a:rPr>
              <a:t>Cellulose</a:t>
            </a:r>
          </a:p>
          <a:p>
            <a:pPr>
              <a:lnSpc>
                <a:spcPct val="114000"/>
              </a:lnSpc>
              <a:spcAft>
                <a:spcPts val="1200"/>
              </a:spcAft>
              <a:buClr>
                <a:srgbClr val="000000"/>
              </a:buClr>
              <a:buSzPts val="1000"/>
            </a:pPr>
            <a:r>
              <a:rPr lang="en-AU" sz="1600" dirty="0">
                <a:latin typeface="+mj-lt"/>
                <a:ea typeface="Montserrat"/>
                <a:cs typeface="Montserrat"/>
                <a:sym typeface="Montserrat"/>
              </a:rPr>
              <a:t>Extracted from the cell walls of plants like cotton, wood, and hemp. Cellulose is chemically modified to create plastics, that are biodegradable. </a:t>
            </a:r>
          </a:p>
          <a:p>
            <a:pPr>
              <a:lnSpc>
                <a:spcPct val="114000"/>
              </a:lnSpc>
              <a:spcAft>
                <a:spcPts val="1200"/>
              </a:spcAft>
              <a:buClr>
                <a:srgbClr val="000000"/>
              </a:buClr>
              <a:buSzPts val="1000"/>
            </a:pPr>
            <a:r>
              <a:rPr lang="en-AU" sz="1800" b="1" dirty="0">
                <a:latin typeface="+mj-lt"/>
                <a:ea typeface="Montserrat"/>
                <a:cs typeface="Montserrat"/>
                <a:sym typeface="Montserrat"/>
              </a:rPr>
              <a:t>Sugars</a:t>
            </a:r>
          </a:p>
          <a:p>
            <a:pPr>
              <a:lnSpc>
                <a:spcPct val="114000"/>
              </a:lnSpc>
              <a:spcAft>
                <a:spcPts val="1200"/>
              </a:spcAft>
              <a:buClr>
                <a:srgbClr val="000000"/>
              </a:buClr>
              <a:buSzPts val="1000"/>
            </a:pPr>
            <a:r>
              <a:rPr lang="en-AU" sz="1600" dirty="0">
                <a:latin typeface="+mj-lt"/>
                <a:ea typeface="Montserrat"/>
                <a:cs typeface="Montserrat"/>
                <a:sym typeface="Montserrat"/>
              </a:rPr>
              <a:t>Extracted form sugarcane, sugar beet, or corn syrup. Sugars are fermented by microorganisms to produce monomers like lactic acid, which can then be polymerised into polymers.</a:t>
            </a:r>
            <a:endParaRPr sz="1600" dirty="0">
              <a:latin typeface="+mj-lt"/>
              <a:ea typeface="Montserrat"/>
              <a:cs typeface="Montserrat"/>
              <a:sym typeface="Montserrat"/>
            </a:endParaRPr>
          </a:p>
        </p:txBody>
      </p:sp>
      <p:sp>
        <p:nvSpPr>
          <p:cNvPr id="2" name="Slide Number Placeholder 1">
            <a:extLst>
              <a:ext uri="{FF2B5EF4-FFF2-40B4-BE49-F238E27FC236}">
                <a16:creationId xmlns:a16="http://schemas.microsoft.com/office/drawing/2014/main" id="{FEF19C21-FE85-E278-A8C9-EF45B14586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109</a:t>
            </a:fld>
            <a:endParaRPr lang="en-AU"/>
          </a:p>
        </p:txBody>
      </p:sp>
    </p:spTree>
    <p:extLst>
      <p:ext uri="{BB962C8B-B14F-4D97-AF65-F5344CB8AC3E}">
        <p14:creationId xmlns:p14="http://schemas.microsoft.com/office/powerpoint/2010/main" val="220798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xEl>
                                              <p:pRg st="1" end="1"/>
                                            </p:txEl>
                                          </p:spTgt>
                                        </p:tgtEl>
                                        <p:attrNameLst>
                                          <p:attrName>style.visibility</p:attrName>
                                        </p:attrNameLst>
                                      </p:cBhvr>
                                      <p:to>
                                        <p:strVal val="visible"/>
                                      </p:to>
                                    </p:set>
                                    <p:animEffect transition="in" filter="fade">
                                      <p:cBhvr>
                                        <p:cTn id="7" dur="1000"/>
                                        <p:tgtEl>
                                          <p:spTgt spid="88">
                                            <p:txEl>
                                              <p:pRg st="1" end="1"/>
                                            </p:txEl>
                                          </p:spTgt>
                                        </p:tgtEl>
                                      </p:cBhvr>
                                    </p:animEffect>
                                    <p:anim calcmode="lin" valueType="num">
                                      <p:cBhvr>
                                        <p:cTn id="8" dur="100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8">
                                            <p:txEl>
                                              <p:pRg st="2" end="2"/>
                                            </p:txEl>
                                          </p:spTgt>
                                        </p:tgtEl>
                                        <p:attrNameLst>
                                          <p:attrName>style.visibility</p:attrName>
                                        </p:attrNameLst>
                                      </p:cBhvr>
                                      <p:to>
                                        <p:strVal val="visible"/>
                                      </p:to>
                                    </p:set>
                                    <p:animEffect transition="in" filter="fade">
                                      <p:cBhvr>
                                        <p:cTn id="14" dur="1000"/>
                                        <p:tgtEl>
                                          <p:spTgt spid="88">
                                            <p:txEl>
                                              <p:pRg st="2" end="2"/>
                                            </p:txEl>
                                          </p:spTgt>
                                        </p:tgtEl>
                                      </p:cBhvr>
                                    </p:animEffect>
                                    <p:anim calcmode="lin" valueType="num">
                                      <p:cBhvr>
                                        <p:cTn id="15" dur="100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8">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8">
                                            <p:txEl>
                                              <p:pRg st="3" end="3"/>
                                            </p:txEl>
                                          </p:spTgt>
                                        </p:tgtEl>
                                        <p:attrNameLst>
                                          <p:attrName>style.visibility</p:attrName>
                                        </p:attrNameLst>
                                      </p:cBhvr>
                                      <p:to>
                                        <p:strVal val="visible"/>
                                      </p:to>
                                    </p:set>
                                    <p:animEffect transition="in" filter="fade">
                                      <p:cBhvr>
                                        <p:cTn id="19" dur="1000"/>
                                        <p:tgtEl>
                                          <p:spTgt spid="88">
                                            <p:txEl>
                                              <p:pRg st="3" end="3"/>
                                            </p:txEl>
                                          </p:spTgt>
                                        </p:tgtEl>
                                      </p:cBhvr>
                                    </p:animEffect>
                                    <p:anim calcmode="lin" valueType="num">
                                      <p:cBhvr>
                                        <p:cTn id="20" dur="100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8">
                                            <p:txEl>
                                              <p:pRg st="4" end="4"/>
                                            </p:txEl>
                                          </p:spTgt>
                                        </p:tgtEl>
                                        <p:attrNameLst>
                                          <p:attrName>style.visibility</p:attrName>
                                        </p:attrNameLst>
                                      </p:cBhvr>
                                      <p:to>
                                        <p:strVal val="visible"/>
                                      </p:to>
                                    </p:set>
                                    <p:animEffect transition="in" filter="fade">
                                      <p:cBhvr>
                                        <p:cTn id="26" dur="1000"/>
                                        <p:tgtEl>
                                          <p:spTgt spid="88">
                                            <p:txEl>
                                              <p:pRg st="4" end="4"/>
                                            </p:txEl>
                                          </p:spTgt>
                                        </p:tgtEl>
                                      </p:cBhvr>
                                    </p:animEffect>
                                    <p:anim calcmode="lin" valueType="num">
                                      <p:cBhvr>
                                        <p:cTn id="27" dur="100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88">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8">
                                            <p:txEl>
                                              <p:pRg st="5" end="5"/>
                                            </p:txEl>
                                          </p:spTgt>
                                        </p:tgtEl>
                                        <p:attrNameLst>
                                          <p:attrName>style.visibility</p:attrName>
                                        </p:attrNameLst>
                                      </p:cBhvr>
                                      <p:to>
                                        <p:strVal val="visible"/>
                                      </p:to>
                                    </p:set>
                                    <p:animEffect transition="in" filter="fade">
                                      <p:cBhvr>
                                        <p:cTn id="31" dur="1000"/>
                                        <p:tgtEl>
                                          <p:spTgt spid="88">
                                            <p:txEl>
                                              <p:pRg st="5" end="5"/>
                                            </p:txEl>
                                          </p:spTgt>
                                        </p:tgtEl>
                                      </p:cBhvr>
                                    </p:animEffect>
                                    <p:anim calcmode="lin" valueType="num">
                                      <p:cBhvr>
                                        <p:cTn id="32" dur="1000" fill="hold"/>
                                        <p:tgtEl>
                                          <p:spTgt spid="88">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8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9">
                                            <p:txEl>
                                              <p:pRg st="1" end="1"/>
                                            </p:txEl>
                                          </p:spTgt>
                                        </p:tgtEl>
                                        <p:attrNameLst>
                                          <p:attrName>style.visibility</p:attrName>
                                        </p:attrNameLst>
                                      </p:cBhvr>
                                      <p:to>
                                        <p:strVal val="visible"/>
                                      </p:to>
                                    </p:set>
                                    <p:animEffect transition="in" filter="fade">
                                      <p:cBhvr>
                                        <p:cTn id="38" dur="1000"/>
                                        <p:tgtEl>
                                          <p:spTgt spid="89">
                                            <p:txEl>
                                              <p:pRg st="1" end="1"/>
                                            </p:txEl>
                                          </p:spTgt>
                                        </p:tgtEl>
                                      </p:cBhvr>
                                    </p:animEffect>
                                    <p:anim calcmode="lin" valueType="num">
                                      <p:cBhvr>
                                        <p:cTn id="39" dur="1000" fill="hold"/>
                                        <p:tgtEl>
                                          <p:spTgt spid="89">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89">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9">
                                            <p:txEl>
                                              <p:pRg st="2" end="2"/>
                                            </p:txEl>
                                          </p:spTgt>
                                        </p:tgtEl>
                                        <p:attrNameLst>
                                          <p:attrName>style.visibility</p:attrName>
                                        </p:attrNameLst>
                                      </p:cBhvr>
                                      <p:to>
                                        <p:strVal val="visible"/>
                                      </p:to>
                                    </p:set>
                                    <p:animEffect transition="in" filter="fade">
                                      <p:cBhvr>
                                        <p:cTn id="43" dur="1000"/>
                                        <p:tgtEl>
                                          <p:spTgt spid="89">
                                            <p:txEl>
                                              <p:pRg st="2" end="2"/>
                                            </p:txEl>
                                          </p:spTgt>
                                        </p:tgtEl>
                                      </p:cBhvr>
                                    </p:animEffect>
                                    <p:anim calcmode="lin" valueType="num">
                                      <p:cBhvr>
                                        <p:cTn id="44" dur="1000" fill="hold"/>
                                        <p:tgtEl>
                                          <p:spTgt spid="89">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9">
                                            <p:txEl>
                                              <p:pRg st="3" end="3"/>
                                            </p:txEl>
                                          </p:spTgt>
                                        </p:tgtEl>
                                        <p:attrNameLst>
                                          <p:attrName>style.visibility</p:attrName>
                                        </p:attrNameLst>
                                      </p:cBhvr>
                                      <p:to>
                                        <p:strVal val="visible"/>
                                      </p:to>
                                    </p:set>
                                    <p:animEffect transition="in" filter="fade">
                                      <p:cBhvr>
                                        <p:cTn id="50" dur="1000"/>
                                        <p:tgtEl>
                                          <p:spTgt spid="89">
                                            <p:txEl>
                                              <p:pRg st="3" end="3"/>
                                            </p:txEl>
                                          </p:spTgt>
                                        </p:tgtEl>
                                      </p:cBhvr>
                                    </p:animEffect>
                                    <p:anim calcmode="lin" valueType="num">
                                      <p:cBhvr>
                                        <p:cTn id="51" dur="1000" fill="hold"/>
                                        <p:tgtEl>
                                          <p:spTgt spid="89">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9">
                                            <p:txEl>
                                              <p:pRg st="3" end="3"/>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89">
                                            <p:txEl>
                                              <p:pRg st="4" end="4"/>
                                            </p:txEl>
                                          </p:spTgt>
                                        </p:tgtEl>
                                        <p:attrNameLst>
                                          <p:attrName>style.visibility</p:attrName>
                                        </p:attrNameLst>
                                      </p:cBhvr>
                                      <p:to>
                                        <p:strVal val="visible"/>
                                      </p:to>
                                    </p:set>
                                    <p:animEffect transition="in" filter="fade">
                                      <p:cBhvr>
                                        <p:cTn id="55" dur="1000"/>
                                        <p:tgtEl>
                                          <p:spTgt spid="89">
                                            <p:txEl>
                                              <p:pRg st="4" end="4"/>
                                            </p:txEl>
                                          </p:spTgt>
                                        </p:tgtEl>
                                      </p:cBhvr>
                                    </p:animEffect>
                                    <p:anim calcmode="lin" valueType="num">
                                      <p:cBhvr>
                                        <p:cTn id="56" dur="1000" fill="hold"/>
                                        <p:tgtEl>
                                          <p:spTgt spid="89">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8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89">
                                            <p:txEl>
                                              <p:pRg st="5" end="5"/>
                                            </p:txEl>
                                          </p:spTgt>
                                        </p:tgtEl>
                                        <p:attrNameLst>
                                          <p:attrName>style.visibility</p:attrName>
                                        </p:attrNameLst>
                                      </p:cBhvr>
                                      <p:to>
                                        <p:strVal val="visible"/>
                                      </p:to>
                                    </p:set>
                                    <p:animEffect transition="in" filter="fade">
                                      <p:cBhvr>
                                        <p:cTn id="62" dur="1000"/>
                                        <p:tgtEl>
                                          <p:spTgt spid="89">
                                            <p:txEl>
                                              <p:pRg st="5" end="5"/>
                                            </p:txEl>
                                          </p:spTgt>
                                        </p:tgtEl>
                                      </p:cBhvr>
                                    </p:animEffect>
                                    <p:anim calcmode="lin" valueType="num">
                                      <p:cBhvr>
                                        <p:cTn id="63" dur="1000" fill="hold"/>
                                        <p:tgtEl>
                                          <p:spTgt spid="89">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89">
                                            <p:txEl>
                                              <p:pRg st="5" end="5"/>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89">
                                            <p:txEl>
                                              <p:pRg st="6" end="6"/>
                                            </p:txEl>
                                          </p:spTgt>
                                        </p:tgtEl>
                                        <p:attrNameLst>
                                          <p:attrName>style.visibility</p:attrName>
                                        </p:attrNameLst>
                                      </p:cBhvr>
                                      <p:to>
                                        <p:strVal val="visible"/>
                                      </p:to>
                                    </p:set>
                                    <p:animEffect transition="in" filter="fade">
                                      <p:cBhvr>
                                        <p:cTn id="67" dur="1000"/>
                                        <p:tgtEl>
                                          <p:spTgt spid="89">
                                            <p:txEl>
                                              <p:pRg st="6" end="6"/>
                                            </p:txEl>
                                          </p:spTgt>
                                        </p:tgtEl>
                                      </p:cBhvr>
                                    </p:animEffect>
                                    <p:anim calcmode="lin" valueType="num">
                                      <p:cBhvr>
                                        <p:cTn id="68" dur="1000" fill="hold"/>
                                        <p:tgtEl>
                                          <p:spTgt spid="89">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8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91D9-AFB5-983A-51D9-500831DEE43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3686F84-8DF2-57A9-FFCB-58FF88E08F3C}"/>
              </a:ext>
            </a:extLst>
          </p:cNvPr>
          <p:cNvSpPr>
            <a:spLocks noGrp="1"/>
          </p:cNvSpPr>
          <p:nvPr>
            <p:ph type="title"/>
          </p:nvPr>
        </p:nvSpPr>
        <p:spPr/>
        <p:txBody>
          <a:bodyPr/>
          <a:lstStyle/>
          <a:p>
            <a:r>
              <a:rPr lang="en-AU" dirty="0"/>
              <a:t>1.1 Lotus diagram (4 of 5)</a:t>
            </a:r>
          </a:p>
        </p:txBody>
      </p:sp>
      <p:graphicFrame>
        <p:nvGraphicFramePr>
          <p:cNvPr id="7" name="Table 6">
            <a:extLst>
              <a:ext uri="{FF2B5EF4-FFF2-40B4-BE49-F238E27FC236}">
                <a16:creationId xmlns:a16="http://schemas.microsoft.com/office/drawing/2014/main" id="{89D97F53-8C8A-16B2-D44C-17C19F3FDE3F}"/>
              </a:ext>
            </a:extLst>
          </p:cNvPr>
          <p:cNvGraphicFramePr>
            <a:graphicFrameLocks noGrp="1"/>
          </p:cNvGraphicFramePr>
          <p:nvPr>
            <p:extLst>
              <p:ext uri="{D42A27DB-BD31-4B8C-83A1-F6EECF244321}">
                <p14:modId xmlns:p14="http://schemas.microsoft.com/office/powerpoint/2010/main" val="1851547701"/>
              </p:ext>
            </p:extLst>
          </p:nvPr>
        </p:nvGraphicFramePr>
        <p:xfrm>
          <a:off x="360000" y="12962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algn="ctr"/>
                      <a:r>
                        <a:rPr lang="en-US" sz="1400" b="0" dirty="0">
                          <a:solidFill>
                            <a:schemeClr val="tx1"/>
                          </a:solidFill>
                        </a:rPr>
                        <a:t>water</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air</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timber</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algn="ctr"/>
                      <a:r>
                        <a:rPr lang="en-US" sz="1400" b="0" dirty="0">
                          <a:solidFill>
                            <a:schemeClr val="tx1"/>
                          </a:solidFill>
                        </a:rPr>
                        <a:t>wind</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Natural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EDFD"/>
                    </a:solidFill>
                  </a:tcPr>
                </a:tc>
                <a:tc>
                  <a:txBody>
                    <a:bodyPr/>
                    <a:lstStyle/>
                    <a:p>
                      <a:pPr algn="ctr"/>
                      <a:r>
                        <a:rPr lang="en-US" sz="1400" b="0" dirty="0">
                          <a:solidFill>
                            <a:schemeClr val="tx1"/>
                          </a:solidFill>
                        </a:rPr>
                        <a:t>minerals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algn="ctr"/>
                      <a:r>
                        <a:rPr lang="en-US" sz="1400" b="0" dirty="0">
                          <a:solidFill>
                            <a:schemeClr val="tx1"/>
                          </a:solidFill>
                        </a:rPr>
                        <a:t>sunlight</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soil</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petroleum</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8" name="Table 7">
            <a:extLst>
              <a:ext uri="{FF2B5EF4-FFF2-40B4-BE49-F238E27FC236}">
                <a16:creationId xmlns:a16="http://schemas.microsoft.com/office/drawing/2014/main" id="{E52A6ADC-BC45-D1EF-BED3-365D65BC502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8178989"/>
              </p:ext>
            </p:extLst>
          </p:nvPr>
        </p:nvGraphicFramePr>
        <p:xfrm>
          <a:off x="4220329" y="1296203"/>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9" name="Table 8">
            <a:extLst>
              <a:ext uri="{FF2B5EF4-FFF2-40B4-BE49-F238E27FC236}">
                <a16:creationId xmlns:a16="http://schemas.microsoft.com/office/drawing/2014/main" id="{A9A06202-18C1-84CE-ED13-1DC3996E4F9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3515141"/>
              </p:ext>
            </p:extLst>
          </p:nvPr>
        </p:nvGraphicFramePr>
        <p:xfrm>
          <a:off x="8080658" y="12962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DEFB"/>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1" name="Table 10">
            <a:extLst>
              <a:ext uri="{FF2B5EF4-FFF2-40B4-BE49-F238E27FC236}">
                <a16:creationId xmlns:a16="http://schemas.microsoft.com/office/drawing/2014/main" id="{99A4DFED-D3BC-6B42-11A7-C43372F2F0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7595792"/>
              </p:ext>
            </p:extLst>
          </p:nvPr>
        </p:nvGraphicFramePr>
        <p:xfrm>
          <a:off x="360000" y="30107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8" name="Table 17">
            <a:extLst>
              <a:ext uri="{FF2B5EF4-FFF2-40B4-BE49-F238E27FC236}">
                <a16:creationId xmlns:a16="http://schemas.microsoft.com/office/drawing/2014/main" id="{A0982AAC-68DC-175B-B617-EA58C4332E3B}"/>
              </a:ext>
            </a:extLst>
          </p:cNvPr>
          <p:cNvGraphicFramePr>
            <a:graphicFrameLocks noGrp="1"/>
          </p:cNvGraphicFramePr>
          <p:nvPr>
            <p:extLst>
              <p:ext uri="{D42A27DB-BD31-4B8C-83A1-F6EECF244321}">
                <p14:modId xmlns:p14="http://schemas.microsoft.com/office/powerpoint/2010/main" val="3631961619"/>
              </p:ext>
            </p:extLst>
          </p:nvPr>
        </p:nvGraphicFramePr>
        <p:xfrm>
          <a:off x="4220329" y="3010701"/>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algn="ctr"/>
                      <a:r>
                        <a:rPr lang="en-US" sz="1400" b="0" dirty="0">
                          <a:solidFill>
                            <a:schemeClr val="tx1"/>
                          </a:solidFill>
                        </a:rPr>
                        <a:t>Natural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EDFD"/>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sz="1400" b="0" kern="1200" dirty="0">
                          <a:solidFill>
                            <a:schemeClr val="tx1"/>
                          </a:solidFill>
                          <a:latin typeface="+mn-lt"/>
                          <a:ea typeface="+mn-ea"/>
                          <a:cs typeface="+mn-cs"/>
                        </a:rPr>
                        <a:t>Renewable resources</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en-US" sz="1400" b="0" dirty="0">
                          <a:solidFill>
                            <a:schemeClr val="tx1"/>
                          </a:solidFill>
                        </a:rPr>
                        <a:t>Human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DEFB"/>
                    </a:solidFill>
                  </a:tcPr>
                </a:tc>
                <a:extLst>
                  <a:ext uri="{0D108BD9-81ED-4DB2-BD59-A6C34878D82A}">
                    <a16:rowId xmlns:a16="http://schemas.microsoft.com/office/drawing/2014/main" val="1533329986"/>
                  </a:ext>
                </a:extLst>
              </a:tr>
              <a:tr h="536577">
                <a:tc>
                  <a:txBody>
                    <a:bodyPr/>
                    <a:lstStyle/>
                    <a:p>
                      <a:pPr algn="ctr"/>
                      <a:endParaRPr lang="en-AU"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US" sz="1400" b="1" dirty="0">
                          <a:solidFill>
                            <a:schemeClr val="bg1"/>
                          </a:solidFill>
                        </a:rPr>
                        <a:t>Resources</a:t>
                      </a:r>
                      <a:endParaRPr lang="en-AU" sz="1400" b="1" dirty="0">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AU"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34292747"/>
                  </a:ext>
                </a:extLst>
              </a:tr>
              <a:tr h="536577">
                <a:tc>
                  <a:txBody>
                    <a:bodyPr/>
                    <a:lstStyle/>
                    <a:p>
                      <a:pPr algn="ctr"/>
                      <a:r>
                        <a:rPr lang="en-US" sz="1400" b="0" dirty="0"/>
                        <a:t>Capital resources</a:t>
                      </a:r>
                      <a:endParaRPr lang="en-AU" sz="14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400" b="0" dirty="0"/>
                        <a:t>Social resources</a:t>
                      </a:r>
                      <a:endParaRPr lang="en-AU" sz="14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1400" b="0" dirty="0"/>
                        <a:t>Finite resources</a:t>
                      </a:r>
                      <a:endParaRPr lang="en-AU" sz="14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C1"/>
                    </a:solidFill>
                  </a:tcPr>
                </a:tc>
                <a:extLst>
                  <a:ext uri="{0D108BD9-81ED-4DB2-BD59-A6C34878D82A}">
                    <a16:rowId xmlns:a16="http://schemas.microsoft.com/office/drawing/2014/main" val="3383057333"/>
                  </a:ext>
                </a:extLst>
              </a:tr>
            </a:tbl>
          </a:graphicData>
        </a:graphic>
      </p:graphicFrame>
      <p:graphicFrame>
        <p:nvGraphicFramePr>
          <p:cNvPr id="13" name="Table 12">
            <a:extLst>
              <a:ext uri="{FF2B5EF4-FFF2-40B4-BE49-F238E27FC236}">
                <a16:creationId xmlns:a16="http://schemas.microsoft.com/office/drawing/2014/main" id="{F949FF5F-1CCC-A2A3-07D7-C701DB9B050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97147"/>
              </p:ext>
            </p:extLst>
          </p:nvPr>
        </p:nvGraphicFramePr>
        <p:xfrm>
          <a:off x="8080658" y="30107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4" name="Table 13">
            <a:extLst>
              <a:ext uri="{FF2B5EF4-FFF2-40B4-BE49-F238E27FC236}">
                <a16:creationId xmlns:a16="http://schemas.microsoft.com/office/drawing/2014/main" id="{83AD2A96-9AB1-5ACE-4B50-97D98516008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3294874"/>
              </p:ext>
            </p:extLst>
          </p:nvPr>
        </p:nvGraphicFramePr>
        <p:xfrm>
          <a:off x="360000" y="47252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5" name="Table 14">
            <a:extLst>
              <a:ext uri="{FF2B5EF4-FFF2-40B4-BE49-F238E27FC236}">
                <a16:creationId xmlns:a16="http://schemas.microsoft.com/office/drawing/2014/main" id="{1517D8FA-3E5F-F01C-325B-AF9AD6C9D8E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1822337"/>
              </p:ext>
            </p:extLst>
          </p:nvPr>
        </p:nvGraphicFramePr>
        <p:xfrm>
          <a:off x="4220329" y="4725203"/>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6" name="Table 15">
            <a:extLst>
              <a:ext uri="{FF2B5EF4-FFF2-40B4-BE49-F238E27FC236}">
                <a16:creationId xmlns:a16="http://schemas.microsoft.com/office/drawing/2014/main" id="{4884DFF0-184D-67F8-6F5E-749E18A1C7D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8750532"/>
              </p:ext>
            </p:extLst>
          </p:nvPr>
        </p:nvGraphicFramePr>
        <p:xfrm>
          <a:off x="8080658" y="47252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C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sp>
        <p:nvSpPr>
          <p:cNvPr id="3" name="Slide Number Placeholder 2">
            <a:extLst>
              <a:ext uri="{FF2B5EF4-FFF2-40B4-BE49-F238E27FC236}">
                <a16:creationId xmlns:a16="http://schemas.microsoft.com/office/drawing/2014/main" id="{F21D5856-F41E-A8FB-88F0-6611978E91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45151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DCE1F6-52C2-1A3B-F8FE-DBE5C8EF1DC1}"/>
              </a:ext>
            </a:extLst>
          </p:cNvPr>
          <p:cNvSpPr>
            <a:spLocks noGrp="1"/>
          </p:cNvSpPr>
          <p:nvPr>
            <p:ph type="title"/>
          </p:nvPr>
        </p:nvSpPr>
        <p:spPr/>
        <p:txBody>
          <a:bodyPr/>
          <a:lstStyle/>
          <a:p>
            <a:r>
              <a:rPr lang="en-AU" dirty="0">
                <a:latin typeface="+mj-lt"/>
              </a:rPr>
              <a:t>3.6 Comparison of raw materials</a:t>
            </a:r>
          </a:p>
        </p:txBody>
      </p:sp>
      <p:sp>
        <p:nvSpPr>
          <p:cNvPr id="9" name="Text Placeholder 8">
            <a:extLst>
              <a:ext uri="{FF2B5EF4-FFF2-40B4-BE49-F238E27FC236}">
                <a16:creationId xmlns:a16="http://schemas.microsoft.com/office/drawing/2014/main" id="{CDA78510-569C-EE32-B2D3-747147F6E7D0}"/>
              </a:ext>
            </a:extLst>
          </p:cNvPr>
          <p:cNvSpPr>
            <a:spLocks noGrp="1"/>
          </p:cNvSpPr>
          <p:nvPr>
            <p:ph type="body" sz="quarter" idx="18"/>
          </p:nvPr>
        </p:nvSpPr>
        <p:spPr/>
        <p:txBody>
          <a:bodyPr/>
          <a:lstStyle/>
          <a:p>
            <a:r>
              <a:rPr lang="en-AU" dirty="0">
                <a:latin typeface="+mj-lt"/>
              </a:rPr>
              <a:t>Advantages and disadvantages of crude oil and plant based raw materials for polymers</a:t>
            </a:r>
          </a:p>
        </p:txBody>
      </p:sp>
      <p:graphicFrame>
        <p:nvGraphicFramePr>
          <p:cNvPr id="10" name="Table 9">
            <a:extLst>
              <a:ext uri="{FF2B5EF4-FFF2-40B4-BE49-F238E27FC236}">
                <a16:creationId xmlns:a16="http://schemas.microsoft.com/office/drawing/2014/main" id="{EAC5F53D-89FD-EC27-74C7-3D58DC0FB914}"/>
              </a:ext>
            </a:extLst>
          </p:cNvPr>
          <p:cNvGraphicFramePr>
            <a:graphicFrameLocks noGrp="1"/>
          </p:cNvGraphicFramePr>
          <p:nvPr>
            <p:extLst>
              <p:ext uri="{D42A27DB-BD31-4B8C-83A1-F6EECF244321}">
                <p14:modId xmlns:p14="http://schemas.microsoft.com/office/powerpoint/2010/main" val="2778270177"/>
              </p:ext>
            </p:extLst>
          </p:nvPr>
        </p:nvGraphicFramePr>
        <p:xfrm>
          <a:off x="348000" y="1489000"/>
          <a:ext cx="11044601" cy="5207000"/>
        </p:xfrm>
        <a:graphic>
          <a:graphicData uri="http://schemas.openxmlformats.org/drawingml/2006/table">
            <a:tbl>
              <a:tblPr firstRow="1" firstCol="1" bandRow="1">
                <a:tableStyleId>{5C22544A-7EE6-4342-B048-85BDC9FD1C3A}</a:tableStyleId>
              </a:tblPr>
              <a:tblGrid>
                <a:gridCol w="1054206">
                  <a:extLst>
                    <a:ext uri="{9D8B030D-6E8A-4147-A177-3AD203B41FA5}">
                      <a16:colId xmlns:a16="http://schemas.microsoft.com/office/drawing/2014/main" val="3480012372"/>
                    </a:ext>
                  </a:extLst>
                </a:gridCol>
                <a:gridCol w="4894449">
                  <a:extLst>
                    <a:ext uri="{9D8B030D-6E8A-4147-A177-3AD203B41FA5}">
                      <a16:colId xmlns:a16="http://schemas.microsoft.com/office/drawing/2014/main" val="2487289095"/>
                    </a:ext>
                  </a:extLst>
                </a:gridCol>
                <a:gridCol w="5095946">
                  <a:extLst>
                    <a:ext uri="{9D8B030D-6E8A-4147-A177-3AD203B41FA5}">
                      <a16:colId xmlns:a16="http://schemas.microsoft.com/office/drawing/2014/main" val="1914879557"/>
                    </a:ext>
                  </a:extLst>
                </a:gridCol>
              </a:tblGrid>
              <a:tr h="370840">
                <a:tc>
                  <a:txBody>
                    <a:bodyPr/>
                    <a:lstStyle/>
                    <a:p>
                      <a:endParaRPr lang="en-AU" dirty="0"/>
                    </a:p>
                  </a:txBody>
                  <a:tcP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ctr"/>
                      <a:r>
                        <a:rPr lang="en-AU" dirty="0">
                          <a:latin typeface="+mj-lt"/>
                        </a:rPr>
                        <a:t>Crude oil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ctr"/>
                      <a:r>
                        <a:rPr lang="en-AU" dirty="0">
                          <a:latin typeface="+mj-lt"/>
                        </a:rPr>
                        <a:t>Starch (PLA)</a:t>
                      </a:r>
                    </a:p>
                  </a:txBody>
                  <a:tcP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2187565"/>
                  </a:ext>
                </a:extLst>
              </a:tr>
              <a:tr h="370840">
                <a:tc>
                  <a:txBody>
                    <a:bodyPr/>
                    <a:lstStyle/>
                    <a:p>
                      <a:pPr algn="ctr"/>
                      <a:r>
                        <a:rPr lang="en-AU" dirty="0">
                          <a:latin typeface="+mj-lt"/>
                        </a:rPr>
                        <a:t>Advantages</a:t>
                      </a:r>
                    </a:p>
                  </a:txBody>
                  <a:tcPr vert="vert27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342900" indent="-342900">
                        <a:lnSpc>
                          <a:spcPct val="150000"/>
                        </a:lnSpc>
                        <a:spcAft>
                          <a:spcPts val="600"/>
                        </a:spcAft>
                        <a:buFont typeface="Arial" panose="020B0604020202020204" pitchFamily="34" charset="0"/>
                        <a:buChar char="•"/>
                      </a:pPr>
                      <a:r>
                        <a:rPr lang="en-AU" sz="1800" dirty="0"/>
                        <a:t>Widely available and cost-effective.</a:t>
                      </a:r>
                    </a:p>
                    <a:p>
                      <a:pPr marL="342900" indent="-342900">
                        <a:lnSpc>
                          <a:spcPct val="150000"/>
                        </a:lnSpc>
                        <a:spcAft>
                          <a:spcPts val="600"/>
                        </a:spcAft>
                        <a:buFont typeface="Arial" panose="020B0604020202020204" pitchFamily="34" charset="0"/>
                        <a:buChar char="•"/>
                      </a:pPr>
                      <a:r>
                        <a:rPr lang="en-AU" sz="1800" dirty="0"/>
                        <a:t>Produces durable polymers suitable for a wide range of applications.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342900" indent="-342900">
                        <a:lnSpc>
                          <a:spcPct val="150000"/>
                        </a:lnSpc>
                        <a:spcAft>
                          <a:spcPts val="600"/>
                        </a:spcAft>
                        <a:buFont typeface="Arial" panose="020B0604020202020204" pitchFamily="34" charset="0"/>
                        <a:buChar char="•"/>
                      </a:pPr>
                      <a:r>
                        <a:rPr lang="en-AU" sz="1800" dirty="0"/>
                        <a:t>Renewable and sustainable resource.</a:t>
                      </a:r>
                    </a:p>
                    <a:p>
                      <a:pPr marL="342900" indent="-342900">
                        <a:lnSpc>
                          <a:spcPct val="150000"/>
                        </a:lnSpc>
                        <a:spcAft>
                          <a:spcPts val="600"/>
                        </a:spcAft>
                        <a:buFont typeface="Arial" panose="020B0604020202020204" pitchFamily="34" charset="0"/>
                        <a:buChar char="•"/>
                      </a:pPr>
                      <a:r>
                        <a:rPr lang="en-AU" sz="1800" dirty="0"/>
                        <a:t> Produces biodegradable plastics that break down easily in the soil, reducing long-term pollution.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883450007"/>
                  </a:ext>
                </a:extLst>
              </a:tr>
              <a:tr h="370840">
                <a:tc>
                  <a:txBody>
                    <a:bodyPr/>
                    <a:lstStyle/>
                    <a:p>
                      <a:pPr algn="ctr"/>
                      <a:r>
                        <a:rPr lang="en-AU" dirty="0">
                          <a:latin typeface="+mj-lt"/>
                        </a:rPr>
                        <a:t>Disadvantages</a:t>
                      </a:r>
                    </a:p>
                  </a:txBody>
                  <a:tcPr vert="vert27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50000"/>
                        </a:lnSpc>
                        <a:spcAft>
                          <a:spcPts val="600"/>
                        </a:spcAft>
                        <a:buFont typeface="Arial" panose="020B0604020202020204" pitchFamily="34" charset="0"/>
                        <a:buChar char="•"/>
                      </a:pPr>
                      <a:r>
                        <a:rPr lang="en-AU" sz="1800" dirty="0"/>
                        <a:t>Non-renewable resource; finite supply.</a:t>
                      </a:r>
                    </a:p>
                    <a:p>
                      <a:pPr marL="285750" indent="-285750">
                        <a:lnSpc>
                          <a:spcPct val="150000"/>
                        </a:lnSpc>
                        <a:spcAft>
                          <a:spcPts val="600"/>
                        </a:spcAft>
                        <a:buFont typeface="Arial" panose="020B0604020202020204" pitchFamily="34" charset="0"/>
                        <a:buChar char="•"/>
                      </a:pPr>
                      <a:r>
                        <a:rPr lang="en-AU" sz="1800" dirty="0"/>
                        <a:t>Significant environmental pollution during extraction and processing (greenhouse gas emissions).</a:t>
                      </a:r>
                    </a:p>
                    <a:p>
                      <a:pPr marL="285750" indent="-285750">
                        <a:lnSpc>
                          <a:spcPct val="150000"/>
                        </a:lnSpc>
                        <a:spcAft>
                          <a:spcPts val="600"/>
                        </a:spcAft>
                        <a:buFont typeface="Arial" panose="020B0604020202020204" pitchFamily="34" charset="0"/>
                        <a:buChar char="•"/>
                      </a:pPr>
                      <a:r>
                        <a:rPr lang="en-AU" sz="1800" dirty="0"/>
                        <a:t>Resulting polymers ( such as polyethylene, polypropylene) are non-biodegradable, causing long-term plastic waste.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nSpc>
                          <a:spcPct val="150000"/>
                        </a:lnSpc>
                        <a:spcAft>
                          <a:spcPts val="600"/>
                        </a:spcAft>
                        <a:buFont typeface="Arial" panose="020B0604020202020204" pitchFamily="34" charset="0"/>
                        <a:buChar char="•"/>
                      </a:pPr>
                      <a:r>
                        <a:rPr lang="en-AU" sz="1800" dirty="0"/>
                        <a:t>Requires large amounts of agricultural land, which may compete with food production.</a:t>
                      </a:r>
                    </a:p>
                    <a:p>
                      <a:pPr marL="342900" indent="-342900">
                        <a:lnSpc>
                          <a:spcPct val="150000"/>
                        </a:lnSpc>
                        <a:spcAft>
                          <a:spcPts val="600"/>
                        </a:spcAft>
                        <a:buFont typeface="Arial" panose="020B0604020202020204" pitchFamily="34" charset="0"/>
                        <a:buChar char="•"/>
                      </a:pPr>
                      <a:r>
                        <a:rPr lang="en-AU" sz="1800" dirty="0"/>
                        <a:t>Resulting polymers are less durable and may not be suitable for all applications.</a:t>
                      </a:r>
                    </a:p>
                    <a:p>
                      <a:pPr>
                        <a:lnSpc>
                          <a:spcPct val="150000"/>
                        </a:lnSpc>
                        <a:spcAft>
                          <a:spcPts val="600"/>
                        </a:spcAft>
                      </a:pPr>
                      <a:endParaRPr lang="en-AU" sz="18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5951075"/>
                  </a:ext>
                </a:extLst>
              </a:tr>
            </a:tbl>
          </a:graphicData>
        </a:graphic>
      </p:graphicFrame>
      <p:sp>
        <p:nvSpPr>
          <p:cNvPr id="2" name="Slide Number Placeholder 1">
            <a:extLst>
              <a:ext uri="{FF2B5EF4-FFF2-40B4-BE49-F238E27FC236}">
                <a16:creationId xmlns:a16="http://schemas.microsoft.com/office/drawing/2014/main" id="{5A6B4E2E-4510-3ACB-3017-539AC420C3C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110</a:t>
            </a:fld>
            <a:endParaRPr lang="en-AU"/>
          </a:p>
        </p:txBody>
      </p:sp>
    </p:spTree>
    <p:extLst>
      <p:ext uri="{BB962C8B-B14F-4D97-AF65-F5344CB8AC3E}">
        <p14:creationId xmlns:p14="http://schemas.microsoft.com/office/powerpoint/2010/main" val="23621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F4BF9-17E4-E2BD-D38C-91F601D6A6E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E0960E-21AF-9A52-DF7A-266C831C0855}"/>
              </a:ext>
            </a:extLst>
          </p:cNvPr>
          <p:cNvSpPr>
            <a:spLocks noGrp="1"/>
          </p:cNvSpPr>
          <p:nvPr>
            <p:ph type="title"/>
          </p:nvPr>
        </p:nvSpPr>
        <p:spPr/>
        <p:txBody>
          <a:bodyPr/>
          <a:lstStyle/>
          <a:p>
            <a:r>
              <a:rPr lang="en-AU" dirty="0">
                <a:cs typeface="Arial"/>
              </a:rPr>
              <a:t>3.7 Properties of polymers</a:t>
            </a:r>
          </a:p>
        </p:txBody>
      </p:sp>
      <p:sp>
        <p:nvSpPr>
          <p:cNvPr id="6" name="Text Placeholder 5">
            <a:extLst>
              <a:ext uri="{FF2B5EF4-FFF2-40B4-BE49-F238E27FC236}">
                <a16:creationId xmlns:a16="http://schemas.microsoft.com/office/drawing/2014/main" id="{DEB30029-9301-BE27-EC75-6BFB1019423B}"/>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1325D42A-0F6B-11D8-B0A1-E2C9A462896B}"/>
              </a:ext>
            </a:extLst>
          </p:cNvPr>
          <p:cNvGraphicFramePr>
            <a:graphicFrameLocks noGrp="1"/>
          </p:cNvGraphicFramePr>
          <p:nvPr>
            <p:extLst>
              <p:ext uri="{D42A27DB-BD31-4B8C-83A1-F6EECF244321}">
                <p14:modId xmlns:p14="http://schemas.microsoft.com/office/powerpoint/2010/main" val="3227627375"/>
              </p:ext>
            </p:extLst>
          </p:nvPr>
        </p:nvGraphicFramePr>
        <p:xfrm>
          <a:off x="348001" y="1670640"/>
          <a:ext cx="11107400" cy="5187358"/>
        </p:xfrm>
        <a:graphic>
          <a:graphicData uri="http://schemas.openxmlformats.org/drawingml/2006/table">
            <a:tbl>
              <a:tblPr firstRow="1">
                <a:tableStyleId>{B301B821-A1FF-4177-AEE7-76D212191A09}</a:tableStyleId>
              </a:tblPr>
              <a:tblGrid>
                <a:gridCol w="3966447">
                  <a:extLst>
                    <a:ext uri="{9D8B030D-6E8A-4147-A177-3AD203B41FA5}">
                      <a16:colId xmlns:a16="http://schemas.microsoft.com/office/drawing/2014/main" val="3623447875"/>
                    </a:ext>
                  </a:extLst>
                </a:gridCol>
                <a:gridCol w="7140953">
                  <a:extLst>
                    <a:ext uri="{9D8B030D-6E8A-4147-A177-3AD203B41FA5}">
                      <a16:colId xmlns:a16="http://schemas.microsoft.com/office/drawing/2014/main" val="3573327086"/>
                    </a:ext>
                  </a:extLst>
                </a:gridCol>
              </a:tblGrid>
              <a:tr h="384025">
                <a:tc>
                  <a:txBody>
                    <a:bodyPr/>
                    <a:lstStyle/>
                    <a:p>
                      <a:r>
                        <a:rPr lang="en-AU" sz="18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800">
                          <a:solidFill>
                            <a:schemeClr val="accent1"/>
                          </a:solidFill>
                          <a:latin typeface="+mj-lt"/>
                          <a:cs typeface="Arial" panose="020B0604020202020204" pitchFamily="34" charset="0"/>
                        </a:rPr>
                        <a:t>I can</a:t>
                      </a:r>
                      <a:endParaRPr lang="en-AU" sz="1800" dirty="0">
                        <a:solidFill>
                          <a:schemeClr val="accent1"/>
                        </a:solidFill>
                        <a:latin typeface="+mj-lt"/>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1465949">
                <a:tc>
                  <a:txBody>
                    <a:bodyPr/>
                    <a:lstStyle/>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600" dirty="0">
                          <a:latin typeface="+mn-lt"/>
                          <a:cs typeface="Arial" panose="020B0604020202020204" pitchFamily="34" charset="0"/>
                        </a:rPr>
                        <a:t>to describe the use of polymers based on their physical and chemical properties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180000">
                        <a:lnSpc>
                          <a:spcPct val="150000"/>
                        </a:lnSpc>
                        <a:spcAft>
                          <a:spcPts val="600"/>
                        </a:spcAft>
                        <a:buFont typeface="Arial" panose="020B0604020202020204" pitchFamily="34" charset="0"/>
                        <a:buChar char="•"/>
                      </a:pPr>
                      <a:r>
                        <a:rPr lang="en-AU" sz="1600" dirty="0">
                          <a:latin typeface="+mn-lt"/>
                          <a:cs typeface="Arial" panose="020B0604020202020204" pitchFamily="34" charset="0"/>
                        </a:rPr>
                        <a:t>identify the properties of different types of polymers</a:t>
                      </a:r>
                    </a:p>
                    <a:p>
                      <a:pPr marL="285750" indent="-180000">
                        <a:lnSpc>
                          <a:spcPct val="150000"/>
                        </a:lnSpc>
                        <a:spcAft>
                          <a:spcPts val="600"/>
                        </a:spcAft>
                        <a:buFont typeface="Arial" panose="020B0604020202020204" pitchFamily="34" charset="0"/>
                        <a:buChar char="•"/>
                      </a:pPr>
                      <a:r>
                        <a:rPr lang="en-AU" sz="1600" dirty="0">
                          <a:latin typeface="+mn-lt"/>
                          <a:cs typeface="Arial" panose="020B0604020202020204" pitchFamily="34" charset="0"/>
                        </a:rPr>
                        <a:t>describe the properties of the different types of polymers</a:t>
                      </a:r>
                    </a:p>
                    <a:p>
                      <a:pPr marL="285750" indent="-180000">
                        <a:lnSpc>
                          <a:spcPct val="150000"/>
                        </a:lnSpc>
                        <a:spcAft>
                          <a:spcPts val="600"/>
                        </a:spcAft>
                        <a:buFont typeface="Arial" panose="020B0604020202020204" pitchFamily="34" charset="0"/>
                        <a:buChar char="•"/>
                      </a:pPr>
                      <a:r>
                        <a:rPr lang="en-AU" sz="1600" dirty="0">
                          <a:latin typeface="+mn-lt"/>
                          <a:cs typeface="Arial" panose="020B0604020202020204" pitchFamily="34" charset="0"/>
                        </a:rPr>
                        <a:t>link the properties of the polymer to its uses.</a:t>
                      </a:r>
                    </a:p>
                  </a:txBody>
                  <a:tcPr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r h="1708222">
                <a:tc>
                  <a:txBody>
                    <a:bodyPr/>
                    <a:lstStyle/>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600" dirty="0">
                          <a:latin typeface="+mn-lt"/>
                          <a:cs typeface="Arial" panose="020B0604020202020204" pitchFamily="34" charset="0"/>
                        </a:rPr>
                        <a:t>to design a safe and valid investigation</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180000">
                        <a:lnSpc>
                          <a:spcPct val="150000"/>
                        </a:lnSpc>
                        <a:spcAft>
                          <a:spcPts val="600"/>
                        </a:spcAft>
                        <a:buFont typeface="Arial" panose="020B0604020202020204" pitchFamily="34" charset="0"/>
                        <a:buChar char="•"/>
                      </a:pPr>
                      <a:r>
                        <a:rPr lang="en-AU" sz="1600" dirty="0">
                          <a:latin typeface="+mn-lt"/>
                          <a:cs typeface="Arial" panose="020B0604020202020204" pitchFamily="34" charset="0"/>
                        </a:rPr>
                        <a:t>describe the purpose of the investigation</a:t>
                      </a:r>
                    </a:p>
                    <a:p>
                      <a:pPr marL="285750" indent="-180000">
                        <a:lnSpc>
                          <a:spcPct val="150000"/>
                        </a:lnSpc>
                        <a:spcAft>
                          <a:spcPts val="600"/>
                        </a:spcAft>
                        <a:buFont typeface="Arial" panose="020B0604020202020204" pitchFamily="34" charset="0"/>
                        <a:buChar char="•"/>
                      </a:pPr>
                      <a:r>
                        <a:rPr lang="en-AU" sz="1600" dirty="0">
                          <a:latin typeface="+mn-lt"/>
                          <a:cs typeface="Arial" panose="020B0604020202020204" pitchFamily="34" charset="0"/>
                        </a:rPr>
                        <a:t>conduct a risk assessment to manage safety</a:t>
                      </a:r>
                    </a:p>
                    <a:p>
                      <a:pPr marL="285750" indent="-180000">
                        <a:lnSpc>
                          <a:spcPct val="150000"/>
                        </a:lnSpc>
                        <a:spcAft>
                          <a:spcPts val="600"/>
                        </a:spcAft>
                        <a:buFont typeface="Arial" panose="020B0604020202020204" pitchFamily="34" charset="0"/>
                        <a:buChar char="•"/>
                      </a:pPr>
                      <a:r>
                        <a:rPr lang="en-AU" sz="1600" dirty="0">
                          <a:latin typeface="+mn-lt"/>
                          <a:cs typeface="Arial" panose="020B0604020202020204" pitchFamily="34" charset="0"/>
                        </a:rPr>
                        <a:t>outline suitable tests to test the properties of polymers</a:t>
                      </a:r>
                    </a:p>
                    <a:p>
                      <a:pPr marL="285750" indent="-180000">
                        <a:lnSpc>
                          <a:spcPct val="150000"/>
                        </a:lnSpc>
                        <a:spcAft>
                          <a:spcPts val="600"/>
                        </a:spcAft>
                        <a:buFont typeface="Arial" panose="020B0604020202020204" pitchFamily="34" charset="0"/>
                        <a:buChar char="•"/>
                      </a:pPr>
                      <a:r>
                        <a:rPr lang="en-AU" sz="1600" dirty="0">
                          <a:latin typeface="+mn-lt"/>
                          <a:cs typeface="Arial" panose="020B0604020202020204" pitchFamily="34" charset="0"/>
                        </a:rPr>
                        <a:t>assess the type data that needs to be collected</a:t>
                      </a:r>
                    </a:p>
                  </a:txBody>
                  <a:tcPr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5722023"/>
                  </a:ext>
                </a:extLst>
              </a:tr>
              <a:tr h="1629162">
                <a:tc>
                  <a:txBody>
                    <a:bodyPr/>
                    <a:lstStyle/>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600" dirty="0">
                          <a:latin typeface="+mn-lt"/>
                          <a:cs typeface="Arial" panose="020B0604020202020204" pitchFamily="34" charset="0"/>
                        </a:rPr>
                        <a:t>to solve problems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180000">
                        <a:lnSpc>
                          <a:spcPct val="150000"/>
                        </a:lnSpc>
                        <a:spcAft>
                          <a:spcPts val="600"/>
                        </a:spcAft>
                        <a:buFont typeface="Arial" panose="020B0604020202020204" pitchFamily="34" charset="0"/>
                        <a:buChar char="•"/>
                      </a:pPr>
                      <a:r>
                        <a:rPr lang="en-AU" sz="1600" dirty="0">
                          <a:latin typeface="+mn-lt"/>
                          <a:cs typeface="Arial" panose="020B0604020202020204" pitchFamily="34" charset="0"/>
                        </a:rPr>
                        <a:t>select suitable strategies to test properties</a:t>
                      </a:r>
                    </a:p>
                    <a:p>
                      <a:pPr marL="285750" indent="-180000">
                        <a:lnSpc>
                          <a:spcPct val="150000"/>
                        </a:lnSpc>
                        <a:spcAft>
                          <a:spcPts val="600"/>
                        </a:spcAft>
                        <a:buFont typeface="Arial" panose="020B0604020202020204" pitchFamily="34" charset="0"/>
                        <a:buChar char="•"/>
                      </a:pPr>
                      <a:r>
                        <a:rPr lang="en-AU" sz="1600" dirty="0">
                          <a:latin typeface="+mn-lt"/>
                          <a:cs typeface="Arial" panose="020B0604020202020204" pitchFamily="34" charset="0"/>
                        </a:rPr>
                        <a:t>identify suitable polymers for particular uses</a:t>
                      </a:r>
                    </a:p>
                    <a:p>
                      <a:pPr marL="285750" indent="-180000">
                        <a:lnSpc>
                          <a:spcPct val="150000"/>
                        </a:lnSpc>
                        <a:spcAft>
                          <a:spcPts val="600"/>
                        </a:spcAft>
                        <a:buFont typeface="Arial" panose="020B0604020202020204" pitchFamily="34" charset="0"/>
                        <a:buChar char="•"/>
                      </a:pPr>
                      <a:r>
                        <a:rPr lang="en-AU" sz="1600" dirty="0">
                          <a:latin typeface="+mn-lt"/>
                          <a:cs typeface="Arial" panose="020B0604020202020204" pitchFamily="34" charset="0"/>
                        </a:rPr>
                        <a:t>use evaluation criteria, to assess which properties make a </a:t>
                      </a:r>
                      <a:br>
                        <a:rPr lang="en-AU" sz="1600" dirty="0">
                          <a:latin typeface="+mn-lt"/>
                          <a:cs typeface="Arial" panose="020B0604020202020204" pitchFamily="34" charset="0"/>
                        </a:rPr>
                      </a:br>
                      <a:r>
                        <a:rPr lang="en-AU" sz="1600" dirty="0">
                          <a:latin typeface="+mn-lt"/>
                          <a:cs typeface="Arial" panose="020B0604020202020204" pitchFamily="34" charset="0"/>
                        </a:rPr>
                        <a:t>polymer suitable for a particular use.</a:t>
                      </a:r>
                    </a:p>
                  </a:txBody>
                  <a:tcPr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1063513"/>
                  </a:ext>
                </a:extLst>
              </a:tr>
            </a:tbl>
          </a:graphicData>
        </a:graphic>
      </p:graphicFrame>
      <p:sp>
        <p:nvSpPr>
          <p:cNvPr id="2" name="Slide Number Placeholder 1">
            <a:extLst>
              <a:ext uri="{FF2B5EF4-FFF2-40B4-BE49-F238E27FC236}">
                <a16:creationId xmlns:a16="http://schemas.microsoft.com/office/drawing/2014/main" id="{EE2FFA61-72B8-E791-21B9-D76773C53E0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111</a:t>
            </a:fld>
            <a:endParaRPr lang="en-AU"/>
          </a:p>
        </p:txBody>
      </p:sp>
    </p:spTree>
    <p:extLst>
      <p:ext uri="{BB962C8B-B14F-4D97-AF65-F5344CB8AC3E}">
        <p14:creationId xmlns:p14="http://schemas.microsoft.com/office/powerpoint/2010/main" val="22883920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46A6D-C0B4-0FF4-FE2B-30CA57A124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4B75D5B-FDA3-E137-D926-CEDC25D0A5B1}"/>
              </a:ext>
            </a:extLst>
          </p:cNvPr>
          <p:cNvSpPr>
            <a:spLocks noGrp="1"/>
          </p:cNvSpPr>
          <p:nvPr>
            <p:ph type="title"/>
          </p:nvPr>
        </p:nvSpPr>
        <p:spPr/>
        <p:txBody>
          <a:bodyPr/>
          <a:lstStyle/>
          <a:p>
            <a:r>
              <a:rPr lang="en-AU" dirty="0">
                <a:solidFill>
                  <a:schemeClr val="accent1"/>
                </a:solidFill>
                <a:latin typeface="+mj-lt"/>
              </a:rPr>
              <a:t>3.7 Prior knowledge checkpoint </a:t>
            </a:r>
          </a:p>
        </p:txBody>
      </p:sp>
      <p:sp>
        <p:nvSpPr>
          <p:cNvPr id="4" name="Text Placeholder 3">
            <a:extLst>
              <a:ext uri="{FF2B5EF4-FFF2-40B4-BE49-F238E27FC236}">
                <a16:creationId xmlns:a16="http://schemas.microsoft.com/office/drawing/2014/main" id="{A514B4D8-471F-E8BD-8F45-A96EFF52F898}"/>
              </a:ext>
            </a:extLst>
          </p:cNvPr>
          <p:cNvSpPr>
            <a:spLocks noGrp="1"/>
          </p:cNvSpPr>
          <p:nvPr>
            <p:ph type="body" sz="quarter" idx="18"/>
          </p:nvPr>
        </p:nvSpPr>
        <p:spPr/>
        <p:txBody>
          <a:bodyPr/>
          <a:lstStyle/>
          <a:p>
            <a:r>
              <a:rPr lang="en-AU" dirty="0">
                <a:latin typeface="+mj-lt"/>
              </a:rPr>
              <a:t>Properties of polymers</a:t>
            </a:r>
          </a:p>
        </p:txBody>
      </p:sp>
      <p:sp>
        <p:nvSpPr>
          <p:cNvPr id="6" name="Picture Placeholder 5">
            <a:extLst>
              <a:ext uri="{FF2B5EF4-FFF2-40B4-BE49-F238E27FC236}">
                <a16:creationId xmlns:a16="http://schemas.microsoft.com/office/drawing/2014/main" id="{54D805AA-55F1-FE1F-246E-3A168DD6ECB3}"/>
              </a:ext>
            </a:extLst>
          </p:cNvPr>
          <p:cNvSpPr>
            <a:spLocks noGrp="1"/>
          </p:cNvSpPr>
          <p:nvPr>
            <p:ph type="pic" sz="quarter" idx="13"/>
          </p:nvPr>
        </p:nvSpPr>
        <p:spPr/>
        <p:txBody>
          <a:bodyPr/>
          <a:lstStyle/>
          <a:p>
            <a:r>
              <a:rPr lang="en-AU" dirty="0">
                <a:latin typeface="+mn-lt"/>
              </a:rPr>
              <a:t>Which of the following statements about polymers is </a:t>
            </a:r>
            <a:r>
              <a:rPr lang="en-AU" b="1" dirty="0">
                <a:latin typeface="+mn-lt"/>
              </a:rPr>
              <a:t>FALSE</a:t>
            </a:r>
            <a:r>
              <a:rPr lang="en-AU" dirty="0">
                <a:latin typeface="+mn-lt"/>
              </a:rPr>
              <a:t>?</a:t>
            </a:r>
          </a:p>
          <a:p>
            <a:pPr marL="457200" indent="-457200">
              <a:buFont typeface="+mj-lt"/>
              <a:buAutoNum type="alphaUcPeriod"/>
            </a:pPr>
            <a:r>
              <a:rPr lang="en-AU" dirty="0">
                <a:latin typeface="+mn-lt"/>
              </a:rPr>
              <a:t>All polymers are synthetic substances created through human-made processes.</a:t>
            </a:r>
          </a:p>
          <a:p>
            <a:pPr marL="457200" indent="-457200">
              <a:buFont typeface="+mj-lt"/>
              <a:buAutoNum type="alphaUcPeriod"/>
            </a:pPr>
            <a:r>
              <a:rPr lang="en-AU" dirty="0">
                <a:latin typeface="+mn-lt"/>
              </a:rPr>
              <a:t>Polymers can be found in both natural and synthetic forms.</a:t>
            </a:r>
          </a:p>
          <a:p>
            <a:pPr marL="457200" indent="-457200">
              <a:buFont typeface="+mj-lt"/>
              <a:buAutoNum type="alphaUcPeriod"/>
            </a:pPr>
            <a:r>
              <a:rPr lang="en-AU" dirty="0">
                <a:latin typeface="+mn-lt"/>
              </a:rPr>
              <a:t>Proteins and DNA are examples of natural polymers.</a:t>
            </a:r>
          </a:p>
          <a:p>
            <a:pPr marL="457200" indent="-457200">
              <a:spcAft>
                <a:spcPts val="3600"/>
              </a:spcAft>
              <a:buFont typeface="+mj-lt"/>
              <a:buAutoNum type="alphaUcPeriod"/>
            </a:pPr>
            <a:r>
              <a:rPr lang="en-AU" dirty="0">
                <a:latin typeface="+mn-lt"/>
              </a:rPr>
              <a:t>Some polymers are designed to be biodegradable under certain conditions.</a:t>
            </a:r>
          </a:p>
          <a:p>
            <a:r>
              <a:rPr lang="en-AU" dirty="0">
                <a:latin typeface="+mn-lt"/>
              </a:rPr>
              <a:t>Explain your choice.</a:t>
            </a:r>
          </a:p>
        </p:txBody>
      </p:sp>
      <p:sp>
        <p:nvSpPr>
          <p:cNvPr id="3" name="Slide Number Placeholder 2">
            <a:extLst>
              <a:ext uri="{FF2B5EF4-FFF2-40B4-BE49-F238E27FC236}">
                <a16:creationId xmlns:a16="http://schemas.microsoft.com/office/drawing/2014/main" id="{10905891-F448-C19F-4E09-F9A4C62EDA2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112</a:t>
            </a:fld>
            <a:endParaRPr lang="en-AU"/>
          </a:p>
        </p:txBody>
      </p:sp>
    </p:spTree>
    <p:extLst>
      <p:ext uri="{BB962C8B-B14F-4D97-AF65-F5344CB8AC3E}">
        <p14:creationId xmlns:p14="http://schemas.microsoft.com/office/powerpoint/2010/main" val="74181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6">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87B4-DB59-2B02-20BD-1D9812A865EA}"/>
              </a:ext>
            </a:extLst>
          </p:cNvPr>
          <p:cNvSpPr>
            <a:spLocks noGrp="1"/>
          </p:cNvSpPr>
          <p:nvPr>
            <p:ph type="title"/>
          </p:nvPr>
        </p:nvSpPr>
        <p:spPr/>
        <p:txBody>
          <a:bodyPr/>
          <a:lstStyle/>
          <a:p>
            <a:r>
              <a:rPr lang="en-AU" dirty="0">
                <a:solidFill>
                  <a:schemeClr val="accent1"/>
                </a:solidFill>
              </a:rPr>
              <a:t>3.7 Polymers in common items</a:t>
            </a:r>
          </a:p>
        </p:txBody>
      </p:sp>
      <p:graphicFrame>
        <p:nvGraphicFramePr>
          <p:cNvPr id="7" name="Content Placeholder 6" descr="A table with 3 columns, first one with  item name, second with polymer name and the third with abbreviation for polymers' names.">
            <a:extLst>
              <a:ext uri="{FF2B5EF4-FFF2-40B4-BE49-F238E27FC236}">
                <a16:creationId xmlns:a16="http://schemas.microsoft.com/office/drawing/2014/main" id="{9C2BCE82-1C9C-402E-E468-BFB7471E1348}"/>
              </a:ext>
            </a:extLst>
          </p:cNvPr>
          <p:cNvGraphicFramePr>
            <a:graphicFrameLocks noGrp="1"/>
          </p:cNvGraphicFramePr>
          <p:nvPr>
            <p:ph idx="4294967295"/>
            <p:extLst>
              <p:ext uri="{D42A27DB-BD31-4B8C-83A1-F6EECF244321}">
                <p14:modId xmlns:p14="http://schemas.microsoft.com/office/powerpoint/2010/main" val="2628495986"/>
              </p:ext>
            </p:extLst>
          </p:nvPr>
        </p:nvGraphicFramePr>
        <p:xfrm>
          <a:off x="360000" y="921508"/>
          <a:ext cx="10321856" cy="5774492"/>
        </p:xfrm>
        <a:graphic>
          <a:graphicData uri="http://schemas.openxmlformats.org/drawingml/2006/table">
            <a:tbl>
              <a:tblPr firstRow="1">
                <a:tableStyleId>{B301B821-A1FF-4177-AEE7-76D212191A09}</a:tableStyleId>
              </a:tblPr>
              <a:tblGrid>
                <a:gridCol w="3613484">
                  <a:extLst>
                    <a:ext uri="{9D8B030D-6E8A-4147-A177-3AD203B41FA5}">
                      <a16:colId xmlns:a16="http://schemas.microsoft.com/office/drawing/2014/main" val="283285555"/>
                    </a:ext>
                  </a:extLst>
                </a:gridCol>
                <a:gridCol w="4721629">
                  <a:extLst>
                    <a:ext uri="{9D8B030D-6E8A-4147-A177-3AD203B41FA5}">
                      <a16:colId xmlns:a16="http://schemas.microsoft.com/office/drawing/2014/main" val="2364962905"/>
                    </a:ext>
                  </a:extLst>
                </a:gridCol>
                <a:gridCol w="1986743">
                  <a:extLst>
                    <a:ext uri="{9D8B030D-6E8A-4147-A177-3AD203B41FA5}">
                      <a16:colId xmlns:a16="http://schemas.microsoft.com/office/drawing/2014/main" val="4133528812"/>
                    </a:ext>
                  </a:extLst>
                </a:gridCol>
              </a:tblGrid>
              <a:tr h="649021">
                <a:tc>
                  <a:txBody>
                    <a:bodyPr/>
                    <a:lstStyle/>
                    <a:p>
                      <a:pPr marL="108000">
                        <a:lnSpc>
                          <a:spcPct val="114000"/>
                        </a:lnSpc>
                        <a:spcAft>
                          <a:spcPts val="600"/>
                        </a:spcAft>
                      </a:pPr>
                      <a:r>
                        <a:rPr lang="en-AU" sz="1600" dirty="0">
                          <a:solidFill>
                            <a:schemeClr val="bg1"/>
                          </a:solidFill>
                        </a:rPr>
                        <a:t>Item</a:t>
                      </a: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14000"/>
                        </a:lnSpc>
                        <a:spcAft>
                          <a:spcPts val="600"/>
                        </a:spcAft>
                      </a:pPr>
                      <a:r>
                        <a:rPr lang="en-AU" sz="1600" dirty="0">
                          <a:solidFill>
                            <a:schemeClr val="bg1"/>
                          </a:solidFill>
                        </a:rPr>
                        <a:t>Polymer</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14000"/>
                        </a:lnSpc>
                        <a:spcAft>
                          <a:spcPts val="600"/>
                        </a:spcAft>
                      </a:pPr>
                      <a:r>
                        <a:rPr lang="en-AU" sz="1600" dirty="0">
                          <a:solidFill>
                            <a:schemeClr val="bg1"/>
                          </a:solidFill>
                        </a:rPr>
                        <a:t>Abbreviation</a:t>
                      </a: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5850219"/>
                  </a:ext>
                </a:extLst>
              </a:tr>
              <a:tr h="1250828">
                <a:tc>
                  <a:txBody>
                    <a:bodyPr/>
                    <a:lstStyle/>
                    <a:p>
                      <a:pPr marL="108000">
                        <a:lnSpc>
                          <a:spcPct val="114000"/>
                        </a:lnSpc>
                        <a:spcBef>
                          <a:spcPts val="1200"/>
                        </a:spcBef>
                        <a:spcAft>
                          <a:spcPts val="600"/>
                        </a:spcAft>
                      </a:pPr>
                      <a:r>
                        <a:rPr lang="en-AU" sz="1600" dirty="0">
                          <a:effectLst/>
                        </a:rPr>
                        <a:t>Disposable water bottle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08000" marR="0" lvl="0" indent="0" algn="l" defTabSz="914377" rtl="0" eaLnBrk="1" fontAlgn="auto" latinLnBrk="0" hangingPunct="1">
                        <a:lnSpc>
                          <a:spcPct val="114000"/>
                        </a:lnSpc>
                        <a:spcBef>
                          <a:spcPts val="600"/>
                        </a:spcBef>
                        <a:spcAft>
                          <a:spcPts val="600"/>
                        </a:spcAft>
                        <a:buClrTx/>
                        <a:buSzTx/>
                        <a:buFontTx/>
                        <a:buNone/>
                        <a:tabLst/>
                        <a:defRPr/>
                      </a:pPr>
                      <a:r>
                        <a:rPr lang="en-AU" sz="1600" dirty="0">
                          <a:effectLst/>
                        </a:rPr>
                        <a:t>Polyethylene terephthalate or polyester</a:t>
                      </a:r>
                    </a:p>
                    <a:p>
                      <a:pPr marL="108000" marR="0" lvl="0" indent="0" algn="l" defTabSz="914377" rtl="0" eaLnBrk="1" fontAlgn="auto" latinLnBrk="0" hangingPunct="1">
                        <a:lnSpc>
                          <a:spcPct val="114000"/>
                        </a:lnSpc>
                        <a:spcBef>
                          <a:spcPts val="600"/>
                        </a:spcBef>
                        <a:spcAft>
                          <a:spcPts val="600"/>
                        </a:spcAft>
                        <a:buClrTx/>
                        <a:buSzTx/>
                        <a:buFontTx/>
                        <a:buNone/>
                        <a:tabLst/>
                        <a:defRPr/>
                      </a:pPr>
                      <a:r>
                        <a:rPr lang="en-AU" sz="1600" dirty="0">
                          <a:effectLst/>
                        </a:rPr>
                        <a:t>High density polyethylene</a:t>
                      </a:r>
                    </a:p>
                    <a:p>
                      <a:pPr marL="108000" marR="0" lvl="0" indent="0" algn="l" defTabSz="914377" rtl="0" eaLnBrk="1" fontAlgn="auto" latinLnBrk="0" hangingPunct="1">
                        <a:lnSpc>
                          <a:spcPct val="114000"/>
                        </a:lnSpc>
                        <a:spcBef>
                          <a:spcPts val="600"/>
                        </a:spcBef>
                        <a:spcAft>
                          <a:spcPts val="600"/>
                        </a:spcAft>
                        <a:buClrTx/>
                        <a:buSzTx/>
                        <a:buFontTx/>
                        <a:buNone/>
                        <a:tabLst/>
                        <a:defRPr/>
                      </a:pPr>
                      <a:r>
                        <a:rPr lang="en-AU" sz="1600" dirty="0">
                          <a:effectLst/>
                        </a:rPr>
                        <a:t>Low density polyethylene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08000" marR="0" lvl="0" indent="0" algn="l" defTabSz="914377" rtl="0" eaLnBrk="1" fontAlgn="auto" latinLnBrk="0" hangingPunct="1">
                        <a:lnSpc>
                          <a:spcPct val="114000"/>
                        </a:lnSpc>
                        <a:spcBef>
                          <a:spcPts val="600"/>
                        </a:spcBef>
                        <a:spcAft>
                          <a:spcPts val="600"/>
                        </a:spcAft>
                        <a:buClrTx/>
                        <a:buSzTx/>
                        <a:buFontTx/>
                        <a:buNone/>
                        <a:tabLst/>
                        <a:defRPr/>
                      </a:pPr>
                      <a:r>
                        <a:rPr lang="en-AU" sz="1600" dirty="0">
                          <a:effectLst/>
                        </a:rPr>
                        <a:t>PET</a:t>
                      </a:r>
                    </a:p>
                    <a:p>
                      <a:pPr marL="108000" marR="0" lvl="0" indent="0" algn="l" defTabSz="914377" rtl="0" eaLnBrk="1" fontAlgn="auto" latinLnBrk="0" hangingPunct="1">
                        <a:lnSpc>
                          <a:spcPct val="114000"/>
                        </a:lnSpc>
                        <a:spcBef>
                          <a:spcPts val="600"/>
                        </a:spcBef>
                        <a:spcAft>
                          <a:spcPts val="600"/>
                        </a:spcAft>
                        <a:buClrTx/>
                        <a:buSzTx/>
                        <a:buFontTx/>
                        <a:buNone/>
                        <a:tabLst/>
                        <a:defRPr/>
                      </a:pPr>
                      <a:r>
                        <a:rPr lang="en-AU" sz="1600" dirty="0">
                          <a:effectLst/>
                        </a:rPr>
                        <a:t>HDPE</a:t>
                      </a:r>
                    </a:p>
                    <a:p>
                      <a:pPr marL="108000" marR="0" lvl="0" indent="0" algn="l" defTabSz="914377" rtl="0" eaLnBrk="1" fontAlgn="auto" latinLnBrk="0" hangingPunct="1">
                        <a:lnSpc>
                          <a:spcPct val="114000"/>
                        </a:lnSpc>
                        <a:spcBef>
                          <a:spcPts val="600"/>
                        </a:spcBef>
                        <a:spcAft>
                          <a:spcPts val="600"/>
                        </a:spcAft>
                        <a:buClrTx/>
                        <a:buSzTx/>
                        <a:buFontTx/>
                        <a:buNone/>
                        <a:tabLst/>
                        <a:defRPr/>
                      </a:pPr>
                      <a:r>
                        <a:rPr lang="en-AU" sz="1600" dirty="0">
                          <a:effectLst/>
                        </a:rPr>
                        <a:t>LDPE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23600146"/>
                  </a:ext>
                </a:extLst>
              </a:tr>
              <a:tr h="520640">
                <a:tc>
                  <a:txBody>
                    <a:bodyPr/>
                    <a:lstStyle/>
                    <a:p>
                      <a:pPr marL="108000">
                        <a:lnSpc>
                          <a:spcPct val="114000"/>
                        </a:lnSpc>
                        <a:spcBef>
                          <a:spcPts val="1200"/>
                        </a:spcBef>
                        <a:spcAft>
                          <a:spcPts val="600"/>
                        </a:spcAft>
                      </a:pPr>
                      <a:r>
                        <a:rPr lang="en-AU" sz="1600" dirty="0">
                          <a:effectLst/>
                        </a:rPr>
                        <a:t>Disposable water bottle lid</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marR="0" lvl="0" indent="0" algn="l" defTabSz="914377" rtl="0" eaLnBrk="1" fontAlgn="auto" latinLnBrk="0" hangingPunct="1">
                        <a:lnSpc>
                          <a:spcPct val="114000"/>
                        </a:lnSpc>
                        <a:spcBef>
                          <a:spcPts val="600"/>
                        </a:spcBef>
                        <a:spcAft>
                          <a:spcPts val="600"/>
                        </a:spcAft>
                        <a:buClrTx/>
                        <a:buSzTx/>
                        <a:buFontTx/>
                        <a:buNone/>
                        <a:tabLst/>
                        <a:defRPr/>
                      </a:pPr>
                      <a:r>
                        <a:rPr lang="en-AU" sz="1600" dirty="0">
                          <a:effectLst/>
                        </a:rPr>
                        <a:t>High density polyethylene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marR="0" lvl="0" indent="0" algn="l" defTabSz="914377" rtl="0" eaLnBrk="1" fontAlgn="auto" latinLnBrk="0" hangingPunct="1">
                        <a:lnSpc>
                          <a:spcPct val="114000"/>
                        </a:lnSpc>
                        <a:spcBef>
                          <a:spcPts val="1200"/>
                        </a:spcBef>
                        <a:spcAft>
                          <a:spcPts val="600"/>
                        </a:spcAft>
                        <a:buClrTx/>
                        <a:buSzTx/>
                        <a:buFontTx/>
                        <a:buNone/>
                        <a:tabLst/>
                        <a:defRPr/>
                      </a:pPr>
                      <a:r>
                        <a:rPr lang="en-AU" sz="1600" dirty="0">
                          <a:effectLst/>
                        </a:rPr>
                        <a:t>HDPE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5227410"/>
                  </a:ext>
                </a:extLst>
              </a:tr>
              <a:tr h="520640">
                <a:tc>
                  <a:txBody>
                    <a:bodyPr/>
                    <a:lstStyle/>
                    <a:p>
                      <a:pPr marL="108000">
                        <a:lnSpc>
                          <a:spcPct val="114000"/>
                        </a:lnSpc>
                        <a:spcBef>
                          <a:spcPts val="1200"/>
                        </a:spcBef>
                        <a:spcAft>
                          <a:spcPts val="600"/>
                        </a:spcAft>
                      </a:pPr>
                      <a:r>
                        <a:rPr lang="en-AU" sz="1600">
                          <a:effectLst/>
                        </a:rPr>
                        <a:t>Milk bottle</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08000" marR="0" lvl="0" indent="0" algn="l" defTabSz="914377" rtl="0" eaLnBrk="1" fontAlgn="auto" latinLnBrk="0" hangingPunct="1">
                        <a:lnSpc>
                          <a:spcPct val="114000"/>
                        </a:lnSpc>
                        <a:spcBef>
                          <a:spcPts val="600"/>
                        </a:spcBef>
                        <a:spcAft>
                          <a:spcPts val="600"/>
                        </a:spcAft>
                        <a:buClrTx/>
                        <a:buSzTx/>
                        <a:buFontTx/>
                        <a:buNone/>
                        <a:tabLst/>
                        <a:defRPr/>
                      </a:pPr>
                      <a:r>
                        <a:rPr lang="en-AU" sz="1600" dirty="0">
                          <a:effectLst/>
                        </a:rPr>
                        <a:t>High density polyethylene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08000" marR="0" lvl="0" indent="0" algn="l" defTabSz="914377" rtl="0" eaLnBrk="1" fontAlgn="auto" latinLnBrk="0" hangingPunct="1">
                        <a:lnSpc>
                          <a:spcPct val="114000"/>
                        </a:lnSpc>
                        <a:spcBef>
                          <a:spcPts val="1200"/>
                        </a:spcBef>
                        <a:spcAft>
                          <a:spcPts val="600"/>
                        </a:spcAft>
                        <a:buClrTx/>
                        <a:buSzTx/>
                        <a:buFontTx/>
                        <a:buNone/>
                        <a:tabLst/>
                        <a:defRPr/>
                      </a:pPr>
                      <a:r>
                        <a:rPr lang="en-AU" sz="1600" dirty="0">
                          <a:effectLst/>
                        </a:rPr>
                        <a:t>HDPE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06111551"/>
                  </a:ext>
                </a:extLst>
              </a:tr>
              <a:tr h="520640">
                <a:tc>
                  <a:txBody>
                    <a:bodyPr/>
                    <a:lstStyle/>
                    <a:p>
                      <a:pPr marL="108000">
                        <a:lnSpc>
                          <a:spcPct val="114000"/>
                        </a:lnSpc>
                        <a:spcBef>
                          <a:spcPts val="1200"/>
                        </a:spcBef>
                        <a:spcAft>
                          <a:spcPts val="600"/>
                        </a:spcAft>
                      </a:pPr>
                      <a:r>
                        <a:rPr lang="en-AU" sz="1600" dirty="0">
                          <a:effectLst/>
                        </a:rPr>
                        <a:t>Bin liners</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marR="0" lvl="0" indent="0" algn="l" defTabSz="914377" rtl="0" eaLnBrk="1" fontAlgn="auto" latinLnBrk="0" hangingPunct="1">
                        <a:lnSpc>
                          <a:spcPct val="114000"/>
                        </a:lnSpc>
                        <a:spcBef>
                          <a:spcPts val="600"/>
                        </a:spcBef>
                        <a:spcAft>
                          <a:spcPts val="600"/>
                        </a:spcAft>
                        <a:buClrTx/>
                        <a:buSzTx/>
                        <a:buFontTx/>
                        <a:buNone/>
                        <a:tabLst/>
                        <a:defRPr/>
                      </a:pPr>
                      <a:r>
                        <a:rPr lang="en-AU" sz="1600" dirty="0">
                          <a:effectLst/>
                        </a:rPr>
                        <a:t>Generally low-density polyethylene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marR="0" lvl="0" indent="0" algn="l" defTabSz="914377" rtl="0" eaLnBrk="1" fontAlgn="auto" latinLnBrk="0" hangingPunct="1">
                        <a:lnSpc>
                          <a:spcPct val="114000"/>
                        </a:lnSpc>
                        <a:spcBef>
                          <a:spcPts val="1200"/>
                        </a:spcBef>
                        <a:spcAft>
                          <a:spcPts val="600"/>
                        </a:spcAft>
                        <a:buClrTx/>
                        <a:buSzTx/>
                        <a:buFontTx/>
                        <a:buNone/>
                        <a:tabLst/>
                        <a:defRPr/>
                      </a:pPr>
                      <a:r>
                        <a:rPr lang="en-AU" sz="1600" dirty="0">
                          <a:effectLst/>
                        </a:rPr>
                        <a:t>LDPE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71022734"/>
                  </a:ext>
                </a:extLst>
              </a:tr>
              <a:tr h="597361">
                <a:tc>
                  <a:txBody>
                    <a:bodyPr/>
                    <a:lstStyle/>
                    <a:p>
                      <a:pPr marL="108000">
                        <a:lnSpc>
                          <a:spcPct val="114000"/>
                        </a:lnSpc>
                        <a:spcBef>
                          <a:spcPts val="1200"/>
                        </a:spcBef>
                        <a:spcAft>
                          <a:spcPts val="600"/>
                        </a:spcAft>
                      </a:pPr>
                      <a:r>
                        <a:rPr lang="en-AU" sz="1600" dirty="0">
                          <a:effectLst/>
                        </a:rPr>
                        <a:t>Cling wrap</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08000">
                        <a:lnSpc>
                          <a:spcPct val="114000"/>
                        </a:lnSpc>
                        <a:spcBef>
                          <a:spcPts val="600"/>
                        </a:spcBef>
                        <a:spcAft>
                          <a:spcPts val="600"/>
                        </a:spcAft>
                      </a:pPr>
                      <a:r>
                        <a:rPr lang="en-AU" sz="1600" dirty="0">
                          <a:effectLst/>
                        </a:rPr>
                        <a:t>Generally low-density polyethylene or Polyvinyl chloride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08000">
                        <a:lnSpc>
                          <a:spcPct val="114000"/>
                        </a:lnSpc>
                        <a:spcBef>
                          <a:spcPts val="1200"/>
                        </a:spcBef>
                        <a:spcAft>
                          <a:spcPts val="600"/>
                        </a:spcAft>
                      </a:pPr>
                      <a:r>
                        <a:rPr lang="en-AU" sz="1600" dirty="0">
                          <a:effectLst/>
                        </a:rPr>
                        <a:t>LDPE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85252084"/>
                  </a:ext>
                </a:extLst>
              </a:tr>
              <a:tr h="520640">
                <a:tc>
                  <a:txBody>
                    <a:bodyPr/>
                    <a:lstStyle/>
                    <a:p>
                      <a:pPr marL="108000">
                        <a:lnSpc>
                          <a:spcPct val="114000"/>
                        </a:lnSpc>
                        <a:spcBef>
                          <a:spcPts val="1200"/>
                        </a:spcBef>
                        <a:spcAft>
                          <a:spcPts val="600"/>
                        </a:spcAft>
                      </a:pPr>
                      <a:r>
                        <a:rPr lang="en-AU" sz="1600" dirty="0">
                          <a:effectLst/>
                        </a:rPr>
                        <a:t>PVC pipe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14000"/>
                        </a:lnSpc>
                        <a:spcBef>
                          <a:spcPts val="1200"/>
                        </a:spcBef>
                        <a:spcAft>
                          <a:spcPts val="600"/>
                        </a:spcAft>
                      </a:pPr>
                      <a:r>
                        <a:rPr lang="en-AU" sz="1600" dirty="0">
                          <a:effectLst/>
                        </a:rPr>
                        <a:t> Polyvinyl chloride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14000"/>
                        </a:lnSpc>
                        <a:spcBef>
                          <a:spcPts val="1200"/>
                        </a:spcBef>
                        <a:spcAft>
                          <a:spcPts val="600"/>
                        </a:spcAft>
                      </a:pPr>
                      <a:r>
                        <a:rPr lang="en-AU" sz="1600" dirty="0">
                          <a:effectLst/>
                        </a:rPr>
                        <a:t>PVC</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59474728"/>
                  </a:ext>
                </a:extLst>
              </a:tr>
              <a:tr h="597361">
                <a:tc>
                  <a:txBody>
                    <a:bodyPr/>
                    <a:lstStyle/>
                    <a:p>
                      <a:pPr marL="108000">
                        <a:lnSpc>
                          <a:spcPct val="114000"/>
                        </a:lnSpc>
                        <a:spcBef>
                          <a:spcPts val="1200"/>
                        </a:spcBef>
                        <a:spcAft>
                          <a:spcPts val="600"/>
                        </a:spcAft>
                      </a:pPr>
                      <a:r>
                        <a:rPr lang="en-AU" sz="1600">
                          <a:effectLst/>
                        </a:rPr>
                        <a:t>Margarine/butter container, food container</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08000">
                        <a:lnSpc>
                          <a:spcPct val="114000"/>
                        </a:lnSpc>
                        <a:spcBef>
                          <a:spcPts val="1200"/>
                        </a:spcBef>
                        <a:spcAft>
                          <a:spcPts val="600"/>
                        </a:spcAft>
                      </a:pPr>
                      <a:r>
                        <a:rPr lang="en-AU" sz="1600" dirty="0">
                          <a:solidFill>
                            <a:schemeClr val="tx1"/>
                          </a:solidFill>
                          <a:effectLst/>
                        </a:rPr>
                        <a:t>Polypropylene</a:t>
                      </a:r>
                      <a:endPar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08000">
                        <a:lnSpc>
                          <a:spcPct val="114000"/>
                        </a:lnSpc>
                        <a:spcBef>
                          <a:spcPts val="1200"/>
                        </a:spcBef>
                        <a:spcAft>
                          <a:spcPts val="600"/>
                        </a:spcAft>
                      </a:pPr>
                      <a:r>
                        <a:rPr lang="en-AU" sz="1600" dirty="0">
                          <a:solidFill>
                            <a:schemeClr val="tx1"/>
                          </a:solidFill>
                          <a:effectLst/>
                        </a:rPr>
                        <a:t>PP</a:t>
                      </a:r>
                      <a:endPar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759031322"/>
                  </a:ext>
                </a:extLst>
              </a:tr>
              <a:tr h="597361">
                <a:tc>
                  <a:txBody>
                    <a:bodyPr/>
                    <a:lstStyle/>
                    <a:p>
                      <a:pPr marL="108000">
                        <a:lnSpc>
                          <a:spcPct val="114000"/>
                        </a:lnSpc>
                        <a:spcBef>
                          <a:spcPts val="1200"/>
                        </a:spcBef>
                        <a:spcAft>
                          <a:spcPts val="600"/>
                        </a:spcAft>
                      </a:pPr>
                      <a:r>
                        <a:rPr lang="en-AU" sz="1600" dirty="0">
                          <a:effectLst/>
                        </a:rPr>
                        <a:t>Meat trays, bean bag filings</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marR="0" lvl="0" indent="0" algn="l" defTabSz="914377" rtl="0" eaLnBrk="1" fontAlgn="auto" latinLnBrk="0" hangingPunct="1">
                        <a:lnSpc>
                          <a:spcPct val="114000"/>
                        </a:lnSpc>
                        <a:spcBef>
                          <a:spcPts val="1200"/>
                        </a:spcBef>
                        <a:spcAft>
                          <a:spcPts val="600"/>
                        </a:spcAft>
                        <a:buClrTx/>
                        <a:buSzTx/>
                        <a:buFontTx/>
                        <a:buNone/>
                        <a:tabLst/>
                        <a:defRPr/>
                      </a:pPr>
                      <a:r>
                        <a:rPr lang="en-AU" sz="1600" dirty="0">
                          <a:effectLst/>
                        </a:rPr>
                        <a:t>Polystyrene</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14000"/>
                        </a:lnSpc>
                        <a:spcBef>
                          <a:spcPts val="1200"/>
                        </a:spcBef>
                        <a:spcAft>
                          <a:spcPts val="600"/>
                        </a:spcAft>
                      </a:pPr>
                      <a:r>
                        <a:rPr lang="en-AU" sz="1600" dirty="0">
                          <a:effectLst/>
                        </a:rPr>
                        <a:t>PS</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1388043"/>
                  </a:ext>
                </a:extLst>
              </a:tr>
            </a:tbl>
          </a:graphicData>
        </a:graphic>
      </p:graphicFrame>
      <p:sp>
        <p:nvSpPr>
          <p:cNvPr id="4" name="Slide Number Placeholder 3">
            <a:extLst>
              <a:ext uri="{FF2B5EF4-FFF2-40B4-BE49-F238E27FC236}">
                <a16:creationId xmlns:a16="http://schemas.microsoft.com/office/drawing/2014/main" id="{83B2AD47-7C47-5FD5-8C52-DEF37332F9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113</a:t>
            </a:fld>
            <a:endParaRPr lang="en-AU"/>
          </a:p>
        </p:txBody>
      </p:sp>
    </p:spTree>
    <p:extLst>
      <p:ext uri="{BB962C8B-B14F-4D97-AF65-F5344CB8AC3E}">
        <p14:creationId xmlns:p14="http://schemas.microsoft.com/office/powerpoint/2010/main" val="143180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AE43-BAAC-13D0-E041-D931847464A6}"/>
              </a:ext>
            </a:extLst>
          </p:cNvPr>
          <p:cNvSpPr>
            <a:spLocks noGrp="1"/>
          </p:cNvSpPr>
          <p:nvPr>
            <p:ph type="title"/>
          </p:nvPr>
        </p:nvSpPr>
        <p:spPr/>
        <p:txBody>
          <a:bodyPr/>
          <a:lstStyle/>
          <a:p>
            <a:r>
              <a:rPr lang="en-AU" dirty="0">
                <a:latin typeface="+mj-lt"/>
              </a:rPr>
              <a:t>3.7 Linking properties to uses of polymers</a:t>
            </a:r>
          </a:p>
        </p:txBody>
      </p:sp>
      <p:sp>
        <p:nvSpPr>
          <p:cNvPr id="5" name="Text Placeholder 4">
            <a:extLst>
              <a:ext uri="{FF2B5EF4-FFF2-40B4-BE49-F238E27FC236}">
                <a16:creationId xmlns:a16="http://schemas.microsoft.com/office/drawing/2014/main" id="{5BA4C686-C80F-ACDC-6AAB-F0A7E9DA6344}"/>
              </a:ext>
            </a:extLst>
          </p:cNvPr>
          <p:cNvSpPr>
            <a:spLocks noGrp="1"/>
          </p:cNvSpPr>
          <p:nvPr>
            <p:ph type="body" sz="quarter" idx="17"/>
          </p:nvPr>
        </p:nvSpPr>
        <p:spPr/>
        <p:txBody>
          <a:bodyPr/>
          <a:lstStyle/>
          <a:p>
            <a:r>
              <a:rPr lang="en-AU" dirty="0">
                <a:latin typeface="+mn-lt"/>
              </a:rPr>
              <a:t>What conclusions can you draw about the relationship between the properties of polymers and their suitability for specific applications based on the investigation?</a:t>
            </a:r>
          </a:p>
        </p:txBody>
      </p:sp>
      <p:sp>
        <p:nvSpPr>
          <p:cNvPr id="4" name="Slide Number Placeholder 3">
            <a:extLst>
              <a:ext uri="{FF2B5EF4-FFF2-40B4-BE49-F238E27FC236}">
                <a16:creationId xmlns:a16="http://schemas.microsoft.com/office/drawing/2014/main" id="{7A1044F7-53FB-0648-93E9-CDCCBF9EBCD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114</a:t>
            </a:fld>
            <a:endParaRPr lang="en-AU"/>
          </a:p>
        </p:txBody>
      </p:sp>
    </p:spTree>
    <p:extLst>
      <p:ext uri="{BB962C8B-B14F-4D97-AF65-F5344CB8AC3E}">
        <p14:creationId xmlns:p14="http://schemas.microsoft.com/office/powerpoint/2010/main" val="428552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E164D-B0F1-7275-9856-672AC7E4312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C2EA9D3-90A2-1F89-FE41-421CBD6E164C}"/>
              </a:ext>
            </a:extLst>
          </p:cNvPr>
          <p:cNvSpPr>
            <a:spLocks noGrp="1"/>
          </p:cNvSpPr>
          <p:nvPr>
            <p:ph type="title"/>
          </p:nvPr>
        </p:nvSpPr>
        <p:spPr/>
        <p:txBody>
          <a:bodyPr/>
          <a:lstStyle/>
          <a:p>
            <a:r>
              <a:rPr lang="en-AU" dirty="0">
                <a:latin typeface="+mj-lt"/>
              </a:rPr>
              <a:t>3.7 Checkpoint – properties of polymers</a:t>
            </a:r>
          </a:p>
        </p:txBody>
      </p:sp>
      <p:sp>
        <p:nvSpPr>
          <p:cNvPr id="4" name="Picture Placeholder 3">
            <a:extLst>
              <a:ext uri="{FF2B5EF4-FFF2-40B4-BE49-F238E27FC236}">
                <a16:creationId xmlns:a16="http://schemas.microsoft.com/office/drawing/2014/main" id="{00D97837-CA67-3945-2DDA-B25AFD0B15CC}"/>
              </a:ext>
            </a:extLst>
          </p:cNvPr>
          <p:cNvSpPr>
            <a:spLocks noGrp="1"/>
          </p:cNvSpPr>
          <p:nvPr>
            <p:ph type="pic" sz="quarter" idx="13"/>
          </p:nvPr>
        </p:nvSpPr>
        <p:spPr/>
        <p:txBody>
          <a:bodyPr/>
          <a:lstStyle/>
          <a:p>
            <a:r>
              <a:rPr lang="en-AU" dirty="0">
                <a:latin typeface="+mn-lt"/>
              </a:rPr>
              <a:t>A company is designing reusable water bottles and must choose between  2 polymers: </a:t>
            </a:r>
            <a:r>
              <a:rPr lang="en-AU" b="1" dirty="0">
                <a:latin typeface="+mn-lt"/>
              </a:rPr>
              <a:t>Polypropylene (PP)</a:t>
            </a:r>
            <a:r>
              <a:rPr lang="en-AU" dirty="0">
                <a:latin typeface="+mn-lt"/>
              </a:rPr>
              <a:t> and </a:t>
            </a:r>
            <a:r>
              <a:rPr lang="en-AU" b="1" dirty="0">
                <a:latin typeface="+mn-lt"/>
              </a:rPr>
              <a:t>Polyethylene Terephthalate (PET)</a:t>
            </a:r>
            <a:r>
              <a:rPr lang="en-AU" dirty="0">
                <a:latin typeface="+mn-lt"/>
              </a:rPr>
              <a:t>.</a:t>
            </a:r>
          </a:p>
          <a:p>
            <a:r>
              <a:rPr lang="en-AU" b="1" dirty="0">
                <a:latin typeface="+mn-lt"/>
              </a:rPr>
              <a:t>PP</a:t>
            </a:r>
            <a:r>
              <a:rPr lang="en-AU" dirty="0">
                <a:latin typeface="+mn-lt"/>
              </a:rPr>
              <a:t> – Strong, lightweight, and heat-resistant.</a:t>
            </a:r>
          </a:p>
          <a:p>
            <a:r>
              <a:rPr lang="en-AU" b="1" dirty="0">
                <a:latin typeface="+mn-lt"/>
              </a:rPr>
              <a:t>PET</a:t>
            </a:r>
            <a:r>
              <a:rPr lang="en-AU" dirty="0">
                <a:latin typeface="+mn-lt"/>
              </a:rPr>
              <a:t> – Transparent, strong, lightweight, and recyclable.</a:t>
            </a:r>
          </a:p>
          <a:p>
            <a:r>
              <a:rPr lang="en-AU" b="1" dirty="0">
                <a:latin typeface="+mn-lt"/>
              </a:rPr>
              <a:t>Question</a:t>
            </a:r>
            <a:br>
              <a:rPr lang="en-AU" dirty="0">
                <a:latin typeface="+mn-lt"/>
              </a:rPr>
            </a:br>
            <a:r>
              <a:rPr lang="en-AU" dirty="0">
                <a:latin typeface="+mn-lt"/>
              </a:rPr>
              <a:t>Based on the properties of these polymers, which 1 would you recommend for the water bottles and why?</a:t>
            </a:r>
          </a:p>
        </p:txBody>
      </p:sp>
      <p:sp>
        <p:nvSpPr>
          <p:cNvPr id="3" name="Slide Number Placeholder 2">
            <a:extLst>
              <a:ext uri="{FF2B5EF4-FFF2-40B4-BE49-F238E27FC236}">
                <a16:creationId xmlns:a16="http://schemas.microsoft.com/office/drawing/2014/main" id="{E605AC9A-536B-3B23-ECF1-44E6AA0BD6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115</a:t>
            </a:fld>
            <a:endParaRPr lang="en-AU"/>
          </a:p>
        </p:txBody>
      </p:sp>
    </p:spTree>
    <p:extLst>
      <p:ext uri="{BB962C8B-B14F-4D97-AF65-F5344CB8AC3E}">
        <p14:creationId xmlns:p14="http://schemas.microsoft.com/office/powerpoint/2010/main" val="380093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B180E-3BE6-AC02-E04B-121C730F135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E7E2BD0-DB1A-C950-FE9F-6FBFE57B350E}"/>
              </a:ext>
            </a:extLst>
          </p:cNvPr>
          <p:cNvSpPr>
            <a:spLocks noGrp="1"/>
          </p:cNvSpPr>
          <p:nvPr>
            <p:ph type="title"/>
          </p:nvPr>
        </p:nvSpPr>
        <p:spPr/>
        <p:txBody>
          <a:bodyPr/>
          <a:lstStyle/>
          <a:p>
            <a:r>
              <a:rPr lang="en-AU" dirty="0">
                <a:latin typeface="+mj-lt"/>
                <a:cs typeface="Arial"/>
              </a:rPr>
              <a:t>3.8 So many polymers</a:t>
            </a:r>
          </a:p>
        </p:txBody>
      </p:sp>
      <p:sp>
        <p:nvSpPr>
          <p:cNvPr id="6" name="Text Placeholder 5">
            <a:extLst>
              <a:ext uri="{FF2B5EF4-FFF2-40B4-BE49-F238E27FC236}">
                <a16:creationId xmlns:a16="http://schemas.microsoft.com/office/drawing/2014/main" id="{1A9B9E98-CC1B-0546-5145-1B42EE154C89}"/>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7F1B46DF-2338-13AB-D273-208CEA220FA9}"/>
              </a:ext>
            </a:extLst>
          </p:cNvPr>
          <p:cNvGraphicFramePr>
            <a:graphicFrameLocks noGrp="1"/>
          </p:cNvGraphicFramePr>
          <p:nvPr>
            <p:extLst>
              <p:ext uri="{D42A27DB-BD31-4B8C-83A1-F6EECF244321}">
                <p14:modId xmlns:p14="http://schemas.microsoft.com/office/powerpoint/2010/main" val="1252464081"/>
              </p:ext>
            </p:extLst>
          </p:nvPr>
        </p:nvGraphicFramePr>
        <p:xfrm>
          <a:off x="357631" y="1899241"/>
          <a:ext cx="11126369" cy="4372167"/>
        </p:xfrm>
        <a:graphic>
          <a:graphicData uri="http://schemas.openxmlformats.org/drawingml/2006/table">
            <a:tbl>
              <a:tblPr firstRow="1">
                <a:tableStyleId>{B301B821-A1FF-4177-AEE7-76D212191A09}</a:tableStyleId>
              </a:tblPr>
              <a:tblGrid>
                <a:gridCol w="5452079">
                  <a:extLst>
                    <a:ext uri="{9D8B030D-6E8A-4147-A177-3AD203B41FA5}">
                      <a16:colId xmlns:a16="http://schemas.microsoft.com/office/drawing/2014/main" val="3623447875"/>
                    </a:ext>
                  </a:extLst>
                </a:gridCol>
                <a:gridCol w="5674290">
                  <a:extLst>
                    <a:ext uri="{9D8B030D-6E8A-4147-A177-3AD203B41FA5}">
                      <a16:colId xmlns:a16="http://schemas.microsoft.com/office/drawing/2014/main" val="3573327086"/>
                    </a:ext>
                  </a:extLst>
                </a:gridCol>
              </a:tblGrid>
              <a:tr h="370133">
                <a:tc>
                  <a:txBody>
                    <a:bodyPr/>
                    <a:lstStyle/>
                    <a:p>
                      <a:pPr>
                        <a:lnSpc>
                          <a:spcPct val="150000"/>
                        </a:lnSpc>
                        <a:spcAft>
                          <a:spcPts val="1200"/>
                        </a:spcAft>
                      </a:pPr>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1200"/>
                        </a:spcAft>
                      </a:pPr>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1629461">
                <a:tc>
                  <a:txBody>
                    <a:bodyPr/>
                    <a:lstStyle/>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to describe the use of polymers based on their physical and chemical properties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locate the recycling code on the items</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identify the polymer using the recycling code</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link the properties of the polymer to its uses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r h="370133">
                <a:tc>
                  <a:txBody>
                    <a:bodyPr/>
                    <a:lstStyle/>
                    <a:p>
                      <a:pPr marL="342900" marR="0" lvl="0" indent="-34290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2000" dirty="0">
                          <a:latin typeface="+mn-lt"/>
                          <a:cs typeface="Arial" panose="020B0604020202020204" pitchFamily="34" charset="0"/>
                        </a:rPr>
                        <a:t>to design an investigation (a physical survey).</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endParaRPr lang="en-AU" sz="2000" dirty="0">
                        <a:latin typeface="+mn-lt"/>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describe the purpose of a survey</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ensure safety</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identify the types of data that need to be collected in a survey</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930822"/>
                  </a:ext>
                </a:extLst>
              </a:tr>
            </a:tbl>
          </a:graphicData>
        </a:graphic>
      </p:graphicFrame>
      <p:sp>
        <p:nvSpPr>
          <p:cNvPr id="2" name="Slide Number Placeholder 1">
            <a:extLst>
              <a:ext uri="{FF2B5EF4-FFF2-40B4-BE49-F238E27FC236}">
                <a16:creationId xmlns:a16="http://schemas.microsoft.com/office/drawing/2014/main" id="{7FC897DE-5738-0427-AC91-778598F2811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116</a:t>
            </a:fld>
            <a:endParaRPr lang="en-AU"/>
          </a:p>
        </p:txBody>
      </p:sp>
    </p:spTree>
    <p:extLst>
      <p:ext uri="{BB962C8B-B14F-4D97-AF65-F5344CB8AC3E}">
        <p14:creationId xmlns:p14="http://schemas.microsoft.com/office/powerpoint/2010/main" val="13064801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9163-7183-4CCE-7CAC-1D7A0AC08A46}"/>
              </a:ext>
            </a:extLst>
          </p:cNvPr>
          <p:cNvSpPr>
            <a:spLocks noGrp="1"/>
          </p:cNvSpPr>
          <p:nvPr>
            <p:ph type="title"/>
          </p:nvPr>
        </p:nvSpPr>
        <p:spPr/>
        <p:txBody>
          <a:bodyPr/>
          <a:lstStyle/>
          <a:p>
            <a:r>
              <a:rPr lang="en-AU" sz="3200" dirty="0"/>
              <a:t>3.8 Decoding plastic identification numbers to identify polymers</a:t>
            </a:r>
          </a:p>
        </p:txBody>
      </p:sp>
      <p:graphicFrame>
        <p:nvGraphicFramePr>
          <p:cNvPr id="5" name="Content Placeholder 4" descr="A table with 3 columns, first one with recycling symbols, second with polymer name abbreviation and the third with polymer name.">
            <a:extLst>
              <a:ext uri="{FF2B5EF4-FFF2-40B4-BE49-F238E27FC236}">
                <a16:creationId xmlns:a16="http://schemas.microsoft.com/office/drawing/2014/main" id="{04A44DB2-48DF-4DF2-319B-35164EB299ED}"/>
              </a:ext>
            </a:extLst>
          </p:cNvPr>
          <p:cNvGraphicFramePr>
            <a:graphicFrameLocks noGrp="1"/>
          </p:cNvGraphicFramePr>
          <p:nvPr>
            <p:ph idx="4294967295"/>
            <p:extLst>
              <p:ext uri="{D42A27DB-BD31-4B8C-83A1-F6EECF244321}">
                <p14:modId xmlns:p14="http://schemas.microsoft.com/office/powerpoint/2010/main" val="3111490511"/>
              </p:ext>
            </p:extLst>
          </p:nvPr>
        </p:nvGraphicFramePr>
        <p:xfrm>
          <a:off x="360000" y="905601"/>
          <a:ext cx="10892200" cy="5648252"/>
        </p:xfrm>
        <a:graphic>
          <a:graphicData uri="http://schemas.openxmlformats.org/drawingml/2006/table">
            <a:tbl>
              <a:tblPr firstRow="1">
                <a:tableStyleId>{B301B821-A1FF-4177-AEE7-76D212191A09}</a:tableStyleId>
              </a:tblPr>
              <a:tblGrid>
                <a:gridCol w="2764200">
                  <a:extLst>
                    <a:ext uri="{9D8B030D-6E8A-4147-A177-3AD203B41FA5}">
                      <a16:colId xmlns:a16="http://schemas.microsoft.com/office/drawing/2014/main" val="1442800871"/>
                    </a:ext>
                  </a:extLst>
                </a:gridCol>
                <a:gridCol w="2925857">
                  <a:extLst>
                    <a:ext uri="{9D8B030D-6E8A-4147-A177-3AD203B41FA5}">
                      <a16:colId xmlns:a16="http://schemas.microsoft.com/office/drawing/2014/main" val="285897335"/>
                    </a:ext>
                  </a:extLst>
                </a:gridCol>
                <a:gridCol w="5202143">
                  <a:extLst>
                    <a:ext uri="{9D8B030D-6E8A-4147-A177-3AD203B41FA5}">
                      <a16:colId xmlns:a16="http://schemas.microsoft.com/office/drawing/2014/main" val="593303432"/>
                    </a:ext>
                  </a:extLst>
                </a:gridCol>
              </a:tblGrid>
              <a:tr h="1204303">
                <a:tc>
                  <a:txBody>
                    <a:bodyPr/>
                    <a:lstStyle/>
                    <a:p>
                      <a:pPr marL="108000" algn="l">
                        <a:lnSpc>
                          <a:spcPct val="150000"/>
                        </a:lnSpc>
                        <a:spcAft>
                          <a:spcPts val="1200"/>
                        </a:spcAft>
                      </a:pPr>
                      <a:r>
                        <a:rPr lang="en-AU" dirty="0">
                          <a:solidFill>
                            <a:schemeClr val="bg1"/>
                          </a:solidFill>
                        </a:rPr>
                        <a:t>Plastic identification number</a:t>
                      </a: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gn="l">
                        <a:lnSpc>
                          <a:spcPct val="150000"/>
                        </a:lnSpc>
                        <a:spcAft>
                          <a:spcPts val="1200"/>
                        </a:spcAft>
                      </a:pPr>
                      <a:r>
                        <a:rPr lang="en-AU" dirty="0">
                          <a:solidFill>
                            <a:schemeClr val="bg1"/>
                          </a:solidFill>
                        </a:rPr>
                        <a:t>Abbreviation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gn="l">
                        <a:lnSpc>
                          <a:spcPct val="150000"/>
                        </a:lnSpc>
                        <a:spcAft>
                          <a:spcPts val="1200"/>
                        </a:spcAft>
                      </a:pPr>
                      <a:r>
                        <a:rPr lang="en-AU" dirty="0">
                          <a:solidFill>
                            <a:schemeClr val="bg1"/>
                          </a:solidFill>
                        </a:rPr>
                        <a:t>Polymer</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441825"/>
                  </a:ext>
                </a:extLst>
              </a:tr>
              <a:tr h="722512">
                <a:tc>
                  <a:txBody>
                    <a:bodyPr/>
                    <a:lstStyle/>
                    <a:p>
                      <a:pPr marL="108000" algn="ctr">
                        <a:lnSpc>
                          <a:spcPct val="150000"/>
                        </a:lnSpc>
                        <a:spcAft>
                          <a:spcPts val="1200"/>
                        </a:spcAft>
                      </a:pPr>
                      <a:r>
                        <a:rPr lang="en-AU" dirty="0"/>
                        <a:t>1</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08000" algn="ctr">
                        <a:lnSpc>
                          <a:spcPct val="150000"/>
                        </a:lnSpc>
                        <a:spcAft>
                          <a:spcPts val="1200"/>
                        </a:spcAft>
                      </a:pPr>
                      <a:r>
                        <a:rPr lang="en-AU" dirty="0"/>
                        <a:t>PET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08000" marR="0" lvl="0" indent="0" algn="l" defTabSz="914377" rtl="0" eaLnBrk="1" fontAlgn="auto" latinLnBrk="0" hangingPunct="1">
                        <a:lnSpc>
                          <a:spcPct val="150000"/>
                        </a:lnSpc>
                        <a:spcBef>
                          <a:spcPts val="0"/>
                        </a:spcBef>
                        <a:spcAft>
                          <a:spcPts val="1200"/>
                        </a:spcAft>
                        <a:buClrTx/>
                        <a:buSzTx/>
                        <a:buFontTx/>
                        <a:buNone/>
                        <a:tabLst/>
                        <a:defRPr/>
                      </a:pPr>
                      <a:r>
                        <a:rPr lang="en-AU" sz="1800" b="1" kern="1200" dirty="0">
                          <a:solidFill>
                            <a:schemeClr val="tx1"/>
                          </a:solidFill>
                          <a:effectLst/>
                        </a:rPr>
                        <a:t>Polyethylene Terephthalate or polyester</a:t>
                      </a:r>
                      <a:endParaRPr lang="en-AU" sz="1800" b="1" i="0" kern="1200" dirty="0">
                        <a:solidFill>
                          <a:schemeClr val="tx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11414977"/>
                  </a:ext>
                </a:extLst>
              </a:tr>
              <a:tr h="618827">
                <a:tc>
                  <a:txBody>
                    <a:bodyPr/>
                    <a:lstStyle/>
                    <a:p>
                      <a:pPr marL="108000" algn="ctr">
                        <a:lnSpc>
                          <a:spcPct val="150000"/>
                        </a:lnSpc>
                        <a:spcAft>
                          <a:spcPts val="1200"/>
                        </a:spcAft>
                      </a:pPr>
                      <a:r>
                        <a:rPr lang="en-AU" dirty="0"/>
                        <a:t>2</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gn="ctr">
                        <a:lnSpc>
                          <a:spcPct val="150000"/>
                        </a:lnSpc>
                        <a:spcAft>
                          <a:spcPts val="1200"/>
                        </a:spcAft>
                      </a:pPr>
                      <a:r>
                        <a:rPr lang="en-AU" dirty="0"/>
                        <a:t>HDPE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marR="0" lvl="0" indent="0" algn="l" defTabSz="914377" rtl="0" eaLnBrk="1" fontAlgn="auto" latinLnBrk="0" hangingPunct="1">
                        <a:lnSpc>
                          <a:spcPct val="150000"/>
                        </a:lnSpc>
                        <a:spcBef>
                          <a:spcPts val="0"/>
                        </a:spcBef>
                        <a:spcAft>
                          <a:spcPts val="1200"/>
                        </a:spcAft>
                        <a:buClrTx/>
                        <a:buSzTx/>
                        <a:buFontTx/>
                        <a:buNone/>
                        <a:tabLst/>
                        <a:defRPr/>
                      </a:pPr>
                      <a:r>
                        <a:rPr lang="en-AU" sz="1800" b="1" kern="1200" dirty="0">
                          <a:solidFill>
                            <a:schemeClr val="tx1"/>
                          </a:solidFill>
                          <a:effectLst/>
                        </a:rPr>
                        <a:t>High-Density Polyethylene</a:t>
                      </a:r>
                      <a:endParaRPr lang="en-AU" sz="1800" b="1" i="0" kern="1200" dirty="0">
                        <a:solidFill>
                          <a:schemeClr val="tx1"/>
                        </a:solidFill>
                        <a:effectLst/>
                        <a:latin typeface="+mn-lt"/>
                        <a:ea typeface="+mn-ea"/>
                        <a:cs typeface="+mn-cs"/>
                      </a:endParaRPr>
                    </a:p>
                  </a:txBody>
                  <a:tcPr anchor="ctr">
                    <a:lnL w="12700" cap="flat" cmpd="sng" algn="ctr">
                      <a:solidFill>
                        <a:schemeClr val="bg2"/>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9520103"/>
                  </a:ext>
                </a:extLst>
              </a:tr>
              <a:tr h="620522">
                <a:tc>
                  <a:txBody>
                    <a:bodyPr/>
                    <a:lstStyle/>
                    <a:p>
                      <a:pPr marL="108000" algn="ctr">
                        <a:lnSpc>
                          <a:spcPct val="150000"/>
                        </a:lnSpc>
                        <a:spcAft>
                          <a:spcPts val="1200"/>
                        </a:spcAft>
                      </a:pPr>
                      <a:r>
                        <a:rPr lang="en-AU"/>
                        <a:t>3</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08000" algn="ctr">
                        <a:lnSpc>
                          <a:spcPct val="150000"/>
                        </a:lnSpc>
                        <a:spcAft>
                          <a:spcPts val="1200"/>
                        </a:spcAft>
                      </a:pPr>
                      <a:r>
                        <a:rPr lang="en-AU" dirty="0"/>
                        <a:t>PVC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08000" algn="l">
                        <a:lnSpc>
                          <a:spcPct val="150000"/>
                        </a:lnSpc>
                        <a:spcAft>
                          <a:spcPts val="1200"/>
                        </a:spcAft>
                      </a:pPr>
                      <a:r>
                        <a:rPr lang="en-AU" b="1" dirty="0"/>
                        <a:t>Polyvinyl Chloride</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1530336"/>
                  </a:ext>
                </a:extLst>
              </a:tr>
              <a:tr h="620522">
                <a:tc>
                  <a:txBody>
                    <a:bodyPr/>
                    <a:lstStyle/>
                    <a:p>
                      <a:pPr marL="108000" algn="ctr">
                        <a:lnSpc>
                          <a:spcPct val="150000"/>
                        </a:lnSpc>
                        <a:spcAft>
                          <a:spcPts val="1200"/>
                        </a:spcAft>
                      </a:pPr>
                      <a:r>
                        <a:rPr lang="en-AU" dirty="0"/>
                        <a:t>4</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gn="ctr">
                        <a:lnSpc>
                          <a:spcPct val="150000"/>
                        </a:lnSpc>
                        <a:spcAft>
                          <a:spcPts val="1200"/>
                        </a:spcAft>
                      </a:pPr>
                      <a:r>
                        <a:rPr lang="en-AU" dirty="0"/>
                        <a:t>LDPE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gn="l">
                        <a:lnSpc>
                          <a:spcPct val="150000"/>
                        </a:lnSpc>
                        <a:spcAft>
                          <a:spcPts val="1200"/>
                        </a:spcAft>
                      </a:pPr>
                      <a:r>
                        <a:rPr lang="en-AU" b="1" dirty="0"/>
                        <a:t>Low-Density Polyethylene</a:t>
                      </a:r>
                    </a:p>
                  </a:txBody>
                  <a:tcPr anchor="ctr">
                    <a:lnL w="12700" cap="flat" cmpd="sng" algn="ctr">
                      <a:solidFill>
                        <a:schemeClr val="bg2"/>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3039476"/>
                  </a:ext>
                </a:extLst>
              </a:tr>
              <a:tr h="620522">
                <a:tc>
                  <a:txBody>
                    <a:bodyPr/>
                    <a:lstStyle/>
                    <a:p>
                      <a:pPr marL="108000" algn="ctr">
                        <a:lnSpc>
                          <a:spcPct val="150000"/>
                        </a:lnSpc>
                        <a:spcAft>
                          <a:spcPts val="1200"/>
                        </a:spcAft>
                      </a:pPr>
                      <a:r>
                        <a:rPr lang="en-AU"/>
                        <a:t>5</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08000" algn="ctr">
                        <a:lnSpc>
                          <a:spcPct val="150000"/>
                        </a:lnSpc>
                        <a:spcAft>
                          <a:spcPts val="1200"/>
                        </a:spcAft>
                      </a:pPr>
                      <a:r>
                        <a:rPr lang="en-AU"/>
                        <a:t>PP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08000" marR="0" lvl="0" indent="0" algn="l" defTabSz="914377" rtl="0" eaLnBrk="1" fontAlgn="auto" latinLnBrk="0" hangingPunct="1">
                        <a:lnSpc>
                          <a:spcPct val="150000"/>
                        </a:lnSpc>
                        <a:spcBef>
                          <a:spcPts val="0"/>
                        </a:spcBef>
                        <a:spcAft>
                          <a:spcPts val="1200"/>
                        </a:spcAft>
                        <a:buClrTx/>
                        <a:buSzTx/>
                        <a:buFontTx/>
                        <a:buNone/>
                        <a:tabLst/>
                        <a:defRPr/>
                      </a:pPr>
                      <a:r>
                        <a:rPr lang="en-AU" sz="1800" b="1" kern="1200" dirty="0">
                          <a:solidFill>
                            <a:schemeClr val="tx1"/>
                          </a:solidFill>
                          <a:effectLst/>
                        </a:rPr>
                        <a:t>Polypropylene</a:t>
                      </a:r>
                      <a:endParaRPr lang="en-AU" sz="1800" b="1" i="0" kern="1200" dirty="0">
                        <a:solidFill>
                          <a:schemeClr val="tx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08293614"/>
                  </a:ext>
                </a:extLst>
              </a:tr>
              <a:tr h="620522">
                <a:tc>
                  <a:txBody>
                    <a:bodyPr/>
                    <a:lstStyle/>
                    <a:p>
                      <a:pPr marL="108000" algn="ctr">
                        <a:lnSpc>
                          <a:spcPct val="150000"/>
                        </a:lnSpc>
                        <a:spcAft>
                          <a:spcPts val="1200"/>
                        </a:spcAft>
                      </a:pPr>
                      <a:r>
                        <a:rPr lang="en-AU" dirty="0"/>
                        <a:t>6</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gn="ctr">
                        <a:lnSpc>
                          <a:spcPct val="150000"/>
                        </a:lnSpc>
                        <a:spcAft>
                          <a:spcPts val="1200"/>
                        </a:spcAft>
                      </a:pPr>
                      <a:r>
                        <a:rPr lang="en-AU" dirty="0"/>
                        <a:t>PS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marR="0" lvl="0" indent="0" algn="l" defTabSz="914377" rtl="0" eaLnBrk="1" fontAlgn="auto" latinLnBrk="0" hangingPunct="1">
                        <a:lnSpc>
                          <a:spcPct val="150000"/>
                        </a:lnSpc>
                        <a:spcBef>
                          <a:spcPts val="0"/>
                        </a:spcBef>
                        <a:spcAft>
                          <a:spcPts val="1200"/>
                        </a:spcAft>
                        <a:buClrTx/>
                        <a:buSzTx/>
                        <a:buFontTx/>
                        <a:buNone/>
                        <a:tabLst/>
                        <a:defRPr/>
                      </a:pPr>
                      <a:r>
                        <a:rPr lang="en-AU" sz="1800" b="1" kern="1200" dirty="0">
                          <a:solidFill>
                            <a:schemeClr val="tx1"/>
                          </a:solidFill>
                          <a:effectLst/>
                        </a:rPr>
                        <a:t>Polystyrene</a:t>
                      </a:r>
                      <a:endParaRPr lang="en-AU" sz="1800" b="1" i="0" kern="1200" dirty="0">
                        <a:solidFill>
                          <a:schemeClr val="tx1"/>
                        </a:solidFill>
                        <a:effectLst/>
                        <a:latin typeface="+mn-lt"/>
                        <a:ea typeface="+mn-ea"/>
                        <a:cs typeface="+mn-cs"/>
                      </a:endParaRPr>
                    </a:p>
                  </a:txBody>
                  <a:tcPr anchor="ctr">
                    <a:lnL w="12700" cap="flat" cmpd="sng" algn="ctr">
                      <a:solidFill>
                        <a:schemeClr val="bg2"/>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4337304"/>
                  </a:ext>
                </a:extLst>
              </a:tr>
              <a:tr h="620522">
                <a:tc>
                  <a:txBody>
                    <a:bodyPr/>
                    <a:lstStyle/>
                    <a:p>
                      <a:pPr marL="108000" algn="ctr">
                        <a:lnSpc>
                          <a:spcPct val="150000"/>
                        </a:lnSpc>
                        <a:spcAft>
                          <a:spcPts val="1200"/>
                        </a:spcAft>
                      </a:pPr>
                      <a:r>
                        <a:rPr lang="en-AU"/>
                        <a:t>7</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08000" algn="ctr">
                        <a:lnSpc>
                          <a:spcPct val="150000"/>
                        </a:lnSpc>
                        <a:spcAft>
                          <a:spcPts val="1200"/>
                        </a:spcAft>
                      </a:pPr>
                      <a:r>
                        <a:rPr lang="en-AU"/>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08000" algn="l">
                        <a:lnSpc>
                          <a:spcPct val="150000"/>
                        </a:lnSpc>
                        <a:spcAft>
                          <a:spcPts val="1200"/>
                        </a:spcAft>
                      </a:pPr>
                      <a:r>
                        <a:rPr lang="en-AU" sz="1800" b="1" kern="1200" dirty="0">
                          <a:solidFill>
                            <a:schemeClr val="tx1"/>
                          </a:solidFill>
                          <a:effectLst/>
                        </a:rPr>
                        <a:t>Miscellaneous plastics</a:t>
                      </a:r>
                      <a:endParaRPr lang="en-AU" b="1" dirty="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69282459"/>
                  </a:ext>
                </a:extLst>
              </a:tr>
            </a:tbl>
          </a:graphicData>
        </a:graphic>
      </p:graphicFrame>
      <p:sp>
        <p:nvSpPr>
          <p:cNvPr id="4" name="Slide Number Placeholder 3">
            <a:extLst>
              <a:ext uri="{FF2B5EF4-FFF2-40B4-BE49-F238E27FC236}">
                <a16:creationId xmlns:a16="http://schemas.microsoft.com/office/drawing/2014/main" id="{4309C855-A520-7C7D-FC7D-BA35050310C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117</a:t>
            </a:fld>
            <a:endParaRPr lang="en-AU"/>
          </a:p>
        </p:txBody>
      </p:sp>
    </p:spTree>
    <p:extLst>
      <p:ext uri="{BB962C8B-B14F-4D97-AF65-F5344CB8AC3E}">
        <p14:creationId xmlns:p14="http://schemas.microsoft.com/office/powerpoint/2010/main" val="45204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CA2B-0194-B09A-464C-6B86D60308F7}"/>
              </a:ext>
            </a:extLst>
          </p:cNvPr>
          <p:cNvSpPr>
            <a:spLocks noGrp="1"/>
          </p:cNvSpPr>
          <p:nvPr>
            <p:ph type="title"/>
          </p:nvPr>
        </p:nvSpPr>
        <p:spPr/>
        <p:txBody>
          <a:bodyPr/>
          <a:lstStyle/>
          <a:p>
            <a:r>
              <a:rPr lang="en-AU" dirty="0">
                <a:latin typeface="+mj-lt"/>
              </a:rPr>
              <a:t>3.8 Creating a tally table in MS Excel</a:t>
            </a:r>
          </a:p>
        </p:txBody>
      </p:sp>
      <p:graphicFrame>
        <p:nvGraphicFramePr>
          <p:cNvPr id="7" name="Diagram 6" descr="A flow chart for showing the steps to create a tally table in MS Excel.">
            <a:extLst>
              <a:ext uri="{FF2B5EF4-FFF2-40B4-BE49-F238E27FC236}">
                <a16:creationId xmlns:a16="http://schemas.microsoft.com/office/drawing/2014/main" id="{2EEDC125-4DCB-CE68-DC5D-3E0B9612FCFD}"/>
              </a:ext>
            </a:extLst>
          </p:cNvPr>
          <p:cNvGraphicFramePr/>
          <p:nvPr>
            <p:extLst>
              <p:ext uri="{D42A27DB-BD31-4B8C-83A1-F6EECF244321}">
                <p14:modId xmlns:p14="http://schemas.microsoft.com/office/powerpoint/2010/main" val="2143086898"/>
              </p:ext>
            </p:extLst>
          </p:nvPr>
        </p:nvGraphicFramePr>
        <p:xfrm>
          <a:off x="360000" y="1256563"/>
          <a:ext cx="11484000" cy="1360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screenshot of MS Excel spreadsheet.">
            <a:extLst>
              <a:ext uri="{FF2B5EF4-FFF2-40B4-BE49-F238E27FC236}">
                <a16:creationId xmlns:a16="http://schemas.microsoft.com/office/drawing/2014/main" id="{18B8BFF9-7B2C-2DBC-24C3-4E5F5667FCD5}"/>
              </a:ext>
            </a:extLst>
          </p:cNvPr>
          <p:cNvPicPr>
            <a:picLocks noChangeAspect="1"/>
          </p:cNvPicPr>
          <p:nvPr/>
        </p:nvPicPr>
        <p:blipFill>
          <a:blip r:embed="rId8"/>
          <a:stretch>
            <a:fillRect/>
          </a:stretch>
        </p:blipFill>
        <p:spPr>
          <a:xfrm>
            <a:off x="302428" y="2862394"/>
            <a:ext cx="3858512" cy="3389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A screenshot of MS Excel spreadsheet.">
            <a:extLst>
              <a:ext uri="{FF2B5EF4-FFF2-40B4-BE49-F238E27FC236}">
                <a16:creationId xmlns:a16="http://schemas.microsoft.com/office/drawing/2014/main" id="{D48C5C60-B923-6124-8783-18CA151B1DAE}"/>
              </a:ext>
            </a:extLst>
          </p:cNvPr>
          <p:cNvPicPr>
            <a:picLocks noChangeAspect="1"/>
          </p:cNvPicPr>
          <p:nvPr/>
        </p:nvPicPr>
        <p:blipFill>
          <a:blip r:embed="rId9"/>
          <a:stretch>
            <a:fillRect/>
          </a:stretch>
        </p:blipFill>
        <p:spPr>
          <a:xfrm>
            <a:off x="4942681" y="3120352"/>
            <a:ext cx="2716468" cy="1731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A screenshot of MS Excel spreadsheet.">
            <a:extLst>
              <a:ext uri="{FF2B5EF4-FFF2-40B4-BE49-F238E27FC236}">
                <a16:creationId xmlns:a16="http://schemas.microsoft.com/office/drawing/2014/main" id="{AE0C1A6B-7C6D-02E1-69CF-C1B330EB577A}"/>
              </a:ext>
            </a:extLst>
          </p:cNvPr>
          <p:cNvPicPr>
            <a:picLocks noChangeAspect="1"/>
          </p:cNvPicPr>
          <p:nvPr/>
        </p:nvPicPr>
        <p:blipFill>
          <a:blip r:embed="rId10"/>
          <a:stretch>
            <a:fillRect/>
          </a:stretch>
        </p:blipFill>
        <p:spPr>
          <a:xfrm>
            <a:off x="8143330" y="2782899"/>
            <a:ext cx="3746242" cy="3582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16">
            <a:extLst>
              <a:ext uri="{FF2B5EF4-FFF2-40B4-BE49-F238E27FC236}">
                <a16:creationId xmlns:a16="http://schemas.microsoft.com/office/drawing/2014/main" id="{4C06D714-2734-1790-F25F-94E433F682FC}"/>
              </a:ext>
              <a:ext uri="{C183D7F6-B498-43B3-948B-1728B52AA6E4}">
                <adec:decorative xmlns:adec="http://schemas.microsoft.com/office/drawing/2017/decorative" val="1"/>
              </a:ext>
            </a:extLst>
          </p:cNvPr>
          <p:cNvSpPr/>
          <p:nvPr/>
        </p:nvSpPr>
        <p:spPr>
          <a:xfrm>
            <a:off x="5805183" y="3445426"/>
            <a:ext cx="1249958" cy="1126574"/>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152F8ED6-70A6-BD46-0F69-294AE4031614}"/>
              </a:ext>
              <a:ext uri="{C183D7F6-B498-43B3-948B-1728B52AA6E4}">
                <adec:decorative xmlns:adec="http://schemas.microsoft.com/office/drawing/2017/decorative" val="1"/>
              </a:ext>
            </a:extLst>
          </p:cNvPr>
          <p:cNvSpPr/>
          <p:nvPr/>
        </p:nvSpPr>
        <p:spPr>
          <a:xfrm>
            <a:off x="8303538" y="3985962"/>
            <a:ext cx="1176022" cy="1022266"/>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79B60F0A-44C3-86DB-E6FA-B932869370DB}"/>
              </a:ext>
              <a:ext uri="{C183D7F6-B498-43B3-948B-1728B52AA6E4}">
                <adec:decorative xmlns:adec="http://schemas.microsoft.com/office/drawing/2017/decorative" val="1"/>
              </a:ext>
            </a:extLst>
          </p:cNvPr>
          <p:cNvSpPr/>
          <p:nvPr/>
        </p:nvSpPr>
        <p:spPr>
          <a:xfrm>
            <a:off x="10880521" y="6184997"/>
            <a:ext cx="343949" cy="18000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C3FC0735-FDC5-43BC-353E-239C91EA73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118</a:t>
            </a:fld>
            <a:endParaRPr lang="en-AU"/>
          </a:p>
        </p:txBody>
      </p:sp>
    </p:spTree>
    <p:extLst>
      <p:ext uri="{BB962C8B-B14F-4D97-AF65-F5344CB8AC3E}">
        <p14:creationId xmlns:p14="http://schemas.microsoft.com/office/powerpoint/2010/main" val="120440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989C2-13EE-96C7-7ABF-CEF3345FB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F10D38-0009-2851-9562-0C19AF8DC2B3}"/>
              </a:ext>
            </a:extLst>
          </p:cNvPr>
          <p:cNvSpPr>
            <a:spLocks noGrp="1"/>
          </p:cNvSpPr>
          <p:nvPr>
            <p:ph type="title"/>
          </p:nvPr>
        </p:nvSpPr>
        <p:spPr/>
        <p:txBody>
          <a:bodyPr/>
          <a:lstStyle/>
          <a:p>
            <a:r>
              <a:rPr lang="en-AU" dirty="0">
                <a:latin typeface="+mj-lt"/>
              </a:rPr>
              <a:t>3.8 Creating a column graph in MS Excel</a:t>
            </a:r>
          </a:p>
        </p:txBody>
      </p:sp>
      <p:graphicFrame>
        <p:nvGraphicFramePr>
          <p:cNvPr id="7" name="Diagram 6" descr="A flow chart for showing the steps to create a tally table in MS Excel.">
            <a:extLst>
              <a:ext uri="{FF2B5EF4-FFF2-40B4-BE49-F238E27FC236}">
                <a16:creationId xmlns:a16="http://schemas.microsoft.com/office/drawing/2014/main" id="{469D2020-131F-6A36-AA3B-80B032465A17}"/>
              </a:ext>
            </a:extLst>
          </p:cNvPr>
          <p:cNvGraphicFramePr/>
          <p:nvPr>
            <p:extLst>
              <p:ext uri="{D42A27DB-BD31-4B8C-83A1-F6EECF244321}">
                <p14:modId xmlns:p14="http://schemas.microsoft.com/office/powerpoint/2010/main" val="3730075113"/>
              </p:ext>
            </p:extLst>
          </p:nvPr>
        </p:nvGraphicFramePr>
        <p:xfrm>
          <a:off x="360000" y="1256562"/>
          <a:ext cx="11484000" cy="1600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screenshot of MS Excel spreadsheet.">
            <a:extLst>
              <a:ext uri="{FF2B5EF4-FFF2-40B4-BE49-F238E27FC236}">
                <a16:creationId xmlns:a16="http://schemas.microsoft.com/office/drawing/2014/main" id="{639016AC-6D45-4709-0B33-69D60F3F42CD}"/>
              </a:ext>
            </a:extLst>
          </p:cNvPr>
          <p:cNvPicPr>
            <a:picLocks noChangeAspect="1"/>
          </p:cNvPicPr>
          <p:nvPr/>
        </p:nvPicPr>
        <p:blipFill>
          <a:blip r:embed="rId8"/>
          <a:stretch>
            <a:fillRect/>
          </a:stretch>
        </p:blipFill>
        <p:spPr>
          <a:xfrm>
            <a:off x="408129" y="3435840"/>
            <a:ext cx="2716468" cy="3085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A screenshot of MS Excel spreadsheet.">
            <a:extLst>
              <a:ext uri="{FF2B5EF4-FFF2-40B4-BE49-F238E27FC236}">
                <a16:creationId xmlns:a16="http://schemas.microsoft.com/office/drawing/2014/main" id="{2DAEBB39-5EE0-71B0-054C-5F229827988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10698" y="3843003"/>
            <a:ext cx="3205171" cy="618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screenshot of MS Excel spreadsheet.">
            <a:extLst>
              <a:ext uri="{FF2B5EF4-FFF2-40B4-BE49-F238E27FC236}">
                <a16:creationId xmlns:a16="http://schemas.microsoft.com/office/drawing/2014/main" id="{FCA95EBE-1211-D27C-7B6C-5A29A5C6ED7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56467" y="3182712"/>
            <a:ext cx="3683665" cy="3513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a:extLst>
              <a:ext uri="{FF2B5EF4-FFF2-40B4-BE49-F238E27FC236}">
                <a16:creationId xmlns:a16="http://schemas.microsoft.com/office/drawing/2014/main" id="{017B058C-2B77-2243-2FBB-18CB1A700DE3}"/>
              </a:ext>
              <a:ext uri="{C183D7F6-B498-43B3-948B-1728B52AA6E4}">
                <adec:decorative xmlns:adec="http://schemas.microsoft.com/office/drawing/2017/decorative" val="1"/>
              </a:ext>
            </a:extLst>
          </p:cNvPr>
          <p:cNvSpPr/>
          <p:nvPr/>
        </p:nvSpPr>
        <p:spPr>
          <a:xfrm>
            <a:off x="3779698" y="3790690"/>
            <a:ext cx="410312" cy="752356"/>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F46027BB-FA48-A98C-1DE9-166119098DC8}"/>
              </a:ext>
              <a:ext uri="{C183D7F6-B498-43B3-948B-1728B52AA6E4}">
                <adec:decorative xmlns:adec="http://schemas.microsoft.com/office/drawing/2017/decorative" val="1"/>
              </a:ext>
            </a:extLst>
          </p:cNvPr>
          <p:cNvSpPr/>
          <p:nvPr/>
        </p:nvSpPr>
        <p:spPr>
          <a:xfrm>
            <a:off x="6349472" y="3775830"/>
            <a:ext cx="740780" cy="752356"/>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3ADA3CB5-9CBE-055B-710E-8D0FDFD0CF3A}"/>
              </a:ext>
              <a:ext uri="{C183D7F6-B498-43B3-948B-1728B52AA6E4}">
                <adec:decorative xmlns:adec="http://schemas.microsoft.com/office/drawing/2017/decorative" val="1"/>
              </a:ext>
            </a:extLst>
          </p:cNvPr>
          <p:cNvSpPr/>
          <p:nvPr/>
        </p:nvSpPr>
        <p:spPr>
          <a:xfrm>
            <a:off x="8428224" y="4029487"/>
            <a:ext cx="1435335" cy="1046497"/>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BECEA42E-3B97-5151-E1FE-5E4CCC77A581}"/>
              </a:ext>
              <a:ext uri="{C183D7F6-B498-43B3-948B-1728B52AA6E4}">
                <adec:decorative xmlns:adec="http://schemas.microsoft.com/office/drawing/2017/decorative" val="1"/>
              </a:ext>
            </a:extLst>
          </p:cNvPr>
          <p:cNvSpPr/>
          <p:nvPr/>
        </p:nvSpPr>
        <p:spPr>
          <a:xfrm>
            <a:off x="10362000" y="6516000"/>
            <a:ext cx="343949" cy="180000"/>
          </a:xfrm>
          <a:prstGeom prst="rect">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E0672F7E-5651-82DC-B0AA-8BDE332F24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119</a:t>
            </a:fld>
            <a:endParaRPr lang="en-AU"/>
          </a:p>
        </p:txBody>
      </p:sp>
    </p:spTree>
    <p:extLst>
      <p:ext uri="{BB962C8B-B14F-4D97-AF65-F5344CB8AC3E}">
        <p14:creationId xmlns:p14="http://schemas.microsoft.com/office/powerpoint/2010/main" val="60915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157B0-1CC9-5A6B-0ED9-55BE1BE3244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2E6E635-BD36-C2D9-CA34-91E3471610F3}"/>
              </a:ext>
            </a:extLst>
          </p:cNvPr>
          <p:cNvSpPr>
            <a:spLocks noGrp="1"/>
          </p:cNvSpPr>
          <p:nvPr>
            <p:ph type="title"/>
          </p:nvPr>
        </p:nvSpPr>
        <p:spPr/>
        <p:txBody>
          <a:bodyPr/>
          <a:lstStyle/>
          <a:p>
            <a:r>
              <a:rPr lang="en-AU" dirty="0"/>
              <a:t>1.1 Lotus diagram (5 of 5)</a:t>
            </a:r>
          </a:p>
        </p:txBody>
      </p:sp>
      <p:graphicFrame>
        <p:nvGraphicFramePr>
          <p:cNvPr id="7" name="Table 6">
            <a:extLst>
              <a:ext uri="{FF2B5EF4-FFF2-40B4-BE49-F238E27FC236}">
                <a16:creationId xmlns:a16="http://schemas.microsoft.com/office/drawing/2014/main" id="{73FC7C7E-46F2-D55E-13C3-D8F6A33AAFAB}"/>
              </a:ext>
            </a:extLst>
          </p:cNvPr>
          <p:cNvGraphicFramePr>
            <a:graphicFrameLocks noGrp="1"/>
          </p:cNvGraphicFramePr>
          <p:nvPr>
            <p:extLst>
              <p:ext uri="{D42A27DB-BD31-4B8C-83A1-F6EECF244321}">
                <p14:modId xmlns:p14="http://schemas.microsoft.com/office/powerpoint/2010/main" val="3554040579"/>
              </p:ext>
            </p:extLst>
          </p:nvPr>
        </p:nvGraphicFramePr>
        <p:xfrm>
          <a:off x="360000" y="12962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algn="ctr"/>
                      <a:r>
                        <a:rPr lang="en-US" sz="1400" b="0" dirty="0">
                          <a:solidFill>
                            <a:schemeClr val="tx1"/>
                          </a:solidFill>
                        </a:rPr>
                        <a:t>water</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air</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solidFill>
                            <a:schemeClr val="tx1"/>
                          </a:solidFill>
                        </a:rPr>
                        <a:t>timber</a:t>
                      </a:r>
                      <a:endParaRPr lang="en-AU" sz="16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algn="ctr"/>
                      <a:r>
                        <a:rPr lang="en-US" sz="1400" b="0" dirty="0">
                          <a:solidFill>
                            <a:schemeClr val="tx1"/>
                          </a:solidFill>
                        </a:rPr>
                        <a:t>wind</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Natural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EDFD"/>
                    </a:solidFill>
                  </a:tcPr>
                </a:tc>
                <a:tc>
                  <a:txBody>
                    <a:bodyPr/>
                    <a:lstStyle/>
                    <a:p>
                      <a:pPr algn="ctr"/>
                      <a:r>
                        <a:rPr lang="en-US" sz="1600" b="0" dirty="0">
                          <a:solidFill>
                            <a:schemeClr val="tx1"/>
                          </a:solidFill>
                        </a:rPr>
                        <a:t>minerals</a:t>
                      </a:r>
                      <a:endParaRPr lang="en-AU" sz="16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algn="ctr"/>
                      <a:r>
                        <a:rPr lang="en-US" sz="1600" b="0" dirty="0">
                          <a:solidFill>
                            <a:schemeClr val="tx1"/>
                          </a:solidFill>
                        </a:rPr>
                        <a:t>sunlight</a:t>
                      </a:r>
                      <a:endParaRPr lang="en-AU" sz="16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solidFill>
                            <a:schemeClr val="tx1"/>
                          </a:solidFill>
                        </a:rPr>
                        <a:t>soil</a:t>
                      </a:r>
                      <a:endParaRPr lang="en-AU" sz="16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solidFill>
                            <a:schemeClr val="tx1"/>
                          </a:solidFill>
                        </a:rPr>
                        <a:t>petroleum</a:t>
                      </a:r>
                      <a:endParaRPr lang="en-AU" sz="16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8" name="Table 7">
            <a:extLst>
              <a:ext uri="{FF2B5EF4-FFF2-40B4-BE49-F238E27FC236}">
                <a16:creationId xmlns:a16="http://schemas.microsoft.com/office/drawing/2014/main" id="{46F83796-E20E-6BAB-EB9C-47DDCC6D03D7}"/>
              </a:ext>
            </a:extLst>
          </p:cNvPr>
          <p:cNvGraphicFramePr>
            <a:graphicFrameLocks noGrp="1"/>
          </p:cNvGraphicFramePr>
          <p:nvPr>
            <p:extLst>
              <p:ext uri="{D42A27DB-BD31-4B8C-83A1-F6EECF244321}">
                <p14:modId xmlns:p14="http://schemas.microsoft.com/office/powerpoint/2010/main" val="1597740776"/>
              </p:ext>
            </p:extLst>
          </p:nvPr>
        </p:nvGraphicFramePr>
        <p:xfrm>
          <a:off x="4220329" y="1296203"/>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algn="ctr"/>
                      <a:endParaRPr lang="en-AU" sz="1400" b="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400" b="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400" b="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algn="ct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Renewable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endParaRPr lang="en-AU" sz="1400" b="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algn="ctr"/>
                      <a:endParaRPr lang="en-AU" sz="1400" b="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400" b="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9" name="Table 8">
            <a:extLst>
              <a:ext uri="{FF2B5EF4-FFF2-40B4-BE49-F238E27FC236}">
                <a16:creationId xmlns:a16="http://schemas.microsoft.com/office/drawing/2014/main" id="{F9D16D08-7240-EBB5-8043-A3D39B3AC731}"/>
              </a:ext>
            </a:extLst>
          </p:cNvPr>
          <p:cNvGraphicFramePr>
            <a:graphicFrameLocks noGrp="1"/>
          </p:cNvGraphicFramePr>
          <p:nvPr>
            <p:extLst>
              <p:ext uri="{D42A27DB-BD31-4B8C-83A1-F6EECF244321}">
                <p14:modId xmlns:p14="http://schemas.microsoft.com/office/powerpoint/2010/main" val="1436474010"/>
              </p:ext>
            </p:extLst>
          </p:nvPr>
        </p:nvGraphicFramePr>
        <p:xfrm>
          <a:off x="8080658" y="12962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Human resources</a:t>
                      </a:r>
                      <a:endParaRPr lang="en-AU"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DEFB"/>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1" name="Table 10">
            <a:extLst>
              <a:ext uri="{FF2B5EF4-FFF2-40B4-BE49-F238E27FC236}">
                <a16:creationId xmlns:a16="http://schemas.microsoft.com/office/drawing/2014/main" id="{732DBFB6-E688-7DD3-B0B0-142023041ED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5223866"/>
              </p:ext>
            </p:extLst>
          </p:nvPr>
        </p:nvGraphicFramePr>
        <p:xfrm>
          <a:off x="360000" y="30107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marL="0" algn="ctr" defTabSz="914377" rtl="0" eaLnBrk="1" latinLnBrk="0" hangingPunct="1"/>
                      <a:endParaRPr lang="en-AU"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8" name="Table 17">
            <a:extLst>
              <a:ext uri="{FF2B5EF4-FFF2-40B4-BE49-F238E27FC236}">
                <a16:creationId xmlns:a16="http://schemas.microsoft.com/office/drawing/2014/main" id="{9D0EC545-286E-BAF9-E34E-295234B3FF16}"/>
              </a:ext>
            </a:extLst>
          </p:cNvPr>
          <p:cNvGraphicFramePr>
            <a:graphicFrameLocks noGrp="1"/>
          </p:cNvGraphicFramePr>
          <p:nvPr>
            <p:extLst>
              <p:ext uri="{D42A27DB-BD31-4B8C-83A1-F6EECF244321}">
                <p14:modId xmlns:p14="http://schemas.microsoft.com/office/powerpoint/2010/main" val="3391951699"/>
              </p:ext>
            </p:extLst>
          </p:nvPr>
        </p:nvGraphicFramePr>
        <p:xfrm>
          <a:off x="4220329" y="3010701"/>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algn="ctr"/>
                      <a:r>
                        <a:rPr lang="en-US" sz="1400" b="0" dirty="0">
                          <a:solidFill>
                            <a:schemeClr val="tx1"/>
                          </a:solidFill>
                        </a:rPr>
                        <a:t>Natural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EDFD"/>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sz="1400" b="0" kern="1200" dirty="0">
                          <a:solidFill>
                            <a:schemeClr val="tx1"/>
                          </a:solidFill>
                          <a:latin typeface="+mn-lt"/>
                          <a:ea typeface="+mn-ea"/>
                          <a:cs typeface="+mn-cs"/>
                        </a:rPr>
                        <a:t>Renewable resources</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en-US" sz="1400" b="0" dirty="0">
                          <a:solidFill>
                            <a:schemeClr val="tx1"/>
                          </a:solidFill>
                        </a:rPr>
                        <a:t>Human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DEFB"/>
                    </a:solidFill>
                  </a:tcPr>
                </a:tc>
                <a:extLst>
                  <a:ext uri="{0D108BD9-81ED-4DB2-BD59-A6C34878D82A}">
                    <a16:rowId xmlns:a16="http://schemas.microsoft.com/office/drawing/2014/main" val="1533329986"/>
                  </a:ext>
                </a:extLst>
              </a:tr>
              <a:tr h="536577">
                <a:tc>
                  <a:txBody>
                    <a:bodyPr/>
                    <a:lstStyle/>
                    <a:p>
                      <a:pPr algn="ctr"/>
                      <a:endParaRPr lang="en-AU"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US" sz="1400" b="1" dirty="0">
                          <a:solidFill>
                            <a:schemeClr val="bg1"/>
                          </a:solidFill>
                        </a:rPr>
                        <a:t>Resources</a:t>
                      </a:r>
                      <a:endParaRPr lang="en-AU" sz="1400" b="1" dirty="0">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AU"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34292747"/>
                  </a:ext>
                </a:extLst>
              </a:tr>
              <a:tr h="536577">
                <a:tc>
                  <a:txBody>
                    <a:bodyPr/>
                    <a:lstStyle/>
                    <a:p>
                      <a:pPr algn="ctr"/>
                      <a:r>
                        <a:rPr lang="en-US" sz="1400" b="0" dirty="0"/>
                        <a:t>Capital resources</a:t>
                      </a:r>
                      <a:endParaRPr lang="en-AU" sz="14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400" b="0" dirty="0"/>
                        <a:t>Social resources</a:t>
                      </a:r>
                      <a:endParaRPr lang="en-AU" sz="14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1400" b="0" dirty="0"/>
                        <a:t>Finite resources</a:t>
                      </a:r>
                      <a:endParaRPr lang="en-AU" sz="14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C1"/>
                    </a:solidFill>
                  </a:tcPr>
                </a:tc>
                <a:extLst>
                  <a:ext uri="{0D108BD9-81ED-4DB2-BD59-A6C34878D82A}">
                    <a16:rowId xmlns:a16="http://schemas.microsoft.com/office/drawing/2014/main" val="3383057333"/>
                  </a:ext>
                </a:extLst>
              </a:tr>
            </a:tbl>
          </a:graphicData>
        </a:graphic>
      </p:graphicFrame>
      <p:graphicFrame>
        <p:nvGraphicFramePr>
          <p:cNvPr id="13" name="Table 12">
            <a:extLst>
              <a:ext uri="{FF2B5EF4-FFF2-40B4-BE49-F238E27FC236}">
                <a16:creationId xmlns:a16="http://schemas.microsoft.com/office/drawing/2014/main" id="{0A714EA8-BA32-992C-7509-4CB38D98D2A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9706830"/>
              </p:ext>
            </p:extLst>
          </p:nvPr>
        </p:nvGraphicFramePr>
        <p:xfrm>
          <a:off x="8080658" y="30107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4" name="Table 13">
            <a:extLst>
              <a:ext uri="{FF2B5EF4-FFF2-40B4-BE49-F238E27FC236}">
                <a16:creationId xmlns:a16="http://schemas.microsoft.com/office/drawing/2014/main" id="{A0ED3E15-2CA3-3414-512C-8937EC60B893}"/>
              </a:ext>
            </a:extLst>
          </p:cNvPr>
          <p:cNvGraphicFramePr>
            <a:graphicFrameLocks noGrp="1"/>
          </p:cNvGraphicFramePr>
          <p:nvPr>
            <p:extLst>
              <p:ext uri="{D42A27DB-BD31-4B8C-83A1-F6EECF244321}">
                <p14:modId xmlns:p14="http://schemas.microsoft.com/office/powerpoint/2010/main" val="1113398168"/>
              </p:ext>
            </p:extLst>
          </p:nvPr>
        </p:nvGraphicFramePr>
        <p:xfrm>
          <a:off x="360000" y="47252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Capital resources</a:t>
                      </a:r>
                      <a:endParaRPr lang="en-AU"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5" name="Table 14">
            <a:extLst>
              <a:ext uri="{FF2B5EF4-FFF2-40B4-BE49-F238E27FC236}">
                <a16:creationId xmlns:a16="http://schemas.microsoft.com/office/drawing/2014/main" id="{99BF23C2-AEC0-1E81-E6CC-66B13EB3FC21}"/>
              </a:ext>
            </a:extLst>
          </p:cNvPr>
          <p:cNvGraphicFramePr>
            <a:graphicFrameLocks noGrp="1"/>
          </p:cNvGraphicFramePr>
          <p:nvPr>
            <p:extLst>
              <p:ext uri="{D42A27DB-BD31-4B8C-83A1-F6EECF244321}">
                <p14:modId xmlns:p14="http://schemas.microsoft.com/office/powerpoint/2010/main" val="2543423998"/>
              </p:ext>
            </p:extLst>
          </p:nvPr>
        </p:nvGraphicFramePr>
        <p:xfrm>
          <a:off x="4220329" y="4725203"/>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marL="0" algn="ctr" defTabSz="914377" rtl="0" eaLnBrk="1" latinLnBrk="0" hangingPunct="1"/>
                      <a:endParaRPr lang="en-AU"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Social resources</a:t>
                      </a:r>
                      <a:endParaRPr lang="en-AU"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6" name="Table 15">
            <a:extLst>
              <a:ext uri="{FF2B5EF4-FFF2-40B4-BE49-F238E27FC236}">
                <a16:creationId xmlns:a16="http://schemas.microsoft.com/office/drawing/2014/main" id="{CB21B07E-64AD-443A-64B8-805457B23128}"/>
              </a:ext>
            </a:extLst>
          </p:cNvPr>
          <p:cNvGraphicFramePr>
            <a:graphicFrameLocks noGrp="1"/>
          </p:cNvGraphicFramePr>
          <p:nvPr>
            <p:extLst>
              <p:ext uri="{D42A27DB-BD31-4B8C-83A1-F6EECF244321}">
                <p14:modId xmlns:p14="http://schemas.microsoft.com/office/powerpoint/2010/main" val="2777861799"/>
              </p:ext>
            </p:extLst>
          </p:nvPr>
        </p:nvGraphicFramePr>
        <p:xfrm>
          <a:off x="8080658" y="47252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Finite resources</a:t>
                      </a:r>
                      <a:endParaRPr lang="en-AU"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C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sp>
        <p:nvSpPr>
          <p:cNvPr id="3" name="Slide Number Placeholder 2">
            <a:extLst>
              <a:ext uri="{FF2B5EF4-FFF2-40B4-BE49-F238E27FC236}">
                <a16:creationId xmlns:a16="http://schemas.microsoft.com/office/drawing/2014/main" id="{0FEA27D2-AD2C-64D3-2538-A7A446D92A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14796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35BA-2AEE-A06A-B0D0-34CAAD86D8AD}"/>
              </a:ext>
            </a:extLst>
          </p:cNvPr>
          <p:cNvSpPr>
            <a:spLocks noGrp="1"/>
          </p:cNvSpPr>
          <p:nvPr>
            <p:ph type="title"/>
          </p:nvPr>
        </p:nvSpPr>
        <p:spPr/>
        <p:txBody>
          <a:bodyPr/>
          <a:lstStyle/>
          <a:p>
            <a:r>
              <a:rPr lang="en-AU" dirty="0">
                <a:latin typeface="+mj-lt"/>
              </a:rPr>
              <a:t>3.8 Data visualisation – sample graphs</a:t>
            </a:r>
          </a:p>
        </p:txBody>
      </p:sp>
      <p:pic>
        <p:nvPicPr>
          <p:cNvPr id="8" name="Picture 7" descr="A screen shot of a column graph.">
            <a:extLst>
              <a:ext uri="{FF2B5EF4-FFF2-40B4-BE49-F238E27FC236}">
                <a16:creationId xmlns:a16="http://schemas.microsoft.com/office/drawing/2014/main" id="{480D1733-2745-E348-3703-0E5B8D2A257B}"/>
              </a:ext>
            </a:extLst>
          </p:cNvPr>
          <p:cNvPicPr>
            <a:picLocks noChangeAspect="1"/>
          </p:cNvPicPr>
          <p:nvPr/>
        </p:nvPicPr>
        <p:blipFill>
          <a:blip r:embed="rId3"/>
          <a:stretch>
            <a:fillRect/>
          </a:stretch>
        </p:blipFill>
        <p:spPr>
          <a:xfrm>
            <a:off x="244312" y="2154611"/>
            <a:ext cx="5788437" cy="3470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A screen shot of a pie graph.">
            <a:extLst>
              <a:ext uri="{FF2B5EF4-FFF2-40B4-BE49-F238E27FC236}">
                <a16:creationId xmlns:a16="http://schemas.microsoft.com/office/drawing/2014/main" id="{A00F1B32-CEEB-E6A6-7BDF-DE5964116DF1}"/>
              </a:ext>
            </a:extLst>
          </p:cNvPr>
          <p:cNvPicPr>
            <a:picLocks noChangeAspect="1"/>
          </p:cNvPicPr>
          <p:nvPr/>
        </p:nvPicPr>
        <p:blipFill>
          <a:blip r:embed="rId4"/>
          <a:stretch>
            <a:fillRect/>
          </a:stretch>
        </p:blipFill>
        <p:spPr>
          <a:xfrm>
            <a:off x="6159254" y="2154610"/>
            <a:ext cx="5737256" cy="3470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F556C63A-8A5C-8037-C057-63D7F3D965D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120</a:t>
            </a:fld>
            <a:endParaRPr lang="en-AU"/>
          </a:p>
        </p:txBody>
      </p:sp>
    </p:spTree>
    <p:extLst>
      <p:ext uri="{BB962C8B-B14F-4D97-AF65-F5344CB8AC3E}">
        <p14:creationId xmlns:p14="http://schemas.microsoft.com/office/powerpoint/2010/main" val="227084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E56EA-9439-1D72-291F-B4347446B5C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D0D64A-0932-F4F9-9C42-0EADED389C38}"/>
              </a:ext>
            </a:extLst>
          </p:cNvPr>
          <p:cNvSpPr>
            <a:spLocks noGrp="1"/>
          </p:cNvSpPr>
          <p:nvPr>
            <p:ph type="title"/>
          </p:nvPr>
        </p:nvSpPr>
        <p:spPr/>
        <p:txBody>
          <a:bodyPr/>
          <a:lstStyle/>
          <a:p>
            <a:r>
              <a:rPr lang="en-AU" dirty="0">
                <a:cs typeface="Arial"/>
              </a:rPr>
              <a:t>3.9 Is it biodegradable? (1 of 2)</a:t>
            </a:r>
          </a:p>
        </p:txBody>
      </p:sp>
      <p:sp>
        <p:nvSpPr>
          <p:cNvPr id="6" name="Text Placeholder 5">
            <a:extLst>
              <a:ext uri="{FF2B5EF4-FFF2-40B4-BE49-F238E27FC236}">
                <a16:creationId xmlns:a16="http://schemas.microsoft.com/office/drawing/2014/main" id="{DDEFB7B3-6560-05F6-73F8-9DD0296005D5}"/>
              </a:ext>
            </a:extLst>
          </p:cNvPr>
          <p:cNvSpPr>
            <a:spLocks noGrp="1"/>
          </p:cNvSpPr>
          <p:nvPr>
            <p:ph type="body" sz="quarter" idx="18"/>
          </p:nvPr>
        </p:nvSpPr>
        <p:spPr/>
        <p:txBody>
          <a:bodyPr/>
          <a:lstStyle/>
          <a:p>
            <a:r>
              <a:rPr lang="en-AU"/>
              <a:t>Learning intentions and success criteria</a:t>
            </a:r>
          </a:p>
        </p:txBody>
      </p:sp>
      <p:graphicFrame>
        <p:nvGraphicFramePr>
          <p:cNvPr id="7" name="Table 6">
            <a:extLst>
              <a:ext uri="{FF2B5EF4-FFF2-40B4-BE49-F238E27FC236}">
                <a16:creationId xmlns:a16="http://schemas.microsoft.com/office/drawing/2014/main" id="{F6B74FE3-565D-066A-2EA2-CA9FE4D375DD}"/>
              </a:ext>
            </a:extLst>
          </p:cNvPr>
          <p:cNvGraphicFramePr>
            <a:graphicFrameLocks noGrp="1"/>
          </p:cNvGraphicFramePr>
          <p:nvPr>
            <p:extLst>
              <p:ext uri="{D42A27DB-BD31-4B8C-83A1-F6EECF244321}">
                <p14:modId xmlns:p14="http://schemas.microsoft.com/office/powerpoint/2010/main" val="509419141"/>
              </p:ext>
            </p:extLst>
          </p:nvPr>
        </p:nvGraphicFramePr>
        <p:xfrm>
          <a:off x="348000" y="1784793"/>
          <a:ext cx="11094700" cy="4981196"/>
        </p:xfrm>
        <a:graphic>
          <a:graphicData uri="http://schemas.openxmlformats.org/drawingml/2006/table">
            <a:tbl>
              <a:tblPr firstRow="1">
                <a:tableStyleId>{B301B821-A1FF-4177-AEE7-76D212191A09}</a:tableStyleId>
              </a:tblPr>
              <a:tblGrid>
                <a:gridCol w="4243534">
                  <a:extLst>
                    <a:ext uri="{9D8B030D-6E8A-4147-A177-3AD203B41FA5}">
                      <a16:colId xmlns:a16="http://schemas.microsoft.com/office/drawing/2014/main" val="3623447875"/>
                    </a:ext>
                  </a:extLst>
                </a:gridCol>
                <a:gridCol w="6851166">
                  <a:extLst>
                    <a:ext uri="{9D8B030D-6E8A-4147-A177-3AD203B41FA5}">
                      <a16:colId xmlns:a16="http://schemas.microsoft.com/office/drawing/2014/main" val="3573327086"/>
                    </a:ext>
                  </a:extLst>
                </a:gridCol>
              </a:tblGrid>
              <a:tr h="370133">
                <a:tc>
                  <a:txBody>
                    <a:bodyPr/>
                    <a:lstStyle/>
                    <a:p>
                      <a:pPr>
                        <a:lnSpc>
                          <a:spcPct val="150000"/>
                        </a:lnSpc>
                        <a:spcAft>
                          <a:spcPts val="1200"/>
                        </a:spcAft>
                      </a:pPr>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1200"/>
                        </a:spcAft>
                      </a:pPr>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2086167">
                <a:tc>
                  <a:txBody>
                    <a:bodyPr/>
                    <a:lstStyle/>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to describe the use of polymers based on their physical and chemical properties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define biodegradable and compostable</a:t>
                      </a:r>
                    </a:p>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identify the properties of a biodegradable material</a:t>
                      </a:r>
                    </a:p>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describe the conditions required for a polymer to biodegrade</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r h="1083194">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to communicate scientific arguments</a:t>
                      </a:r>
                    </a:p>
                    <a:p>
                      <a:pPr marL="285750" indent="-285750">
                        <a:lnSpc>
                          <a:spcPct val="150000"/>
                        </a:lnSpc>
                        <a:spcAft>
                          <a:spcPts val="1200"/>
                        </a:spcAft>
                        <a:buFont typeface="Arial" panose="020B0604020202020204" pitchFamily="34" charset="0"/>
                        <a:buChar char="•"/>
                      </a:pPr>
                      <a:endParaRPr lang="en-AU" sz="1800" dirty="0">
                        <a:latin typeface="+mn-lt"/>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identify evidence to support an argument about biodegradability</a:t>
                      </a:r>
                    </a:p>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use scientific terminology appropriately</a:t>
                      </a:r>
                    </a:p>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write a scientific report about the biodegradability of different plastics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5275619"/>
                  </a:ext>
                </a:extLst>
              </a:tr>
            </a:tbl>
          </a:graphicData>
        </a:graphic>
      </p:graphicFrame>
      <p:sp>
        <p:nvSpPr>
          <p:cNvPr id="2" name="Slide Number Placeholder 1">
            <a:extLst>
              <a:ext uri="{FF2B5EF4-FFF2-40B4-BE49-F238E27FC236}">
                <a16:creationId xmlns:a16="http://schemas.microsoft.com/office/drawing/2014/main" id="{CF40FF1E-8DE4-9D62-E231-939C8924E44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121</a:t>
            </a:fld>
            <a:endParaRPr lang="en-AU"/>
          </a:p>
        </p:txBody>
      </p:sp>
    </p:spTree>
    <p:extLst>
      <p:ext uri="{BB962C8B-B14F-4D97-AF65-F5344CB8AC3E}">
        <p14:creationId xmlns:p14="http://schemas.microsoft.com/office/powerpoint/2010/main" val="17740792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37642-E64A-CE4E-F7B2-9239D1FC2F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EB0ED8B-A761-78AE-14C2-275214623FCE}"/>
              </a:ext>
            </a:extLst>
          </p:cNvPr>
          <p:cNvSpPr>
            <a:spLocks noGrp="1"/>
          </p:cNvSpPr>
          <p:nvPr>
            <p:ph type="title"/>
          </p:nvPr>
        </p:nvSpPr>
        <p:spPr/>
        <p:txBody>
          <a:bodyPr/>
          <a:lstStyle/>
          <a:p>
            <a:r>
              <a:rPr lang="en-AU" dirty="0">
                <a:latin typeface="+mj-lt"/>
                <a:cs typeface="Arial"/>
              </a:rPr>
              <a:t>3.9 Is it biodegradable? (2 of 2)</a:t>
            </a:r>
          </a:p>
        </p:txBody>
      </p:sp>
      <p:sp>
        <p:nvSpPr>
          <p:cNvPr id="6" name="Text Placeholder 5">
            <a:extLst>
              <a:ext uri="{FF2B5EF4-FFF2-40B4-BE49-F238E27FC236}">
                <a16:creationId xmlns:a16="http://schemas.microsoft.com/office/drawing/2014/main" id="{66C2B46F-FAF3-ACB5-98CD-845802B7441E}"/>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D8FEDFDD-BD6A-5524-E9FB-C731F23FCBB5}"/>
              </a:ext>
            </a:extLst>
          </p:cNvPr>
          <p:cNvGraphicFramePr>
            <a:graphicFrameLocks noGrp="1"/>
          </p:cNvGraphicFramePr>
          <p:nvPr>
            <p:extLst>
              <p:ext uri="{D42A27DB-BD31-4B8C-83A1-F6EECF244321}">
                <p14:modId xmlns:p14="http://schemas.microsoft.com/office/powerpoint/2010/main" val="3007495303"/>
              </p:ext>
            </p:extLst>
          </p:nvPr>
        </p:nvGraphicFramePr>
        <p:xfrm>
          <a:off x="348000" y="1784793"/>
          <a:ext cx="11094700" cy="4790440"/>
        </p:xfrm>
        <a:graphic>
          <a:graphicData uri="http://schemas.openxmlformats.org/drawingml/2006/table">
            <a:tbl>
              <a:tblPr firstRow="1">
                <a:tableStyleId>{B301B821-A1FF-4177-AEE7-76D212191A09}</a:tableStyleId>
              </a:tblPr>
              <a:tblGrid>
                <a:gridCol w="4243535">
                  <a:extLst>
                    <a:ext uri="{9D8B030D-6E8A-4147-A177-3AD203B41FA5}">
                      <a16:colId xmlns:a16="http://schemas.microsoft.com/office/drawing/2014/main" val="3623447875"/>
                    </a:ext>
                  </a:extLst>
                </a:gridCol>
                <a:gridCol w="6851165">
                  <a:extLst>
                    <a:ext uri="{9D8B030D-6E8A-4147-A177-3AD203B41FA5}">
                      <a16:colId xmlns:a16="http://schemas.microsoft.com/office/drawing/2014/main" val="3573327086"/>
                    </a:ext>
                  </a:extLst>
                </a:gridCol>
              </a:tblGrid>
              <a:tr h="370133">
                <a:tc>
                  <a:txBody>
                    <a:bodyPr/>
                    <a:lstStyle/>
                    <a:p>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1389057">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to design a valid investigation. </a:t>
                      </a:r>
                    </a:p>
                    <a:p>
                      <a:pPr marL="285750" indent="-285750">
                        <a:lnSpc>
                          <a:spcPct val="150000"/>
                        </a:lnSpc>
                        <a:spcAft>
                          <a:spcPts val="1200"/>
                        </a:spcAft>
                        <a:buFont typeface="Arial" panose="020B0604020202020204" pitchFamily="34" charset="0"/>
                        <a:buChar char="•"/>
                      </a:pPr>
                      <a:endParaRPr lang="en-AU" sz="1800" dirty="0">
                        <a:latin typeface="+mn-lt"/>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identify risks and ensure safety in a practical investigation on biodegradability of polymers</a:t>
                      </a:r>
                    </a:p>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identify the types of data that can be collected to assess the biodegradability of polymers</a:t>
                      </a:r>
                    </a:p>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identify and implement appropriate controlled variables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7207309"/>
                  </a:ext>
                </a:extLst>
              </a:tr>
              <a:tr h="1083194">
                <a:tc>
                  <a:txBody>
                    <a:bodyPr/>
                    <a:lstStyle/>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to evaluate proposed solutions to identified problems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determine the biodegradability of different polymers</a:t>
                      </a:r>
                    </a:p>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evaluate claims using scientific knowledge and findings from the polymer investigation</a:t>
                      </a:r>
                    </a:p>
                    <a:p>
                      <a:pPr marL="285750" indent="-285750">
                        <a:lnSpc>
                          <a:spcPct val="150000"/>
                        </a:lnSpc>
                        <a:spcAft>
                          <a:spcPts val="1200"/>
                        </a:spcAft>
                        <a:buFont typeface="Arial" panose="020B0604020202020204" pitchFamily="34" charset="0"/>
                        <a:buChar char="•"/>
                      </a:pPr>
                      <a:endParaRPr lang="en-AU" sz="180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482219"/>
                  </a:ext>
                </a:extLst>
              </a:tr>
            </a:tbl>
          </a:graphicData>
        </a:graphic>
      </p:graphicFrame>
      <p:sp>
        <p:nvSpPr>
          <p:cNvPr id="2" name="Slide Number Placeholder 1">
            <a:extLst>
              <a:ext uri="{FF2B5EF4-FFF2-40B4-BE49-F238E27FC236}">
                <a16:creationId xmlns:a16="http://schemas.microsoft.com/office/drawing/2014/main" id="{FD2847B6-3CA0-5407-9C6F-68C6F8F88A5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122</a:t>
            </a:fld>
            <a:endParaRPr lang="en-AU"/>
          </a:p>
        </p:txBody>
      </p:sp>
    </p:spTree>
    <p:extLst>
      <p:ext uri="{BB962C8B-B14F-4D97-AF65-F5344CB8AC3E}">
        <p14:creationId xmlns:p14="http://schemas.microsoft.com/office/powerpoint/2010/main" val="2122187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A232-4901-080A-1250-ED3FDB14ED7B}"/>
              </a:ext>
            </a:extLst>
          </p:cNvPr>
          <p:cNvSpPr>
            <a:spLocks noGrp="1"/>
          </p:cNvSpPr>
          <p:nvPr>
            <p:ph type="title"/>
          </p:nvPr>
        </p:nvSpPr>
        <p:spPr/>
        <p:txBody>
          <a:bodyPr/>
          <a:lstStyle/>
          <a:p>
            <a:r>
              <a:rPr lang="en-AU" dirty="0">
                <a:latin typeface="+mj-lt"/>
              </a:rPr>
              <a:t>3.9 Life cycle of plastics</a:t>
            </a:r>
          </a:p>
        </p:txBody>
      </p:sp>
      <p:sp>
        <p:nvSpPr>
          <p:cNvPr id="13" name="TextBox 12">
            <a:extLst>
              <a:ext uri="{FF2B5EF4-FFF2-40B4-BE49-F238E27FC236}">
                <a16:creationId xmlns:a16="http://schemas.microsoft.com/office/drawing/2014/main" id="{AB061BFA-93FE-3E4D-A133-C220AC93A2D8}"/>
              </a:ext>
            </a:extLst>
          </p:cNvPr>
          <p:cNvSpPr txBox="1"/>
          <p:nvPr/>
        </p:nvSpPr>
        <p:spPr>
          <a:xfrm>
            <a:off x="1143501" y="1244851"/>
            <a:ext cx="3875103" cy="491076"/>
          </a:xfrm>
          <a:prstGeom prst="rect">
            <a:avLst/>
          </a:prstGeom>
          <a:noFill/>
        </p:spPr>
        <p:txBody>
          <a:bodyPr wrap="square" lIns="0" tIns="0" rIns="0" bIns="0" rtlCol="0">
            <a:noAutofit/>
          </a:bodyPr>
          <a:lstStyle/>
          <a:p>
            <a:pPr algn="l"/>
            <a:r>
              <a:rPr lang="en-AU" b="1" dirty="0">
                <a:latin typeface="+mj-lt"/>
              </a:rPr>
              <a:t>Crude oil sourced plastics</a:t>
            </a:r>
          </a:p>
        </p:txBody>
      </p:sp>
      <p:grpSp>
        <p:nvGrpSpPr>
          <p:cNvPr id="58" name="Group 57" descr="A cyclic flow chart showing the life cycle of crude oil sourced plastics. ">
            <a:extLst>
              <a:ext uri="{FF2B5EF4-FFF2-40B4-BE49-F238E27FC236}">
                <a16:creationId xmlns:a16="http://schemas.microsoft.com/office/drawing/2014/main" id="{A176903E-C393-3806-D161-E35A678C97B5}"/>
              </a:ext>
            </a:extLst>
          </p:cNvPr>
          <p:cNvGrpSpPr/>
          <p:nvPr/>
        </p:nvGrpSpPr>
        <p:grpSpPr>
          <a:xfrm>
            <a:off x="355866" y="2098516"/>
            <a:ext cx="5450372" cy="4350044"/>
            <a:chOff x="178308" y="1943100"/>
            <a:chExt cx="5615857" cy="4482121"/>
          </a:xfrm>
        </p:grpSpPr>
        <p:sp>
          <p:nvSpPr>
            <p:cNvPr id="54" name="Freeform: Shape 53">
              <a:extLst>
                <a:ext uri="{FF2B5EF4-FFF2-40B4-BE49-F238E27FC236}">
                  <a16:creationId xmlns:a16="http://schemas.microsoft.com/office/drawing/2014/main" id="{73297CCD-1237-B1A6-C84F-AFA829317050}"/>
                </a:ext>
              </a:extLst>
            </p:cNvPr>
            <p:cNvSpPr/>
            <p:nvPr/>
          </p:nvSpPr>
          <p:spPr>
            <a:xfrm rot="2711842">
              <a:off x="2008174" y="5097149"/>
              <a:ext cx="367181" cy="421885"/>
            </a:xfrm>
            <a:custGeom>
              <a:avLst/>
              <a:gdLst>
                <a:gd name="connsiteX0" fmla="*/ 0 w 401962"/>
                <a:gd name="connsiteY0" fmla="*/ 92369 h 461847"/>
                <a:gd name="connsiteX1" fmla="*/ 200981 w 401962"/>
                <a:gd name="connsiteY1" fmla="*/ 92369 h 461847"/>
                <a:gd name="connsiteX2" fmla="*/ 200981 w 401962"/>
                <a:gd name="connsiteY2" fmla="*/ 0 h 461847"/>
                <a:gd name="connsiteX3" fmla="*/ 401962 w 401962"/>
                <a:gd name="connsiteY3" fmla="*/ 230924 h 461847"/>
                <a:gd name="connsiteX4" fmla="*/ 200981 w 401962"/>
                <a:gd name="connsiteY4" fmla="*/ 461847 h 461847"/>
                <a:gd name="connsiteX5" fmla="*/ 200981 w 401962"/>
                <a:gd name="connsiteY5" fmla="*/ 369478 h 461847"/>
                <a:gd name="connsiteX6" fmla="*/ 0 w 401962"/>
                <a:gd name="connsiteY6" fmla="*/ 369478 h 461847"/>
                <a:gd name="connsiteX7" fmla="*/ 0 w 401962"/>
                <a:gd name="connsiteY7" fmla="*/ 92369 h 46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962" h="461847">
                  <a:moveTo>
                    <a:pt x="401962" y="369478"/>
                  </a:moveTo>
                  <a:lnTo>
                    <a:pt x="200981" y="369478"/>
                  </a:lnTo>
                  <a:lnTo>
                    <a:pt x="200981" y="461847"/>
                  </a:lnTo>
                  <a:lnTo>
                    <a:pt x="0" y="230923"/>
                  </a:lnTo>
                  <a:lnTo>
                    <a:pt x="200981" y="0"/>
                  </a:lnTo>
                  <a:lnTo>
                    <a:pt x="200981" y="92369"/>
                  </a:lnTo>
                  <a:lnTo>
                    <a:pt x="401962" y="92369"/>
                  </a:lnTo>
                  <a:lnTo>
                    <a:pt x="401962" y="36947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589" tIns="92369" rIns="-1" bIns="92369" numCol="1" spcCol="1270" anchor="ctr" anchorCtr="0">
              <a:noAutofit/>
            </a:bodyPr>
            <a:lstStyle/>
            <a:p>
              <a:pPr marL="0" lvl="0" indent="0" algn="ctr" defTabSz="666750">
                <a:lnSpc>
                  <a:spcPct val="90000"/>
                </a:lnSpc>
                <a:spcBef>
                  <a:spcPct val="0"/>
                </a:spcBef>
                <a:spcAft>
                  <a:spcPct val="35000"/>
                </a:spcAft>
                <a:buNone/>
              </a:pPr>
              <a:endParaRPr lang="en-AU" sz="1500" kern="1200"/>
            </a:p>
          </p:txBody>
        </p:sp>
        <p:grpSp>
          <p:nvGrpSpPr>
            <p:cNvPr id="57" name="Group 56" descr="A cyclic flow chart showing the life cycle of crude oil sourced plastics. ">
              <a:extLst>
                <a:ext uri="{FF2B5EF4-FFF2-40B4-BE49-F238E27FC236}">
                  <a16:creationId xmlns:a16="http://schemas.microsoft.com/office/drawing/2014/main" id="{AEF53532-13C2-49C9-81E5-18725BC40FF6}"/>
                </a:ext>
              </a:extLst>
            </p:cNvPr>
            <p:cNvGrpSpPr/>
            <p:nvPr/>
          </p:nvGrpSpPr>
          <p:grpSpPr>
            <a:xfrm>
              <a:off x="178308" y="1943100"/>
              <a:ext cx="5615857" cy="4482121"/>
              <a:chOff x="105074" y="1884650"/>
              <a:chExt cx="5689092" cy="4540571"/>
            </a:xfrm>
          </p:grpSpPr>
          <p:sp>
            <p:nvSpPr>
              <p:cNvPr id="47" name="Freeform: Shape 46">
                <a:extLst>
                  <a:ext uri="{FF2B5EF4-FFF2-40B4-BE49-F238E27FC236}">
                    <a16:creationId xmlns:a16="http://schemas.microsoft.com/office/drawing/2014/main" id="{63E159FC-60EA-103D-BF22-DF85BA9F5EA1}"/>
                  </a:ext>
                </a:extLst>
              </p:cNvPr>
              <p:cNvSpPr/>
              <p:nvPr/>
            </p:nvSpPr>
            <p:spPr>
              <a:xfrm>
                <a:off x="862383" y="1884650"/>
                <a:ext cx="2139880" cy="1219045"/>
              </a:xfrm>
              <a:custGeom>
                <a:avLst/>
                <a:gdLst>
                  <a:gd name="connsiteX0" fmla="*/ 0 w 2139880"/>
                  <a:gd name="connsiteY0" fmla="*/ 203178 h 1219045"/>
                  <a:gd name="connsiteX1" fmla="*/ 203178 w 2139880"/>
                  <a:gd name="connsiteY1" fmla="*/ 0 h 1219045"/>
                  <a:gd name="connsiteX2" fmla="*/ 1936702 w 2139880"/>
                  <a:gd name="connsiteY2" fmla="*/ 0 h 1219045"/>
                  <a:gd name="connsiteX3" fmla="*/ 2139880 w 2139880"/>
                  <a:gd name="connsiteY3" fmla="*/ 203178 h 1219045"/>
                  <a:gd name="connsiteX4" fmla="*/ 2139880 w 2139880"/>
                  <a:gd name="connsiteY4" fmla="*/ 1015867 h 1219045"/>
                  <a:gd name="connsiteX5" fmla="*/ 1936702 w 2139880"/>
                  <a:gd name="connsiteY5" fmla="*/ 1219045 h 1219045"/>
                  <a:gd name="connsiteX6" fmla="*/ 203178 w 2139880"/>
                  <a:gd name="connsiteY6" fmla="*/ 1219045 h 1219045"/>
                  <a:gd name="connsiteX7" fmla="*/ 0 w 2139880"/>
                  <a:gd name="connsiteY7" fmla="*/ 1015867 h 1219045"/>
                  <a:gd name="connsiteX8" fmla="*/ 0 w 2139880"/>
                  <a:gd name="connsiteY8" fmla="*/ 203178 h 121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880" h="1219045">
                    <a:moveTo>
                      <a:pt x="0" y="203178"/>
                    </a:moveTo>
                    <a:cubicBezTo>
                      <a:pt x="0" y="90966"/>
                      <a:pt x="90966" y="0"/>
                      <a:pt x="203178" y="0"/>
                    </a:cubicBezTo>
                    <a:lnTo>
                      <a:pt x="1936702" y="0"/>
                    </a:lnTo>
                    <a:cubicBezTo>
                      <a:pt x="2048914" y="0"/>
                      <a:pt x="2139880" y="90966"/>
                      <a:pt x="2139880" y="203178"/>
                    </a:cubicBezTo>
                    <a:lnTo>
                      <a:pt x="2139880" y="1015867"/>
                    </a:lnTo>
                    <a:cubicBezTo>
                      <a:pt x="2139880" y="1128079"/>
                      <a:pt x="2048914" y="1219045"/>
                      <a:pt x="1936702" y="1219045"/>
                    </a:cubicBezTo>
                    <a:lnTo>
                      <a:pt x="203178" y="1219045"/>
                    </a:lnTo>
                    <a:cubicBezTo>
                      <a:pt x="90966" y="1219045"/>
                      <a:pt x="0" y="1128079"/>
                      <a:pt x="0" y="1015867"/>
                    </a:cubicBezTo>
                    <a:lnTo>
                      <a:pt x="0" y="2031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639" tIns="83639" rIns="83639" bIns="83639" numCol="1" spcCol="1270" anchor="ctr" anchorCtr="1">
                <a:noAutofit/>
              </a:bodyPr>
              <a:lstStyle/>
              <a:p>
                <a:pPr marL="0" lvl="0" indent="0" algn="l" defTabSz="844550">
                  <a:lnSpc>
                    <a:spcPct val="90000"/>
                  </a:lnSpc>
                  <a:spcBef>
                    <a:spcPct val="0"/>
                  </a:spcBef>
                  <a:spcAft>
                    <a:spcPct val="35000"/>
                  </a:spcAft>
                  <a:buNone/>
                </a:pPr>
                <a:r>
                  <a:rPr lang="en-AU" sz="1900" kern="1200" dirty="0"/>
                  <a:t>Raw materials from crude oil</a:t>
                </a:r>
              </a:p>
            </p:txBody>
          </p:sp>
          <p:sp>
            <p:nvSpPr>
              <p:cNvPr id="48" name="Freeform: Shape 47">
                <a:extLst>
                  <a:ext uri="{FF2B5EF4-FFF2-40B4-BE49-F238E27FC236}">
                    <a16:creationId xmlns:a16="http://schemas.microsoft.com/office/drawing/2014/main" id="{FD900799-B6E3-F6C0-918B-F1B18372D0E5}"/>
                  </a:ext>
                </a:extLst>
              </p:cNvPr>
              <p:cNvSpPr/>
              <p:nvPr/>
            </p:nvSpPr>
            <p:spPr>
              <a:xfrm rot="911686">
                <a:off x="3049301" y="2620204"/>
                <a:ext cx="394621" cy="461847"/>
              </a:xfrm>
              <a:custGeom>
                <a:avLst/>
                <a:gdLst>
                  <a:gd name="connsiteX0" fmla="*/ 0 w 394621"/>
                  <a:gd name="connsiteY0" fmla="*/ 92369 h 461847"/>
                  <a:gd name="connsiteX1" fmla="*/ 197311 w 394621"/>
                  <a:gd name="connsiteY1" fmla="*/ 92369 h 461847"/>
                  <a:gd name="connsiteX2" fmla="*/ 197311 w 394621"/>
                  <a:gd name="connsiteY2" fmla="*/ 0 h 461847"/>
                  <a:gd name="connsiteX3" fmla="*/ 394621 w 394621"/>
                  <a:gd name="connsiteY3" fmla="*/ 230924 h 461847"/>
                  <a:gd name="connsiteX4" fmla="*/ 197311 w 394621"/>
                  <a:gd name="connsiteY4" fmla="*/ 461847 h 461847"/>
                  <a:gd name="connsiteX5" fmla="*/ 197311 w 394621"/>
                  <a:gd name="connsiteY5" fmla="*/ 369478 h 461847"/>
                  <a:gd name="connsiteX6" fmla="*/ 0 w 394621"/>
                  <a:gd name="connsiteY6" fmla="*/ 369478 h 461847"/>
                  <a:gd name="connsiteX7" fmla="*/ 0 w 394621"/>
                  <a:gd name="connsiteY7" fmla="*/ 92369 h 46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621" h="461847">
                    <a:moveTo>
                      <a:pt x="0" y="92369"/>
                    </a:moveTo>
                    <a:lnTo>
                      <a:pt x="197311" y="92369"/>
                    </a:lnTo>
                    <a:lnTo>
                      <a:pt x="197311" y="0"/>
                    </a:lnTo>
                    <a:lnTo>
                      <a:pt x="394621" y="230924"/>
                    </a:lnTo>
                    <a:lnTo>
                      <a:pt x="197311" y="461847"/>
                    </a:lnTo>
                    <a:lnTo>
                      <a:pt x="197311" y="369478"/>
                    </a:lnTo>
                    <a:lnTo>
                      <a:pt x="0" y="369478"/>
                    </a:lnTo>
                    <a:lnTo>
                      <a:pt x="0" y="9236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92368" rIns="118386" bIns="92369" numCol="1" spcCol="1270" anchor="ctr" anchorCtr="0">
                <a:noAutofit/>
              </a:bodyPr>
              <a:lstStyle/>
              <a:p>
                <a:pPr marL="0" lvl="0" indent="0" algn="ctr" defTabSz="666750">
                  <a:lnSpc>
                    <a:spcPct val="90000"/>
                  </a:lnSpc>
                  <a:spcBef>
                    <a:spcPct val="0"/>
                  </a:spcBef>
                  <a:spcAft>
                    <a:spcPct val="35000"/>
                  </a:spcAft>
                  <a:buNone/>
                </a:pPr>
                <a:endParaRPr lang="en-AU" sz="1500" kern="1200"/>
              </a:p>
            </p:txBody>
          </p:sp>
          <p:sp>
            <p:nvSpPr>
              <p:cNvPr id="49" name="Freeform: Shape 48">
                <a:extLst>
                  <a:ext uri="{FF2B5EF4-FFF2-40B4-BE49-F238E27FC236}">
                    <a16:creationId xmlns:a16="http://schemas.microsoft.com/office/drawing/2014/main" id="{06079CFF-ED1F-D087-6E90-369678DF62E7}"/>
                  </a:ext>
                </a:extLst>
              </p:cNvPr>
              <p:cNvSpPr/>
              <p:nvPr/>
            </p:nvSpPr>
            <p:spPr>
              <a:xfrm>
                <a:off x="3505304" y="2580116"/>
                <a:ext cx="2288862" cy="1304189"/>
              </a:xfrm>
              <a:custGeom>
                <a:avLst/>
                <a:gdLst>
                  <a:gd name="connsiteX0" fmla="*/ 0 w 2288862"/>
                  <a:gd name="connsiteY0" fmla="*/ 217369 h 1304189"/>
                  <a:gd name="connsiteX1" fmla="*/ 217369 w 2288862"/>
                  <a:gd name="connsiteY1" fmla="*/ 0 h 1304189"/>
                  <a:gd name="connsiteX2" fmla="*/ 2071493 w 2288862"/>
                  <a:gd name="connsiteY2" fmla="*/ 0 h 1304189"/>
                  <a:gd name="connsiteX3" fmla="*/ 2288862 w 2288862"/>
                  <a:gd name="connsiteY3" fmla="*/ 217369 h 1304189"/>
                  <a:gd name="connsiteX4" fmla="*/ 2288862 w 2288862"/>
                  <a:gd name="connsiteY4" fmla="*/ 1086820 h 1304189"/>
                  <a:gd name="connsiteX5" fmla="*/ 2071493 w 2288862"/>
                  <a:gd name="connsiteY5" fmla="*/ 1304189 h 1304189"/>
                  <a:gd name="connsiteX6" fmla="*/ 217369 w 2288862"/>
                  <a:gd name="connsiteY6" fmla="*/ 1304189 h 1304189"/>
                  <a:gd name="connsiteX7" fmla="*/ 0 w 2288862"/>
                  <a:gd name="connsiteY7" fmla="*/ 1086820 h 1304189"/>
                  <a:gd name="connsiteX8" fmla="*/ 0 w 2288862"/>
                  <a:gd name="connsiteY8" fmla="*/ 217369 h 130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862" h="1304189">
                    <a:moveTo>
                      <a:pt x="0" y="217369"/>
                    </a:moveTo>
                    <a:cubicBezTo>
                      <a:pt x="0" y="97319"/>
                      <a:pt x="97319" y="0"/>
                      <a:pt x="217369" y="0"/>
                    </a:cubicBezTo>
                    <a:lnTo>
                      <a:pt x="2071493" y="0"/>
                    </a:lnTo>
                    <a:cubicBezTo>
                      <a:pt x="2191543" y="0"/>
                      <a:pt x="2288862" y="97319"/>
                      <a:pt x="2288862" y="217369"/>
                    </a:cubicBezTo>
                    <a:lnTo>
                      <a:pt x="2288862" y="1086820"/>
                    </a:lnTo>
                    <a:cubicBezTo>
                      <a:pt x="2288862" y="1206870"/>
                      <a:pt x="2191543" y="1304189"/>
                      <a:pt x="2071493" y="1304189"/>
                    </a:cubicBezTo>
                    <a:lnTo>
                      <a:pt x="217369" y="1304189"/>
                    </a:lnTo>
                    <a:cubicBezTo>
                      <a:pt x="97319" y="1304189"/>
                      <a:pt x="0" y="1206870"/>
                      <a:pt x="0" y="1086820"/>
                    </a:cubicBezTo>
                    <a:lnTo>
                      <a:pt x="0" y="2173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795" tIns="87795" rIns="87795" bIns="87795" numCol="1" spcCol="1270" anchor="ctr" anchorCtr="1">
                <a:noAutofit/>
              </a:bodyPr>
              <a:lstStyle/>
              <a:p>
                <a:pPr marL="0" lvl="0" indent="0" algn="l" defTabSz="844550">
                  <a:lnSpc>
                    <a:spcPct val="90000"/>
                  </a:lnSpc>
                  <a:spcBef>
                    <a:spcPct val="0"/>
                  </a:spcBef>
                  <a:spcAft>
                    <a:spcPct val="35000"/>
                  </a:spcAft>
                  <a:buNone/>
                </a:pPr>
                <a:r>
                  <a:rPr lang="en-AU" sz="1900" kern="1200"/>
                  <a:t>Polymerisation</a:t>
                </a:r>
              </a:p>
            </p:txBody>
          </p:sp>
          <p:sp>
            <p:nvSpPr>
              <p:cNvPr id="50" name="Freeform: Shape 49">
                <a:extLst>
                  <a:ext uri="{FF2B5EF4-FFF2-40B4-BE49-F238E27FC236}">
                    <a16:creationId xmlns:a16="http://schemas.microsoft.com/office/drawing/2014/main" id="{EC76CCAA-A628-83B3-A415-8D6F95E35A6B}"/>
                  </a:ext>
                </a:extLst>
              </p:cNvPr>
              <p:cNvSpPr/>
              <p:nvPr/>
            </p:nvSpPr>
            <p:spPr>
              <a:xfrm rot="5400000">
                <a:off x="4516237" y="3885554"/>
                <a:ext cx="284871" cy="461847"/>
              </a:xfrm>
              <a:custGeom>
                <a:avLst/>
                <a:gdLst>
                  <a:gd name="connsiteX0" fmla="*/ 0 w 216240"/>
                  <a:gd name="connsiteY0" fmla="*/ 92369 h 461847"/>
                  <a:gd name="connsiteX1" fmla="*/ 108120 w 216240"/>
                  <a:gd name="connsiteY1" fmla="*/ 92369 h 461847"/>
                  <a:gd name="connsiteX2" fmla="*/ 108120 w 216240"/>
                  <a:gd name="connsiteY2" fmla="*/ 0 h 461847"/>
                  <a:gd name="connsiteX3" fmla="*/ 216240 w 216240"/>
                  <a:gd name="connsiteY3" fmla="*/ 230924 h 461847"/>
                  <a:gd name="connsiteX4" fmla="*/ 108120 w 216240"/>
                  <a:gd name="connsiteY4" fmla="*/ 461847 h 461847"/>
                  <a:gd name="connsiteX5" fmla="*/ 108120 w 216240"/>
                  <a:gd name="connsiteY5" fmla="*/ 369478 h 461847"/>
                  <a:gd name="connsiteX6" fmla="*/ 0 w 216240"/>
                  <a:gd name="connsiteY6" fmla="*/ 369478 h 461847"/>
                  <a:gd name="connsiteX7" fmla="*/ 0 w 216240"/>
                  <a:gd name="connsiteY7" fmla="*/ 92369 h 46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240" h="461847">
                    <a:moveTo>
                      <a:pt x="0" y="92369"/>
                    </a:moveTo>
                    <a:lnTo>
                      <a:pt x="108120" y="92369"/>
                    </a:lnTo>
                    <a:lnTo>
                      <a:pt x="108120" y="0"/>
                    </a:lnTo>
                    <a:lnTo>
                      <a:pt x="216240" y="230924"/>
                    </a:lnTo>
                    <a:lnTo>
                      <a:pt x="108120" y="461847"/>
                    </a:lnTo>
                    <a:lnTo>
                      <a:pt x="108120" y="369478"/>
                    </a:lnTo>
                    <a:lnTo>
                      <a:pt x="0" y="369478"/>
                    </a:lnTo>
                    <a:lnTo>
                      <a:pt x="0" y="9236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2368" rIns="64871" bIns="92369" numCol="1" spcCol="1270" anchor="ctr" anchorCtr="0">
                <a:noAutofit/>
              </a:bodyPr>
              <a:lstStyle/>
              <a:p>
                <a:pPr marL="0" lvl="0" indent="0" algn="ctr" defTabSz="666750">
                  <a:lnSpc>
                    <a:spcPct val="90000"/>
                  </a:lnSpc>
                  <a:spcBef>
                    <a:spcPct val="0"/>
                  </a:spcBef>
                  <a:spcAft>
                    <a:spcPct val="35000"/>
                  </a:spcAft>
                  <a:buNone/>
                </a:pPr>
                <a:endParaRPr lang="en-AU" sz="1500" kern="1200"/>
              </a:p>
            </p:txBody>
          </p:sp>
          <p:sp>
            <p:nvSpPr>
              <p:cNvPr id="51" name="Freeform: Shape 50">
                <a:extLst>
                  <a:ext uri="{FF2B5EF4-FFF2-40B4-BE49-F238E27FC236}">
                    <a16:creationId xmlns:a16="http://schemas.microsoft.com/office/drawing/2014/main" id="{94B7FB7B-C978-0C2F-0326-51B1B1B0503E}"/>
                  </a:ext>
                </a:extLst>
              </p:cNvPr>
              <p:cNvSpPr/>
              <p:nvPr/>
            </p:nvSpPr>
            <p:spPr>
              <a:xfrm>
                <a:off x="3734536" y="4292263"/>
                <a:ext cx="1863729" cy="1177389"/>
              </a:xfrm>
              <a:custGeom>
                <a:avLst/>
                <a:gdLst>
                  <a:gd name="connsiteX0" fmla="*/ 0 w 1863729"/>
                  <a:gd name="connsiteY0" fmla="*/ 196235 h 1177389"/>
                  <a:gd name="connsiteX1" fmla="*/ 196235 w 1863729"/>
                  <a:gd name="connsiteY1" fmla="*/ 0 h 1177389"/>
                  <a:gd name="connsiteX2" fmla="*/ 1667494 w 1863729"/>
                  <a:gd name="connsiteY2" fmla="*/ 0 h 1177389"/>
                  <a:gd name="connsiteX3" fmla="*/ 1863729 w 1863729"/>
                  <a:gd name="connsiteY3" fmla="*/ 196235 h 1177389"/>
                  <a:gd name="connsiteX4" fmla="*/ 1863729 w 1863729"/>
                  <a:gd name="connsiteY4" fmla="*/ 981154 h 1177389"/>
                  <a:gd name="connsiteX5" fmla="*/ 1667494 w 1863729"/>
                  <a:gd name="connsiteY5" fmla="*/ 1177389 h 1177389"/>
                  <a:gd name="connsiteX6" fmla="*/ 196235 w 1863729"/>
                  <a:gd name="connsiteY6" fmla="*/ 1177389 h 1177389"/>
                  <a:gd name="connsiteX7" fmla="*/ 0 w 1863729"/>
                  <a:gd name="connsiteY7" fmla="*/ 981154 h 1177389"/>
                  <a:gd name="connsiteX8" fmla="*/ 0 w 1863729"/>
                  <a:gd name="connsiteY8" fmla="*/ 196235 h 117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729" h="1177389">
                    <a:moveTo>
                      <a:pt x="0" y="196235"/>
                    </a:moveTo>
                    <a:cubicBezTo>
                      <a:pt x="0" y="87857"/>
                      <a:pt x="87857" y="0"/>
                      <a:pt x="196235" y="0"/>
                    </a:cubicBezTo>
                    <a:lnTo>
                      <a:pt x="1667494" y="0"/>
                    </a:lnTo>
                    <a:cubicBezTo>
                      <a:pt x="1775872" y="0"/>
                      <a:pt x="1863729" y="87857"/>
                      <a:pt x="1863729" y="196235"/>
                    </a:cubicBezTo>
                    <a:lnTo>
                      <a:pt x="1863729" y="981154"/>
                    </a:lnTo>
                    <a:cubicBezTo>
                      <a:pt x="1863729" y="1089532"/>
                      <a:pt x="1775872" y="1177389"/>
                      <a:pt x="1667494" y="1177389"/>
                    </a:cubicBezTo>
                    <a:lnTo>
                      <a:pt x="196235" y="1177389"/>
                    </a:lnTo>
                    <a:cubicBezTo>
                      <a:pt x="87857" y="1177389"/>
                      <a:pt x="0" y="1089532"/>
                      <a:pt x="0" y="981154"/>
                    </a:cubicBezTo>
                    <a:lnTo>
                      <a:pt x="0" y="1962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605" tIns="81605" rIns="81605" bIns="81605" numCol="1" spcCol="1270" anchor="ctr" anchorCtr="1">
                <a:noAutofit/>
              </a:bodyPr>
              <a:lstStyle/>
              <a:p>
                <a:pPr marL="0" lvl="0" indent="0" algn="l" defTabSz="844550">
                  <a:lnSpc>
                    <a:spcPct val="90000"/>
                  </a:lnSpc>
                  <a:spcBef>
                    <a:spcPct val="0"/>
                  </a:spcBef>
                  <a:spcAft>
                    <a:spcPct val="35000"/>
                  </a:spcAft>
                  <a:buNone/>
                </a:pPr>
                <a:r>
                  <a:rPr lang="en-AU" sz="1900" kern="1200"/>
                  <a:t>Production of items</a:t>
                </a:r>
              </a:p>
            </p:txBody>
          </p:sp>
          <p:sp>
            <p:nvSpPr>
              <p:cNvPr id="52" name="Freeform: Shape 51">
                <a:extLst>
                  <a:ext uri="{FF2B5EF4-FFF2-40B4-BE49-F238E27FC236}">
                    <a16:creationId xmlns:a16="http://schemas.microsoft.com/office/drawing/2014/main" id="{E53760D0-8B4A-9A87-B2D4-693833E8DE6F}"/>
                  </a:ext>
                </a:extLst>
              </p:cNvPr>
              <p:cNvSpPr/>
              <p:nvPr/>
            </p:nvSpPr>
            <p:spPr>
              <a:xfrm rot="19901799">
                <a:off x="3410071" y="5360088"/>
                <a:ext cx="409274" cy="461848"/>
              </a:xfrm>
              <a:custGeom>
                <a:avLst/>
                <a:gdLst>
                  <a:gd name="connsiteX0" fmla="*/ 0 w 409273"/>
                  <a:gd name="connsiteY0" fmla="*/ 92369 h 461847"/>
                  <a:gd name="connsiteX1" fmla="*/ 204637 w 409273"/>
                  <a:gd name="connsiteY1" fmla="*/ 92369 h 461847"/>
                  <a:gd name="connsiteX2" fmla="*/ 204637 w 409273"/>
                  <a:gd name="connsiteY2" fmla="*/ 0 h 461847"/>
                  <a:gd name="connsiteX3" fmla="*/ 409273 w 409273"/>
                  <a:gd name="connsiteY3" fmla="*/ 230924 h 461847"/>
                  <a:gd name="connsiteX4" fmla="*/ 204637 w 409273"/>
                  <a:gd name="connsiteY4" fmla="*/ 461847 h 461847"/>
                  <a:gd name="connsiteX5" fmla="*/ 204637 w 409273"/>
                  <a:gd name="connsiteY5" fmla="*/ 369478 h 461847"/>
                  <a:gd name="connsiteX6" fmla="*/ 0 w 409273"/>
                  <a:gd name="connsiteY6" fmla="*/ 369478 h 461847"/>
                  <a:gd name="connsiteX7" fmla="*/ 0 w 409273"/>
                  <a:gd name="connsiteY7" fmla="*/ 92369 h 46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273" h="461847">
                    <a:moveTo>
                      <a:pt x="409273" y="369478"/>
                    </a:moveTo>
                    <a:lnTo>
                      <a:pt x="204636" y="369478"/>
                    </a:lnTo>
                    <a:lnTo>
                      <a:pt x="204636" y="461847"/>
                    </a:lnTo>
                    <a:lnTo>
                      <a:pt x="0" y="230923"/>
                    </a:lnTo>
                    <a:lnTo>
                      <a:pt x="204636" y="0"/>
                    </a:lnTo>
                    <a:lnTo>
                      <a:pt x="204636" y="92369"/>
                    </a:lnTo>
                    <a:lnTo>
                      <a:pt x="409273" y="92369"/>
                    </a:lnTo>
                    <a:lnTo>
                      <a:pt x="409273" y="36947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2782" tIns="92369" rIns="0" bIns="92369" numCol="1" spcCol="1270" anchor="ctr" anchorCtr="0">
                <a:noAutofit/>
              </a:bodyPr>
              <a:lstStyle/>
              <a:p>
                <a:pPr marL="0" lvl="0" indent="0" algn="ctr" defTabSz="666750">
                  <a:lnSpc>
                    <a:spcPct val="90000"/>
                  </a:lnSpc>
                  <a:spcBef>
                    <a:spcPct val="0"/>
                  </a:spcBef>
                  <a:spcAft>
                    <a:spcPct val="35000"/>
                  </a:spcAft>
                  <a:buNone/>
                </a:pPr>
                <a:endParaRPr lang="en-AU" sz="1500" kern="1200"/>
              </a:p>
            </p:txBody>
          </p:sp>
          <p:sp>
            <p:nvSpPr>
              <p:cNvPr id="53" name="Freeform: Shape 52">
                <a:extLst>
                  <a:ext uri="{FF2B5EF4-FFF2-40B4-BE49-F238E27FC236}">
                    <a16:creationId xmlns:a16="http://schemas.microsoft.com/office/drawing/2014/main" id="{920AB283-0CDC-E00F-1216-8B83109C63EA}"/>
                  </a:ext>
                </a:extLst>
              </p:cNvPr>
              <p:cNvSpPr/>
              <p:nvPr/>
            </p:nvSpPr>
            <p:spPr>
              <a:xfrm>
                <a:off x="2181047" y="5471825"/>
                <a:ext cx="1229979" cy="832721"/>
              </a:xfrm>
              <a:custGeom>
                <a:avLst/>
                <a:gdLst>
                  <a:gd name="connsiteX0" fmla="*/ 0 w 1229979"/>
                  <a:gd name="connsiteY0" fmla="*/ 138790 h 832721"/>
                  <a:gd name="connsiteX1" fmla="*/ 138790 w 1229979"/>
                  <a:gd name="connsiteY1" fmla="*/ 0 h 832721"/>
                  <a:gd name="connsiteX2" fmla="*/ 1091189 w 1229979"/>
                  <a:gd name="connsiteY2" fmla="*/ 0 h 832721"/>
                  <a:gd name="connsiteX3" fmla="*/ 1229979 w 1229979"/>
                  <a:gd name="connsiteY3" fmla="*/ 138790 h 832721"/>
                  <a:gd name="connsiteX4" fmla="*/ 1229979 w 1229979"/>
                  <a:gd name="connsiteY4" fmla="*/ 693931 h 832721"/>
                  <a:gd name="connsiteX5" fmla="*/ 1091189 w 1229979"/>
                  <a:gd name="connsiteY5" fmla="*/ 832721 h 832721"/>
                  <a:gd name="connsiteX6" fmla="*/ 138790 w 1229979"/>
                  <a:gd name="connsiteY6" fmla="*/ 832721 h 832721"/>
                  <a:gd name="connsiteX7" fmla="*/ 0 w 1229979"/>
                  <a:gd name="connsiteY7" fmla="*/ 693931 h 832721"/>
                  <a:gd name="connsiteX8" fmla="*/ 0 w 1229979"/>
                  <a:gd name="connsiteY8" fmla="*/ 138790 h 83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9979" h="832721">
                    <a:moveTo>
                      <a:pt x="0" y="138790"/>
                    </a:moveTo>
                    <a:cubicBezTo>
                      <a:pt x="0" y="62138"/>
                      <a:pt x="62138" y="0"/>
                      <a:pt x="138790" y="0"/>
                    </a:cubicBezTo>
                    <a:lnTo>
                      <a:pt x="1091189" y="0"/>
                    </a:lnTo>
                    <a:cubicBezTo>
                      <a:pt x="1167841" y="0"/>
                      <a:pt x="1229979" y="62138"/>
                      <a:pt x="1229979" y="138790"/>
                    </a:cubicBezTo>
                    <a:lnTo>
                      <a:pt x="1229979" y="693931"/>
                    </a:lnTo>
                    <a:cubicBezTo>
                      <a:pt x="1229979" y="770583"/>
                      <a:pt x="1167841" y="832721"/>
                      <a:pt x="1091189" y="832721"/>
                    </a:cubicBezTo>
                    <a:lnTo>
                      <a:pt x="138790" y="832721"/>
                    </a:lnTo>
                    <a:cubicBezTo>
                      <a:pt x="62138" y="832721"/>
                      <a:pt x="0" y="770583"/>
                      <a:pt x="0" y="693931"/>
                    </a:cubicBezTo>
                    <a:lnTo>
                      <a:pt x="0" y="1387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780" tIns="64780" rIns="64780" bIns="64780" numCol="1" spcCol="1270" anchor="ctr" anchorCtr="1">
                <a:noAutofit/>
              </a:bodyPr>
              <a:lstStyle/>
              <a:p>
                <a:pPr marL="0" lvl="0" indent="0" algn="l" defTabSz="844550">
                  <a:lnSpc>
                    <a:spcPct val="90000"/>
                  </a:lnSpc>
                  <a:spcBef>
                    <a:spcPct val="0"/>
                  </a:spcBef>
                  <a:spcAft>
                    <a:spcPct val="35000"/>
                  </a:spcAft>
                  <a:buNone/>
                </a:pPr>
                <a:r>
                  <a:rPr lang="en-AU" sz="1900" kern="1200"/>
                  <a:t>Use</a:t>
                </a:r>
              </a:p>
            </p:txBody>
          </p:sp>
          <p:sp>
            <p:nvSpPr>
              <p:cNvPr id="55" name="Freeform: Shape 54">
                <a:extLst>
                  <a:ext uri="{FF2B5EF4-FFF2-40B4-BE49-F238E27FC236}">
                    <a16:creationId xmlns:a16="http://schemas.microsoft.com/office/drawing/2014/main" id="{F64104A2-39C4-679E-BC62-68664BC77F6C}"/>
                  </a:ext>
                </a:extLst>
              </p:cNvPr>
              <p:cNvSpPr/>
              <p:nvPr/>
            </p:nvSpPr>
            <p:spPr>
              <a:xfrm>
                <a:off x="279351" y="3807244"/>
                <a:ext cx="2176869" cy="1285633"/>
              </a:xfrm>
              <a:custGeom>
                <a:avLst/>
                <a:gdLst>
                  <a:gd name="connsiteX0" fmla="*/ 0 w 2176869"/>
                  <a:gd name="connsiteY0" fmla="*/ 214276 h 1285633"/>
                  <a:gd name="connsiteX1" fmla="*/ 214276 w 2176869"/>
                  <a:gd name="connsiteY1" fmla="*/ 0 h 1285633"/>
                  <a:gd name="connsiteX2" fmla="*/ 1962593 w 2176869"/>
                  <a:gd name="connsiteY2" fmla="*/ 0 h 1285633"/>
                  <a:gd name="connsiteX3" fmla="*/ 2176869 w 2176869"/>
                  <a:gd name="connsiteY3" fmla="*/ 214276 h 1285633"/>
                  <a:gd name="connsiteX4" fmla="*/ 2176869 w 2176869"/>
                  <a:gd name="connsiteY4" fmla="*/ 1071357 h 1285633"/>
                  <a:gd name="connsiteX5" fmla="*/ 1962593 w 2176869"/>
                  <a:gd name="connsiteY5" fmla="*/ 1285633 h 1285633"/>
                  <a:gd name="connsiteX6" fmla="*/ 214276 w 2176869"/>
                  <a:gd name="connsiteY6" fmla="*/ 1285633 h 1285633"/>
                  <a:gd name="connsiteX7" fmla="*/ 0 w 2176869"/>
                  <a:gd name="connsiteY7" fmla="*/ 1071357 h 1285633"/>
                  <a:gd name="connsiteX8" fmla="*/ 0 w 2176869"/>
                  <a:gd name="connsiteY8" fmla="*/ 214276 h 128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6869" h="1285633">
                    <a:moveTo>
                      <a:pt x="0" y="214276"/>
                    </a:moveTo>
                    <a:cubicBezTo>
                      <a:pt x="0" y="95935"/>
                      <a:pt x="95935" y="0"/>
                      <a:pt x="214276" y="0"/>
                    </a:cubicBezTo>
                    <a:lnTo>
                      <a:pt x="1962593" y="0"/>
                    </a:lnTo>
                    <a:cubicBezTo>
                      <a:pt x="2080934" y="0"/>
                      <a:pt x="2176869" y="95935"/>
                      <a:pt x="2176869" y="214276"/>
                    </a:cubicBezTo>
                    <a:lnTo>
                      <a:pt x="2176869" y="1071357"/>
                    </a:lnTo>
                    <a:cubicBezTo>
                      <a:pt x="2176869" y="1189698"/>
                      <a:pt x="2080934" y="1285633"/>
                      <a:pt x="1962593" y="1285633"/>
                    </a:cubicBezTo>
                    <a:lnTo>
                      <a:pt x="214276" y="1285633"/>
                    </a:lnTo>
                    <a:cubicBezTo>
                      <a:pt x="95935" y="1285633"/>
                      <a:pt x="0" y="1189698"/>
                      <a:pt x="0" y="1071357"/>
                    </a:cubicBezTo>
                    <a:lnTo>
                      <a:pt x="0" y="2142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889" tIns="86889" rIns="86889" bIns="86889" numCol="1" spcCol="1270" anchor="ctr" anchorCtr="1">
                <a:noAutofit/>
              </a:bodyPr>
              <a:lstStyle/>
              <a:p>
                <a:pPr marL="0" lvl="0" indent="0" algn="l" defTabSz="844550">
                  <a:lnSpc>
                    <a:spcPct val="90000"/>
                  </a:lnSpc>
                  <a:spcBef>
                    <a:spcPct val="0"/>
                  </a:spcBef>
                  <a:spcAft>
                    <a:spcPct val="35000"/>
                  </a:spcAft>
                  <a:buNone/>
                </a:pPr>
                <a:r>
                  <a:rPr lang="en-AU" sz="1900" kern="1200" dirty="0"/>
                  <a:t>Disposal</a:t>
                </a:r>
              </a:p>
              <a:p>
                <a:pPr marL="0" lvl="0" indent="0" algn="l" defTabSz="844550">
                  <a:lnSpc>
                    <a:spcPct val="90000"/>
                  </a:lnSpc>
                  <a:spcBef>
                    <a:spcPct val="0"/>
                  </a:spcBef>
                  <a:spcAft>
                    <a:spcPct val="35000"/>
                  </a:spcAft>
                  <a:buNone/>
                </a:pPr>
                <a:r>
                  <a:rPr lang="en-AU" sz="1900" kern="1200" dirty="0"/>
                  <a:t>(in landfill or incineration) or recycle</a:t>
                </a:r>
              </a:p>
            </p:txBody>
          </p:sp>
          <p:sp>
            <p:nvSpPr>
              <p:cNvPr id="32" name="Arrow: Right 31">
                <a:extLst>
                  <a:ext uri="{FF2B5EF4-FFF2-40B4-BE49-F238E27FC236}">
                    <a16:creationId xmlns:a16="http://schemas.microsoft.com/office/drawing/2014/main" id="{220697D2-762A-DD26-E640-C5790C286569}"/>
                  </a:ext>
                </a:extLst>
              </p:cNvPr>
              <p:cNvSpPr/>
              <p:nvPr/>
            </p:nvSpPr>
            <p:spPr>
              <a:xfrm rot="10616276">
                <a:off x="1722935" y="5702773"/>
                <a:ext cx="426166" cy="46184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31" name="Rectangle: Rounded Corners 30">
                <a:extLst>
                  <a:ext uri="{FF2B5EF4-FFF2-40B4-BE49-F238E27FC236}">
                    <a16:creationId xmlns:a16="http://schemas.microsoft.com/office/drawing/2014/main" id="{731F7151-3C6F-25E7-DF5D-3FFD82D47465}"/>
                  </a:ext>
                  <a:ext uri="{C183D7F6-B498-43B3-948B-1728B52AA6E4}">
                    <adec:decorative xmlns:adec="http://schemas.microsoft.com/office/drawing/2017/decorative" val="1"/>
                  </a:ext>
                </a:extLst>
              </p:cNvPr>
              <p:cNvSpPr/>
              <p:nvPr/>
            </p:nvSpPr>
            <p:spPr>
              <a:xfrm>
                <a:off x="105074" y="5744678"/>
                <a:ext cx="1595365" cy="680543"/>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AU" sz="1800" dirty="0">
                    <a:solidFill>
                      <a:schemeClr val="bg1"/>
                    </a:solidFill>
                  </a:rPr>
                  <a:t>Recycled</a:t>
                </a:r>
                <a:endParaRPr lang="en-AU" sz="1200" dirty="0">
                  <a:solidFill>
                    <a:schemeClr val="bg1"/>
                  </a:solidFill>
                </a:endParaRPr>
              </a:p>
            </p:txBody>
          </p:sp>
        </p:grpSp>
      </p:grpSp>
      <p:sp>
        <p:nvSpPr>
          <p:cNvPr id="14" name="TextBox 13">
            <a:extLst>
              <a:ext uri="{FF2B5EF4-FFF2-40B4-BE49-F238E27FC236}">
                <a16:creationId xmlns:a16="http://schemas.microsoft.com/office/drawing/2014/main" id="{69E89C26-8B6B-DEC5-2CBA-E4BF233C6B0A}"/>
              </a:ext>
            </a:extLst>
          </p:cNvPr>
          <p:cNvSpPr txBox="1"/>
          <p:nvPr/>
        </p:nvSpPr>
        <p:spPr>
          <a:xfrm>
            <a:off x="7081807" y="1244851"/>
            <a:ext cx="3875103" cy="491076"/>
          </a:xfrm>
          <a:prstGeom prst="rect">
            <a:avLst/>
          </a:prstGeom>
          <a:noFill/>
        </p:spPr>
        <p:txBody>
          <a:bodyPr wrap="square" lIns="0" tIns="0" rIns="0" bIns="0" rtlCol="0">
            <a:noAutofit/>
          </a:bodyPr>
          <a:lstStyle/>
          <a:p>
            <a:pPr algn="l"/>
            <a:r>
              <a:rPr lang="en-AU" b="1" dirty="0">
                <a:latin typeface="+mj-lt"/>
              </a:rPr>
              <a:t>Biomass sourced plastics</a:t>
            </a:r>
          </a:p>
        </p:txBody>
      </p:sp>
      <p:grpSp>
        <p:nvGrpSpPr>
          <p:cNvPr id="3" name="Group 2" descr="A cyclic flow chart showing the life cycle of crude oil sourced plastics.">
            <a:extLst>
              <a:ext uri="{FF2B5EF4-FFF2-40B4-BE49-F238E27FC236}">
                <a16:creationId xmlns:a16="http://schemas.microsoft.com/office/drawing/2014/main" id="{3F7F8C57-1147-873C-2F5D-B455ABDF1F0E}"/>
              </a:ext>
            </a:extLst>
          </p:cNvPr>
          <p:cNvGrpSpPr/>
          <p:nvPr/>
        </p:nvGrpSpPr>
        <p:grpSpPr>
          <a:xfrm>
            <a:off x="6198546" y="1985464"/>
            <a:ext cx="5649283" cy="4620536"/>
            <a:chOff x="6198546" y="1985464"/>
            <a:chExt cx="5649283" cy="4620536"/>
          </a:xfrm>
        </p:grpSpPr>
        <p:grpSp>
          <p:nvGrpSpPr>
            <p:cNvPr id="45" name="Group 44">
              <a:extLst>
                <a:ext uri="{FF2B5EF4-FFF2-40B4-BE49-F238E27FC236}">
                  <a16:creationId xmlns:a16="http://schemas.microsoft.com/office/drawing/2014/main" id="{98A3AD24-F656-0343-CA54-F791B52645B3}"/>
                </a:ext>
              </a:extLst>
            </p:cNvPr>
            <p:cNvGrpSpPr/>
            <p:nvPr/>
          </p:nvGrpSpPr>
          <p:grpSpPr>
            <a:xfrm>
              <a:off x="6198546" y="1985464"/>
              <a:ext cx="5649283" cy="4620536"/>
              <a:chOff x="5672487" y="1855060"/>
              <a:chExt cx="6088683" cy="4979920"/>
            </a:xfrm>
          </p:grpSpPr>
          <p:sp>
            <p:nvSpPr>
              <p:cNvPr id="35" name="Freeform: Shape 34">
                <a:extLst>
                  <a:ext uri="{FF2B5EF4-FFF2-40B4-BE49-F238E27FC236}">
                    <a16:creationId xmlns:a16="http://schemas.microsoft.com/office/drawing/2014/main" id="{01F1DCBC-AB24-2A62-7C4A-E4849EFF8973}"/>
                  </a:ext>
                </a:extLst>
              </p:cNvPr>
              <p:cNvSpPr/>
              <p:nvPr/>
            </p:nvSpPr>
            <p:spPr>
              <a:xfrm>
                <a:off x="8363421" y="1855261"/>
                <a:ext cx="1395104" cy="1307381"/>
              </a:xfrm>
              <a:custGeom>
                <a:avLst/>
                <a:gdLst>
                  <a:gd name="connsiteX0" fmla="*/ 0 w 1395104"/>
                  <a:gd name="connsiteY0" fmla="*/ 217901 h 1307381"/>
                  <a:gd name="connsiteX1" fmla="*/ 217901 w 1395104"/>
                  <a:gd name="connsiteY1" fmla="*/ 0 h 1307381"/>
                  <a:gd name="connsiteX2" fmla="*/ 1177203 w 1395104"/>
                  <a:gd name="connsiteY2" fmla="*/ 0 h 1307381"/>
                  <a:gd name="connsiteX3" fmla="*/ 1395104 w 1395104"/>
                  <a:gd name="connsiteY3" fmla="*/ 217901 h 1307381"/>
                  <a:gd name="connsiteX4" fmla="*/ 1395104 w 1395104"/>
                  <a:gd name="connsiteY4" fmla="*/ 1089480 h 1307381"/>
                  <a:gd name="connsiteX5" fmla="*/ 1177203 w 1395104"/>
                  <a:gd name="connsiteY5" fmla="*/ 1307381 h 1307381"/>
                  <a:gd name="connsiteX6" fmla="*/ 217901 w 1395104"/>
                  <a:gd name="connsiteY6" fmla="*/ 1307381 h 1307381"/>
                  <a:gd name="connsiteX7" fmla="*/ 0 w 1395104"/>
                  <a:gd name="connsiteY7" fmla="*/ 1089480 h 1307381"/>
                  <a:gd name="connsiteX8" fmla="*/ 0 w 1395104"/>
                  <a:gd name="connsiteY8" fmla="*/ 217901 h 130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104" h="1307381">
                    <a:moveTo>
                      <a:pt x="0" y="217901"/>
                    </a:moveTo>
                    <a:cubicBezTo>
                      <a:pt x="0" y="97558"/>
                      <a:pt x="97558" y="0"/>
                      <a:pt x="217901" y="0"/>
                    </a:cubicBezTo>
                    <a:lnTo>
                      <a:pt x="1177203" y="0"/>
                    </a:lnTo>
                    <a:cubicBezTo>
                      <a:pt x="1297546" y="0"/>
                      <a:pt x="1395104" y="97558"/>
                      <a:pt x="1395104" y="217901"/>
                    </a:cubicBezTo>
                    <a:lnTo>
                      <a:pt x="1395104" y="1089480"/>
                    </a:lnTo>
                    <a:cubicBezTo>
                      <a:pt x="1395104" y="1209823"/>
                      <a:pt x="1297546" y="1307381"/>
                      <a:pt x="1177203" y="1307381"/>
                    </a:cubicBezTo>
                    <a:lnTo>
                      <a:pt x="217901" y="1307381"/>
                    </a:lnTo>
                    <a:cubicBezTo>
                      <a:pt x="97558" y="1307381"/>
                      <a:pt x="0" y="1209823"/>
                      <a:pt x="0" y="1089480"/>
                    </a:cubicBezTo>
                    <a:lnTo>
                      <a:pt x="0" y="217901"/>
                    </a:lnTo>
                    <a:close/>
                  </a:path>
                </a:pathLst>
              </a:custGeom>
              <a:solidFill>
                <a:srgbClr val="64BB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6681" tIns="86681" rIns="86681" bIns="86681" numCol="1" spcCol="1270" anchor="ctr" anchorCtr="1">
                <a:noAutofit/>
              </a:bodyPr>
              <a:lstStyle/>
              <a:p>
                <a:pPr marL="0" lvl="0" indent="0" algn="l" defTabSz="800100">
                  <a:lnSpc>
                    <a:spcPct val="90000"/>
                  </a:lnSpc>
                  <a:spcBef>
                    <a:spcPct val="0"/>
                  </a:spcBef>
                  <a:spcAft>
                    <a:spcPct val="35000"/>
                  </a:spcAft>
                  <a:buNone/>
                </a:pPr>
                <a:r>
                  <a:rPr lang="en-AU" sz="1800" kern="1200" dirty="0">
                    <a:solidFill>
                      <a:schemeClr val="accent1"/>
                    </a:solidFill>
                  </a:rPr>
                  <a:t>Raw materials from biomass</a:t>
                </a:r>
              </a:p>
            </p:txBody>
          </p:sp>
          <p:sp>
            <p:nvSpPr>
              <p:cNvPr id="37" name="Freeform: Shape 36">
                <a:extLst>
                  <a:ext uri="{FF2B5EF4-FFF2-40B4-BE49-F238E27FC236}">
                    <a16:creationId xmlns:a16="http://schemas.microsoft.com/office/drawing/2014/main" id="{71C11747-B991-BBF2-4267-FDB7D3CD3964}"/>
                  </a:ext>
                </a:extLst>
              </p:cNvPr>
              <p:cNvSpPr/>
              <p:nvPr/>
            </p:nvSpPr>
            <p:spPr>
              <a:xfrm>
                <a:off x="9337955" y="3281912"/>
                <a:ext cx="2423215" cy="785260"/>
              </a:xfrm>
              <a:custGeom>
                <a:avLst/>
                <a:gdLst>
                  <a:gd name="connsiteX0" fmla="*/ 0 w 2423215"/>
                  <a:gd name="connsiteY0" fmla="*/ 130879 h 785260"/>
                  <a:gd name="connsiteX1" fmla="*/ 130879 w 2423215"/>
                  <a:gd name="connsiteY1" fmla="*/ 0 h 785260"/>
                  <a:gd name="connsiteX2" fmla="*/ 2292336 w 2423215"/>
                  <a:gd name="connsiteY2" fmla="*/ 0 h 785260"/>
                  <a:gd name="connsiteX3" fmla="*/ 2423215 w 2423215"/>
                  <a:gd name="connsiteY3" fmla="*/ 130879 h 785260"/>
                  <a:gd name="connsiteX4" fmla="*/ 2423215 w 2423215"/>
                  <a:gd name="connsiteY4" fmla="*/ 654381 h 785260"/>
                  <a:gd name="connsiteX5" fmla="*/ 2292336 w 2423215"/>
                  <a:gd name="connsiteY5" fmla="*/ 785260 h 785260"/>
                  <a:gd name="connsiteX6" fmla="*/ 130879 w 2423215"/>
                  <a:gd name="connsiteY6" fmla="*/ 785260 h 785260"/>
                  <a:gd name="connsiteX7" fmla="*/ 0 w 2423215"/>
                  <a:gd name="connsiteY7" fmla="*/ 654381 h 785260"/>
                  <a:gd name="connsiteX8" fmla="*/ 0 w 2423215"/>
                  <a:gd name="connsiteY8" fmla="*/ 130879 h 78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215" h="785260">
                    <a:moveTo>
                      <a:pt x="0" y="130879"/>
                    </a:moveTo>
                    <a:cubicBezTo>
                      <a:pt x="0" y="58597"/>
                      <a:pt x="58597" y="0"/>
                      <a:pt x="130879" y="0"/>
                    </a:cubicBezTo>
                    <a:lnTo>
                      <a:pt x="2292336" y="0"/>
                    </a:lnTo>
                    <a:cubicBezTo>
                      <a:pt x="2364618" y="0"/>
                      <a:pt x="2423215" y="58597"/>
                      <a:pt x="2423215" y="130879"/>
                    </a:cubicBezTo>
                    <a:lnTo>
                      <a:pt x="2423215" y="654381"/>
                    </a:lnTo>
                    <a:cubicBezTo>
                      <a:pt x="2423215" y="726663"/>
                      <a:pt x="2364618" y="785260"/>
                      <a:pt x="2292336" y="785260"/>
                    </a:cubicBezTo>
                    <a:lnTo>
                      <a:pt x="130879" y="785260"/>
                    </a:lnTo>
                    <a:cubicBezTo>
                      <a:pt x="58597" y="785260"/>
                      <a:pt x="0" y="726663"/>
                      <a:pt x="0" y="654381"/>
                    </a:cubicBezTo>
                    <a:lnTo>
                      <a:pt x="0" y="130879"/>
                    </a:lnTo>
                    <a:close/>
                  </a:path>
                </a:pathLst>
              </a:custGeom>
              <a:solidFill>
                <a:srgbClr val="64BB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193" tIns="61193" rIns="61193" bIns="61193" numCol="1" spcCol="1270" anchor="ctr" anchorCtr="1">
                <a:noAutofit/>
              </a:bodyPr>
              <a:lstStyle/>
              <a:p>
                <a:pPr marL="0" lvl="0" indent="0" algn="l" defTabSz="800100">
                  <a:lnSpc>
                    <a:spcPct val="90000"/>
                  </a:lnSpc>
                  <a:spcBef>
                    <a:spcPct val="0"/>
                  </a:spcBef>
                  <a:spcAft>
                    <a:spcPct val="35000"/>
                  </a:spcAft>
                  <a:buNone/>
                </a:pPr>
                <a:r>
                  <a:rPr lang="en-AU" sz="1800" kern="1200" dirty="0">
                    <a:solidFill>
                      <a:schemeClr val="accent1"/>
                    </a:solidFill>
                  </a:rPr>
                  <a:t>Polymerisation</a:t>
                </a:r>
                <a:endParaRPr lang="en-AU" sz="1200" kern="1200" dirty="0">
                  <a:solidFill>
                    <a:schemeClr val="accent1"/>
                  </a:solidFill>
                </a:endParaRPr>
              </a:p>
            </p:txBody>
          </p:sp>
          <p:sp>
            <p:nvSpPr>
              <p:cNvPr id="38" name="Freeform: Shape 37">
                <a:extLst>
                  <a:ext uri="{FF2B5EF4-FFF2-40B4-BE49-F238E27FC236}">
                    <a16:creationId xmlns:a16="http://schemas.microsoft.com/office/drawing/2014/main" id="{BA10A578-978B-0371-0973-B72869620513}"/>
                  </a:ext>
                </a:extLst>
              </p:cNvPr>
              <p:cNvSpPr/>
              <p:nvPr/>
            </p:nvSpPr>
            <p:spPr>
              <a:xfrm rot="16847149">
                <a:off x="10350293" y="4063837"/>
                <a:ext cx="324550" cy="477524"/>
              </a:xfrm>
              <a:custGeom>
                <a:avLst/>
                <a:gdLst>
                  <a:gd name="connsiteX0" fmla="*/ 0 w 324550"/>
                  <a:gd name="connsiteY0" fmla="*/ 95505 h 477523"/>
                  <a:gd name="connsiteX1" fmla="*/ 162275 w 324550"/>
                  <a:gd name="connsiteY1" fmla="*/ 95505 h 477523"/>
                  <a:gd name="connsiteX2" fmla="*/ 162275 w 324550"/>
                  <a:gd name="connsiteY2" fmla="*/ 0 h 477523"/>
                  <a:gd name="connsiteX3" fmla="*/ 324550 w 324550"/>
                  <a:gd name="connsiteY3" fmla="*/ 238762 h 477523"/>
                  <a:gd name="connsiteX4" fmla="*/ 162275 w 324550"/>
                  <a:gd name="connsiteY4" fmla="*/ 477523 h 477523"/>
                  <a:gd name="connsiteX5" fmla="*/ 162275 w 324550"/>
                  <a:gd name="connsiteY5" fmla="*/ 382018 h 477523"/>
                  <a:gd name="connsiteX6" fmla="*/ 0 w 324550"/>
                  <a:gd name="connsiteY6" fmla="*/ 382018 h 477523"/>
                  <a:gd name="connsiteX7" fmla="*/ 0 w 324550"/>
                  <a:gd name="connsiteY7" fmla="*/ 95505 h 47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550" h="477523">
                    <a:moveTo>
                      <a:pt x="324550" y="382018"/>
                    </a:moveTo>
                    <a:lnTo>
                      <a:pt x="162275" y="382018"/>
                    </a:lnTo>
                    <a:lnTo>
                      <a:pt x="162275" y="477523"/>
                    </a:lnTo>
                    <a:lnTo>
                      <a:pt x="0" y="238761"/>
                    </a:lnTo>
                    <a:lnTo>
                      <a:pt x="162275" y="0"/>
                    </a:lnTo>
                    <a:lnTo>
                      <a:pt x="162275" y="95505"/>
                    </a:lnTo>
                    <a:lnTo>
                      <a:pt x="324550" y="95505"/>
                    </a:lnTo>
                    <a:lnTo>
                      <a:pt x="324550" y="38201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7364" tIns="95505" rIns="0" bIns="95505" numCol="1" spcCol="1270" anchor="ctr" anchorCtr="0">
                <a:noAutofit/>
              </a:bodyPr>
              <a:lstStyle/>
              <a:p>
                <a:pPr marL="0" lvl="0" indent="0" algn="ctr" defTabSz="933450">
                  <a:lnSpc>
                    <a:spcPct val="90000"/>
                  </a:lnSpc>
                  <a:spcBef>
                    <a:spcPct val="0"/>
                  </a:spcBef>
                  <a:spcAft>
                    <a:spcPct val="35000"/>
                  </a:spcAft>
                  <a:buNone/>
                </a:pPr>
                <a:endParaRPr lang="en-AU" sz="2100" kern="1200"/>
              </a:p>
            </p:txBody>
          </p:sp>
          <p:sp>
            <p:nvSpPr>
              <p:cNvPr id="39" name="Freeform: Shape 38">
                <a:extLst>
                  <a:ext uri="{FF2B5EF4-FFF2-40B4-BE49-F238E27FC236}">
                    <a16:creationId xmlns:a16="http://schemas.microsoft.com/office/drawing/2014/main" id="{09ED4542-089C-97FA-05D2-C190D3D93C28}"/>
                  </a:ext>
                </a:extLst>
              </p:cNvPr>
              <p:cNvSpPr/>
              <p:nvPr/>
            </p:nvSpPr>
            <p:spPr>
              <a:xfrm>
                <a:off x="9399737" y="4665610"/>
                <a:ext cx="1745358" cy="927485"/>
              </a:xfrm>
              <a:custGeom>
                <a:avLst/>
                <a:gdLst>
                  <a:gd name="connsiteX0" fmla="*/ 0 w 1745358"/>
                  <a:gd name="connsiteY0" fmla="*/ 154584 h 927485"/>
                  <a:gd name="connsiteX1" fmla="*/ 154584 w 1745358"/>
                  <a:gd name="connsiteY1" fmla="*/ 0 h 927485"/>
                  <a:gd name="connsiteX2" fmla="*/ 1590774 w 1745358"/>
                  <a:gd name="connsiteY2" fmla="*/ 0 h 927485"/>
                  <a:gd name="connsiteX3" fmla="*/ 1745358 w 1745358"/>
                  <a:gd name="connsiteY3" fmla="*/ 154584 h 927485"/>
                  <a:gd name="connsiteX4" fmla="*/ 1745358 w 1745358"/>
                  <a:gd name="connsiteY4" fmla="*/ 772901 h 927485"/>
                  <a:gd name="connsiteX5" fmla="*/ 1590774 w 1745358"/>
                  <a:gd name="connsiteY5" fmla="*/ 927485 h 927485"/>
                  <a:gd name="connsiteX6" fmla="*/ 154584 w 1745358"/>
                  <a:gd name="connsiteY6" fmla="*/ 927485 h 927485"/>
                  <a:gd name="connsiteX7" fmla="*/ 0 w 1745358"/>
                  <a:gd name="connsiteY7" fmla="*/ 772901 h 927485"/>
                  <a:gd name="connsiteX8" fmla="*/ 0 w 1745358"/>
                  <a:gd name="connsiteY8" fmla="*/ 154584 h 92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358" h="927485">
                    <a:moveTo>
                      <a:pt x="0" y="154584"/>
                    </a:moveTo>
                    <a:cubicBezTo>
                      <a:pt x="0" y="69210"/>
                      <a:pt x="69210" y="0"/>
                      <a:pt x="154584" y="0"/>
                    </a:cubicBezTo>
                    <a:lnTo>
                      <a:pt x="1590774" y="0"/>
                    </a:lnTo>
                    <a:cubicBezTo>
                      <a:pt x="1676148" y="0"/>
                      <a:pt x="1745358" y="69210"/>
                      <a:pt x="1745358" y="154584"/>
                    </a:cubicBezTo>
                    <a:lnTo>
                      <a:pt x="1745358" y="772901"/>
                    </a:lnTo>
                    <a:cubicBezTo>
                      <a:pt x="1745358" y="858275"/>
                      <a:pt x="1676148" y="927485"/>
                      <a:pt x="1590774" y="927485"/>
                    </a:cubicBezTo>
                    <a:lnTo>
                      <a:pt x="154584" y="927485"/>
                    </a:lnTo>
                    <a:cubicBezTo>
                      <a:pt x="69210" y="927485"/>
                      <a:pt x="0" y="858275"/>
                      <a:pt x="0" y="772901"/>
                    </a:cubicBezTo>
                    <a:lnTo>
                      <a:pt x="0" y="154584"/>
                    </a:lnTo>
                    <a:close/>
                  </a:path>
                </a:pathLst>
              </a:custGeom>
              <a:solidFill>
                <a:srgbClr val="64BB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136" tIns="68136" rIns="68136" bIns="68136" numCol="1" spcCol="1270" anchor="ctr" anchorCtr="1">
                <a:noAutofit/>
              </a:bodyPr>
              <a:lstStyle/>
              <a:p>
                <a:pPr marL="0" lvl="0" indent="0" algn="l" defTabSz="800100">
                  <a:lnSpc>
                    <a:spcPct val="90000"/>
                  </a:lnSpc>
                  <a:spcBef>
                    <a:spcPct val="0"/>
                  </a:spcBef>
                  <a:spcAft>
                    <a:spcPct val="35000"/>
                  </a:spcAft>
                  <a:buNone/>
                </a:pPr>
                <a:r>
                  <a:rPr lang="en-AU" sz="1800" kern="1200" dirty="0">
                    <a:solidFill>
                      <a:schemeClr val="accent1"/>
                    </a:solidFill>
                  </a:rPr>
                  <a:t>Production</a:t>
                </a:r>
                <a:r>
                  <a:rPr lang="en-AU" sz="1800" kern="1200" baseline="0" dirty="0">
                    <a:solidFill>
                      <a:schemeClr val="accent1"/>
                    </a:solidFill>
                  </a:rPr>
                  <a:t> of items</a:t>
                </a:r>
                <a:endParaRPr lang="en-AU" sz="1800" kern="1200" dirty="0">
                  <a:solidFill>
                    <a:schemeClr val="accent1"/>
                  </a:solidFill>
                </a:endParaRPr>
              </a:p>
            </p:txBody>
          </p:sp>
          <p:sp>
            <p:nvSpPr>
              <p:cNvPr id="40" name="Freeform: Shape 39">
                <a:extLst>
                  <a:ext uri="{FF2B5EF4-FFF2-40B4-BE49-F238E27FC236}">
                    <a16:creationId xmlns:a16="http://schemas.microsoft.com/office/drawing/2014/main" id="{3B2CD8C3-F860-A4D5-70F1-FDCB094882C7}"/>
                  </a:ext>
                </a:extLst>
              </p:cNvPr>
              <p:cNvSpPr/>
              <p:nvPr/>
            </p:nvSpPr>
            <p:spPr>
              <a:xfrm>
                <a:off x="8986533" y="4968164"/>
                <a:ext cx="297463" cy="477524"/>
              </a:xfrm>
              <a:custGeom>
                <a:avLst/>
                <a:gdLst>
                  <a:gd name="connsiteX0" fmla="*/ 0 w 297462"/>
                  <a:gd name="connsiteY0" fmla="*/ 95505 h 477523"/>
                  <a:gd name="connsiteX1" fmla="*/ 148731 w 297462"/>
                  <a:gd name="connsiteY1" fmla="*/ 95505 h 477523"/>
                  <a:gd name="connsiteX2" fmla="*/ 148731 w 297462"/>
                  <a:gd name="connsiteY2" fmla="*/ 0 h 477523"/>
                  <a:gd name="connsiteX3" fmla="*/ 297462 w 297462"/>
                  <a:gd name="connsiteY3" fmla="*/ 238762 h 477523"/>
                  <a:gd name="connsiteX4" fmla="*/ 148731 w 297462"/>
                  <a:gd name="connsiteY4" fmla="*/ 477523 h 477523"/>
                  <a:gd name="connsiteX5" fmla="*/ 148731 w 297462"/>
                  <a:gd name="connsiteY5" fmla="*/ 382018 h 477523"/>
                  <a:gd name="connsiteX6" fmla="*/ 0 w 297462"/>
                  <a:gd name="connsiteY6" fmla="*/ 382018 h 477523"/>
                  <a:gd name="connsiteX7" fmla="*/ 0 w 297462"/>
                  <a:gd name="connsiteY7" fmla="*/ 95505 h 47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462" h="477523">
                    <a:moveTo>
                      <a:pt x="297462" y="382018"/>
                    </a:moveTo>
                    <a:lnTo>
                      <a:pt x="148731" y="382018"/>
                    </a:lnTo>
                    <a:lnTo>
                      <a:pt x="148731" y="477523"/>
                    </a:lnTo>
                    <a:lnTo>
                      <a:pt x="0" y="238761"/>
                    </a:lnTo>
                    <a:lnTo>
                      <a:pt x="148731" y="0"/>
                    </a:lnTo>
                    <a:lnTo>
                      <a:pt x="148731" y="95505"/>
                    </a:lnTo>
                    <a:lnTo>
                      <a:pt x="297462" y="95505"/>
                    </a:lnTo>
                    <a:lnTo>
                      <a:pt x="297462" y="38201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9239" tIns="95505" rIns="0" bIns="95505" numCol="1" spcCol="1270" anchor="ctr" anchorCtr="0">
                <a:noAutofit/>
              </a:bodyPr>
              <a:lstStyle/>
              <a:p>
                <a:pPr marL="0" lvl="0" indent="0" algn="ctr" defTabSz="933450">
                  <a:lnSpc>
                    <a:spcPct val="90000"/>
                  </a:lnSpc>
                  <a:spcBef>
                    <a:spcPct val="0"/>
                  </a:spcBef>
                  <a:spcAft>
                    <a:spcPct val="35000"/>
                  </a:spcAft>
                  <a:buNone/>
                </a:pPr>
                <a:endParaRPr lang="en-AU" sz="2100" kern="1200"/>
              </a:p>
            </p:txBody>
          </p:sp>
          <p:sp>
            <p:nvSpPr>
              <p:cNvPr id="41" name="Freeform: Shape 40">
                <a:extLst>
                  <a:ext uri="{FF2B5EF4-FFF2-40B4-BE49-F238E27FC236}">
                    <a16:creationId xmlns:a16="http://schemas.microsoft.com/office/drawing/2014/main" id="{BE8DAC52-C3F7-E501-FDB3-D50A034E7C7D}"/>
                  </a:ext>
                </a:extLst>
              </p:cNvPr>
              <p:cNvSpPr/>
              <p:nvPr/>
            </p:nvSpPr>
            <p:spPr>
              <a:xfrm>
                <a:off x="7734596" y="4781361"/>
                <a:ext cx="1114009" cy="966238"/>
              </a:xfrm>
              <a:custGeom>
                <a:avLst/>
                <a:gdLst>
                  <a:gd name="connsiteX0" fmla="*/ 0 w 1114009"/>
                  <a:gd name="connsiteY0" fmla="*/ 161043 h 966238"/>
                  <a:gd name="connsiteX1" fmla="*/ 161043 w 1114009"/>
                  <a:gd name="connsiteY1" fmla="*/ 0 h 966238"/>
                  <a:gd name="connsiteX2" fmla="*/ 952966 w 1114009"/>
                  <a:gd name="connsiteY2" fmla="*/ 0 h 966238"/>
                  <a:gd name="connsiteX3" fmla="*/ 1114009 w 1114009"/>
                  <a:gd name="connsiteY3" fmla="*/ 161043 h 966238"/>
                  <a:gd name="connsiteX4" fmla="*/ 1114009 w 1114009"/>
                  <a:gd name="connsiteY4" fmla="*/ 805195 h 966238"/>
                  <a:gd name="connsiteX5" fmla="*/ 952966 w 1114009"/>
                  <a:gd name="connsiteY5" fmla="*/ 966238 h 966238"/>
                  <a:gd name="connsiteX6" fmla="*/ 161043 w 1114009"/>
                  <a:gd name="connsiteY6" fmla="*/ 966238 h 966238"/>
                  <a:gd name="connsiteX7" fmla="*/ 0 w 1114009"/>
                  <a:gd name="connsiteY7" fmla="*/ 805195 h 966238"/>
                  <a:gd name="connsiteX8" fmla="*/ 0 w 1114009"/>
                  <a:gd name="connsiteY8" fmla="*/ 161043 h 96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009" h="966238">
                    <a:moveTo>
                      <a:pt x="0" y="161043"/>
                    </a:moveTo>
                    <a:cubicBezTo>
                      <a:pt x="0" y="72101"/>
                      <a:pt x="72101" y="0"/>
                      <a:pt x="161043" y="0"/>
                    </a:cubicBezTo>
                    <a:lnTo>
                      <a:pt x="952966" y="0"/>
                    </a:lnTo>
                    <a:cubicBezTo>
                      <a:pt x="1041908" y="0"/>
                      <a:pt x="1114009" y="72101"/>
                      <a:pt x="1114009" y="161043"/>
                    </a:cubicBezTo>
                    <a:lnTo>
                      <a:pt x="1114009" y="805195"/>
                    </a:lnTo>
                    <a:cubicBezTo>
                      <a:pt x="1114009" y="894137"/>
                      <a:pt x="1041908" y="966238"/>
                      <a:pt x="952966" y="966238"/>
                    </a:cubicBezTo>
                    <a:lnTo>
                      <a:pt x="161043" y="966238"/>
                    </a:lnTo>
                    <a:cubicBezTo>
                      <a:pt x="72101" y="966238"/>
                      <a:pt x="0" y="894137"/>
                      <a:pt x="0" y="805195"/>
                    </a:cubicBezTo>
                    <a:lnTo>
                      <a:pt x="0" y="161043"/>
                    </a:lnTo>
                    <a:close/>
                  </a:path>
                </a:pathLst>
              </a:custGeom>
              <a:solidFill>
                <a:srgbClr val="64BB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028" tIns="70028" rIns="70028" bIns="70028" numCol="1" spcCol="1270" anchor="ctr" anchorCtr="1">
                <a:noAutofit/>
              </a:bodyPr>
              <a:lstStyle/>
              <a:p>
                <a:pPr marL="0" lvl="0" indent="0" algn="l" defTabSz="800100">
                  <a:lnSpc>
                    <a:spcPct val="90000"/>
                  </a:lnSpc>
                  <a:spcBef>
                    <a:spcPct val="0"/>
                  </a:spcBef>
                  <a:spcAft>
                    <a:spcPct val="35000"/>
                  </a:spcAft>
                  <a:buNone/>
                </a:pPr>
                <a:r>
                  <a:rPr lang="en-AU" sz="1800" kern="1200" dirty="0">
                    <a:solidFill>
                      <a:schemeClr val="accent1"/>
                    </a:solidFill>
                  </a:rPr>
                  <a:t>Use</a:t>
                </a:r>
              </a:p>
            </p:txBody>
          </p:sp>
          <p:sp>
            <p:nvSpPr>
              <p:cNvPr id="42" name="Freeform: Shape 41">
                <a:extLst>
                  <a:ext uri="{FF2B5EF4-FFF2-40B4-BE49-F238E27FC236}">
                    <a16:creationId xmlns:a16="http://schemas.microsoft.com/office/drawing/2014/main" id="{56A66AD0-C2D6-DF4E-8782-750A2B09EDEA}"/>
                  </a:ext>
                </a:extLst>
              </p:cNvPr>
              <p:cNvSpPr/>
              <p:nvPr/>
            </p:nvSpPr>
            <p:spPr>
              <a:xfrm rot="3120292">
                <a:off x="7692346" y="4280271"/>
                <a:ext cx="416581" cy="477524"/>
              </a:xfrm>
              <a:custGeom>
                <a:avLst/>
                <a:gdLst>
                  <a:gd name="connsiteX0" fmla="*/ 0 w 416580"/>
                  <a:gd name="connsiteY0" fmla="*/ 95505 h 477523"/>
                  <a:gd name="connsiteX1" fmla="*/ 208290 w 416580"/>
                  <a:gd name="connsiteY1" fmla="*/ 95505 h 477523"/>
                  <a:gd name="connsiteX2" fmla="*/ 208290 w 416580"/>
                  <a:gd name="connsiteY2" fmla="*/ 0 h 477523"/>
                  <a:gd name="connsiteX3" fmla="*/ 416580 w 416580"/>
                  <a:gd name="connsiteY3" fmla="*/ 238762 h 477523"/>
                  <a:gd name="connsiteX4" fmla="*/ 208290 w 416580"/>
                  <a:gd name="connsiteY4" fmla="*/ 477523 h 477523"/>
                  <a:gd name="connsiteX5" fmla="*/ 208290 w 416580"/>
                  <a:gd name="connsiteY5" fmla="*/ 382018 h 477523"/>
                  <a:gd name="connsiteX6" fmla="*/ 0 w 416580"/>
                  <a:gd name="connsiteY6" fmla="*/ 382018 h 477523"/>
                  <a:gd name="connsiteX7" fmla="*/ 0 w 416580"/>
                  <a:gd name="connsiteY7" fmla="*/ 95505 h 47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0" h="477523">
                    <a:moveTo>
                      <a:pt x="416580" y="382018"/>
                    </a:moveTo>
                    <a:lnTo>
                      <a:pt x="208290" y="382018"/>
                    </a:lnTo>
                    <a:lnTo>
                      <a:pt x="208290" y="477523"/>
                    </a:lnTo>
                    <a:lnTo>
                      <a:pt x="0" y="238761"/>
                    </a:lnTo>
                    <a:lnTo>
                      <a:pt x="208290" y="0"/>
                    </a:lnTo>
                    <a:lnTo>
                      <a:pt x="208290" y="95505"/>
                    </a:lnTo>
                    <a:lnTo>
                      <a:pt x="416580" y="95505"/>
                    </a:lnTo>
                    <a:lnTo>
                      <a:pt x="416580" y="38201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4975" tIns="95504" rIns="-1" bIns="95506" numCol="1" spcCol="1270" anchor="ctr" anchorCtr="0">
                <a:noAutofit/>
              </a:bodyPr>
              <a:lstStyle/>
              <a:p>
                <a:pPr marL="0" lvl="0" indent="0" algn="ctr" defTabSz="933450">
                  <a:lnSpc>
                    <a:spcPct val="90000"/>
                  </a:lnSpc>
                  <a:spcBef>
                    <a:spcPct val="0"/>
                  </a:spcBef>
                  <a:spcAft>
                    <a:spcPct val="35000"/>
                  </a:spcAft>
                  <a:buNone/>
                </a:pPr>
                <a:endParaRPr lang="en-AU" sz="2100" kern="1200"/>
              </a:p>
            </p:txBody>
          </p:sp>
          <p:sp>
            <p:nvSpPr>
              <p:cNvPr id="43" name="Freeform: Shape 42" descr="A cyclic flow chart showing the life cycle of crude oil sourced plastics.">
                <a:extLst>
                  <a:ext uri="{FF2B5EF4-FFF2-40B4-BE49-F238E27FC236}">
                    <a16:creationId xmlns:a16="http://schemas.microsoft.com/office/drawing/2014/main" id="{E37A49A2-F024-6D70-A6CB-EBAACE3548CF}"/>
                  </a:ext>
                </a:extLst>
              </p:cNvPr>
              <p:cNvSpPr/>
              <p:nvPr/>
            </p:nvSpPr>
            <p:spPr>
              <a:xfrm>
                <a:off x="6180430" y="3243836"/>
                <a:ext cx="1881301" cy="1044368"/>
              </a:xfrm>
              <a:custGeom>
                <a:avLst/>
                <a:gdLst>
                  <a:gd name="connsiteX0" fmla="*/ 0 w 1881301"/>
                  <a:gd name="connsiteY0" fmla="*/ 174065 h 1044368"/>
                  <a:gd name="connsiteX1" fmla="*/ 174065 w 1881301"/>
                  <a:gd name="connsiteY1" fmla="*/ 0 h 1044368"/>
                  <a:gd name="connsiteX2" fmla="*/ 1707236 w 1881301"/>
                  <a:gd name="connsiteY2" fmla="*/ 0 h 1044368"/>
                  <a:gd name="connsiteX3" fmla="*/ 1881301 w 1881301"/>
                  <a:gd name="connsiteY3" fmla="*/ 174065 h 1044368"/>
                  <a:gd name="connsiteX4" fmla="*/ 1881301 w 1881301"/>
                  <a:gd name="connsiteY4" fmla="*/ 870303 h 1044368"/>
                  <a:gd name="connsiteX5" fmla="*/ 1707236 w 1881301"/>
                  <a:gd name="connsiteY5" fmla="*/ 1044368 h 1044368"/>
                  <a:gd name="connsiteX6" fmla="*/ 174065 w 1881301"/>
                  <a:gd name="connsiteY6" fmla="*/ 1044368 h 1044368"/>
                  <a:gd name="connsiteX7" fmla="*/ 0 w 1881301"/>
                  <a:gd name="connsiteY7" fmla="*/ 870303 h 1044368"/>
                  <a:gd name="connsiteX8" fmla="*/ 0 w 1881301"/>
                  <a:gd name="connsiteY8" fmla="*/ 174065 h 104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301" h="1044368">
                    <a:moveTo>
                      <a:pt x="0" y="174065"/>
                    </a:moveTo>
                    <a:cubicBezTo>
                      <a:pt x="0" y="77932"/>
                      <a:pt x="77932" y="0"/>
                      <a:pt x="174065" y="0"/>
                    </a:cubicBezTo>
                    <a:lnTo>
                      <a:pt x="1707236" y="0"/>
                    </a:lnTo>
                    <a:cubicBezTo>
                      <a:pt x="1803369" y="0"/>
                      <a:pt x="1881301" y="77932"/>
                      <a:pt x="1881301" y="174065"/>
                    </a:cubicBezTo>
                    <a:lnTo>
                      <a:pt x="1881301" y="870303"/>
                    </a:lnTo>
                    <a:cubicBezTo>
                      <a:pt x="1881301" y="966436"/>
                      <a:pt x="1803369" y="1044368"/>
                      <a:pt x="1707236" y="1044368"/>
                    </a:cubicBezTo>
                    <a:lnTo>
                      <a:pt x="174065" y="1044368"/>
                    </a:lnTo>
                    <a:cubicBezTo>
                      <a:pt x="77932" y="1044368"/>
                      <a:pt x="0" y="966436"/>
                      <a:pt x="0" y="870303"/>
                    </a:cubicBezTo>
                    <a:lnTo>
                      <a:pt x="0" y="174065"/>
                    </a:lnTo>
                    <a:close/>
                  </a:path>
                </a:pathLst>
              </a:custGeom>
              <a:solidFill>
                <a:srgbClr val="64BB4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842" tIns="73842" rIns="73842" bIns="73842" numCol="1" spcCol="1270" anchor="ctr" anchorCtr="1">
                <a:noAutofit/>
              </a:bodyPr>
              <a:lstStyle/>
              <a:p>
                <a:pPr marL="0" lvl="0" indent="0" algn="l" defTabSz="800100">
                  <a:lnSpc>
                    <a:spcPct val="90000"/>
                  </a:lnSpc>
                  <a:spcBef>
                    <a:spcPct val="0"/>
                  </a:spcBef>
                  <a:spcAft>
                    <a:spcPct val="35000"/>
                  </a:spcAft>
                  <a:buNone/>
                </a:pPr>
                <a:r>
                  <a:rPr lang="en-AU" sz="1800" kern="1200" dirty="0">
                    <a:solidFill>
                      <a:schemeClr val="accent1"/>
                    </a:solidFill>
                  </a:rPr>
                  <a:t>Biodegrade</a:t>
                </a:r>
                <a:endParaRPr lang="en-AU" sz="1200" kern="1200" dirty="0">
                  <a:solidFill>
                    <a:schemeClr val="accent1"/>
                  </a:solidFill>
                </a:endParaRPr>
              </a:p>
            </p:txBody>
          </p:sp>
          <p:sp>
            <p:nvSpPr>
              <p:cNvPr id="23" name="Arrow: Up 22">
                <a:extLst>
                  <a:ext uri="{FF2B5EF4-FFF2-40B4-BE49-F238E27FC236}">
                    <a16:creationId xmlns:a16="http://schemas.microsoft.com/office/drawing/2014/main" id="{907E0A6B-F0DA-6535-F1DF-DE925BDC97B5}"/>
                  </a:ext>
                  <a:ext uri="{C183D7F6-B498-43B3-948B-1728B52AA6E4}">
                    <adec:decorative xmlns:adec="http://schemas.microsoft.com/office/drawing/2017/decorative" val="1"/>
                  </a:ext>
                </a:extLst>
              </p:cNvPr>
              <p:cNvSpPr/>
              <p:nvPr/>
            </p:nvSpPr>
            <p:spPr>
              <a:xfrm rot="16200000">
                <a:off x="7235615" y="5112004"/>
                <a:ext cx="513939" cy="449462"/>
              </a:xfrm>
              <a:prstGeom prst="upArrow">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Rounded Corners 23">
                <a:extLst>
                  <a:ext uri="{FF2B5EF4-FFF2-40B4-BE49-F238E27FC236}">
                    <a16:creationId xmlns:a16="http://schemas.microsoft.com/office/drawing/2014/main" id="{23E5422F-DA1E-1081-B429-90286E2A9A24}"/>
                  </a:ext>
                  <a:ext uri="{C183D7F6-B498-43B3-948B-1728B52AA6E4}">
                    <adec:decorative xmlns:adec="http://schemas.microsoft.com/office/drawing/2017/decorative" val="1"/>
                  </a:ext>
                </a:extLst>
              </p:cNvPr>
              <p:cNvSpPr/>
              <p:nvPr/>
            </p:nvSpPr>
            <p:spPr>
              <a:xfrm>
                <a:off x="5672487" y="4860764"/>
                <a:ext cx="1595366" cy="1217774"/>
              </a:xfrm>
              <a:prstGeom prst="roundRect">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lvl="0"/>
                <a:r>
                  <a:rPr lang="en-AU" sz="1600" dirty="0">
                    <a:solidFill>
                      <a:schemeClr val="accent1"/>
                    </a:solidFill>
                  </a:rPr>
                  <a:t>Disposal</a:t>
                </a:r>
              </a:p>
              <a:p>
                <a:pPr lvl="0"/>
                <a:r>
                  <a:rPr lang="en-AU" sz="1600" dirty="0">
                    <a:solidFill>
                      <a:schemeClr val="accent1"/>
                    </a:solidFill>
                  </a:rPr>
                  <a:t>(in landfill or incineration)</a:t>
                </a:r>
              </a:p>
            </p:txBody>
          </p:sp>
          <p:sp>
            <p:nvSpPr>
              <p:cNvPr id="26" name="Arrow: Up 25">
                <a:extLst>
                  <a:ext uri="{FF2B5EF4-FFF2-40B4-BE49-F238E27FC236}">
                    <a16:creationId xmlns:a16="http://schemas.microsoft.com/office/drawing/2014/main" id="{A33B8E93-3C0F-A3E4-33D5-84A55E5FF67A}"/>
                  </a:ext>
                  <a:ext uri="{C183D7F6-B498-43B3-948B-1728B52AA6E4}">
                    <adec:decorative xmlns:adec="http://schemas.microsoft.com/office/drawing/2017/decorative" val="1"/>
                  </a:ext>
                </a:extLst>
              </p:cNvPr>
              <p:cNvSpPr/>
              <p:nvPr/>
            </p:nvSpPr>
            <p:spPr>
              <a:xfrm rot="12676080">
                <a:off x="7658319" y="5764153"/>
                <a:ext cx="484632" cy="429924"/>
              </a:xfrm>
              <a:prstGeom prst="upArrow">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Rounded Corners 26">
                <a:extLst>
                  <a:ext uri="{FF2B5EF4-FFF2-40B4-BE49-F238E27FC236}">
                    <a16:creationId xmlns:a16="http://schemas.microsoft.com/office/drawing/2014/main" id="{B8FC3EE9-EF9F-3357-9B2B-4C14D1BE3EE9}"/>
                  </a:ext>
                  <a:ext uri="{C183D7F6-B498-43B3-948B-1728B52AA6E4}">
                    <adec:decorative xmlns:adec="http://schemas.microsoft.com/office/drawing/2017/decorative" val="1"/>
                  </a:ext>
                </a:extLst>
              </p:cNvPr>
              <p:cNvSpPr/>
              <p:nvPr/>
            </p:nvSpPr>
            <p:spPr>
              <a:xfrm>
                <a:off x="6941326" y="6154437"/>
                <a:ext cx="1595365" cy="680543"/>
              </a:xfrm>
              <a:prstGeom prst="roundRect">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lvl="0"/>
                <a:r>
                  <a:rPr lang="en-AU" sz="1800" dirty="0">
                    <a:solidFill>
                      <a:schemeClr val="accent1"/>
                    </a:solidFill>
                  </a:rPr>
                  <a:t>Recycled</a:t>
                </a:r>
                <a:endParaRPr lang="en-AU" sz="1200" dirty="0">
                  <a:solidFill>
                    <a:schemeClr val="accent1"/>
                  </a:solidFill>
                </a:endParaRPr>
              </a:p>
            </p:txBody>
          </p:sp>
          <p:sp>
            <p:nvSpPr>
              <p:cNvPr id="28" name="Arrow: Circular 27">
                <a:extLst>
                  <a:ext uri="{FF2B5EF4-FFF2-40B4-BE49-F238E27FC236}">
                    <a16:creationId xmlns:a16="http://schemas.microsoft.com/office/drawing/2014/main" id="{9B3F3521-7C7F-0939-2F6C-DA511C68B3D8}"/>
                  </a:ext>
                </a:extLst>
              </p:cNvPr>
              <p:cNvSpPr/>
              <p:nvPr/>
            </p:nvSpPr>
            <p:spPr>
              <a:xfrm rot="4154063">
                <a:off x="8686175" y="2295963"/>
                <a:ext cx="3484734" cy="2602927"/>
              </a:xfrm>
              <a:prstGeom prst="circularArrow">
                <a:avLst>
                  <a:gd name="adj1" fmla="val 7353"/>
                  <a:gd name="adj2" fmla="val 637423"/>
                  <a:gd name="adj3" fmla="val 20498910"/>
                  <a:gd name="adj4" fmla="val 10800000"/>
                  <a:gd name="adj5" fmla="val 9544"/>
                </a:avLst>
              </a:prstGeom>
              <a:solidFill>
                <a:schemeClr val="accent5">
                  <a:lumMod val="40000"/>
                  <a:lumOff val="6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36" name="Freeform: Shape 35">
              <a:extLst>
                <a:ext uri="{FF2B5EF4-FFF2-40B4-BE49-F238E27FC236}">
                  <a16:creationId xmlns:a16="http://schemas.microsoft.com/office/drawing/2014/main" id="{E03EDC2A-9561-F65C-BD40-C875DBB33D2D}"/>
                </a:ext>
                <a:ext uri="{C183D7F6-B498-43B3-948B-1728B52AA6E4}">
                  <adec:decorative xmlns:adec="http://schemas.microsoft.com/office/drawing/2017/decorative" val="1"/>
                </a:ext>
              </a:extLst>
            </p:cNvPr>
            <p:cNvSpPr/>
            <p:nvPr/>
          </p:nvSpPr>
          <p:spPr>
            <a:xfrm rot="2283692">
              <a:off x="10129594" y="2785825"/>
              <a:ext cx="500033" cy="477523"/>
            </a:xfrm>
            <a:custGeom>
              <a:avLst/>
              <a:gdLst>
                <a:gd name="connsiteX0" fmla="*/ 0 w 500033"/>
                <a:gd name="connsiteY0" fmla="*/ 95505 h 477523"/>
                <a:gd name="connsiteX1" fmla="*/ 261272 w 500033"/>
                <a:gd name="connsiteY1" fmla="*/ 95505 h 477523"/>
                <a:gd name="connsiteX2" fmla="*/ 261272 w 500033"/>
                <a:gd name="connsiteY2" fmla="*/ 0 h 477523"/>
                <a:gd name="connsiteX3" fmla="*/ 500033 w 500033"/>
                <a:gd name="connsiteY3" fmla="*/ 238762 h 477523"/>
                <a:gd name="connsiteX4" fmla="*/ 261272 w 500033"/>
                <a:gd name="connsiteY4" fmla="*/ 477523 h 477523"/>
                <a:gd name="connsiteX5" fmla="*/ 261272 w 500033"/>
                <a:gd name="connsiteY5" fmla="*/ 382018 h 477523"/>
                <a:gd name="connsiteX6" fmla="*/ 0 w 500033"/>
                <a:gd name="connsiteY6" fmla="*/ 382018 h 477523"/>
                <a:gd name="connsiteX7" fmla="*/ 0 w 500033"/>
                <a:gd name="connsiteY7" fmla="*/ 95505 h 47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33" h="477523">
                  <a:moveTo>
                    <a:pt x="0" y="95505"/>
                  </a:moveTo>
                  <a:lnTo>
                    <a:pt x="261272" y="95505"/>
                  </a:lnTo>
                  <a:lnTo>
                    <a:pt x="261272" y="0"/>
                  </a:lnTo>
                  <a:lnTo>
                    <a:pt x="500033" y="238762"/>
                  </a:lnTo>
                  <a:lnTo>
                    <a:pt x="261272" y="477523"/>
                  </a:lnTo>
                  <a:lnTo>
                    <a:pt x="261272" y="382018"/>
                  </a:lnTo>
                  <a:lnTo>
                    <a:pt x="0" y="382018"/>
                  </a:lnTo>
                  <a:lnTo>
                    <a:pt x="0" y="9550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5504" rIns="143256" bIns="95505" numCol="1" spcCol="1270" anchor="ctr" anchorCtr="0">
              <a:noAutofit/>
            </a:bodyPr>
            <a:lstStyle/>
            <a:p>
              <a:pPr marL="0" lvl="0" indent="0" algn="ctr" defTabSz="933450">
                <a:lnSpc>
                  <a:spcPct val="90000"/>
                </a:lnSpc>
                <a:spcBef>
                  <a:spcPct val="0"/>
                </a:spcBef>
                <a:spcAft>
                  <a:spcPct val="35000"/>
                </a:spcAft>
                <a:buNone/>
              </a:pPr>
              <a:endParaRPr lang="en-AU" sz="2100" kern="1200"/>
            </a:p>
          </p:txBody>
        </p:sp>
      </p:grpSp>
      <p:sp>
        <p:nvSpPr>
          <p:cNvPr id="4" name="Slide Number Placeholder 3">
            <a:extLst>
              <a:ext uri="{FF2B5EF4-FFF2-40B4-BE49-F238E27FC236}">
                <a16:creationId xmlns:a16="http://schemas.microsoft.com/office/drawing/2014/main" id="{02A6A9A4-A9A7-9FD3-700F-F276EEABA2C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123</a:t>
            </a:fld>
            <a:endParaRPr lang="en-AU"/>
          </a:p>
        </p:txBody>
      </p:sp>
    </p:spTree>
    <p:extLst>
      <p:ext uri="{BB962C8B-B14F-4D97-AF65-F5344CB8AC3E}">
        <p14:creationId xmlns:p14="http://schemas.microsoft.com/office/powerpoint/2010/main" val="154599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9FF7DF2B-F69E-111B-8349-F0576CF9EE6E}"/>
              </a:ext>
            </a:extLst>
          </p:cNvPr>
          <p:cNvSpPr>
            <a:spLocks noGrp="1"/>
          </p:cNvSpPr>
          <p:nvPr>
            <p:ph type="title"/>
          </p:nvPr>
        </p:nvSpPr>
        <p:spPr/>
        <p:txBody>
          <a:bodyPr/>
          <a:lstStyle/>
          <a:p>
            <a:r>
              <a:rPr lang="en-AU" dirty="0">
                <a:latin typeface="+mj-lt"/>
              </a:rPr>
              <a:t>3.9 Biodegradable versus compostable polymers</a:t>
            </a:r>
          </a:p>
        </p:txBody>
      </p:sp>
      <p:grpSp>
        <p:nvGrpSpPr>
          <p:cNvPr id="4" name="Group 3" descr="Biodegradeable">
            <a:extLst>
              <a:ext uri="{FF2B5EF4-FFF2-40B4-BE49-F238E27FC236}">
                <a16:creationId xmlns:a16="http://schemas.microsoft.com/office/drawing/2014/main" id="{F19A012E-4288-8263-2677-BAE406E6E610}"/>
              </a:ext>
            </a:extLst>
          </p:cNvPr>
          <p:cNvGrpSpPr/>
          <p:nvPr/>
        </p:nvGrpSpPr>
        <p:grpSpPr>
          <a:xfrm>
            <a:off x="575734" y="1308582"/>
            <a:ext cx="4977115" cy="4838218"/>
            <a:chOff x="575734" y="1308582"/>
            <a:chExt cx="4977115" cy="4838218"/>
          </a:xfrm>
        </p:grpSpPr>
        <p:sp>
          <p:nvSpPr>
            <p:cNvPr id="27" name="Oval 26" descr="A small circle representing compostable polymers enclosed within a bigger circle representing biodegradable polymers.">
              <a:extLst>
                <a:ext uri="{FF2B5EF4-FFF2-40B4-BE49-F238E27FC236}">
                  <a16:creationId xmlns:a16="http://schemas.microsoft.com/office/drawing/2014/main" id="{FACCE158-60B9-EA6D-0E70-51ADD950D974}"/>
                </a:ext>
              </a:extLst>
            </p:cNvPr>
            <p:cNvSpPr/>
            <p:nvPr/>
          </p:nvSpPr>
          <p:spPr>
            <a:xfrm>
              <a:off x="575734" y="1308582"/>
              <a:ext cx="4977115" cy="4838218"/>
            </a:xfrm>
            <a:prstGeom prst="ellipse">
              <a:avLst/>
            </a:prstGeom>
            <a:solidFill>
              <a:srgbClr val="64BB47"/>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a:ln w="76200">
                  <a:solidFill>
                    <a:schemeClr val="tx1"/>
                  </a:solidFill>
                </a:ln>
              </a:endParaRPr>
            </a:p>
          </p:txBody>
        </p:sp>
        <p:sp>
          <p:nvSpPr>
            <p:cNvPr id="31" name="TextBox 30" descr="A small circle representing compostable polymers enclosed within a bigger circle representing biodegradable polymers.">
              <a:extLst>
                <a:ext uri="{FF2B5EF4-FFF2-40B4-BE49-F238E27FC236}">
                  <a16:creationId xmlns:a16="http://schemas.microsoft.com/office/drawing/2014/main" id="{AAF8EF99-A27F-F101-02F6-18B937D78331}"/>
                </a:ext>
                <a:ext uri="{C183D7F6-B498-43B3-948B-1728B52AA6E4}">
                  <adec:decorative xmlns:adec="http://schemas.microsoft.com/office/drawing/2017/decorative" val="0"/>
                </a:ext>
              </a:extLst>
            </p:cNvPr>
            <p:cNvSpPr txBox="1"/>
            <p:nvPr/>
          </p:nvSpPr>
          <p:spPr>
            <a:xfrm>
              <a:off x="1532467" y="4656667"/>
              <a:ext cx="3217333" cy="601133"/>
            </a:xfrm>
            <a:prstGeom prst="rect">
              <a:avLst/>
            </a:prstGeom>
            <a:noFill/>
          </p:spPr>
          <p:txBody>
            <a:bodyPr wrap="square" lIns="0" tIns="0" rIns="0" bIns="0" rtlCol="0">
              <a:noAutofit/>
            </a:bodyPr>
            <a:lstStyle/>
            <a:p>
              <a:pPr algn="l"/>
              <a:r>
                <a:rPr lang="en-AU" sz="2800" b="1" dirty="0">
                  <a:latin typeface="+mj-lt"/>
                </a:rPr>
                <a:t>Biodegradable</a:t>
              </a:r>
            </a:p>
          </p:txBody>
        </p:sp>
      </p:grpSp>
      <p:sp>
        <p:nvSpPr>
          <p:cNvPr id="36" name="TextBox 35">
            <a:extLst>
              <a:ext uri="{FF2B5EF4-FFF2-40B4-BE49-F238E27FC236}">
                <a16:creationId xmlns:a16="http://schemas.microsoft.com/office/drawing/2014/main" id="{CBA302FC-9177-F012-571A-2AA832B4FBD6}"/>
              </a:ext>
            </a:extLst>
          </p:cNvPr>
          <p:cNvSpPr txBox="1"/>
          <p:nvPr/>
        </p:nvSpPr>
        <p:spPr>
          <a:xfrm>
            <a:off x="5736000" y="1364611"/>
            <a:ext cx="6096000" cy="1703030"/>
          </a:xfrm>
          <a:prstGeom prst="rect">
            <a:avLst/>
          </a:prstGeom>
          <a:noFill/>
        </p:spPr>
        <p:txBody>
          <a:bodyPr wrap="square">
            <a:spAutoFit/>
          </a:bodyPr>
          <a:lstStyle/>
          <a:p>
            <a:pPr marL="285750" indent="-285750">
              <a:lnSpc>
                <a:spcPct val="150000"/>
              </a:lnSpc>
              <a:spcAft>
                <a:spcPts val="1200"/>
              </a:spcAft>
              <a:buFont typeface="Arial" panose="020B0604020202020204" pitchFamily="34" charset="0"/>
              <a:buChar char="•"/>
            </a:pPr>
            <a:r>
              <a:rPr lang="en-AU" sz="1800" b="1" i="0" dirty="0">
                <a:solidFill>
                  <a:srgbClr val="172434"/>
                </a:solidFill>
                <a:effectLst/>
              </a:rPr>
              <a:t>Biodegradable </a:t>
            </a:r>
            <a:r>
              <a:rPr lang="en-AU" sz="1800" b="1" dirty="0">
                <a:solidFill>
                  <a:srgbClr val="172434"/>
                </a:solidFill>
              </a:rPr>
              <a:t>polymers </a:t>
            </a:r>
            <a:r>
              <a:rPr lang="en-AU" sz="1800" dirty="0">
                <a:solidFill>
                  <a:srgbClr val="172434"/>
                </a:solidFill>
              </a:rPr>
              <a:t>are materials that </a:t>
            </a:r>
            <a:r>
              <a:rPr lang="en-AU" sz="1800" b="0" i="0" dirty="0">
                <a:solidFill>
                  <a:srgbClr val="172434"/>
                </a:solidFill>
                <a:effectLst/>
              </a:rPr>
              <a:t>can </a:t>
            </a:r>
            <a:r>
              <a:rPr lang="en-AU" sz="1800" dirty="0">
                <a:solidFill>
                  <a:srgbClr val="172434"/>
                </a:solidFill>
              </a:rPr>
              <a:t>decompose </a:t>
            </a:r>
            <a:r>
              <a:rPr lang="en-AU" sz="1800" b="0" i="0" dirty="0">
                <a:solidFill>
                  <a:srgbClr val="172434"/>
                </a:solidFill>
                <a:effectLst/>
              </a:rPr>
              <a:t>into water, carbon dioxide and biomass over a period with the help of micro-organisms, especially bacteria.</a:t>
            </a:r>
          </a:p>
        </p:txBody>
      </p:sp>
      <p:grpSp>
        <p:nvGrpSpPr>
          <p:cNvPr id="5" name="Group 4" descr="Compostable">
            <a:extLst>
              <a:ext uri="{FF2B5EF4-FFF2-40B4-BE49-F238E27FC236}">
                <a16:creationId xmlns:a16="http://schemas.microsoft.com/office/drawing/2014/main" id="{74BF7652-A571-CBE5-5FCF-94CA25F72818}"/>
              </a:ext>
            </a:extLst>
          </p:cNvPr>
          <p:cNvGrpSpPr/>
          <p:nvPr/>
        </p:nvGrpSpPr>
        <p:grpSpPr>
          <a:xfrm>
            <a:off x="3060700" y="2201655"/>
            <a:ext cx="2129368" cy="2127871"/>
            <a:chOff x="3060700" y="2201655"/>
            <a:chExt cx="2129368" cy="2127871"/>
          </a:xfrm>
        </p:grpSpPr>
        <p:sp>
          <p:nvSpPr>
            <p:cNvPr id="28" name="Oval 27" descr="A small circle representing compostable polymers enclosed within a bigger circle representing biodegradable polymers.">
              <a:extLst>
                <a:ext uri="{FF2B5EF4-FFF2-40B4-BE49-F238E27FC236}">
                  <a16:creationId xmlns:a16="http://schemas.microsoft.com/office/drawing/2014/main" id="{E0A63087-DD5A-1E11-2917-22AF081D5744}"/>
                </a:ext>
              </a:extLst>
            </p:cNvPr>
            <p:cNvSpPr/>
            <p:nvPr/>
          </p:nvSpPr>
          <p:spPr>
            <a:xfrm>
              <a:off x="3060700" y="2201655"/>
              <a:ext cx="2129368" cy="2127871"/>
            </a:xfrm>
            <a:prstGeom prst="ellipse">
              <a:avLst/>
            </a:prstGeom>
            <a:solidFill>
              <a:srgbClr val="92D050"/>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w="76200">
                  <a:solidFill>
                    <a:schemeClr val="tx1"/>
                  </a:solidFill>
                </a:ln>
              </a:endParaRPr>
            </a:p>
          </p:txBody>
        </p:sp>
        <p:sp>
          <p:nvSpPr>
            <p:cNvPr id="32" name="TextBox 31" descr="A small circle representing compostable polymers enclosed within a bigger circle representing biodegradable polymers.">
              <a:extLst>
                <a:ext uri="{FF2B5EF4-FFF2-40B4-BE49-F238E27FC236}">
                  <a16:creationId xmlns:a16="http://schemas.microsoft.com/office/drawing/2014/main" id="{AAF76349-CD29-D02E-12C4-9B5E2CBCDF8A}"/>
                </a:ext>
                <a:ext uri="{C183D7F6-B498-43B3-948B-1728B52AA6E4}">
                  <adec:decorative xmlns:adec="http://schemas.microsoft.com/office/drawing/2017/decorative" val="0"/>
                </a:ext>
              </a:extLst>
            </p:cNvPr>
            <p:cNvSpPr txBox="1"/>
            <p:nvPr/>
          </p:nvSpPr>
          <p:spPr>
            <a:xfrm>
              <a:off x="3352254" y="3029192"/>
              <a:ext cx="1681181" cy="429476"/>
            </a:xfrm>
            <a:prstGeom prst="rect">
              <a:avLst/>
            </a:prstGeom>
            <a:noFill/>
          </p:spPr>
          <p:txBody>
            <a:bodyPr wrap="square" lIns="0" tIns="0" rIns="0" bIns="0" rtlCol="0">
              <a:noAutofit/>
            </a:bodyPr>
            <a:lstStyle/>
            <a:p>
              <a:pPr algn="l"/>
              <a:r>
                <a:rPr lang="en-AU" sz="2000" b="1" dirty="0">
                  <a:latin typeface="+mj-lt"/>
                </a:rPr>
                <a:t>Compostable</a:t>
              </a:r>
            </a:p>
          </p:txBody>
        </p:sp>
      </p:grpSp>
      <p:sp>
        <p:nvSpPr>
          <p:cNvPr id="38" name="TextBox 37">
            <a:extLst>
              <a:ext uri="{FF2B5EF4-FFF2-40B4-BE49-F238E27FC236}">
                <a16:creationId xmlns:a16="http://schemas.microsoft.com/office/drawing/2014/main" id="{8DF932AE-5C6A-ECC2-F9B7-90CD9A97F020}"/>
              </a:ext>
            </a:extLst>
          </p:cNvPr>
          <p:cNvSpPr txBox="1"/>
          <p:nvPr/>
        </p:nvSpPr>
        <p:spPr>
          <a:xfrm>
            <a:off x="5748000" y="3312192"/>
            <a:ext cx="6096000" cy="1287532"/>
          </a:xfrm>
          <a:prstGeom prst="rect">
            <a:avLst/>
          </a:prstGeom>
          <a:noFill/>
        </p:spPr>
        <p:txBody>
          <a:bodyPr wrap="square">
            <a:spAutoFit/>
          </a:bodyPr>
          <a:lstStyle/>
          <a:p>
            <a:pPr marL="342900" indent="-342900">
              <a:lnSpc>
                <a:spcPct val="150000"/>
              </a:lnSpc>
              <a:spcAft>
                <a:spcPts val="1200"/>
              </a:spcAft>
              <a:buFont typeface="Arial" panose="020B0604020202020204" pitchFamily="34" charset="0"/>
              <a:buChar char="•"/>
            </a:pPr>
            <a:r>
              <a:rPr lang="en-AU" sz="1800" b="1" dirty="0">
                <a:solidFill>
                  <a:srgbClr val="172434"/>
                </a:solidFill>
              </a:rPr>
              <a:t>Compostable polymers </a:t>
            </a:r>
            <a:r>
              <a:rPr lang="en-AU" sz="1800" dirty="0">
                <a:solidFill>
                  <a:srgbClr val="172434"/>
                </a:solidFill>
              </a:rPr>
              <a:t>are biodegradable plastics that under standard conditions and timeframe. biodegrade </a:t>
            </a:r>
          </a:p>
        </p:txBody>
      </p:sp>
      <p:sp>
        <p:nvSpPr>
          <p:cNvPr id="40" name="TextBox 39">
            <a:extLst>
              <a:ext uri="{FF2B5EF4-FFF2-40B4-BE49-F238E27FC236}">
                <a16:creationId xmlns:a16="http://schemas.microsoft.com/office/drawing/2014/main" id="{7624F63B-6293-A985-9FD3-C78F2877C521}"/>
              </a:ext>
            </a:extLst>
          </p:cNvPr>
          <p:cNvSpPr txBox="1"/>
          <p:nvPr/>
        </p:nvSpPr>
        <p:spPr>
          <a:xfrm>
            <a:off x="5768583" y="4946471"/>
            <a:ext cx="6096000" cy="872034"/>
          </a:xfrm>
          <a:prstGeom prst="rect">
            <a:avLst/>
          </a:prstGeom>
          <a:noFill/>
        </p:spPr>
        <p:txBody>
          <a:bodyPr wrap="square">
            <a:spAutoFit/>
          </a:bodyPr>
          <a:lstStyle/>
          <a:p>
            <a:pPr marL="342900" indent="-342900">
              <a:lnSpc>
                <a:spcPct val="150000"/>
              </a:lnSpc>
              <a:spcAft>
                <a:spcPts val="1200"/>
              </a:spcAft>
              <a:buFont typeface="Arial" panose="020B0604020202020204" pitchFamily="34" charset="0"/>
              <a:buChar char="•"/>
            </a:pPr>
            <a:r>
              <a:rPr lang="en-AU" sz="1800" dirty="0">
                <a:solidFill>
                  <a:srgbClr val="172434"/>
                </a:solidFill>
              </a:rPr>
              <a:t>All compostable plastics are biodegradable, but not all biodegradable plastics are compostable.</a:t>
            </a:r>
            <a:endParaRPr lang="en-AU" sz="1800" dirty="0"/>
          </a:p>
        </p:txBody>
      </p:sp>
      <p:sp>
        <p:nvSpPr>
          <p:cNvPr id="2" name="Slide Number Placeholder 1">
            <a:extLst>
              <a:ext uri="{FF2B5EF4-FFF2-40B4-BE49-F238E27FC236}">
                <a16:creationId xmlns:a16="http://schemas.microsoft.com/office/drawing/2014/main" id="{15F66B87-C283-8612-39FA-B30886FDA4B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124</a:t>
            </a:fld>
            <a:endParaRPr lang="en-AU"/>
          </a:p>
        </p:txBody>
      </p:sp>
    </p:spTree>
    <p:extLst>
      <p:ext uri="{BB962C8B-B14F-4D97-AF65-F5344CB8AC3E}">
        <p14:creationId xmlns:p14="http://schemas.microsoft.com/office/powerpoint/2010/main" val="7128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0"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E4F25E-0ED7-274A-F9F4-235284BFC3DB}"/>
              </a:ext>
            </a:extLst>
          </p:cNvPr>
          <p:cNvSpPr>
            <a:spLocks noGrp="1"/>
          </p:cNvSpPr>
          <p:nvPr>
            <p:ph type="title"/>
          </p:nvPr>
        </p:nvSpPr>
        <p:spPr/>
        <p:txBody>
          <a:bodyPr/>
          <a:lstStyle/>
          <a:p>
            <a:r>
              <a:rPr lang="en-AU" dirty="0">
                <a:latin typeface="+mj-lt"/>
              </a:rPr>
              <a:t>3.9 Bioplastics</a:t>
            </a:r>
          </a:p>
        </p:txBody>
      </p:sp>
      <p:sp>
        <p:nvSpPr>
          <p:cNvPr id="4" name="Text Placeholder 3">
            <a:extLst>
              <a:ext uri="{FF2B5EF4-FFF2-40B4-BE49-F238E27FC236}">
                <a16:creationId xmlns:a16="http://schemas.microsoft.com/office/drawing/2014/main" id="{5A664A12-B514-691F-B76B-C010392A5371}"/>
              </a:ext>
            </a:extLst>
          </p:cNvPr>
          <p:cNvSpPr>
            <a:spLocks noGrp="1"/>
          </p:cNvSpPr>
          <p:nvPr>
            <p:ph type="body" sz="quarter" idx="18"/>
          </p:nvPr>
        </p:nvSpPr>
        <p:spPr/>
        <p:txBody>
          <a:bodyPr/>
          <a:lstStyle/>
          <a:p>
            <a:r>
              <a:rPr lang="en-AU" dirty="0">
                <a:latin typeface="+mj-lt"/>
              </a:rPr>
              <a:t>What exactly is a bioplastic? And are they always good?</a:t>
            </a:r>
          </a:p>
        </p:txBody>
      </p:sp>
      <p:sp>
        <p:nvSpPr>
          <p:cNvPr id="6" name="Rectangle: Rounded Corners 5">
            <a:extLst>
              <a:ext uri="{FF2B5EF4-FFF2-40B4-BE49-F238E27FC236}">
                <a16:creationId xmlns:a16="http://schemas.microsoft.com/office/drawing/2014/main" id="{88D04D19-7B72-3665-79A4-2FD999C73CB3}"/>
              </a:ext>
            </a:extLst>
          </p:cNvPr>
          <p:cNvSpPr/>
          <p:nvPr/>
        </p:nvSpPr>
        <p:spPr>
          <a:xfrm>
            <a:off x="360000" y="1567086"/>
            <a:ext cx="7725668" cy="2283266"/>
          </a:xfrm>
          <a:prstGeom prst="roundRect">
            <a:avLst/>
          </a:prstGeom>
          <a:solidFill>
            <a:srgbClr val="C2E4C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mj-lt"/>
              </a:rPr>
              <a:t>Bio-based feedstock</a:t>
            </a:r>
          </a:p>
          <a:p>
            <a:pPr algn="ctr"/>
            <a:endParaRPr lang="en-AU" b="1" dirty="0"/>
          </a:p>
          <a:p>
            <a:pPr algn="ctr"/>
            <a:endParaRPr lang="en-AU" dirty="0"/>
          </a:p>
          <a:p>
            <a:pPr algn="ctr"/>
            <a:endParaRPr lang="en-AU" dirty="0"/>
          </a:p>
          <a:p>
            <a:pPr algn="ctr"/>
            <a:endParaRPr lang="en-AU" dirty="0"/>
          </a:p>
          <a:p>
            <a:pPr algn="ctr"/>
            <a:endParaRPr lang="en-AU" dirty="0"/>
          </a:p>
        </p:txBody>
      </p:sp>
      <p:sp>
        <p:nvSpPr>
          <p:cNvPr id="7" name="Rectangle: Rounded Corners 6">
            <a:extLst>
              <a:ext uri="{FF2B5EF4-FFF2-40B4-BE49-F238E27FC236}">
                <a16:creationId xmlns:a16="http://schemas.microsoft.com/office/drawing/2014/main" id="{7F873D58-D637-5156-0730-47BF7B9630D4}"/>
              </a:ext>
            </a:extLst>
          </p:cNvPr>
          <p:cNvSpPr/>
          <p:nvPr/>
        </p:nvSpPr>
        <p:spPr>
          <a:xfrm>
            <a:off x="359999" y="4124904"/>
            <a:ext cx="7725668" cy="2225370"/>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a:p>
            <a:pPr algn="ctr"/>
            <a:endParaRPr lang="en-AU" dirty="0"/>
          </a:p>
          <a:p>
            <a:pPr algn="ctr"/>
            <a:endParaRPr lang="en-AU" dirty="0"/>
          </a:p>
          <a:p>
            <a:pPr algn="ctr"/>
            <a:endParaRPr lang="en-AU" dirty="0"/>
          </a:p>
          <a:p>
            <a:pPr algn="ctr"/>
            <a:endParaRPr lang="en-AU" b="1" dirty="0"/>
          </a:p>
          <a:p>
            <a:pPr algn="ctr"/>
            <a:r>
              <a:rPr lang="en-AU" b="1" dirty="0">
                <a:solidFill>
                  <a:schemeClr val="tx1"/>
                </a:solidFill>
                <a:latin typeface="+mj-lt"/>
              </a:rPr>
              <a:t>Crude oil feedstock</a:t>
            </a:r>
          </a:p>
        </p:txBody>
      </p:sp>
      <p:sp>
        <p:nvSpPr>
          <p:cNvPr id="8" name="Rectangle: Rounded Corners 7">
            <a:extLst>
              <a:ext uri="{FF2B5EF4-FFF2-40B4-BE49-F238E27FC236}">
                <a16:creationId xmlns:a16="http://schemas.microsoft.com/office/drawing/2014/main" id="{3AB78A21-CCB2-5E33-C8B3-8E4288C50647}"/>
              </a:ext>
            </a:extLst>
          </p:cNvPr>
          <p:cNvSpPr/>
          <p:nvPr/>
        </p:nvSpPr>
        <p:spPr>
          <a:xfrm>
            <a:off x="584196" y="2167467"/>
            <a:ext cx="3344333" cy="1261533"/>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mj-lt"/>
              </a:rPr>
              <a:t>Bioplastics</a:t>
            </a:r>
          </a:p>
          <a:p>
            <a:pPr algn="ctr">
              <a:lnSpc>
                <a:spcPct val="114000"/>
              </a:lnSpc>
              <a:spcAft>
                <a:spcPts val="600"/>
              </a:spcAft>
            </a:pPr>
            <a:r>
              <a:rPr lang="en-AU" dirty="0">
                <a:solidFill>
                  <a:schemeClr val="tx1"/>
                </a:solidFill>
              </a:rPr>
              <a:t>Bio-PE, Bio-PET, </a:t>
            </a:r>
            <a:br>
              <a:rPr lang="en-AU" dirty="0">
                <a:solidFill>
                  <a:schemeClr val="tx1"/>
                </a:solidFill>
              </a:rPr>
            </a:br>
            <a:r>
              <a:rPr lang="en-AU" dirty="0">
                <a:solidFill>
                  <a:schemeClr val="tx1"/>
                </a:solidFill>
              </a:rPr>
              <a:t>Bio-PA, </a:t>
            </a:r>
          </a:p>
        </p:txBody>
      </p:sp>
      <p:sp>
        <p:nvSpPr>
          <p:cNvPr id="9" name="Rectangle: Rounded Corners 8">
            <a:extLst>
              <a:ext uri="{FF2B5EF4-FFF2-40B4-BE49-F238E27FC236}">
                <a16:creationId xmlns:a16="http://schemas.microsoft.com/office/drawing/2014/main" id="{BB300CA0-1E8E-8D8D-E8F9-ECC9BF4F3A95}"/>
              </a:ext>
            </a:extLst>
          </p:cNvPr>
          <p:cNvSpPr/>
          <p:nvPr/>
        </p:nvSpPr>
        <p:spPr>
          <a:xfrm>
            <a:off x="4495797" y="2150534"/>
            <a:ext cx="3344333" cy="1261533"/>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mj-lt"/>
              </a:rPr>
              <a:t>Bioplastics</a:t>
            </a:r>
          </a:p>
          <a:p>
            <a:pPr algn="ctr">
              <a:lnSpc>
                <a:spcPct val="114000"/>
              </a:lnSpc>
              <a:spcAft>
                <a:spcPts val="600"/>
              </a:spcAft>
            </a:pPr>
            <a:r>
              <a:rPr lang="en-AU" dirty="0">
                <a:solidFill>
                  <a:schemeClr val="tx1"/>
                </a:solidFill>
              </a:rPr>
              <a:t>PBAT, PLA, Starch blends</a:t>
            </a:r>
          </a:p>
        </p:txBody>
      </p:sp>
      <p:sp>
        <p:nvSpPr>
          <p:cNvPr id="10" name="Rectangle: Rounded Corners 9">
            <a:extLst>
              <a:ext uri="{FF2B5EF4-FFF2-40B4-BE49-F238E27FC236}">
                <a16:creationId xmlns:a16="http://schemas.microsoft.com/office/drawing/2014/main" id="{3650B38F-BF75-20AF-FBEA-4811A8E7B3AD}"/>
              </a:ext>
            </a:extLst>
          </p:cNvPr>
          <p:cNvSpPr/>
          <p:nvPr/>
        </p:nvSpPr>
        <p:spPr>
          <a:xfrm>
            <a:off x="584196" y="4469546"/>
            <a:ext cx="3344333" cy="1261533"/>
          </a:xfrm>
          <a:prstGeom prst="roundRect">
            <a:avLst/>
          </a:prstGeom>
          <a:solidFill>
            <a:schemeClr val="accent6">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mj-lt"/>
              </a:rPr>
              <a:t>Conventional plastics</a:t>
            </a:r>
          </a:p>
          <a:p>
            <a:pPr algn="ctr">
              <a:lnSpc>
                <a:spcPct val="114000"/>
              </a:lnSpc>
              <a:spcAft>
                <a:spcPts val="600"/>
              </a:spcAft>
            </a:pPr>
            <a:r>
              <a:rPr lang="en-AU" dirty="0">
                <a:solidFill>
                  <a:schemeClr val="tx1"/>
                </a:solidFill>
              </a:rPr>
              <a:t>PE, PET, PP, PVC</a:t>
            </a:r>
          </a:p>
        </p:txBody>
      </p:sp>
      <p:sp>
        <p:nvSpPr>
          <p:cNvPr id="11" name="Rectangle: Rounded Corners 10">
            <a:extLst>
              <a:ext uri="{FF2B5EF4-FFF2-40B4-BE49-F238E27FC236}">
                <a16:creationId xmlns:a16="http://schemas.microsoft.com/office/drawing/2014/main" id="{09629214-E3E5-EE64-517B-088479B90F19}"/>
              </a:ext>
            </a:extLst>
          </p:cNvPr>
          <p:cNvSpPr/>
          <p:nvPr/>
        </p:nvSpPr>
        <p:spPr>
          <a:xfrm>
            <a:off x="4495797" y="4469546"/>
            <a:ext cx="3344333" cy="1261533"/>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mj-lt"/>
              </a:rPr>
              <a:t>Bioplastics</a:t>
            </a:r>
          </a:p>
          <a:p>
            <a:pPr algn="ctr">
              <a:lnSpc>
                <a:spcPct val="114000"/>
              </a:lnSpc>
              <a:spcAft>
                <a:spcPts val="600"/>
              </a:spcAft>
            </a:pPr>
            <a:r>
              <a:rPr lang="en-AU" dirty="0">
                <a:solidFill>
                  <a:schemeClr val="tx1"/>
                </a:solidFill>
              </a:rPr>
              <a:t>PBAT, PCL</a:t>
            </a:r>
          </a:p>
        </p:txBody>
      </p:sp>
      <p:sp>
        <p:nvSpPr>
          <p:cNvPr id="12" name="Rectangle: Rounded Corners 11" descr="A green border highlighting biodegradable plastics">
            <a:extLst>
              <a:ext uri="{FF2B5EF4-FFF2-40B4-BE49-F238E27FC236}">
                <a16:creationId xmlns:a16="http://schemas.microsoft.com/office/drawing/2014/main" id="{1D484D7C-BB69-672B-F33A-80FD7C706F13}"/>
              </a:ext>
            </a:extLst>
          </p:cNvPr>
          <p:cNvSpPr/>
          <p:nvPr/>
        </p:nvSpPr>
        <p:spPr>
          <a:xfrm>
            <a:off x="4462102" y="2150534"/>
            <a:ext cx="3386327" cy="3635833"/>
          </a:xfrm>
          <a:prstGeom prst="roundRect">
            <a:avLst>
              <a:gd name="adj" fmla="val 7806"/>
            </a:avLst>
          </a:prstGeom>
          <a:noFill/>
          <a:ln w="1270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Rounded Corners 12" descr="A red border highlighting non-biodegradeable plastics">
            <a:extLst>
              <a:ext uri="{FF2B5EF4-FFF2-40B4-BE49-F238E27FC236}">
                <a16:creationId xmlns:a16="http://schemas.microsoft.com/office/drawing/2014/main" id="{61E8E7FF-152F-0C11-68E6-B6E6B3E6B862}"/>
              </a:ext>
            </a:extLst>
          </p:cNvPr>
          <p:cNvSpPr/>
          <p:nvPr/>
        </p:nvSpPr>
        <p:spPr>
          <a:xfrm>
            <a:off x="584197" y="2150534"/>
            <a:ext cx="3386328" cy="3635833"/>
          </a:xfrm>
          <a:prstGeom prst="roundRect">
            <a:avLst>
              <a:gd name="adj" fmla="val 7806"/>
            </a:avLst>
          </a:prstGeom>
          <a:noFill/>
          <a:ln w="1270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Rounded Corners 13">
            <a:extLst>
              <a:ext uri="{FF2B5EF4-FFF2-40B4-BE49-F238E27FC236}">
                <a16:creationId xmlns:a16="http://schemas.microsoft.com/office/drawing/2014/main" id="{F09C14EE-E963-03E5-104B-ACF679EAF08F}"/>
              </a:ext>
            </a:extLst>
          </p:cNvPr>
          <p:cNvSpPr/>
          <p:nvPr/>
        </p:nvSpPr>
        <p:spPr>
          <a:xfrm>
            <a:off x="8398596" y="1567086"/>
            <a:ext cx="3433404" cy="4783188"/>
          </a:xfrm>
          <a:prstGeom prst="roundRect">
            <a:avLst/>
          </a:prstGeom>
          <a:solidFill>
            <a:srgbClr val="C2E4C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1600" b="1" dirty="0">
                <a:solidFill>
                  <a:schemeClr val="tx1"/>
                </a:solidFill>
              </a:rPr>
              <a:t>Bio-based feedstock</a:t>
            </a:r>
          </a:p>
          <a:p>
            <a:pPr algn="ctr">
              <a:lnSpc>
                <a:spcPct val="150000"/>
              </a:lnSpc>
              <a:spcAft>
                <a:spcPts val="1200"/>
              </a:spcAft>
            </a:pPr>
            <a:r>
              <a:rPr lang="en-AU" sz="1600" dirty="0">
                <a:solidFill>
                  <a:schemeClr val="tx1"/>
                </a:solidFill>
              </a:rPr>
              <a:t>This means that the plastic is made from plant sources such as corn starch. </a:t>
            </a:r>
          </a:p>
          <a:p>
            <a:pPr algn="ctr">
              <a:lnSpc>
                <a:spcPct val="150000"/>
              </a:lnSpc>
              <a:spcAft>
                <a:spcPts val="1200"/>
              </a:spcAft>
            </a:pPr>
            <a:endParaRPr lang="en-AU" sz="1600" dirty="0">
              <a:solidFill>
                <a:schemeClr val="tx1"/>
              </a:solidFill>
            </a:endParaRPr>
          </a:p>
          <a:p>
            <a:pPr algn="ctr">
              <a:lnSpc>
                <a:spcPct val="150000"/>
              </a:lnSpc>
              <a:spcAft>
                <a:spcPts val="1200"/>
              </a:spcAft>
            </a:pPr>
            <a:r>
              <a:rPr lang="en-AU" sz="1600" dirty="0">
                <a:solidFill>
                  <a:schemeClr val="tx1"/>
                </a:solidFill>
              </a:rPr>
              <a:t>Plastics made from bio-based feedstock are called bioplastics… but are they all biodegradable?</a:t>
            </a:r>
            <a:endParaRPr lang="en-AU" sz="1600" dirty="0"/>
          </a:p>
        </p:txBody>
      </p:sp>
      <p:sp>
        <p:nvSpPr>
          <p:cNvPr id="15" name="Rectangle: Rounded Corners 14">
            <a:extLst>
              <a:ext uri="{FF2B5EF4-FFF2-40B4-BE49-F238E27FC236}">
                <a16:creationId xmlns:a16="http://schemas.microsoft.com/office/drawing/2014/main" id="{91590DA4-8828-8DD4-4683-AEAF87D96BDA}"/>
              </a:ext>
            </a:extLst>
          </p:cNvPr>
          <p:cNvSpPr/>
          <p:nvPr/>
        </p:nvSpPr>
        <p:spPr>
          <a:xfrm>
            <a:off x="8398596" y="1567086"/>
            <a:ext cx="3433404" cy="4783188"/>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1600" b="1" dirty="0">
                <a:solidFill>
                  <a:schemeClr val="tx1"/>
                </a:solidFill>
              </a:rPr>
              <a:t>Crude oil feedstock</a:t>
            </a:r>
          </a:p>
          <a:p>
            <a:pPr algn="ctr">
              <a:lnSpc>
                <a:spcPct val="150000"/>
              </a:lnSpc>
              <a:spcAft>
                <a:spcPts val="1200"/>
              </a:spcAft>
            </a:pPr>
            <a:r>
              <a:rPr lang="en-AU" sz="1600" dirty="0">
                <a:solidFill>
                  <a:schemeClr val="tx1"/>
                </a:solidFill>
              </a:rPr>
              <a:t>Are made from crude oil sources such as ethene. But some plastics made from these fossil fuels are referred to as ‘bioplastics’ because they can be broken down (biodegrade) at the end of their lifecycle.</a:t>
            </a:r>
            <a:endParaRPr lang="en-AU" sz="1600" dirty="0"/>
          </a:p>
        </p:txBody>
      </p:sp>
      <p:sp>
        <p:nvSpPr>
          <p:cNvPr id="16" name="Rectangle: Rounded Corners 15">
            <a:extLst>
              <a:ext uri="{FF2B5EF4-FFF2-40B4-BE49-F238E27FC236}">
                <a16:creationId xmlns:a16="http://schemas.microsoft.com/office/drawing/2014/main" id="{DCDBA14F-3C03-BDB3-67CB-F3B789A8FD08}"/>
              </a:ext>
            </a:extLst>
          </p:cNvPr>
          <p:cNvSpPr/>
          <p:nvPr/>
        </p:nvSpPr>
        <p:spPr>
          <a:xfrm>
            <a:off x="8407398" y="1584772"/>
            <a:ext cx="3433404" cy="4783188"/>
          </a:xfrm>
          <a:prstGeom prst="roundRect">
            <a:avLst/>
          </a:prstGeom>
          <a:solidFill>
            <a:schemeClr val="bg1"/>
          </a:solid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1600" b="1" dirty="0">
                <a:solidFill>
                  <a:schemeClr val="tx1"/>
                </a:solidFill>
              </a:rPr>
              <a:t>NOT BIODEGRADABLE</a:t>
            </a:r>
          </a:p>
          <a:p>
            <a:pPr>
              <a:lnSpc>
                <a:spcPct val="150000"/>
              </a:lnSpc>
              <a:spcAft>
                <a:spcPts val="1200"/>
              </a:spcAft>
            </a:pPr>
            <a:r>
              <a:rPr lang="en-AU" sz="1600" dirty="0">
                <a:solidFill>
                  <a:schemeClr val="tx1"/>
                </a:solidFill>
              </a:rPr>
              <a:t>The bioplastics and conventional plastics outlined are not biodegradable. Bio-PET for example, is chemically the same as PET, even though the starting material is different. The end product has the same consequence for the environment.</a:t>
            </a:r>
            <a:endParaRPr lang="en-AU" sz="1600" dirty="0"/>
          </a:p>
        </p:txBody>
      </p:sp>
      <p:sp>
        <p:nvSpPr>
          <p:cNvPr id="17" name="Rectangle: Rounded Corners 16">
            <a:extLst>
              <a:ext uri="{FF2B5EF4-FFF2-40B4-BE49-F238E27FC236}">
                <a16:creationId xmlns:a16="http://schemas.microsoft.com/office/drawing/2014/main" id="{4D5B5E56-0649-3E97-A509-3564AEB373B6}"/>
              </a:ext>
            </a:extLst>
          </p:cNvPr>
          <p:cNvSpPr/>
          <p:nvPr/>
        </p:nvSpPr>
        <p:spPr>
          <a:xfrm>
            <a:off x="8398596" y="1599198"/>
            <a:ext cx="3433404" cy="4783188"/>
          </a:xfrm>
          <a:prstGeom prst="roundRect">
            <a:avLst/>
          </a:prstGeom>
          <a:solidFill>
            <a:schemeClr val="bg1"/>
          </a:solidFill>
          <a:ln w="952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600" b="1" dirty="0">
                <a:solidFill>
                  <a:schemeClr val="tx1"/>
                </a:solidFill>
              </a:rPr>
              <a:t>BIODEGRADABLE</a:t>
            </a:r>
          </a:p>
          <a:p>
            <a:pPr>
              <a:lnSpc>
                <a:spcPct val="150000"/>
              </a:lnSpc>
              <a:spcAft>
                <a:spcPts val="1200"/>
              </a:spcAft>
            </a:pPr>
            <a:r>
              <a:rPr lang="en-AU" sz="1600" dirty="0">
                <a:solidFill>
                  <a:schemeClr val="tx1"/>
                </a:solidFill>
              </a:rPr>
              <a:t>The bioplastics circled in green are biodegradable. This means they are broken into water, carbon dioxide and biomass at the end of their life cycle.</a:t>
            </a:r>
            <a:endParaRPr lang="en-AU" sz="1600" dirty="0"/>
          </a:p>
        </p:txBody>
      </p:sp>
      <p:sp>
        <p:nvSpPr>
          <p:cNvPr id="2" name="Slide Number Placeholder 1">
            <a:extLst>
              <a:ext uri="{FF2B5EF4-FFF2-40B4-BE49-F238E27FC236}">
                <a16:creationId xmlns:a16="http://schemas.microsoft.com/office/drawing/2014/main" id="{A41C95D1-E6BF-9D20-F7D3-67808AA4DB6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125</a:t>
            </a:fld>
            <a:endParaRPr lang="en-AU"/>
          </a:p>
        </p:txBody>
      </p:sp>
    </p:spTree>
    <p:extLst>
      <p:ext uri="{BB962C8B-B14F-4D97-AF65-F5344CB8AC3E}">
        <p14:creationId xmlns:p14="http://schemas.microsoft.com/office/powerpoint/2010/main" val="259755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0FE64-B438-2469-03BD-6B002F905F7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F3CC314-D251-71ED-FE57-CE660942F288}"/>
              </a:ext>
            </a:extLst>
          </p:cNvPr>
          <p:cNvSpPr>
            <a:spLocks noGrp="1"/>
          </p:cNvSpPr>
          <p:nvPr>
            <p:ph type="title"/>
          </p:nvPr>
        </p:nvSpPr>
        <p:spPr/>
        <p:txBody>
          <a:bodyPr/>
          <a:lstStyle/>
          <a:p>
            <a:r>
              <a:rPr lang="en-AU" dirty="0">
                <a:latin typeface="+mj-lt"/>
              </a:rPr>
              <a:t>3.9 Checkpoint</a:t>
            </a:r>
          </a:p>
        </p:txBody>
      </p:sp>
      <p:sp>
        <p:nvSpPr>
          <p:cNvPr id="4" name="Picture Placeholder 3">
            <a:extLst>
              <a:ext uri="{FF2B5EF4-FFF2-40B4-BE49-F238E27FC236}">
                <a16:creationId xmlns:a16="http://schemas.microsoft.com/office/drawing/2014/main" id="{8D4F2C39-7AF1-6341-D88F-90D78F913DC5}"/>
              </a:ext>
            </a:extLst>
          </p:cNvPr>
          <p:cNvSpPr>
            <a:spLocks noGrp="1"/>
          </p:cNvSpPr>
          <p:nvPr>
            <p:ph type="pic" sz="quarter" idx="13"/>
          </p:nvPr>
        </p:nvSpPr>
        <p:spPr/>
        <p:txBody>
          <a:bodyPr/>
          <a:lstStyle/>
          <a:p>
            <a:r>
              <a:rPr lang="en-AU" dirty="0">
                <a:latin typeface="+mn-lt"/>
              </a:rPr>
              <a:t>Which of the following statements about biodegradable plastics is TRUE?</a:t>
            </a:r>
          </a:p>
          <a:p>
            <a:pPr marL="457200" indent="-457200">
              <a:buFont typeface="+mj-lt"/>
              <a:buAutoNum type="alphaUcPeriod"/>
            </a:pPr>
            <a:r>
              <a:rPr lang="en-AU" dirty="0">
                <a:latin typeface="+mn-lt"/>
              </a:rPr>
              <a:t>All bioplastics are biodegradable.</a:t>
            </a:r>
          </a:p>
          <a:p>
            <a:pPr marL="457200" indent="-457200">
              <a:buFont typeface="+mj-lt"/>
              <a:buAutoNum type="alphaUcPeriod"/>
            </a:pPr>
            <a:r>
              <a:rPr lang="en-AU" dirty="0">
                <a:latin typeface="+mn-lt"/>
              </a:rPr>
              <a:t>Biodegradable plastics will break down quickly in any environment.</a:t>
            </a:r>
          </a:p>
          <a:p>
            <a:pPr marL="457200" indent="-457200">
              <a:buFont typeface="+mj-lt"/>
              <a:buAutoNum type="alphaUcPeriod"/>
            </a:pPr>
            <a:r>
              <a:rPr lang="en-AU" dirty="0">
                <a:latin typeface="+mn-lt"/>
              </a:rPr>
              <a:t>Bioplastics and biodegradable plastics are the same thing.</a:t>
            </a:r>
          </a:p>
          <a:p>
            <a:pPr marL="457200" indent="-457200">
              <a:buFont typeface="+mj-lt"/>
              <a:buAutoNum type="alphaUcPeriod"/>
            </a:pPr>
            <a:r>
              <a:rPr lang="en-AU" dirty="0">
                <a:latin typeface="+mn-lt"/>
              </a:rPr>
              <a:t>Some biodegradable plastics require specific conditions, like industrial composting, to decompose.</a:t>
            </a:r>
          </a:p>
        </p:txBody>
      </p:sp>
      <p:sp>
        <p:nvSpPr>
          <p:cNvPr id="3" name="Slide Number Placeholder 2">
            <a:extLst>
              <a:ext uri="{FF2B5EF4-FFF2-40B4-BE49-F238E27FC236}">
                <a16:creationId xmlns:a16="http://schemas.microsoft.com/office/drawing/2014/main" id="{6D145E25-9EF2-62D3-990F-E68B7B72921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126</a:t>
            </a:fld>
            <a:endParaRPr lang="en-AU"/>
          </a:p>
        </p:txBody>
      </p:sp>
    </p:spTree>
    <p:extLst>
      <p:ext uri="{BB962C8B-B14F-4D97-AF65-F5344CB8AC3E}">
        <p14:creationId xmlns:p14="http://schemas.microsoft.com/office/powerpoint/2010/main" val="386192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FA03A-0106-4B23-26D9-8EECFC20039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0CB106E-8B01-C375-5663-01DB5716ED88}"/>
              </a:ext>
            </a:extLst>
          </p:cNvPr>
          <p:cNvSpPr>
            <a:spLocks noGrp="1"/>
          </p:cNvSpPr>
          <p:nvPr>
            <p:ph type="title"/>
          </p:nvPr>
        </p:nvSpPr>
        <p:spPr/>
        <p:txBody>
          <a:bodyPr/>
          <a:lstStyle/>
          <a:p>
            <a:r>
              <a:rPr lang="en-AU" dirty="0">
                <a:latin typeface="+mj-lt"/>
                <a:cs typeface="Arial"/>
              </a:rPr>
              <a:t>3.10 Microplastics</a:t>
            </a:r>
          </a:p>
        </p:txBody>
      </p:sp>
      <p:sp>
        <p:nvSpPr>
          <p:cNvPr id="6" name="Text Placeholder 5">
            <a:extLst>
              <a:ext uri="{FF2B5EF4-FFF2-40B4-BE49-F238E27FC236}">
                <a16:creationId xmlns:a16="http://schemas.microsoft.com/office/drawing/2014/main" id="{7D44E75E-E905-F0DC-C28C-41CDF5B3F06C}"/>
              </a:ext>
            </a:extLst>
          </p:cNvPr>
          <p:cNvSpPr>
            <a:spLocks noGrp="1"/>
          </p:cNvSpPr>
          <p:nvPr>
            <p:ph type="body" sz="quarter" idx="18"/>
          </p:nvPr>
        </p:nvSpPr>
        <p:spPr/>
        <p:txBody>
          <a:bodyPr/>
          <a:lstStyle/>
          <a:p>
            <a:r>
              <a:rPr lang="en-AU" dirty="0">
                <a:latin typeface="+mj-lt"/>
              </a:rPr>
              <a:t>Learning intentions and success criteria</a:t>
            </a:r>
          </a:p>
        </p:txBody>
      </p:sp>
      <p:graphicFrame>
        <p:nvGraphicFramePr>
          <p:cNvPr id="4" name="Table 3">
            <a:extLst>
              <a:ext uri="{FF2B5EF4-FFF2-40B4-BE49-F238E27FC236}">
                <a16:creationId xmlns:a16="http://schemas.microsoft.com/office/drawing/2014/main" id="{A7CC3878-D665-F25E-0B85-E6D3B28119BC}"/>
              </a:ext>
            </a:extLst>
          </p:cNvPr>
          <p:cNvGraphicFramePr>
            <a:graphicFrameLocks noGrp="1"/>
          </p:cNvGraphicFramePr>
          <p:nvPr>
            <p:extLst>
              <p:ext uri="{D42A27DB-BD31-4B8C-83A1-F6EECF244321}">
                <p14:modId xmlns:p14="http://schemas.microsoft.com/office/powerpoint/2010/main" val="3809847650"/>
              </p:ext>
            </p:extLst>
          </p:nvPr>
        </p:nvGraphicFramePr>
        <p:xfrm>
          <a:off x="359998" y="1916174"/>
          <a:ext cx="11126369" cy="4779825"/>
        </p:xfrm>
        <a:graphic>
          <a:graphicData uri="http://schemas.openxmlformats.org/drawingml/2006/table">
            <a:tbl>
              <a:tblPr firstRow="1">
                <a:tableStyleId>{B301B821-A1FF-4177-AEE7-76D212191A09}</a:tableStyleId>
              </a:tblPr>
              <a:tblGrid>
                <a:gridCol w="4918933">
                  <a:extLst>
                    <a:ext uri="{9D8B030D-6E8A-4147-A177-3AD203B41FA5}">
                      <a16:colId xmlns:a16="http://schemas.microsoft.com/office/drawing/2014/main" val="3623447875"/>
                    </a:ext>
                  </a:extLst>
                </a:gridCol>
                <a:gridCol w="6207436">
                  <a:extLst>
                    <a:ext uri="{9D8B030D-6E8A-4147-A177-3AD203B41FA5}">
                      <a16:colId xmlns:a16="http://schemas.microsoft.com/office/drawing/2014/main" val="3573327086"/>
                    </a:ext>
                  </a:extLst>
                </a:gridCol>
              </a:tblGrid>
              <a:tr h="538080">
                <a:tc>
                  <a:txBody>
                    <a:bodyPr/>
                    <a:lstStyle/>
                    <a:p>
                      <a:pPr>
                        <a:lnSpc>
                          <a:spcPct val="150000"/>
                        </a:lnSpc>
                        <a:spcAft>
                          <a:spcPts val="1200"/>
                        </a:spcAft>
                      </a:pPr>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1200"/>
                        </a:spcAft>
                      </a:pPr>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2370787">
                <a:tc>
                  <a:txBody>
                    <a:bodyPr/>
                    <a:lstStyle/>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to explain the impact of polymers on the environment</a:t>
                      </a:r>
                    </a:p>
                    <a:p>
                      <a:pPr marL="0" indent="0">
                        <a:lnSpc>
                          <a:spcPct val="150000"/>
                        </a:lnSpc>
                        <a:spcAft>
                          <a:spcPts val="1200"/>
                        </a:spcAft>
                        <a:buFont typeface="Arial" panose="020B0604020202020204" pitchFamily="34" charset="0"/>
                        <a:buNone/>
                      </a:pPr>
                      <a:endParaRPr lang="en-AU" sz="2000" dirty="0">
                        <a:latin typeface="+mn-lt"/>
                        <a:cs typeface="Arial" panose="020B0604020202020204" pitchFamily="34" charset="0"/>
                      </a:endParaRPr>
                    </a:p>
                    <a:p>
                      <a:pPr marL="0" indent="0">
                        <a:lnSpc>
                          <a:spcPct val="150000"/>
                        </a:lnSpc>
                        <a:spcAft>
                          <a:spcPts val="1200"/>
                        </a:spcAft>
                        <a:buFont typeface="Arial" panose="020B0604020202020204" pitchFamily="34" charset="0"/>
                        <a:buNone/>
                      </a:pPr>
                      <a:endParaRPr lang="en-AU" sz="2000" dirty="0">
                        <a:latin typeface="+mn-lt"/>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define microplastics</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define bioaccumulation</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describe the harmful effects of microplastics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r h="1870958">
                <a:tc>
                  <a:txBody>
                    <a:bodyPr/>
                    <a:lstStyle/>
                    <a:p>
                      <a:pPr marL="342900" marR="0" lvl="0" indent="-34290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2000">
                          <a:latin typeface="+mn-lt"/>
                          <a:cs typeface="Arial" panose="020B0604020202020204" pitchFamily="34" charset="0"/>
                        </a:rPr>
                        <a:t>to communicate scientific arguments.</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endParaRPr lang="en-AU" sz="2000">
                        <a:latin typeface="+mn-lt"/>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identify evidence to support an argument</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use scientific terminology appropriately</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communicate using different forms.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930822"/>
                  </a:ext>
                </a:extLst>
              </a:tr>
            </a:tbl>
          </a:graphicData>
        </a:graphic>
      </p:graphicFrame>
      <p:sp>
        <p:nvSpPr>
          <p:cNvPr id="2" name="Slide Number Placeholder 1">
            <a:extLst>
              <a:ext uri="{FF2B5EF4-FFF2-40B4-BE49-F238E27FC236}">
                <a16:creationId xmlns:a16="http://schemas.microsoft.com/office/drawing/2014/main" id="{3C42D69A-03C1-F4CD-F01D-22DDB0CE60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127</a:t>
            </a:fld>
            <a:endParaRPr lang="en-AU"/>
          </a:p>
        </p:txBody>
      </p:sp>
    </p:spTree>
    <p:extLst>
      <p:ext uri="{BB962C8B-B14F-4D97-AF65-F5344CB8AC3E}">
        <p14:creationId xmlns:p14="http://schemas.microsoft.com/office/powerpoint/2010/main" val="16001478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99642B-C53E-6128-3626-72FD9988E6EE}"/>
              </a:ext>
            </a:extLst>
          </p:cNvPr>
          <p:cNvSpPr>
            <a:spLocks noGrp="1"/>
          </p:cNvSpPr>
          <p:nvPr>
            <p:ph type="title"/>
          </p:nvPr>
        </p:nvSpPr>
        <p:spPr/>
        <p:txBody>
          <a:bodyPr anchor="ctr">
            <a:normAutofit/>
          </a:bodyPr>
          <a:lstStyle/>
          <a:p>
            <a:r>
              <a:rPr lang="en-AU" dirty="0">
                <a:latin typeface="+mj-lt"/>
              </a:rPr>
              <a:t>3.10 What are microplastics</a:t>
            </a:r>
          </a:p>
        </p:txBody>
      </p:sp>
      <p:sp>
        <p:nvSpPr>
          <p:cNvPr id="7" name="Content Placeholder 6">
            <a:extLst>
              <a:ext uri="{FF2B5EF4-FFF2-40B4-BE49-F238E27FC236}">
                <a16:creationId xmlns:a16="http://schemas.microsoft.com/office/drawing/2014/main" id="{C8BF6039-15CD-88DC-581E-F15808303AC7}"/>
              </a:ext>
            </a:extLst>
          </p:cNvPr>
          <p:cNvSpPr>
            <a:spLocks noGrp="1"/>
          </p:cNvSpPr>
          <p:nvPr>
            <p:ph type="body" sz="quarter" idx="17"/>
          </p:nvPr>
        </p:nvSpPr>
        <p:spPr>
          <a:xfrm>
            <a:off x="360000" y="1306883"/>
            <a:ext cx="5278800" cy="4807835"/>
          </a:xfrm>
        </p:spPr>
        <p:txBody>
          <a:bodyPr>
            <a:normAutofit lnSpcReduction="10000"/>
          </a:bodyPr>
          <a:lstStyle/>
          <a:p>
            <a:r>
              <a:rPr lang="en-AU" b="1" dirty="0">
                <a:latin typeface="+mn-lt"/>
              </a:rPr>
              <a:t>Microplastics</a:t>
            </a:r>
            <a:r>
              <a:rPr lang="en-AU" dirty="0">
                <a:latin typeface="+mn-lt"/>
              </a:rPr>
              <a:t> are small particles of plastic in the environment, generally smaller than 5 millimetres in size. They:</a:t>
            </a:r>
          </a:p>
          <a:p>
            <a:pPr marL="342900" indent="-342900">
              <a:buFont typeface="Arial" panose="020B0604020202020204" pitchFamily="34" charset="0"/>
              <a:buChar char="•"/>
            </a:pPr>
            <a:r>
              <a:rPr lang="en-AU" dirty="0">
                <a:latin typeface="+mn-lt"/>
              </a:rPr>
              <a:t>result from both commercial product development (such as cosmetics and cleaning agents) and the breakdown of larger plastics. </a:t>
            </a:r>
          </a:p>
          <a:p>
            <a:pPr marL="342900" indent="-342900">
              <a:buFont typeface="Arial" panose="020B0604020202020204" pitchFamily="34" charset="0"/>
              <a:buChar char="•"/>
            </a:pPr>
            <a:r>
              <a:rPr lang="en-AU" dirty="0">
                <a:latin typeface="+mn-lt"/>
              </a:rPr>
              <a:t>have a variety of shapes, such as particles or fibres.</a:t>
            </a:r>
          </a:p>
          <a:p>
            <a:pPr marL="342900" indent="-342900">
              <a:buFont typeface="Arial" panose="020B0604020202020204" pitchFamily="34" charset="0"/>
              <a:buChar char="•"/>
            </a:pPr>
            <a:r>
              <a:rPr lang="en-AU" dirty="0">
                <a:latin typeface="+mn-lt"/>
              </a:rPr>
              <a:t>are pollutants in the environment.</a:t>
            </a:r>
          </a:p>
        </p:txBody>
      </p:sp>
      <p:sp>
        <p:nvSpPr>
          <p:cNvPr id="3" name="Slide Number Placeholder 2">
            <a:extLst>
              <a:ext uri="{FF2B5EF4-FFF2-40B4-BE49-F238E27FC236}">
                <a16:creationId xmlns:a16="http://schemas.microsoft.com/office/drawing/2014/main" id="{D884EC24-0F56-DC23-F42D-CBD62358DE2F}"/>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128</a:t>
            </a:fld>
            <a:endParaRPr lang="en-AU"/>
          </a:p>
        </p:txBody>
      </p:sp>
      <p:pic>
        <p:nvPicPr>
          <p:cNvPr id="2" name="Picture 1">
            <a:extLst>
              <a:ext uri="{FF2B5EF4-FFF2-40B4-BE49-F238E27FC236}">
                <a16:creationId xmlns:a16="http://schemas.microsoft.com/office/drawing/2014/main" id="{33E36F61-A482-C379-18D4-C8D1A15E5C1D}"/>
              </a:ext>
              <a:ext uri="{C183D7F6-B498-43B3-948B-1728B52AA6E4}">
                <adec:decorative xmlns:adec="http://schemas.microsoft.com/office/drawing/2017/decorative" val="1"/>
              </a:ext>
            </a:extLst>
          </p:cNvPr>
          <p:cNvPicPr>
            <a:picLocks noChangeAspect="1"/>
          </p:cNvPicPr>
          <p:nvPr/>
        </p:nvPicPr>
        <p:blipFill>
          <a:blip r:embed="rId3"/>
          <a:srcRect r="16019"/>
          <a:stretch/>
        </p:blipFill>
        <p:spPr>
          <a:xfrm>
            <a:off x="5919123" y="1648800"/>
            <a:ext cx="5764770" cy="3861188"/>
          </a:xfrm>
          <a:prstGeom prst="roundRect">
            <a:avLst/>
          </a:prstGeom>
        </p:spPr>
      </p:pic>
    </p:spTree>
    <p:extLst>
      <p:ext uri="{BB962C8B-B14F-4D97-AF65-F5344CB8AC3E}">
        <p14:creationId xmlns:p14="http://schemas.microsoft.com/office/powerpoint/2010/main" val="176476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5">
            <a:extLst>
              <a:ext uri="{FF2B5EF4-FFF2-40B4-BE49-F238E27FC236}">
                <a16:creationId xmlns:a16="http://schemas.microsoft.com/office/drawing/2014/main" id="{616D4A9D-7C94-97EF-E05D-64CBADB1599E}"/>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b="0" i="0" u="none" strike="noStrike" kern="1200" cap="none" spc="0" normalizeH="0" baseline="0" noProof="0" dirty="0">
                <a:ln>
                  <a:noFill/>
                </a:ln>
                <a:solidFill>
                  <a:schemeClr val="accent1"/>
                </a:solidFill>
                <a:effectLst/>
                <a:uLnTx/>
                <a:uFillTx/>
                <a:latin typeface="+mj-lt"/>
                <a:ea typeface="+mj-ea"/>
                <a:cs typeface="Arial" panose="020B0604020202020204" pitchFamily="34" charset="0"/>
              </a:rPr>
              <a:t>3.10 Fate of microplastics</a:t>
            </a:r>
          </a:p>
        </p:txBody>
      </p:sp>
      <p:pic>
        <p:nvPicPr>
          <p:cNvPr id="6148" name="Picture 4" descr="A conceptual diagram of microplastics sources, pathways and fate.">
            <a:extLst>
              <a:ext uri="{FF2B5EF4-FFF2-40B4-BE49-F238E27FC236}">
                <a16:creationId xmlns:a16="http://schemas.microsoft.com/office/drawing/2014/main" id="{EE9A2EB3-1F4D-0976-7524-FB6463C93A4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87040" y="1210901"/>
            <a:ext cx="8417919" cy="53050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FD52329-A6B8-5D1D-4B66-2293A3572BA1}"/>
              </a:ext>
              <a:ext uri="{C183D7F6-B498-43B3-948B-1728B52AA6E4}">
                <adec:decorative xmlns:adec="http://schemas.microsoft.com/office/drawing/2017/decorative" val="0"/>
              </a:ext>
            </a:extLst>
          </p:cNvPr>
          <p:cNvSpPr txBox="1"/>
          <p:nvPr/>
        </p:nvSpPr>
        <p:spPr>
          <a:xfrm>
            <a:off x="2191956" y="6519100"/>
            <a:ext cx="8113003" cy="246221"/>
          </a:xfrm>
          <a:prstGeom prst="rect">
            <a:avLst/>
          </a:prstGeom>
          <a:noFill/>
        </p:spPr>
        <p:txBody>
          <a:bodyPr wrap="square">
            <a:spAutoFit/>
          </a:bodyPr>
          <a:lstStyle/>
          <a:p>
            <a:pPr algn="r"/>
            <a:r>
              <a:rPr lang="en-AU" sz="1000" dirty="0">
                <a:hlinkClick r:id="rId4"/>
              </a:rPr>
              <a:t>Microplastics Sources, Pathways and Fate Conceptual Diagram</a:t>
            </a:r>
            <a:r>
              <a:rPr lang="en-AU" sz="1000" dirty="0"/>
              <a:t>  by </a:t>
            </a:r>
            <a:r>
              <a:rPr lang="en-AU" sz="1000" b="0" i="0" dirty="0">
                <a:solidFill>
                  <a:srgbClr val="171717"/>
                </a:solidFill>
                <a:effectLst/>
                <a:latin typeface="Arial" panose="020B0604020202020204" pitchFamily="34" charset="0"/>
              </a:rPr>
              <a:t>Jeffrey L. Corbett, USGS on </a:t>
            </a:r>
            <a:r>
              <a:rPr lang="en-AU" sz="1000" b="0" i="0" dirty="0">
                <a:solidFill>
                  <a:srgbClr val="171717"/>
                </a:solidFill>
                <a:effectLst/>
                <a:latin typeface="Arial" panose="020B0604020202020204" pitchFamily="34" charset="0"/>
                <a:hlinkClick r:id="rId5"/>
              </a:rPr>
              <a:t>USGS</a:t>
            </a:r>
            <a:r>
              <a:rPr lang="en-AU" sz="1000" b="0" i="0" dirty="0">
                <a:solidFill>
                  <a:srgbClr val="171717"/>
                </a:solidFill>
                <a:effectLst/>
                <a:latin typeface="Arial" panose="020B0604020202020204" pitchFamily="34" charset="0"/>
              </a:rPr>
              <a:t> Public Domain</a:t>
            </a:r>
            <a:endParaRPr lang="en-AU" sz="1000" dirty="0"/>
          </a:p>
        </p:txBody>
      </p:sp>
      <p:sp>
        <p:nvSpPr>
          <p:cNvPr id="15" name="Rectangle 14">
            <a:extLst>
              <a:ext uri="{FF2B5EF4-FFF2-40B4-BE49-F238E27FC236}">
                <a16:creationId xmlns:a16="http://schemas.microsoft.com/office/drawing/2014/main" id="{61DDD08B-3E1A-DDC7-46CE-F3B50C2024B6}"/>
              </a:ext>
              <a:ext uri="{C183D7F6-B498-43B3-948B-1728B52AA6E4}">
                <adec:decorative xmlns:adec="http://schemas.microsoft.com/office/drawing/2017/decorative" val="1"/>
              </a:ext>
            </a:extLst>
          </p:cNvPr>
          <p:cNvSpPr/>
          <p:nvPr/>
        </p:nvSpPr>
        <p:spPr>
          <a:xfrm>
            <a:off x="7200901" y="4988758"/>
            <a:ext cx="2355054" cy="141204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53" name="Slide Number Placeholder 3">
            <a:extLst>
              <a:ext uri="{FF2B5EF4-FFF2-40B4-BE49-F238E27FC236}">
                <a16:creationId xmlns:a16="http://schemas.microsoft.com/office/drawing/2014/main" id="{D9A98088-DD39-08DC-7E65-93835164C471}"/>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129</a:t>
            </a:fld>
            <a:endParaRPr lang="en-AU"/>
          </a:p>
        </p:txBody>
      </p:sp>
    </p:spTree>
    <p:extLst>
      <p:ext uri="{BB962C8B-B14F-4D97-AF65-F5344CB8AC3E}">
        <p14:creationId xmlns:p14="http://schemas.microsoft.com/office/powerpoint/2010/main" val="56156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6F49E-FAC7-5AAF-FF66-04841428B38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91EBCFD-D8B0-05BA-D7C2-D33E2A2D32D6}"/>
              </a:ext>
            </a:extLst>
          </p:cNvPr>
          <p:cNvSpPr>
            <a:spLocks noGrp="1"/>
          </p:cNvSpPr>
          <p:nvPr>
            <p:ph type="title"/>
          </p:nvPr>
        </p:nvSpPr>
        <p:spPr/>
        <p:txBody>
          <a:bodyPr/>
          <a:lstStyle/>
          <a:p>
            <a:r>
              <a:rPr lang="en-AU" dirty="0"/>
              <a:t>1.1 Lotus diagram – complete</a:t>
            </a:r>
          </a:p>
        </p:txBody>
      </p:sp>
      <p:graphicFrame>
        <p:nvGraphicFramePr>
          <p:cNvPr id="7" name="Table 6">
            <a:extLst>
              <a:ext uri="{FF2B5EF4-FFF2-40B4-BE49-F238E27FC236}">
                <a16:creationId xmlns:a16="http://schemas.microsoft.com/office/drawing/2014/main" id="{0F1315B6-D3B5-ED06-77F0-4964F36AC843}"/>
              </a:ext>
            </a:extLst>
          </p:cNvPr>
          <p:cNvGraphicFramePr>
            <a:graphicFrameLocks noGrp="1"/>
          </p:cNvGraphicFramePr>
          <p:nvPr>
            <p:extLst>
              <p:ext uri="{D42A27DB-BD31-4B8C-83A1-F6EECF244321}">
                <p14:modId xmlns:p14="http://schemas.microsoft.com/office/powerpoint/2010/main" val="3795407817"/>
              </p:ext>
            </p:extLst>
          </p:nvPr>
        </p:nvGraphicFramePr>
        <p:xfrm>
          <a:off x="360000" y="1296201"/>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algn="ctr"/>
                      <a:r>
                        <a:rPr lang="en-US" sz="1400" b="0" dirty="0">
                          <a:solidFill>
                            <a:schemeClr val="tx1"/>
                          </a:solidFill>
                        </a:rPr>
                        <a:t>water</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air</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timber</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algn="ctr"/>
                      <a:r>
                        <a:rPr lang="en-US" sz="1400" b="0" dirty="0">
                          <a:solidFill>
                            <a:schemeClr val="tx1"/>
                          </a:solidFill>
                        </a:rPr>
                        <a:t>wind</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Natural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EDFD"/>
                    </a:solidFill>
                  </a:tcPr>
                </a:tc>
                <a:tc>
                  <a:txBody>
                    <a:bodyPr/>
                    <a:lstStyle/>
                    <a:p>
                      <a:pPr algn="ctr"/>
                      <a:r>
                        <a:rPr lang="en-US" sz="1400" b="0" dirty="0">
                          <a:solidFill>
                            <a:schemeClr val="tx1"/>
                          </a:solidFill>
                        </a:rPr>
                        <a:t>minerals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algn="ctr"/>
                      <a:r>
                        <a:rPr lang="en-US" sz="1400" b="0" dirty="0">
                          <a:solidFill>
                            <a:schemeClr val="tx1"/>
                          </a:solidFill>
                        </a:rPr>
                        <a:t>sunlight</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soil</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petroleum</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8" name="Table 7">
            <a:extLst>
              <a:ext uri="{FF2B5EF4-FFF2-40B4-BE49-F238E27FC236}">
                <a16:creationId xmlns:a16="http://schemas.microsoft.com/office/drawing/2014/main" id="{A3A33600-2EBC-9EB7-8E0A-BF0EB05F1BAA}"/>
              </a:ext>
            </a:extLst>
          </p:cNvPr>
          <p:cNvGraphicFramePr>
            <a:graphicFrameLocks noGrp="1"/>
          </p:cNvGraphicFramePr>
          <p:nvPr>
            <p:extLst>
              <p:ext uri="{D42A27DB-BD31-4B8C-83A1-F6EECF244321}">
                <p14:modId xmlns:p14="http://schemas.microsoft.com/office/powerpoint/2010/main" val="1632934553"/>
              </p:ext>
            </p:extLst>
          </p:nvPr>
        </p:nvGraphicFramePr>
        <p:xfrm>
          <a:off x="4220329" y="1296201"/>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algn="ctr"/>
                      <a:r>
                        <a:rPr lang="en-US" sz="1400" b="0" dirty="0">
                          <a:solidFill>
                            <a:schemeClr val="tx1"/>
                          </a:solidFill>
                        </a:rPr>
                        <a:t>geothermal energy</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solar energy</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Oxygen</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algn="ctr"/>
                      <a:r>
                        <a:rPr lang="en-US" sz="1400" b="0" dirty="0">
                          <a:solidFill>
                            <a:schemeClr val="tx1"/>
                          </a:solidFill>
                        </a:rPr>
                        <a:t>air</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Renewable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en-US" sz="1400" b="0" dirty="0">
                          <a:solidFill>
                            <a:schemeClr val="tx1"/>
                          </a:solidFill>
                        </a:rPr>
                        <a:t>biomass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algn="ctr"/>
                      <a:r>
                        <a:rPr lang="en-US" sz="1400" b="0" dirty="0">
                          <a:solidFill>
                            <a:schemeClr val="tx1"/>
                          </a:solidFill>
                        </a:rPr>
                        <a:t>wool</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bamboo</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agricultural crops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9" name="Table 8">
            <a:extLst>
              <a:ext uri="{FF2B5EF4-FFF2-40B4-BE49-F238E27FC236}">
                <a16:creationId xmlns:a16="http://schemas.microsoft.com/office/drawing/2014/main" id="{BE18BB34-BFC4-290D-8544-3E44BAE1DD2E}"/>
              </a:ext>
            </a:extLst>
          </p:cNvPr>
          <p:cNvGraphicFramePr>
            <a:graphicFrameLocks noGrp="1"/>
          </p:cNvGraphicFramePr>
          <p:nvPr>
            <p:extLst>
              <p:ext uri="{D42A27DB-BD31-4B8C-83A1-F6EECF244321}">
                <p14:modId xmlns:p14="http://schemas.microsoft.com/office/powerpoint/2010/main" val="2133747392"/>
              </p:ext>
            </p:extLst>
          </p:nvPr>
        </p:nvGraphicFramePr>
        <p:xfrm>
          <a:off x="8080658" y="12962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marL="0" algn="ctr" defTabSz="914377" rtl="0" eaLnBrk="1" latinLnBrk="0" hangingPunct="1"/>
                      <a:r>
                        <a:rPr lang="en-US" sz="1400" b="0" kern="1200" dirty="0">
                          <a:solidFill>
                            <a:schemeClr val="tx1"/>
                          </a:solidFill>
                          <a:latin typeface="+mn-lt"/>
                          <a:ea typeface="+mn-ea"/>
                          <a:cs typeface="+mn-cs"/>
                        </a:rPr>
                        <a:t>employees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managers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skills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marL="0" algn="ctr" defTabSz="914377" rtl="0" eaLnBrk="1" latinLnBrk="0" hangingPunct="1"/>
                      <a:r>
                        <a:rPr lang="en-US" sz="1400" b="0" kern="1200" dirty="0">
                          <a:solidFill>
                            <a:schemeClr val="tx1"/>
                          </a:solidFill>
                          <a:latin typeface="+mn-lt"/>
                          <a:ea typeface="+mn-ea"/>
                          <a:cs typeface="+mn-cs"/>
                        </a:rPr>
                        <a:t>creativity</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Human resources</a:t>
                      </a:r>
                      <a:endParaRPr lang="en-AU"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DEFB"/>
                    </a:solidFill>
                  </a:tcPr>
                </a:tc>
                <a:tc>
                  <a:txBody>
                    <a:bodyPr/>
                    <a:lstStyle/>
                    <a:p>
                      <a:pPr marL="0" algn="ctr" defTabSz="914377" rtl="0" eaLnBrk="1" latinLnBrk="0" hangingPunct="1"/>
                      <a:r>
                        <a:rPr lang="en-US" sz="1400" b="0" kern="1200" dirty="0">
                          <a:solidFill>
                            <a:schemeClr val="tx1"/>
                          </a:solidFill>
                          <a:latin typeface="+mn-lt"/>
                          <a:ea typeface="+mn-ea"/>
                          <a:cs typeface="+mn-cs"/>
                        </a:rPr>
                        <a:t>knowledge</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marL="0" algn="ctr" defTabSz="914377" rtl="0" eaLnBrk="1" latinLnBrk="0" hangingPunct="1"/>
                      <a:r>
                        <a:rPr lang="en-US" sz="1400" b="0" kern="1200" dirty="0">
                          <a:solidFill>
                            <a:schemeClr val="tx1"/>
                          </a:solidFill>
                          <a:latin typeface="+mn-lt"/>
                          <a:ea typeface="+mn-ea"/>
                          <a:cs typeface="+mn-cs"/>
                        </a:rPr>
                        <a:t>problem-solving skills</a:t>
                      </a:r>
                      <a:endParaRPr lang="en-AU"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technical skills</a:t>
                      </a:r>
                      <a:endParaRPr lang="en-AU"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volunteers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1" name="Table 10">
            <a:extLst>
              <a:ext uri="{FF2B5EF4-FFF2-40B4-BE49-F238E27FC236}">
                <a16:creationId xmlns:a16="http://schemas.microsoft.com/office/drawing/2014/main" id="{B3D243BC-72B3-4470-6026-D2FDE0AEAE02}"/>
              </a:ext>
            </a:extLst>
          </p:cNvPr>
          <p:cNvGraphicFramePr>
            <a:graphicFrameLocks noGrp="1"/>
          </p:cNvGraphicFramePr>
          <p:nvPr/>
        </p:nvGraphicFramePr>
        <p:xfrm>
          <a:off x="360000" y="30107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marL="0" algn="ctr" defTabSz="914377" rtl="0" eaLnBrk="1" latinLnBrk="0" hangingPunct="1"/>
                      <a:endParaRPr lang="en-AU"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marL="0" algn="ctr" defTabSz="914377" rtl="0" eaLnBrk="1" latinLnBrk="0" hangingPunct="1"/>
                      <a:endParaRPr lang="en-AU"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8" name="Table 17">
            <a:extLst>
              <a:ext uri="{FF2B5EF4-FFF2-40B4-BE49-F238E27FC236}">
                <a16:creationId xmlns:a16="http://schemas.microsoft.com/office/drawing/2014/main" id="{69706B94-0E62-71F3-7F9A-113E55DBEEAE}"/>
              </a:ext>
            </a:extLst>
          </p:cNvPr>
          <p:cNvGraphicFramePr>
            <a:graphicFrameLocks noGrp="1"/>
          </p:cNvGraphicFramePr>
          <p:nvPr>
            <p:extLst>
              <p:ext uri="{D42A27DB-BD31-4B8C-83A1-F6EECF244321}">
                <p14:modId xmlns:p14="http://schemas.microsoft.com/office/powerpoint/2010/main" val="3746395512"/>
              </p:ext>
            </p:extLst>
          </p:nvPr>
        </p:nvGraphicFramePr>
        <p:xfrm>
          <a:off x="4220329" y="3010701"/>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algn="ctr"/>
                      <a:r>
                        <a:rPr lang="en-US" sz="1400" b="0" dirty="0">
                          <a:solidFill>
                            <a:schemeClr val="tx1"/>
                          </a:solidFill>
                        </a:rPr>
                        <a:t>Natural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EDFD"/>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sz="1400" b="0" kern="1200" dirty="0">
                          <a:solidFill>
                            <a:schemeClr val="tx1"/>
                          </a:solidFill>
                          <a:latin typeface="+mn-lt"/>
                          <a:ea typeface="+mn-ea"/>
                          <a:cs typeface="+mn-cs"/>
                        </a:rPr>
                        <a:t>Renewable resources</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en-US" sz="1400" b="0" dirty="0">
                          <a:solidFill>
                            <a:schemeClr val="tx1"/>
                          </a:solidFill>
                        </a:rPr>
                        <a:t>Human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DEFB"/>
                    </a:solidFill>
                  </a:tcPr>
                </a:tc>
                <a:extLst>
                  <a:ext uri="{0D108BD9-81ED-4DB2-BD59-A6C34878D82A}">
                    <a16:rowId xmlns:a16="http://schemas.microsoft.com/office/drawing/2014/main" val="1533329986"/>
                  </a:ext>
                </a:extLst>
              </a:tr>
              <a:tr h="536577">
                <a:tc>
                  <a:txBody>
                    <a:bodyPr/>
                    <a:lstStyle/>
                    <a:p>
                      <a:pPr algn="ctr"/>
                      <a:endParaRPr lang="en-AU"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US" sz="1400" b="1" dirty="0">
                          <a:solidFill>
                            <a:schemeClr val="bg1"/>
                          </a:solidFill>
                        </a:rPr>
                        <a:t>Resources</a:t>
                      </a:r>
                      <a:endParaRPr lang="en-AU" sz="1400" b="1" dirty="0">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AU"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34292747"/>
                  </a:ext>
                </a:extLst>
              </a:tr>
              <a:tr h="536577">
                <a:tc>
                  <a:txBody>
                    <a:bodyPr/>
                    <a:lstStyle/>
                    <a:p>
                      <a:pPr algn="ctr"/>
                      <a:r>
                        <a:rPr lang="en-US" sz="1400" b="0" dirty="0"/>
                        <a:t>Capital resources</a:t>
                      </a:r>
                      <a:endParaRPr lang="en-AU" sz="14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400" b="0" dirty="0"/>
                        <a:t>Social resources</a:t>
                      </a:r>
                      <a:endParaRPr lang="en-AU" sz="14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1400" b="0" dirty="0"/>
                        <a:t>Finite resources</a:t>
                      </a:r>
                      <a:endParaRPr lang="en-AU" sz="14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C1"/>
                    </a:solidFill>
                  </a:tcPr>
                </a:tc>
                <a:extLst>
                  <a:ext uri="{0D108BD9-81ED-4DB2-BD59-A6C34878D82A}">
                    <a16:rowId xmlns:a16="http://schemas.microsoft.com/office/drawing/2014/main" val="3383057333"/>
                  </a:ext>
                </a:extLst>
              </a:tr>
            </a:tbl>
          </a:graphicData>
        </a:graphic>
      </p:graphicFrame>
      <p:graphicFrame>
        <p:nvGraphicFramePr>
          <p:cNvPr id="13" name="Table 12">
            <a:extLst>
              <a:ext uri="{FF2B5EF4-FFF2-40B4-BE49-F238E27FC236}">
                <a16:creationId xmlns:a16="http://schemas.microsoft.com/office/drawing/2014/main" id="{E0FF4056-4DE9-1047-E589-B09AB7741139}"/>
              </a:ext>
            </a:extLst>
          </p:cNvPr>
          <p:cNvGraphicFramePr>
            <a:graphicFrameLocks noGrp="1"/>
          </p:cNvGraphicFramePr>
          <p:nvPr/>
        </p:nvGraphicFramePr>
        <p:xfrm>
          <a:off x="8080658" y="30107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6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endParaRPr lang="en-AU"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4" name="Table 13">
            <a:extLst>
              <a:ext uri="{FF2B5EF4-FFF2-40B4-BE49-F238E27FC236}">
                <a16:creationId xmlns:a16="http://schemas.microsoft.com/office/drawing/2014/main" id="{3D521366-7DEA-CDCD-D076-3E5259E99068}"/>
              </a:ext>
            </a:extLst>
          </p:cNvPr>
          <p:cNvGraphicFramePr>
            <a:graphicFrameLocks noGrp="1"/>
          </p:cNvGraphicFramePr>
          <p:nvPr>
            <p:extLst>
              <p:ext uri="{D42A27DB-BD31-4B8C-83A1-F6EECF244321}">
                <p14:modId xmlns:p14="http://schemas.microsoft.com/office/powerpoint/2010/main" val="2898488888"/>
              </p:ext>
            </p:extLst>
          </p:nvPr>
        </p:nvGraphicFramePr>
        <p:xfrm>
          <a:off x="360000" y="47252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marL="0" algn="ctr" defTabSz="914377" rtl="0" eaLnBrk="1" latinLnBrk="0" hangingPunct="1"/>
                      <a:r>
                        <a:rPr lang="en-US" sz="1400" b="0" kern="1200" dirty="0">
                          <a:solidFill>
                            <a:schemeClr val="tx1"/>
                          </a:solidFill>
                          <a:latin typeface="+mn-lt"/>
                          <a:ea typeface="+mn-ea"/>
                          <a:cs typeface="+mn-cs"/>
                        </a:rPr>
                        <a:t>robots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money</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technology</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marL="0" algn="ctr" defTabSz="914377" rtl="0" eaLnBrk="1" latinLnBrk="0" hangingPunct="1"/>
                      <a:r>
                        <a:rPr lang="en-US" sz="1400" b="0" kern="1200" dirty="0">
                          <a:solidFill>
                            <a:schemeClr val="tx1"/>
                          </a:solidFill>
                          <a:latin typeface="+mn-lt"/>
                          <a:ea typeface="+mn-ea"/>
                          <a:cs typeface="+mn-cs"/>
                        </a:rPr>
                        <a:t>Factories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Capital resources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algn="ctr" defTabSz="914377" rtl="0" eaLnBrk="1" latinLnBrk="0" hangingPunct="1"/>
                      <a:r>
                        <a:rPr lang="en-US" sz="1400" b="0" kern="1200" dirty="0">
                          <a:solidFill>
                            <a:schemeClr val="tx1"/>
                          </a:solidFill>
                          <a:latin typeface="+mn-lt"/>
                          <a:ea typeface="+mn-ea"/>
                          <a:cs typeface="+mn-cs"/>
                        </a:rPr>
                        <a:t>machinery</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marL="0" algn="ctr" defTabSz="914377" rtl="0" eaLnBrk="1" latinLnBrk="0" hangingPunct="1"/>
                      <a:r>
                        <a:rPr lang="en-US" sz="1400" b="0" kern="1200" dirty="0">
                          <a:solidFill>
                            <a:schemeClr val="tx1"/>
                          </a:solidFill>
                          <a:latin typeface="+mn-lt"/>
                          <a:ea typeface="+mn-ea"/>
                          <a:cs typeface="+mn-cs"/>
                        </a:rPr>
                        <a:t>Computers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Infrastructure</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vehicles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5" name="Table 14">
            <a:extLst>
              <a:ext uri="{FF2B5EF4-FFF2-40B4-BE49-F238E27FC236}">
                <a16:creationId xmlns:a16="http://schemas.microsoft.com/office/drawing/2014/main" id="{8DB828B2-FC2D-48BE-68B9-3EBF93D54C11}"/>
              </a:ext>
            </a:extLst>
          </p:cNvPr>
          <p:cNvGraphicFramePr>
            <a:graphicFrameLocks noGrp="1"/>
          </p:cNvGraphicFramePr>
          <p:nvPr>
            <p:extLst>
              <p:ext uri="{D42A27DB-BD31-4B8C-83A1-F6EECF244321}">
                <p14:modId xmlns:p14="http://schemas.microsoft.com/office/powerpoint/2010/main" val="1097036420"/>
              </p:ext>
            </p:extLst>
          </p:nvPr>
        </p:nvGraphicFramePr>
        <p:xfrm>
          <a:off x="4220329" y="4725203"/>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marL="0" algn="ctr" defTabSz="914377" rtl="0" eaLnBrk="1" latinLnBrk="0" hangingPunct="1"/>
                      <a:r>
                        <a:rPr lang="en-US" sz="1400" b="0" kern="1200" dirty="0">
                          <a:solidFill>
                            <a:schemeClr val="tx1"/>
                          </a:solidFill>
                          <a:latin typeface="+mn-lt"/>
                          <a:ea typeface="+mn-ea"/>
                          <a:cs typeface="+mn-cs"/>
                        </a:rPr>
                        <a:t>networks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relationships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schools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marL="0" algn="ctr" defTabSz="914377" rtl="0" eaLnBrk="1" latinLnBrk="0" hangingPunct="1"/>
                      <a:r>
                        <a:rPr lang="en-US" sz="1400" b="0" kern="1200" dirty="0">
                          <a:solidFill>
                            <a:schemeClr val="tx1"/>
                          </a:solidFill>
                          <a:latin typeface="+mn-lt"/>
                          <a:ea typeface="+mn-ea"/>
                          <a:cs typeface="+mn-cs"/>
                        </a:rPr>
                        <a:t>community </a:t>
                      </a:r>
                      <a:r>
                        <a:rPr lang="en-US" sz="1400" b="0" kern="1200" dirty="0" err="1">
                          <a:solidFill>
                            <a:schemeClr val="tx1"/>
                          </a:solidFill>
                          <a:latin typeface="+mn-lt"/>
                          <a:ea typeface="+mn-ea"/>
                          <a:cs typeface="+mn-cs"/>
                        </a:rPr>
                        <a:t>centres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Social resources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marL="0" algn="ctr" defTabSz="914377" rtl="0" eaLnBrk="1" latinLnBrk="0" hangingPunct="1"/>
                      <a:r>
                        <a:rPr lang="en-US" sz="1400" b="0" kern="1200" dirty="0">
                          <a:solidFill>
                            <a:schemeClr val="tx1"/>
                          </a:solidFill>
                          <a:latin typeface="+mn-lt"/>
                          <a:ea typeface="+mn-ea"/>
                          <a:cs typeface="+mn-cs"/>
                        </a:rPr>
                        <a:t>Not-for-profit</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marL="0" algn="ctr" defTabSz="914377" rtl="0" eaLnBrk="1" latinLnBrk="0" hangingPunct="1"/>
                      <a:r>
                        <a:rPr lang="en-US" sz="1400" b="0" kern="1200" dirty="0">
                          <a:solidFill>
                            <a:schemeClr val="tx1"/>
                          </a:solidFill>
                          <a:latin typeface="+mn-lt"/>
                          <a:ea typeface="+mn-ea"/>
                          <a:cs typeface="+mn-cs"/>
                        </a:rPr>
                        <a:t>museums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public spaces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religious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6" name="Table 15">
            <a:extLst>
              <a:ext uri="{FF2B5EF4-FFF2-40B4-BE49-F238E27FC236}">
                <a16:creationId xmlns:a16="http://schemas.microsoft.com/office/drawing/2014/main" id="{76874707-CF09-AC23-1616-D8E54BD37A82}"/>
              </a:ext>
            </a:extLst>
          </p:cNvPr>
          <p:cNvGraphicFramePr>
            <a:graphicFrameLocks noGrp="1"/>
          </p:cNvGraphicFramePr>
          <p:nvPr>
            <p:extLst>
              <p:ext uri="{D42A27DB-BD31-4B8C-83A1-F6EECF244321}">
                <p14:modId xmlns:p14="http://schemas.microsoft.com/office/powerpoint/2010/main" val="4204435478"/>
              </p:ext>
            </p:extLst>
          </p:nvPr>
        </p:nvGraphicFramePr>
        <p:xfrm>
          <a:off x="8080658" y="47252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marL="0" algn="ctr" defTabSz="914377" rtl="0" eaLnBrk="1" latinLnBrk="0" hangingPunct="1"/>
                      <a:r>
                        <a:rPr lang="en-US" sz="1400" b="0" kern="1200" dirty="0">
                          <a:solidFill>
                            <a:schemeClr val="tx1"/>
                          </a:solidFill>
                          <a:latin typeface="+mn-lt"/>
                          <a:ea typeface="+mn-ea"/>
                          <a:cs typeface="+mn-cs"/>
                        </a:rPr>
                        <a:t>natural gas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coal</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uranium</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pPr marL="0" algn="ctr" defTabSz="914377" rtl="0" eaLnBrk="1" latinLnBrk="0" hangingPunct="1"/>
                      <a:r>
                        <a:rPr lang="en-US" sz="1400" b="0" kern="1200" dirty="0">
                          <a:solidFill>
                            <a:schemeClr val="tx1"/>
                          </a:solidFill>
                          <a:latin typeface="+mn-lt"/>
                          <a:ea typeface="+mn-ea"/>
                          <a:cs typeface="+mn-cs"/>
                        </a:rPr>
                        <a:t>rare earth elements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Finite resources</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C1"/>
                    </a:solidFill>
                  </a:tcPr>
                </a:tc>
                <a:tc>
                  <a:txBody>
                    <a:bodyPr/>
                    <a:lstStyle/>
                    <a:p>
                      <a:pPr marL="0" algn="ctr" defTabSz="914377" rtl="0" eaLnBrk="1" latinLnBrk="0" hangingPunct="1"/>
                      <a:r>
                        <a:rPr lang="en-US" sz="1400" b="0" kern="1200" dirty="0">
                          <a:solidFill>
                            <a:schemeClr val="tx1"/>
                          </a:solidFill>
                          <a:latin typeface="+mn-lt"/>
                          <a:ea typeface="+mn-ea"/>
                          <a:cs typeface="+mn-cs"/>
                        </a:rPr>
                        <a:t>helium</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pPr marL="0" algn="ctr" defTabSz="914377" rtl="0" eaLnBrk="1" latinLnBrk="0" hangingPunct="1"/>
                      <a:r>
                        <a:rPr lang="en-US" sz="1400" b="0" kern="1200" dirty="0">
                          <a:solidFill>
                            <a:schemeClr val="tx1"/>
                          </a:solidFill>
                          <a:latin typeface="+mn-lt"/>
                          <a:ea typeface="+mn-ea"/>
                          <a:cs typeface="+mn-cs"/>
                        </a:rPr>
                        <a:t>phosphate</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oil shale</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377" rtl="0" eaLnBrk="1" latinLnBrk="0" hangingPunct="1"/>
                      <a:r>
                        <a:rPr lang="en-US" sz="1400" b="0" kern="1200" dirty="0">
                          <a:solidFill>
                            <a:schemeClr val="tx1"/>
                          </a:solidFill>
                          <a:latin typeface="+mn-lt"/>
                          <a:ea typeface="+mn-ea"/>
                          <a:cs typeface="+mn-cs"/>
                        </a:rPr>
                        <a:t>bauxite</a:t>
                      </a:r>
                      <a:endParaRPr lang="en-AU" sz="1400" b="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sp>
        <p:nvSpPr>
          <p:cNvPr id="3" name="Slide Number Placeholder 2">
            <a:extLst>
              <a:ext uri="{FF2B5EF4-FFF2-40B4-BE49-F238E27FC236}">
                <a16:creationId xmlns:a16="http://schemas.microsoft.com/office/drawing/2014/main" id="{4456E214-E693-9F47-21D4-B324041C231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094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16B1C-FB93-25E7-F89E-0CD7DC3296C6}"/>
            </a:ext>
          </a:extLst>
        </p:cNvPr>
        <p:cNvGrpSpPr/>
        <p:nvPr/>
      </p:nvGrpSpPr>
      <p:grpSpPr>
        <a:xfrm>
          <a:off x="0" y="0"/>
          <a:ext cx="0" cy="0"/>
          <a:chOff x="0" y="0"/>
          <a:chExt cx="0" cy="0"/>
        </a:xfrm>
      </p:grpSpPr>
      <p:sp>
        <p:nvSpPr>
          <p:cNvPr id="16" name="Title 5">
            <a:extLst>
              <a:ext uri="{FF2B5EF4-FFF2-40B4-BE49-F238E27FC236}">
                <a16:creationId xmlns:a16="http://schemas.microsoft.com/office/drawing/2014/main" id="{3DE88F3D-6A94-7980-1C81-55F681778813}"/>
              </a:ext>
            </a:extLst>
          </p:cNvPr>
          <p:cNvSpPr txBox="1">
            <a:spLocks noGrp="1"/>
          </p:cNvSpPr>
          <p:nvPr>
            <p:ph type="title" idx="4294967295"/>
          </p:nvPr>
        </p:nvSpPr>
        <p:spPr>
          <a:xfrm>
            <a:off x="417873" y="187786"/>
            <a:ext cx="5450491" cy="1008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77" rtl="0" eaLnBrk="1" latinLnBrk="0" hangingPunct="1">
              <a:lnSpc>
                <a:spcPct val="90000"/>
              </a:lnSpc>
              <a:spcBef>
                <a:spcPct val="0"/>
              </a:spcBef>
              <a:buNone/>
              <a:defRPr sz="3600" kern="1200">
                <a:solidFill>
                  <a:schemeClr val="tx1"/>
                </a:solidFill>
                <a:latin typeface="+mj-lt"/>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tx1"/>
                </a:solidFill>
                <a:effectLst/>
                <a:uLnTx/>
                <a:uFillTx/>
                <a:latin typeface="+mj-lt"/>
                <a:ea typeface="+mj-ea"/>
                <a:cs typeface="Arial" panose="020B0604020202020204" pitchFamily="34" charset="0"/>
              </a:rPr>
              <a:t>3.10 Bioaccumulation</a:t>
            </a:r>
          </a:p>
        </p:txBody>
      </p:sp>
      <p:sp>
        <p:nvSpPr>
          <p:cNvPr id="6" name="Text Placeholder 5">
            <a:extLst>
              <a:ext uri="{FF2B5EF4-FFF2-40B4-BE49-F238E27FC236}">
                <a16:creationId xmlns:a16="http://schemas.microsoft.com/office/drawing/2014/main" id="{7CEDD4E4-08AB-2A27-6717-87AE284DF21E}"/>
              </a:ext>
            </a:extLst>
          </p:cNvPr>
          <p:cNvSpPr>
            <a:spLocks noGrp="1"/>
          </p:cNvSpPr>
          <p:nvPr>
            <p:ph type="body" sz="quarter" idx="18"/>
          </p:nvPr>
        </p:nvSpPr>
        <p:spPr>
          <a:xfrm>
            <a:off x="360001" y="1153970"/>
            <a:ext cx="11483999" cy="770080"/>
          </a:xfrm>
        </p:spPr>
        <p:txBody>
          <a:bodyPr/>
          <a:lstStyle/>
          <a:p>
            <a:r>
              <a:rPr lang="en-AU" dirty="0">
                <a:solidFill>
                  <a:schemeClr val="tx1"/>
                </a:solidFill>
              </a:rPr>
              <a:t>Bioaccumulation (of a substance, especially a toxin) is the build-up of substances (especially toxins) </a:t>
            </a:r>
            <a:br>
              <a:rPr lang="en-AU" dirty="0">
                <a:solidFill>
                  <a:schemeClr val="tx1"/>
                </a:solidFill>
              </a:rPr>
            </a:br>
            <a:r>
              <a:rPr lang="en-AU" dirty="0">
                <a:solidFill>
                  <a:schemeClr val="tx1"/>
                </a:solidFill>
              </a:rPr>
              <a:t>in an organism over time.  It occurs by direct adsorption or through food chains.</a:t>
            </a:r>
          </a:p>
        </p:txBody>
      </p:sp>
      <p:pic>
        <p:nvPicPr>
          <p:cNvPr id="7170" name="Picture 2" descr="A flowchart showing microplastics entering the food chain and their adverse effects.">
            <a:extLst>
              <a:ext uri="{FF2B5EF4-FFF2-40B4-BE49-F238E27FC236}">
                <a16:creationId xmlns:a16="http://schemas.microsoft.com/office/drawing/2014/main" id="{3B49B3AB-4E16-D71F-C860-A5332D43F043}"/>
              </a:ext>
              <a:ext uri="{C183D7F6-B498-43B3-948B-1728B52AA6E4}">
                <adec:decorative xmlns:adec="http://schemas.microsoft.com/office/drawing/2017/decorative" val="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73893" y="2118062"/>
            <a:ext cx="8444214" cy="4315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C83A31-F9C0-3222-4EA3-0F9EF4E60219}"/>
              </a:ext>
            </a:extLst>
          </p:cNvPr>
          <p:cNvSpPr txBox="1"/>
          <p:nvPr/>
        </p:nvSpPr>
        <p:spPr>
          <a:xfrm>
            <a:off x="4591677" y="6524550"/>
            <a:ext cx="5726430" cy="171450"/>
          </a:xfrm>
          <a:prstGeom prst="rect">
            <a:avLst/>
          </a:prstGeom>
          <a:noFill/>
        </p:spPr>
        <p:txBody>
          <a:bodyPr wrap="square" lIns="0" tIns="0" rIns="0" bIns="0" rtlCol="0">
            <a:noAutofit/>
          </a:bodyPr>
          <a:lstStyle/>
          <a:p>
            <a:pPr algn="r"/>
            <a:r>
              <a:rPr lang="en-AU" sz="1000" u="sng" kern="100" dirty="0">
                <a:solidFill>
                  <a:srgbClr val="467886"/>
                </a:solidFill>
                <a:effectLst/>
                <a:latin typeface="Arial" panose="020B0604020202020204" pitchFamily="34" charset="0"/>
                <a:ea typeface="DengXian" panose="02010600030101010101" pitchFamily="2" charset="-122"/>
                <a:cs typeface="Cordia New" panose="020B0304020202020204" pitchFamily="34" charset="-34"/>
                <a:hlinkClick r:id="rId4"/>
              </a:rPr>
              <a:t>Pathway of microplastics</a:t>
            </a:r>
            <a:r>
              <a:rPr lang="en-AU" sz="1000" u="sng" kern="100" dirty="0">
                <a:solidFill>
                  <a:srgbClr val="467886"/>
                </a:solidFill>
                <a:effectLst/>
                <a:latin typeface="Arial" panose="020B0604020202020204" pitchFamily="34" charset="0"/>
                <a:ea typeface="DengXian" panose="02010600030101010101" pitchFamily="2" charset="-122"/>
                <a:cs typeface="Cordia New" panose="020B0304020202020204" pitchFamily="34" charset="-34"/>
              </a:rPr>
              <a:t> </a:t>
            </a:r>
            <a:r>
              <a:rPr lang="en-AU" sz="1000" kern="100" dirty="0">
                <a:solidFill>
                  <a:srgbClr val="2C2C2C"/>
                </a:solidFill>
                <a:effectLst/>
                <a:latin typeface="Arial" panose="020B0604020202020204" pitchFamily="34" charset="0"/>
                <a:ea typeface="DengXian" panose="02010600030101010101" pitchFamily="2" charset="-122"/>
                <a:cs typeface="Cordia New" panose="020B0304020202020204" pitchFamily="34" charset="-34"/>
              </a:rPr>
              <a:t>on </a:t>
            </a:r>
            <a:r>
              <a:rPr lang="en-AU" sz="1000" kern="100" dirty="0">
                <a:solidFill>
                  <a:srgbClr val="146CFD"/>
                </a:solidFill>
                <a:effectLst/>
                <a:latin typeface="Arial" panose="020B0604020202020204" pitchFamily="34" charset="0"/>
                <a:ea typeface="DengXian" panose="02010600030101010101" pitchFamily="2" charset="-122"/>
                <a:cs typeface="Cordia New" panose="020B0304020202020204" pitchFamily="34" charset="-34"/>
                <a:hlinkClick r:id="rId5">
                  <a:extLst>
                    <a:ext uri="{A12FA001-AC4F-418D-AE19-62706E023703}">
                      <ahyp:hlinkClr xmlns:ahyp="http://schemas.microsoft.com/office/drawing/2018/hyperlinkcolor" val="tx"/>
                    </a:ext>
                  </a:extLst>
                </a:hlinkClick>
              </a:rPr>
              <a:t>springer</a:t>
            </a:r>
            <a:r>
              <a:rPr lang="en-AU" sz="1000" kern="100" dirty="0">
                <a:solidFill>
                  <a:srgbClr val="146CFD"/>
                </a:solidFill>
                <a:effectLst/>
                <a:latin typeface="Arial" panose="020B0604020202020204" pitchFamily="34" charset="0"/>
                <a:ea typeface="DengXian" panose="02010600030101010101" pitchFamily="2" charset="-122"/>
                <a:cs typeface="Cordia New" panose="020B0304020202020204" pitchFamily="34" charset="-34"/>
              </a:rPr>
              <a:t> </a:t>
            </a:r>
            <a:r>
              <a:rPr lang="en-AU" sz="1000" kern="100" dirty="0">
                <a:solidFill>
                  <a:srgbClr val="2C2C2C"/>
                </a:solidFill>
                <a:effectLst/>
                <a:latin typeface="Arial" panose="020B0604020202020204" pitchFamily="34" charset="0"/>
                <a:ea typeface="DengXian" panose="02010600030101010101" pitchFamily="2" charset="-122"/>
                <a:cs typeface="Cordia New" panose="020B0304020202020204" pitchFamily="34" charset="-34"/>
              </a:rPr>
              <a:t>under </a:t>
            </a:r>
            <a:r>
              <a:rPr lang="en-AU" sz="1000" b="0" i="0" dirty="0">
                <a:effectLst/>
                <a:latin typeface="Arial" panose="020B0604020202020204" pitchFamily="34" charset="0"/>
                <a:cs typeface="Arial" panose="020B0604020202020204" pitchFamily="34" charset="0"/>
                <a:hlinkClick r:id="rId6"/>
              </a:rPr>
              <a:t>CC4.0</a:t>
            </a:r>
            <a:r>
              <a:rPr lang="en-AU" sz="1000" kern="100" dirty="0">
                <a:solidFill>
                  <a:srgbClr val="2C2C2C"/>
                </a:solidFill>
                <a:effectLst/>
                <a:latin typeface="Arial" panose="020B0604020202020204" pitchFamily="34" charset="0"/>
                <a:ea typeface="DengXian" panose="02010600030101010101" pitchFamily="2" charset="-122"/>
                <a:cs typeface="Cordia New" panose="020B0304020202020204" pitchFamily="34" charset="-34"/>
              </a:rPr>
              <a:t> </a:t>
            </a:r>
            <a:endParaRPr lang="en-AU" sz="1000" dirty="0">
              <a:solidFill>
                <a:srgbClr val="2C2C2C"/>
              </a:solidFill>
              <a:latin typeface="Arial" panose="020B0604020202020204" pitchFamily="34" charset="0"/>
              <a:cs typeface="Arial" panose="020B0604020202020204" pitchFamily="34" charset="0"/>
            </a:endParaRPr>
          </a:p>
        </p:txBody>
      </p:sp>
      <p:sp>
        <p:nvSpPr>
          <p:cNvPr id="6153" name="Slide Number Placeholder 3">
            <a:extLst>
              <a:ext uri="{FF2B5EF4-FFF2-40B4-BE49-F238E27FC236}">
                <a16:creationId xmlns:a16="http://schemas.microsoft.com/office/drawing/2014/main" id="{3CAD8ADB-8172-B250-24C4-1EC5F94A88B1}"/>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130</a:t>
            </a:fld>
            <a:endParaRPr lang="en-AU"/>
          </a:p>
        </p:txBody>
      </p:sp>
    </p:spTree>
    <p:extLst>
      <p:ext uri="{BB962C8B-B14F-4D97-AF65-F5344CB8AC3E}">
        <p14:creationId xmlns:p14="http://schemas.microsoft.com/office/powerpoint/2010/main" val="42049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29BAB9-873A-AE20-FFD9-B3F07CC6CDC7}"/>
              </a:ext>
            </a:extLst>
          </p:cNvPr>
          <p:cNvSpPr>
            <a:spLocks noGrp="1"/>
          </p:cNvSpPr>
          <p:nvPr>
            <p:ph type="title"/>
          </p:nvPr>
        </p:nvSpPr>
        <p:spPr/>
        <p:txBody>
          <a:bodyPr/>
          <a:lstStyle/>
          <a:p>
            <a:r>
              <a:rPr lang="en-AU" dirty="0">
                <a:latin typeface="+mj-lt"/>
              </a:rPr>
              <a:t>3.10 What is a case study</a:t>
            </a:r>
          </a:p>
        </p:txBody>
      </p:sp>
      <p:sp>
        <p:nvSpPr>
          <p:cNvPr id="5" name="Text Placeholder 4">
            <a:extLst>
              <a:ext uri="{FF2B5EF4-FFF2-40B4-BE49-F238E27FC236}">
                <a16:creationId xmlns:a16="http://schemas.microsoft.com/office/drawing/2014/main" id="{A1CCE42B-E469-FC45-7D49-A42C92E30284}"/>
              </a:ext>
            </a:extLst>
          </p:cNvPr>
          <p:cNvSpPr>
            <a:spLocks noGrp="1"/>
          </p:cNvSpPr>
          <p:nvPr>
            <p:ph type="body" sz="quarter" idx="18"/>
          </p:nvPr>
        </p:nvSpPr>
        <p:spPr/>
        <p:txBody>
          <a:bodyPr/>
          <a:lstStyle/>
          <a:p>
            <a:r>
              <a:rPr lang="en-AU" dirty="0">
                <a:latin typeface="+mj-lt"/>
              </a:rPr>
              <a:t>Scientific investigations</a:t>
            </a:r>
          </a:p>
        </p:txBody>
      </p:sp>
      <p:sp>
        <p:nvSpPr>
          <p:cNvPr id="4" name="Text Placeholder 3">
            <a:extLst>
              <a:ext uri="{FF2B5EF4-FFF2-40B4-BE49-F238E27FC236}">
                <a16:creationId xmlns:a16="http://schemas.microsoft.com/office/drawing/2014/main" id="{3E8CEDF8-13C3-7BAD-8C4F-5FB9CD1E8567}"/>
              </a:ext>
            </a:extLst>
          </p:cNvPr>
          <p:cNvSpPr>
            <a:spLocks noGrp="1"/>
          </p:cNvSpPr>
          <p:nvPr>
            <p:ph type="body" sz="quarter" idx="17"/>
          </p:nvPr>
        </p:nvSpPr>
        <p:spPr/>
        <p:txBody>
          <a:bodyPr/>
          <a:lstStyle/>
          <a:p>
            <a:r>
              <a:rPr lang="en-AU" dirty="0">
                <a:latin typeface="+mn-lt"/>
              </a:rPr>
              <a:t>A scientific case study is a detailed investigation of a specific scientific phenomenon, event, organism, location or process examined within its real-world context. It employs scientific methods and data to investigate the causes, effects, or unique features of the case.</a:t>
            </a:r>
          </a:p>
          <a:p>
            <a:r>
              <a:rPr lang="en-AU" b="1" dirty="0">
                <a:latin typeface="+mn-lt"/>
              </a:rPr>
              <a:t>Key features</a:t>
            </a:r>
          </a:p>
          <a:p>
            <a:pPr marL="342900" indent="-342900">
              <a:buFont typeface="Arial" panose="020B0604020202020204" pitchFamily="34" charset="0"/>
              <a:buChar char="•"/>
            </a:pPr>
            <a:r>
              <a:rPr lang="en-AU" b="1" dirty="0">
                <a:latin typeface="+mn-lt"/>
              </a:rPr>
              <a:t>Focussed on 1 instance – </a:t>
            </a:r>
            <a:r>
              <a:rPr lang="en-AU" dirty="0">
                <a:latin typeface="+mn-lt"/>
              </a:rPr>
              <a:t>It studies a particular example in depth (for example, a disease outbreak, an endangered species or a local pollution event).</a:t>
            </a:r>
          </a:p>
          <a:p>
            <a:pPr marL="342900" indent="-342900">
              <a:buFont typeface="Arial" panose="020B0604020202020204" pitchFamily="34" charset="0"/>
              <a:buChar char="•"/>
            </a:pPr>
            <a:r>
              <a:rPr lang="en-AU" b="1" dirty="0">
                <a:latin typeface="+mn-lt"/>
              </a:rPr>
              <a:t> Evidence-based – </a:t>
            </a:r>
            <a:r>
              <a:rPr lang="en-AU" dirty="0">
                <a:latin typeface="+mn-lt"/>
              </a:rPr>
              <a:t>It draws on data such as observations, experiments, measurements or records. </a:t>
            </a:r>
          </a:p>
          <a:p>
            <a:pPr marL="342900" indent="-342900">
              <a:buFont typeface="Arial" panose="020B0604020202020204" pitchFamily="34" charset="0"/>
              <a:buChar char="•"/>
            </a:pPr>
            <a:r>
              <a:rPr lang="en-AU" b="1" dirty="0">
                <a:latin typeface="+mn-lt"/>
              </a:rPr>
              <a:t>Scientific reasoning – </a:t>
            </a:r>
            <a:r>
              <a:rPr lang="en-AU" dirty="0">
                <a:latin typeface="+mn-lt"/>
              </a:rPr>
              <a:t>It applies analysis, interpretation, and evaluation to draw conclusions or generate new questions.</a:t>
            </a:r>
          </a:p>
        </p:txBody>
      </p:sp>
      <p:sp>
        <p:nvSpPr>
          <p:cNvPr id="2" name="Slide Number Placeholder 1">
            <a:extLst>
              <a:ext uri="{FF2B5EF4-FFF2-40B4-BE49-F238E27FC236}">
                <a16:creationId xmlns:a16="http://schemas.microsoft.com/office/drawing/2014/main" id="{BB4807B8-3174-2F42-E1D8-B5D1A013A43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131</a:t>
            </a:fld>
            <a:endParaRPr lang="en-AU"/>
          </a:p>
        </p:txBody>
      </p:sp>
    </p:spTree>
    <p:extLst>
      <p:ext uri="{BB962C8B-B14F-4D97-AF65-F5344CB8AC3E}">
        <p14:creationId xmlns:p14="http://schemas.microsoft.com/office/powerpoint/2010/main" val="22310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69C46-6AC6-B605-E29A-AA52498B9CCE}"/>
              </a:ext>
            </a:extLst>
          </p:cNvPr>
          <p:cNvSpPr>
            <a:spLocks noGrp="1"/>
          </p:cNvSpPr>
          <p:nvPr>
            <p:ph type="title"/>
          </p:nvPr>
        </p:nvSpPr>
        <p:spPr/>
        <p:txBody>
          <a:bodyPr anchor="t">
            <a:normAutofit/>
          </a:bodyPr>
          <a:lstStyle/>
          <a:p>
            <a:r>
              <a:rPr lang="en-AU" dirty="0">
                <a:latin typeface="+mj-lt"/>
              </a:rPr>
              <a:t>3.10 Poster content</a:t>
            </a:r>
          </a:p>
        </p:txBody>
      </p:sp>
      <p:pic>
        <p:nvPicPr>
          <p:cNvPr id="8" name="Content Placeholder 7" descr="Screenshot of a poster">
            <a:extLst>
              <a:ext uri="{FF2B5EF4-FFF2-40B4-BE49-F238E27FC236}">
                <a16:creationId xmlns:a16="http://schemas.microsoft.com/office/drawing/2014/main" id="{57C47E7F-F162-0704-7680-BA0B90EF3BB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 Placeholder 4">
            <a:extLst>
              <a:ext uri="{FF2B5EF4-FFF2-40B4-BE49-F238E27FC236}">
                <a16:creationId xmlns:a16="http://schemas.microsoft.com/office/drawing/2014/main" id="{5C27EB5C-7FC5-AEC3-58D3-D94114F3A799}"/>
              </a:ext>
            </a:extLst>
          </p:cNvPr>
          <p:cNvSpPr>
            <a:spLocks noGrp="1"/>
          </p:cNvSpPr>
          <p:nvPr>
            <p:ph type="body" sz="quarter" idx="17"/>
          </p:nvPr>
        </p:nvSpPr>
        <p:spPr/>
        <p:txBody>
          <a:bodyPr/>
          <a:lstStyle/>
          <a:p>
            <a:pPr lvl="0"/>
            <a:r>
              <a:rPr lang="en-AU" dirty="0">
                <a:latin typeface="+mn-lt"/>
              </a:rPr>
              <a:t>The location and environment of the case study.</a:t>
            </a:r>
          </a:p>
          <a:p>
            <a:pPr lvl="0"/>
            <a:r>
              <a:rPr lang="en-AU" dirty="0">
                <a:latin typeface="+mn-lt"/>
              </a:rPr>
              <a:t>The role of microplastics in the ecosystem. </a:t>
            </a:r>
          </a:p>
          <a:p>
            <a:pPr lvl="0"/>
            <a:r>
              <a:rPr lang="en-AU" dirty="0">
                <a:latin typeface="+mn-lt"/>
              </a:rPr>
              <a:t>The effects of bioaccumulation on wildlife and humans.</a:t>
            </a:r>
          </a:p>
          <a:p>
            <a:pPr lvl="0"/>
            <a:r>
              <a:rPr lang="en-AU" dirty="0">
                <a:latin typeface="+mn-lt"/>
              </a:rPr>
              <a:t>Any solutions or actions proposed to address the issue.</a:t>
            </a:r>
          </a:p>
        </p:txBody>
      </p:sp>
      <p:sp>
        <p:nvSpPr>
          <p:cNvPr id="2" name="Slide Number Placeholder 1">
            <a:extLst>
              <a:ext uri="{FF2B5EF4-FFF2-40B4-BE49-F238E27FC236}">
                <a16:creationId xmlns:a16="http://schemas.microsoft.com/office/drawing/2014/main" id="{D7EE3223-82B5-9B86-4251-4BFB82B630A8}"/>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132</a:t>
            </a:fld>
            <a:endParaRPr lang="en-AU"/>
          </a:p>
        </p:txBody>
      </p:sp>
    </p:spTree>
    <p:extLst>
      <p:ext uri="{BB962C8B-B14F-4D97-AF65-F5344CB8AC3E}">
        <p14:creationId xmlns:p14="http://schemas.microsoft.com/office/powerpoint/2010/main" val="322285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67B249-3394-4DF6-165C-54BF0B39F2B4}"/>
              </a:ext>
            </a:extLst>
          </p:cNvPr>
          <p:cNvSpPr>
            <a:spLocks noGrp="1"/>
          </p:cNvSpPr>
          <p:nvPr>
            <p:ph type="title"/>
          </p:nvPr>
        </p:nvSpPr>
        <p:spPr/>
        <p:txBody>
          <a:bodyPr/>
          <a:lstStyle/>
          <a:p>
            <a:r>
              <a:rPr lang="en-AU" dirty="0">
                <a:latin typeface="+mj-lt"/>
              </a:rPr>
              <a:t>3.10 Quality criteria for poster design</a:t>
            </a:r>
          </a:p>
        </p:txBody>
      </p:sp>
      <p:sp>
        <p:nvSpPr>
          <p:cNvPr id="10" name="Content Placeholder 9">
            <a:extLst>
              <a:ext uri="{FF2B5EF4-FFF2-40B4-BE49-F238E27FC236}">
                <a16:creationId xmlns:a16="http://schemas.microsoft.com/office/drawing/2014/main" id="{8287856F-89CA-68EB-49B3-05714A2F8225}"/>
              </a:ext>
            </a:extLst>
          </p:cNvPr>
          <p:cNvSpPr>
            <a:spLocks noGrp="1"/>
          </p:cNvSpPr>
          <p:nvPr>
            <p:ph type="body" sz="quarter" idx="17"/>
          </p:nvPr>
        </p:nvSpPr>
        <p:spPr/>
        <p:txBody>
          <a:bodyPr/>
          <a:lstStyle/>
          <a:p>
            <a:pPr marL="342900" indent="-342900">
              <a:buFont typeface="Arial" panose="020B0604020202020204" pitchFamily="34" charset="0"/>
              <a:buChar char="•"/>
            </a:pPr>
            <a:r>
              <a:rPr lang="en-AU" b="1" dirty="0">
                <a:latin typeface="+mn-lt"/>
              </a:rPr>
              <a:t>Engaging title</a:t>
            </a:r>
            <a:r>
              <a:rPr lang="en-AU" dirty="0">
                <a:latin typeface="+mn-lt"/>
              </a:rPr>
              <a:t> – Make the title catchy and clear.</a:t>
            </a:r>
          </a:p>
          <a:p>
            <a:pPr marL="342900" indent="-342900">
              <a:buFont typeface="Arial" panose="020B0604020202020204" pitchFamily="34" charset="0"/>
              <a:buChar char="•"/>
            </a:pPr>
            <a:r>
              <a:rPr lang="en-AU" b="1" dirty="0">
                <a:latin typeface="+mn-lt"/>
              </a:rPr>
              <a:t>Logical flow – </a:t>
            </a:r>
            <a:r>
              <a:rPr lang="en-AU" dirty="0">
                <a:latin typeface="+mn-lt"/>
              </a:rPr>
              <a:t>Organise the poster into sections that guide the viewer through the information.</a:t>
            </a:r>
          </a:p>
          <a:p>
            <a:pPr marL="342900" indent="-342900">
              <a:buFont typeface="Arial" panose="020B0604020202020204" pitchFamily="34" charset="0"/>
              <a:buChar char="•"/>
            </a:pPr>
            <a:r>
              <a:rPr lang="en-AU" b="1" dirty="0">
                <a:latin typeface="+mn-lt"/>
              </a:rPr>
              <a:t>Balance –</a:t>
            </a:r>
            <a:r>
              <a:rPr lang="en-AU" dirty="0">
                <a:latin typeface="+mn-lt"/>
              </a:rPr>
              <a:t> Leave sufficient white space between sections to make the poster uncluttered and readable. </a:t>
            </a:r>
          </a:p>
          <a:p>
            <a:pPr marL="342900" indent="-342900">
              <a:buFont typeface="Arial" panose="020B0604020202020204" pitchFamily="34" charset="0"/>
              <a:buChar char="•"/>
            </a:pPr>
            <a:r>
              <a:rPr lang="en-AU" b="1" dirty="0">
                <a:latin typeface="+mn-lt"/>
              </a:rPr>
              <a:t>Concise content –</a:t>
            </a:r>
            <a:r>
              <a:rPr lang="en-AU" dirty="0">
                <a:latin typeface="+mn-lt"/>
              </a:rPr>
              <a:t> Use bullet points or short paragraphs rather than long blocks of text. </a:t>
            </a:r>
          </a:p>
          <a:p>
            <a:pPr marL="342900" indent="-342900">
              <a:buFont typeface="Arial" panose="020B0604020202020204" pitchFamily="34" charset="0"/>
              <a:buChar char="•"/>
            </a:pPr>
            <a:r>
              <a:rPr lang="en-AU" b="1" dirty="0">
                <a:latin typeface="+mn-lt"/>
              </a:rPr>
              <a:t>Use high-quality </a:t>
            </a:r>
            <a:r>
              <a:rPr lang="en-AU" dirty="0">
                <a:latin typeface="+mn-lt"/>
              </a:rPr>
              <a:t>images.</a:t>
            </a:r>
          </a:p>
          <a:p>
            <a:pPr marL="342900" indent="-342900">
              <a:buFont typeface="Arial" panose="020B0604020202020204" pitchFamily="34" charset="0"/>
              <a:buChar char="•"/>
            </a:pPr>
            <a:r>
              <a:rPr lang="en-AU" b="1" dirty="0">
                <a:latin typeface="+mn-lt"/>
              </a:rPr>
              <a:t>Use graphs or charts </a:t>
            </a:r>
            <a:r>
              <a:rPr lang="en-AU" dirty="0">
                <a:latin typeface="+mn-lt"/>
              </a:rPr>
              <a:t>to present data.</a:t>
            </a:r>
          </a:p>
          <a:p>
            <a:pPr marL="342900" indent="-342900">
              <a:buFont typeface="Arial" panose="020B0604020202020204" pitchFamily="34" charset="0"/>
              <a:buChar char="•"/>
            </a:pPr>
            <a:r>
              <a:rPr lang="en-AU" b="1" dirty="0">
                <a:latin typeface="+mn-lt"/>
              </a:rPr>
              <a:t>Review and edit – </a:t>
            </a:r>
            <a:r>
              <a:rPr lang="en-AU" dirty="0">
                <a:latin typeface="+mn-lt"/>
              </a:rPr>
              <a:t>proofread and seek feedback.</a:t>
            </a:r>
          </a:p>
          <a:p>
            <a:pPr marL="342900" indent="-342900">
              <a:buFont typeface="Arial" panose="020B0604020202020204" pitchFamily="34" charset="0"/>
              <a:buChar char="•"/>
            </a:pPr>
            <a:endParaRPr lang="en-AU" b="1" dirty="0">
              <a:latin typeface="+mn-lt"/>
            </a:endParaRPr>
          </a:p>
        </p:txBody>
      </p:sp>
      <p:sp>
        <p:nvSpPr>
          <p:cNvPr id="4" name="Slide Number Placeholder 3">
            <a:extLst>
              <a:ext uri="{FF2B5EF4-FFF2-40B4-BE49-F238E27FC236}">
                <a16:creationId xmlns:a16="http://schemas.microsoft.com/office/drawing/2014/main" id="{04701D60-AC0A-7914-D4A5-022F67F592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133</a:t>
            </a:fld>
            <a:endParaRPr lang="en-AU"/>
          </a:p>
        </p:txBody>
      </p:sp>
    </p:spTree>
    <p:extLst>
      <p:ext uri="{BB962C8B-B14F-4D97-AF65-F5344CB8AC3E}">
        <p14:creationId xmlns:p14="http://schemas.microsoft.com/office/powerpoint/2010/main" val="82676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1000"/>
                                        <p:tgtEl>
                                          <p:spTgt spid="10">
                                            <p:txEl>
                                              <p:pRg st="5" end="5"/>
                                            </p:txEl>
                                          </p:spTgt>
                                        </p:tgtEl>
                                      </p:cBhvr>
                                    </p:animEffect>
                                    <p:anim calcmode="lin" valueType="num">
                                      <p:cBhvr>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1000"/>
                                        <p:tgtEl>
                                          <p:spTgt spid="10">
                                            <p:txEl>
                                              <p:pRg st="6" end="6"/>
                                            </p:txEl>
                                          </p:spTgt>
                                        </p:tgtEl>
                                      </p:cBhvr>
                                    </p:animEffect>
                                    <p:anim calcmode="lin" valueType="num">
                                      <p:cBhvr>
                                        <p:cTn id="5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BF7AD-9E6A-1429-EC50-4B24A538E53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9CC41F5-1504-D226-022C-B98350B183DB}"/>
              </a:ext>
            </a:extLst>
          </p:cNvPr>
          <p:cNvSpPr>
            <a:spLocks noGrp="1"/>
          </p:cNvSpPr>
          <p:nvPr>
            <p:ph type="title"/>
          </p:nvPr>
        </p:nvSpPr>
        <p:spPr/>
        <p:txBody>
          <a:bodyPr/>
          <a:lstStyle/>
          <a:p>
            <a:r>
              <a:rPr lang="en-AU" dirty="0">
                <a:latin typeface="+mj-lt"/>
                <a:cs typeface="Arial"/>
              </a:rPr>
              <a:t>3.11 Sustainable alternatives</a:t>
            </a:r>
          </a:p>
        </p:txBody>
      </p:sp>
      <p:sp>
        <p:nvSpPr>
          <p:cNvPr id="6" name="Text Placeholder 5">
            <a:extLst>
              <a:ext uri="{FF2B5EF4-FFF2-40B4-BE49-F238E27FC236}">
                <a16:creationId xmlns:a16="http://schemas.microsoft.com/office/drawing/2014/main" id="{BB2F1766-C9DA-A2E0-4BD9-C2ECB98020B2}"/>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C76558F2-4420-FB3F-6C3F-457657FD3896}"/>
              </a:ext>
            </a:extLst>
          </p:cNvPr>
          <p:cNvGraphicFramePr>
            <a:graphicFrameLocks noGrp="1"/>
          </p:cNvGraphicFramePr>
          <p:nvPr>
            <p:extLst>
              <p:ext uri="{D42A27DB-BD31-4B8C-83A1-F6EECF244321}">
                <p14:modId xmlns:p14="http://schemas.microsoft.com/office/powerpoint/2010/main" val="3702791200"/>
              </p:ext>
            </p:extLst>
          </p:nvPr>
        </p:nvGraphicFramePr>
        <p:xfrm>
          <a:off x="359999" y="1848849"/>
          <a:ext cx="11184302" cy="4657789"/>
        </p:xfrm>
        <a:graphic>
          <a:graphicData uri="http://schemas.openxmlformats.org/drawingml/2006/table">
            <a:tbl>
              <a:tblPr firstRow="1">
                <a:tableStyleId>{B301B821-A1FF-4177-AEE7-76D212191A09}</a:tableStyleId>
              </a:tblPr>
              <a:tblGrid>
                <a:gridCol w="3621058">
                  <a:extLst>
                    <a:ext uri="{9D8B030D-6E8A-4147-A177-3AD203B41FA5}">
                      <a16:colId xmlns:a16="http://schemas.microsoft.com/office/drawing/2014/main" val="3623447875"/>
                    </a:ext>
                  </a:extLst>
                </a:gridCol>
                <a:gridCol w="7563244">
                  <a:extLst>
                    <a:ext uri="{9D8B030D-6E8A-4147-A177-3AD203B41FA5}">
                      <a16:colId xmlns:a16="http://schemas.microsoft.com/office/drawing/2014/main" val="3573327086"/>
                    </a:ext>
                  </a:extLst>
                </a:gridCol>
              </a:tblGrid>
              <a:tr h="360133">
                <a:tc>
                  <a:txBody>
                    <a:bodyPr/>
                    <a:lstStyle/>
                    <a:p>
                      <a:pPr>
                        <a:lnSpc>
                          <a:spcPct val="150000"/>
                        </a:lnSpc>
                        <a:spcAft>
                          <a:spcPts val="600"/>
                        </a:spcAft>
                      </a:pPr>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600"/>
                        </a:spcAft>
                      </a:pPr>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2278339">
                <a:tc>
                  <a:txBody>
                    <a:bodyPr/>
                    <a:lstStyle/>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800" dirty="0">
                          <a:latin typeface="+mn-lt"/>
                          <a:cs typeface="Arial" panose="020B0604020202020204" pitchFamily="34" charset="0"/>
                        </a:rPr>
                        <a:t>to assess the use of materials based on their properties</a:t>
                      </a: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to evaluate different approaches </a:t>
                      </a:r>
                      <a:r>
                        <a:rPr lang="en-AU" sz="1800" kern="1200">
                          <a:solidFill>
                            <a:schemeClr val="dk1"/>
                          </a:solidFill>
                          <a:effectLst/>
                          <a:latin typeface="+mn-lt"/>
                          <a:ea typeface="+mn-ea"/>
                          <a:cs typeface="+mn-cs"/>
                        </a:rPr>
                        <a:t>to solving </a:t>
                      </a:r>
                      <a:r>
                        <a:rPr lang="en-AU" sz="1800" kern="1200" dirty="0">
                          <a:solidFill>
                            <a:schemeClr val="dk1"/>
                          </a:solidFill>
                          <a:effectLst/>
                          <a:latin typeface="+mn-lt"/>
                          <a:ea typeface="+mn-ea"/>
                          <a:cs typeface="+mn-cs"/>
                        </a:rPr>
                        <a:t>problems</a:t>
                      </a:r>
                      <a:endParaRPr lang="en-AU" sz="1800" dirty="0">
                        <a:latin typeface="+mn-lt"/>
                        <a:cs typeface="Arial" panose="020B0604020202020204" pitchFamily="34" charset="0"/>
                      </a:endParaRPr>
                    </a:p>
                    <a:p>
                      <a:pPr marL="285750" indent="-285750">
                        <a:lnSpc>
                          <a:spcPct val="150000"/>
                        </a:lnSpc>
                        <a:spcAft>
                          <a:spcPts val="600"/>
                        </a:spcAft>
                        <a:buFont typeface="Arial" panose="020B0604020202020204" pitchFamily="34" charset="0"/>
                        <a:buChar char="•"/>
                      </a:pPr>
                      <a:endParaRPr lang="en-AU" sz="1800" dirty="0">
                        <a:latin typeface="+mn-lt"/>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600"/>
                        </a:spcAft>
                        <a:buFont typeface="Arial" panose="020B0604020202020204" pitchFamily="34" charset="0"/>
                        <a:buChar char="•"/>
                      </a:pPr>
                      <a:r>
                        <a:rPr lang="en-AU" sz="1800" dirty="0">
                          <a:latin typeface="+mn-lt"/>
                          <a:cs typeface="Arial" panose="020B0604020202020204" pitchFamily="34" charset="0"/>
                        </a:rPr>
                        <a:t>identify the alternative materials to conventional plastics</a:t>
                      </a:r>
                    </a:p>
                    <a:p>
                      <a:pPr marL="285750" indent="-285750">
                        <a:lnSpc>
                          <a:spcPct val="150000"/>
                        </a:lnSpc>
                        <a:spcAft>
                          <a:spcPts val="600"/>
                        </a:spcAft>
                        <a:buFont typeface="Arial" panose="020B0604020202020204" pitchFamily="34" charset="0"/>
                        <a:buChar char="•"/>
                      </a:pPr>
                      <a:r>
                        <a:rPr lang="en-AU" sz="1800" dirty="0">
                          <a:latin typeface="+mn-lt"/>
                          <a:cs typeface="Arial" panose="020B0604020202020204" pitchFamily="34" charset="0"/>
                        </a:rPr>
                        <a:t>describe the advantages and disadvantages of the alternative materials over conventional plastics</a:t>
                      </a: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describe the challenges in replacing conventional plastics with alternative materials</a:t>
                      </a:r>
                      <a:endParaRPr lang="en-AU" sz="1800" dirty="0">
                        <a:latin typeface="+mn-lt"/>
                        <a:cs typeface="Arial" panose="020B0604020202020204" pitchFamily="34" charset="0"/>
                      </a:endParaRPr>
                    </a:p>
                    <a:p>
                      <a:pPr marL="285750" indent="-285750">
                        <a:lnSpc>
                          <a:spcPct val="150000"/>
                        </a:lnSpc>
                        <a:spcAft>
                          <a:spcPts val="600"/>
                        </a:spcAft>
                        <a:buFont typeface="Arial" panose="020B0604020202020204" pitchFamily="34" charset="0"/>
                        <a:buChar char="•"/>
                      </a:pPr>
                      <a:r>
                        <a:rPr lang="en-AU" sz="1800" dirty="0">
                          <a:latin typeface="+mn-lt"/>
                          <a:cs typeface="Arial" panose="020B0604020202020204" pitchFamily="34" charset="0"/>
                        </a:rPr>
                        <a:t>make a judgement on the use of alternative materials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r h="1172058">
                <a:tc>
                  <a:txBody>
                    <a:bodyPr/>
                    <a:lstStyle/>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800" dirty="0">
                          <a:latin typeface="+mn-lt"/>
                          <a:cs typeface="Arial" panose="020B0604020202020204" pitchFamily="34" charset="0"/>
                        </a:rPr>
                        <a:t>to communicate scientific arguments.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600"/>
                        </a:spcAft>
                        <a:buFont typeface="Arial" panose="020B0604020202020204" pitchFamily="34" charset="0"/>
                        <a:buChar char="•"/>
                      </a:pPr>
                      <a:r>
                        <a:rPr lang="en-AU" sz="1800" dirty="0">
                          <a:latin typeface="+mn-lt"/>
                          <a:cs typeface="Arial" panose="020B0604020202020204" pitchFamily="34" charset="0"/>
                        </a:rPr>
                        <a:t>identify evidence to support an argument</a:t>
                      </a:r>
                    </a:p>
                    <a:p>
                      <a:pPr marL="285750" indent="-285750">
                        <a:lnSpc>
                          <a:spcPct val="150000"/>
                        </a:lnSpc>
                        <a:spcAft>
                          <a:spcPts val="600"/>
                        </a:spcAft>
                        <a:buFont typeface="Arial" panose="020B0604020202020204" pitchFamily="34" charset="0"/>
                        <a:buChar char="•"/>
                      </a:pPr>
                      <a:r>
                        <a:rPr lang="en-AU" sz="1800" dirty="0">
                          <a:latin typeface="+mn-lt"/>
                          <a:cs typeface="Arial" panose="020B0604020202020204" pitchFamily="34" charset="0"/>
                        </a:rPr>
                        <a:t>use scientific terminology appropriately</a:t>
                      </a:r>
                    </a:p>
                    <a:p>
                      <a:pPr marL="285750" indent="-285750">
                        <a:lnSpc>
                          <a:spcPct val="150000"/>
                        </a:lnSpc>
                        <a:spcAft>
                          <a:spcPts val="600"/>
                        </a:spcAft>
                        <a:buFont typeface="Arial" panose="020B0604020202020204" pitchFamily="34" charset="0"/>
                        <a:buChar char="•"/>
                      </a:pPr>
                      <a:r>
                        <a:rPr lang="en-AU" sz="1800" dirty="0">
                          <a:latin typeface="+mn-lt"/>
                          <a:cs typeface="Arial" panose="020B0604020202020204" pitchFamily="34" charset="0"/>
                        </a:rPr>
                        <a:t>communicate using different forms. </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1030899"/>
                  </a:ext>
                </a:extLst>
              </a:tr>
            </a:tbl>
          </a:graphicData>
        </a:graphic>
      </p:graphicFrame>
      <p:sp>
        <p:nvSpPr>
          <p:cNvPr id="2" name="Slide Number Placeholder 1">
            <a:extLst>
              <a:ext uri="{FF2B5EF4-FFF2-40B4-BE49-F238E27FC236}">
                <a16:creationId xmlns:a16="http://schemas.microsoft.com/office/drawing/2014/main" id="{A7F566E1-6BC3-B6E1-F22C-EA43AC426E4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134</a:t>
            </a:fld>
            <a:endParaRPr lang="en-AU" dirty="0"/>
          </a:p>
        </p:txBody>
      </p:sp>
    </p:spTree>
    <p:extLst>
      <p:ext uri="{BB962C8B-B14F-4D97-AF65-F5344CB8AC3E}">
        <p14:creationId xmlns:p14="http://schemas.microsoft.com/office/powerpoint/2010/main" val="38518443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9694BB-1643-D2B1-65CF-93E202AB94AF}"/>
              </a:ext>
            </a:extLst>
          </p:cNvPr>
          <p:cNvSpPr>
            <a:spLocks noGrp="1"/>
          </p:cNvSpPr>
          <p:nvPr>
            <p:ph type="title"/>
          </p:nvPr>
        </p:nvSpPr>
        <p:spPr/>
        <p:txBody>
          <a:bodyPr/>
          <a:lstStyle/>
          <a:p>
            <a:r>
              <a:rPr lang="en-AU" dirty="0"/>
              <a:t>3.11 Plastic use data</a:t>
            </a:r>
          </a:p>
        </p:txBody>
      </p:sp>
      <p:sp>
        <p:nvSpPr>
          <p:cNvPr id="8" name="Text Placeholder 7">
            <a:extLst>
              <a:ext uri="{FF2B5EF4-FFF2-40B4-BE49-F238E27FC236}">
                <a16:creationId xmlns:a16="http://schemas.microsoft.com/office/drawing/2014/main" id="{EDFE5520-BC17-3FBE-8ADF-CDC07558E1F4}"/>
              </a:ext>
            </a:extLst>
          </p:cNvPr>
          <p:cNvSpPr>
            <a:spLocks noGrp="1"/>
          </p:cNvSpPr>
          <p:nvPr>
            <p:ph type="body" sz="quarter" idx="17"/>
          </p:nvPr>
        </p:nvSpPr>
        <p:spPr>
          <a:xfrm>
            <a:off x="360000" y="1567086"/>
            <a:ext cx="3767500" cy="4807835"/>
          </a:xfrm>
        </p:spPr>
        <p:txBody>
          <a:bodyPr/>
          <a:lstStyle/>
          <a:p>
            <a:pPr marL="342900" indent="-342900">
              <a:buFont typeface="Arial" panose="020B0604020202020204" pitchFamily="34" charset="0"/>
              <a:buChar char="•"/>
            </a:pPr>
            <a:r>
              <a:rPr lang="en-AU" dirty="0"/>
              <a:t>The global plastic use has increased exponentially (from nearly zero in 1950 to 460 million tonnes in 2019)</a:t>
            </a:r>
          </a:p>
          <a:p>
            <a:pPr marL="342900" indent="-342900">
              <a:buFont typeface="Arial" panose="020B0604020202020204" pitchFamily="34" charset="0"/>
              <a:buChar char="•"/>
            </a:pPr>
            <a:r>
              <a:rPr lang="en-AU" dirty="0"/>
              <a:t>The projected estimate  is </a:t>
            </a:r>
            <a:br>
              <a:rPr lang="en-AU" dirty="0"/>
            </a:br>
            <a:r>
              <a:rPr lang="en-AU" dirty="0"/>
              <a:t>1231 million tonnes by 2060.</a:t>
            </a:r>
          </a:p>
          <a:p>
            <a:endParaRPr lang="en-AU" dirty="0"/>
          </a:p>
        </p:txBody>
      </p:sp>
      <p:pic>
        <p:nvPicPr>
          <p:cNvPr id="3" name="Picture 2" descr="A graph of a global plastic consumption">
            <a:extLst>
              <a:ext uri="{FF2B5EF4-FFF2-40B4-BE49-F238E27FC236}">
                <a16:creationId xmlns:a16="http://schemas.microsoft.com/office/drawing/2014/main" id="{C8250F88-3ECF-328C-07F5-7FF75794C3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9045" y="1027732"/>
            <a:ext cx="6180456" cy="5279862"/>
          </a:xfrm>
          <a:prstGeom prst="rect">
            <a:avLst/>
          </a:prstGeom>
        </p:spPr>
      </p:pic>
      <p:sp>
        <p:nvSpPr>
          <p:cNvPr id="16" name="TextBox 15">
            <a:extLst>
              <a:ext uri="{FF2B5EF4-FFF2-40B4-BE49-F238E27FC236}">
                <a16:creationId xmlns:a16="http://schemas.microsoft.com/office/drawing/2014/main" id="{ED44CC08-D4F6-7056-41B8-05D0C7727816}"/>
              </a:ext>
            </a:extLst>
          </p:cNvPr>
          <p:cNvSpPr txBox="1"/>
          <p:nvPr/>
        </p:nvSpPr>
        <p:spPr>
          <a:xfrm>
            <a:off x="5232984" y="6498000"/>
            <a:ext cx="6006517" cy="192947"/>
          </a:xfrm>
          <a:prstGeom prst="rect">
            <a:avLst/>
          </a:prstGeom>
          <a:noFill/>
        </p:spPr>
        <p:txBody>
          <a:bodyPr wrap="square" lIns="0" tIns="0" rIns="0" bIns="0" rtlCol="0">
            <a:noAutofit/>
          </a:bodyPr>
          <a:lstStyle/>
          <a:p>
            <a:pPr algn="r"/>
            <a:r>
              <a:rPr lang="en-AU" sz="1000" b="0" i="0" dirty="0">
                <a:solidFill>
                  <a:srgbClr val="595959"/>
                </a:solidFill>
                <a:effectLst/>
                <a:latin typeface="Arial" panose="020B0604020202020204" pitchFamily="34" charset="0"/>
                <a:cs typeface="Arial" panose="020B0604020202020204" pitchFamily="34" charset="0"/>
              </a:rPr>
              <a:t>Source: </a:t>
            </a:r>
            <a:r>
              <a:rPr lang="en-AU" sz="1000" b="0" i="0" dirty="0">
                <a:effectLst/>
                <a:latin typeface="Arial" panose="020B0604020202020204" pitchFamily="34" charset="0"/>
                <a:cs typeface="Arial" panose="020B0604020202020204" pitchFamily="34" charset="0"/>
                <a:hlinkClick r:id="rId4"/>
              </a:rPr>
              <a:t>OECD Global Plastics Outlook Database</a:t>
            </a:r>
            <a:endParaRPr lang="en-AU" sz="10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1CC024A7-675F-2159-68D6-719C02BC3A54}"/>
                  </a:ext>
                  <a:ext uri="{C183D7F6-B498-43B3-948B-1728B52AA6E4}">
                    <adec:decorative xmlns:adec="http://schemas.microsoft.com/office/drawing/2017/decorative" val="1"/>
                  </a:ext>
                </a:extLst>
              </p14:cNvPr>
              <p14:cNvContentPartPr/>
              <p14:nvPr/>
            </p14:nvContentPartPr>
            <p14:xfrm>
              <a:off x="10312307" y="2463720"/>
              <a:ext cx="360" cy="360"/>
            </p14:xfrm>
          </p:contentPart>
        </mc:Choice>
        <mc:Fallback xmlns="">
          <p:pic>
            <p:nvPicPr>
              <p:cNvPr id="19" name="Ink 18">
                <a:extLst>
                  <a:ext uri="{FF2B5EF4-FFF2-40B4-BE49-F238E27FC236}">
                    <a16:creationId xmlns:a16="http://schemas.microsoft.com/office/drawing/2014/main" id="{1CC024A7-675F-2159-68D6-719C02BC3A54}"/>
                  </a:ext>
                  <a:ext uri="{C183D7F6-B498-43B3-948B-1728B52AA6E4}">
                    <adec:decorative xmlns:adec="http://schemas.microsoft.com/office/drawing/2017/decorative" val="1"/>
                  </a:ext>
                </a:extLst>
              </p:cNvPr>
              <p:cNvPicPr/>
              <p:nvPr/>
            </p:nvPicPr>
            <p:blipFill>
              <a:blip r:embed="rId6"/>
              <a:stretch>
                <a:fillRect/>
              </a:stretch>
            </p:blipFill>
            <p:spPr>
              <a:xfrm>
                <a:off x="10306187" y="2457600"/>
                <a:ext cx="12600" cy="12600"/>
              </a:xfrm>
              <a:prstGeom prst="rect">
                <a:avLst/>
              </a:prstGeom>
            </p:spPr>
          </p:pic>
        </mc:Fallback>
      </mc:AlternateContent>
      <p:sp>
        <p:nvSpPr>
          <p:cNvPr id="18" name="Rectangle 17">
            <a:extLst>
              <a:ext uri="{FF2B5EF4-FFF2-40B4-BE49-F238E27FC236}">
                <a16:creationId xmlns:a16="http://schemas.microsoft.com/office/drawing/2014/main" id="{3448BADF-2319-CECE-CB52-0EB4911F5E7D}"/>
              </a:ext>
              <a:ext uri="{C183D7F6-B498-43B3-948B-1728B52AA6E4}">
                <adec:decorative xmlns:adec="http://schemas.microsoft.com/office/drawing/2017/decorative" val="1"/>
              </a:ext>
            </a:extLst>
          </p:cNvPr>
          <p:cNvSpPr/>
          <p:nvPr/>
        </p:nvSpPr>
        <p:spPr>
          <a:xfrm>
            <a:off x="10354367" y="2995674"/>
            <a:ext cx="651521" cy="340307"/>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AU"/>
          </a:p>
        </p:txBody>
      </p:sp>
      <p:sp>
        <p:nvSpPr>
          <p:cNvPr id="4" name="Slide Number Placeholder 3">
            <a:extLst>
              <a:ext uri="{FF2B5EF4-FFF2-40B4-BE49-F238E27FC236}">
                <a16:creationId xmlns:a16="http://schemas.microsoft.com/office/drawing/2014/main" id="{CC7ACC32-BB7F-A1F5-DF1B-7EF56836BBF1}"/>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135</a:t>
            </a:fld>
            <a:endParaRPr lang="en-AU"/>
          </a:p>
        </p:txBody>
      </p:sp>
    </p:spTree>
    <p:extLst>
      <p:ext uri="{BB962C8B-B14F-4D97-AF65-F5344CB8AC3E}">
        <p14:creationId xmlns:p14="http://schemas.microsoft.com/office/powerpoint/2010/main" val="119724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0417B-84E5-5AFB-1D2B-5367EA6CB1A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44CC464-64A9-FF82-06BE-A9018D468760}"/>
              </a:ext>
            </a:extLst>
          </p:cNvPr>
          <p:cNvSpPr>
            <a:spLocks noGrp="1"/>
          </p:cNvSpPr>
          <p:nvPr>
            <p:ph type="title"/>
          </p:nvPr>
        </p:nvSpPr>
        <p:spPr/>
        <p:txBody>
          <a:bodyPr/>
          <a:lstStyle/>
          <a:p>
            <a:r>
              <a:rPr lang="en-AU" sz="3200" dirty="0"/>
              <a:t>3.11 Plastic disposal </a:t>
            </a:r>
          </a:p>
        </p:txBody>
      </p:sp>
      <p:pic>
        <p:nvPicPr>
          <p:cNvPr id="11" name="Picture 10" descr="Share of plastics treated by waste management category, after disposal of recycling residues and collected litter, 2019.">
            <a:extLst>
              <a:ext uri="{FF2B5EF4-FFF2-40B4-BE49-F238E27FC236}">
                <a16:creationId xmlns:a16="http://schemas.microsoft.com/office/drawing/2014/main" id="{B104EBC1-09CE-5387-BE93-73DBA66C2B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4335" y="1103325"/>
            <a:ext cx="6105424" cy="475272"/>
          </a:xfrm>
          <a:prstGeom prst="rect">
            <a:avLst/>
          </a:prstGeom>
        </p:spPr>
      </p:pic>
      <p:pic>
        <p:nvPicPr>
          <p:cNvPr id="3" name="Picture 2" descr="A stacked horizontal bar graph detailing Plastic leakage in 2019. The categories include mismanaged and uncollected litter, landfilled, incinerated and recycled. 'OECD Oceania' and the 'WORLD' have been highlighted by with boxes.">
            <a:extLst>
              <a:ext uri="{FF2B5EF4-FFF2-40B4-BE49-F238E27FC236}">
                <a16:creationId xmlns:a16="http://schemas.microsoft.com/office/drawing/2014/main" id="{0CDD53A8-E41E-5391-14EF-89AB5B716EF4}"/>
              </a:ext>
            </a:extLst>
          </p:cNvPr>
          <p:cNvPicPr>
            <a:picLocks noChangeAspect="1"/>
          </p:cNvPicPr>
          <p:nvPr/>
        </p:nvPicPr>
        <p:blipFill>
          <a:blip r:embed="rId4"/>
          <a:stretch>
            <a:fillRect/>
          </a:stretch>
        </p:blipFill>
        <p:spPr>
          <a:xfrm>
            <a:off x="1877785" y="1646024"/>
            <a:ext cx="8131974" cy="4738425"/>
          </a:xfrm>
          <a:prstGeom prst="rect">
            <a:avLst/>
          </a:prstGeom>
        </p:spPr>
      </p:pic>
      <p:sp>
        <p:nvSpPr>
          <p:cNvPr id="16" name="TextBox 15">
            <a:extLst>
              <a:ext uri="{FF2B5EF4-FFF2-40B4-BE49-F238E27FC236}">
                <a16:creationId xmlns:a16="http://schemas.microsoft.com/office/drawing/2014/main" id="{1898DFFB-D2D2-786D-DFE5-DC20B256E818}"/>
              </a:ext>
            </a:extLst>
          </p:cNvPr>
          <p:cNvSpPr txBox="1"/>
          <p:nvPr/>
        </p:nvSpPr>
        <p:spPr>
          <a:xfrm>
            <a:off x="4003242" y="6498000"/>
            <a:ext cx="6006517" cy="192947"/>
          </a:xfrm>
          <a:prstGeom prst="rect">
            <a:avLst/>
          </a:prstGeom>
          <a:noFill/>
        </p:spPr>
        <p:txBody>
          <a:bodyPr wrap="square" lIns="0" tIns="0" rIns="0" bIns="0" rtlCol="0">
            <a:noAutofit/>
          </a:bodyPr>
          <a:lstStyle/>
          <a:p>
            <a:pPr algn="r"/>
            <a:r>
              <a:rPr lang="en-AU" sz="1000" b="0" i="0" dirty="0">
                <a:solidFill>
                  <a:srgbClr val="595959"/>
                </a:solidFill>
                <a:effectLst/>
                <a:latin typeface="Arial" panose="020B0604020202020204" pitchFamily="34" charset="0"/>
              </a:rPr>
              <a:t>Source: </a:t>
            </a:r>
            <a:r>
              <a:rPr lang="en-AU" sz="1000" b="0" i="0" dirty="0">
                <a:effectLst/>
                <a:latin typeface="Arial" panose="020B0604020202020204" pitchFamily="34" charset="0"/>
                <a:hlinkClick r:id="rId5"/>
              </a:rPr>
              <a:t>OECD Global Plastics Outlook Database</a:t>
            </a:r>
            <a:endParaRPr lang="en-AU" sz="1100" dirty="0"/>
          </a:p>
        </p:txBody>
      </p:sp>
      <p:grpSp>
        <p:nvGrpSpPr>
          <p:cNvPr id="8" name="Group 7">
            <a:extLst>
              <a:ext uri="{FF2B5EF4-FFF2-40B4-BE49-F238E27FC236}">
                <a16:creationId xmlns:a16="http://schemas.microsoft.com/office/drawing/2014/main" id="{32DB6690-C7DE-E00E-160C-6F8EA421D326}"/>
              </a:ext>
              <a:ext uri="{C183D7F6-B498-43B3-948B-1728B52AA6E4}">
                <adec:decorative xmlns:adec="http://schemas.microsoft.com/office/drawing/2017/decorative" val="1"/>
              </a:ext>
            </a:extLst>
          </p:cNvPr>
          <p:cNvGrpSpPr/>
          <p:nvPr/>
        </p:nvGrpSpPr>
        <p:grpSpPr>
          <a:xfrm>
            <a:off x="1980062" y="3308304"/>
            <a:ext cx="7736226" cy="202166"/>
            <a:chOff x="1980062" y="3308304"/>
            <a:chExt cx="7736226" cy="202166"/>
          </a:xfrm>
        </p:grpSpPr>
        <p:sp>
          <p:nvSpPr>
            <p:cNvPr id="6" name="Rectangle 5">
              <a:extLst>
                <a:ext uri="{FF2B5EF4-FFF2-40B4-BE49-F238E27FC236}">
                  <a16:creationId xmlns:a16="http://schemas.microsoft.com/office/drawing/2014/main" id="{017BE0C1-0D68-EB70-2FB2-0D5E2E7AEAC3}"/>
                </a:ext>
                <a:ext uri="{C183D7F6-B498-43B3-948B-1728B52AA6E4}">
                  <adec:decorative xmlns:adec="http://schemas.microsoft.com/office/drawing/2017/decorative" val="1"/>
                </a:ext>
              </a:extLst>
            </p:cNvPr>
            <p:cNvSpPr/>
            <p:nvPr/>
          </p:nvSpPr>
          <p:spPr>
            <a:xfrm>
              <a:off x="2736818" y="3308304"/>
              <a:ext cx="6979470" cy="202166"/>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rrow: Right 8">
              <a:extLst>
                <a:ext uri="{FF2B5EF4-FFF2-40B4-BE49-F238E27FC236}">
                  <a16:creationId xmlns:a16="http://schemas.microsoft.com/office/drawing/2014/main" id="{CC22218F-DCA7-65F9-774E-B2941FC5AF26}"/>
                </a:ext>
                <a:ext uri="{C183D7F6-B498-43B3-948B-1728B52AA6E4}">
                  <adec:decorative xmlns:adec="http://schemas.microsoft.com/office/drawing/2017/decorative" val="1"/>
                </a:ext>
              </a:extLst>
            </p:cNvPr>
            <p:cNvSpPr/>
            <p:nvPr/>
          </p:nvSpPr>
          <p:spPr>
            <a:xfrm>
              <a:off x="1980062" y="3340536"/>
              <a:ext cx="677607" cy="1377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2" name="Group 11">
            <a:extLst>
              <a:ext uri="{FF2B5EF4-FFF2-40B4-BE49-F238E27FC236}">
                <a16:creationId xmlns:a16="http://schemas.microsoft.com/office/drawing/2014/main" id="{FA9485AC-3EB1-DD02-1E61-737C9B0EA36E}"/>
              </a:ext>
              <a:ext uri="{C183D7F6-B498-43B3-948B-1728B52AA6E4}">
                <adec:decorative xmlns:adec="http://schemas.microsoft.com/office/drawing/2017/decorative" val="1"/>
              </a:ext>
            </a:extLst>
          </p:cNvPr>
          <p:cNvGrpSpPr/>
          <p:nvPr/>
        </p:nvGrpSpPr>
        <p:grpSpPr>
          <a:xfrm>
            <a:off x="1968498" y="6182283"/>
            <a:ext cx="7747790" cy="202166"/>
            <a:chOff x="1968498" y="6182283"/>
            <a:chExt cx="7747790" cy="202166"/>
          </a:xfrm>
        </p:grpSpPr>
        <p:sp>
          <p:nvSpPr>
            <p:cNvPr id="10" name="Rectangle 9">
              <a:extLst>
                <a:ext uri="{FF2B5EF4-FFF2-40B4-BE49-F238E27FC236}">
                  <a16:creationId xmlns:a16="http://schemas.microsoft.com/office/drawing/2014/main" id="{85473A36-D310-6384-3A85-AFF1CA4E2D6F}"/>
                </a:ext>
                <a:ext uri="{C183D7F6-B498-43B3-948B-1728B52AA6E4}">
                  <adec:decorative xmlns:adec="http://schemas.microsoft.com/office/drawing/2017/decorative" val="1"/>
                </a:ext>
              </a:extLst>
            </p:cNvPr>
            <p:cNvSpPr/>
            <p:nvPr/>
          </p:nvSpPr>
          <p:spPr>
            <a:xfrm>
              <a:off x="2736818" y="6182283"/>
              <a:ext cx="6979470" cy="202166"/>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rrow: Right 12">
              <a:extLst>
                <a:ext uri="{FF2B5EF4-FFF2-40B4-BE49-F238E27FC236}">
                  <a16:creationId xmlns:a16="http://schemas.microsoft.com/office/drawing/2014/main" id="{277F338C-D142-81DC-51DF-C2403B4F50D9}"/>
                </a:ext>
                <a:ext uri="{C183D7F6-B498-43B3-948B-1728B52AA6E4}">
                  <adec:decorative xmlns:adec="http://schemas.microsoft.com/office/drawing/2017/decorative" val="1"/>
                </a:ext>
              </a:extLst>
            </p:cNvPr>
            <p:cNvSpPr/>
            <p:nvPr/>
          </p:nvSpPr>
          <p:spPr>
            <a:xfrm>
              <a:off x="1968498" y="6205860"/>
              <a:ext cx="677607" cy="1377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 name="Slide Number Placeholder 3">
            <a:extLst>
              <a:ext uri="{FF2B5EF4-FFF2-40B4-BE49-F238E27FC236}">
                <a16:creationId xmlns:a16="http://schemas.microsoft.com/office/drawing/2014/main" id="{F39133FF-AB8B-2B52-8A25-FAE5119453F5}"/>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136</a:t>
            </a:fld>
            <a:endParaRPr lang="en-AU"/>
          </a:p>
        </p:txBody>
      </p:sp>
    </p:spTree>
    <p:extLst>
      <p:ext uri="{BB962C8B-B14F-4D97-AF65-F5344CB8AC3E}">
        <p14:creationId xmlns:p14="http://schemas.microsoft.com/office/powerpoint/2010/main" val="163741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1CE2C3-28A6-6D32-4D8C-20684D95A741}"/>
              </a:ext>
            </a:extLst>
          </p:cNvPr>
          <p:cNvSpPr>
            <a:spLocks noGrp="1"/>
          </p:cNvSpPr>
          <p:nvPr>
            <p:ph type="title"/>
          </p:nvPr>
        </p:nvSpPr>
        <p:spPr/>
        <p:txBody>
          <a:bodyPr/>
          <a:lstStyle/>
          <a:p>
            <a:r>
              <a:rPr lang="en-AU" dirty="0">
                <a:latin typeface="+mj-lt"/>
              </a:rPr>
              <a:t>3.11 Alternative materials for polymers </a:t>
            </a:r>
          </a:p>
        </p:txBody>
      </p:sp>
      <p:sp>
        <p:nvSpPr>
          <p:cNvPr id="8" name="Content Placeholder 7">
            <a:extLst>
              <a:ext uri="{FF2B5EF4-FFF2-40B4-BE49-F238E27FC236}">
                <a16:creationId xmlns:a16="http://schemas.microsoft.com/office/drawing/2014/main" id="{FEDCD0CB-39CC-0836-85B4-20A878AEF2FF}"/>
              </a:ext>
            </a:extLst>
          </p:cNvPr>
          <p:cNvSpPr>
            <a:spLocks noGrp="1"/>
          </p:cNvSpPr>
          <p:nvPr>
            <p:ph type="body" sz="quarter" idx="17"/>
          </p:nvPr>
        </p:nvSpPr>
        <p:spPr/>
        <p:txBody>
          <a:bodyPr/>
          <a:lstStyle/>
          <a:p>
            <a:pPr marL="342900" indent="-342900">
              <a:buFont typeface="Arial" panose="020B0604020202020204" pitchFamily="34" charset="0"/>
              <a:buChar char="•"/>
            </a:pPr>
            <a:r>
              <a:rPr lang="en-AU" dirty="0">
                <a:latin typeface="+mn-lt"/>
              </a:rPr>
              <a:t>List alternative materials for conventional plastics.</a:t>
            </a:r>
          </a:p>
          <a:p>
            <a:pPr marL="342900" indent="-342900">
              <a:buFont typeface="Arial" panose="020B0604020202020204" pitchFamily="34" charset="0"/>
              <a:buChar char="•"/>
            </a:pPr>
            <a:r>
              <a:rPr lang="en-AU" dirty="0">
                <a:latin typeface="+mn-lt"/>
              </a:rPr>
              <a:t>Divide your list into  2 categories</a:t>
            </a:r>
          </a:p>
          <a:p>
            <a:pPr marL="800100" lvl="1" indent="-342900">
              <a:spcAft>
                <a:spcPts val="1200"/>
              </a:spcAft>
              <a:buFont typeface="Arial" panose="020B0604020202020204" pitchFamily="34" charset="0"/>
              <a:buChar char="–"/>
            </a:pPr>
            <a:r>
              <a:rPr lang="en-AU" sz="2000" dirty="0">
                <a:latin typeface="+mn-lt"/>
              </a:rPr>
              <a:t>Biodegradable materials </a:t>
            </a:r>
          </a:p>
          <a:p>
            <a:pPr marL="800100" lvl="1" indent="-342900">
              <a:spcAft>
                <a:spcPts val="1200"/>
              </a:spcAft>
              <a:buFont typeface="Arial" panose="020B0604020202020204" pitchFamily="34" charset="0"/>
              <a:buChar char="–"/>
            </a:pPr>
            <a:r>
              <a:rPr lang="en-AU" sz="2000" dirty="0">
                <a:latin typeface="+mn-lt"/>
              </a:rPr>
              <a:t>Non-biodegradable but sustainable materials </a:t>
            </a:r>
          </a:p>
          <a:p>
            <a:pPr marL="342900" indent="-342900">
              <a:buFont typeface="Arial" panose="020B0604020202020204" pitchFamily="34" charset="0"/>
              <a:buChar char="•"/>
            </a:pPr>
            <a:r>
              <a:rPr lang="en-AU" dirty="0">
                <a:latin typeface="+mn-lt"/>
              </a:rPr>
              <a:t> Each group shares 1 material from their list with the class and explains why it might be a suitable alternative.</a:t>
            </a:r>
          </a:p>
        </p:txBody>
      </p:sp>
      <p:sp>
        <p:nvSpPr>
          <p:cNvPr id="2" name="Slide Number Placeholder 1">
            <a:extLst>
              <a:ext uri="{FF2B5EF4-FFF2-40B4-BE49-F238E27FC236}">
                <a16:creationId xmlns:a16="http://schemas.microsoft.com/office/drawing/2014/main" id="{ABF7648D-F4D9-2ED7-624C-265FD951634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137</a:t>
            </a:fld>
            <a:endParaRPr lang="en-AU"/>
          </a:p>
        </p:txBody>
      </p:sp>
    </p:spTree>
    <p:extLst>
      <p:ext uri="{BB962C8B-B14F-4D97-AF65-F5344CB8AC3E}">
        <p14:creationId xmlns:p14="http://schemas.microsoft.com/office/powerpoint/2010/main" val="382611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F7CA-5F84-43B1-E1EB-4D56AE106EED}"/>
              </a:ext>
            </a:extLst>
          </p:cNvPr>
          <p:cNvSpPr>
            <a:spLocks noGrp="1"/>
          </p:cNvSpPr>
          <p:nvPr>
            <p:ph type="title"/>
          </p:nvPr>
        </p:nvSpPr>
        <p:spPr>
          <a:xfrm>
            <a:off x="348000" y="360000"/>
            <a:ext cx="11484000" cy="545601"/>
          </a:xfrm>
        </p:spPr>
        <p:txBody>
          <a:bodyPr/>
          <a:lstStyle/>
          <a:p>
            <a:r>
              <a:rPr lang="en-AU" dirty="0"/>
              <a:t>3.11 Sample answer</a:t>
            </a:r>
          </a:p>
        </p:txBody>
      </p:sp>
      <p:sp>
        <p:nvSpPr>
          <p:cNvPr id="9" name="Content Placeholder 2">
            <a:extLst>
              <a:ext uri="{FF2B5EF4-FFF2-40B4-BE49-F238E27FC236}">
                <a16:creationId xmlns:a16="http://schemas.microsoft.com/office/drawing/2014/main" id="{688493A6-92C5-6435-2321-9FE23799FF7B}"/>
              </a:ext>
            </a:extLst>
          </p:cNvPr>
          <p:cNvSpPr txBox="1">
            <a:spLocks/>
          </p:cNvSpPr>
          <p:nvPr/>
        </p:nvSpPr>
        <p:spPr>
          <a:xfrm>
            <a:off x="348000" y="990034"/>
            <a:ext cx="11592515" cy="2438966"/>
          </a:xfrm>
          <a:prstGeom prst="rect">
            <a:avLst/>
          </a:prstGeom>
        </p:spPr>
        <p:txBody>
          <a:bodyPr numCol="2"/>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latin typeface="+mn-lt"/>
              </a:rPr>
              <a:t>Biodegradable Materials</a:t>
            </a:r>
            <a:endParaRPr lang="en-AU" sz="1800" dirty="0">
              <a:latin typeface="+mn-lt"/>
            </a:endParaRPr>
          </a:p>
          <a:p>
            <a:pPr marL="742950" lvl="1" indent="-285750">
              <a:spcAft>
                <a:spcPts val="1200"/>
              </a:spcAft>
              <a:buFont typeface="+mj-lt"/>
              <a:buAutoNum type="arabicPeriod"/>
            </a:pPr>
            <a:r>
              <a:rPr lang="en-AU" dirty="0">
                <a:latin typeface="+mn-lt"/>
              </a:rPr>
              <a:t>PLA (made from corn or sugarcane)</a:t>
            </a:r>
          </a:p>
          <a:p>
            <a:pPr marL="742950" lvl="1" indent="-285750">
              <a:spcAft>
                <a:spcPts val="1200"/>
              </a:spcAft>
              <a:buFont typeface="+mj-lt"/>
              <a:buAutoNum type="arabicPeriod"/>
            </a:pPr>
            <a:r>
              <a:rPr lang="en-AU" dirty="0">
                <a:latin typeface="+mn-lt"/>
              </a:rPr>
              <a:t>Starch-based plastics (derived from potatoes</a:t>
            </a:r>
          </a:p>
          <a:p>
            <a:pPr marL="742950" lvl="1" indent="-285750">
              <a:spcAft>
                <a:spcPts val="1200"/>
              </a:spcAft>
              <a:buFont typeface="+mj-lt"/>
              <a:buAutoNum type="arabicPeriod"/>
            </a:pPr>
            <a:r>
              <a:rPr lang="en-AU" dirty="0">
                <a:latin typeface="+mn-lt"/>
              </a:rPr>
              <a:t>Natural rubber (from rubber trees)</a:t>
            </a:r>
          </a:p>
          <a:p>
            <a:pPr marL="742950" lvl="1" indent="-285750">
              <a:spcAft>
                <a:spcPts val="1200"/>
              </a:spcAft>
              <a:buFont typeface="+mj-lt"/>
              <a:buAutoNum type="arabicPeriod"/>
            </a:pPr>
            <a:endParaRPr lang="en-AU" b="1" dirty="0">
              <a:latin typeface="+mn-lt"/>
            </a:endParaRPr>
          </a:p>
          <a:p>
            <a:pPr marL="742950" lvl="1" indent="-285750">
              <a:spcAft>
                <a:spcPts val="1200"/>
              </a:spcAft>
              <a:buFont typeface="+mj-lt"/>
              <a:buAutoNum type="arabicPeriod"/>
            </a:pPr>
            <a:endParaRPr lang="en-AU" b="1" dirty="0">
              <a:latin typeface="+mn-lt"/>
            </a:endParaRPr>
          </a:p>
          <a:p>
            <a:r>
              <a:rPr lang="en-AU" sz="1800" b="1" dirty="0">
                <a:latin typeface="+mn-lt"/>
              </a:rPr>
              <a:t>Non-Biodegradable but sustainable materials</a:t>
            </a:r>
            <a:endParaRPr lang="en-AU" sz="1800" dirty="0">
              <a:latin typeface="+mn-lt"/>
            </a:endParaRPr>
          </a:p>
          <a:p>
            <a:pPr marL="742950" lvl="1" indent="-285750">
              <a:spcAft>
                <a:spcPts val="1200"/>
              </a:spcAft>
              <a:buFont typeface="+mj-lt"/>
              <a:buAutoNum type="arabicPeriod"/>
            </a:pPr>
            <a:r>
              <a:rPr lang="en-AU" dirty="0">
                <a:latin typeface="+mn-lt"/>
              </a:rPr>
              <a:t>Recycled PET (from plastic bottles)</a:t>
            </a:r>
          </a:p>
          <a:p>
            <a:pPr marL="742950" lvl="1" indent="-285750">
              <a:spcAft>
                <a:spcPts val="1200"/>
              </a:spcAft>
              <a:buFont typeface="+mj-lt"/>
              <a:buAutoNum type="arabicPeriod"/>
            </a:pPr>
            <a:r>
              <a:rPr lang="en-AU" dirty="0">
                <a:latin typeface="+mn-lt"/>
              </a:rPr>
              <a:t>Glass </a:t>
            </a:r>
          </a:p>
          <a:p>
            <a:pPr marL="742950" lvl="1" indent="-285750">
              <a:spcAft>
                <a:spcPts val="1200"/>
              </a:spcAft>
              <a:buFont typeface="+mj-lt"/>
              <a:buAutoNum type="arabicPeriod"/>
            </a:pPr>
            <a:r>
              <a:rPr lang="en-AU" dirty="0">
                <a:latin typeface="+mn-lt"/>
              </a:rPr>
              <a:t>Aluminium (used as a reusable packaging material)</a:t>
            </a:r>
          </a:p>
        </p:txBody>
      </p:sp>
      <p:sp>
        <p:nvSpPr>
          <p:cNvPr id="6" name="TextBox 5">
            <a:extLst>
              <a:ext uri="{FF2B5EF4-FFF2-40B4-BE49-F238E27FC236}">
                <a16:creationId xmlns:a16="http://schemas.microsoft.com/office/drawing/2014/main" id="{A3663279-9B86-D825-998D-A7CCF4434064}"/>
              </a:ext>
            </a:extLst>
          </p:cNvPr>
          <p:cNvSpPr txBox="1"/>
          <p:nvPr/>
        </p:nvSpPr>
        <p:spPr>
          <a:xfrm>
            <a:off x="348000" y="3691951"/>
            <a:ext cx="11070771" cy="3004049"/>
          </a:xfrm>
          <a:prstGeom prst="rect">
            <a:avLst/>
          </a:prstGeom>
          <a:noFill/>
        </p:spPr>
        <p:txBody>
          <a:bodyPr wrap="square" lIns="0" tIns="0" rIns="0" bIns="0" rtlCol="0">
            <a:noAutofit/>
          </a:bodyPr>
          <a:lstStyle/>
          <a:p>
            <a:pPr algn="l">
              <a:lnSpc>
                <a:spcPct val="150000"/>
              </a:lnSpc>
              <a:spcAft>
                <a:spcPts val="1200"/>
              </a:spcAft>
            </a:pPr>
            <a:r>
              <a:rPr lang="en-AU" sz="1800" b="1" dirty="0"/>
              <a:t>Example</a:t>
            </a:r>
          </a:p>
          <a:p>
            <a:pPr algn="l">
              <a:lnSpc>
                <a:spcPct val="150000"/>
              </a:lnSpc>
              <a:spcAft>
                <a:spcPts val="1200"/>
              </a:spcAft>
            </a:pPr>
            <a:r>
              <a:rPr lang="en-AU" sz="1800" dirty="0"/>
              <a:t>Material – PLA (Polylactic acid)</a:t>
            </a:r>
            <a:br>
              <a:rPr lang="en-AU" sz="1800" dirty="0"/>
            </a:br>
            <a:r>
              <a:rPr lang="en-AU" sz="1800" dirty="0"/>
              <a:t>PLA is made from renewable plant resources like corn or sugarcane, making it </a:t>
            </a:r>
            <a:r>
              <a:rPr lang="en-AU" sz="1800" b="1" dirty="0"/>
              <a:t>biodegradable </a:t>
            </a:r>
            <a:r>
              <a:rPr lang="en-AU" sz="1800" dirty="0"/>
              <a:t>under industrial composting conditions. </a:t>
            </a:r>
          </a:p>
          <a:p>
            <a:pPr algn="l">
              <a:lnSpc>
                <a:spcPct val="150000"/>
              </a:lnSpc>
              <a:spcAft>
                <a:spcPts val="1200"/>
              </a:spcAft>
            </a:pPr>
            <a:r>
              <a:rPr lang="en-AU" sz="1800" dirty="0"/>
              <a:t>It can replace single-use plastics in items such as food packaging and cutlery, reducing reliance on crude oil-based plastics.</a:t>
            </a:r>
          </a:p>
        </p:txBody>
      </p:sp>
      <p:sp>
        <p:nvSpPr>
          <p:cNvPr id="4" name="Slide Number Placeholder 3">
            <a:extLst>
              <a:ext uri="{FF2B5EF4-FFF2-40B4-BE49-F238E27FC236}">
                <a16:creationId xmlns:a16="http://schemas.microsoft.com/office/drawing/2014/main" id="{9860A4CB-1178-068F-5FDF-5D66F1B81D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138</a:t>
            </a:fld>
            <a:endParaRPr lang="en-AU"/>
          </a:p>
        </p:txBody>
      </p:sp>
    </p:spTree>
    <p:extLst>
      <p:ext uri="{BB962C8B-B14F-4D97-AF65-F5344CB8AC3E}">
        <p14:creationId xmlns:p14="http://schemas.microsoft.com/office/powerpoint/2010/main" val="162833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1000"/>
                                        <p:tgtEl>
                                          <p:spTgt spid="9">
                                            <p:txEl>
                                              <p:pRg st="6" end="6"/>
                                            </p:txEl>
                                          </p:spTgt>
                                        </p:tgtEl>
                                      </p:cBhvr>
                                    </p:animEffect>
                                    <p:anim calcmode="lin" valueType="num">
                                      <p:cBhvr>
                                        <p:cTn id="3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Effect transition="in" filter="fade">
                                      <p:cBhvr>
                                        <p:cTn id="34" dur="1000"/>
                                        <p:tgtEl>
                                          <p:spTgt spid="9">
                                            <p:txEl>
                                              <p:pRg st="7" end="7"/>
                                            </p:txEl>
                                          </p:spTgt>
                                        </p:tgtEl>
                                      </p:cBhvr>
                                    </p:animEffect>
                                    <p:anim calcmode="lin" valueType="num">
                                      <p:cBhvr>
                                        <p:cTn id="35"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fade">
                                      <p:cBhvr>
                                        <p:cTn id="39" dur="1000"/>
                                        <p:tgtEl>
                                          <p:spTgt spid="9">
                                            <p:txEl>
                                              <p:pRg st="8" end="8"/>
                                            </p:txEl>
                                          </p:spTgt>
                                        </p:tgtEl>
                                      </p:cBhvr>
                                    </p:animEffect>
                                    <p:anim calcmode="lin" valueType="num">
                                      <p:cBhvr>
                                        <p:cTn id="40"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1000"/>
                                        <p:tgtEl>
                                          <p:spTgt spid="9">
                                            <p:txEl>
                                              <p:pRg st="9" end="9"/>
                                            </p:txEl>
                                          </p:spTgt>
                                        </p:tgtEl>
                                      </p:cBhvr>
                                    </p:animEffect>
                                    <p:anim calcmode="lin" valueType="num">
                                      <p:cBhvr>
                                        <p:cTn id="45"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fade">
                                      <p:cBhvr>
                                        <p:cTn id="51" dur="1000"/>
                                        <p:tgtEl>
                                          <p:spTgt spid="6">
                                            <p:txEl>
                                              <p:pRg st="0" end="0"/>
                                            </p:txEl>
                                          </p:spTgt>
                                        </p:tgtEl>
                                      </p:cBhvr>
                                    </p:animEffect>
                                    <p:anim calcmode="lin" valueType="num">
                                      <p:cBhvr>
                                        <p:cTn id="5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fade">
                                      <p:cBhvr>
                                        <p:cTn id="56" dur="1000"/>
                                        <p:tgtEl>
                                          <p:spTgt spid="6">
                                            <p:txEl>
                                              <p:pRg st="1" end="1"/>
                                            </p:txEl>
                                          </p:spTgt>
                                        </p:tgtEl>
                                      </p:cBhvr>
                                    </p:animEffect>
                                    <p:anim calcmode="lin" valueType="num">
                                      <p:cBhvr>
                                        <p:cTn id="5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1" end="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Effect transition="in" filter="fade">
                                      <p:cBhvr>
                                        <p:cTn id="61" dur="1000"/>
                                        <p:tgtEl>
                                          <p:spTgt spid="6">
                                            <p:txEl>
                                              <p:pRg st="2" end="2"/>
                                            </p:txEl>
                                          </p:spTgt>
                                        </p:tgtEl>
                                      </p:cBhvr>
                                    </p:animEffect>
                                    <p:anim calcmode="lin" valueType="num">
                                      <p:cBhvr>
                                        <p:cTn id="6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B1E30-E43E-4BC0-C772-2652549D999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8D5D9C5-F174-F2F2-8F03-AAF15E570AA2}"/>
              </a:ext>
            </a:extLst>
          </p:cNvPr>
          <p:cNvSpPr>
            <a:spLocks noGrp="1"/>
          </p:cNvSpPr>
          <p:nvPr>
            <p:ph type="title"/>
          </p:nvPr>
        </p:nvSpPr>
        <p:spPr/>
        <p:txBody>
          <a:bodyPr/>
          <a:lstStyle/>
          <a:p>
            <a:r>
              <a:rPr lang="en-AU" dirty="0">
                <a:latin typeface="+mj-lt"/>
              </a:rPr>
              <a:t>3.11 Checkpoint 1</a:t>
            </a:r>
          </a:p>
        </p:txBody>
      </p:sp>
      <p:sp>
        <p:nvSpPr>
          <p:cNvPr id="5" name="Picture Placeholder 4">
            <a:extLst>
              <a:ext uri="{FF2B5EF4-FFF2-40B4-BE49-F238E27FC236}">
                <a16:creationId xmlns:a16="http://schemas.microsoft.com/office/drawing/2014/main" id="{EC587377-3CEC-162A-3152-8F4C406FF7BD}"/>
              </a:ext>
            </a:extLst>
          </p:cNvPr>
          <p:cNvSpPr>
            <a:spLocks noGrp="1"/>
          </p:cNvSpPr>
          <p:nvPr>
            <p:ph type="pic" sz="quarter" idx="13"/>
          </p:nvPr>
        </p:nvSpPr>
        <p:spPr/>
        <p:txBody>
          <a:bodyPr/>
          <a:lstStyle/>
          <a:p>
            <a:r>
              <a:rPr lang="en-AU" dirty="0">
                <a:latin typeface="+mn-lt"/>
              </a:rPr>
              <a:t>Which of the following is a disadvantage of using alternative materials like glass, metal, or bamboo instead of conventional plastics?</a:t>
            </a:r>
          </a:p>
          <a:p>
            <a:pPr marL="457200" indent="-457200">
              <a:buFont typeface="+mj-lt"/>
              <a:buAutoNum type="alphaUcPeriod"/>
            </a:pPr>
            <a:r>
              <a:rPr lang="en-AU" dirty="0">
                <a:latin typeface="+mn-lt"/>
              </a:rPr>
              <a:t>They are lightweight and easy to transport.</a:t>
            </a:r>
          </a:p>
          <a:p>
            <a:pPr marL="457200" indent="-457200">
              <a:buFont typeface="+mj-lt"/>
              <a:buAutoNum type="alphaUcPeriod"/>
            </a:pPr>
            <a:r>
              <a:rPr lang="en-AU" dirty="0">
                <a:latin typeface="+mn-lt"/>
              </a:rPr>
              <a:t>They require more energy to produce and transport</a:t>
            </a:r>
          </a:p>
          <a:p>
            <a:pPr marL="457200" indent="-457200">
              <a:buFont typeface="+mj-lt"/>
              <a:buAutoNum type="alphaUcPeriod"/>
            </a:pPr>
            <a:r>
              <a:rPr lang="en-AU" dirty="0">
                <a:latin typeface="+mn-lt"/>
              </a:rPr>
              <a:t>They are completely non-toxic to the environment.</a:t>
            </a:r>
          </a:p>
          <a:p>
            <a:pPr marL="457200" indent="-457200">
              <a:buFont typeface="+mj-lt"/>
              <a:buAutoNum type="alphaUcPeriod"/>
            </a:pPr>
            <a:r>
              <a:rPr lang="en-AU" dirty="0">
                <a:latin typeface="+mn-lt"/>
              </a:rPr>
              <a:t>They are cheaper to manufacture than plastic</a:t>
            </a:r>
          </a:p>
        </p:txBody>
      </p:sp>
      <p:sp>
        <p:nvSpPr>
          <p:cNvPr id="3" name="Slide Number Placeholder 2">
            <a:extLst>
              <a:ext uri="{FF2B5EF4-FFF2-40B4-BE49-F238E27FC236}">
                <a16:creationId xmlns:a16="http://schemas.microsoft.com/office/drawing/2014/main" id="{A5C43D98-65B5-0220-3868-19B14EB5A92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139</a:t>
            </a:fld>
            <a:endParaRPr lang="en-AU"/>
          </a:p>
        </p:txBody>
      </p:sp>
    </p:spTree>
    <p:extLst>
      <p:ext uri="{BB962C8B-B14F-4D97-AF65-F5344CB8AC3E}">
        <p14:creationId xmlns:p14="http://schemas.microsoft.com/office/powerpoint/2010/main" val="362233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839C59-90AA-1F95-1400-AF49DB2CB648}"/>
              </a:ext>
            </a:extLst>
          </p:cNvPr>
          <p:cNvSpPr>
            <a:spLocks noGrp="1"/>
          </p:cNvSpPr>
          <p:nvPr>
            <p:ph type="title"/>
          </p:nvPr>
        </p:nvSpPr>
        <p:spPr/>
        <p:txBody>
          <a:bodyPr/>
          <a:lstStyle/>
          <a:p>
            <a:r>
              <a:rPr lang="en-AU">
                <a:latin typeface="+mj-lt"/>
              </a:rPr>
              <a:t>1.1 Defining key terms</a:t>
            </a:r>
          </a:p>
        </p:txBody>
      </p:sp>
      <p:graphicFrame>
        <p:nvGraphicFramePr>
          <p:cNvPr id="6" name="Table 5">
            <a:extLst>
              <a:ext uri="{FF2B5EF4-FFF2-40B4-BE49-F238E27FC236}">
                <a16:creationId xmlns:a16="http://schemas.microsoft.com/office/drawing/2014/main" id="{C07F7996-A2CB-E82F-E992-7A7223438331}"/>
              </a:ext>
            </a:extLst>
          </p:cNvPr>
          <p:cNvGraphicFramePr>
            <a:graphicFrameLocks noGrp="1"/>
          </p:cNvGraphicFramePr>
          <p:nvPr>
            <p:extLst>
              <p:ext uri="{D42A27DB-BD31-4B8C-83A1-F6EECF244321}">
                <p14:modId xmlns:p14="http://schemas.microsoft.com/office/powerpoint/2010/main" val="2291735580"/>
              </p:ext>
            </p:extLst>
          </p:nvPr>
        </p:nvGraphicFramePr>
        <p:xfrm>
          <a:off x="360000" y="1351140"/>
          <a:ext cx="11484000" cy="4719320"/>
        </p:xfrm>
        <a:graphic>
          <a:graphicData uri="http://schemas.openxmlformats.org/drawingml/2006/table">
            <a:tbl>
              <a:tblPr firstRow="1" bandRow="1">
                <a:tableStyleId>{B301B821-A1FF-4177-AEE7-76D212191A09}</a:tableStyleId>
              </a:tblPr>
              <a:tblGrid>
                <a:gridCol w="1888321">
                  <a:extLst>
                    <a:ext uri="{9D8B030D-6E8A-4147-A177-3AD203B41FA5}">
                      <a16:colId xmlns:a16="http://schemas.microsoft.com/office/drawing/2014/main" val="55349571"/>
                    </a:ext>
                  </a:extLst>
                </a:gridCol>
                <a:gridCol w="9595679">
                  <a:extLst>
                    <a:ext uri="{9D8B030D-6E8A-4147-A177-3AD203B41FA5}">
                      <a16:colId xmlns:a16="http://schemas.microsoft.com/office/drawing/2014/main" val="3052639553"/>
                    </a:ext>
                  </a:extLst>
                </a:gridCol>
              </a:tblGrid>
              <a:tr h="370840">
                <a:tc>
                  <a:txBody>
                    <a:bodyPr/>
                    <a:lstStyle/>
                    <a:p>
                      <a:pPr marL="108000">
                        <a:spcAft>
                          <a:spcPts val="1200"/>
                        </a:spcAft>
                      </a:pPr>
                      <a:r>
                        <a:rPr lang="en-AU" dirty="0">
                          <a:solidFill>
                            <a:schemeClr val="bg1"/>
                          </a:solidFill>
                          <a:latin typeface="+mj-lt"/>
                        </a:rPr>
                        <a:t>Term</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spcAft>
                          <a:spcPts val="1200"/>
                        </a:spcAft>
                      </a:pPr>
                      <a:r>
                        <a:rPr lang="en-AU" dirty="0">
                          <a:solidFill>
                            <a:schemeClr val="bg1"/>
                          </a:solidFill>
                          <a:latin typeface="+mj-lt"/>
                        </a:rPr>
                        <a:t>Definition</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7922770"/>
                  </a:ext>
                </a:extLst>
              </a:tr>
              <a:tr h="1238862">
                <a:tc>
                  <a:txBody>
                    <a:bodyPr/>
                    <a:lstStyle/>
                    <a:p>
                      <a:pPr marL="108000">
                        <a:lnSpc>
                          <a:spcPct val="150000"/>
                        </a:lnSpc>
                        <a:spcAft>
                          <a:spcPts val="1200"/>
                        </a:spcAft>
                      </a:pPr>
                      <a:r>
                        <a:rPr lang="en-AU" dirty="0"/>
                        <a:t>Finite resources</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marR="0" lvl="0" indent="0" algn="l" defTabSz="914377" rtl="0" eaLnBrk="1" fontAlgn="auto" latinLnBrk="0" hangingPunct="1">
                        <a:lnSpc>
                          <a:spcPct val="150000"/>
                        </a:lnSpc>
                        <a:spcBef>
                          <a:spcPts val="0"/>
                        </a:spcBef>
                        <a:spcAft>
                          <a:spcPts val="1200"/>
                        </a:spcAft>
                        <a:buClrTx/>
                        <a:buSzTx/>
                        <a:buFontTx/>
                        <a:buNone/>
                        <a:tabLst/>
                        <a:defRPr/>
                      </a:pPr>
                      <a:r>
                        <a:rPr lang="en-AU" sz="1800" kern="1200" dirty="0">
                          <a:solidFill>
                            <a:schemeClr val="tx1"/>
                          </a:solidFill>
                          <a:effectLst/>
                        </a:rPr>
                        <a:t>Finite resources, also known as non-renewable resources, are natural resources that exist in limited quantities and cannot be replenished or regenerated at the same rate as they are consumed. Once these resources are used up, they cannot be replaced within a human timescale. Examples include fossil fuels such as coal, oil, and natural gas, and minerals like gold, iron, and copper.</a:t>
                      </a:r>
                    </a:p>
                    <a:p>
                      <a:pPr marL="108000" marR="0" lvl="0" indent="0" algn="l" defTabSz="914377" rtl="0" eaLnBrk="1" fontAlgn="auto" latinLnBrk="0" hangingPunct="1">
                        <a:lnSpc>
                          <a:spcPct val="150000"/>
                        </a:lnSpc>
                        <a:spcBef>
                          <a:spcPts val="0"/>
                        </a:spcBef>
                        <a:spcAft>
                          <a:spcPts val="1200"/>
                        </a:spcAft>
                        <a:buClrTx/>
                        <a:buSzTx/>
                        <a:buFontTx/>
                        <a:buNone/>
                        <a:tabLst/>
                        <a:defRPr/>
                      </a:pPr>
                      <a:endParaRPr lang="en-AU" sz="1800"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0315970"/>
                  </a:ext>
                </a:extLst>
              </a:tr>
              <a:tr h="370840">
                <a:tc>
                  <a:txBody>
                    <a:bodyPr/>
                    <a:lstStyle/>
                    <a:p>
                      <a:pPr marL="108000">
                        <a:lnSpc>
                          <a:spcPct val="150000"/>
                        </a:lnSpc>
                        <a:spcAft>
                          <a:spcPts val="1200"/>
                        </a:spcAft>
                      </a:pPr>
                      <a:r>
                        <a:rPr lang="en-AU" dirty="0"/>
                        <a:t>Renewable resources</a:t>
                      </a:r>
                    </a:p>
                  </a:txBody>
                  <a:tcP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50000"/>
                        </a:lnSpc>
                        <a:spcAft>
                          <a:spcPts val="1200"/>
                        </a:spcAft>
                      </a:pPr>
                      <a:r>
                        <a:rPr lang="en-AU" dirty="0"/>
                        <a:t>Renewable resources are natural resources that can be replenished or regenerated naturally over time and are available in an unlimited supply. These resources can be used repeatedly because they are naturally restored at a rate equal to or faster than the rate at which they are consumed.</a:t>
                      </a:r>
                    </a:p>
                  </a:txBody>
                  <a:tcP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4362017"/>
                  </a:ext>
                </a:extLst>
              </a:tr>
            </a:tbl>
          </a:graphicData>
        </a:graphic>
      </p:graphicFrame>
      <p:sp>
        <p:nvSpPr>
          <p:cNvPr id="2" name="Slide Number Placeholder 1">
            <a:extLst>
              <a:ext uri="{FF2B5EF4-FFF2-40B4-BE49-F238E27FC236}">
                <a16:creationId xmlns:a16="http://schemas.microsoft.com/office/drawing/2014/main" id="{0D2B2BFD-62B1-E2D7-006D-C5F3CA53F9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142677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ED770-5D6A-FF57-9935-25E8848776D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CDCC1DE-BB2E-F9BB-D84A-170DD9514D8B}"/>
              </a:ext>
            </a:extLst>
          </p:cNvPr>
          <p:cNvSpPr>
            <a:spLocks noGrp="1"/>
          </p:cNvSpPr>
          <p:nvPr>
            <p:ph type="title"/>
          </p:nvPr>
        </p:nvSpPr>
        <p:spPr/>
        <p:txBody>
          <a:bodyPr/>
          <a:lstStyle/>
          <a:p>
            <a:r>
              <a:rPr lang="en-AU" dirty="0">
                <a:latin typeface="+mj-lt"/>
              </a:rPr>
              <a:t>3.11 Checkpoint 2</a:t>
            </a:r>
          </a:p>
        </p:txBody>
      </p:sp>
      <p:sp>
        <p:nvSpPr>
          <p:cNvPr id="5" name="Picture Placeholder 4">
            <a:extLst>
              <a:ext uri="{FF2B5EF4-FFF2-40B4-BE49-F238E27FC236}">
                <a16:creationId xmlns:a16="http://schemas.microsoft.com/office/drawing/2014/main" id="{B103784A-428A-8A0E-87A8-9AC5C4B9783F}"/>
              </a:ext>
            </a:extLst>
          </p:cNvPr>
          <p:cNvSpPr>
            <a:spLocks noGrp="1"/>
          </p:cNvSpPr>
          <p:nvPr>
            <p:ph type="pic" sz="quarter" idx="13"/>
          </p:nvPr>
        </p:nvSpPr>
        <p:spPr/>
        <p:txBody>
          <a:bodyPr/>
          <a:lstStyle/>
          <a:p>
            <a:pPr lvl="4" indent="0">
              <a:spcAft>
                <a:spcPts val="1200"/>
              </a:spcAft>
              <a:buNone/>
            </a:pPr>
            <a:r>
              <a:rPr lang="en-AU" sz="2000" dirty="0">
                <a:latin typeface="+mn-lt"/>
              </a:rPr>
              <a:t>Which of the following is an advantage of using alternative materials like glass, metal, or bamboo instead of conventional plastics?</a:t>
            </a:r>
          </a:p>
          <a:p>
            <a:pPr marL="702900" lvl="4" indent="-342900">
              <a:spcAft>
                <a:spcPts val="1200"/>
              </a:spcAft>
              <a:buFont typeface="+mj-lt"/>
              <a:buAutoNum type="alphaUcPeriod"/>
            </a:pPr>
            <a:r>
              <a:rPr lang="en-AU" sz="2000" dirty="0">
                <a:latin typeface="+mn-lt"/>
              </a:rPr>
              <a:t>They are always cheaper than plastic.</a:t>
            </a:r>
          </a:p>
          <a:p>
            <a:pPr marL="702900" lvl="4" indent="-342900">
              <a:spcAft>
                <a:spcPts val="1200"/>
              </a:spcAft>
              <a:buFont typeface="+mj-lt"/>
              <a:buAutoNum type="alphaUcPeriod"/>
            </a:pPr>
            <a:r>
              <a:rPr lang="en-AU" sz="2000" dirty="0">
                <a:latin typeface="+mn-lt"/>
              </a:rPr>
              <a:t>They are biodegradable and decompose quickly</a:t>
            </a:r>
          </a:p>
          <a:p>
            <a:pPr marL="702900" lvl="4" indent="-342900">
              <a:spcAft>
                <a:spcPts val="1200"/>
              </a:spcAft>
              <a:buFont typeface="+mj-lt"/>
              <a:buAutoNum type="alphaUcPeriod"/>
            </a:pPr>
            <a:r>
              <a:rPr lang="en-AU" sz="2000" dirty="0">
                <a:latin typeface="+mn-lt"/>
              </a:rPr>
              <a:t>They are typically stronger and more durable</a:t>
            </a:r>
          </a:p>
          <a:p>
            <a:pPr marL="702900" lvl="4" indent="-342900">
              <a:spcAft>
                <a:spcPts val="1200"/>
              </a:spcAft>
              <a:buFont typeface="+mj-lt"/>
              <a:buAutoNum type="alphaUcPeriod"/>
            </a:pPr>
            <a:r>
              <a:rPr lang="en-AU" sz="2000" dirty="0">
                <a:latin typeface="+mn-lt"/>
              </a:rPr>
              <a:t>They can be recycled less easily than plastic</a:t>
            </a:r>
          </a:p>
        </p:txBody>
      </p:sp>
      <p:sp>
        <p:nvSpPr>
          <p:cNvPr id="3" name="Slide Number Placeholder 2">
            <a:extLst>
              <a:ext uri="{FF2B5EF4-FFF2-40B4-BE49-F238E27FC236}">
                <a16:creationId xmlns:a16="http://schemas.microsoft.com/office/drawing/2014/main" id="{D50F7507-DA6A-CD1B-17F3-C7FC6772368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140</a:t>
            </a:fld>
            <a:endParaRPr lang="en-AU"/>
          </a:p>
        </p:txBody>
      </p:sp>
    </p:spTree>
    <p:extLst>
      <p:ext uri="{BB962C8B-B14F-4D97-AF65-F5344CB8AC3E}">
        <p14:creationId xmlns:p14="http://schemas.microsoft.com/office/powerpoint/2010/main" val="380569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F66738-6D44-3B20-D67A-DD7352BCABAE}"/>
              </a:ext>
            </a:extLst>
          </p:cNvPr>
          <p:cNvSpPr>
            <a:spLocks noGrp="1"/>
          </p:cNvSpPr>
          <p:nvPr>
            <p:ph type="title"/>
          </p:nvPr>
        </p:nvSpPr>
        <p:spPr/>
        <p:txBody>
          <a:bodyPr/>
          <a:lstStyle/>
          <a:p>
            <a:r>
              <a:rPr lang="en-AU" dirty="0"/>
              <a:t>3.11 Steps for infographic</a:t>
            </a:r>
          </a:p>
        </p:txBody>
      </p:sp>
      <p:grpSp>
        <p:nvGrpSpPr>
          <p:cNvPr id="3" name="Group 2">
            <a:extLst>
              <a:ext uri="{FF2B5EF4-FFF2-40B4-BE49-F238E27FC236}">
                <a16:creationId xmlns:a16="http://schemas.microsoft.com/office/drawing/2014/main" id="{03367302-6D95-1AD9-90AB-D2042B08DB53}"/>
              </a:ext>
              <a:ext uri="{C183D7F6-B498-43B3-948B-1728B52AA6E4}">
                <adec:decorative xmlns:adec="http://schemas.microsoft.com/office/drawing/2017/decorative" val="1"/>
              </a:ext>
            </a:extLst>
          </p:cNvPr>
          <p:cNvGrpSpPr/>
          <p:nvPr/>
        </p:nvGrpSpPr>
        <p:grpSpPr>
          <a:xfrm>
            <a:off x="2360071" y="3038997"/>
            <a:ext cx="7402545" cy="1427705"/>
            <a:chOff x="2360071" y="3038997"/>
            <a:chExt cx="7402545" cy="1427705"/>
          </a:xfrm>
        </p:grpSpPr>
        <p:sp>
          <p:nvSpPr>
            <p:cNvPr id="25" name="Isosceles Triangle 24">
              <a:extLst>
                <a:ext uri="{FF2B5EF4-FFF2-40B4-BE49-F238E27FC236}">
                  <a16:creationId xmlns:a16="http://schemas.microsoft.com/office/drawing/2014/main" id="{ABE2F288-ABAC-DE01-4F1F-AD69F596E8AF}"/>
                </a:ext>
                <a:ext uri="{C183D7F6-B498-43B3-948B-1728B52AA6E4}">
                  <adec:decorative xmlns:adec="http://schemas.microsoft.com/office/drawing/2017/decorative" val="1"/>
                </a:ext>
              </a:extLst>
            </p:cNvPr>
            <p:cNvSpPr/>
            <p:nvPr/>
          </p:nvSpPr>
          <p:spPr>
            <a:xfrm rot="5400000">
              <a:off x="1803991" y="3595077"/>
              <a:ext cx="1427705" cy="315546"/>
            </a:xfrm>
            <a:prstGeom prst="triangle">
              <a:avLst/>
            </a:prstGeom>
            <a:solidFill>
              <a:schemeClr val="bg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26" name="Isosceles Triangle 25">
              <a:extLst>
                <a:ext uri="{FF2B5EF4-FFF2-40B4-BE49-F238E27FC236}">
                  <a16:creationId xmlns:a16="http://schemas.microsoft.com/office/drawing/2014/main" id="{34D82AA5-4A1B-60A3-DEA5-900EEC855C25}"/>
                </a:ext>
                <a:ext uri="{C183D7F6-B498-43B3-948B-1728B52AA6E4}">
                  <adec:decorative xmlns:adec="http://schemas.microsoft.com/office/drawing/2017/decorative" val="1"/>
                </a:ext>
              </a:extLst>
            </p:cNvPr>
            <p:cNvSpPr/>
            <p:nvPr/>
          </p:nvSpPr>
          <p:spPr>
            <a:xfrm rot="5400000">
              <a:off x="4166324" y="3595077"/>
              <a:ext cx="1427705" cy="315546"/>
            </a:xfrm>
            <a:prstGeom prst="triangle">
              <a:avLst/>
            </a:prstGeom>
            <a:solidFill>
              <a:schemeClr val="bg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27" name="Isosceles Triangle 26">
              <a:extLst>
                <a:ext uri="{FF2B5EF4-FFF2-40B4-BE49-F238E27FC236}">
                  <a16:creationId xmlns:a16="http://schemas.microsoft.com/office/drawing/2014/main" id="{BA68E55D-B9A3-2F0C-D672-FD4A0A9470B6}"/>
                </a:ext>
                <a:ext uri="{C183D7F6-B498-43B3-948B-1728B52AA6E4}">
                  <adec:decorative xmlns:adec="http://schemas.microsoft.com/office/drawing/2017/decorative" val="1"/>
                </a:ext>
              </a:extLst>
            </p:cNvPr>
            <p:cNvSpPr/>
            <p:nvPr/>
          </p:nvSpPr>
          <p:spPr>
            <a:xfrm rot="5400000">
              <a:off x="6528657" y="3595077"/>
              <a:ext cx="1427705" cy="315546"/>
            </a:xfrm>
            <a:prstGeom prst="triangle">
              <a:avLst/>
            </a:prstGeom>
            <a:solidFill>
              <a:schemeClr val="bg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28" name="Isosceles Triangle 27">
              <a:extLst>
                <a:ext uri="{FF2B5EF4-FFF2-40B4-BE49-F238E27FC236}">
                  <a16:creationId xmlns:a16="http://schemas.microsoft.com/office/drawing/2014/main" id="{275A6647-0E0C-9596-7FB5-45646C2A04AB}"/>
                </a:ext>
                <a:ext uri="{C183D7F6-B498-43B3-948B-1728B52AA6E4}">
                  <adec:decorative xmlns:adec="http://schemas.microsoft.com/office/drawing/2017/decorative" val="1"/>
                </a:ext>
              </a:extLst>
            </p:cNvPr>
            <p:cNvSpPr/>
            <p:nvPr/>
          </p:nvSpPr>
          <p:spPr>
            <a:xfrm rot="5400000">
              <a:off x="8890990" y="3595077"/>
              <a:ext cx="1427705" cy="315546"/>
            </a:xfrm>
            <a:prstGeom prst="triangle">
              <a:avLst/>
            </a:prstGeom>
            <a:solidFill>
              <a:schemeClr val="bg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grpSp>
      <p:sp>
        <p:nvSpPr>
          <p:cNvPr id="15" name="Rectangle: Rounded Corners 14">
            <a:extLst>
              <a:ext uri="{FF2B5EF4-FFF2-40B4-BE49-F238E27FC236}">
                <a16:creationId xmlns:a16="http://schemas.microsoft.com/office/drawing/2014/main" id="{1647E474-BCBD-A3A4-E1AE-44F7C9CCAD04}"/>
              </a:ext>
            </a:extLst>
          </p:cNvPr>
          <p:cNvSpPr/>
          <p:nvPr/>
        </p:nvSpPr>
        <p:spPr>
          <a:xfrm>
            <a:off x="360000" y="2705100"/>
            <a:ext cx="1953705" cy="20955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l" defTabSz="800100" rtl="0" eaLnBrk="1" fontAlgn="auto" latinLnBrk="0" hangingPunct="1">
              <a:lnSpc>
                <a:spcPct val="150000"/>
              </a:lnSpc>
              <a:spcBef>
                <a:spcPct val="0"/>
              </a:spcBef>
              <a:spcAft>
                <a:spcPts val="600"/>
              </a:spcAft>
              <a:buClrTx/>
              <a:buSzTx/>
              <a:buFontTx/>
              <a:buNone/>
              <a:tabLst/>
              <a:defRPr/>
            </a:pPr>
            <a:r>
              <a:rPr kumimoji="0" lang="en-AU" sz="1800" b="0" i="0" u="none" strike="noStrike" kern="1200" cap="none" spc="0" normalizeH="0" baseline="0" noProof="0" dirty="0">
                <a:ln>
                  <a:noFill/>
                </a:ln>
                <a:solidFill>
                  <a:schemeClr val="bg1"/>
                </a:solidFill>
                <a:effectLst/>
                <a:uLnTx/>
                <a:uFillTx/>
                <a:ea typeface="+mn-ea"/>
                <a:cs typeface="+mn-cs"/>
              </a:rPr>
              <a:t>Identify the purpose and audience</a:t>
            </a:r>
          </a:p>
        </p:txBody>
      </p:sp>
      <p:sp>
        <p:nvSpPr>
          <p:cNvPr id="16" name="Rectangle: Rounded Corners 15">
            <a:extLst>
              <a:ext uri="{FF2B5EF4-FFF2-40B4-BE49-F238E27FC236}">
                <a16:creationId xmlns:a16="http://schemas.microsoft.com/office/drawing/2014/main" id="{283D1204-40D1-BC2A-DB4B-4B17A8BAC927}"/>
              </a:ext>
            </a:extLst>
          </p:cNvPr>
          <p:cNvSpPr/>
          <p:nvPr/>
        </p:nvSpPr>
        <p:spPr>
          <a:xfrm>
            <a:off x="2721983" y="2705100"/>
            <a:ext cx="1953705" cy="209550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marL="0" marR="0" lvl="0" indent="0" algn="l" defTabSz="800100" rtl="0" eaLnBrk="1" fontAlgn="auto" latinLnBrk="0" hangingPunct="1">
              <a:lnSpc>
                <a:spcPct val="150000"/>
              </a:lnSpc>
              <a:spcBef>
                <a:spcPct val="0"/>
              </a:spcBef>
              <a:spcAft>
                <a:spcPts val="600"/>
              </a:spcAft>
              <a:buClrTx/>
              <a:buSzTx/>
              <a:buFontTx/>
              <a:buNone/>
              <a:tabLst/>
              <a:defRPr/>
            </a:pPr>
            <a:r>
              <a:rPr kumimoji="0" lang="en-AU" sz="1800" b="0" i="0" u="none" strike="noStrike" kern="1200" cap="none" spc="0" normalizeH="0" baseline="0" noProof="0" dirty="0">
                <a:ln>
                  <a:noFill/>
                </a:ln>
                <a:solidFill>
                  <a:schemeClr val="bg1"/>
                </a:solidFill>
                <a:effectLst/>
                <a:uLnTx/>
                <a:uFillTx/>
                <a:ea typeface="+mn-ea"/>
                <a:cs typeface="+mn-cs"/>
              </a:rPr>
              <a:t>Research and collect relevant information including data</a:t>
            </a:r>
          </a:p>
        </p:txBody>
      </p:sp>
      <p:sp>
        <p:nvSpPr>
          <p:cNvPr id="17" name="Rectangle: Rounded Corners 16">
            <a:extLst>
              <a:ext uri="{FF2B5EF4-FFF2-40B4-BE49-F238E27FC236}">
                <a16:creationId xmlns:a16="http://schemas.microsoft.com/office/drawing/2014/main" id="{A5FDF8FD-4E0A-4374-DCAD-E45A45327C97}"/>
              </a:ext>
            </a:extLst>
          </p:cNvPr>
          <p:cNvSpPr/>
          <p:nvPr/>
        </p:nvSpPr>
        <p:spPr>
          <a:xfrm>
            <a:off x="5083966" y="2705100"/>
            <a:ext cx="1953705" cy="2095500"/>
          </a:xfrm>
          <a:prstGeom prst="round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nchorCtr="1"/>
          <a:lstStyle/>
          <a:p>
            <a:pPr marL="0" marR="0" lvl="0" indent="0" algn="l" defTabSz="800100" rtl="0" eaLnBrk="1" fontAlgn="auto" latinLnBrk="0" hangingPunct="1">
              <a:lnSpc>
                <a:spcPct val="150000"/>
              </a:lnSpc>
              <a:spcBef>
                <a:spcPct val="0"/>
              </a:spcBef>
              <a:spcAft>
                <a:spcPts val="600"/>
              </a:spcAft>
              <a:buClrTx/>
              <a:buSzTx/>
              <a:buFontTx/>
              <a:buNone/>
              <a:tabLst/>
              <a:defRPr/>
            </a:pPr>
            <a:r>
              <a:rPr kumimoji="0" lang="en-AU" sz="1800" b="0" i="0" u="none" strike="noStrike" kern="1200" cap="none" spc="0" normalizeH="0" baseline="0" noProof="0">
                <a:ln>
                  <a:noFill/>
                </a:ln>
                <a:solidFill>
                  <a:srgbClr val="0F0F0F"/>
                </a:solidFill>
                <a:effectLst/>
                <a:uLnTx/>
                <a:uFillTx/>
                <a:ea typeface="+mn-ea"/>
                <a:cs typeface="+mn-cs"/>
              </a:rPr>
              <a:t>Plan the infographic </a:t>
            </a:r>
            <a:br>
              <a:rPr kumimoji="0" lang="en-AU" sz="1800" b="0" i="0" u="none" strike="noStrike" kern="1200" cap="none" spc="0" normalizeH="0" baseline="0" noProof="0">
                <a:ln>
                  <a:noFill/>
                </a:ln>
                <a:solidFill>
                  <a:srgbClr val="0F0F0F"/>
                </a:solidFill>
                <a:effectLst/>
                <a:uLnTx/>
                <a:uFillTx/>
                <a:ea typeface="+mn-ea"/>
                <a:cs typeface="+mn-cs"/>
              </a:rPr>
            </a:br>
            <a:r>
              <a:rPr kumimoji="0" lang="en-AU" sz="1800" b="0" i="0" u="none" strike="noStrike" kern="1200" cap="none" spc="0" normalizeH="0" baseline="0" noProof="0">
                <a:ln>
                  <a:noFill/>
                </a:ln>
                <a:solidFill>
                  <a:srgbClr val="0F0F0F"/>
                </a:solidFill>
                <a:effectLst/>
                <a:uLnTx/>
                <a:uFillTx/>
                <a:ea typeface="+mn-ea"/>
                <a:cs typeface="+mn-cs"/>
              </a:rPr>
              <a:t>layout</a:t>
            </a:r>
            <a:endParaRPr kumimoji="0" lang="en-AU" sz="1800" b="0" i="0" u="none" strike="noStrike" kern="1200" cap="none" spc="0" normalizeH="0" baseline="0" noProof="0" dirty="0">
              <a:ln>
                <a:noFill/>
              </a:ln>
              <a:solidFill>
                <a:srgbClr val="0F0F0F"/>
              </a:solidFill>
              <a:effectLst/>
              <a:uLnTx/>
              <a:uFillTx/>
              <a:ea typeface="+mn-ea"/>
              <a:cs typeface="+mn-cs"/>
            </a:endParaRPr>
          </a:p>
        </p:txBody>
      </p:sp>
      <p:sp>
        <p:nvSpPr>
          <p:cNvPr id="18" name="Rectangle: Rounded Corners 17">
            <a:extLst>
              <a:ext uri="{FF2B5EF4-FFF2-40B4-BE49-F238E27FC236}">
                <a16:creationId xmlns:a16="http://schemas.microsoft.com/office/drawing/2014/main" id="{05D3A60E-666C-181A-65D1-D69EB686140C}"/>
              </a:ext>
            </a:extLst>
          </p:cNvPr>
          <p:cNvSpPr/>
          <p:nvPr/>
        </p:nvSpPr>
        <p:spPr>
          <a:xfrm>
            <a:off x="7445949" y="2705100"/>
            <a:ext cx="1953705" cy="209550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nchorCtr="1"/>
          <a:lstStyle/>
          <a:p>
            <a:pPr marL="0" marR="0" lvl="0" indent="0" algn="l" defTabSz="800100" rtl="0" eaLnBrk="1" fontAlgn="auto" latinLnBrk="0" hangingPunct="1">
              <a:lnSpc>
                <a:spcPct val="150000"/>
              </a:lnSpc>
              <a:spcBef>
                <a:spcPct val="0"/>
              </a:spcBef>
              <a:spcAft>
                <a:spcPts val="600"/>
              </a:spcAft>
              <a:buClrTx/>
              <a:buSzTx/>
              <a:buFontTx/>
              <a:buNone/>
              <a:tabLst/>
              <a:defRPr/>
            </a:pPr>
            <a:r>
              <a:rPr kumimoji="0" lang="en-AU" sz="1800" b="0" i="0" u="none" strike="noStrike" kern="1200" cap="none" spc="0" normalizeH="0" baseline="0" noProof="0">
                <a:ln>
                  <a:noFill/>
                </a:ln>
                <a:solidFill>
                  <a:srgbClr val="0F0F0F"/>
                </a:solidFill>
                <a:effectLst/>
                <a:uLnTx/>
                <a:uFillTx/>
                <a:ea typeface="+mn-ea"/>
                <a:cs typeface="+mn-cs"/>
              </a:rPr>
              <a:t>Create the infographic</a:t>
            </a:r>
            <a:endParaRPr kumimoji="0" lang="en-AU" sz="1800" b="0" i="0" u="none" strike="noStrike" kern="1200" cap="none" spc="0" normalizeH="0" baseline="0" noProof="0" dirty="0">
              <a:ln>
                <a:noFill/>
              </a:ln>
              <a:solidFill>
                <a:srgbClr val="0F0F0F"/>
              </a:solidFill>
              <a:effectLst/>
              <a:uLnTx/>
              <a:uFillTx/>
              <a:ea typeface="+mn-ea"/>
              <a:cs typeface="+mn-cs"/>
            </a:endParaRPr>
          </a:p>
        </p:txBody>
      </p:sp>
      <p:sp>
        <p:nvSpPr>
          <p:cNvPr id="19" name="Rectangle: Rounded Corners 18">
            <a:extLst>
              <a:ext uri="{FF2B5EF4-FFF2-40B4-BE49-F238E27FC236}">
                <a16:creationId xmlns:a16="http://schemas.microsoft.com/office/drawing/2014/main" id="{BE6E62C8-31BD-BB8A-5DB9-1F6BAB5C0F53}"/>
              </a:ext>
            </a:extLst>
          </p:cNvPr>
          <p:cNvSpPr/>
          <p:nvPr/>
        </p:nvSpPr>
        <p:spPr>
          <a:xfrm>
            <a:off x="9807933" y="2705100"/>
            <a:ext cx="1953705" cy="209550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l" defTabSz="800100" rtl="0" eaLnBrk="1" fontAlgn="auto" latinLnBrk="0" hangingPunct="1">
              <a:lnSpc>
                <a:spcPct val="150000"/>
              </a:lnSpc>
              <a:spcBef>
                <a:spcPct val="0"/>
              </a:spcBef>
              <a:spcAft>
                <a:spcPts val="600"/>
              </a:spcAft>
              <a:buClrTx/>
              <a:buSzTx/>
              <a:buFontTx/>
              <a:buNone/>
              <a:tabLst/>
              <a:defRPr/>
            </a:pPr>
            <a:r>
              <a:rPr kumimoji="0" lang="en-AU" sz="1800" b="0" i="0" u="none" strike="noStrike" kern="1200" cap="none" spc="0" normalizeH="0" baseline="0" noProof="0">
                <a:ln>
                  <a:noFill/>
                </a:ln>
                <a:solidFill>
                  <a:srgbClr val="0F0F0F"/>
                </a:solidFill>
                <a:effectLst/>
                <a:uLnTx/>
                <a:uFillTx/>
                <a:ea typeface="+mn-ea"/>
                <a:cs typeface="+mn-cs"/>
              </a:rPr>
              <a:t>Review and edit</a:t>
            </a:r>
            <a:endParaRPr kumimoji="0" lang="en-AU" sz="1800" b="0" i="0" u="none" strike="noStrike" kern="1200" cap="none" spc="0" normalizeH="0" baseline="0" noProof="0" dirty="0">
              <a:ln>
                <a:noFill/>
              </a:ln>
              <a:solidFill>
                <a:srgbClr val="0F0F0F"/>
              </a:solidFill>
              <a:effectLst/>
              <a:uLnTx/>
              <a:uFillTx/>
              <a:ea typeface="+mn-ea"/>
              <a:cs typeface="+mn-cs"/>
            </a:endParaRPr>
          </a:p>
        </p:txBody>
      </p:sp>
      <p:sp>
        <p:nvSpPr>
          <p:cNvPr id="2" name="Slide Number Placeholder 1">
            <a:extLst>
              <a:ext uri="{FF2B5EF4-FFF2-40B4-BE49-F238E27FC236}">
                <a16:creationId xmlns:a16="http://schemas.microsoft.com/office/drawing/2014/main" id="{360571C4-E7B9-D61B-BF59-7785C90BDDD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141</a:t>
            </a:fld>
            <a:endParaRPr lang="en-AU"/>
          </a:p>
        </p:txBody>
      </p:sp>
    </p:spTree>
    <p:extLst>
      <p:ext uri="{BB962C8B-B14F-4D97-AF65-F5344CB8AC3E}">
        <p14:creationId xmlns:p14="http://schemas.microsoft.com/office/powerpoint/2010/main" val="50870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A568E-8C6E-A56D-F12D-B41B53749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C64EF-7B9C-6F3A-2544-9756C5872206}"/>
              </a:ext>
            </a:extLst>
          </p:cNvPr>
          <p:cNvSpPr>
            <a:spLocks noGrp="1"/>
          </p:cNvSpPr>
          <p:nvPr>
            <p:ph type="title"/>
          </p:nvPr>
        </p:nvSpPr>
        <p:spPr/>
        <p:txBody>
          <a:bodyPr/>
          <a:lstStyle/>
          <a:p>
            <a:r>
              <a:rPr lang="en-AU" dirty="0">
                <a:solidFill>
                  <a:schemeClr val="accent1"/>
                </a:solidFill>
              </a:rPr>
              <a:t>3.11 Structure of infographic</a:t>
            </a:r>
          </a:p>
        </p:txBody>
      </p:sp>
      <p:sp>
        <p:nvSpPr>
          <p:cNvPr id="22" name="Content Placeholder 2">
            <a:extLst>
              <a:ext uri="{FF2B5EF4-FFF2-40B4-BE49-F238E27FC236}">
                <a16:creationId xmlns:a16="http://schemas.microsoft.com/office/drawing/2014/main" id="{1E9C74AC-57EF-CA46-5B05-42F672D22DF8}"/>
              </a:ext>
            </a:extLst>
          </p:cNvPr>
          <p:cNvSpPr txBox="1">
            <a:spLocks/>
          </p:cNvSpPr>
          <p:nvPr/>
        </p:nvSpPr>
        <p:spPr>
          <a:xfrm>
            <a:off x="457200" y="1028700"/>
            <a:ext cx="2743199" cy="503751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sz="2400" dirty="0"/>
              <a:t>Use the stepwise process to identify the advantages and disadvantages of the alternative material.</a:t>
            </a:r>
          </a:p>
          <a:p>
            <a:pPr marL="342900" indent="-342900">
              <a:buFont typeface="Arial" panose="020B0604020202020204" pitchFamily="34" charset="0"/>
              <a:buChar char="•"/>
            </a:pPr>
            <a:r>
              <a:rPr lang="en-AU" sz="2400" dirty="0"/>
              <a:t>Make a judgement</a:t>
            </a:r>
          </a:p>
        </p:txBody>
      </p:sp>
      <p:sp>
        <p:nvSpPr>
          <p:cNvPr id="7" name="Freeform: Shape 6">
            <a:extLst>
              <a:ext uri="{FF2B5EF4-FFF2-40B4-BE49-F238E27FC236}">
                <a16:creationId xmlns:a16="http://schemas.microsoft.com/office/drawing/2014/main" id="{48F34A3D-2AFE-9D85-DB24-4AA5928A1411}"/>
              </a:ext>
            </a:extLst>
          </p:cNvPr>
          <p:cNvSpPr/>
          <p:nvPr/>
        </p:nvSpPr>
        <p:spPr>
          <a:xfrm>
            <a:off x="3680687" y="1028700"/>
            <a:ext cx="1620152" cy="1684972"/>
          </a:xfrm>
          <a:custGeom>
            <a:avLst/>
            <a:gdLst>
              <a:gd name="connsiteX0" fmla="*/ 0 w 1461717"/>
              <a:gd name="connsiteY0" fmla="*/ 0 h 1088257"/>
              <a:gd name="connsiteX1" fmla="*/ 917589 w 1461717"/>
              <a:gd name="connsiteY1" fmla="*/ 0 h 1088257"/>
              <a:gd name="connsiteX2" fmla="*/ 1461717 w 1461717"/>
              <a:gd name="connsiteY2" fmla="*/ 544129 h 1088257"/>
              <a:gd name="connsiteX3" fmla="*/ 917589 w 1461717"/>
              <a:gd name="connsiteY3" fmla="*/ 1088257 h 1088257"/>
              <a:gd name="connsiteX4" fmla="*/ 0 w 1461717"/>
              <a:gd name="connsiteY4" fmla="*/ 1088257 h 1088257"/>
              <a:gd name="connsiteX5" fmla="*/ 544129 w 1461717"/>
              <a:gd name="connsiteY5" fmla="*/ 544129 h 1088257"/>
              <a:gd name="connsiteX6" fmla="*/ 0 w 1461717"/>
              <a:gd name="connsiteY6" fmla="*/ 0 h 108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717" h="1088257">
                <a:moveTo>
                  <a:pt x="1461717" y="0"/>
                </a:moveTo>
                <a:lnTo>
                  <a:pt x="1461717" y="683150"/>
                </a:lnTo>
                <a:lnTo>
                  <a:pt x="730858" y="1088257"/>
                </a:lnTo>
                <a:lnTo>
                  <a:pt x="0" y="683150"/>
                </a:lnTo>
                <a:lnTo>
                  <a:pt x="0" y="0"/>
                </a:lnTo>
                <a:lnTo>
                  <a:pt x="730858" y="405107"/>
                </a:lnTo>
                <a:lnTo>
                  <a:pt x="1461717" y="0"/>
                </a:lnTo>
                <a:close/>
              </a:path>
            </a:pathLst>
          </a:cu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891" tIns="828000" rIns="8889" bIns="553018" numCol="1" spcCol="1270" anchor="ctr" anchorCtr="1">
            <a:noAutofit/>
          </a:bodyPr>
          <a:lstStyle/>
          <a:p>
            <a:pPr marL="0" lvl="0" indent="0" algn="ctr" defTabSz="622300">
              <a:lnSpc>
                <a:spcPct val="90000"/>
              </a:lnSpc>
              <a:spcBef>
                <a:spcPct val="0"/>
              </a:spcBef>
              <a:spcAft>
                <a:spcPct val="35000"/>
              </a:spcAft>
              <a:buNone/>
            </a:pPr>
            <a:r>
              <a:rPr lang="en-AU" sz="1600" b="1" kern="1200" dirty="0"/>
              <a:t>Introduction</a:t>
            </a:r>
          </a:p>
        </p:txBody>
      </p:sp>
      <p:sp>
        <p:nvSpPr>
          <p:cNvPr id="15" name="Freeform: Shape 14">
            <a:extLst>
              <a:ext uri="{FF2B5EF4-FFF2-40B4-BE49-F238E27FC236}">
                <a16:creationId xmlns:a16="http://schemas.microsoft.com/office/drawing/2014/main" id="{145D6223-D1CD-E7F8-4A6E-F96460655E1D}"/>
              </a:ext>
            </a:extLst>
          </p:cNvPr>
          <p:cNvSpPr/>
          <p:nvPr/>
        </p:nvSpPr>
        <p:spPr>
          <a:xfrm>
            <a:off x="5319889" y="1028700"/>
            <a:ext cx="6524111" cy="1044000"/>
          </a:xfrm>
          <a:custGeom>
            <a:avLst/>
            <a:gdLst>
              <a:gd name="connsiteX0" fmla="*/ 158356 w 950116"/>
              <a:gd name="connsiteY0" fmla="*/ 0 h 7104798"/>
              <a:gd name="connsiteX1" fmla="*/ 791760 w 950116"/>
              <a:gd name="connsiteY1" fmla="*/ 0 h 7104798"/>
              <a:gd name="connsiteX2" fmla="*/ 950116 w 950116"/>
              <a:gd name="connsiteY2" fmla="*/ 158356 h 7104798"/>
              <a:gd name="connsiteX3" fmla="*/ 950116 w 950116"/>
              <a:gd name="connsiteY3" fmla="*/ 7104798 h 7104798"/>
              <a:gd name="connsiteX4" fmla="*/ 950116 w 950116"/>
              <a:gd name="connsiteY4" fmla="*/ 7104798 h 7104798"/>
              <a:gd name="connsiteX5" fmla="*/ 0 w 950116"/>
              <a:gd name="connsiteY5" fmla="*/ 7104798 h 7104798"/>
              <a:gd name="connsiteX6" fmla="*/ 0 w 950116"/>
              <a:gd name="connsiteY6" fmla="*/ 7104798 h 7104798"/>
              <a:gd name="connsiteX7" fmla="*/ 0 w 950116"/>
              <a:gd name="connsiteY7" fmla="*/ 158356 h 7104798"/>
              <a:gd name="connsiteX8" fmla="*/ 158356 w 950116"/>
              <a:gd name="connsiteY8" fmla="*/ 0 h 710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116" h="7104798">
                <a:moveTo>
                  <a:pt x="950116" y="1184160"/>
                </a:moveTo>
                <a:lnTo>
                  <a:pt x="950116" y="5920638"/>
                </a:lnTo>
                <a:cubicBezTo>
                  <a:pt x="950116" y="6574632"/>
                  <a:pt x="940635" y="7104794"/>
                  <a:pt x="928939" y="7104794"/>
                </a:cubicBezTo>
                <a:lnTo>
                  <a:pt x="0" y="7104794"/>
                </a:lnTo>
                <a:lnTo>
                  <a:pt x="0" y="7104794"/>
                </a:lnTo>
                <a:lnTo>
                  <a:pt x="0" y="4"/>
                </a:lnTo>
                <a:lnTo>
                  <a:pt x="0" y="4"/>
                </a:lnTo>
                <a:lnTo>
                  <a:pt x="928939" y="4"/>
                </a:lnTo>
                <a:cubicBezTo>
                  <a:pt x="940635" y="4"/>
                  <a:pt x="950116" y="530166"/>
                  <a:pt x="950116" y="1184160"/>
                </a:cubicBezTo>
                <a:close/>
              </a:path>
            </a:pathLst>
          </a:custGeom>
          <a:ln w="28575"/>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42241" tIns="59080" rIns="59080" bIns="59082" numCol="1" spcCol="1270" anchor="ctr" anchorCtr="0">
            <a:noAutofit/>
          </a:bodyPr>
          <a:lstStyle/>
          <a:p>
            <a:pPr marL="0" lvl="1" algn="l" defTabSz="800100">
              <a:lnSpc>
                <a:spcPct val="114000"/>
              </a:lnSpc>
              <a:spcBef>
                <a:spcPct val="0"/>
              </a:spcBef>
              <a:spcAft>
                <a:spcPts val="600"/>
              </a:spcAft>
            </a:pPr>
            <a:r>
              <a:rPr lang="en-AU" sz="1600" kern="1200" dirty="0"/>
              <a:t>Provide a brief overview of the material and its intended use.</a:t>
            </a:r>
          </a:p>
        </p:txBody>
      </p:sp>
      <p:sp>
        <p:nvSpPr>
          <p:cNvPr id="9" name="Freeform: Shape 8">
            <a:extLst>
              <a:ext uri="{FF2B5EF4-FFF2-40B4-BE49-F238E27FC236}">
                <a16:creationId xmlns:a16="http://schemas.microsoft.com/office/drawing/2014/main" id="{4C51E7F7-7E3B-E861-C540-8F61EB35D3FC}"/>
              </a:ext>
            </a:extLst>
          </p:cNvPr>
          <p:cNvSpPr/>
          <p:nvPr/>
        </p:nvSpPr>
        <p:spPr>
          <a:xfrm>
            <a:off x="3680687" y="2348569"/>
            <a:ext cx="1620152" cy="1684972"/>
          </a:xfrm>
          <a:custGeom>
            <a:avLst/>
            <a:gdLst>
              <a:gd name="connsiteX0" fmla="*/ 0 w 1461717"/>
              <a:gd name="connsiteY0" fmla="*/ 0 h 1023201"/>
              <a:gd name="connsiteX1" fmla="*/ 950117 w 1461717"/>
              <a:gd name="connsiteY1" fmla="*/ 0 h 1023201"/>
              <a:gd name="connsiteX2" fmla="*/ 1461717 w 1461717"/>
              <a:gd name="connsiteY2" fmla="*/ 511601 h 1023201"/>
              <a:gd name="connsiteX3" fmla="*/ 950117 w 1461717"/>
              <a:gd name="connsiteY3" fmla="*/ 1023201 h 1023201"/>
              <a:gd name="connsiteX4" fmla="*/ 0 w 1461717"/>
              <a:gd name="connsiteY4" fmla="*/ 1023201 h 1023201"/>
              <a:gd name="connsiteX5" fmla="*/ 511601 w 1461717"/>
              <a:gd name="connsiteY5" fmla="*/ 511601 h 1023201"/>
              <a:gd name="connsiteX6" fmla="*/ 0 w 1461717"/>
              <a:gd name="connsiteY6" fmla="*/ 0 h 102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717" h="1023201">
                <a:moveTo>
                  <a:pt x="1461717" y="0"/>
                </a:moveTo>
                <a:lnTo>
                  <a:pt x="1461717" y="665081"/>
                </a:lnTo>
                <a:lnTo>
                  <a:pt x="730858" y="1023201"/>
                </a:lnTo>
                <a:lnTo>
                  <a:pt x="0" y="665081"/>
                </a:lnTo>
                <a:lnTo>
                  <a:pt x="0" y="0"/>
                </a:lnTo>
                <a:lnTo>
                  <a:pt x="730858" y="358120"/>
                </a:lnTo>
                <a:lnTo>
                  <a:pt x="1461717" y="0"/>
                </a:lnTo>
                <a:close/>
              </a:path>
            </a:pathLst>
          </a:cu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891" tIns="828000" rIns="8889" bIns="520490" numCol="1" spcCol="1270" anchor="ctr" anchorCtr="1">
            <a:noAutofit/>
          </a:bodyPr>
          <a:lstStyle/>
          <a:p>
            <a:pPr marL="0" lvl="0" indent="0" algn="ctr" defTabSz="622300">
              <a:lnSpc>
                <a:spcPct val="90000"/>
              </a:lnSpc>
              <a:spcBef>
                <a:spcPct val="0"/>
              </a:spcBef>
              <a:spcAft>
                <a:spcPct val="35000"/>
              </a:spcAft>
              <a:buNone/>
            </a:pPr>
            <a:r>
              <a:rPr lang="en-AU" sz="1600" b="1" kern="1200" dirty="0"/>
              <a:t>Environmental benefits</a:t>
            </a:r>
          </a:p>
        </p:txBody>
      </p:sp>
      <p:sp>
        <p:nvSpPr>
          <p:cNvPr id="19" name="Freeform: Shape 18">
            <a:extLst>
              <a:ext uri="{FF2B5EF4-FFF2-40B4-BE49-F238E27FC236}">
                <a16:creationId xmlns:a16="http://schemas.microsoft.com/office/drawing/2014/main" id="{66FD08CB-4294-A555-A751-CBD49551B71B}"/>
              </a:ext>
            </a:extLst>
          </p:cNvPr>
          <p:cNvSpPr/>
          <p:nvPr/>
        </p:nvSpPr>
        <p:spPr>
          <a:xfrm>
            <a:off x="5319889" y="2349038"/>
            <a:ext cx="6524111" cy="1079962"/>
          </a:xfrm>
          <a:custGeom>
            <a:avLst/>
            <a:gdLst>
              <a:gd name="connsiteX0" fmla="*/ 158356 w 950116"/>
              <a:gd name="connsiteY0" fmla="*/ 0 h 7104798"/>
              <a:gd name="connsiteX1" fmla="*/ 791760 w 950116"/>
              <a:gd name="connsiteY1" fmla="*/ 0 h 7104798"/>
              <a:gd name="connsiteX2" fmla="*/ 950116 w 950116"/>
              <a:gd name="connsiteY2" fmla="*/ 158356 h 7104798"/>
              <a:gd name="connsiteX3" fmla="*/ 950116 w 950116"/>
              <a:gd name="connsiteY3" fmla="*/ 7104798 h 7104798"/>
              <a:gd name="connsiteX4" fmla="*/ 950116 w 950116"/>
              <a:gd name="connsiteY4" fmla="*/ 7104798 h 7104798"/>
              <a:gd name="connsiteX5" fmla="*/ 0 w 950116"/>
              <a:gd name="connsiteY5" fmla="*/ 7104798 h 7104798"/>
              <a:gd name="connsiteX6" fmla="*/ 0 w 950116"/>
              <a:gd name="connsiteY6" fmla="*/ 7104798 h 7104798"/>
              <a:gd name="connsiteX7" fmla="*/ 0 w 950116"/>
              <a:gd name="connsiteY7" fmla="*/ 158356 h 7104798"/>
              <a:gd name="connsiteX8" fmla="*/ 158356 w 950116"/>
              <a:gd name="connsiteY8" fmla="*/ 0 h 710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116" h="7104798">
                <a:moveTo>
                  <a:pt x="950116" y="1184160"/>
                </a:moveTo>
                <a:lnTo>
                  <a:pt x="950116" y="5920638"/>
                </a:lnTo>
                <a:cubicBezTo>
                  <a:pt x="950116" y="6574632"/>
                  <a:pt x="940635" y="7104794"/>
                  <a:pt x="928939" y="7104794"/>
                </a:cubicBezTo>
                <a:lnTo>
                  <a:pt x="0" y="7104794"/>
                </a:lnTo>
                <a:lnTo>
                  <a:pt x="0" y="7104794"/>
                </a:lnTo>
                <a:lnTo>
                  <a:pt x="0" y="4"/>
                </a:lnTo>
                <a:lnTo>
                  <a:pt x="0" y="4"/>
                </a:lnTo>
                <a:lnTo>
                  <a:pt x="928939" y="4"/>
                </a:lnTo>
                <a:cubicBezTo>
                  <a:pt x="940635" y="4"/>
                  <a:pt x="950116" y="530166"/>
                  <a:pt x="950116" y="1184160"/>
                </a:cubicBezTo>
                <a:close/>
              </a:path>
            </a:pathLst>
          </a:custGeom>
          <a:ln w="28575"/>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42241" tIns="59080" rIns="59080" bIns="59082" numCol="1" spcCol="1270" anchor="ctr" anchorCtr="0">
            <a:noAutofit/>
          </a:bodyPr>
          <a:lstStyle/>
          <a:p>
            <a:pPr marL="0" lvl="1" algn="l" defTabSz="800100">
              <a:lnSpc>
                <a:spcPct val="114000"/>
              </a:lnSpc>
              <a:spcBef>
                <a:spcPct val="0"/>
              </a:spcBef>
              <a:spcAft>
                <a:spcPts val="600"/>
              </a:spcAft>
            </a:pPr>
            <a:r>
              <a:rPr lang="en-AU" sz="1600" kern="1200" dirty="0"/>
              <a:t>Highlight how it reduces air, land, and water pollution, as well as its carbon footprint compared to plastics.</a:t>
            </a:r>
          </a:p>
        </p:txBody>
      </p:sp>
      <p:sp>
        <p:nvSpPr>
          <p:cNvPr id="11" name="Freeform: Shape 10">
            <a:extLst>
              <a:ext uri="{FF2B5EF4-FFF2-40B4-BE49-F238E27FC236}">
                <a16:creationId xmlns:a16="http://schemas.microsoft.com/office/drawing/2014/main" id="{81271728-D6AC-CE79-4070-EC55012F9B16}"/>
              </a:ext>
            </a:extLst>
          </p:cNvPr>
          <p:cNvSpPr/>
          <p:nvPr/>
        </p:nvSpPr>
        <p:spPr>
          <a:xfrm>
            <a:off x="3680687" y="3665783"/>
            <a:ext cx="1620152" cy="1684972"/>
          </a:xfrm>
          <a:custGeom>
            <a:avLst/>
            <a:gdLst>
              <a:gd name="connsiteX0" fmla="*/ 0 w 1461717"/>
              <a:gd name="connsiteY0" fmla="*/ 0 h 1023201"/>
              <a:gd name="connsiteX1" fmla="*/ 950117 w 1461717"/>
              <a:gd name="connsiteY1" fmla="*/ 0 h 1023201"/>
              <a:gd name="connsiteX2" fmla="*/ 1461717 w 1461717"/>
              <a:gd name="connsiteY2" fmla="*/ 511601 h 1023201"/>
              <a:gd name="connsiteX3" fmla="*/ 950117 w 1461717"/>
              <a:gd name="connsiteY3" fmla="*/ 1023201 h 1023201"/>
              <a:gd name="connsiteX4" fmla="*/ 0 w 1461717"/>
              <a:gd name="connsiteY4" fmla="*/ 1023201 h 1023201"/>
              <a:gd name="connsiteX5" fmla="*/ 511601 w 1461717"/>
              <a:gd name="connsiteY5" fmla="*/ 511601 h 1023201"/>
              <a:gd name="connsiteX6" fmla="*/ 0 w 1461717"/>
              <a:gd name="connsiteY6" fmla="*/ 0 h 102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717" h="1023201">
                <a:moveTo>
                  <a:pt x="1461717" y="0"/>
                </a:moveTo>
                <a:lnTo>
                  <a:pt x="1461717" y="665081"/>
                </a:lnTo>
                <a:lnTo>
                  <a:pt x="730858" y="1023201"/>
                </a:lnTo>
                <a:lnTo>
                  <a:pt x="0" y="665081"/>
                </a:lnTo>
                <a:lnTo>
                  <a:pt x="0" y="0"/>
                </a:lnTo>
                <a:lnTo>
                  <a:pt x="730858" y="358120"/>
                </a:lnTo>
                <a:lnTo>
                  <a:pt x="1461717" y="0"/>
                </a:lnTo>
                <a:close/>
              </a:path>
            </a:pathLst>
          </a:cu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9526" tIns="828000" rIns="9524" bIns="521125" numCol="1" spcCol="1270" anchor="ctr" anchorCtr="1">
            <a:noAutofit/>
          </a:bodyPr>
          <a:lstStyle/>
          <a:p>
            <a:pPr marL="0" lvl="0" indent="0" algn="ctr" defTabSz="666750">
              <a:lnSpc>
                <a:spcPct val="90000"/>
              </a:lnSpc>
              <a:spcBef>
                <a:spcPct val="0"/>
              </a:spcBef>
              <a:spcAft>
                <a:spcPct val="35000"/>
              </a:spcAft>
              <a:buNone/>
            </a:pPr>
            <a:r>
              <a:rPr lang="en-AU" sz="1600" b="1" kern="1200"/>
              <a:t>Challenges</a:t>
            </a:r>
          </a:p>
        </p:txBody>
      </p:sp>
      <p:sp>
        <p:nvSpPr>
          <p:cNvPr id="20" name="Freeform: Shape 19">
            <a:extLst>
              <a:ext uri="{FF2B5EF4-FFF2-40B4-BE49-F238E27FC236}">
                <a16:creationId xmlns:a16="http://schemas.microsoft.com/office/drawing/2014/main" id="{EDC0FA6E-DD30-8335-5814-8B8E1852F098}"/>
              </a:ext>
            </a:extLst>
          </p:cNvPr>
          <p:cNvSpPr/>
          <p:nvPr/>
        </p:nvSpPr>
        <p:spPr>
          <a:xfrm>
            <a:off x="5319889" y="3669155"/>
            <a:ext cx="6524111" cy="1079962"/>
          </a:xfrm>
          <a:custGeom>
            <a:avLst/>
            <a:gdLst>
              <a:gd name="connsiteX0" fmla="*/ 158356 w 950116"/>
              <a:gd name="connsiteY0" fmla="*/ 0 h 7104798"/>
              <a:gd name="connsiteX1" fmla="*/ 791760 w 950116"/>
              <a:gd name="connsiteY1" fmla="*/ 0 h 7104798"/>
              <a:gd name="connsiteX2" fmla="*/ 950116 w 950116"/>
              <a:gd name="connsiteY2" fmla="*/ 158356 h 7104798"/>
              <a:gd name="connsiteX3" fmla="*/ 950116 w 950116"/>
              <a:gd name="connsiteY3" fmla="*/ 7104798 h 7104798"/>
              <a:gd name="connsiteX4" fmla="*/ 950116 w 950116"/>
              <a:gd name="connsiteY4" fmla="*/ 7104798 h 7104798"/>
              <a:gd name="connsiteX5" fmla="*/ 0 w 950116"/>
              <a:gd name="connsiteY5" fmla="*/ 7104798 h 7104798"/>
              <a:gd name="connsiteX6" fmla="*/ 0 w 950116"/>
              <a:gd name="connsiteY6" fmla="*/ 7104798 h 7104798"/>
              <a:gd name="connsiteX7" fmla="*/ 0 w 950116"/>
              <a:gd name="connsiteY7" fmla="*/ 158356 h 7104798"/>
              <a:gd name="connsiteX8" fmla="*/ 158356 w 950116"/>
              <a:gd name="connsiteY8" fmla="*/ 0 h 710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116" h="7104798">
                <a:moveTo>
                  <a:pt x="950116" y="1184160"/>
                </a:moveTo>
                <a:lnTo>
                  <a:pt x="950116" y="5920638"/>
                </a:lnTo>
                <a:cubicBezTo>
                  <a:pt x="950116" y="6574632"/>
                  <a:pt x="940635" y="7104794"/>
                  <a:pt x="928939" y="7104794"/>
                </a:cubicBezTo>
                <a:lnTo>
                  <a:pt x="0" y="7104794"/>
                </a:lnTo>
                <a:lnTo>
                  <a:pt x="0" y="7104794"/>
                </a:lnTo>
                <a:lnTo>
                  <a:pt x="0" y="4"/>
                </a:lnTo>
                <a:lnTo>
                  <a:pt x="0" y="4"/>
                </a:lnTo>
                <a:lnTo>
                  <a:pt x="928939" y="4"/>
                </a:lnTo>
                <a:cubicBezTo>
                  <a:pt x="940635" y="4"/>
                  <a:pt x="950116" y="530166"/>
                  <a:pt x="950116" y="1184160"/>
                </a:cubicBezTo>
                <a:close/>
              </a:path>
            </a:pathLst>
          </a:custGeom>
          <a:ln w="28575"/>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42241" tIns="59080" rIns="59080" bIns="59082" numCol="1" spcCol="1270" anchor="ctr" anchorCtr="0">
            <a:noAutofit/>
          </a:bodyPr>
          <a:lstStyle/>
          <a:p>
            <a:pPr marL="0" lvl="1" algn="l" defTabSz="800100">
              <a:lnSpc>
                <a:spcPct val="114000"/>
              </a:lnSpc>
              <a:spcBef>
                <a:spcPct val="0"/>
              </a:spcBef>
              <a:spcAft>
                <a:spcPts val="600"/>
              </a:spcAft>
            </a:pPr>
            <a:r>
              <a:rPr lang="en-AU" sz="1600" kern="1200" dirty="0"/>
              <a:t>Address any limitations or drawbacks, such as land use, industrial composting requirements, or recyclability issues.</a:t>
            </a:r>
          </a:p>
        </p:txBody>
      </p:sp>
      <p:sp>
        <p:nvSpPr>
          <p:cNvPr id="13" name="Freeform: Shape 12">
            <a:extLst>
              <a:ext uri="{FF2B5EF4-FFF2-40B4-BE49-F238E27FC236}">
                <a16:creationId xmlns:a16="http://schemas.microsoft.com/office/drawing/2014/main" id="{6B16B63F-F818-531E-6D3F-26D6F5BFE50F}"/>
              </a:ext>
            </a:extLst>
          </p:cNvPr>
          <p:cNvSpPr/>
          <p:nvPr/>
        </p:nvSpPr>
        <p:spPr>
          <a:xfrm>
            <a:off x="3680687" y="4982997"/>
            <a:ext cx="1620152" cy="1684972"/>
          </a:xfrm>
          <a:custGeom>
            <a:avLst/>
            <a:gdLst>
              <a:gd name="connsiteX0" fmla="*/ 0 w 1461717"/>
              <a:gd name="connsiteY0" fmla="*/ 0 h 1023201"/>
              <a:gd name="connsiteX1" fmla="*/ 950117 w 1461717"/>
              <a:gd name="connsiteY1" fmla="*/ 0 h 1023201"/>
              <a:gd name="connsiteX2" fmla="*/ 1461717 w 1461717"/>
              <a:gd name="connsiteY2" fmla="*/ 511601 h 1023201"/>
              <a:gd name="connsiteX3" fmla="*/ 950117 w 1461717"/>
              <a:gd name="connsiteY3" fmla="*/ 1023201 h 1023201"/>
              <a:gd name="connsiteX4" fmla="*/ 0 w 1461717"/>
              <a:gd name="connsiteY4" fmla="*/ 1023201 h 1023201"/>
              <a:gd name="connsiteX5" fmla="*/ 511601 w 1461717"/>
              <a:gd name="connsiteY5" fmla="*/ 511601 h 1023201"/>
              <a:gd name="connsiteX6" fmla="*/ 0 w 1461717"/>
              <a:gd name="connsiteY6" fmla="*/ 0 h 102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717" h="1023201">
                <a:moveTo>
                  <a:pt x="1461717" y="0"/>
                </a:moveTo>
                <a:lnTo>
                  <a:pt x="1461717" y="665081"/>
                </a:lnTo>
                <a:lnTo>
                  <a:pt x="730858" y="1023201"/>
                </a:lnTo>
                <a:lnTo>
                  <a:pt x="0" y="665081"/>
                </a:lnTo>
                <a:lnTo>
                  <a:pt x="0" y="0"/>
                </a:lnTo>
                <a:lnTo>
                  <a:pt x="730858" y="358120"/>
                </a:lnTo>
                <a:lnTo>
                  <a:pt x="1461717" y="0"/>
                </a:lnTo>
                <a:close/>
              </a:path>
            </a:pathLst>
          </a:cu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891" tIns="828000" rIns="8889" bIns="520490" numCol="1" spcCol="1270" anchor="ctr" anchorCtr="1">
            <a:noAutofit/>
          </a:bodyPr>
          <a:lstStyle/>
          <a:p>
            <a:pPr marL="0" lvl="0" indent="0" algn="ctr" defTabSz="622300">
              <a:lnSpc>
                <a:spcPct val="90000"/>
              </a:lnSpc>
              <a:spcBef>
                <a:spcPct val="0"/>
              </a:spcBef>
              <a:spcAft>
                <a:spcPct val="35000"/>
              </a:spcAft>
              <a:buNone/>
            </a:pPr>
            <a:r>
              <a:rPr lang="en-AU" sz="1600" b="1" kern="1200" dirty="0"/>
              <a:t>Data and References</a:t>
            </a:r>
          </a:p>
        </p:txBody>
      </p:sp>
      <p:sp>
        <p:nvSpPr>
          <p:cNvPr id="21" name="Freeform: Shape 20">
            <a:extLst>
              <a:ext uri="{FF2B5EF4-FFF2-40B4-BE49-F238E27FC236}">
                <a16:creationId xmlns:a16="http://schemas.microsoft.com/office/drawing/2014/main" id="{D4565D6F-8708-1705-BB9E-89C84055226B}"/>
              </a:ext>
            </a:extLst>
          </p:cNvPr>
          <p:cNvSpPr/>
          <p:nvPr/>
        </p:nvSpPr>
        <p:spPr>
          <a:xfrm>
            <a:off x="5319889" y="4986256"/>
            <a:ext cx="6524111" cy="1079962"/>
          </a:xfrm>
          <a:custGeom>
            <a:avLst/>
            <a:gdLst>
              <a:gd name="connsiteX0" fmla="*/ 158356 w 950116"/>
              <a:gd name="connsiteY0" fmla="*/ 0 h 7104798"/>
              <a:gd name="connsiteX1" fmla="*/ 791760 w 950116"/>
              <a:gd name="connsiteY1" fmla="*/ 0 h 7104798"/>
              <a:gd name="connsiteX2" fmla="*/ 950116 w 950116"/>
              <a:gd name="connsiteY2" fmla="*/ 158356 h 7104798"/>
              <a:gd name="connsiteX3" fmla="*/ 950116 w 950116"/>
              <a:gd name="connsiteY3" fmla="*/ 7104798 h 7104798"/>
              <a:gd name="connsiteX4" fmla="*/ 950116 w 950116"/>
              <a:gd name="connsiteY4" fmla="*/ 7104798 h 7104798"/>
              <a:gd name="connsiteX5" fmla="*/ 0 w 950116"/>
              <a:gd name="connsiteY5" fmla="*/ 7104798 h 7104798"/>
              <a:gd name="connsiteX6" fmla="*/ 0 w 950116"/>
              <a:gd name="connsiteY6" fmla="*/ 7104798 h 7104798"/>
              <a:gd name="connsiteX7" fmla="*/ 0 w 950116"/>
              <a:gd name="connsiteY7" fmla="*/ 158356 h 7104798"/>
              <a:gd name="connsiteX8" fmla="*/ 158356 w 950116"/>
              <a:gd name="connsiteY8" fmla="*/ 0 h 710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116" h="7104798">
                <a:moveTo>
                  <a:pt x="950116" y="1184160"/>
                </a:moveTo>
                <a:lnTo>
                  <a:pt x="950116" y="5920638"/>
                </a:lnTo>
                <a:cubicBezTo>
                  <a:pt x="950116" y="6574632"/>
                  <a:pt x="940635" y="7104794"/>
                  <a:pt x="928939" y="7104794"/>
                </a:cubicBezTo>
                <a:lnTo>
                  <a:pt x="0" y="7104794"/>
                </a:lnTo>
                <a:lnTo>
                  <a:pt x="0" y="7104794"/>
                </a:lnTo>
                <a:lnTo>
                  <a:pt x="0" y="4"/>
                </a:lnTo>
                <a:lnTo>
                  <a:pt x="0" y="4"/>
                </a:lnTo>
                <a:lnTo>
                  <a:pt x="928939" y="4"/>
                </a:lnTo>
                <a:cubicBezTo>
                  <a:pt x="940635" y="4"/>
                  <a:pt x="950116" y="530166"/>
                  <a:pt x="950116" y="1184160"/>
                </a:cubicBezTo>
                <a:close/>
              </a:path>
            </a:pathLst>
          </a:custGeom>
          <a:ln w="28575"/>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42241" tIns="59080" rIns="59080" bIns="59082" numCol="1" spcCol="1270" anchor="ctr" anchorCtr="0">
            <a:noAutofit/>
          </a:bodyPr>
          <a:lstStyle/>
          <a:p>
            <a:pPr marL="171450" lvl="1" indent="-171450" defTabSz="800100">
              <a:lnSpc>
                <a:spcPct val="114000"/>
              </a:lnSpc>
              <a:spcBef>
                <a:spcPct val="0"/>
              </a:spcBef>
              <a:spcAft>
                <a:spcPts val="600"/>
              </a:spcAft>
              <a:buChar char="•"/>
            </a:pPr>
            <a:r>
              <a:rPr lang="en-AU" sz="1600" dirty="0"/>
              <a:t>Include a simple comparison chart or graph between the chosen material and conventional plastics.</a:t>
            </a:r>
          </a:p>
          <a:p>
            <a:pPr marL="171450" lvl="1" indent="-171450" defTabSz="800100">
              <a:lnSpc>
                <a:spcPct val="114000"/>
              </a:lnSpc>
              <a:spcBef>
                <a:spcPct val="0"/>
              </a:spcBef>
              <a:spcAft>
                <a:spcPts val="600"/>
              </a:spcAft>
              <a:buChar char="•"/>
            </a:pPr>
            <a:r>
              <a:rPr lang="en-AU" sz="1600" dirty="0"/>
              <a:t>Include references</a:t>
            </a:r>
          </a:p>
        </p:txBody>
      </p:sp>
      <p:sp>
        <p:nvSpPr>
          <p:cNvPr id="4" name="Slide Number Placeholder 3">
            <a:extLst>
              <a:ext uri="{FF2B5EF4-FFF2-40B4-BE49-F238E27FC236}">
                <a16:creationId xmlns:a16="http://schemas.microsoft.com/office/drawing/2014/main" id="{3B301326-7593-52CD-CB3F-A1EAA809008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142</a:t>
            </a:fld>
            <a:endParaRPr lang="en-AU"/>
          </a:p>
        </p:txBody>
      </p:sp>
    </p:spTree>
    <p:extLst>
      <p:ext uri="{BB962C8B-B14F-4D97-AF65-F5344CB8AC3E}">
        <p14:creationId xmlns:p14="http://schemas.microsoft.com/office/powerpoint/2010/main" val="256925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1000"/>
                                        <p:tgtEl>
                                          <p:spTgt spid="22">
                                            <p:txEl>
                                              <p:pRg st="0" end="0"/>
                                            </p:txEl>
                                          </p:spTgt>
                                        </p:tgtEl>
                                      </p:cBhvr>
                                    </p:animEffect>
                                    <p:anim calcmode="lin" valueType="num">
                                      <p:cBhvr>
                                        <p:cTn id="50"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2">
                                            <p:txEl>
                                              <p:pRg st="1" end="1"/>
                                            </p:txEl>
                                          </p:spTgt>
                                        </p:tgtEl>
                                        <p:attrNameLst>
                                          <p:attrName>style.visibility</p:attrName>
                                        </p:attrNameLst>
                                      </p:cBhvr>
                                      <p:to>
                                        <p:strVal val="visible"/>
                                      </p:to>
                                    </p:set>
                                    <p:animEffect transition="in" filter="fade">
                                      <p:cBhvr>
                                        <p:cTn id="54" dur="1000"/>
                                        <p:tgtEl>
                                          <p:spTgt spid="22">
                                            <p:txEl>
                                              <p:pRg st="1" end="1"/>
                                            </p:txEl>
                                          </p:spTgt>
                                        </p:tgtEl>
                                      </p:cBhvr>
                                    </p:animEffect>
                                    <p:anim calcmode="lin" valueType="num">
                                      <p:cBhvr>
                                        <p:cTn id="5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9" grpId="0" animBg="1"/>
      <p:bldP spid="19" grpId="0" animBg="1"/>
      <p:bldP spid="11" grpId="0" animBg="1"/>
      <p:bldP spid="20" grpId="0" animBg="1"/>
      <p:bldP spid="13" grpId="0" animBg="1"/>
      <p:bldP spid="21"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5E84EA-202D-85C6-A662-197E5A9A4D69}"/>
              </a:ext>
            </a:extLst>
          </p:cNvPr>
          <p:cNvSpPr>
            <a:spLocks noGrp="1"/>
          </p:cNvSpPr>
          <p:nvPr>
            <p:ph type="title"/>
          </p:nvPr>
        </p:nvSpPr>
        <p:spPr/>
        <p:txBody>
          <a:bodyPr/>
          <a:lstStyle/>
          <a:p>
            <a:r>
              <a:rPr lang="en-AU" dirty="0"/>
              <a:t>3.11 Quality criteria for an infographic</a:t>
            </a:r>
          </a:p>
        </p:txBody>
      </p:sp>
      <p:sp>
        <p:nvSpPr>
          <p:cNvPr id="4" name="Rectangle: Rounded Corners 3">
            <a:extLst>
              <a:ext uri="{FF2B5EF4-FFF2-40B4-BE49-F238E27FC236}">
                <a16:creationId xmlns:a16="http://schemas.microsoft.com/office/drawing/2014/main" id="{5FED072C-92C3-C13C-6A48-9E41F357E68B}"/>
              </a:ext>
            </a:extLst>
          </p:cNvPr>
          <p:cNvSpPr/>
          <p:nvPr/>
        </p:nvSpPr>
        <p:spPr>
          <a:xfrm>
            <a:off x="360000" y="959366"/>
            <a:ext cx="10893296" cy="1119056"/>
          </a:xfrm>
          <a:prstGeom prst="roundRect">
            <a:avLst>
              <a:gd name="adj" fmla="val 22919"/>
            </a:avLst>
          </a:prstGeom>
          <a:noFill/>
          <a:ln w="3810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000" tIns="108000" rIns="180000" bIns="108000" numCol="1" spcCol="1270" anchor="t" anchorCtr="0">
            <a:noAutofit/>
          </a:bodyPr>
          <a:lstStyle/>
          <a:p>
            <a:pPr marL="0" lvl="1" algn="l" defTabSz="800100">
              <a:lnSpc>
                <a:spcPct val="90000"/>
              </a:lnSpc>
              <a:spcBef>
                <a:spcPct val="0"/>
              </a:spcBef>
              <a:spcAft>
                <a:spcPts val="600"/>
              </a:spcAft>
            </a:pPr>
            <a:r>
              <a:rPr lang="en-AU" sz="2000" b="1" dirty="0">
                <a:solidFill>
                  <a:schemeClr val="accent1"/>
                </a:solidFill>
                <a:latin typeface="+mj-lt"/>
              </a:rPr>
              <a:t>Purpose</a:t>
            </a:r>
            <a:endParaRPr lang="en-AU" sz="1800" b="1" dirty="0">
              <a:solidFill>
                <a:schemeClr val="accent1"/>
              </a:solidFill>
              <a:latin typeface="+mj-lt"/>
            </a:endParaRPr>
          </a:p>
          <a:p>
            <a:pPr marL="0" lvl="1" algn="l" defTabSz="800100">
              <a:lnSpc>
                <a:spcPct val="114000"/>
              </a:lnSpc>
              <a:spcBef>
                <a:spcPct val="0"/>
              </a:spcBef>
              <a:spcAft>
                <a:spcPts val="600"/>
              </a:spcAft>
            </a:pPr>
            <a:r>
              <a:rPr lang="en-AU" sz="1600" kern="1200" dirty="0">
                <a:solidFill>
                  <a:schemeClr val="accent1"/>
                </a:solidFill>
                <a:latin typeface="+mn-lt"/>
              </a:rPr>
              <a:t>Focus on conveying information, visually and concisely. The infographic should have a clear objective and focus, with all content aligned to its central theme. </a:t>
            </a:r>
          </a:p>
        </p:txBody>
      </p:sp>
      <p:sp>
        <p:nvSpPr>
          <p:cNvPr id="8" name="Rectangle: Rounded Corners 7">
            <a:extLst>
              <a:ext uri="{FF2B5EF4-FFF2-40B4-BE49-F238E27FC236}">
                <a16:creationId xmlns:a16="http://schemas.microsoft.com/office/drawing/2014/main" id="{497EAD15-59E6-74C1-6F7E-BCFF32B963A6}"/>
              </a:ext>
            </a:extLst>
          </p:cNvPr>
          <p:cNvSpPr/>
          <p:nvPr/>
        </p:nvSpPr>
        <p:spPr>
          <a:xfrm>
            <a:off x="360000" y="2167490"/>
            <a:ext cx="10904900" cy="1392300"/>
          </a:xfrm>
          <a:prstGeom prst="roundRect">
            <a:avLst/>
          </a:prstGeom>
          <a:noFill/>
          <a:ln w="3810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000" tIns="108000" rIns="180000" bIns="108000" numCol="1" spcCol="1270" anchor="t" anchorCtr="0">
            <a:noAutofit/>
          </a:bodyPr>
          <a:lstStyle/>
          <a:p>
            <a:pPr marL="0" lvl="1" algn="l" defTabSz="800100">
              <a:lnSpc>
                <a:spcPct val="90000"/>
              </a:lnSpc>
              <a:spcBef>
                <a:spcPct val="0"/>
              </a:spcBef>
              <a:spcAft>
                <a:spcPts val="600"/>
              </a:spcAft>
            </a:pPr>
            <a:r>
              <a:rPr lang="en-AU" sz="2000" b="1" kern="1200" dirty="0">
                <a:solidFill>
                  <a:schemeClr val="accent1"/>
                </a:solidFill>
                <a:latin typeface="+mj-lt"/>
              </a:rPr>
              <a:t>Information</a:t>
            </a:r>
            <a:endParaRPr lang="en-AU" sz="1800" b="1" kern="1200" dirty="0">
              <a:solidFill>
                <a:schemeClr val="accent1"/>
              </a:solidFill>
              <a:latin typeface="+mj-lt"/>
            </a:endParaRPr>
          </a:p>
          <a:p>
            <a:pPr marL="171450" lvl="1" indent="-171450" algn="l" defTabSz="800100">
              <a:lnSpc>
                <a:spcPct val="114000"/>
              </a:lnSpc>
              <a:spcBef>
                <a:spcPct val="0"/>
              </a:spcBef>
              <a:spcAft>
                <a:spcPts val="600"/>
              </a:spcAft>
              <a:buChar char="•"/>
            </a:pPr>
            <a:r>
              <a:rPr lang="en-AU" sz="1600" kern="1200" dirty="0">
                <a:solidFill>
                  <a:schemeClr val="accent1"/>
                </a:solidFill>
                <a:latin typeface="+mn-lt"/>
              </a:rPr>
              <a:t>All information must be accurate, relevant, and clear, breaking down complex ideas into understandable parts. </a:t>
            </a:r>
          </a:p>
          <a:p>
            <a:pPr marL="171450" lvl="1" indent="-171450" algn="l" defTabSz="800100">
              <a:lnSpc>
                <a:spcPct val="114000"/>
              </a:lnSpc>
              <a:spcBef>
                <a:spcPct val="0"/>
              </a:spcBef>
              <a:spcAft>
                <a:spcPts val="600"/>
              </a:spcAft>
              <a:buChar char="•"/>
            </a:pPr>
            <a:r>
              <a:rPr lang="en-AU" sz="1600" kern="1200" dirty="0">
                <a:solidFill>
                  <a:schemeClr val="accent1"/>
                </a:solidFill>
                <a:latin typeface="+mn-lt"/>
              </a:rPr>
              <a:t>It should provide enough detail without overwhelming the audience. Use relevant data to support your claim.</a:t>
            </a:r>
          </a:p>
        </p:txBody>
      </p:sp>
      <p:sp>
        <p:nvSpPr>
          <p:cNvPr id="10" name="Rectangle: Rounded Corners 9">
            <a:extLst>
              <a:ext uri="{FF2B5EF4-FFF2-40B4-BE49-F238E27FC236}">
                <a16:creationId xmlns:a16="http://schemas.microsoft.com/office/drawing/2014/main" id="{2A31C27D-9115-E252-3D0B-1E5DA4FA93C6}"/>
              </a:ext>
            </a:extLst>
          </p:cNvPr>
          <p:cNvSpPr/>
          <p:nvPr/>
        </p:nvSpPr>
        <p:spPr>
          <a:xfrm>
            <a:off x="348001" y="3648858"/>
            <a:ext cx="10904900" cy="1831948"/>
          </a:xfrm>
          <a:prstGeom prst="roundRect">
            <a:avLst/>
          </a:prstGeom>
          <a:noFill/>
          <a:ln w="3810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000" tIns="108000" rIns="180000" bIns="108000" numCol="1" spcCol="1270" anchor="t" anchorCtr="0">
            <a:noAutofit/>
          </a:bodyPr>
          <a:lstStyle/>
          <a:p>
            <a:pPr marL="0" lvl="1" algn="l" defTabSz="800100">
              <a:lnSpc>
                <a:spcPct val="90000"/>
              </a:lnSpc>
              <a:spcBef>
                <a:spcPct val="0"/>
              </a:spcBef>
              <a:spcAft>
                <a:spcPts val="600"/>
              </a:spcAft>
              <a:buClrTx/>
              <a:buSzTx/>
            </a:pPr>
            <a:r>
              <a:rPr lang="en-AU" sz="2000" b="1" kern="1200" dirty="0">
                <a:solidFill>
                  <a:schemeClr val="accent1"/>
                </a:solidFill>
                <a:latin typeface="+mj-lt"/>
              </a:rPr>
              <a:t>Visualisation</a:t>
            </a:r>
            <a:endParaRPr lang="en-AU" sz="1800" b="1" kern="1200" dirty="0">
              <a:solidFill>
                <a:schemeClr val="accent1"/>
              </a:solidFill>
              <a:latin typeface="+mj-lt"/>
            </a:endParaRPr>
          </a:p>
          <a:p>
            <a:pPr marL="171450" lvl="1" indent="-171450" algn="l" defTabSz="800100">
              <a:lnSpc>
                <a:spcPct val="114000"/>
              </a:lnSpc>
              <a:spcBef>
                <a:spcPct val="0"/>
              </a:spcBef>
              <a:spcAft>
                <a:spcPts val="600"/>
              </a:spcAft>
              <a:buClrTx/>
              <a:buSzTx/>
              <a:buFont typeface="Arial" panose="020B0604020202020204" pitchFamily="34" charset="0"/>
              <a:buChar char="•"/>
            </a:pPr>
            <a:r>
              <a:rPr lang="en-AU" sz="1600" kern="1200" dirty="0">
                <a:solidFill>
                  <a:schemeClr val="accent1"/>
                </a:solidFill>
                <a:latin typeface="+mn-lt"/>
              </a:rPr>
              <a:t>Use data and visuals (such as bar charts, pie graphs, icons, flow charts) to accurately represent information, enhance understanding, and maintain a consistent style. </a:t>
            </a:r>
          </a:p>
          <a:p>
            <a:pPr marL="171450" lvl="1" indent="-171450" algn="l" defTabSz="800100">
              <a:lnSpc>
                <a:spcPct val="114000"/>
              </a:lnSpc>
              <a:spcBef>
                <a:spcPct val="0"/>
              </a:spcBef>
              <a:spcAft>
                <a:spcPts val="600"/>
              </a:spcAft>
              <a:buChar char="•"/>
            </a:pPr>
            <a:r>
              <a:rPr lang="en-AU" sz="1600" kern="1200" dirty="0">
                <a:solidFill>
                  <a:schemeClr val="accent1"/>
                </a:solidFill>
                <a:latin typeface="+mn-lt"/>
              </a:rPr>
              <a:t>Elements must be visually appealing, accessible, and avoid distracting from the message.</a:t>
            </a:r>
          </a:p>
          <a:p>
            <a:pPr marL="171450" lvl="1" indent="-171450" algn="l" defTabSz="800100">
              <a:lnSpc>
                <a:spcPct val="114000"/>
              </a:lnSpc>
              <a:spcBef>
                <a:spcPct val="0"/>
              </a:spcBef>
              <a:spcAft>
                <a:spcPts val="600"/>
              </a:spcAft>
              <a:buChar char="•"/>
            </a:pPr>
            <a:r>
              <a:rPr lang="en-AU" sz="1600" b="0" i="0" kern="1200" dirty="0">
                <a:solidFill>
                  <a:schemeClr val="accent1"/>
                </a:solidFill>
                <a:effectLst/>
                <a:latin typeface="+mn-lt"/>
              </a:rPr>
              <a:t>Use shapes and symbols to help reduce text, making your infographic easier to read</a:t>
            </a:r>
            <a:endParaRPr lang="en-AU" sz="1600" kern="1200" dirty="0">
              <a:solidFill>
                <a:schemeClr val="accent1"/>
              </a:solidFill>
              <a:latin typeface="+mn-lt"/>
            </a:endParaRPr>
          </a:p>
        </p:txBody>
      </p:sp>
      <p:sp>
        <p:nvSpPr>
          <p:cNvPr id="12" name="Rectangle: Rounded Corners 11">
            <a:extLst>
              <a:ext uri="{FF2B5EF4-FFF2-40B4-BE49-F238E27FC236}">
                <a16:creationId xmlns:a16="http://schemas.microsoft.com/office/drawing/2014/main" id="{DF09F21C-487E-87ED-70EE-070EB89EB791}"/>
              </a:ext>
            </a:extLst>
          </p:cNvPr>
          <p:cNvSpPr/>
          <p:nvPr/>
        </p:nvSpPr>
        <p:spPr>
          <a:xfrm>
            <a:off x="360000" y="5569875"/>
            <a:ext cx="10904900" cy="1126125"/>
          </a:xfrm>
          <a:prstGeom prst="roundRect">
            <a:avLst/>
          </a:prstGeom>
          <a:noFill/>
          <a:ln w="3810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000" tIns="108000" rIns="180000" bIns="108000" numCol="1" spcCol="1270" anchor="t" anchorCtr="0">
            <a:noAutofit/>
          </a:bodyPr>
          <a:lstStyle/>
          <a:p>
            <a:pPr marL="0" lvl="1" algn="l" defTabSz="800100">
              <a:lnSpc>
                <a:spcPct val="90000"/>
              </a:lnSpc>
              <a:spcBef>
                <a:spcPct val="0"/>
              </a:spcBef>
              <a:spcAft>
                <a:spcPts val="600"/>
              </a:spcAft>
              <a:buClrTx/>
              <a:buSzTx/>
            </a:pPr>
            <a:r>
              <a:rPr lang="en-AU" sz="2000" b="1" kern="1200" dirty="0">
                <a:solidFill>
                  <a:schemeClr val="accent1"/>
                </a:solidFill>
                <a:latin typeface="+mj-lt"/>
              </a:rPr>
              <a:t>Layout</a:t>
            </a:r>
            <a:endParaRPr lang="en-AU" sz="1800" b="1" kern="1200" dirty="0">
              <a:solidFill>
                <a:schemeClr val="accent1"/>
              </a:solidFill>
              <a:latin typeface="+mj-lt"/>
            </a:endParaRPr>
          </a:p>
          <a:p>
            <a:pPr marL="0" lvl="1" algn="l" defTabSz="800100">
              <a:lnSpc>
                <a:spcPct val="114000"/>
              </a:lnSpc>
              <a:spcBef>
                <a:spcPct val="0"/>
              </a:spcBef>
              <a:spcAft>
                <a:spcPts val="600"/>
              </a:spcAft>
              <a:buClrTx/>
              <a:buSzTx/>
            </a:pPr>
            <a:r>
              <a:rPr lang="en-AU" sz="1600" kern="1200" dirty="0">
                <a:solidFill>
                  <a:schemeClr val="accent1"/>
                </a:solidFill>
                <a:latin typeface="+mn-lt"/>
              </a:rPr>
              <a:t>The infographic must have a logical structure, with a clear hierarchy to guide attention. Balance spacing, align, and effectively use visuals, include some whitespace to create a polished, uncluttered design.</a:t>
            </a:r>
          </a:p>
        </p:txBody>
      </p:sp>
      <p:sp>
        <p:nvSpPr>
          <p:cNvPr id="2" name="Slide Number Placeholder 1">
            <a:extLst>
              <a:ext uri="{FF2B5EF4-FFF2-40B4-BE49-F238E27FC236}">
                <a16:creationId xmlns:a16="http://schemas.microsoft.com/office/drawing/2014/main" id="{F2414D53-5B2A-2513-7CDF-6083E522795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143</a:t>
            </a:fld>
            <a:endParaRPr lang="en-AU"/>
          </a:p>
        </p:txBody>
      </p:sp>
    </p:spTree>
    <p:extLst>
      <p:ext uri="{BB962C8B-B14F-4D97-AF65-F5344CB8AC3E}">
        <p14:creationId xmlns:p14="http://schemas.microsoft.com/office/powerpoint/2010/main" val="317701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A9A42-1DEA-8F4A-B67E-9F87A13F53EF}"/>
              </a:ext>
            </a:extLst>
          </p:cNvPr>
          <p:cNvSpPr>
            <a:spLocks noGrp="1"/>
          </p:cNvSpPr>
          <p:nvPr>
            <p:ph type="ctrTitle"/>
          </p:nvPr>
        </p:nvSpPr>
        <p:spPr/>
        <p:txBody>
          <a:bodyPr/>
          <a:lstStyle/>
          <a:p>
            <a:r>
              <a:rPr lang="en-AU"/>
              <a:t>Resource templates</a:t>
            </a:r>
          </a:p>
        </p:txBody>
      </p:sp>
    </p:spTree>
    <p:extLst>
      <p:ext uri="{BB962C8B-B14F-4D97-AF65-F5344CB8AC3E}">
        <p14:creationId xmlns:p14="http://schemas.microsoft.com/office/powerpoint/2010/main" val="265473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ADC44-F0E5-67A0-51C1-C1D290EC5CDD}"/>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89409788-0D75-25C2-AC90-B90200AD34DA}"/>
              </a:ext>
            </a:extLst>
          </p:cNvPr>
          <p:cNvSpPr>
            <a:spLocks noGrp="1"/>
          </p:cNvSpPr>
          <p:nvPr>
            <p:ph type="title"/>
          </p:nvPr>
        </p:nvSpPr>
        <p:spPr/>
        <p:txBody>
          <a:bodyPr/>
          <a:lstStyle/>
          <a:p>
            <a:r>
              <a:rPr lang="en-AU" dirty="0">
                <a:latin typeface="+mj-lt"/>
              </a:rPr>
              <a:t>Frayer diagram</a:t>
            </a:r>
          </a:p>
        </p:txBody>
      </p:sp>
      <p:grpSp>
        <p:nvGrpSpPr>
          <p:cNvPr id="3" name="Group 2"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C6E06EE1-B99B-6FEC-003D-C7C56C064FB7}"/>
              </a:ext>
              <a:ext uri="{C183D7F6-B498-43B3-948B-1728B52AA6E4}">
                <adec:decorative xmlns:adec="http://schemas.microsoft.com/office/drawing/2017/decorative" val="0"/>
              </a:ext>
            </a:extLst>
          </p:cNvPr>
          <p:cNvGrpSpPr/>
          <p:nvPr/>
        </p:nvGrpSpPr>
        <p:grpSpPr>
          <a:xfrm>
            <a:off x="1244907" y="1055543"/>
            <a:ext cx="9702186" cy="5422747"/>
            <a:chOff x="1244907" y="1055543"/>
            <a:chExt cx="9702186" cy="5422747"/>
          </a:xfrm>
        </p:grpSpPr>
        <p:sp>
          <p:nvSpPr>
            <p:cNvPr id="20" name="Google Shape;72;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E27345E9-9BB5-0713-6DD6-22A0DC00546D}"/>
                </a:ext>
                <a:ext uri="{C183D7F6-B498-43B3-948B-1728B52AA6E4}">
                  <adec:decorative xmlns:adec="http://schemas.microsoft.com/office/drawing/2017/decorative" val="1"/>
                </a:ext>
              </a:extLst>
            </p:cNvPr>
            <p:cNvSpPr/>
            <p:nvPr/>
          </p:nvSpPr>
          <p:spPr>
            <a:xfrm rot="-5400000">
              <a:off x="2327914" y="6522"/>
              <a:ext cx="2653156" cy="4778625"/>
            </a:xfrm>
            <a:prstGeom prst="round1Rect">
              <a:avLst>
                <a:gd name="adj" fmla="val 16667"/>
              </a:avLst>
            </a:prstGeom>
            <a:solidFill>
              <a:schemeClr val="lt1"/>
            </a:solidFill>
            <a:ln w="19050" cap="rnd" cmpd="sng">
              <a:solidFill>
                <a:srgbClr val="1E4E79"/>
              </a:solidFill>
              <a:prstDash val="dot"/>
              <a:round/>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1" name="Google Shape;74;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EBFBA304-1CB5-41DB-C532-E470351E2801}"/>
                </a:ext>
                <a:ext uri="{C183D7F6-B498-43B3-948B-1728B52AA6E4}">
                  <adec:decorative xmlns:adec="http://schemas.microsoft.com/office/drawing/2017/decorative" val="1"/>
                </a:ext>
              </a:extLst>
            </p:cNvPr>
            <p:cNvSpPr/>
            <p:nvPr/>
          </p:nvSpPr>
          <p:spPr>
            <a:xfrm>
              <a:off x="6207357" y="1055543"/>
              <a:ext cx="4719464"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4800">
                <a:latin typeface="Calibri"/>
                <a:ea typeface="Calibri"/>
                <a:cs typeface="Calibri"/>
                <a:sym typeface="Calibri"/>
              </a:endParaRPr>
            </a:p>
          </p:txBody>
        </p:sp>
        <p:sp>
          <p:nvSpPr>
            <p:cNvPr id="22" name="Google Shape;76;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F4B47576-54E8-998A-8D4C-4AE85657147B}"/>
                </a:ext>
                <a:ext uri="{C183D7F6-B498-43B3-948B-1728B52AA6E4}">
                  <adec:decorative xmlns:adec="http://schemas.microsoft.com/office/drawing/2017/decorative" val="1"/>
                </a:ext>
              </a:extLst>
            </p:cNvPr>
            <p:cNvSpPr/>
            <p:nvPr/>
          </p:nvSpPr>
          <p:spPr>
            <a:xfrm rot="10800000">
              <a:off x="1244907" y="3825132"/>
              <a:ext cx="4798541"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3" name="Google Shape;78;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8C20BF74-412D-B67D-4997-107D43B736AD}"/>
                </a:ext>
                <a:ext uri="{C183D7F6-B498-43B3-948B-1728B52AA6E4}">
                  <adec:decorative xmlns:adec="http://schemas.microsoft.com/office/drawing/2017/decorative" val="1"/>
                </a:ext>
              </a:extLst>
            </p:cNvPr>
            <p:cNvSpPr/>
            <p:nvPr/>
          </p:nvSpPr>
          <p:spPr>
            <a:xfrm rot="5400000">
              <a:off x="7255484" y="2786681"/>
              <a:ext cx="2651063" cy="4732155"/>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grpSp>
      <p:sp>
        <p:nvSpPr>
          <p:cNvPr id="24" name="Google Shape;80;p15">
            <a:extLst>
              <a:ext uri="{FF2B5EF4-FFF2-40B4-BE49-F238E27FC236}">
                <a16:creationId xmlns:a16="http://schemas.microsoft.com/office/drawing/2014/main" id="{7C7CA320-E4FC-BA2C-8A83-1C97167F1239}"/>
              </a:ext>
              <a:ext uri="{C183D7F6-B498-43B3-948B-1728B52AA6E4}">
                <adec:decorative xmlns:adec="http://schemas.microsoft.com/office/drawing/2017/decorative" val="1"/>
              </a:ext>
            </a:extLst>
          </p:cNvPr>
          <p:cNvSpPr/>
          <p:nvPr/>
        </p:nvSpPr>
        <p:spPr>
          <a:xfrm>
            <a:off x="4971662" y="3331490"/>
            <a:ext cx="2280038" cy="913886"/>
          </a:xfrm>
          <a:prstGeom prst="roundRect">
            <a:avLst>
              <a:gd name="adj" fmla="val 16667"/>
            </a:avLst>
          </a:prstGeom>
          <a:solidFill>
            <a:schemeClr val="lt1"/>
          </a:solidFill>
          <a:ln w="50800" cap="flat" cmpd="thickThin">
            <a:solidFill>
              <a:srgbClr val="2E75B5"/>
            </a:solidFill>
            <a:prstDash val="solid"/>
            <a:miter lim="800000"/>
            <a:headEnd type="none" w="sm" len="sm"/>
            <a:tailEnd type="none" w="sm" len="sm"/>
          </a:ln>
        </p:spPr>
        <p:txBody>
          <a:bodyPr spcFirstLastPara="1" wrap="square" lIns="121900" tIns="121900" rIns="121900" bIns="121900" anchor="ctr" anchorCtr="0">
            <a:noAutofit/>
          </a:bodyPr>
          <a:lstStyle/>
          <a:p>
            <a:pPr algn="ctr"/>
            <a:r>
              <a:rPr lang="en-AU" sz="2800" b="1" dirty="0">
                <a:latin typeface="+mj-lt"/>
              </a:rPr>
              <a:t>Term / Concept</a:t>
            </a:r>
            <a:endParaRPr sz="2800" b="1" dirty="0">
              <a:latin typeface="+mj-lt"/>
            </a:endParaRPr>
          </a:p>
        </p:txBody>
      </p:sp>
      <p:sp>
        <p:nvSpPr>
          <p:cNvPr id="2" name="TextBox 1">
            <a:extLst>
              <a:ext uri="{FF2B5EF4-FFF2-40B4-BE49-F238E27FC236}">
                <a16:creationId xmlns:a16="http://schemas.microsoft.com/office/drawing/2014/main" id="{DAB37064-2E53-4FDC-7BA0-99CB6BF33EB4}"/>
              </a:ext>
              <a:ext uri="{C183D7F6-B498-43B3-948B-1728B52AA6E4}">
                <adec:decorative xmlns:adec="http://schemas.microsoft.com/office/drawing/2017/decorative" val="0"/>
              </a:ext>
            </a:extLst>
          </p:cNvPr>
          <p:cNvSpPr txBox="1"/>
          <p:nvPr/>
        </p:nvSpPr>
        <p:spPr>
          <a:xfrm>
            <a:off x="1244599" y="1193800"/>
            <a:ext cx="4799205" cy="243840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Definition</a:t>
            </a:r>
          </a:p>
          <a:p>
            <a:pPr marL="177800" algn="l">
              <a:lnSpc>
                <a:spcPct val="114000"/>
              </a:lnSpc>
              <a:spcAft>
                <a:spcPts val="600"/>
              </a:spcAft>
            </a:pPr>
            <a:endParaRPr lang="en-US" sz="1600" dirty="0">
              <a:solidFill>
                <a:schemeClr val="accent1"/>
              </a:solidFill>
            </a:endParaRPr>
          </a:p>
          <a:p>
            <a:pPr algn="l">
              <a:lnSpc>
                <a:spcPct val="150000"/>
              </a:lnSpc>
              <a:spcAft>
                <a:spcPts val="1200"/>
              </a:spcAft>
              <a:tabLst>
                <a:tab pos="177800" algn="l"/>
              </a:tabLst>
            </a:pPr>
            <a:endParaRPr lang="en-AU" sz="1800" b="1" dirty="0"/>
          </a:p>
        </p:txBody>
      </p:sp>
      <p:sp>
        <p:nvSpPr>
          <p:cNvPr id="7" name="TextBox 6">
            <a:extLst>
              <a:ext uri="{FF2B5EF4-FFF2-40B4-BE49-F238E27FC236}">
                <a16:creationId xmlns:a16="http://schemas.microsoft.com/office/drawing/2014/main" id="{CFC99B5F-026A-49D3-3DB9-251F97C91B25}"/>
              </a:ext>
              <a:ext uri="{C183D7F6-B498-43B3-948B-1728B52AA6E4}">
                <adec:decorative xmlns:adec="http://schemas.microsoft.com/office/drawing/2017/decorative" val="0"/>
              </a:ext>
            </a:extLst>
          </p:cNvPr>
          <p:cNvSpPr txBox="1"/>
          <p:nvPr/>
        </p:nvSpPr>
        <p:spPr>
          <a:xfrm>
            <a:off x="6214844" y="1193800"/>
            <a:ext cx="4799205" cy="243840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Facts/Characteristics</a:t>
            </a:r>
          </a:p>
          <a:p>
            <a:pPr marL="177800">
              <a:lnSpc>
                <a:spcPct val="114000"/>
              </a:lnSpc>
              <a:spcAft>
                <a:spcPts val="600"/>
              </a:spcAft>
            </a:pPr>
            <a:endParaRPr lang="en-AU" sz="1600" dirty="0">
              <a:solidFill>
                <a:schemeClr val="accent1"/>
              </a:solidFill>
            </a:endParaRPr>
          </a:p>
        </p:txBody>
      </p:sp>
      <p:sp>
        <p:nvSpPr>
          <p:cNvPr id="9" name="TextBox 8">
            <a:extLst>
              <a:ext uri="{FF2B5EF4-FFF2-40B4-BE49-F238E27FC236}">
                <a16:creationId xmlns:a16="http://schemas.microsoft.com/office/drawing/2014/main" id="{57783EAC-1293-1CDF-3542-62CAD5A64030}"/>
              </a:ext>
              <a:ext uri="{C183D7F6-B498-43B3-948B-1728B52AA6E4}">
                <adec:decorative xmlns:adec="http://schemas.microsoft.com/office/drawing/2017/decorative" val="0"/>
              </a:ext>
            </a:extLst>
          </p:cNvPr>
          <p:cNvSpPr txBox="1"/>
          <p:nvPr/>
        </p:nvSpPr>
        <p:spPr>
          <a:xfrm>
            <a:off x="1244599" y="4245376"/>
            <a:ext cx="4799205" cy="2252624"/>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Examples</a:t>
            </a:r>
          </a:p>
          <a:p>
            <a:pPr marL="177800">
              <a:lnSpc>
                <a:spcPct val="114000"/>
              </a:lnSpc>
              <a:spcAft>
                <a:spcPts val="600"/>
              </a:spcAft>
            </a:pPr>
            <a:endParaRPr lang="en-US" sz="1600" dirty="0">
              <a:solidFill>
                <a:schemeClr val="accent1"/>
              </a:solidFill>
            </a:endParaRPr>
          </a:p>
          <a:p>
            <a:pPr algn="l">
              <a:lnSpc>
                <a:spcPct val="150000"/>
              </a:lnSpc>
              <a:spcAft>
                <a:spcPts val="1200"/>
              </a:spcAft>
            </a:pPr>
            <a:endParaRPr lang="en-AU" sz="1800" b="1" dirty="0"/>
          </a:p>
        </p:txBody>
      </p:sp>
      <p:sp>
        <p:nvSpPr>
          <p:cNvPr id="11" name="TextBox 10">
            <a:extLst>
              <a:ext uri="{FF2B5EF4-FFF2-40B4-BE49-F238E27FC236}">
                <a16:creationId xmlns:a16="http://schemas.microsoft.com/office/drawing/2014/main" id="{4464709E-385C-0900-0CB4-F18154874DB8}"/>
              </a:ext>
              <a:ext uri="{C183D7F6-B498-43B3-948B-1728B52AA6E4}">
                <adec:decorative xmlns:adec="http://schemas.microsoft.com/office/drawing/2017/decorative" val="0"/>
              </a:ext>
            </a:extLst>
          </p:cNvPr>
          <p:cNvSpPr txBox="1"/>
          <p:nvPr/>
        </p:nvSpPr>
        <p:spPr>
          <a:xfrm>
            <a:off x="6214843" y="4245376"/>
            <a:ext cx="4799205" cy="2252624"/>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Non-example</a:t>
            </a:r>
          </a:p>
          <a:p>
            <a:pPr marL="177800">
              <a:lnSpc>
                <a:spcPct val="114000"/>
              </a:lnSpc>
              <a:spcAft>
                <a:spcPts val="600"/>
              </a:spcAft>
            </a:pPr>
            <a:endParaRPr lang="en-US" sz="1600" dirty="0">
              <a:solidFill>
                <a:schemeClr val="accent1"/>
              </a:solidFill>
            </a:endParaRPr>
          </a:p>
          <a:p>
            <a:pPr algn="l">
              <a:lnSpc>
                <a:spcPct val="150000"/>
              </a:lnSpc>
              <a:spcAft>
                <a:spcPts val="1200"/>
              </a:spcAft>
            </a:pPr>
            <a:endParaRPr lang="en-AU" sz="1800" b="1" dirty="0"/>
          </a:p>
        </p:txBody>
      </p:sp>
      <p:sp>
        <p:nvSpPr>
          <p:cNvPr id="4" name="Slide Number Placeholder 3">
            <a:extLst>
              <a:ext uri="{FF2B5EF4-FFF2-40B4-BE49-F238E27FC236}">
                <a16:creationId xmlns:a16="http://schemas.microsoft.com/office/drawing/2014/main" id="{3A7DA04D-B19D-8A3B-2201-9121214D27A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145</a:t>
            </a:fld>
            <a:endParaRPr lang="en-AU"/>
          </a:p>
        </p:txBody>
      </p:sp>
    </p:spTree>
    <p:extLst>
      <p:ext uri="{BB962C8B-B14F-4D97-AF65-F5344CB8AC3E}">
        <p14:creationId xmlns:p14="http://schemas.microsoft.com/office/powerpoint/2010/main" val="120946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4A30E-EAD7-4571-D45B-F48800B1E268}"/>
            </a:ext>
          </a:extLst>
        </p:cNvPr>
        <p:cNvGrpSpPr/>
        <p:nvPr/>
      </p:nvGrpSpPr>
      <p:grpSpPr>
        <a:xfrm>
          <a:off x="0" y="0"/>
          <a:ext cx="0" cy="0"/>
          <a:chOff x="0" y="0"/>
          <a:chExt cx="0" cy="0"/>
        </a:xfrm>
      </p:grpSpPr>
      <p:sp>
        <p:nvSpPr>
          <p:cNvPr id="114" name="Title 113">
            <a:extLst>
              <a:ext uri="{FF2B5EF4-FFF2-40B4-BE49-F238E27FC236}">
                <a16:creationId xmlns:a16="http://schemas.microsoft.com/office/drawing/2014/main" id="{1DD1676F-33E1-456E-4AD5-4C7E2C51A392}"/>
              </a:ext>
            </a:extLst>
          </p:cNvPr>
          <p:cNvSpPr>
            <a:spLocks noGrp="1"/>
          </p:cNvSpPr>
          <p:nvPr>
            <p:ph type="title"/>
          </p:nvPr>
        </p:nvSpPr>
        <p:spPr/>
        <p:txBody>
          <a:bodyPr/>
          <a:lstStyle/>
          <a:p>
            <a:r>
              <a:rPr lang="en-AU" dirty="0"/>
              <a:t>Electron configuration template</a:t>
            </a:r>
          </a:p>
        </p:txBody>
      </p:sp>
      <p:sp>
        <p:nvSpPr>
          <p:cNvPr id="10" name="Oval 9" descr="Nucleus">
            <a:extLst>
              <a:ext uri="{FF2B5EF4-FFF2-40B4-BE49-F238E27FC236}">
                <a16:creationId xmlns:a16="http://schemas.microsoft.com/office/drawing/2014/main" id="{184FC46E-D3CE-7B60-43A2-9B9836E906F4}"/>
              </a:ext>
            </a:extLst>
          </p:cNvPr>
          <p:cNvSpPr/>
          <p:nvPr/>
        </p:nvSpPr>
        <p:spPr>
          <a:xfrm>
            <a:off x="5717456" y="3050456"/>
            <a:ext cx="757083" cy="757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 name="Group 3" descr="An electron shell with 8 electrons">
            <a:extLst>
              <a:ext uri="{FF2B5EF4-FFF2-40B4-BE49-F238E27FC236}">
                <a16:creationId xmlns:a16="http://schemas.microsoft.com/office/drawing/2014/main" id="{BF9093C0-8B51-295F-6904-C6675FF22836}"/>
              </a:ext>
            </a:extLst>
          </p:cNvPr>
          <p:cNvGrpSpPr/>
          <p:nvPr/>
        </p:nvGrpSpPr>
        <p:grpSpPr>
          <a:xfrm>
            <a:off x="4771102" y="2089351"/>
            <a:ext cx="2662084" cy="2674375"/>
            <a:chOff x="4771102" y="2089351"/>
            <a:chExt cx="2662084" cy="2674375"/>
          </a:xfrm>
        </p:grpSpPr>
        <p:sp>
          <p:nvSpPr>
            <p:cNvPr id="67" name="Oval 66" descr="An electron shell">
              <a:extLst>
                <a:ext uri="{FF2B5EF4-FFF2-40B4-BE49-F238E27FC236}">
                  <a16:creationId xmlns:a16="http://schemas.microsoft.com/office/drawing/2014/main" id="{9232EB08-6821-7EF7-F242-421B74AA7602}"/>
                </a:ext>
              </a:extLst>
            </p:cNvPr>
            <p:cNvSpPr/>
            <p:nvPr/>
          </p:nvSpPr>
          <p:spPr>
            <a:xfrm>
              <a:off x="4857137" y="2190137"/>
              <a:ext cx="2477726" cy="2477726"/>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Oval 77" descr="An electron">
              <a:extLst>
                <a:ext uri="{FF2B5EF4-FFF2-40B4-BE49-F238E27FC236}">
                  <a16:creationId xmlns:a16="http://schemas.microsoft.com/office/drawing/2014/main" id="{F4553D95-9F97-131A-BB83-B2BC42F34146}"/>
                </a:ext>
              </a:extLst>
            </p:cNvPr>
            <p:cNvSpPr/>
            <p:nvPr/>
          </p:nvSpPr>
          <p:spPr>
            <a:xfrm>
              <a:off x="5899351" y="2091813"/>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Oval 78" descr="An electron">
              <a:extLst>
                <a:ext uri="{FF2B5EF4-FFF2-40B4-BE49-F238E27FC236}">
                  <a16:creationId xmlns:a16="http://schemas.microsoft.com/office/drawing/2014/main" id="{57B0B817-82ED-4879-FE6C-9288EB2DD441}"/>
                </a:ext>
              </a:extLst>
            </p:cNvPr>
            <p:cNvSpPr/>
            <p:nvPr/>
          </p:nvSpPr>
          <p:spPr>
            <a:xfrm>
              <a:off x="6174653" y="2089351"/>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Oval 79" descr="An electron">
              <a:extLst>
                <a:ext uri="{FF2B5EF4-FFF2-40B4-BE49-F238E27FC236}">
                  <a16:creationId xmlns:a16="http://schemas.microsoft.com/office/drawing/2014/main" id="{985BEBCB-F4E8-1C56-30F3-984D83C9C6F7}"/>
                </a:ext>
              </a:extLst>
            </p:cNvPr>
            <p:cNvSpPr/>
            <p:nvPr/>
          </p:nvSpPr>
          <p:spPr>
            <a:xfrm>
              <a:off x="7236540" y="3224975"/>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Oval 80" descr="An electron">
              <a:extLst>
                <a:ext uri="{FF2B5EF4-FFF2-40B4-BE49-F238E27FC236}">
                  <a16:creationId xmlns:a16="http://schemas.microsoft.com/office/drawing/2014/main" id="{701A1374-AD15-D3BB-6C75-F158B03FB5E9}"/>
                </a:ext>
              </a:extLst>
            </p:cNvPr>
            <p:cNvSpPr/>
            <p:nvPr/>
          </p:nvSpPr>
          <p:spPr>
            <a:xfrm>
              <a:off x="7236535" y="3527312"/>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Oval 81" descr="An electron">
              <a:extLst>
                <a:ext uri="{FF2B5EF4-FFF2-40B4-BE49-F238E27FC236}">
                  <a16:creationId xmlns:a16="http://schemas.microsoft.com/office/drawing/2014/main" id="{C73990C7-570B-3AC2-2D4A-1228B62D7A00}"/>
                </a:ext>
              </a:extLst>
            </p:cNvPr>
            <p:cNvSpPr/>
            <p:nvPr/>
          </p:nvSpPr>
          <p:spPr>
            <a:xfrm>
              <a:off x="6174653" y="4567080"/>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Oval 82" descr="An electron">
              <a:extLst>
                <a:ext uri="{FF2B5EF4-FFF2-40B4-BE49-F238E27FC236}">
                  <a16:creationId xmlns:a16="http://schemas.microsoft.com/office/drawing/2014/main" id="{49C194D4-4314-095E-A279-D732934D3037}"/>
                </a:ext>
              </a:extLst>
            </p:cNvPr>
            <p:cNvSpPr/>
            <p:nvPr/>
          </p:nvSpPr>
          <p:spPr>
            <a:xfrm>
              <a:off x="5909179" y="4567080"/>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Oval 83" descr="An electron">
              <a:extLst>
                <a:ext uri="{FF2B5EF4-FFF2-40B4-BE49-F238E27FC236}">
                  <a16:creationId xmlns:a16="http://schemas.microsoft.com/office/drawing/2014/main" id="{BFA91E3C-6643-7E61-4FCA-72CCD7A49507}"/>
                </a:ext>
              </a:extLst>
            </p:cNvPr>
            <p:cNvSpPr/>
            <p:nvPr/>
          </p:nvSpPr>
          <p:spPr>
            <a:xfrm>
              <a:off x="4771102" y="3522401"/>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Oval 84" descr="An electron">
              <a:extLst>
                <a:ext uri="{FF2B5EF4-FFF2-40B4-BE49-F238E27FC236}">
                  <a16:creationId xmlns:a16="http://schemas.microsoft.com/office/drawing/2014/main" id="{8C277512-CDCA-9E6D-5330-DD707EC56B08}"/>
                </a:ext>
              </a:extLst>
            </p:cNvPr>
            <p:cNvSpPr/>
            <p:nvPr/>
          </p:nvSpPr>
          <p:spPr>
            <a:xfrm>
              <a:off x="4771102" y="3229883"/>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 name="Group 4" descr="An electron shell with 8 electrons">
            <a:extLst>
              <a:ext uri="{FF2B5EF4-FFF2-40B4-BE49-F238E27FC236}">
                <a16:creationId xmlns:a16="http://schemas.microsoft.com/office/drawing/2014/main" id="{856C9EFE-CBF9-09C2-C020-7C9159775BE1}"/>
              </a:ext>
            </a:extLst>
          </p:cNvPr>
          <p:cNvGrpSpPr/>
          <p:nvPr/>
        </p:nvGrpSpPr>
        <p:grpSpPr>
          <a:xfrm>
            <a:off x="5034115" y="2338846"/>
            <a:ext cx="2143431" cy="2169242"/>
            <a:chOff x="5034115" y="2338846"/>
            <a:chExt cx="2143431" cy="2169242"/>
          </a:xfrm>
        </p:grpSpPr>
        <p:sp>
          <p:nvSpPr>
            <p:cNvPr id="66" name="Oval 65" descr="An electron shell">
              <a:extLst>
                <a:ext uri="{FF2B5EF4-FFF2-40B4-BE49-F238E27FC236}">
                  <a16:creationId xmlns:a16="http://schemas.microsoft.com/office/drawing/2014/main" id="{D9C03B0A-B814-9310-12DB-236C7209243D}"/>
                </a:ext>
              </a:extLst>
            </p:cNvPr>
            <p:cNvSpPr/>
            <p:nvPr/>
          </p:nvSpPr>
          <p:spPr>
            <a:xfrm>
              <a:off x="5112774" y="2445774"/>
              <a:ext cx="1966451" cy="1966451"/>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Oval 69" descr="An electron">
              <a:extLst>
                <a:ext uri="{FF2B5EF4-FFF2-40B4-BE49-F238E27FC236}">
                  <a16:creationId xmlns:a16="http://schemas.microsoft.com/office/drawing/2014/main" id="{78ED3724-2F87-585C-DEAD-7E312640A956}"/>
                </a:ext>
              </a:extLst>
            </p:cNvPr>
            <p:cNvSpPr/>
            <p:nvPr/>
          </p:nvSpPr>
          <p:spPr>
            <a:xfrm>
              <a:off x="5899351" y="2338846"/>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Oval 70" descr="An electron">
              <a:extLst>
                <a:ext uri="{FF2B5EF4-FFF2-40B4-BE49-F238E27FC236}">
                  <a16:creationId xmlns:a16="http://schemas.microsoft.com/office/drawing/2014/main" id="{7316C707-D605-067B-2304-6C904454FA90}"/>
                </a:ext>
              </a:extLst>
            </p:cNvPr>
            <p:cNvSpPr/>
            <p:nvPr/>
          </p:nvSpPr>
          <p:spPr>
            <a:xfrm>
              <a:off x="6174653" y="2347449"/>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Oval 71" descr="An electron">
              <a:extLst>
                <a:ext uri="{FF2B5EF4-FFF2-40B4-BE49-F238E27FC236}">
                  <a16:creationId xmlns:a16="http://schemas.microsoft.com/office/drawing/2014/main" id="{B8A6DA63-0205-704F-A8B1-3CE261F1C794}"/>
                </a:ext>
              </a:extLst>
            </p:cNvPr>
            <p:cNvSpPr/>
            <p:nvPr/>
          </p:nvSpPr>
          <p:spPr>
            <a:xfrm>
              <a:off x="6980900" y="3232346"/>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Oval 72" descr="An electron">
              <a:extLst>
                <a:ext uri="{FF2B5EF4-FFF2-40B4-BE49-F238E27FC236}">
                  <a16:creationId xmlns:a16="http://schemas.microsoft.com/office/drawing/2014/main" id="{348A5D4C-029B-87AA-98A6-78B41D6C5A39}"/>
                </a:ext>
              </a:extLst>
            </p:cNvPr>
            <p:cNvSpPr/>
            <p:nvPr/>
          </p:nvSpPr>
          <p:spPr>
            <a:xfrm>
              <a:off x="6980900" y="3527312"/>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Oval 73" descr="An electron">
              <a:extLst>
                <a:ext uri="{FF2B5EF4-FFF2-40B4-BE49-F238E27FC236}">
                  <a16:creationId xmlns:a16="http://schemas.microsoft.com/office/drawing/2014/main" id="{09E64248-DCF6-AC1D-3D0E-FCF666DE6FFB}"/>
                </a:ext>
              </a:extLst>
            </p:cNvPr>
            <p:cNvSpPr/>
            <p:nvPr/>
          </p:nvSpPr>
          <p:spPr>
            <a:xfrm>
              <a:off x="6174653" y="4301604"/>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Oval 74" descr="An electron">
              <a:extLst>
                <a:ext uri="{FF2B5EF4-FFF2-40B4-BE49-F238E27FC236}">
                  <a16:creationId xmlns:a16="http://schemas.microsoft.com/office/drawing/2014/main" id="{D5754E3C-8DA3-ED88-7921-18E67A8CDEFC}"/>
                </a:ext>
              </a:extLst>
            </p:cNvPr>
            <p:cNvSpPr/>
            <p:nvPr/>
          </p:nvSpPr>
          <p:spPr>
            <a:xfrm>
              <a:off x="5879683" y="4311442"/>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Oval 75" descr="An electron">
              <a:extLst>
                <a:ext uri="{FF2B5EF4-FFF2-40B4-BE49-F238E27FC236}">
                  <a16:creationId xmlns:a16="http://schemas.microsoft.com/office/drawing/2014/main" id="{B199AD4E-5F20-73E7-B4C9-5AC20DBDD911}"/>
                </a:ext>
              </a:extLst>
            </p:cNvPr>
            <p:cNvSpPr/>
            <p:nvPr/>
          </p:nvSpPr>
          <p:spPr>
            <a:xfrm>
              <a:off x="5034115" y="3522401"/>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Oval 76" descr="An electron">
              <a:extLst>
                <a:ext uri="{FF2B5EF4-FFF2-40B4-BE49-F238E27FC236}">
                  <a16:creationId xmlns:a16="http://schemas.microsoft.com/office/drawing/2014/main" id="{B1A59528-EE52-E7C4-0F4C-61B04923F4C6}"/>
                </a:ext>
              </a:extLst>
            </p:cNvPr>
            <p:cNvSpPr/>
            <p:nvPr/>
          </p:nvSpPr>
          <p:spPr>
            <a:xfrm>
              <a:off x="5034115" y="3229892"/>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descr="An electron shell with 2 electrons">
            <a:extLst>
              <a:ext uri="{FF2B5EF4-FFF2-40B4-BE49-F238E27FC236}">
                <a16:creationId xmlns:a16="http://schemas.microsoft.com/office/drawing/2014/main" id="{527B336D-BB9F-47F9-9147-1EA0EAE40C95}"/>
              </a:ext>
            </a:extLst>
          </p:cNvPr>
          <p:cNvGrpSpPr/>
          <p:nvPr/>
        </p:nvGrpSpPr>
        <p:grpSpPr>
          <a:xfrm>
            <a:off x="5388076" y="2622753"/>
            <a:ext cx="1415845" cy="1514168"/>
            <a:chOff x="5388076" y="2622753"/>
            <a:chExt cx="1415845" cy="1514168"/>
          </a:xfrm>
        </p:grpSpPr>
        <p:sp>
          <p:nvSpPr>
            <p:cNvPr id="65" name="Oval 64" descr="An electron shell">
              <a:extLst>
                <a:ext uri="{FF2B5EF4-FFF2-40B4-BE49-F238E27FC236}">
                  <a16:creationId xmlns:a16="http://schemas.microsoft.com/office/drawing/2014/main" id="{5B3672B4-F0A3-BEF8-8D74-E52ED66506DD}"/>
                </a:ext>
              </a:extLst>
            </p:cNvPr>
            <p:cNvSpPr/>
            <p:nvPr/>
          </p:nvSpPr>
          <p:spPr>
            <a:xfrm>
              <a:off x="5388076" y="2721076"/>
              <a:ext cx="1415845" cy="141584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Oval 67" descr="An electron">
              <a:extLst>
                <a:ext uri="{FF2B5EF4-FFF2-40B4-BE49-F238E27FC236}">
                  <a16:creationId xmlns:a16="http://schemas.microsoft.com/office/drawing/2014/main" id="{0BDC0272-0451-E9D7-2733-1BE43E4544BF}"/>
                </a:ext>
              </a:extLst>
            </p:cNvPr>
            <p:cNvSpPr/>
            <p:nvPr/>
          </p:nvSpPr>
          <p:spPr>
            <a:xfrm>
              <a:off x="5879683" y="2622753"/>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descr="An electron">
              <a:extLst>
                <a:ext uri="{FF2B5EF4-FFF2-40B4-BE49-F238E27FC236}">
                  <a16:creationId xmlns:a16="http://schemas.microsoft.com/office/drawing/2014/main" id="{CE563A1F-6949-75B8-D3BE-52853313D044}"/>
                </a:ext>
              </a:extLst>
            </p:cNvPr>
            <p:cNvSpPr/>
            <p:nvPr/>
          </p:nvSpPr>
          <p:spPr>
            <a:xfrm>
              <a:off x="6174653" y="2632582"/>
              <a:ext cx="196646" cy="19664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Slide Number Placeholder 2">
            <a:extLst>
              <a:ext uri="{FF2B5EF4-FFF2-40B4-BE49-F238E27FC236}">
                <a16:creationId xmlns:a16="http://schemas.microsoft.com/office/drawing/2014/main" id="{0F384B09-3059-3281-0599-E8C6FC87B6F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146</a:t>
            </a:fld>
            <a:endParaRPr lang="en-AU"/>
          </a:p>
        </p:txBody>
      </p:sp>
    </p:spTree>
    <p:extLst>
      <p:ext uri="{BB962C8B-B14F-4D97-AF65-F5344CB8AC3E}">
        <p14:creationId xmlns:p14="http://schemas.microsoft.com/office/powerpoint/2010/main" val="326763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(1 of 2)</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23825" y="3429000"/>
            <a:ext cx="11484000" cy="2927351"/>
          </a:xfrm>
        </p:spPr>
        <p:txBody>
          <a:bodyPr/>
          <a:lstStyle/>
          <a:p>
            <a:r>
              <a:rPr lang="en-AU" dirty="0">
                <a:hlinkClick r:id="rId6"/>
              </a:rPr>
              <a:t>Science 7–10 (2023) </a:t>
            </a:r>
            <a:r>
              <a:rPr lang="en-AU" dirty="0">
                <a:latin typeface="Public Sans Light" pitchFamily="2" charset="0"/>
              </a:rPr>
              <a:t>© </a:t>
            </a:r>
            <a:r>
              <a:rPr lang="en-AU" dirty="0"/>
              <a:t>Syllabus NSW Education Standards Authority (NESA) for and on behalf of the Crown in right of the State of New South Wales, 2023.</a:t>
            </a:r>
          </a:p>
          <a:p>
            <a:r>
              <a:rPr lang="en-AU" sz="1200" dirty="0"/>
              <a:t>Australian Broadcasting Corporation and Education (11 July 2022) </a:t>
            </a:r>
            <a:r>
              <a:rPr lang="en-AU" sz="1200" dirty="0">
                <a:hlinkClick r:id="rId7"/>
              </a:rPr>
              <a:t>Many uses of a kangaroo [video]</a:t>
            </a:r>
            <a:r>
              <a:rPr lang="en-AU" sz="1200" dirty="0"/>
              <a:t>, </a:t>
            </a:r>
            <a:r>
              <a:rPr lang="en-AU" sz="1200" i="1" dirty="0"/>
              <a:t>ABC Education</a:t>
            </a:r>
            <a:r>
              <a:rPr lang="en-AU" sz="1200" dirty="0"/>
              <a:t>, ABC, accessed 19 December 2024.</a:t>
            </a:r>
          </a:p>
          <a:p>
            <a:r>
              <a:rPr lang="en-AU" sz="1200" dirty="0"/>
              <a:t>Australian Broadcasting Corporation and Education (11 July 2022) </a:t>
            </a:r>
            <a:r>
              <a:rPr lang="en-AU" sz="1200" dirty="0">
                <a:hlinkClick r:id="rId8"/>
              </a:rPr>
              <a:t>Use for resin and sap [video]</a:t>
            </a:r>
            <a:r>
              <a:rPr lang="en-AU" sz="1200" dirty="0"/>
              <a:t>, </a:t>
            </a:r>
            <a:r>
              <a:rPr lang="en-AU" sz="1200" i="1" dirty="0"/>
              <a:t>ABC Education</a:t>
            </a:r>
            <a:r>
              <a:rPr lang="en-AU" sz="1200" dirty="0"/>
              <a:t>, ABC, accessed 19 December 2024.</a:t>
            </a:r>
          </a:p>
          <a:p>
            <a:r>
              <a:rPr lang="en-AU" dirty="0"/>
              <a:t>AITSL (Australian Institute for Teaching and School Leadership Limited) (n.d.) </a:t>
            </a:r>
            <a:r>
              <a:rPr lang="en-AU" i="1" dirty="0">
                <a:hlinkClick r:id="rId9"/>
              </a:rPr>
              <a:t>Learning intentions and success criteria [PDF 251 KB]</a:t>
            </a:r>
            <a:r>
              <a:rPr lang="en-AU" dirty="0"/>
              <a:t>, AITSL, accessed 31 July 2024.</a:t>
            </a:r>
          </a:p>
          <a:p>
            <a:r>
              <a:rPr lang="en-AU" sz="1200" dirty="0">
                <a:solidFill>
                  <a:schemeClr val="accent1"/>
                </a:solidFill>
                <a:latin typeface="Arial" panose="020B0604020202020204" pitchFamily="34" charset="0"/>
                <a:cs typeface="Arial" panose="020B0604020202020204" pitchFamily="34" charset="0"/>
              </a:rPr>
              <a:t>Cumpston Z (2024) </a:t>
            </a:r>
            <a:r>
              <a:rPr lang="en-AU" sz="1200" dirty="0">
                <a:solidFill>
                  <a:schemeClr val="accent1"/>
                </a:solidFill>
                <a:latin typeface="Arial" panose="020B0604020202020204" pitchFamily="34" charset="0"/>
                <a:cs typeface="Arial" panose="020B0604020202020204" pitchFamily="34" charset="0"/>
                <a:hlinkClick r:id="rId10"/>
              </a:rPr>
              <a:t>Food, tools and medicine: 5 native plants that illuminate deep Aboriginal knowledge</a:t>
            </a:r>
            <a:r>
              <a:rPr lang="en-AU" sz="1200" dirty="0">
                <a:solidFill>
                  <a:schemeClr val="accent1"/>
                </a:solidFill>
                <a:latin typeface="Arial" panose="020B0604020202020204" pitchFamily="34" charset="0"/>
                <a:cs typeface="Arial" panose="020B0604020202020204" pitchFamily="34" charset="0"/>
              </a:rPr>
              <a:t>, COSMOS EDUCATION, </a:t>
            </a:r>
            <a:r>
              <a:rPr lang="en-AU" sz="1200" dirty="0"/>
              <a:t>accessed 19 December 2024.</a:t>
            </a:r>
            <a:endParaRPr lang="en-AU" dirty="0"/>
          </a:p>
          <a:p>
            <a:r>
              <a:rPr lang="en-AU" dirty="0">
                <a:effectLst/>
                <a:latin typeface="Arial" panose="020B0604020202020204" pitchFamily="34" charset="0"/>
                <a:ea typeface="Calibri" panose="020F0502020204030204" pitchFamily="34" charset="0"/>
              </a:rPr>
              <a:t>Heinberg R (22 November 2007) </a:t>
            </a:r>
            <a:r>
              <a:rPr lang="en-AU" dirty="0">
                <a:effectLst/>
                <a:latin typeface="Arial" panose="020B0604020202020204" pitchFamily="34" charset="0"/>
                <a:ea typeface="Calibri" panose="020F0502020204030204" pitchFamily="34" charset="0"/>
                <a:hlinkClick r:id="rId11"/>
              </a:rPr>
              <a:t>MuseLetter #188: What Will We Eat as the Oil Runs Out? </a:t>
            </a:r>
            <a:r>
              <a:rPr lang="en-AU" i="1" dirty="0">
                <a:effectLst/>
                <a:latin typeface="Arial" panose="020B0604020202020204" pitchFamily="34" charset="0"/>
                <a:ea typeface="Calibri" panose="020F0502020204030204" pitchFamily="34" charset="0"/>
              </a:rPr>
              <a:t>The Lady Eve Balfour Lecture</a:t>
            </a:r>
            <a:r>
              <a:rPr lang="en-AU" dirty="0">
                <a:effectLst/>
                <a:latin typeface="Arial" panose="020B0604020202020204" pitchFamily="34" charset="0"/>
                <a:ea typeface="Calibri" panose="020F0502020204030204" pitchFamily="34" charset="0"/>
              </a:rPr>
              <a:t>. Richard Heinberg, accessed 18 June 2025.</a:t>
            </a:r>
          </a:p>
          <a:p>
            <a:r>
              <a:rPr lang="en-AU" dirty="0">
                <a:effectLst/>
                <a:latin typeface="Arial" panose="020B0604020202020204" pitchFamily="34" charset="0"/>
                <a:ea typeface="Calibri" panose="020F0502020204030204" pitchFamily="34" charset="0"/>
              </a:rPr>
              <a:t>Kuo G (May 2019) </a:t>
            </a:r>
            <a:r>
              <a:rPr lang="en-AU" u="sng" dirty="0">
                <a:solidFill>
                  <a:srgbClr val="001C4A"/>
                </a:solidFill>
                <a:effectLst/>
                <a:latin typeface="Arial" panose="020B0604020202020204" pitchFamily="34" charset="0"/>
                <a:ea typeface="Calibri" panose="020F0502020204030204" pitchFamily="34" charset="0"/>
                <a:hlinkClick r:id="rId12"/>
              </a:rPr>
              <a:t>Why we should worry</a:t>
            </a:r>
            <a:r>
              <a:rPr lang="en-AU" dirty="0">
                <a:effectLst/>
                <a:latin typeface="Arial" panose="020B0604020202020204" pitchFamily="34" charset="0"/>
                <a:ea typeface="Calibri" panose="020F0502020204030204" pitchFamily="34" charset="0"/>
              </a:rPr>
              <a:t>, MAHB, accessed 10 September 2024.</a:t>
            </a:r>
          </a:p>
          <a:p>
            <a:r>
              <a:rPr lang="en-AU" dirty="0">
                <a:effectLst/>
                <a:latin typeface="Arial" panose="020B0604020202020204" pitchFamily="34" charset="0"/>
                <a:ea typeface="Calibri" panose="020F0502020204030204" pitchFamily="34" charset="0"/>
              </a:rPr>
              <a:t>Lorenz A (30 Apr 2023) </a:t>
            </a:r>
            <a:r>
              <a:rPr lang="en-AU" u="sng" dirty="0">
                <a:solidFill>
                  <a:srgbClr val="001C4A"/>
                </a:solidFill>
                <a:effectLst/>
                <a:latin typeface="Arial" panose="020B0604020202020204" pitchFamily="34" charset="0"/>
                <a:ea typeface="Calibri" panose="020F0502020204030204" pitchFamily="34" charset="0"/>
                <a:hlinkClick r:id="rId13"/>
              </a:rPr>
              <a:t>When will we run out of fossil fuels?</a:t>
            </a:r>
            <a:r>
              <a:rPr lang="en-AU" dirty="0">
                <a:effectLst/>
                <a:latin typeface="Arial" panose="020B0604020202020204" pitchFamily="34" charset="0"/>
                <a:ea typeface="Calibri" panose="020F0502020204030204" pitchFamily="34" charset="0"/>
              </a:rPr>
              <a:t>, </a:t>
            </a:r>
            <a:r>
              <a:rPr lang="en-AU" i="1" dirty="0">
                <a:effectLst/>
                <a:latin typeface="Arial" panose="020B0604020202020204" pitchFamily="34" charset="0"/>
                <a:ea typeface="Calibri" panose="020F0502020204030204" pitchFamily="34" charset="0"/>
              </a:rPr>
              <a:t>Read, Debate: Engage, Fair Planet</a:t>
            </a:r>
            <a:r>
              <a:rPr lang="en-AU" dirty="0">
                <a:effectLst/>
                <a:latin typeface="Arial" panose="020B0604020202020204" pitchFamily="34" charset="0"/>
                <a:ea typeface="Calibri" panose="020F0502020204030204" pitchFamily="34" charset="0"/>
              </a:rPr>
              <a:t>, accessed 10 September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147</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04590D5D-E9B2-77B9-EDF5-7ABDA73348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3568B0-BBCF-CC44-B205-A9CEF77AEFB2}"/>
              </a:ext>
            </a:extLst>
          </p:cNvPr>
          <p:cNvSpPr>
            <a:spLocks noGrp="1"/>
          </p:cNvSpPr>
          <p:nvPr>
            <p:ph type="title"/>
          </p:nvPr>
        </p:nvSpPr>
        <p:spPr/>
        <p:txBody>
          <a:bodyPr/>
          <a:lstStyle/>
          <a:p>
            <a:r>
              <a:rPr lang="en-AU" dirty="0"/>
              <a:t>References (2 of 2)</a:t>
            </a:r>
          </a:p>
        </p:txBody>
      </p:sp>
      <p:sp>
        <p:nvSpPr>
          <p:cNvPr id="7" name="TextBox 6">
            <a:extLst>
              <a:ext uri="{FF2B5EF4-FFF2-40B4-BE49-F238E27FC236}">
                <a16:creationId xmlns:a16="http://schemas.microsoft.com/office/drawing/2014/main" id="{5BDF3901-33DA-656B-C4C7-29C8BB0FC414}"/>
              </a:ext>
            </a:extLst>
          </p:cNvPr>
          <p:cNvSpPr txBox="1"/>
          <p:nvPr/>
        </p:nvSpPr>
        <p:spPr>
          <a:xfrm>
            <a:off x="285750" y="1409611"/>
            <a:ext cx="11517312" cy="1974067"/>
          </a:xfrm>
          <a:prstGeom prst="rect">
            <a:avLst/>
          </a:prstGeom>
          <a:noFill/>
        </p:spPr>
        <p:txBody>
          <a:bodyPr wrap="square">
            <a:spAutoFit/>
          </a:bodyPr>
          <a:lstStyle/>
          <a:p>
            <a:pPr>
              <a:lnSpc>
                <a:spcPct val="200000"/>
              </a:lnSpc>
              <a:spcAft>
                <a:spcPts val="1200"/>
              </a:spcAft>
            </a:pPr>
            <a:r>
              <a:rPr lang="en-AU" sz="1200" dirty="0">
                <a:solidFill>
                  <a:schemeClr val="accent1"/>
                </a:solidFill>
                <a:cs typeface="Arial" panose="020B0604020202020204" pitchFamily="34" charset="0"/>
              </a:rPr>
              <a:t>Kamenev M (8 Feb 2011) </a:t>
            </a:r>
            <a:r>
              <a:rPr lang="en-AU" sz="1200" dirty="0">
                <a:hlinkClick r:id="rId3"/>
              </a:rPr>
              <a:t>Top 10 Indigenous bush medicines</a:t>
            </a:r>
            <a:r>
              <a:rPr lang="en-AU" sz="1200" dirty="0"/>
              <a:t>, Australian Geographic, 19 December 2024.</a:t>
            </a:r>
          </a:p>
          <a:p>
            <a:pPr>
              <a:lnSpc>
                <a:spcPct val="200000"/>
              </a:lnSpc>
              <a:spcAft>
                <a:spcPts val="1200"/>
              </a:spcAft>
            </a:pPr>
            <a:r>
              <a:rPr lang="en-AU" sz="1200" dirty="0"/>
              <a:t>Victorian Government (3 December 2024) </a:t>
            </a:r>
            <a:r>
              <a:rPr lang="en-AU" sz="1200" dirty="0">
                <a:hlinkClick r:id="rId4"/>
              </a:rPr>
              <a:t>Aboriginal places and objects</a:t>
            </a:r>
            <a:r>
              <a:rPr lang="en-AU" sz="1200" dirty="0"/>
              <a:t>, First Peoples – State Relations, accessed 19 December 24. </a:t>
            </a:r>
          </a:p>
          <a:p>
            <a:pPr>
              <a:lnSpc>
                <a:spcPct val="200000"/>
              </a:lnSpc>
              <a:spcAft>
                <a:spcPts val="1200"/>
              </a:spcAft>
            </a:pPr>
            <a:r>
              <a:rPr lang="en-AU" sz="1200" dirty="0"/>
              <a:t>World Wide Wattle  (22 June 2023) </a:t>
            </a:r>
            <a:r>
              <a:rPr lang="en-AU" sz="1200" dirty="0">
                <a:hlinkClick r:id="rId5"/>
              </a:rPr>
              <a:t>Traditional Uses of Australian acacias</a:t>
            </a:r>
            <a:r>
              <a:rPr lang="en-AU" sz="1200" dirty="0"/>
              <a:t>, World Wide Wattle, accessed 19 December 24.</a:t>
            </a:r>
          </a:p>
          <a:p>
            <a:pPr>
              <a:lnSpc>
                <a:spcPct val="200000"/>
              </a:lnSpc>
              <a:spcAft>
                <a:spcPts val="1200"/>
              </a:spcAft>
            </a:pPr>
            <a:r>
              <a:rPr lang="en-AU" sz="1200" dirty="0"/>
              <a:t>Wroth D (2024) </a:t>
            </a:r>
            <a:r>
              <a:rPr lang="en-AU" sz="1200" dirty="0">
                <a:solidFill>
                  <a:schemeClr val="accent1"/>
                </a:solidFill>
                <a:cs typeface="Arial" panose="020B0604020202020204" pitchFamily="34" charset="0"/>
                <a:hlinkClick r:id="rId6"/>
              </a:rPr>
              <a:t>Australian Aboriginal Ochre Painting</a:t>
            </a:r>
            <a:r>
              <a:rPr lang="en-AU" sz="1200" dirty="0">
                <a:solidFill>
                  <a:schemeClr val="accent1"/>
                </a:solidFill>
                <a:cs typeface="Arial" panose="020B0604020202020204" pitchFamily="34" charset="0"/>
              </a:rPr>
              <a:t>, </a:t>
            </a:r>
            <a:r>
              <a:rPr lang="en-AU" sz="1200" dirty="0" err="1">
                <a:solidFill>
                  <a:schemeClr val="accent1"/>
                </a:solidFill>
                <a:cs typeface="Arial" panose="020B0604020202020204" pitchFamily="34" charset="0"/>
              </a:rPr>
              <a:t>Japingka</a:t>
            </a:r>
            <a:r>
              <a:rPr lang="en-AU" sz="1200" dirty="0">
                <a:solidFill>
                  <a:schemeClr val="accent1"/>
                </a:solidFill>
                <a:cs typeface="Arial" panose="020B0604020202020204" pitchFamily="34" charset="0"/>
              </a:rPr>
              <a:t> Aboriginal Art, </a:t>
            </a:r>
            <a:r>
              <a:rPr lang="en-AU" sz="1200" dirty="0"/>
              <a:t>accessed 19 December 24.</a:t>
            </a:r>
          </a:p>
        </p:txBody>
      </p:sp>
      <p:sp>
        <p:nvSpPr>
          <p:cNvPr id="2" name="Slide Number Placeholder 1">
            <a:extLst>
              <a:ext uri="{FF2B5EF4-FFF2-40B4-BE49-F238E27FC236}">
                <a16:creationId xmlns:a16="http://schemas.microsoft.com/office/drawing/2014/main" id="{0D0EBE66-7F03-068A-A934-248AE940F72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148</a:t>
            </a:fld>
            <a:endParaRPr lang="en-AU"/>
          </a:p>
        </p:txBody>
      </p:sp>
    </p:spTree>
    <p:extLst>
      <p:ext uri="{BB962C8B-B14F-4D97-AF65-F5344CB8AC3E}">
        <p14:creationId xmlns:p14="http://schemas.microsoft.com/office/powerpoint/2010/main" val="28043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B7E4CB-B879-536C-FE23-6A04D6C858C6}"/>
              </a:ext>
            </a:extLst>
          </p:cNvPr>
          <p:cNvSpPr>
            <a:spLocks noGrp="1"/>
          </p:cNvSpPr>
          <p:nvPr>
            <p:ph type="title"/>
          </p:nvPr>
        </p:nvSpPr>
        <p:spPr/>
        <p:txBody>
          <a:bodyPr/>
          <a:lstStyle/>
          <a:p>
            <a:r>
              <a:rPr lang="en-AU"/>
              <a:t>1.1 Agree to disagree</a:t>
            </a:r>
          </a:p>
        </p:txBody>
      </p:sp>
      <p:sp>
        <p:nvSpPr>
          <p:cNvPr id="5" name="Text Placeholder 4">
            <a:extLst>
              <a:ext uri="{FF2B5EF4-FFF2-40B4-BE49-F238E27FC236}">
                <a16:creationId xmlns:a16="http://schemas.microsoft.com/office/drawing/2014/main" id="{E802B416-836C-2FAB-B349-608526E63AED}"/>
              </a:ext>
            </a:extLst>
          </p:cNvPr>
          <p:cNvSpPr>
            <a:spLocks noGrp="1"/>
          </p:cNvSpPr>
          <p:nvPr>
            <p:ph type="body" sz="quarter" idx="18"/>
          </p:nvPr>
        </p:nvSpPr>
        <p:spPr/>
        <p:txBody>
          <a:bodyPr/>
          <a:lstStyle/>
          <a:p>
            <a:r>
              <a:rPr lang="en-AU" dirty="0"/>
              <a:t>How much do you agree/disagree with the statement below?</a:t>
            </a:r>
          </a:p>
        </p:txBody>
      </p:sp>
      <p:sp>
        <p:nvSpPr>
          <p:cNvPr id="9" name="Rectangle 8">
            <a:extLst>
              <a:ext uri="{FF2B5EF4-FFF2-40B4-BE49-F238E27FC236}">
                <a16:creationId xmlns:a16="http://schemas.microsoft.com/office/drawing/2014/main" id="{DF18E893-A70F-7CEA-FFBF-9CCB1969AE19}"/>
              </a:ext>
            </a:extLst>
          </p:cNvPr>
          <p:cNvSpPr/>
          <p:nvPr/>
        </p:nvSpPr>
        <p:spPr>
          <a:xfrm>
            <a:off x="348003" y="1896315"/>
            <a:ext cx="11495996" cy="43096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tx1"/>
                </a:solidFill>
                <a:ea typeface="Calibri" panose="020F0502020204030204" pitchFamily="34" charset="0"/>
              </a:rPr>
              <a:t>Resources are finite.</a:t>
            </a:r>
          </a:p>
        </p:txBody>
      </p:sp>
      <p:sp>
        <p:nvSpPr>
          <p:cNvPr id="13" name="Rectangle 12">
            <a:extLst>
              <a:ext uri="{FF2B5EF4-FFF2-40B4-BE49-F238E27FC236}">
                <a16:creationId xmlns:a16="http://schemas.microsoft.com/office/drawing/2014/main" id="{EC4F5DA1-3F68-4431-2500-25CE393E6881}"/>
              </a:ext>
            </a:extLst>
          </p:cNvPr>
          <p:cNvSpPr/>
          <p:nvPr/>
        </p:nvSpPr>
        <p:spPr>
          <a:xfrm>
            <a:off x="348003" y="1896315"/>
            <a:ext cx="11495996" cy="43096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tx1"/>
                </a:solidFill>
                <a:ea typeface="Calibri" panose="020F0502020204030204" pitchFamily="34" charset="0"/>
              </a:rPr>
              <a:t>I use finite resources every day.</a:t>
            </a:r>
          </a:p>
        </p:txBody>
      </p:sp>
      <p:sp>
        <p:nvSpPr>
          <p:cNvPr id="14" name="Rectangle 13">
            <a:extLst>
              <a:ext uri="{FF2B5EF4-FFF2-40B4-BE49-F238E27FC236}">
                <a16:creationId xmlns:a16="http://schemas.microsoft.com/office/drawing/2014/main" id="{300EA40B-E76F-CAB7-8037-D482B64DF067}"/>
              </a:ext>
            </a:extLst>
          </p:cNvPr>
          <p:cNvSpPr/>
          <p:nvPr/>
        </p:nvSpPr>
        <p:spPr>
          <a:xfrm>
            <a:off x="348003" y="1896315"/>
            <a:ext cx="11495996" cy="43096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tx1"/>
                </a:solidFill>
                <a:ea typeface="Calibri" panose="020F0502020204030204" pitchFamily="34" charset="0"/>
              </a:rPr>
              <a:t>Australia has unlimited resources.</a:t>
            </a:r>
          </a:p>
        </p:txBody>
      </p:sp>
      <p:sp>
        <p:nvSpPr>
          <p:cNvPr id="15" name="Rectangle 14">
            <a:extLst>
              <a:ext uri="{FF2B5EF4-FFF2-40B4-BE49-F238E27FC236}">
                <a16:creationId xmlns:a16="http://schemas.microsoft.com/office/drawing/2014/main" id="{3DF54274-FD72-439E-4170-619BDAA67D39}"/>
              </a:ext>
            </a:extLst>
          </p:cNvPr>
          <p:cNvSpPr/>
          <p:nvPr/>
        </p:nvSpPr>
        <p:spPr>
          <a:xfrm>
            <a:off x="348003" y="1896315"/>
            <a:ext cx="11495996" cy="43096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tx1"/>
                </a:solidFill>
                <a:ea typeface="Calibri" panose="020F0502020204030204" pitchFamily="34" charset="0"/>
              </a:rPr>
              <a:t>We must be careful with our use of renewable resources.</a:t>
            </a:r>
          </a:p>
        </p:txBody>
      </p:sp>
      <p:sp>
        <p:nvSpPr>
          <p:cNvPr id="20" name="Rectangle 19">
            <a:extLst>
              <a:ext uri="{FF2B5EF4-FFF2-40B4-BE49-F238E27FC236}">
                <a16:creationId xmlns:a16="http://schemas.microsoft.com/office/drawing/2014/main" id="{1148081A-6969-C577-A7FB-9330D714A2C6}"/>
              </a:ext>
            </a:extLst>
          </p:cNvPr>
          <p:cNvSpPr/>
          <p:nvPr/>
        </p:nvSpPr>
        <p:spPr>
          <a:xfrm>
            <a:off x="348003" y="1896315"/>
            <a:ext cx="11495996" cy="43096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tx1"/>
                </a:solidFill>
                <a:ea typeface="Calibri" panose="020F0502020204030204" pitchFamily="34" charset="0"/>
              </a:rPr>
              <a:t>Australia is rich in natural resources, and we will never run out.</a:t>
            </a:r>
          </a:p>
        </p:txBody>
      </p:sp>
      <p:sp>
        <p:nvSpPr>
          <p:cNvPr id="21" name="Rectangle 20">
            <a:extLst>
              <a:ext uri="{FF2B5EF4-FFF2-40B4-BE49-F238E27FC236}">
                <a16:creationId xmlns:a16="http://schemas.microsoft.com/office/drawing/2014/main" id="{57C5B096-5848-D5C1-8470-169F9A58D511}"/>
              </a:ext>
            </a:extLst>
          </p:cNvPr>
          <p:cNvSpPr/>
          <p:nvPr/>
        </p:nvSpPr>
        <p:spPr>
          <a:xfrm>
            <a:off x="348003" y="1896315"/>
            <a:ext cx="11495996" cy="43096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tx1"/>
                </a:solidFill>
                <a:ea typeface="Calibri" panose="020F0502020204030204" pitchFamily="34" charset="0"/>
              </a:rPr>
              <a:t>Renewable resources are just as limited as non-renewable resources.</a:t>
            </a:r>
          </a:p>
        </p:txBody>
      </p:sp>
      <p:sp>
        <p:nvSpPr>
          <p:cNvPr id="22" name="Rectangle 21">
            <a:extLst>
              <a:ext uri="{FF2B5EF4-FFF2-40B4-BE49-F238E27FC236}">
                <a16:creationId xmlns:a16="http://schemas.microsoft.com/office/drawing/2014/main" id="{C438B1CF-C66F-BEB9-1010-AB750CFC064C}"/>
              </a:ext>
            </a:extLst>
          </p:cNvPr>
          <p:cNvSpPr/>
          <p:nvPr/>
        </p:nvSpPr>
        <p:spPr>
          <a:xfrm>
            <a:off x="348003" y="1896315"/>
            <a:ext cx="11495996" cy="43096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tx1"/>
                </a:solidFill>
                <a:ea typeface="Calibri" panose="020F0502020204030204" pitchFamily="34" charset="0"/>
              </a:rPr>
              <a:t>We should prioritise using renewable resources over non-renewable ones.</a:t>
            </a:r>
          </a:p>
        </p:txBody>
      </p:sp>
      <p:sp>
        <p:nvSpPr>
          <p:cNvPr id="23" name="Rectangle 22">
            <a:extLst>
              <a:ext uri="{FF2B5EF4-FFF2-40B4-BE49-F238E27FC236}">
                <a16:creationId xmlns:a16="http://schemas.microsoft.com/office/drawing/2014/main" id="{6CC953A7-5BAF-E5FF-B946-A264B26814B8}"/>
              </a:ext>
            </a:extLst>
          </p:cNvPr>
          <p:cNvSpPr/>
          <p:nvPr/>
        </p:nvSpPr>
        <p:spPr>
          <a:xfrm>
            <a:off x="348003" y="1896315"/>
            <a:ext cx="11495996" cy="43096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tx1"/>
                </a:solidFill>
                <a:ea typeface="Calibri" panose="020F0502020204030204" pitchFamily="34" charset="0"/>
              </a:rPr>
              <a:t>Technological advancements can solve the problem of resource scarcity.</a:t>
            </a:r>
          </a:p>
        </p:txBody>
      </p:sp>
      <p:sp>
        <p:nvSpPr>
          <p:cNvPr id="24" name="Rectangle 23">
            <a:extLst>
              <a:ext uri="{FF2B5EF4-FFF2-40B4-BE49-F238E27FC236}">
                <a16:creationId xmlns:a16="http://schemas.microsoft.com/office/drawing/2014/main" id="{71CD248E-EFD3-0FC2-BE5A-544798151153}"/>
              </a:ext>
            </a:extLst>
          </p:cNvPr>
          <p:cNvSpPr/>
          <p:nvPr/>
        </p:nvSpPr>
        <p:spPr>
          <a:xfrm>
            <a:off x="348003" y="1896315"/>
            <a:ext cx="11495996" cy="43096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tx1"/>
                </a:solidFill>
                <a:ea typeface="Calibri" panose="020F0502020204030204" pitchFamily="34" charset="0"/>
              </a:rPr>
              <a:t>The environmental impact of resource extraction is more important than the economic benefits.</a:t>
            </a:r>
          </a:p>
        </p:txBody>
      </p:sp>
      <p:sp>
        <p:nvSpPr>
          <p:cNvPr id="2" name="Slide Number Placeholder 1">
            <a:extLst>
              <a:ext uri="{FF2B5EF4-FFF2-40B4-BE49-F238E27FC236}">
                <a16:creationId xmlns:a16="http://schemas.microsoft.com/office/drawing/2014/main" id="{0C391DA2-FF29-AF1D-17EF-3D1A84EDB7F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33150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3"/>
                                        </p:tgtEl>
                                      </p:cBhvr>
                                    </p:animEffect>
                                    <p:set>
                                      <p:cBhvr>
                                        <p:cTn id="68" dur="1" fill="hold">
                                          <p:stCondLst>
                                            <p:cond delay="499"/>
                                          </p:stCondLst>
                                        </p:cTn>
                                        <p:tgtEl>
                                          <p:spTgt spid="23"/>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14" grpId="0" animBg="1"/>
      <p:bldP spid="14" grpId="1" animBg="1"/>
      <p:bldP spid="15" grpId="0" animBg="1"/>
      <p:bldP spid="15" grpId="1" animBg="1"/>
      <p:bldP spid="20" grpId="0" animBg="1"/>
      <p:bldP spid="20" grpId="1" animBg="1"/>
      <p:bldP spid="21" grpId="0" animBg="1"/>
      <p:bldP spid="21" grpId="1" animBg="1"/>
      <p:bldP spid="22" grpId="0" animBg="1"/>
      <p:bldP spid="22" grpId="1" animBg="1"/>
      <p:bldP spid="23" grpId="0" animBg="1"/>
      <p:bldP spid="23" grpId="1"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sz="3200" dirty="0">
                <a:latin typeface="+mj-lt"/>
                <a:cs typeface="Arial"/>
              </a:rPr>
              <a:t>1.2 Exploring Australia’s resources</a:t>
            </a:r>
          </a:p>
        </p:txBody>
      </p:sp>
      <p:sp>
        <p:nvSpPr>
          <p:cNvPr id="6" name="Text Placeholder 5">
            <a:extLst>
              <a:ext uri="{FF2B5EF4-FFF2-40B4-BE49-F238E27FC236}">
                <a16:creationId xmlns:a16="http://schemas.microsoft.com/office/drawing/2014/main" id="{F6E46F61-5E5D-A38F-3A9E-C34BA5E92B24}"/>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E4CEF851-7094-7492-3BEE-9F4CDD597D27}"/>
              </a:ext>
            </a:extLst>
          </p:cNvPr>
          <p:cNvGraphicFramePr>
            <a:graphicFrameLocks noGrp="1"/>
          </p:cNvGraphicFramePr>
          <p:nvPr>
            <p:extLst>
              <p:ext uri="{D42A27DB-BD31-4B8C-83A1-F6EECF244321}">
                <p14:modId xmlns:p14="http://schemas.microsoft.com/office/powerpoint/2010/main" val="4141415781"/>
              </p:ext>
            </p:extLst>
          </p:nvPr>
        </p:nvGraphicFramePr>
        <p:xfrm>
          <a:off x="359998" y="2119375"/>
          <a:ext cx="11146202" cy="4038312"/>
        </p:xfrm>
        <a:graphic>
          <a:graphicData uri="http://schemas.openxmlformats.org/drawingml/2006/table">
            <a:tbl>
              <a:tblPr firstRow="1">
                <a:tableStyleId>{B301B821-A1FF-4177-AEE7-76D212191A09}</a:tableStyleId>
              </a:tblPr>
              <a:tblGrid>
                <a:gridCol w="5461797">
                  <a:extLst>
                    <a:ext uri="{9D8B030D-6E8A-4147-A177-3AD203B41FA5}">
                      <a16:colId xmlns:a16="http://schemas.microsoft.com/office/drawing/2014/main" val="3623447875"/>
                    </a:ext>
                  </a:extLst>
                </a:gridCol>
                <a:gridCol w="5684405">
                  <a:extLst>
                    <a:ext uri="{9D8B030D-6E8A-4147-A177-3AD203B41FA5}">
                      <a16:colId xmlns:a16="http://schemas.microsoft.com/office/drawing/2014/main" val="3573327086"/>
                    </a:ext>
                  </a:extLst>
                </a:gridCol>
              </a:tblGrid>
              <a:tr h="468670">
                <a:tc>
                  <a:txBody>
                    <a:bodyPr/>
                    <a:lstStyle/>
                    <a:p>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2481548">
                <a:tc>
                  <a:txBody>
                    <a:bodyPr/>
                    <a:lstStyle/>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to assess the use of Australia’s finite resources</a:t>
                      </a:r>
                      <a:endParaRPr lang="en-AU" sz="1800" dirty="0">
                        <a:latin typeface="+mn-lt"/>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50000"/>
                        </a:lnSpc>
                        <a:spcAft>
                          <a:spcPts val="1200"/>
                        </a:spcAft>
                        <a:buFont typeface="Arial"/>
                        <a:buChar char="•"/>
                      </a:pPr>
                      <a:r>
                        <a:rPr lang="en-AU" sz="1800" dirty="0">
                          <a:latin typeface="+mn-lt"/>
                          <a:cs typeface="Arial" panose="020B0604020202020204" pitchFamily="34" charset="0"/>
                        </a:rPr>
                        <a:t>identify the finite resources extracted in Australia</a:t>
                      </a:r>
                      <a:endParaRPr lang="en-AU" sz="1800" dirty="0">
                        <a:latin typeface="+mn-lt"/>
                        <a:ea typeface="+mn-lt"/>
                        <a:cs typeface="Arial" panose="020B0604020202020204" pitchFamily="34" charset="0"/>
                      </a:endParaRPr>
                    </a:p>
                    <a:p>
                      <a:pPr marL="342900" indent="-342900">
                        <a:lnSpc>
                          <a:spcPct val="150000"/>
                        </a:lnSpc>
                        <a:spcAft>
                          <a:spcPts val="1200"/>
                        </a:spcAft>
                        <a:buFont typeface="Arial"/>
                        <a:buChar char="•"/>
                      </a:pPr>
                      <a:r>
                        <a:rPr lang="en-AU" sz="1800" dirty="0">
                          <a:latin typeface="+mn-lt"/>
                          <a:ea typeface="+mn-lt"/>
                          <a:cs typeface="Arial" panose="020B0604020202020204" pitchFamily="34" charset="0"/>
                        </a:rPr>
                        <a:t>l</a:t>
                      </a:r>
                      <a:r>
                        <a:rPr lang="en-AU" sz="1800" dirty="0">
                          <a:latin typeface="+mn-lt"/>
                          <a:cs typeface="Arial" panose="020B0604020202020204" pitchFamily="34" charset="0"/>
                        </a:rPr>
                        <a:t>ocate where these resources are found within Australia</a:t>
                      </a:r>
                    </a:p>
                    <a:p>
                      <a:pPr marL="342900" indent="-342900">
                        <a:lnSpc>
                          <a:spcPct val="150000"/>
                        </a:lnSpc>
                        <a:spcAft>
                          <a:spcPts val="1200"/>
                        </a:spcAft>
                        <a:buFont typeface="Arial"/>
                        <a:buChar char="•"/>
                      </a:pPr>
                      <a:r>
                        <a:rPr lang="en-AU" sz="1800" dirty="0">
                          <a:latin typeface="+mn-lt"/>
                          <a:cs typeface="Arial" panose="020B0604020202020204" pitchFamily="34" charset="0"/>
                        </a:rPr>
                        <a:t>understand that Australia’s resources are limited and have a lifetime.</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r h="1088094">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To assess the authority of texts</a:t>
                      </a:r>
                      <a:endParaRPr lang="en-AU" sz="1800" dirty="0">
                        <a:latin typeface="+mn-lt"/>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nSpc>
                          <a:spcPct val="150000"/>
                        </a:lnSpc>
                        <a:spcAft>
                          <a:spcPts val="1200"/>
                        </a:spcAft>
                        <a:buFont typeface="Arial" panose="020B0604020202020204" pitchFamily="34" charset="0"/>
                        <a:buChar char="•"/>
                      </a:pPr>
                      <a:r>
                        <a:rPr lang="en-AU" sz="1800" kern="1200" dirty="0">
                          <a:solidFill>
                            <a:schemeClr val="dk1"/>
                          </a:solidFill>
                          <a:latin typeface="+mn-lt"/>
                          <a:ea typeface="+mn-ea"/>
                          <a:cs typeface="Arial" panose="020B0604020202020204" pitchFamily="34" charset="0"/>
                        </a:rPr>
                        <a:t>identify indicators that show authority in a text.</a:t>
                      </a:r>
                    </a:p>
                    <a:p>
                      <a:pPr marL="285750" indent="-285750">
                        <a:lnSpc>
                          <a:spcPct val="150000"/>
                        </a:lnSpc>
                        <a:spcAft>
                          <a:spcPts val="1200"/>
                        </a:spcAft>
                        <a:buFont typeface="Arial" panose="020B0604020202020204" pitchFamily="34" charset="0"/>
                        <a:buChar char="•"/>
                      </a:pPr>
                      <a:r>
                        <a:rPr lang="en-AU" sz="1800" kern="1200" dirty="0">
                          <a:solidFill>
                            <a:schemeClr val="dk1"/>
                          </a:solidFill>
                          <a:latin typeface="+mn-lt"/>
                          <a:ea typeface="+mn-ea"/>
                          <a:cs typeface="Arial" panose="020B0604020202020204" pitchFamily="34" charset="0"/>
                        </a:rPr>
                        <a:t>make </a:t>
                      </a:r>
                      <a:r>
                        <a:rPr lang="en-AU" sz="1800" kern="1200" dirty="0">
                          <a:solidFill>
                            <a:schemeClr val="dk1"/>
                          </a:solidFill>
                          <a:effectLst/>
                          <a:latin typeface="+mn-lt"/>
                          <a:ea typeface="+mn-ea"/>
                          <a:cs typeface="+mn-cs"/>
                        </a:rPr>
                        <a:t>a judgement on the authority of a text</a:t>
                      </a:r>
                      <a:endParaRPr lang="en-AU" sz="1800" dirty="0">
                        <a:latin typeface="+mn-lt"/>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930822"/>
                  </a:ext>
                </a:extLst>
              </a:tr>
            </a:tbl>
          </a:graphicData>
        </a:graphic>
      </p:graphicFrame>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851757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83E23C-A2A3-5C8E-594F-A67D5537878F}"/>
              </a:ext>
            </a:extLst>
          </p:cNvPr>
          <p:cNvSpPr>
            <a:spLocks noGrp="1"/>
          </p:cNvSpPr>
          <p:nvPr>
            <p:ph type="title"/>
          </p:nvPr>
        </p:nvSpPr>
        <p:spPr/>
        <p:txBody>
          <a:bodyPr/>
          <a:lstStyle/>
          <a:p>
            <a:r>
              <a:rPr lang="en-AU"/>
              <a:t>1.2 Can you trust that information?</a:t>
            </a:r>
          </a:p>
        </p:txBody>
      </p:sp>
      <p:sp>
        <p:nvSpPr>
          <p:cNvPr id="10" name="Rectangle: Rounded Corners 9">
            <a:extLst>
              <a:ext uri="{FF2B5EF4-FFF2-40B4-BE49-F238E27FC236}">
                <a16:creationId xmlns:a16="http://schemas.microsoft.com/office/drawing/2014/main" id="{86ED7D7E-DB5E-C02C-168D-74A96FCCAD87}"/>
              </a:ext>
            </a:extLst>
          </p:cNvPr>
          <p:cNvSpPr/>
          <p:nvPr/>
        </p:nvSpPr>
        <p:spPr>
          <a:xfrm>
            <a:off x="360000" y="1828933"/>
            <a:ext cx="5874113" cy="181247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AU" b="1" dirty="0">
                <a:solidFill>
                  <a:schemeClr val="bg1"/>
                </a:solidFill>
                <a:cs typeface="Arial" panose="020B0604020202020204" pitchFamily="34" charset="0"/>
              </a:rPr>
              <a:t>‘What will we eat as the oil runs out?’</a:t>
            </a:r>
          </a:p>
          <a:p>
            <a:pPr algn="r">
              <a:lnSpc>
                <a:spcPct val="150000"/>
              </a:lnSpc>
              <a:spcAft>
                <a:spcPts val="1200"/>
              </a:spcAft>
            </a:pPr>
            <a:r>
              <a:rPr lang="en-AU" b="1" dirty="0">
                <a:solidFill>
                  <a:schemeClr val="bg1"/>
                </a:solidFill>
                <a:cs typeface="Arial" panose="020B0604020202020204" pitchFamily="34" charset="0"/>
              </a:rPr>
              <a:t>Tweet by Richard Heinberg</a:t>
            </a:r>
          </a:p>
        </p:txBody>
      </p:sp>
      <p:sp>
        <p:nvSpPr>
          <p:cNvPr id="12" name="Rectangle: Rounded Corners 11">
            <a:extLst>
              <a:ext uri="{FF2B5EF4-FFF2-40B4-BE49-F238E27FC236}">
                <a16:creationId xmlns:a16="http://schemas.microsoft.com/office/drawing/2014/main" id="{7B7D0FD8-8B19-7A0C-9E87-554E3F1F5DB8}"/>
              </a:ext>
            </a:extLst>
          </p:cNvPr>
          <p:cNvSpPr/>
          <p:nvPr/>
        </p:nvSpPr>
        <p:spPr>
          <a:xfrm>
            <a:off x="360000" y="3753708"/>
            <a:ext cx="5874113" cy="18389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AU" b="1" dirty="0">
                <a:solidFill>
                  <a:schemeClr val="bg1"/>
                </a:solidFill>
                <a:cs typeface="Arial" panose="020B0604020202020204" pitchFamily="34" charset="0"/>
              </a:rPr>
              <a:t>‘Oil will end by 2052’</a:t>
            </a:r>
          </a:p>
          <a:p>
            <a:pPr algn="r">
              <a:lnSpc>
                <a:spcPct val="150000"/>
              </a:lnSpc>
              <a:spcAft>
                <a:spcPts val="1200"/>
              </a:spcAft>
            </a:pPr>
            <a:r>
              <a:rPr lang="en-AU" b="1" dirty="0">
                <a:solidFill>
                  <a:schemeClr val="bg1"/>
                </a:solidFill>
                <a:cs typeface="Arial" panose="020B0604020202020204" pitchFamily="34" charset="0"/>
              </a:rPr>
              <a:t>G Kuo</a:t>
            </a:r>
          </a:p>
        </p:txBody>
      </p:sp>
      <p:sp>
        <p:nvSpPr>
          <p:cNvPr id="11" name="Rectangle: Rounded Corners 10">
            <a:extLst>
              <a:ext uri="{FF2B5EF4-FFF2-40B4-BE49-F238E27FC236}">
                <a16:creationId xmlns:a16="http://schemas.microsoft.com/office/drawing/2014/main" id="{F5175DF9-802A-AFD4-0555-18047DBB0186}"/>
              </a:ext>
            </a:extLst>
          </p:cNvPr>
          <p:cNvSpPr/>
          <p:nvPr/>
        </p:nvSpPr>
        <p:spPr>
          <a:xfrm>
            <a:off x="6559665" y="1828933"/>
            <a:ext cx="5284335" cy="3763735"/>
          </a:xfrm>
          <a:prstGeom prst="roundRect">
            <a:avLst>
              <a:gd name="adj" fmla="val 856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AU" dirty="0">
                <a:solidFill>
                  <a:schemeClr val="accent1"/>
                </a:solidFill>
                <a:cs typeface="Arial" panose="020B0604020202020204" pitchFamily="34" charset="0"/>
              </a:rPr>
              <a:t>‘Predictions vary and largely depend on consumption rates, but experts estimate that it will be between 90 and 120 years before we run out of natural gas.’ </a:t>
            </a:r>
          </a:p>
          <a:p>
            <a:pPr algn="r">
              <a:lnSpc>
                <a:spcPct val="150000"/>
              </a:lnSpc>
              <a:spcAft>
                <a:spcPts val="1200"/>
              </a:spcAft>
            </a:pPr>
            <a:r>
              <a:rPr lang="en-AU" dirty="0">
                <a:solidFill>
                  <a:schemeClr val="accent1"/>
                </a:solidFill>
                <a:cs typeface="Arial" panose="020B0604020202020204" pitchFamily="34" charset="0"/>
              </a:rPr>
              <a:t>A  Lorenz</a:t>
            </a:r>
          </a:p>
        </p:txBody>
      </p:sp>
      <p:sp>
        <p:nvSpPr>
          <p:cNvPr id="2" name="Slide Number Placeholder 1">
            <a:extLst>
              <a:ext uri="{FF2B5EF4-FFF2-40B4-BE49-F238E27FC236}">
                <a16:creationId xmlns:a16="http://schemas.microsoft.com/office/drawing/2014/main" id="{D00B102E-D446-ECE5-C8EC-F94CCF42549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62886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449188-0B9F-2592-9862-7919CE21DFD3}"/>
              </a:ext>
            </a:extLst>
          </p:cNvPr>
          <p:cNvSpPr>
            <a:spLocks noGrp="1"/>
          </p:cNvSpPr>
          <p:nvPr>
            <p:ph type="title"/>
          </p:nvPr>
        </p:nvSpPr>
        <p:spPr/>
        <p:txBody>
          <a:bodyPr/>
          <a:lstStyle/>
          <a:p>
            <a:r>
              <a:rPr lang="en-AU" sz="3600">
                <a:latin typeface="+mj-lt"/>
                <a:cs typeface="Arial"/>
              </a:rPr>
              <a:t>1.2 Checkpoint 1</a:t>
            </a:r>
            <a:endParaRPr lang="en-AU">
              <a:latin typeface="+mj-lt"/>
            </a:endParaRPr>
          </a:p>
        </p:txBody>
      </p:sp>
      <p:sp>
        <p:nvSpPr>
          <p:cNvPr id="4" name="Text Placeholder 3">
            <a:extLst>
              <a:ext uri="{FF2B5EF4-FFF2-40B4-BE49-F238E27FC236}">
                <a16:creationId xmlns:a16="http://schemas.microsoft.com/office/drawing/2014/main" id="{93A5875F-FF61-A434-DE8C-4C6FF73F2C94}"/>
              </a:ext>
            </a:extLst>
          </p:cNvPr>
          <p:cNvSpPr>
            <a:spLocks noGrp="1"/>
          </p:cNvSpPr>
          <p:nvPr>
            <p:ph type="body" sz="quarter" idx="18"/>
          </p:nvPr>
        </p:nvSpPr>
        <p:spPr>
          <a:xfrm>
            <a:off x="359999" y="1016000"/>
            <a:ext cx="11251429" cy="310719"/>
          </a:xfrm>
        </p:spPr>
        <p:txBody>
          <a:bodyPr/>
          <a:lstStyle/>
          <a:p>
            <a:r>
              <a:rPr lang="en-AU" dirty="0">
                <a:latin typeface="+mj-lt"/>
                <a:cs typeface="Arial"/>
              </a:rPr>
              <a:t>Which of the following factors is most important when assessing the authority of a text in science?</a:t>
            </a:r>
            <a:endParaRPr lang="en-AU" dirty="0">
              <a:latin typeface="+mj-lt"/>
            </a:endParaRPr>
          </a:p>
        </p:txBody>
      </p:sp>
      <p:sp>
        <p:nvSpPr>
          <p:cNvPr id="8" name="Picture Placeholder 7">
            <a:extLst>
              <a:ext uri="{FF2B5EF4-FFF2-40B4-BE49-F238E27FC236}">
                <a16:creationId xmlns:a16="http://schemas.microsoft.com/office/drawing/2014/main" id="{72ADFEB2-25ED-1C0A-A154-323C8B2DAE55}"/>
              </a:ext>
            </a:extLst>
          </p:cNvPr>
          <p:cNvSpPr>
            <a:spLocks noGrp="1"/>
          </p:cNvSpPr>
          <p:nvPr>
            <p:ph type="pic" sz="quarter" idx="13"/>
          </p:nvPr>
        </p:nvSpPr>
        <p:spPr/>
        <p:txBody>
          <a:bodyPr/>
          <a:lstStyle/>
          <a:p>
            <a:r>
              <a:rPr lang="en-AU" dirty="0">
                <a:latin typeface="+mn-lt"/>
                <a:ea typeface="Calibri" panose="020F0502020204030204" pitchFamily="34" charset="0"/>
              </a:rPr>
              <a:t>A) The popularity of the author on social media platforms</a:t>
            </a:r>
          </a:p>
          <a:p>
            <a:r>
              <a:rPr lang="en-AU" dirty="0">
                <a:latin typeface="+mn-lt"/>
                <a:ea typeface="Calibri" panose="020F0502020204030204" pitchFamily="34" charset="0"/>
              </a:rPr>
              <a:t>B) The use of up-to-date and credible scientific sources</a:t>
            </a:r>
          </a:p>
          <a:p>
            <a:r>
              <a:rPr lang="en-AU" dirty="0">
                <a:latin typeface="+mn-lt"/>
                <a:ea typeface="Calibri" panose="020F0502020204030204" pitchFamily="34" charset="0"/>
              </a:rPr>
              <a:t>C) The length of the text and the complexity of the vocabulary used</a:t>
            </a:r>
          </a:p>
          <a:p>
            <a:r>
              <a:rPr lang="en-AU" dirty="0">
                <a:latin typeface="+mn-lt"/>
                <a:ea typeface="Calibri" panose="020F0502020204030204" pitchFamily="34" charset="0"/>
              </a:rPr>
              <a:t>D) The inclusion of personal anecdotes and opinions of the author</a:t>
            </a:r>
          </a:p>
        </p:txBody>
      </p:sp>
      <p:sp>
        <p:nvSpPr>
          <p:cNvPr id="2" name="Slide Number Placeholder 1">
            <a:extLst>
              <a:ext uri="{FF2B5EF4-FFF2-40B4-BE49-F238E27FC236}">
                <a16:creationId xmlns:a16="http://schemas.microsoft.com/office/drawing/2014/main" id="{07040E4A-EA88-6FE5-5418-D2413A994B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336658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8">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B2857-480A-2C07-04E0-F631125F83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9F17B6-6418-4EC7-FA49-D7E0BC0B10F4}"/>
              </a:ext>
            </a:extLst>
          </p:cNvPr>
          <p:cNvSpPr>
            <a:spLocks noGrp="1"/>
          </p:cNvSpPr>
          <p:nvPr>
            <p:ph type="title"/>
          </p:nvPr>
        </p:nvSpPr>
        <p:spPr/>
        <p:txBody>
          <a:bodyPr/>
          <a:lstStyle/>
          <a:p>
            <a:r>
              <a:rPr lang="en-AU" sz="3600">
                <a:latin typeface="+mj-lt"/>
                <a:cs typeface="Arial"/>
              </a:rPr>
              <a:t>1.2 Checkpoint 2</a:t>
            </a:r>
            <a:endParaRPr lang="en-AU">
              <a:latin typeface="+mj-lt"/>
            </a:endParaRPr>
          </a:p>
        </p:txBody>
      </p:sp>
      <p:sp>
        <p:nvSpPr>
          <p:cNvPr id="5" name="Text Placeholder 4">
            <a:extLst>
              <a:ext uri="{FF2B5EF4-FFF2-40B4-BE49-F238E27FC236}">
                <a16:creationId xmlns:a16="http://schemas.microsoft.com/office/drawing/2014/main" id="{ADA6D7E9-EAA2-1BDA-43B2-D594B2047442}"/>
              </a:ext>
            </a:extLst>
          </p:cNvPr>
          <p:cNvSpPr>
            <a:spLocks noGrp="1"/>
          </p:cNvSpPr>
          <p:nvPr>
            <p:ph type="body" sz="quarter" idx="18"/>
          </p:nvPr>
        </p:nvSpPr>
        <p:spPr>
          <a:xfrm>
            <a:off x="359999" y="1016704"/>
            <a:ext cx="11483997" cy="388382"/>
          </a:xfrm>
        </p:spPr>
        <p:txBody>
          <a:bodyPr/>
          <a:lstStyle/>
          <a:p>
            <a:r>
              <a:rPr lang="en-AU" dirty="0">
                <a:latin typeface="+mj-lt"/>
              </a:rPr>
              <a:t>Which of the following statements best describes the impact of using finite resources?</a:t>
            </a:r>
          </a:p>
        </p:txBody>
      </p:sp>
      <p:sp>
        <p:nvSpPr>
          <p:cNvPr id="7" name="Picture Placeholder 6">
            <a:extLst>
              <a:ext uri="{FF2B5EF4-FFF2-40B4-BE49-F238E27FC236}">
                <a16:creationId xmlns:a16="http://schemas.microsoft.com/office/drawing/2014/main" id="{01AE4CB8-F30A-5100-C7CA-376356C9A5CC}"/>
              </a:ext>
            </a:extLst>
          </p:cNvPr>
          <p:cNvSpPr>
            <a:spLocks noGrp="1"/>
          </p:cNvSpPr>
          <p:nvPr>
            <p:ph type="pic" sz="quarter" idx="13"/>
          </p:nvPr>
        </p:nvSpPr>
        <p:spPr/>
        <p:txBody>
          <a:bodyPr/>
          <a:lstStyle/>
          <a:p>
            <a:r>
              <a:rPr lang="en-AU" dirty="0">
                <a:latin typeface="+mn-lt"/>
                <a:ea typeface="Calibri" panose="020F0502020204030204" pitchFamily="34" charset="0"/>
              </a:rPr>
              <a:t>A) Finite resources will eventually run out if we continue to use them at the current rate.</a:t>
            </a:r>
          </a:p>
          <a:p>
            <a:r>
              <a:rPr lang="en-AU" dirty="0">
                <a:latin typeface="+mn-lt"/>
                <a:ea typeface="Calibri" panose="020F0502020204030204" pitchFamily="34" charset="0"/>
              </a:rPr>
              <a:t>B) Finite resources can be replenished naturally if given enough time.</a:t>
            </a:r>
          </a:p>
          <a:p>
            <a:r>
              <a:rPr lang="en-AU" dirty="0">
                <a:latin typeface="+mn-lt"/>
                <a:ea typeface="Calibri" panose="020F0502020204030204" pitchFamily="34" charset="0"/>
              </a:rPr>
              <a:t>C) As long as we recycle, using finite resources will not have any significant impact.</a:t>
            </a:r>
          </a:p>
          <a:p>
            <a:r>
              <a:rPr lang="en-AU" dirty="0">
                <a:latin typeface="+mn-lt"/>
                <a:ea typeface="Calibri" panose="020F0502020204030204" pitchFamily="34" charset="0"/>
              </a:rPr>
              <a:t>D) New technologies will allow us to create more finite resources in the future.</a:t>
            </a:r>
          </a:p>
          <a:p>
            <a:endParaRPr lang="en-AU" dirty="0">
              <a:latin typeface="+mn-lt"/>
            </a:endParaRPr>
          </a:p>
        </p:txBody>
      </p:sp>
      <p:sp>
        <p:nvSpPr>
          <p:cNvPr id="2" name="Slide Number Placeholder 1">
            <a:extLst>
              <a:ext uri="{FF2B5EF4-FFF2-40B4-BE49-F238E27FC236}">
                <a16:creationId xmlns:a16="http://schemas.microsoft.com/office/drawing/2014/main" id="{DAFCC930-411E-1B24-9756-91F03CB63CF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130456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cs typeface="Arial"/>
              </a:rPr>
              <a:t>Materials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cs typeface="Arial"/>
              </a:rPr>
              <a:t>Stage 5</a:t>
            </a:r>
            <a:endParaRPr lang="en-AU">
              <a:latin typeface="+mj-lt"/>
            </a:endParaRPr>
          </a:p>
        </p:txBody>
      </p:sp>
      <p:sp>
        <p:nvSpPr>
          <p:cNvPr id="4" name="Text Placeholder 3">
            <a:extLst>
              <a:ext uri="{FF2B5EF4-FFF2-40B4-BE49-F238E27FC236}">
                <a16:creationId xmlns:a16="http://schemas.microsoft.com/office/drawing/2014/main" id="{A0C22846-9E16-538D-E08F-82C56EE5ED1F}"/>
              </a:ext>
            </a:extLst>
          </p:cNvPr>
          <p:cNvSpPr>
            <a:spLocks noGrp="1"/>
          </p:cNvSpPr>
          <p:nvPr>
            <p:ph type="body" sz="quarter" idx="16"/>
          </p:nvPr>
        </p:nvSpPr>
        <p:spPr/>
        <p:txBody>
          <a:bodyPr/>
          <a:lstStyle/>
          <a:p>
            <a:r>
              <a:rPr lang="en-AU" dirty="0">
                <a:latin typeface="+mj-lt"/>
              </a:rPr>
              <a:t>MAT PowerPoint</a:t>
            </a:r>
          </a:p>
          <a:p>
            <a:endParaRPr lang="en-AU" dirty="0">
              <a:latin typeface="+mj-lt"/>
            </a:endParaRPr>
          </a:p>
        </p:txBody>
      </p:sp>
      <p:pic>
        <p:nvPicPr>
          <p:cNvPr id="6" name="Picture Placeholder 5">
            <a:extLst>
              <a:ext uri="{FF2B5EF4-FFF2-40B4-BE49-F238E27FC236}">
                <a16:creationId xmlns:a16="http://schemas.microsoft.com/office/drawing/2014/main" id="{3942F79C-263F-2413-9639-62280F0FB0D6}"/>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28190" b="-28190"/>
          <a:stretch>
            <a:fillRect/>
          </a:stretch>
        </p:blipFill>
        <p:spPr>
          <a:xfrm>
            <a:off x="7128000" y="0"/>
            <a:ext cx="5064000" cy="6858000"/>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FF1BA4-F056-1E8A-ED01-AE5C0599995A}"/>
              </a:ext>
            </a:extLst>
          </p:cNvPr>
          <p:cNvSpPr>
            <a:spLocks noGrp="1"/>
          </p:cNvSpPr>
          <p:nvPr>
            <p:ph type="title"/>
          </p:nvPr>
        </p:nvSpPr>
        <p:spPr>
          <a:xfrm>
            <a:off x="360000" y="360000"/>
            <a:ext cx="11484000" cy="545601"/>
          </a:xfrm>
        </p:spPr>
        <p:txBody>
          <a:bodyPr/>
          <a:lstStyle/>
          <a:p>
            <a:r>
              <a:rPr lang="en-AU" dirty="0">
                <a:latin typeface="+mj-lt"/>
              </a:rPr>
              <a:t>1.2 Resource reserves</a:t>
            </a:r>
          </a:p>
        </p:txBody>
      </p:sp>
      <p:sp>
        <p:nvSpPr>
          <p:cNvPr id="4" name="Text Placeholder 3">
            <a:extLst>
              <a:ext uri="{FF2B5EF4-FFF2-40B4-BE49-F238E27FC236}">
                <a16:creationId xmlns:a16="http://schemas.microsoft.com/office/drawing/2014/main" id="{D216C8E5-FABA-742A-8404-F1CDBA318EBA}"/>
              </a:ext>
            </a:extLst>
          </p:cNvPr>
          <p:cNvSpPr>
            <a:spLocks noGrp="1"/>
          </p:cNvSpPr>
          <p:nvPr>
            <p:ph type="body" sz="quarter" idx="18"/>
          </p:nvPr>
        </p:nvSpPr>
        <p:spPr>
          <a:xfrm>
            <a:off x="360000" y="982520"/>
            <a:ext cx="11484000" cy="310015"/>
          </a:xfrm>
        </p:spPr>
        <p:txBody>
          <a:bodyPr/>
          <a:lstStyle/>
          <a:p>
            <a:r>
              <a:rPr lang="en-AU">
                <a:latin typeface="+mj-lt"/>
              </a:rPr>
              <a:t>Terminology</a:t>
            </a:r>
          </a:p>
        </p:txBody>
      </p:sp>
      <p:sp>
        <p:nvSpPr>
          <p:cNvPr id="6" name="Google Shape;185;p19">
            <a:extLst>
              <a:ext uri="{FF2B5EF4-FFF2-40B4-BE49-F238E27FC236}">
                <a16:creationId xmlns:a16="http://schemas.microsoft.com/office/drawing/2014/main" id="{ACEC3B3E-5A69-8206-4BE1-48AB2224935C}"/>
              </a:ext>
            </a:extLst>
          </p:cNvPr>
          <p:cNvSpPr/>
          <p:nvPr/>
        </p:nvSpPr>
        <p:spPr>
          <a:xfrm>
            <a:off x="360000" y="1450658"/>
            <a:ext cx="10775698" cy="1539285"/>
          </a:xfrm>
          <a:prstGeom prst="roundRect">
            <a:avLst>
              <a:gd name="adj" fmla="val 16667"/>
            </a:avLst>
          </a:prstGeom>
          <a:solidFill>
            <a:schemeClr val="accent6"/>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Aft>
                <a:spcPts val="1200"/>
              </a:spcAft>
            </a:pPr>
            <a:r>
              <a:rPr lang="en-AU" sz="2000" b="1" dirty="0">
                <a:solidFill>
                  <a:srgbClr val="000000"/>
                </a:solidFill>
                <a:effectLst/>
                <a:latin typeface="+mn-lt"/>
                <a:ea typeface="Calibri" panose="020F0502020204030204" pitchFamily="34" charset="0"/>
              </a:rPr>
              <a:t>Reserve Life </a:t>
            </a:r>
            <a:r>
              <a:rPr lang="en-AU" sz="2000" dirty="0">
                <a:solidFill>
                  <a:srgbClr val="000000"/>
                </a:solidFill>
                <a:effectLst/>
                <a:latin typeface="+mn-lt"/>
                <a:ea typeface="Calibri" panose="020F0502020204030204" pitchFamily="34" charset="0"/>
              </a:rPr>
              <a:t>–</a:t>
            </a:r>
            <a:r>
              <a:rPr lang="en-AU" sz="2000" dirty="0">
                <a:latin typeface="+mn-lt"/>
                <a:ea typeface="Calibri" panose="020F0502020204030204" pitchFamily="34" charset="0"/>
              </a:rPr>
              <a:t> how long the currently verified and probable reserves will last at the current production rate. It considers only the verified and probable ore reserves, which are the economically viable portions of a mineral deposit.</a:t>
            </a:r>
            <a:endParaRPr lang="en-AU" sz="2000" dirty="0">
              <a:effectLst/>
              <a:latin typeface="+mn-lt"/>
              <a:ea typeface="Calibri" panose="020F0502020204030204" pitchFamily="34" charset="0"/>
            </a:endParaRPr>
          </a:p>
        </p:txBody>
      </p:sp>
      <p:sp>
        <p:nvSpPr>
          <p:cNvPr id="7" name="Google Shape;185;p19">
            <a:extLst>
              <a:ext uri="{FF2B5EF4-FFF2-40B4-BE49-F238E27FC236}">
                <a16:creationId xmlns:a16="http://schemas.microsoft.com/office/drawing/2014/main" id="{A2339F93-C201-0701-32D6-DBA34BA24BE6}"/>
              </a:ext>
            </a:extLst>
          </p:cNvPr>
          <p:cNvSpPr/>
          <p:nvPr/>
        </p:nvSpPr>
        <p:spPr>
          <a:xfrm>
            <a:off x="360000" y="3112219"/>
            <a:ext cx="10775698" cy="2311883"/>
          </a:xfrm>
          <a:prstGeom prst="roundRect">
            <a:avLst>
              <a:gd name="adj" fmla="val 16667"/>
            </a:avLst>
          </a:prstGeom>
          <a:solidFill>
            <a:schemeClr val="accent4"/>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Aft>
                <a:spcPts val="1200"/>
              </a:spcAft>
            </a:pPr>
            <a:r>
              <a:rPr lang="en-AU" sz="2000" b="1" dirty="0">
                <a:solidFill>
                  <a:srgbClr val="000000"/>
                </a:solidFill>
                <a:effectLst/>
                <a:latin typeface="+mn-lt"/>
                <a:ea typeface="Calibri" panose="020F0502020204030204" pitchFamily="34" charset="0"/>
              </a:rPr>
              <a:t>Resource Life 1 </a:t>
            </a:r>
            <a:r>
              <a:rPr lang="en-AU" sz="2000" dirty="0">
                <a:solidFill>
                  <a:srgbClr val="000000"/>
                </a:solidFill>
                <a:effectLst/>
                <a:latin typeface="+mn-lt"/>
                <a:ea typeface="Calibri" panose="020F0502020204030204" pitchFamily="34" charset="0"/>
              </a:rPr>
              <a:t>– how long the measured and indicated mineral resources would last if they were all mined. It includes measured and indicated mineral resources, which are the parts of the mineral resource that have a higher level of geological confidence but are not necessarily economically viable at present.</a:t>
            </a:r>
            <a:endParaRPr lang="en-AU" sz="2000" dirty="0">
              <a:effectLst/>
              <a:latin typeface="+mn-lt"/>
              <a:ea typeface="Calibri" panose="020F0502020204030204" pitchFamily="34" charset="0"/>
            </a:endParaRPr>
          </a:p>
        </p:txBody>
      </p:sp>
      <p:sp>
        <p:nvSpPr>
          <p:cNvPr id="8" name="Google Shape;185;p19">
            <a:extLst>
              <a:ext uri="{FF2B5EF4-FFF2-40B4-BE49-F238E27FC236}">
                <a16:creationId xmlns:a16="http://schemas.microsoft.com/office/drawing/2014/main" id="{7BE77876-8D64-8ABE-AB82-77EFD508564F}"/>
              </a:ext>
            </a:extLst>
          </p:cNvPr>
          <p:cNvSpPr/>
          <p:nvPr/>
        </p:nvSpPr>
        <p:spPr>
          <a:xfrm>
            <a:off x="360000" y="5546378"/>
            <a:ext cx="10775698" cy="1149622"/>
          </a:xfrm>
          <a:prstGeom prst="roundRect">
            <a:avLst>
              <a:gd name="adj" fmla="val 16667"/>
            </a:avLst>
          </a:prstGeom>
          <a:solidFill>
            <a:schemeClr val="bg1">
              <a:lumMod val="95000"/>
            </a:schemeClr>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Aft>
                <a:spcPts val="1200"/>
              </a:spcAft>
            </a:pPr>
            <a:r>
              <a:rPr lang="en-AU" sz="2000" b="1" dirty="0">
                <a:solidFill>
                  <a:srgbClr val="000000"/>
                </a:solidFill>
                <a:effectLst/>
                <a:latin typeface="+mn-lt"/>
                <a:ea typeface="Calibri" panose="020F0502020204030204" pitchFamily="34" charset="0"/>
              </a:rPr>
              <a:t>Resource Life 2</a:t>
            </a:r>
            <a:r>
              <a:rPr lang="en-AU" sz="2000" dirty="0">
                <a:solidFill>
                  <a:srgbClr val="000000"/>
                </a:solidFill>
                <a:effectLst/>
                <a:latin typeface="+mn-lt"/>
                <a:ea typeface="Calibri" panose="020F0502020204030204" pitchFamily="34" charset="0"/>
              </a:rPr>
              <a:t> – How long all mineral categories </a:t>
            </a:r>
            <a:r>
              <a:rPr lang="en-AU" sz="2000" dirty="0">
                <a:latin typeface="+mn-lt"/>
                <a:ea typeface="Calibri" panose="020F0502020204030204" pitchFamily="34" charset="0"/>
              </a:rPr>
              <a:t>could last, including inferred resources.</a:t>
            </a:r>
            <a:r>
              <a:rPr lang="en-AU" sz="2000" dirty="0">
                <a:solidFill>
                  <a:srgbClr val="000000"/>
                </a:solidFill>
                <a:effectLst/>
                <a:latin typeface="+mn-lt"/>
                <a:ea typeface="Calibri" panose="020F0502020204030204" pitchFamily="34" charset="0"/>
              </a:rPr>
              <a:t>. Inferred resources have the lowest level of geological confidence and economic feasibility.</a:t>
            </a:r>
            <a:endParaRPr lang="en-AU" sz="2000" dirty="0">
              <a:effectLst/>
              <a:latin typeface="+mn-lt"/>
              <a:ea typeface="Calibri" panose="020F0502020204030204" pitchFamily="34" charset="0"/>
            </a:endParaRPr>
          </a:p>
        </p:txBody>
      </p:sp>
      <p:sp>
        <p:nvSpPr>
          <p:cNvPr id="2" name="Slide Number Placeholder 1">
            <a:extLst>
              <a:ext uri="{FF2B5EF4-FFF2-40B4-BE49-F238E27FC236}">
                <a16:creationId xmlns:a16="http://schemas.microsoft.com/office/drawing/2014/main" id="{391E537B-A8E7-9513-47A7-9DA04ED877A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229537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C8E58-273F-DC59-5B06-4C2217F8988A}"/>
              </a:ext>
            </a:extLst>
          </p:cNvPr>
          <p:cNvSpPr>
            <a:spLocks noGrp="1"/>
          </p:cNvSpPr>
          <p:nvPr>
            <p:ph type="title"/>
          </p:nvPr>
        </p:nvSpPr>
        <p:spPr>
          <a:xfrm>
            <a:off x="360000" y="360000"/>
            <a:ext cx="11484000" cy="545601"/>
          </a:xfrm>
        </p:spPr>
        <p:txBody>
          <a:bodyPr/>
          <a:lstStyle/>
          <a:p>
            <a:r>
              <a:rPr lang="en-AU" dirty="0"/>
              <a:t>1.2 Mineral reserves of iron ore</a:t>
            </a:r>
          </a:p>
        </p:txBody>
      </p:sp>
      <p:graphicFrame>
        <p:nvGraphicFramePr>
          <p:cNvPr id="7" name="Content Placeholder 6" descr="slow reveal graph">
            <a:extLst>
              <a:ext uri="{FF2B5EF4-FFF2-40B4-BE49-F238E27FC236}">
                <a16:creationId xmlns:a16="http://schemas.microsoft.com/office/drawing/2014/main" id="{38B7B3E2-527E-8A0E-096A-3B2DEAECAA79}"/>
              </a:ext>
            </a:extLst>
          </p:cNvPr>
          <p:cNvGraphicFramePr>
            <a:graphicFrameLocks noGrp="1"/>
          </p:cNvGraphicFramePr>
          <p:nvPr>
            <p:ph idx="4294967295"/>
            <p:extLst>
              <p:ext uri="{D42A27DB-BD31-4B8C-83A1-F6EECF244321}">
                <p14:modId xmlns:p14="http://schemas.microsoft.com/office/powerpoint/2010/main" val="4169327773"/>
              </p:ext>
            </p:extLst>
          </p:nvPr>
        </p:nvGraphicFramePr>
        <p:xfrm>
          <a:off x="360025" y="1442263"/>
          <a:ext cx="11483975" cy="4537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B379D2A-EAB1-4219-872B-1F694761C0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17386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8DFC-EF6C-F2B4-630D-7AC7EA8E64D5}"/>
              </a:ext>
            </a:extLst>
          </p:cNvPr>
          <p:cNvSpPr>
            <a:spLocks noGrp="1"/>
          </p:cNvSpPr>
          <p:nvPr>
            <p:ph type="title"/>
          </p:nvPr>
        </p:nvSpPr>
        <p:spPr/>
        <p:txBody>
          <a:bodyPr/>
          <a:lstStyle/>
          <a:p>
            <a:r>
              <a:rPr lang="en-AU" dirty="0"/>
              <a:t>1.2 Mineral reserves of iron ore and antimony</a:t>
            </a:r>
          </a:p>
        </p:txBody>
      </p:sp>
      <p:graphicFrame>
        <p:nvGraphicFramePr>
          <p:cNvPr id="5" name="Content Placeholder 4" descr="A graph showing the mineral reserves of iron ore compared to antimony">
            <a:extLst>
              <a:ext uri="{FF2B5EF4-FFF2-40B4-BE49-F238E27FC236}">
                <a16:creationId xmlns:a16="http://schemas.microsoft.com/office/drawing/2014/main" id="{10766A95-1ACF-404A-FFA6-F7BD88DBCAFD}"/>
              </a:ext>
            </a:extLst>
          </p:cNvPr>
          <p:cNvGraphicFramePr>
            <a:graphicFrameLocks noGrp="1"/>
          </p:cNvGraphicFramePr>
          <p:nvPr>
            <p:ph idx="4294967295"/>
            <p:extLst>
              <p:ext uri="{D42A27DB-BD31-4B8C-83A1-F6EECF244321}">
                <p14:modId xmlns:p14="http://schemas.microsoft.com/office/powerpoint/2010/main" val="266368677"/>
              </p:ext>
            </p:extLst>
          </p:nvPr>
        </p:nvGraphicFramePr>
        <p:xfrm>
          <a:off x="720750" y="1397813"/>
          <a:ext cx="10763250" cy="46259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2FFB0A1F-2F42-9476-940A-19F76661386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119662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59998" y="360000"/>
            <a:ext cx="11483998" cy="522000"/>
          </a:xfrm>
        </p:spPr>
        <p:txBody>
          <a:bodyPr/>
          <a:lstStyle/>
          <a:p>
            <a:r>
              <a:rPr lang="en-AU" sz="3200" dirty="0">
                <a:latin typeface="+mj-lt"/>
                <a:cs typeface="Arial"/>
              </a:rPr>
              <a:t>1.3 Exploring products from Australian minerals and resources</a:t>
            </a:r>
          </a:p>
        </p:txBody>
      </p:sp>
      <p:sp>
        <p:nvSpPr>
          <p:cNvPr id="6" name="Text Placeholder 5">
            <a:extLst>
              <a:ext uri="{FF2B5EF4-FFF2-40B4-BE49-F238E27FC236}">
                <a16:creationId xmlns:a16="http://schemas.microsoft.com/office/drawing/2014/main" id="{F6E46F61-5E5D-A38F-3A9E-C34BA5E92B24}"/>
              </a:ext>
            </a:extLst>
          </p:cNvPr>
          <p:cNvSpPr>
            <a:spLocks noGrp="1"/>
          </p:cNvSpPr>
          <p:nvPr>
            <p:ph type="body" sz="quarter" idx="18"/>
          </p:nvPr>
        </p:nvSpPr>
        <p:spPr>
          <a:xfrm>
            <a:off x="463514" y="1016704"/>
            <a:ext cx="9976485" cy="310015"/>
          </a:xfrm>
        </p:spPr>
        <p:txBody>
          <a:bodyPr/>
          <a:lstStyle/>
          <a:p>
            <a:r>
              <a:rPr lang="en-AU" dirty="0">
                <a:latin typeface="+mj-lt"/>
              </a:rPr>
              <a:t>Learning intentions and success criteria</a:t>
            </a:r>
          </a:p>
        </p:txBody>
      </p:sp>
      <p:graphicFrame>
        <p:nvGraphicFramePr>
          <p:cNvPr id="4" name="Table 3">
            <a:extLst>
              <a:ext uri="{FF2B5EF4-FFF2-40B4-BE49-F238E27FC236}">
                <a16:creationId xmlns:a16="http://schemas.microsoft.com/office/drawing/2014/main" id="{E4CEF851-7094-7492-3BEE-9F4CDD597D27}"/>
              </a:ext>
            </a:extLst>
          </p:cNvPr>
          <p:cNvGraphicFramePr>
            <a:graphicFrameLocks noGrp="1"/>
          </p:cNvGraphicFramePr>
          <p:nvPr>
            <p:extLst>
              <p:ext uri="{D42A27DB-BD31-4B8C-83A1-F6EECF244321}">
                <p14:modId xmlns:p14="http://schemas.microsoft.com/office/powerpoint/2010/main" val="3574242945"/>
              </p:ext>
            </p:extLst>
          </p:nvPr>
        </p:nvGraphicFramePr>
        <p:xfrm>
          <a:off x="463515" y="1782011"/>
          <a:ext cx="11380481" cy="4733989"/>
        </p:xfrm>
        <a:graphic>
          <a:graphicData uri="http://schemas.openxmlformats.org/drawingml/2006/table">
            <a:tbl>
              <a:tblPr firstRow="1">
                <a:tableStyleId>{B301B821-A1FF-4177-AEE7-76D212191A09}</a:tableStyleId>
              </a:tblPr>
              <a:tblGrid>
                <a:gridCol w="3884198">
                  <a:extLst>
                    <a:ext uri="{9D8B030D-6E8A-4147-A177-3AD203B41FA5}">
                      <a16:colId xmlns:a16="http://schemas.microsoft.com/office/drawing/2014/main" val="3623447875"/>
                    </a:ext>
                  </a:extLst>
                </a:gridCol>
                <a:gridCol w="7496283">
                  <a:extLst>
                    <a:ext uri="{9D8B030D-6E8A-4147-A177-3AD203B41FA5}">
                      <a16:colId xmlns:a16="http://schemas.microsoft.com/office/drawing/2014/main" val="3573327086"/>
                    </a:ext>
                  </a:extLst>
                </a:gridCol>
              </a:tblGrid>
              <a:tr h="476510">
                <a:tc>
                  <a:txBody>
                    <a:bodyPr/>
                    <a:lstStyle/>
                    <a:p>
                      <a:pPr marL="108000">
                        <a:lnSpc>
                          <a:spcPct val="150000"/>
                        </a:lnSpc>
                        <a:spcAft>
                          <a:spcPts val="600"/>
                        </a:spcAft>
                      </a:pPr>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a:lnSpc>
                          <a:spcPct val="150000"/>
                        </a:lnSpc>
                        <a:spcAft>
                          <a:spcPts val="600"/>
                        </a:spcAft>
                      </a:pPr>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2523630">
                <a:tc>
                  <a:txBody>
                    <a:bodyPr/>
                    <a:lstStyle/>
                    <a:p>
                      <a:pPr marL="108000" indent="-285750">
                        <a:lnSpc>
                          <a:spcPct val="150000"/>
                        </a:lnSpc>
                        <a:spcAft>
                          <a:spcPts val="600"/>
                        </a:spcAft>
                        <a:buFont typeface="Arial" panose="020B0604020202020204" pitchFamily="34" charset="0"/>
                        <a:buChar char="•"/>
                      </a:pPr>
                      <a:r>
                        <a:rPr lang="en-AU" sz="1800" kern="1200" dirty="0">
                          <a:solidFill>
                            <a:schemeClr val="dk1"/>
                          </a:solidFill>
                          <a:effectLst/>
                          <a:latin typeface="+mn-lt"/>
                          <a:ea typeface="+mn-ea"/>
                          <a:cs typeface="+mn-cs"/>
                        </a:rPr>
                        <a:t>to assess the use of Australia’s finite resources</a:t>
                      </a:r>
                      <a:endParaRPr lang="en-AU" sz="1800" dirty="0">
                        <a:latin typeface="+mn-lt"/>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342900">
                        <a:lnSpc>
                          <a:spcPct val="150000"/>
                        </a:lnSpc>
                        <a:spcAft>
                          <a:spcPts val="600"/>
                        </a:spcAft>
                        <a:buFont typeface="Arial"/>
                        <a:buChar char="•"/>
                      </a:pPr>
                      <a:r>
                        <a:rPr lang="en-AU" sz="1800" dirty="0">
                          <a:latin typeface="+mn-lt"/>
                          <a:cs typeface="Arial" panose="020B0604020202020204" pitchFamily="34" charset="0"/>
                        </a:rPr>
                        <a:t>identify a copper ore</a:t>
                      </a:r>
                    </a:p>
                    <a:p>
                      <a:pPr marL="108000" indent="-342900">
                        <a:lnSpc>
                          <a:spcPct val="150000"/>
                        </a:lnSpc>
                        <a:spcAft>
                          <a:spcPts val="600"/>
                        </a:spcAft>
                        <a:buFont typeface="Arial"/>
                        <a:buChar char="•"/>
                      </a:pPr>
                      <a:r>
                        <a:rPr lang="en-AU" sz="1800" dirty="0">
                          <a:latin typeface="+mn-lt"/>
                          <a:cs typeface="Arial" panose="020B0604020202020204" pitchFamily="34" charset="0"/>
                        </a:rPr>
                        <a:t>outline how copper is extracted from an ore</a:t>
                      </a:r>
                    </a:p>
                    <a:p>
                      <a:pPr marL="342900" indent="-342900">
                        <a:lnSpc>
                          <a:spcPct val="150000"/>
                        </a:lnSpc>
                        <a:spcAft>
                          <a:spcPts val="600"/>
                        </a:spcAft>
                        <a:buFont typeface="Arial"/>
                        <a:buChar char="•"/>
                      </a:pPr>
                      <a:r>
                        <a:rPr lang="en-AU" sz="1800" dirty="0">
                          <a:latin typeface="+mn-lt"/>
                          <a:cs typeface="Arial" panose="020B0604020202020204" pitchFamily="34" charset="0"/>
                        </a:rPr>
                        <a:t>identify possible environmental concerns related to the extraction </a:t>
                      </a:r>
                      <a:br>
                        <a:rPr lang="en-AU" sz="1800" dirty="0">
                          <a:latin typeface="+mn-lt"/>
                          <a:cs typeface="Arial" panose="020B0604020202020204" pitchFamily="34" charset="0"/>
                        </a:rPr>
                      </a:br>
                      <a:r>
                        <a:rPr lang="en-AU" sz="1800" dirty="0">
                          <a:latin typeface="+mn-lt"/>
                          <a:cs typeface="Arial" panose="020B0604020202020204" pitchFamily="34" charset="0"/>
                        </a:rPr>
                        <a:t>of metal from an ore</a:t>
                      </a:r>
                    </a:p>
                    <a:p>
                      <a:pPr marL="108000" indent="-342900">
                        <a:lnSpc>
                          <a:spcPct val="150000"/>
                        </a:lnSpc>
                        <a:spcAft>
                          <a:spcPts val="600"/>
                        </a:spcAft>
                        <a:buFont typeface="Arial"/>
                        <a:buChar char="•"/>
                      </a:pPr>
                      <a:r>
                        <a:rPr lang="en-AU" sz="1800" dirty="0">
                          <a:latin typeface="+mn-lt"/>
                          <a:cs typeface="Arial" panose="020B0604020202020204" pitchFamily="34" charset="0"/>
                        </a:rPr>
                        <a:t>identify a range of products that are made from Australian resources</a:t>
                      </a:r>
                    </a:p>
                    <a:p>
                      <a:pPr marL="108000" marR="0" lvl="0" indent="-342900" algn="l" defTabSz="914377" rtl="0" eaLnBrk="1" fontAlgn="auto" latinLnBrk="0" hangingPunct="1">
                        <a:lnSpc>
                          <a:spcPct val="150000"/>
                        </a:lnSpc>
                        <a:spcBef>
                          <a:spcPts val="0"/>
                        </a:spcBef>
                        <a:spcAft>
                          <a:spcPts val="600"/>
                        </a:spcAft>
                        <a:buClrTx/>
                        <a:buSzTx/>
                        <a:buFont typeface="Arial"/>
                        <a:buChar char="•"/>
                        <a:tabLst/>
                        <a:defRPr/>
                      </a:pPr>
                      <a:r>
                        <a:rPr lang="en-AU" sz="1800" kern="1200" dirty="0">
                          <a:solidFill>
                            <a:schemeClr val="dk1"/>
                          </a:solidFill>
                          <a:effectLst/>
                          <a:latin typeface="+mn-lt"/>
                          <a:ea typeface="+mn-ea"/>
                          <a:cs typeface="+mn-cs"/>
                        </a:rPr>
                        <a:t>discuss why yield in an important measure in mining</a:t>
                      </a:r>
                      <a:endParaRPr lang="en-AU" sz="180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r h="1378735">
                <a:tc>
                  <a:txBody>
                    <a:bodyPr/>
                    <a:lstStyle/>
                    <a:p>
                      <a:pPr marL="108000" indent="-285750">
                        <a:lnSpc>
                          <a:spcPct val="150000"/>
                        </a:lnSpc>
                        <a:spcAft>
                          <a:spcPts val="600"/>
                        </a:spcAft>
                        <a:buFont typeface="Arial" panose="020B0604020202020204" pitchFamily="34" charset="0"/>
                        <a:buChar char="•"/>
                      </a:pPr>
                      <a:r>
                        <a:rPr lang="en-AU" sz="1800" kern="1200" dirty="0">
                          <a:solidFill>
                            <a:schemeClr val="dk1"/>
                          </a:solidFill>
                          <a:effectLst/>
                          <a:latin typeface="+mn-lt"/>
                          <a:ea typeface="+mn-ea"/>
                          <a:cs typeface="+mn-cs"/>
                        </a:rPr>
                        <a:t>to design a safe and ethical investigation</a:t>
                      </a:r>
                      <a:endParaRPr lang="en-AU" sz="1800" dirty="0">
                        <a:latin typeface="+mn-lt"/>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marR="0" lvl="0" indent="-342900" algn="l" defTabSz="914377" rtl="0" eaLnBrk="1" fontAlgn="auto" latinLnBrk="0" hangingPunct="1">
                        <a:lnSpc>
                          <a:spcPct val="150000"/>
                        </a:lnSpc>
                        <a:spcBef>
                          <a:spcPts val="0"/>
                        </a:spcBef>
                        <a:spcAft>
                          <a:spcPts val="600"/>
                        </a:spcAft>
                        <a:buClrTx/>
                        <a:buSzTx/>
                        <a:buFont typeface="Arial"/>
                        <a:buChar char="•"/>
                        <a:tabLst/>
                        <a:defRPr/>
                      </a:pPr>
                      <a:r>
                        <a:rPr lang="en-AU" sz="1800" kern="1200" dirty="0">
                          <a:solidFill>
                            <a:schemeClr val="dk1"/>
                          </a:solidFill>
                          <a:effectLst/>
                          <a:latin typeface="+mn-lt"/>
                          <a:ea typeface="+mn-ea"/>
                          <a:cs typeface="+mn-cs"/>
                        </a:rPr>
                        <a:t>conduct a risk assessment</a:t>
                      </a:r>
                    </a:p>
                    <a:p>
                      <a:pPr marL="108000" marR="0" lvl="0" indent="-342900" algn="l" defTabSz="914377" rtl="0" eaLnBrk="1" fontAlgn="auto" latinLnBrk="0" hangingPunct="1">
                        <a:lnSpc>
                          <a:spcPct val="150000"/>
                        </a:lnSpc>
                        <a:spcBef>
                          <a:spcPts val="0"/>
                        </a:spcBef>
                        <a:spcAft>
                          <a:spcPts val="600"/>
                        </a:spcAft>
                        <a:buClrTx/>
                        <a:buSzTx/>
                        <a:buFont typeface="Arial"/>
                        <a:buChar char="•"/>
                        <a:tabLst/>
                        <a:defRPr/>
                      </a:pPr>
                      <a:r>
                        <a:rPr lang="en-AU" sz="1800" kern="1200" dirty="0">
                          <a:solidFill>
                            <a:schemeClr val="dk1"/>
                          </a:solidFill>
                          <a:effectLst/>
                          <a:latin typeface="+mn-lt"/>
                          <a:ea typeface="+mn-ea"/>
                          <a:cs typeface="+mn-cs"/>
                        </a:rPr>
                        <a:t>put procedures in place to reduce the risks in an investigation</a:t>
                      </a:r>
                    </a:p>
                    <a:p>
                      <a:pPr marL="108000" marR="0" lvl="0" indent="-342900" algn="l" defTabSz="914377" rtl="0" eaLnBrk="1" fontAlgn="auto" latinLnBrk="0" hangingPunct="1">
                        <a:lnSpc>
                          <a:spcPct val="150000"/>
                        </a:lnSpc>
                        <a:spcBef>
                          <a:spcPts val="0"/>
                        </a:spcBef>
                        <a:spcAft>
                          <a:spcPts val="600"/>
                        </a:spcAft>
                        <a:buClrTx/>
                        <a:buSzTx/>
                        <a:buFont typeface="Arial"/>
                        <a:buChar char="•"/>
                        <a:tabLst/>
                        <a:defRPr/>
                      </a:pPr>
                      <a:r>
                        <a:rPr lang="en-AU" sz="1800" kern="1200" dirty="0">
                          <a:solidFill>
                            <a:schemeClr val="dk1"/>
                          </a:solidFill>
                          <a:effectLst/>
                          <a:latin typeface="+mn-lt"/>
                          <a:ea typeface="+mn-ea"/>
                          <a:cs typeface="+mn-cs"/>
                        </a:rPr>
                        <a:t>identify ethical concerns in an investigation</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930822"/>
                  </a:ext>
                </a:extLst>
              </a:tr>
            </a:tbl>
          </a:graphicData>
        </a:graphic>
      </p:graphicFrame>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4271408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D21946-9609-271B-96E8-828AF89EC7D3}"/>
              </a:ext>
            </a:extLst>
          </p:cNvPr>
          <p:cNvSpPr>
            <a:spLocks noGrp="1"/>
          </p:cNvSpPr>
          <p:nvPr>
            <p:ph type="title"/>
          </p:nvPr>
        </p:nvSpPr>
        <p:spPr>
          <a:xfrm>
            <a:off x="360000" y="360000"/>
            <a:ext cx="11484000" cy="545601"/>
          </a:xfrm>
        </p:spPr>
        <p:txBody>
          <a:bodyPr/>
          <a:lstStyle/>
          <a:p>
            <a:r>
              <a:rPr lang="en-AU"/>
              <a:t>1.3 Copper ores</a:t>
            </a:r>
          </a:p>
        </p:txBody>
      </p:sp>
      <p:sp>
        <p:nvSpPr>
          <p:cNvPr id="8" name="TextBox 7">
            <a:extLst>
              <a:ext uri="{FF2B5EF4-FFF2-40B4-BE49-F238E27FC236}">
                <a16:creationId xmlns:a16="http://schemas.microsoft.com/office/drawing/2014/main" id="{C794C01E-5C82-A575-B216-EB5C57D4ED1D}"/>
              </a:ext>
            </a:extLst>
          </p:cNvPr>
          <p:cNvSpPr txBox="1"/>
          <p:nvPr/>
        </p:nvSpPr>
        <p:spPr>
          <a:xfrm>
            <a:off x="360000" y="977162"/>
            <a:ext cx="5021263" cy="461665"/>
          </a:xfrm>
          <a:prstGeom prst="rect">
            <a:avLst/>
          </a:prstGeom>
          <a:noFill/>
        </p:spPr>
        <p:txBody>
          <a:bodyPr wrap="square">
            <a:spAutoFit/>
          </a:bodyPr>
          <a:lstStyle/>
          <a:p>
            <a:r>
              <a:rPr lang="en-AU" b="1" dirty="0"/>
              <a:t>Malachite</a:t>
            </a:r>
          </a:p>
        </p:txBody>
      </p:sp>
      <p:pic>
        <p:nvPicPr>
          <p:cNvPr id="1026" name="Picture 2" descr="The image is a sample of malachite.">
            <a:extLst>
              <a:ext uri="{FF2B5EF4-FFF2-40B4-BE49-F238E27FC236}">
                <a16:creationId xmlns:a16="http://schemas.microsoft.com/office/drawing/2014/main" id="{27EC528B-CDC2-07E7-1566-99F9F90CD91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000" y="1818305"/>
            <a:ext cx="4905726" cy="40799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B383338-6BC7-307A-613F-B37F39D87AB0}"/>
              </a:ext>
            </a:extLst>
          </p:cNvPr>
          <p:cNvSpPr txBox="1"/>
          <p:nvPr/>
        </p:nvSpPr>
        <p:spPr>
          <a:xfrm>
            <a:off x="360000" y="6109572"/>
            <a:ext cx="4905725" cy="246221"/>
          </a:xfrm>
          <a:prstGeom prst="rect">
            <a:avLst/>
          </a:prstGeom>
          <a:noFill/>
        </p:spPr>
        <p:txBody>
          <a:bodyPr wrap="square">
            <a:spAutoFit/>
          </a:bodyPr>
          <a:lstStyle/>
          <a:p>
            <a:pPr algn="l"/>
            <a:r>
              <a:rPr lang="en-AU" sz="1000" b="0" i="0" u="none" strike="noStrike" dirty="0">
                <a:solidFill>
                  <a:srgbClr val="3366BB"/>
                </a:solidFill>
                <a:effectLst/>
                <a:latin typeface="Arial" panose="020B0604020202020204" pitchFamily="34" charset="0"/>
                <a:hlinkClick r:id="rId4"/>
              </a:rPr>
              <a:t>Malachite-Copper </a:t>
            </a:r>
            <a:r>
              <a:rPr lang="en-AU" sz="1000" dirty="0">
                <a:cs typeface="Arial" panose="020B0604020202020204" pitchFamily="34" charset="0"/>
              </a:rPr>
              <a:t>by Lavinsky R (before Mar 2010) is licensed under </a:t>
            </a:r>
            <a:r>
              <a:rPr lang="en-AU" sz="1000" dirty="0">
                <a:cs typeface="Arial" panose="020B0604020202020204" pitchFamily="34" charset="0"/>
                <a:hlinkClick r:id="rId5"/>
              </a:rPr>
              <a:t>CC-BY-SA-3.0</a:t>
            </a:r>
            <a:endParaRPr lang="en-AU" sz="1000" dirty="0">
              <a:cs typeface="Arial" panose="020B0604020202020204" pitchFamily="34" charset="0"/>
            </a:endParaRPr>
          </a:p>
        </p:txBody>
      </p:sp>
      <p:sp>
        <p:nvSpPr>
          <p:cNvPr id="13" name="TextBox 12">
            <a:extLst>
              <a:ext uri="{FF2B5EF4-FFF2-40B4-BE49-F238E27FC236}">
                <a16:creationId xmlns:a16="http://schemas.microsoft.com/office/drawing/2014/main" id="{6F475733-34B0-3D21-1947-BBC704329E5A}"/>
              </a:ext>
            </a:extLst>
          </p:cNvPr>
          <p:cNvSpPr txBox="1"/>
          <p:nvPr/>
        </p:nvSpPr>
        <p:spPr>
          <a:xfrm>
            <a:off x="6324798" y="977162"/>
            <a:ext cx="5021263" cy="461665"/>
          </a:xfrm>
          <a:prstGeom prst="rect">
            <a:avLst/>
          </a:prstGeom>
          <a:noFill/>
        </p:spPr>
        <p:txBody>
          <a:bodyPr wrap="square">
            <a:spAutoFit/>
          </a:bodyPr>
          <a:lstStyle/>
          <a:p>
            <a:r>
              <a:rPr lang="en-AU" b="1" dirty="0"/>
              <a:t>Cyanotrichite-Malachite</a:t>
            </a:r>
          </a:p>
        </p:txBody>
      </p:sp>
      <p:pic>
        <p:nvPicPr>
          <p:cNvPr id="1028" name="Picture 4" descr="The image is a sample of Cyanotrichite-Malachite">
            <a:extLst>
              <a:ext uri="{FF2B5EF4-FFF2-40B4-BE49-F238E27FC236}">
                <a16:creationId xmlns:a16="http://schemas.microsoft.com/office/drawing/2014/main" id="{2D9A7E37-2612-3EC2-71DD-1490E630D8C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24798" y="1818305"/>
            <a:ext cx="5078484" cy="40627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9793E2C-8962-79F0-6E70-656AE67E6277}"/>
              </a:ext>
            </a:extLst>
          </p:cNvPr>
          <p:cNvSpPr txBox="1"/>
          <p:nvPr/>
        </p:nvSpPr>
        <p:spPr>
          <a:xfrm>
            <a:off x="6324798" y="6200627"/>
            <a:ext cx="5078484" cy="246221"/>
          </a:xfrm>
          <a:prstGeom prst="rect">
            <a:avLst/>
          </a:prstGeom>
          <a:noFill/>
        </p:spPr>
        <p:txBody>
          <a:bodyPr wrap="none" lIns="0" tIns="0" rIns="0" bIns="0" rtlCol="0">
            <a:noAutofit/>
          </a:bodyPr>
          <a:lstStyle/>
          <a:p>
            <a:pPr algn="l"/>
            <a:r>
              <a:rPr lang="en-AU" sz="1000" b="0" i="0" u="none" strike="noStrike" dirty="0">
                <a:solidFill>
                  <a:srgbClr val="3366BB"/>
                </a:solidFill>
                <a:effectLst/>
                <a:latin typeface="Arial" panose="020B0604020202020204" pitchFamily="34" charset="0"/>
                <a:hlinkClick r:id="rId7" tooltip="en:Cyanotrichite"/>
              </a:rPr>
              <a:t>Cyanotrichite</a:t>
            </a:r>
            <a:r>
              <a:rPr lang="en-AU" sz="1000" b="0" i="0" dirty="0">
                <a:solidFill>
                  <a:srgbClr val="202122"/>
                </a:solidFill>
                <a:effectLst/>
                <a:latin typeface="Arial" panose="020B0604020202020204" pitchFamily="34" charset="0"/>
                <a:hlinkClick r:id="rId7" tooltip="en:Cyanotrichite"/>
              </a:rPr>
              <a:t>, </a:t>
            </a:r>
            <a:r>
              <a:rPr lang="en-AU" sz="1000" b="0" i="0" u="none" strike="noStrike" dirty="0">
                <a:solidFill>
                  <a:srgbClr val="3366BB"/>
                </a:solidFill>
                <a:effectLst/>
                <a:latin typeface="Arial" panose="020B0604020202020204" pitchFamily="34" charset="0"/>
                <a:hlinkClick r:id="rId7" tooltip="en:Cyanotrichite"/>
              </a:rPr>
              <a:t>Malachite </a:t>
            </a:r>
            <a:r>
              <a:rPr lang="en-AU" sz="1000" dirty="0">
                <a:cs typeface="Arial" panose="020B0604020202020204" pitchFamily="34" charset="0"/>
              </a:rPr>
              <a:t>by Lavinsky R (before Mar 2010) is licensed under </a:t>
            </a:r>
            <a:r>
              <a:rPr lang="en-AU" sz="1000" dirty="0">
                <a:cs typeface="Arial" panose="020B0604020202020204" pitchFamily="34" charset="0"/>
                <a:hlinkClick r:id="rId5"/>
              </a:rPr>
              <a:t>CC-BY-SA-3.0</a:t>
            </a:r>
            <a:endParaRPr lang="en-AU" sz="1000" dirty="0">
              <a:cs typeface="Arial" panose="020B0604020202020204" pitchFamily="34" charset="0"/>
            </a:endParaRPr>
          </a:p>
        </p:txBody>
      </p:sp>
      <p:sp>
        <p:nvSpPr>
          <p:cNvPr id="3" name="Slide Number Placeholder 2">
            <a:extLst>
              <a:ext uri="{FF2B5EF4-FFF2-40B4-BE49-F238E27FC236}">
                <a16:creationId xmlns:a16="http://schemas.microsoft.com/office/drawing/2014/main" id="{03F717D0-6B44-F732-6298-6DFBD079BD4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256637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59998" y="515007"/>
            <a:ext cx="10764002" cy="310015"/>
          </a:xfrm>
        </p:spPr>
        <p:txBody>
          <a:bodyPr/>
          <a:lstStyle/>
          <a:p>
            <a:r>
              <a:rPr lang="en-AU" sz="2400" dirty="0">
                <a:cs typeface="Arial"/>
              </a:rPr>
              <a:t>1.4 Aboriginal and Torres Strait Islander Peoples use of minerals and resources</a:t>
            </a:r>
          </a:p>
        </p:txBody>
      </p:sp>
      <p:sp>
        <p:nvSpPr>
          <p:cNvPr id="6" name="Text Placeholder 5">
            <a:extLst>
              <a:ext uri="{FF2B5EF4-FFF2-40B4-BE49-F238E27FC236}">
                <a16:creationId xmlns:a16="http://schemas.microsoft.com/office/drawing/2014/main" id="{F6E46F61-5E5D-A38F-3A9E-C34BA5E92B24}"/>
              </a:ext>
            </a:extLst>
          </p:cNvPr>
          <p:cNvSpPr>
            <a:spLocks noGrp="1"/>
          </p:cNvSpPr>
          <p:nvPr>
            <p:ph type="body" sz="quarter" idx="18"/>
          </p:nvPr>
        </p:nvSpPr>
        <p:spPr>
          <a:xfrm>
            <a:off x="359998" y="1011209"/>
            <a:ext cx="10080000" cy="310015"/>
          </a:xfrm>
        </p:spPr>
        <p:txBody>
          <a:bodyPr/>
          <a:lstStyle/>
          <a:p>
            <a:r>
              <a:rPr lang="en-AU" dirty="0">
                <a:latin typeface="+mj-lt"/>
              </a:rPr>
              <a:t>Learning intentions and success criteria</a:t>
            </a:r>
          </a:p>
        </p:txBody>
      </p:sp>
      <p:graphicFrame>
        <p:nvGraphicFramePr>
          <p:cNvPr id="4" name="Table 3">
            <a:extLst>
              <a:ext uri="{FF2B5EF4-FFF2-40B4-BE49-F238E27FC236}">
                <a16:creationId xmlns:a16="http://schemas.microsoft.com/office/drawing/2014/main" id="{E4CEF851-7094-7492-3BEE-9F4CDD597D27}"/>
              </a:ext>
            </a:extLst>
          </p:cNvPr>
          <p:cNvGraphicFramePr>
            <a:graphicFrameLocks noGrp="1"/>
          </p:cNvGraphicFramePr>
          <p:nvPr>
            <p:extLst>
              <p:ext uri="{D42A27DB-BD31-4B8C-83A1-F6EECF244321}">
                <p14:modId xmlns:p14="http://schemas.microsoft.com/office/powerpoint/2010/main" val="688261572"/>
              </p:ext>
            </p:extLst>
          </p:nvPr>
        </p:nvGraphicFramePr>
        <p:xfrm>
          <a:off x="359998" y="1817427"/>
          <a:ext cx="11211516" cy="4878573"/>
        </p:xfrm>
        <a:graphic>
          <a:graphicData uri="http://schemas.openxmlformats.org/drawingml/2006/table">
            <a:tbl>
              <a:tblPr firstRow="1">
                <a:tableStyleId>{B301B821-A1FF-4177-AEE7-76D212191A09}</a:tableStyleId>
              </a:tblPr>
              <a:tblGrid>
                <a:gridCol w="3991869">
                  <a:extLst>
                    <a:ext uri="{9D8B030D-6E8A-4147-A177-3AD203B41FA5}">
                      <a16:colId xmlns:a16="http://schemas.microsoft.com/office/drawing/2014/main" val="3623447875"/>
                    </a:ext>
                  </a:extLst>
                </a:gridCol>
                <a:gridCol w="7219647">
                  <a:extLst>
                    <a:ext uri="{9D8B030D-6E8A-4147-A177-3AD203B41FA5}">
                      <a16:colId xmlns:a16="http://schemas.microsoft.com/office/drawing/2014/main" val="3573327086"/>
                    </a:ext>
                  </a:extLst>
                </a:gridCol>
              </a:tblGrid>
              <a:tr h="484521">
                <a:tc>
                  <a:txBody>
                    <a:bodyPr/>
                    <a:lstStyle/>
                    <a:p>
                      <a:pPr>
                        <a:lnSpc>
                          <a:spcPct val="150000"/>
                        </a:lnSpc>
                      </a:pPr>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2418441">
                <a:tc>
                  <a:txBody>
                    <a:bodyPr/>
                    <a:lstStyle/>
                    <a:p>
                      <a:pPr marL="285750" indent="-285750">
                        <a:lnSpc>
                          <a:spcPct val="150000"/>
                        </a:lnSpc>
                        <a:buFont typeface="Arial" panose="020B0604020202020204" pitchFamily="34" charset="0"/>
                        <a:buChar char="•"/>
                      </a:pPr>
                      <a:r>
                        <a:rPr lang="en-AU" sz="1800" kern="1200" dirty="0">
                          <a:solidFill>
                            <a:schemeClr val="dk1"/>
                          </a:solidFill>
                          <a:effectLst/>
                          <a:latin typeface="+mn-lt"/>
                          <a:ea typeface="+mn-ea"/>
                          <a:cs typeface="+mn-cs"/>
                        </a:rPr>
                        <a:t>to explain the use of Australia’s resources</a:t>
                      </a:r>
                      <a:endParaRPr lang="en-AU" sz="1800" dirty="0">
                        <a:latin typeface="+mn-lt"/>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50000"/>
                        </a:lnSpc>
                        <a:buFont typeface="Arial"/>
                        <a:buChar char="•"/>
                      </a:pPr>
                      <a:r>
                        <a:rPr lang="en-AU" sz="1800" dirty="0">
                          <a:latin typeface="+mn-lt"/>
                          <a:cs typeface="Arial" panose="020B0604020202020204" pitchFamily="34" charset="0"/>
                        </a:rPr>
                        <a:t>identify 2 ways that Aboriginal and Torres Strait Islander Peoples used minerals and resources</a:t>
                      </a:r>
                    </a:p>
                    <a:p>
                      <a:pPr marL="342900" indent="-342900">
                        <a:lnSpc>
                          <a:spcPct val="150000"/>
                        </a:lnSpc>
                        <a:buFont typeface="Arial"/>
                        <a:buChar char="•"/>
                      </a:pPr>
                      <a:r>
                        <a:rPr lang="en-AU" sz="1800" dirty="0">
                          <a:latin typeface="+mn-lt"/>
                          <a:cs typeface="Arial" panose="020B0604020202020204" pitchFamily="34" charset="0"/>
                        </a:rPr>
                        <a:t>explain how Aboriginal and Torres Strait Islander Peoples used mineral resources</a:t>
                      </a:r>
                    </a:p>
                    <a:p>
                      <a:pPr marL="342900" indent="-342900">
                        <a:lnSpc>
                          <a:spcPct val="150000"/>
                        </a:lnSpc>
                        <a:buFont typeface="Arial"/>
                        <a:buChar char="•"/>
                      </a:pPr>
                      <a:r>
                        <a:rPr lang="en-AU" sz="1800" dirty="0">
                          <a:latin typeface="+mn-lt"/>
                          <a:cs typeface="Arial" panose="020B0604020202020204" pitchFamily="34" charset="0"/>
                        </a:rPr>
                        <a:t>explain how Aboriginal and Torres Strait Islander Peoples used other resources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r h="1876864">
                <a:tc>
                  <a:txBody>
                    <a:bodyPr/>
                    <a:lstStyle/>
                    <a:p>
                      <a:pPr marL="285750" marR="0" lvl="0"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to communicate scientific information</a:t>
                      </a:r>
                      <a:endParaRPr lang="en-AU" sz="1800" dirty="0">
                        <a:latin typeface="+mn-lt"/>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nSpc>
                          <a:spcPct val="150000"/>
                        </a:lnSpc>
                        <a:buFont typeface="Arial" panose="020B0604020202020204" pitchFamily="34" charset="0"/>
                        <a:buChar char="•"/>
                      </a:pPr>
                      <a:r>
                        <a:rPr lang="en-AU" sz="1800" kern="1200" dirty="0">
                          <a:solidFill>
                            <a:schemeClr val="dk1"/>
                          </a:solidFill>
                          <a:latin typeface="+mn-lt"/>
                          <a:ea typeface="+mn-ea"/>
                          <a:cs typeface="Arial" panose="020B0604020202020204" pitchFamily="34" charset="0"/>
                        </a:rPr>
                        <a:t>use scientific language and terminology </a:t>
                      </a:r>
                      <a:r>
                        <a:rPr lang="en-AU" sz="1800" kern="1200" dirty="0">
                          <a:solidFill>
                            <a:schemeClr val="dk1"/>
                          </a:solidFill>
                          <a:effectLst/>
                          <a:latin typeface="+mn-lt"/>
                          <a:ea typeface="+mn-ea"/>
                          <a:cs typeface="+mn-cs"/>
                        </a:rPr>
                        <a:t>accurately to communicate a message</a:t>
                      </a:r>
                      <a:endParaRPr lang="en-AU" sz="1800" kern="1200" dirty="0">
                        <a:solidFill>
                          <a:schemeClr val="dk1"/>
                        </a:solidFill>
                        <a:latin typeface="+mn-lt"/>
                        <a:ea typeface="+mn-ea"/>
                        <a:cs typeface="Arial" panose="020B0604020202020204" pitchFamily="34" charset="0"/>
                      </a:endParaRPr>
                    </a:p>
                    <a:p>
                      <a:pPr marL="285750" lvl="0" indent="-285750">
                        <a:lnSpc>
                          <a:spcPct val="150000"/>
                        </a:lnSpc>
                        <a:buFont typeface="Arial" panose="020B0604020202020204" pitchFamily="34" charset="0"/>
                        <a:buChar char="•"/>
                      </a:pPr>
                      <a:r>
                        <a:rPr lang="en-AU" sz="1800" kern="1200" dirty="0">
                          <a:solidFill>
                            <a:schemeClr val="dk1"/>
                          </a:solidFill>
                          <a:latin typeface="+mn-lt"/>
                          <a:ea typeface="+mn-ea"/>
                          <a:cs typeface="Arial" panose="020B0604020202020204" pitchFamily="34" charset="0"/>
                        </a:rPr>
                        <a:t>concisely communicate information from the secondary source investigation.</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930822"/>
                  </a:ext>
                </a:extLst>
              </a:tr>
            </a:tbl>
          </a:graphicData>
        </a:graphic>
      </p:graphicFrame>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2046230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D2775-CEB2-9348-87CC-2BB472AAAE6A}"/>
            </a:ext>
          </a:extLst>
        </p:cNvPr>
        <p:cNvGrpSpPr/>
        <p:nvPr/>
      </p:nvGrpSpPr>
      <p:grpSpPr>
        <a:xfrm>
          <a:off x="0" y="0"/>
          <a:ext cx="0" cy="0"/>
          <a:chOff x="0" y="0"/>
          <a:chExt cx="0" cy="0"/>
        </a:xfrm>
      </p:grpSpPr>
      <p:sp>
        <p:nvSpPr>
          <p:cNvPr id="46" name="Title 44">
            <a:extLst>
              <a:ext uri="{FF2B5EF4-FFF2-40B4-BE49-F238E27FC236}">
                <a16:creationId xmlns:a16="http://schemas.microsoft.com/office/drawing/2014/main" id="{96F04645-35D3-1AAF-F7B5-122FBCADE741}"/>
              </a:ext>
            </a:extLst>
          </p:cNvPr>
          <p:cNvSpPr txBox="1">
            <a:spLocks noGrp="1"/>
          </p:cNvSpPr>
          <p:nvPr>
            <p:ph type="title" idx="4294967295"/>
          </p:nvPr>
        </p:nvSpPr>
        <p:spPr>
          <a:xfrm>
            <a:off x="4818857" y="2967832"/>
            <a:ext cx="2554288" cy="922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5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Ochre </a:t>
            </a:r>
          </a:p>
        </p:txBody>
      </p:sp>
      <p:grpSp>
        <p:nvGrpSpPr>
          <p:cNvPr id="53" name="Group 52">
            <a:extLst>
              <a:ext uri="{FF2B5EF4-FFF2-40B4-BE49-F238E27FC236}">
                <a16:creationId xmlns:a16="http://schemas.microsoft.com/office/drawing/2014/main" id="{B1FED6EC-8A03-4DAE-1F6D-98E7E36F7A77}"/>
              </a:ext>
              <a:ext uri="{C183D7F6-B498-43B3-948B-1728B52AA6E4}">
                <adec:decorative xmlns:adec="http://schemas.microsoft.com/office/drawing/2017/decorative" val="1"/>
              </a:ext>
            </a:extLst>
          </p:cNvPr>
          <p:cNvGrpSpPr/>
          <p:nvPr/>
        </p:nvGrpSpPr>
        <p:grpSpPr>
          <a:xfrm>
            <a:off x="161994" y="334851"/>
            <a:ext cx="11868010" cy="6328544"/>
            <a:chOff x="161994" y="334851"/>
            <a:chExt cx="11868010" cy="6328544"/>
          </a:xfrm>
        </p:grpSpPr>
        <p:sp>
          <p:nvSpPr>
            <p:cNvPr id="36" name="Freeform: Shape 35">
              <a:extLst>
                <a:ext uri="{FF2B5EF4-FFF2-40B4-BE49-F238E27FC236}">
                  <a16:creationId xmlns:a16="http://schemas.microsoft.com/office/drawing/2014/main" id="{EB797633-96A8-EAA8-A702-5573195AA713}"/>
                </a:ext>
              </a:extLst>
            </p:cNvPr>
            <p:cNvSpPr/>
            <p:nvPr/>
          </p:nvSpPr>
          <p:spPr>
            <a:xfrm>
              <a:off x="577024" y="334851"/>
              <a:ext cx="5214124" cy="2894110"/>
            </a:xfrm>
            <a:custGeom>
              <a:avLst/>
              <a:gdLst>
                <a:gd name="connsiteX0" fmla="*/ 482361 w 5214124"/>
                <a:gd name="connsiteY0" fmla="*/ 0 h 2894110"/>
                <a:gd name="connsiteX1" fmla="*/ 4731763 w 5214124"/>
                <a:gd name="connsiteY1" fmla="*/ 0 h 2894110"/>
                <a:gd name="connsiteX2" fmla="*/ 5214124 w 5214124"/>
                <a:gd name="connsiteY2" fmla="*/ 482361 h 2894110"/>
                <a:gd name="connsiteX3" fmla="*/ 5214124 w 5214124"/>
                <a:gd name="connsiteY3" fmla="*/ 1193011 h 2894110"/>
                <a:gd name="connsiteX4" fmla="*/ 5130510 w 5214124"/>
                <a:gd name="connsiteY4" fmla="*/ 1205772 h 2894110"/>
                <a:gd name="connsiteX5" fmla="*/ 3630599 w 5214124"/>
                <a:gd name="connsiteY5" fmla="*/ 2705683 h 2894110"/>
                <a:gd name="connsiteX6" fmla="*/ 3601841 w 5214124"/>
                <a:gd name="connsiteY6" fmla="*/ 2894110 h 2894110"/>
                <a:gd name="connsiteX7" fmla="*/ 482361 w 5214124"/>
                <a:gd name="connsiteY7" fmla="*/ 2894110 h 2894110"/>
                <a:gd name="connsiteX8" fmla="*/ 0 w 5214124"/>
                <a:gd name="connsiteY8" fmla="*/ 2411749 h 2894110"/>
                <a:gd name="connsiteX9" fmla="*/ 0 w 5214124"/>
                <a:gd name="connsiteY9" fmla="*/ 482361 h 2894110"/>
                <a:gd name="connsiteX10" fmla="*/ 482361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482361" y="0"/>
                  </a:moveTo>
                  <a:lnTo>
                    <a:pt x="4731763" y="0"/>
                  </a:lnTo>
                  <a:cubicBezTo>
                    <a:pt x="4998164" y="0"/>
                    <a:pt x="5214124" y="215960"/>
                    <a:pt x="5214124" y="482361"/>
                  </a:cubicBezTo>
                  <a:lnTo>
                    <a:pt x="5214124" y="1193011"/>
                  </a:lnTo>
                  <a:lnTo>
                    <a:pt x="5130510" y="1205772"/>
                  </a:lnTo>
                  <a:cubicBezTo>
                    <a:pt x="4377641" y="1359831"/>
                    <a:pt x="3784658" y="1952814"/>
                    <a:pt x="3630599" y="2705683"/>
                  </a:cubicBezTo>
                  <a:lnTo>
                    <a:pt x="3601841" y="2894110"/>
                  </a:lnTo>
                  <a:lnTo>
                    <a:pt x="482361" y="2894110"/>
                  </a:lnTo>
                  <a:cubicBezTo>
                    <a:pt x="215960" y="2894110"/>
                    <a:pt x="0" y="2678150"/>
                    <a:pt x="0" y="2411749"/>
                  </a:cubicBezTo>
                  <a:lnTo>
                    <a:pt x="0" y="482361"/>
                  </a:lnTo>
                  <a:cubicBezTo>
                    <a:pt x="0" y="215960"/>
                    <a:pt x="215960" y="0"/>
                    <a:pt x="482361" y="0"/>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35" name="Freeform: Shape 34">
              <a:extLst>
                <a:ext uri="{FF2B5EF4-FFF2-40B4-BE49-F238E27FC236}">
                  <a16:creationId xmlns:a16="http://schemas.microsoft.com/office/drawing/2014/main" id="{D9BC00B1-5A6E-5D00-13E9-246D3DB15535}"/>
                </a:ext>
              </a:extLst>
            </p:cNvPr>
            <p:cNvSpPr/>
            <p:nvPr/>
          </p:nvSpPr>
          <p:spPr>
            <a:xfrm>
              <a:off x="6400853" y="334851"/>
              <a:ext cx="5214124" cy="2894110"/>
            </a:xfrm>
            <a:custGeom>
              <a:avLst/>
              <a:gdLst>
                <a:gd name="connsiteX0" fmla="*/ 482361 w 5214124"/>
                <a:gd name="connsiteY0" fmla="*/ 0 h 2894110"/>
                <a:gd name="connsiteX1" fmla="*/ 4731763 w 5214124"/>
                <a:gd name="connsiteY1" fmla="*/ 0 h 2894110"/>
                <a:gd name="connsiteX2" fmla="*/ 5214124 w 5214124"/>
                <a:gd name="connsiteY2" fmla="*/ 482361 h 2894110"/>
                <a:gd name="connsiteX3" fmla="*/ 5214124 w 5214124"/>
                <a:gd name="connsiteY3" fmla="*/ 2411749 h 2894110"/>
                <a:gd name="connsiteX4" fmla="*/ 4731763 w 5214124"/>
                <a:gd name="connsiteY4" fmla="*/ 2894110 h 2894110"/>
                <a:gd name="connsiteX5" fmla="*/ 1612282 w 5214124"/>
                <a:gd name="connsiteY5" fmla="*/ 2894110 h 2894110"/>
                <a:gd name="connsiteX6" fmla="*/ 1583524 w 5214124"/>
                <a:gd name="connsiteY6" fmla="*/ 2705683 h 2894110"/>
                <a:gd name="connsiteX7" fmla="*/ 83613 w 5214124"/>
                <a:gd name="connsiteY7" fmla="*/ 1205772 h 2894110"/>
                <a:gd name="connsiteX8" fmla="*/ 0 w 5214124"/>
                <a:gd name="connsiteY8" fmla="*/ 1193011 h 2894110"/>
                <a:gd name="connsiteX9" fmla="*/ 0 w 5214124"/>
                <a:gd name="connsiteY9" fmla="*/ 482361 h 2894110"/>
                <a:gd name="connsiteX10" fmla="*/ 482361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482361" y="0"/>
                  </a:moveTo>
                  <a:lnTo>
                    <a:pt x="4731763" y="0"/>
                  </a:lnTo>
                  <a:cubicBezTo>
                    <a:pt x="4998164" y="0"/>
                    <a:pt x="5214124" y="215960"/>
                    <a:pt x="5214124" y="482361"/>
                  </a:cubicBezTo>
                  <a:lnTo>
                    <a:pt x="5214124" y="2411749"/>
                  </a:lnTo>
                  <a:cubicBezTo>
                    <a:pt x="5214124" y="2678150"/>
                    <a:pt x="4998164" y="2894110"/>
                    <a:pt x="4731763" y="2894110"/>
                  </a:cubicBezTo>
                  <a:lnTo>
                    <a:pt x="1612282" y="2894110"/>
                  </a:lnTo>
                  <a:lnTo>
                    <a:pt x="1583524" y="2705683"/>
                  </a:lnTo>
                  <a:cubicBezTo>
                    <a:pt x="1429465" y="1952814"/>
                    <a:pt x="836482" y="1359831"/>
                    <a:pt x="83613" y="1205772"/>
                  </a:cubicBezTo>
                  <a:lnTo>
                    <a:pt x="0" y="1193011"/>
                  </a:lnTo>
                  <a:lnTo>
                    <a:pt x="0" y="482361"/>
                  </a:lnTo>
                  <a:cubicBezTo>
                    <a:pt x="0" y="215960"/>
                    <a:pt x="215960" y="0"/>
                    <a:pt x="482361" y="0"/>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28" name="Freeform: Shape 27">
              <a:extLst>
                <a:ext uri="{FF2B5EF4-FFF2-40B4-BE49-F238E27FC236}">
                  <a16:creationId xmlns:a16="http://schemas.microsoft.com/office/drawing/2014/main" id="{FCECCA39-A398-AA63-E598-773B3BBDCF64}"/>
                </a:ext>
              </a:extLst>
            </p:cNvPr>
            <p:cNvSpPr/>
            <p:nvPr/>
          </p:nvSpPr>
          <p:spPr>
            <a:xfrm>
              <a:off x="577024" y="3769285"/>
              <a:ext cx="5214124" cy="2894110"/>
            </a:xfrm>
            <a:custGeom>
              <a:avLst/>
              <a:gdLst>
                <a:gd name="connsiteX0" fmla="*/ 482361 w 5214124"/>
                <a:gd name="connsiteY0" fmla="*/ 0 h 2894110"/>
                <a:gd name="connsiteX1" fmla="*/ 3623245 w 5214124"/>
                <a:gd name="connsiteY1" fmla="*/ 0 h 2894110"/>
                <a:gd name="connsiteX2" fmla="*/ 3630599 w 5214124"/>
                <a:gd name="connsiteY2" fmla="*/ 48181 h 2894110"/>
                <a:gd name="connsiteX3" fmla="*/ 5130510 w 5214124"/>
                <a:gd name="connsiteY3" fmla="*/ 1548092 h 2894110"/>
                <a:gd name="connsiteX4" fmla="*/ 5214124 w 5214124"/>
                <a:gd name="connsiteY4" fmla="*/ 1560853 h 2894110"/>
                <a:gd name="connsiteX5" fmla="*/ 5214124 w 5214124"/>
                <a:gd name="connsiteY5" fmla="*/ 2411749 h 2894110"/>
                <a:gd name="connsiteX6" fmla="*/ 4731763 w 5214124"/>
                <a:gd name="connsiteY6" fmla="*/ 2894110 h 2894110"/>
                <a:gd name="connsiteX7" fmla="*/ 482361 w 5214124"/>
                <a:gd name="connsiteY7" fmla="*/ 2894110 h 2894110"/>
                <a:gd name="connsiteX8" fmla="*/ 0 w 5214124"/>
                <a:gd name="connsiteY8" fmla="*/ 2411749 h 2894110"/>
                <a:gd name="connsiteX9" fmla="*/ 0 w 5214124"/>
                <a:gd name="connsiteY9" fmla="*/ 482361 h 2894110"/>
                <a:gd name="connsiteX10" fmla="*/ 482361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482361" y="0"/>
                  </a:moveTo>
                  <a:lnTo>
                    <a:pt x="3623245" y="0"/>
                  </a:lnTo>
                  <a:lnTo>
                    <a:pt x="3630599" y="48181"/>
                  </a:lnTo>
                  <a:cubicBezTo>
                    <a:pt x="3784658" y="801050"/>
                    <a:pt x="4377641" y="1394033"/>
                    <a:pt x="5130510" y="1548092"/>
                  </a:cubicBezTo>
                  <a:lnTo>
                    <a:pt x="5214124" y="1560853"/>
                  </a:lnTo>
                  <a:lnTo>
                    <a:pt x="5214124" y="2411749"/>
                  </a:lnTo>
                  <a:cubicBezTo>
                    <a:pt x="5214124" y="2678150"/>
                    <a:pt x="4998164" y="2894110"/>
                    <a:pt x="4731763" y="2894110"/>
                  </a:cubicBezTo>
                  <a:lnTo>
                    <a:pt x="482361" y="2894110"/>
                  </a:lnTo>
                  <a:cubicBezTo>
                    <a:pt x="215960" y="2894110"/>
                    <a:pt x="0" y="2678150"/>
                    <a:pt x="0" y="2411749"/>
                  </a:cubicBezTo>
                  <a:lnTo>
                    <a:pt x="0" y="482361"/>
                  </a:lnTo>
                  <a:cubicBezTo>
                    <a:pt x="0" y="215960"/>
                    <a:pt x="215960" y="0"/>
                    <a:pt x="482361" y="0"/>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27" name="Freeform: Shape 26">
              <a:extLst>
                <a:ext uri="{FF2B5EF4-FFF2-40B4-BE49-F238E27FC236}">
                  <a16:creationId xmlns:a16="http://schemas.microsoft.com/office/drawing/2014/main" id="{144F43B2-3644-C2B8-36AF-D648D7FC6F15}"/>
                </a:ext>
              </a:extLst>
            </p:cNvPr>
            <p:cNvSpPr/>
            <p:nvPr/>
          </p:nvSpPr>
          <p:spPr>
            <a:xfrm>
              <a:off x="6400853" y="3769285"/>
              <a:ext cx="5214124" cy="2894110"/>
            </a:xfrm>
            <a:custGeom>
              <a:avLst/>
              <a:gdLst>
                <a:gd name="connsiteX0" fmla="*/ 1590878 w 5214124"/>
                <a:gd name="connsiteY0" fmla="*/ 0 h 2894110"/>
                <a:gd name="connsiteX1" fmla="*/ 4731763 w 5214124"/>
                <a:gd name="connsiteY1" fmla="*/ 0 h 2894110"/>
                <a:gd name="connsiteX2" fmla="*/ 5214124 w 5214124"/>
                <a:gd name="connsiteY2" fmla="*/ 482361 h 2894110"/>
                <a:gd name="connsiteX3" fmla="*/ 5214124 w 5214124"/>
                <a:gd name="connsiteY3" fmla="*/ 2411749 h 2894110"/>
                <a:gd name="connsiteX4" fmla="*/ 4731763 w 5214124"/>
                <a:gd name="connsiteY4" fmla="*/ 2894110 h 2894110"/>
                <a:gd name="connsiteX5" fmla="*/ 482361 w 5214124"/>
                <a:gd name="connsiteY5" fmla="*/ 2894110 h 2894110"/>
                <a:gd name="connsiteX6" fmla="*/ 0 w 5214124"/>
                <a:gd name="connsiteY6" fmla="*/ 2411749 h 2894110"/>
                <a:gd name="connsiteX7" fmla="*/ 0 w 5214124"/>
                <a:gd name="connsiteY7" fmla="*/ 1560853 h 2894110"/>
                <a:gd name="connsiteX8" fmla="*/ 83613 w 5214124"/>
                <a:gd name="connsiteY8" fmla="*/ 1548092 h 2894110"/>
                <a:gd name="connsiteX9" fmla="*/ 1583524 w 5214124"/>
                <a:gd name="connsiteY9" fmla="*/ 48181 h 2894110"/>
                <a:gd name="connsiteX10" fmla="*/ 1590878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1590878" y="0"/>
                  </a:moveTo>
                  <a:lnTo>
                    <a:pt x="4731763" y="0"/>
                  </a:lnTo>
                  <a:cubicBezTo>
                    <a:pt x="4998164" y="0"/>
                    <a:pt x="5214124" y="215960"/>
                    <a:pt x="5214124" y="482361"/>
                  </a:cubicBezTo>
                  <a:lnTo>
                    <a:pt x="5214124" y="2411749"/>
                  </a:lnTo>
                  <a:cubicBezTo>
                    <a:pt x="5214124" y="2678150"/>
                    <a:pt x="4998164" y="2894110"/>
                    <a:pt x="4731763" y="2894110"/>
                  </a:cubicBezTo>
                  <a:lnTo>
                    <a:pt x="482361" y="2894110"/>
                  </a:lnTo>
                  <a:cubicBezTo>
                    <a:pt x="215960" y="2894110"/>
                    <a:pt x="0" y="2678150"/>
                    <a:pt x="0" y="2411749"/>
                  </a:cubicBezTo>
                  <a:lnTo>
                    <a:pt x="0" y="1560853"/>
                  </a:lnTo>
                  <a:lnTo>
                    <a:pt x="83613" y="1548092"/>
                  </a:lnTo>
                  <a:cubicBezTo>
                    <a:pt x="836482" y="1394033"/>
                    <a:pt x="1429465" y="801050"/>
                    <a:pt x="1583524" y="48181"/>
                  </a:cubicBezTo>
                  <a:lnTo>
                    <a:pt x="1590878" y="0"/>
                  </a:ln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pic>
          <p:nvPicPr>
            <p:cNvPr id="6" name="Picture 5">
              <a:extLst>
                <a:ext uri="{FF2B5EF4-FFF2-40B4-BE49-F238E27FC236}">
                  <a16:creationId xmlns:a16="http://schemas.microsoft.com/office/drawing/2014/main" id="{536D7A53-F138-F974-6A5C-345A304D2B6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8311" y="1411310"/>
              <a:ext cx="4035380" cy="4035380"/>
            </a:xfrm>
            <a:prstGeom prst="rect">
              <a:avLst/>
            </a:prstGeom>
          </p:spPr>
        </p:pic>
        <p:sp>
          <p:nvSpPr>
            <p:cNvPr id="41" name="Oval 40">
              <a:extLst>
                <a:ext uri="{FF2B5EF4-FFF2-40B4-BE49-F238E27FC236}">
                  <a16:creationId xmlns:a16="http://schemas.microsoft.com/office/drawing/2014/main" id="{8EBB3C6D-2844-817C-2C62-3968D8AC3BFF}"/>
                </a:ext>
                <a:ext uri="{C183D7F6-B498-43B3-948B-1728B52AA6E4}">
                  <adec:decorative xmlns:adec="http://schemas.microsoft.com/office/drawing/2017/decorative" val="1"/>
                </a:ext>
              </a:extLst>
            </p:cNvPr>
            <p:cNvSpPr/>
            <p:nvPr/>
          </p:nvSpPr>
          <p:spPr>
            <a:xfrm>
              <a:off x="161994" y="1366877"/>
              <a:ext cx="830057" cy="830058"/>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Oval 41">
              <a:extLst>
                <a:ext uri="{FF2B5EF4-FFF2-40B4-BE49-F238E27FC236}">
                  <a16:creationId xmlns:a16="http://schemas.microsoft.com/office/drawing/2014/main" id="{442774A4-5429-3507-F3D3-A0C09BC7FD16}"/>
                </a:ext>
                <a:ext uri="{C183D7F6-B498-43B3-948B-1728B52AA6E4}">
                  <adec:decorative xmlns:adec="http://schemas.microsoft.com/office/drawing/2017/decorative" val="1"/>
                </a:ext>
              </a:extLst>
            </p:cNvPr>
            <p:cNvSpPr/>
            <p:nvPr/>
          </p:nvSpPr>
          <p:spPr>
            <a:xfrm>
              <a:off x="11199947" y="1366877"/>
              <a:ext cx="830057" cy="830058"/>
            </a:xfrm>
            <a:prstGeom prst="ellipse">
              <a:avLst/>
            </a:prstGeom>
            <a:solidFill>
              <a:srgbClr val="FFE6EA"/>
            </a:solidFill>
            <a:ln w="762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F0F0F"/>
                </a:solidFill>
                <a:effectLst/>
                <a:uLnTx/>
                <a:uFillTx/>
                <a:latin typeface="Arial" panose="020B0604020202020204" pitchFamily="34" charset="0"/>
                <a:ea typeface="+mn-ea"/>
                <a:cs typeface="+mn-cs"/>
              </a:endParaRPr>
            </a:p>
          </p:txBody>
        </p:sp>
        <p:sp>
          <p:nvSpPr>
            <p:cNvPr id="43" name="Oval 42">
              <a:extLst>
                <a:ext uri="{FF2B5EF4-FFF2-40B4-BE49-F238E27FC236}">
                  <a16:creationId xmlns:a16="http://schemas.microsoft.com/office/drawing/2014/main" id="{3D1BEC6D-5E75-15E2-A66B-749F3FE90968}"/>
                </a:ext>
                <a:ext uri="{C183D7F6-B498-43B3-948B-1728B52AA6E4}">
                  <adec:decorative xmlns:adec="http://schemas.microsoft.com/office/drawing/2017/decorative" val="1"/>
                </a:ext>
              </a:extLst>
            </p:cNvPr>
            <p:cNvSpPr/>
            <p:nvPr/>
          </p:nvSpPr>
          <p:spPr>
            <a:xfrm>
              <a:off x="161994" y="4801311"/>
              <a:ext cx="830057" cy="83005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Oval 43">
              <a:extLst>
                <a:ext uri="{FF2B5EF4-FFF2-40B4-BE49-F238E27FC236}">
                  <a16:creationId xmlns:a16="http://schemas.microsoft.com/office/drawing/2014/main" id="{A5EFF902-F305-8FAF-4DAD-ECB775AFD654}"/>
                </a:ext>
                <a:ext uri="{C183D7F6-B498-43B3-948B-1728B52AA6E4}">
                  <adec:decorative xmlns:adec="http://schemas.microsoft.com/office/drawing/2017/decorative" val="1"/>
                </a:ext>
              </a:extLst>
            </p:cNvPr>
            <p:cNvSpPr/>
            <p:nvPr/>
          </p:nvSpPr>
          <p:spPr>
            <a:xfrm>
              <a:off x="11199947" y="4801311"/>
              <a:ext cx="830057" cy="830058"/>
            </a:xfrm>
            <a:prstGeom prst="ellipse">
              <a:avLst/>
            </a:prstGeom>
            <a:solidFill>
              <a:srgbClr val="FFB8C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2C2C2C"/>
                </a:solidFill>
                <a:effectLst/>
                <a:uLnTx/>
                <a:uFillTx/>
                <a:latin typeface="Arial" panose="020B0604020202020204" pitchFamily="34" charset="0"/>
                <a:ea typeface="+mn-ea"/>
                <a:cs typeface="+mn-cs"/>
              </a:endParaRPr>
            </a:p>
          </p:txBody>
        </p:sp>
      </p:grpSp>
      <p:sp>
        <p:nvSpPr>
          <p:cNvPr id="47" name="TextBox 46">
            <a:extLst>
              <a:ext uri="{FF2B5EF4-FFF2-40B4-BE49-F238E27FC236}">
                <a16:creationId xmlns:a16="http://schemas.microsoft.com/office/drawing/2014/main" id="{B7DBE61A-ACE5-B33B-76AA-9A985BCA2CF2}"/>
              </a:ext>
            </a:extLst>
          </p:cNvPr>
          <p:cNvSpPr txBox="1"/>
          <p:nvPr/>
        </p:nvSpPr>
        <p:spPr>
          <a:xfrm>
            <a:off x="1129624" y="1343087"/>
            <a:ext cx="3207580" cy="872034"/>
          </a:xfrm>
          <a:prstGeom prst="rect">
            <a:avLst/>
          </a:prstGeom>
          <a:noFill/>
        </p:spPr>
        <p:txBody>
          <a:bodyPr wrap="square" rtlCol="0">
            <a:spAutoFit/>
          </a:bodyPr>
          <a:lstStyle/>
          <a:p>
            <a:pPr defTabSz="914400">
              <a:lnSpc>
                <a:spcPct val="150000"/>
              </a:lnSpc>
              <a:spcAft>
                <a:spcPts val="600"/>
              </a:spcAft>
              <a:defRPr/>
            </a:pPr>
            <a:r>
              <a:rPr lang="en-AU" sz="1800" dirty="0">
                <a:solidFill>
                  <a:schemeClr val="accent1"/>
                </a:solidFill>
                <a:cs typeface="Arial" panose="020B0604020202020204" pitchFamily="34" charset="0"/>
              </a:rPr>
              <a:t>Open the website </a:t>
            </a:r>
            <a:r>
              <a:rPr lang="en-AU" sz="1800" dirty="0">
                <a:solidFill>
                  <a:schemeClr val="accent1"/>
                </a:solidFill>
                <a:cs typeface="Arial" panose="020B0604020202020204" pitchFamily="34" charset="0"/>
                <a:hlinkClick r:id="rId4"/>
              </a:rPr>
              <a:t>Australian Aboriginal Ochre Painting</a:t>
            </a:r>
            <a:r>
              <a:rPr lang="en-AU" sz="1800" dirty="0">
                <a:solidFill>
                  <a:schemeClr val="accent1"/>
                </a:solidFill>
                <a:cs typeface="Arial" panose="020B0604020202020204" pitchFamily="34" charset="0"/>
              </a:rPr>
              <a:t>.</a:t>
            </a:r>
            <a:endParaRPr kumimoji="0" lang="en-AU" sz="1800" b="0" i="0" u="none" strike="noStrike" kern="1200" cap="none" spc="0" normalizeH="0" baseline="0" noProof="0" dirty="0">
              <a:ln>
                <a:noFill/>
              </a:ln>
              <a:solidFill>
                <a:prstClr val="black"/>
              </a:solidFill>
              <a:effectLst/>
              <a:uLnTx/>
              <a:uFillTx/>
              <a:ea typeface="+mn-ea"/>
              <a:cs typeface="+mn-cs"/>
            </a:endParaRPr>
          </a:p>
        </p:txBody>
      </p:sp>
      <p:pic>
        <p:nvPicPr>
          <p:cNvPr id="51" name="Picture 50" descr="An Aboriginal ochre pit in Central Australia">
            <a:extLst>
              <a:ext uri="{FF2B5EF4-FFF2-40B4-BE49-F238E27FC236}">
                <a16:creationId xmlns:a16="http://schemas.microsoft.com/office/drawing/2014/main" id="{391988B4-ECC8-ED7E-C56E-05A8FC1865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13691" y="476122"/>
            <a:ext cx="2891390" cy="2161314"/>
          </a:xfrm>
          <a:prstGeom prst="rect">
            <a:avLst/>
          </a:prstGeom>
        </p:spPr>
      </p:pic>
      <p:sp>
        <p:nvSpPr>
          <p:cNvPr id="50" name="TextBox 49">
            <a:extLst>
              <a:ext uri="{FF2B5EF4-FFF2-40B4-BE49-F238E27FC236}">
                <a16:creationId xmlns:a16="http://schemas.microsoft.com/office/drawing/2014/main" id="{7A91C0DF-13F3-F1CE-368F-3320ECB4E8A0}"/>
              </a:ext>
              <a:ext uri="{C183D7F6-B498-43B3-948B-1728B52AA6E4}">
                <adec:decorative xmlns:adec="http://schemas.microsoft.com/office/drawing/2017/decorative" val="0"/>
              </a:ext>
            </a:extLst>
          </p:cNvPr>
          <p:cNvSpPr txBox="1"/>
          <p:nvPr/>
        </p:nvSpPr>
        <p:spPr>
          <a:xfrm>
            <a:off x="8113691" y="2680362"/>
            <a:ext cx="2891390" cy="407328"/>
          </a:xfrm>
          <a:prstGeom prst="rect">
            <a:avLst/>
          </a:prstGeom>
          <a:noFill/>
        </p:spPr>
        <p:txBody>
          <a:bodyPr wrap="square" lIns="0" tIns="0" rIns="0" bIns="0" rtlCol="0">
            <a:noAutofit/>
          </a:bodyPr>
          <a:lstStyle/>
          <a:p>
            <a:pPr algn="r">
              <a:lnSpc>
                <a:spcPct val="114000"/>
              </a:lnSpc>
            </a:pPr>
            <a:r>
              <a:rPr lang="en-AU" sz="1000" b="0" i="0" u="none" strike="noStrike" dirty="0" err="1">
                <a:effectLst/>
                <a:hlinkClick r:id="rId6"/>
              </a:rPr>
              <a:t>AboriginalOchrePitCentralAustralia</a:t>
            </a:r>
            <a:r>
              <a:rPr lang="en-AU" sz="1000" b="0" i="0" u="none" strike="noStrike" dirty="0">
                <a:effectLst/>
              </a:rPr>
              <a:t> by </a:t>
            </a:r>
            <a:r>
              <a:rPr lang="en-AU" sz="1000" b="0" i="0" u="none" strike="noStrike" dirty="0">
                <a:effectLst/>
                <a:hlinkClick r:id="rId7" tooltip="User:99of9"/>
              </a:rPr>
              <a:t>Toby Hudson</a:t>
            </a:r>
            <a:r>
              <a:rPr lang="en-AU" sz="1000" b="0" i="0" u="none" strike="noStrike" dirty="0">
                <a:effectLst/>
              </a:rPr>
              <a:t> is licensed under </a:t>
            </a:r>
            <a:r>
              <a:rPr lang="en-AU" sz="1000" b="0" i="0" u="none" strike="noStrike" dirty="0">
                <a:effectLst/>
                <a:hlinkClick r:id="rId8"/>
              </a:rPr>
              <a:t>CC BY-SA 3.0</a:t>
            </a:r>
            <a:endParaRPr lang="en-AU" sz="1000" dirty="0"/>
          </a:p>
        </p:txBody>
      </p:sp>
      <p:sp>
        <p:nvSpPr>
          <p:cNvPr id="48" name="TextBox 47">
            <a:extLst>
              <a:ext uri="{FF2B5EF4-FFF2-40B4-BE49-F238E27FC236}">
                <a16:creationId xmlns:a16="http://schemas.microsoft.com/office/drawing/2014/main" id="{5E7E7BF8-24FC-E595-C41F-DE5D1BBBBCA2}"/>
              </a:ext>
            </a:extLst>
          </p:cNvPr>
          <p:cNvSpPr txBox="1"/>
          <p:nvPr/>
        </p:nvSpPr>
        <p:spPr>
          <a:xfrm>
            <a:off x="1129624" y="4741851"/>
            <a:ext cx="3460210" cy="948978"/>
          </a:xfrm>
          <a:prstGeom prst="rect">
            <a:avLst/>
          </a:prstGeom>
          <a:noFill/>
        </p:spPr>
        <p:txBody>
          <a:bodyPr wrap="square">
            <a:spAutoFit/>
          </a:bodyPr>
          <a:lstStyle/>
          <a:p>
            <a:pPr marL="342900" indent="-342900">
              <a:lnSpc>
                <a:spcPct val="150000"/>
              </a:lnSpc>
              <a:spcAft>
                <a:spcPts val="600"/>
              </a:spcAft>
              <a:buAutoNum type="arabicPeriod"/>
            </a:pPr>
            <a:r>
              <a:rPr lang="en-AU" sz="1800" dirty="0">
                <a:solidFill>
                  <a:schemeClr val="accent1"/>
                </a:solidFill>
                <a:cs typeface="Arial" panose="020B0604020202020204" pitchFamily="34" charset="0"/>
              </a:rPr>
              <a:t>What is ochre?</a:t>
            </a:r>
          </a:p>
          <a:p>
            <a:pPr marL="342900" indent="-342900">
              <a:lnSpc>
                <a:spcPct val="150000"/>
              </a:lnSpc>
              <a:spcAft>
                <a:spcPts val="600"/>
              </a:spcAft>
              <a:buAutoNum type="arabicPeriod"/>
            </a:pPr>
            <a:r>
              <a:rPr lang="en-AU" sz="1800" dirty="0">
                <a:solidFill>
                  <a:schemeClr val="accent1"/>
                </a:solidFill>
                <a:cs typeface="Arial" panose="020B0604020202020204" pitchFamily="34" charset="0"/>
              </a:rPr>
              <a:t>What is ochre used for?</a:t>
            </a:r>
          </a:p>
        </p:txBody>
      </p:sp>
      <p:sp>
        <p:nvSpPr>
          <p:cNvPr id="49" name="TextBox 48">
            <a:extLst>
              <a:ext uri="{FF2B5EF4-FFF2-40B4-BE49-F238E27FC236}">
                <a16:creationId xmlns:a16="http://schemas.microsoft.com/office/drawing/2014/main" id="{978AB4D9-4DC7-37F0-F4D7-C7E33EA65CFC}"/>
              </a:ext>
            </a:extLst>
          </p:cNvPr>
          <p:cNvSpPr txBox="1"/>
          <p:nvPr/>
        </p:nvSpPr>
        <p:spPr>
          <a:xfrm>
            <a:off x="8030152" y="3972321"/>
            <a:ext cx="3169795" cy="2534027"/>
          </a:xfrm>
          <a:prstGeom prst="rect">
            <a:avLst/>
          </a:prstGeom>
          <a:noFill/>
        </p:spPr>
        <p:txBody>
          <a:bodyPr wrap="square">
            <a:spAutoFit/>
          </a:bodyPr>
          <a:lstStyle/>
          <a:p>
            <a:pPr>
              <a:lnSpc>
                <a:spcPct val="150000"/>
              </a:lnSpc>
              <a:spcAft>
                <a:spcPts val="600"/>
              </a:spcAft>
            </a:pPr>
            <a:r>
              <a:rPr lang="en-AU" sz="1800" dirty="0">
                <a:solidFill>
                  <a:schemeClr val="accent1"/>
                </a:solidFill>
                <a:cs typeface="Arial" panose="020B0604020202020204" pitchFamily="34" charset="0"/>
              </a:rPr>
              <a:t>3. How did the trade of ochre contribute to the cultural practices and communication of Australian Indigenous peoples, and why was it so valuable? </a:t>
            </a:r>
          </a:p>
        </p:txBody>
      </p:sp>
      <p:sp>
        <p:nvSpPr>
          <p:cNvPr id="10" name="Slide Number Placeholder 9">
            <a:extLst>
              <a:ext uri="{FF2B5EF4-FFF2-40B4-BE49-F238E27FC236}">
                <a16:creationId xmlns:a16="http://schemas.microsoft.com/office/drawing/2014/main" id="{1777851A-EF86-DA41-592F-A4BAF6122EF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367111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1A420-A5DD-8A7A-41A2-77E4B3CA63A3}"/>
            </a:ext>
          </a:extLst>
        </p:cNvPr>
        <p:cNvGrpSpPr/>
        <p:nvPr/>
      </p:nvGrpSpPr>
      <p:grpSpPr>
        <a:xfrm>
          <a:off x="0" y="0"/>
          <a:ext cx="0" cy="0"/>
          <a:chOff x="0" y="0"/>
          <a:chExt cx="0" cy="0"/>
        </a:xfrm>
      </p:grpSpPr>
      <p:sp>
        <p:nvSpPr>
          <p:cNvPr id="23" name="Title 44">
            <a:extLst>
              <a:ext uri="{FF2B5EF4-FFF2-40B4-BE49-F238E27FC236}">
                <a16:creationId xmlns:a16="http://schemas.microsoft.com/office/drawing/2014/main" id="{93488388-3701-BD34-6DBF-CDE6D49CF873}"/>
              </a:ext>
            </a:extLst>
          </p:cNvPr>
          <p:cNvSpPr txBox="1">
            <a:spLocks noGrp="1"/>
          </p:cNvSpPr>
          <p:nvPr>
            <p:ph type="title" idx="4294967295"/>
          </p:nvPr>
        </p:nvSpPr>
        <p:spPr>
          <a:xfrm>
            <a:off x="4818857" y="2967832"/>
            <a:ext cx="2554288" cy="922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5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Resin </a:t>
            </a:r>
          </a:p>
        </p:txBody>
      </p:sp>
      <p:grpSp>
        <p:nvGrpSpPr>
          <p:cNvPr id="3" name="Group 2">
            <a:extLst>
              <a:ext uri="{FF2B5EF4-FFF2-40B4-BE49-F238E27FC236}">
                <a16:creationId xmlns:a16="http://schemas.microsoft.com/office/drawing/2014/main" id="{1B074614-A585-7F69-76C7-19C09443D917}"/>
              </a:ext>
              <a:ext uri="{C183D7F6-B498-43B3-948B-1728B52AA6E4}">
                <adec:decorative xmlns:adec="http://schemas.microsoft.com/office/drawing/2017/decorative" val="1"/>
              </a:ext>
            </a:extLst>
          </p:cNvPr>
          <p:cNvGrpSpPr/>
          <p:nvPr/>
        </p:nvGrpSpPr>
        <p:grpSpPr>
          <a:xfrm>
            <a:off x="161994" y="334851"/>
            <a:ext cx="11868010" cy="6328544"/>
            <a:chOff x="161994" y="334851"/>
            <a:chExt cx="11868010" cy="6328544"/>
          </a:xfrm>
        </p:grpSpPr>
        <p:sp>
          <p:nvSpPr>
            <p:cNvPr id="4" name="Freeform: Shape 3">
              <a:extLst>
                <a:ext uri="{FF2B5EF4-FFF2-40B4-BE49-F238E27FC236}">
                  <a16:creationId xmlns:a16="http://schemas.microsoft.com/office/drawing/2014/main" id="{FF7B9E25-32D0-B532-A115-C4560F41D9C2}"/>
                </a:ext>
              </a:extLst>
            </p:cNvPr>
            <p:cNvSpPr/>
            <p:nvPr/>
          </p:nvSpPr>
          <p:spPr>
            <a:xfrm>
              <a:off x="577024" y="334851"/>
              <a:ext cx="5214124" cy="2894110"/>
            </a:xfrm>
            <a:custGeom>
              <a:avLst/>
              <a:gdLst>
                <a:gd name="connsiteX0" fmla="*/ 482361 w 5214124"/>
                <a:gd name="connsiteY0" fmla="*/ 0 h 2894110"/>
                <a:gd name="connsiteX1" fmla="*/ 4731763 w 5214124"/>
                <a:gd name="connsiteY1" fmla="*/ 0 h 2894110"/>
                <a:gd name="connsiteX2" fmla="*/ 5214124 w 5214124"/>
                <a:gd name="connsiteY2" fmla="*/ 482361 h 2894110"/>
                <a:gd name="connsiteX3" fmla="*/ 5214124 w 5214124"/>
                <a:gd name="connsiteY3" fmla="*/ 1193011 h 2894110"/>
                <a:gd name="connsiteX4" fmla="*/ 5130510 w 5214124"/>
                <a:gd name="connsiteY4" fmla="*/ 1205772 h 2894110"/>
                <a:gd name="connsiteX5" fmla="*/ 3630599 w 5214124"/>
                <a:gd name="connsiteY5" fmla="*/ 2705683 h 2894110"/>
                <a:gd name="connsiteX6" fmla="*/ 3601841 w 5214124"/>
                <a:gd name="connsiteY6" fmla="*/ 2894110 h 2894110"/>
                <a:gd name="connsiteX7" fmla="*/ 482361 w 5214124"/>
                <a:gd name="connsiteY7" fmla="*/ 2894110 h 2894110"/>
                <a:gd name="connsiteX8" fmla="*/ 0 w 5214124"/>
                <a:gd name="connsiteY8" fmla="*/ 2411749 h 2894110"/>
                <a:gd name="connsiteX9" fmla="*/ 0 w 5214124"/>
                <a:gd name="connsiteY9" fmla="*/ 482361 h 2894110"/>
                <a:gd name="connsiteX10" fmla="*/ 482361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482361" y="0"/>
                  </a:moveTo>
                  <a:lnTo>
                    <a:pt x="4731763" y="0"/>
                  </a:lnTo>
                  <a:cubicBezTo>
                    <a:pt x="4998164" y="0"/>
                    <a:pt x="5214124" y="215960"/>
                    <a:pt x="5214124" y="482361"/>
                  </a:cubicBezTo>
                  <a:lnTo>
                    <a:pt x="5214124" y="1193011"/>
                  </a:lnTo>
                  <a:lnTo>
                    <a:pt x="5130510" y="1205772"/>
                  </a:lnTo>
                  <a:cubicBezTo>
                    <a:pt x="4377641" y="1359831"/>
                    <a:pt x="3784658" y="1952814"/>
                    <a:pt x="3630599" y="2705683"/>
                  </a:cubicBezTo>
                  <a:lnTo>
                    <a:pt x="3601841" y="2894110"/>
                  </a:lnTo>
                  <a:lnTo>
                    <a:pt x="482361" y="2894110"/>
                  </a:lnTo>
                  <a:cubicBezTo>
                    <a:pt x="215960" y="2894110"/>
                    <a:pt x="0" y="2678150"/>
                    <a:pt x="0" y="2411749"/>
                  </a:cubicBezTo>
                  <a:lnTo>
                    <a:pt x="0" y="482361"/>
                  </a:lnTo>
                  <a:cubicBezTo>
                    <a:pt x="0" y="215960"/>
                    <a:pt x="215960" y="0"/>
                    <a:pt x="482361" y="0"/>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5" name="Freeform: Shape 4">
              <a:extLst>
                <a:ext uri="{FF2B5EF4-FFF2-40B4-BE49-F238E27FC236}">
                  <a16:creationId xmlns:a16="http://schemas.microsoft.com/office/drawing/2014/main" id="{6FD2F55B-7841-182C-8134-F3E9A70A9406}"/>
                </a:ext>
              </a:extLst>
            </p:cNvPr>
            <p:cNvSpPr/>
            <p:nvPr/>
          </p:nvSpPr>
          <p:spPr>
            <a:xfrm>
              <a:off x="6400853" y="334851"/>
              <a:ext cx="5214124" cy="2894110"/>
            </a:xfrm>
            <a:custGeom>
              <a:avLst/>
              <a:gdLst>
                <a:gd name="connsiteX0" fmla="*/ 482361 w 5214124"/>
                <a:gd name="connsiteY0" fmla="*/ 0 h 2894110"/>
                <a:gd name="connsiteX1" fmla="*/ 4731763 w 5214124"/>
                <a:gd name="connsiteY1" fmla="*/ 0 h 2894110"/>
                <a:gd name="connsiteX2" fmla="*/ 5214124 w 5214124"/>
                <a:gd name="connsiteY2" fmla="*/ 482361 h 2894110"/>
                <a:gd name="connsiteX3" fmla="*/ 5214124 w 5214124"/>
                <a:gd name="connsiteY3" fmla="*/ 2411749 h 2894110"/>
                <a:gd name="connsiteX4" fmla="*/ 4731763 w 5214124"/>
                <a:gd name="connsiteY4" fmla="*/ 2894110 h 2894110"/>
                <a:gd name="connsiteX5" fmla="*/ 1612282 w 5214124"/>
                <a:gd name="connsiteY5" fmla="*/ 2894110 h 2894110"/>
                <a:gd name="connsiteX6" fmla="*/ 1583524 w 5214124"/>
                <a:gd name="connsiteY6" fmla="*/ 2705683 h 2894110"/>
                <a:gd name="connsiteX7" fmla="*/ 83613 w 5214124"/>
                <a:gd name="connsiteY7" fmla="*/ 1205772 h 2894110"/>
                <a:gd name="connsiteX8" fmla="*/ 0 w 5214124"/>
                <a:gd name="connsiteY8" fmla="*/ 1193011 h 2894110"/>
                <a:gd name="connsiteX9" fmla="*/ 0 w 5214124"/>
                <a:gd name="connsiteY9" fmla="*/ 482361 h 2894110"/>
                <a:gd name="connsiteX10" fmla="*/ 482361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482361" y="0"/>
                  </a:moveTo>
                  <a:lnTo>
                    <a:pt x="4731763" y="0"/>
                  </a:lnTo>
                  <a:cubicBezTo>
                    <a:pt x="4998164" y="0"/>
                    <a:pt x="5214124" y="215960"/>
                    <a:pt x="5214124" y="482361"/>
                  </a:cubicBezTo>
                  <a:lnTo>
                    <a:pt x="5214124" y="2411749"/>
                  </a:lnTo>
                  <a:cubicBezTo>
                    <a:pt x="5214124" y="2678150"/>
                    <a:pt x="4998164" y="2894110"/>
                    <a:pt x="4731763" y="2894110"/>
                  </a:cubicBezTo>
                  <a:lnTo>
                    <a:pt x="1612282" y="2894110"/>
                  </a:lnTo>
                  <a:lnTo>
                    <a:pt x="1583524" y="2705683"/>
                  </a:lnTo>
                  <a:cubicBezTo>
                    <a:pt x="1429465" y="1952814"/>
                    <a:pt x="836482" y="1359831"/>
                    <a:pt x="83613" y="1205772"/>
                  </a:cubicBezTo>
                  <a:lnTo>
                    <a:pt x="0" y="1193011"/>
                  </a:lnTo>
                  <a:lnTo>
                    <a:pt x="0" y="482361"/>
                  </a:lnTo>
                  <a:cubicBezTo>
                    <a:pt x="0" y="215960"/>
                    <a:pt x="215960" y="0"/>
                    <a:pt x="482361" y="0"/>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0" name="Freeform: Shape 9">
              <a:extLst>
                <a:ext uri="{FF2B5EF4-FFF2-40B4-BE49-F238E27FC236}">
                  <a16:creationId xmlns:a16="http://schemas.microsoft.com/office/drawing/2014/main" id="{273C571F-6BC4-8B77-59AC-0E4811B7D488}"/>
                </a:ext>
              </a:extLst>
            </p:cNvPr>
            <p:cNvSpPr/>
            <p:nvPr/>
          </p:nvSpPr>
          <p:spPr>
            <a:xfrm>
              <a:off x="577024" y="3769285"/>
              <a:ext cx="5214124" cy="2894110"/>
            </a:xfrm>
            <a:custGeom>
              <a:avLst/>
              <a:gdLst>
                <a:gd name="connsiteX0" fmla="*/ 482361 w 5214124"/>
                <a:gd name="connsiteY0" fmla="*/ 0 h 2894110"/>
                <a:gd name="connsiteX1" fmla="*/ 3623245 w 5214124"/>
                <a:gd name="connsiteY1" fmla="*/ 0 h 2894110"/>
                <a:gd name="connsiteX2" fmla="*/ 3630599 w 5214124"/>
                <a:gd name="connsiteY2" fmla="*/ 48181 h 2894110"/>
                <a:gd name="connsiteX3" fmla="*/ 5130510 w 5214124"/>
                <a:gd name="connsiteY3" fmla="*/ 1548092 h 2894110"/>
                <a:gd name="connsiteX4" fmla="*/ 5214124 w 5214124"/>
                <a:gd name="connsiteY4" fmla="*/ 1560853 h 2894110"/>
                <a:gd name="connsiteX5" fmla="*/ 5214124 w 5214124"/>
                <a:gd name="connsiteY5" fmla="*/ 2411749 h 2894110"/>
                <a:gd name="connsiteX6" fmla="*/ 4731763 w 5214124"/>
                <a:gd name="connsiteY6" fmla="*/ 2894110 h 2894110"/>
                <a:gd name="connsiteX7" fmla="*/ 482361 w 5214124"/>
                <a:gd name="connsiteY7" fmla="*/ 2894110 h 2894110"/>
                <a:gd name="connsiteX8" fmla="*/ 0 w 5214124"/>
                <a:gd name="connsiteY8" fmla="*/ 2411749 h 2894110"/>
                <a:gd name="connsiteX9" fmla="*/ 0 w 5214124"/>
                <a:gd name="connsiteY9" fmla="*/ 482361 h 2894110"/>
                <a:gd name="connsiteX10" fmla="*/ 482361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482361" y="0"/>
                  </a:moveTo>
                  <a:lnTo>
                    <a:pt x="3623245" y="0"/>
                  </a:lnTo>
                  <a:lnTo>
                    <a:pt x="3630599" y="48181"/>
                  </a:lnTo>
                  <a:cubicBezTo>
                    <a:pt x="3784658" y="801050"/>
                    <a:pt x="4377641" y="1394033"/>
                    <a:pt x="5130510" y="1548092"/>
                  </a:cubicBezTo>
                  <a:lnTo>
                    <a:pt x="5214124" y="1560853"/>
                  </a:lnTo>
                  <a:lnTo>
                    <a:pt x="5214124" y="2411749"/>
                  </a:lnTo>
                  <a:cubicBezTo>
                    <a:pt x="5214124" y="2678150"/>
                    <a:pt x="4998164" y="2894110"/>
                    <a:pt x="4731763" y="2894110"/>
                  </a:cubicBezTo>
                  <a:lnTo>
                    <a:pt x="482361" y="2894110"/>
                  </a:lnTo>
                  <a:cubicBezTo>
                    <a:pt x="215960" y="2894110"/>
                    <a:pt x="0" y="2678150"/>
                    <a:pt x="0" y="2411749"/>
                  </a:cubicBezTo>
                  <a:lnTo>
                    <a:pt x="0" y="482361"/>
                  </a:lnTo>
                  <a:cubicBezTo>
                    <a:pt x="0" y="215960"/>
                    <a:pt x="215960" y="0"/>
                    <a:pt x="482361" y="0"/>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1" name="Freeform: Shape 10">
              <a:extLst>
                <a:ext uri="{FF2B5EF4-FFF2-40B4-BE49-F238E27FC236}">
                  <a16:creationId xmlns:a16="http://schemas.microsoft.com/office/drawing/2014/main" id="{DAD7CEEA-6795-4197-08AD-21D2DBA268D2}"/>
                </a:ext>
              </a:extLst>
            </p:cNvPr>
            <p:cNvSpPr/>
            <p:nvPr/>
          </p:nvSpPr>
          <p:spPr>
            <a:xfrm>
              <a:off x="6400853" y="3769285"/>
              <a:ext cx="5214124" cy="2894110"/>
            </a:xfrm>
            <a:custGeom>
              <a:avLst/>
              <a:gdLst>
                <a:gd name="connsiteX0" fmla="*/ 1590878 w 5214124"/>
                <a:gd name="connsiteY0" fmla="*/ 0 h 2894110"/>
                <a:gd name="connsiteX1" fmla="*/ 4731763 w 5214124"/>
                <a:gd name="connsiteY1" fmla="*/ 0 h 2894110"/>
                <a:gd name="connsiteX2" fmla="*/ 5214124 w 5214124"/>
                <a:gd name="connsiteY2" fmla="*/ 482361 h 2894110"/>
                <a:gd name="connsiteX3" fmla="*/ 5214124 w 5214124"/>
                <a:gd name="connsiteY3" fmla="*/ 2411749 h 2894110"/>
                <a:gd name="connsiteX4" fmla="*/ 4731763 w 5214124"/>
                <a:gd name="connsiteY4" fmla="*/ 2894110 h 2894110"/>
                <a:gd name="connsiteX5" fmla="*/ 482361 w 5214124"/>
                <a:gd name="connsiteY5" fmla="*/ 2894110 h 2894110"/>
                <a:gd name="connsiteX6" fmla="*/ 0 w 5214124"/>
                <a:gd name="connsiteY6" fmla="*/ 2411749 h 2894110"/>
                <a:gd name="connsiteX7" fmla="*/ 0 w 5214124"/>
                <a:gd name="connsiteY7" fmla="*/ 1560853 h 2894110"/>
                <a:gd name="connsiteX8" fmla="*/ 83613 w 5214124"/>
                <a:gd name="connsiteY8" fmla="*/ 1548092 h 2894110"/>
                <a:gd name="connsiteX9" fmla="*/ 1583524 w 5214124"/>
                <a:gd name="connsiteY9" fmla="*/ 48181 h 2894110"/>
                <a:gd name="connsiteX10" fmla="*/ 1590878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1590878" y="0"/>
                  </a:moveTo>
                  <a:lnTo>
                    <a:pt x="4731763" y="0"/>
                  </a:lnTo>
                  <a:cubicBezTo>
                    <a:pt x="4998164" y="0"/>
                    <a:pt x="5214124" y="215960"/>
                    <a:pt x="5214124" y="482361"/>
                  </a:cubicBezTo>
                  <a:lnTo>
                    <a:pt x="5214124" y="2411749"/>
                  </a:lnTo>
                  <a:cubicBezTo>
                    <a:pt x="5214124" y="2678150"/>
                    <a:pt x="4998164" y="2894110"/>
                    <a:pt x="4731763" y="2894110"/>
                  </a:cubicBezTo>
                  <a:lnTo>
                    <a:pt x="482361" y="2894110"/>
                  </a:lnTo>
                  <a:cubicBezTo>
                    <a:pt x="215960" y="2894110"/>
                    <a:pt x="0" y="2678150"/>
                    <a:pt x="0" y="2411749"/>
                  </a:cubicBezTo>
                  <a:lnTo>
                    <a:pt x="0" y="1560853"/>
                  </a:lnTo>
                  <a:lnTo>
                    <a:pt x="83613" y="1548092"/>
                  </a:lnTo>
                  <a:cubicBezTo>
                    <a:pt x="836482" y="1394033"/>
                    <a:pt x="1429465" y="801050"/>
                    <a:pt x="1583524" y="48181"/>
                  </a:cubicBezTo>
                  <a:lnTo>
                    <a:pt x="1590878" y="0"/>
                  </a:ln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pic>
          <p:nvPicPr>
            <p:cNvPr id="12" name="Picture 11">
              <a:extLst>
                <a:ext uri="{FF2B5EF4-FFF2-40B4-BE49-F238E27FC236}">
                  <a16:creationId xmlns:a16="http://schemas.microsoft.com/office/drawing/2014/main" id="{358BB160-3DB4-E77F-8B9D-A4831D9DC14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8311" y="1411310"/>
              <a:ext cx="4035380" cy="4035380"/>
            </a:xfrm>
            <a:prstGeom prst="rect">
              <a:avLst/>
            </a:prstGeom>
          </p:spPr>
        </p:pic>
        <p:sp>
          <p:nvSpPr>
            <p:cNvPr id="14" name="Oval 13">
              <a:extLst>
                <a:ext uri="{FF2B5EF4-FFF2-40B4-BE49-F238E27FC236}">
                  <a16:creationId xmlns:a16="http://schemas.microsoft.com/office/drawing/2014/main" id="{06532341-8278-C522-02FF-E0DE3504105C}"/>
                </a:ext>
                <a:ext uri="{C183D7F6-B498-43B3-948B-1728B52AA6E4}">
                  <adec:decorative xmlns:adec="http://schemas.microsoft.com/office/drawing/2017/decorative" val="1"/>
                </a:ext>
              </a:extLst>
            </p:cNvPr>
            <p:cNvSpPr/>
            <p:nvPr/>
          </p:nvSpPr>
          <p:spPr>
            <a:xfrm>
              <a:off x="161994" y="1366877"/>
              <a:ext cx="830057" cy="830058"/>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Oval 15">
              <a:extLst>
                <a:ext uri="{FF2B5EF4-FFF2-40B4-BE49-F238E27FC236}">
                  <a16:creationId xmlns:a16="http://schemas.microsoft.com/office/drawing/2014/main" id="{44D339BA-B45B-D817-C28B-33394ADFEC78}"/>
                </a:ext>
                <a:ext uri="{C183D7F6-B498-43B3-948B-1728B52AA6E4}">
                  <adec:decorative xmlns:adec="http://schemas.microsoft.com/office/drawing/2017/decorative" val="1"/>
                </a:ext>
              </a:extLst>
            </p:cNvPr>
            <p:cNvSpPr/>
            <p:nvPr/>
          </p:nvSpPr>
          <p:spPr>
            <a:xfrm>
              <a:off x="11199947" y="1366877"/>
              <a:ext cx="830057" cy="830058"/>
            </a:xfrm>
            <a:prstGeom prst="ellipse">
              <a:avLst/>
            </a:prstGeom>
            <a:solidFill>
              <a:srgbClr val="FFE6EA"/>
            </a:solidFill>
            <a:ln w="762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F0F0F"/>
                </a:solidFill>
                <a:effectLst/>
                <a:uLnTx/>
                <a:uFillTx/>
                <a:latin typeface="Arial" panose="020B0604020202020204" pitchFamily="34" charset="0"/>
                <a:ea typeface="+mn-ea"/>
                <a:cs typeface="+mn-cs"/>
              </a:endParaRPr>
            </a:p>
          </p:txBody>
        </p:sp>
        <p:sp>
          <p:nvSpPr>
            <p:cNvPr id="17" name="Oval 16">
              <a:extLst>
                <a:ext uri="{FF2B5EF4-FFF2-40B4-BE49-F238E27FC236}">
                  <a16:creationId xmlns:a16="http://schemas.microsoft.com/office/drawing/2014/main" id="{D3B970BF-78A5-1A1E-FD76-DB8CE9D33E64}"/>
                </a:ext>
                <a:ext uri="{C183D7F6-B498-43B3-948B-1728B52AA6E4}">
                  <adec:decorative xmlns:adec="http://schemas.microsoft.com/office/drawing/2017/decorative" val="1"/>
                </a:ext>
              </a:extLst>
            </p:cNvPr>
            <p:cNvSpPr/>
            <p:nvPr/>
          </p:nvSpPr>
          <p:spPr>
            <a:xfrm>
              <a:off x="161994" y="4801311"/>
              <a:ext cx="830057" cy="83005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Oval 19">
              <a:extLst>
                <a:ext uri="{FF2B5EF4-FFF2-40B4-BE49-F238E27FC236}">
                  <a16:creationId xmlns:a16="http://schemas.microsoft.com/office/drawing/2014/main" id="{3B24C758-0D95-4419-AB61-EDC37A8E3E18}"/>
                </a:ext>
                <a:ext uri="{C183D7F6-B498-43B3-948B-1728B52AA6E4}">
                  <adec:decorative xmlns:adec="http://schemas.microsoft.com/office/drawing/2017/decorative" val="1"/>
                </a:ext>
              </a:extLst>
            </p:cNvPr>
            <p:cNvSpPr/>
            <p:nvPr/>
          </p:nvSpPr>
          <p:spPr>
            <a:xfrm>
              <a:off x="11199947" y="4801311"/>
              <a:ext cx="830057" cy="830058"/>
            </a:xfrm>
            <a:prstGeom prst="ellipse">
              <a:avLst/>
            </a:prstGeom>
            <a:solidFill>
              <a:srgbClr val="FFB8C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2C2C2C"/>
                </a:solidFill>
                <a:effectLst/>
                <a:uLnTx/>
                <a:uFillTx/>
                <a:latin typeface="Arial" panose="020B0604020202020204" pitchFamily="34" charset="0"/>
                <a:ea typeface="+mn-ea"/>
                <a:cs typeface="+mn-cs"/>
              </a:endParaRPr>
            </a:p>
          </p:txBody>
        </p:sp>
      </p:grpSp>
      <p:sp>
        <p:nvSpPr>
          <p:cNvPr id="24" name="TextBox 23">
            <a:extLst>
              <a:ext uri="{FF2B5EF4-FFF2-40B4-BE49-F238E27FC236}">
                <a16:creationId xmlns:a16="http://schemas.microsoft.com/office/drawing/2014/main" id="{590F2944-C773-3922-9933-B01C1185E166}"/>
              </a:ext>
            </a:extLst>
          </p:cNvPr>
          <p:cNvSpPr txBox="1"/>
          <p:nvPr/>
        </p:nvSpPr>
        <p:spPr>
          <a:xfrm>
            <a:off x="1129624" y="1345889"/>
            <a:ext cx="3207580" cy="872034"/>
          </a:xfrm>
          <a:prstGeom prst="rect">
            <a:avLst/>
          </a:prstGeom>
          <a:noFill/>
        </p:spPr>
        <p:txBody>
          <a:bodyPr wrap="square" rtlCol="0">
            <a:spAutoFit/>
          </a:bodyPr>
          <a:lstStyle/>
          <a:p>
            <a:pPr defTabSz="914400">
              <a:lnSpc>
                <a:spcPct val="150000"/>
              </a:lnSpc>
              <a:spcAft>
                <a:spcPts val="600"/>
              </a:spcAft>
              <a:defRPr/>
            </a:pPr>
            <a:r>
              <a:rPr lang="en-AU" sz="1800" dirty="0">
                <a:solidFill>
                  <a:schemeClr val="accent1"/>
                </a:solidFill>
                <a:cs typeface="Arial" panose="020B0604020202020204" pitchFamily="34" charset="0"/>
              </a:rPr>
              <a:t>Watch the video </a:t>
            </a:r>
            <a:r>
              <a:rPr lang="en-AU" sz="1800" dirty="0">
                <a:solidFill>
                  <a:schemeClr val="accent1"/>
                </a:solidFill>
                <a:cs typeface="Arial" panose="020B0604020202020204" pitchFamily="34" charset="0"/>
                <a:hlinkClick r:id="rId4"/>
              </a:rPr>
              <a:t>Use for resin and sap</a:t>
            </a:r>
            <a:r>
              <a:rPr lang="en-AU" sz="1800" dirty="0">
                <a:solidFill>
                  <a:schemeClr val="accent1"/>
                </a:solidFill>
                <a:cs typeface="Arial" panose="020B0604020202020204" pitchFamily="34" charset="0"/>
              </a:rPr>
              <a:t> (1:23).</a:t>
            </a:r>
            <a:endParaRPr lang="en-AU" sz="1800" dirty="0">
              <a:solidFill>
                <a:prstClr val="black"/>
              </a:solidFill>
            </a:endParaRPr>
          </a:p>
        </p:txBody>
      </p:sp>
      <p:pic>
        <p:nvPicPr>
          <p:cNvPr id="34" name="Picture 2" descr="resin on wood">
            <a:extLst>
              <a:ext uri="{FF2B5EF4-FFF2-40B4-BE49-F238E27FC236}">
                <a16:creationId xmlns:a16="http://schemas.microsoft.com/office/drawing/2014/main" id="{8526D330-CF31-15C9-FF62-EA3717D276C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40599" y="483919"/>
            <a:ext cx="2983401" cy="198893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10CCB197-A6F8-7C86-3877-3F59D6610039}"/>
              </a:ext>
            </a:extLst>
          </p:cNvPr>
          <p:cNvSpPr txBox="1"/>
          <p:nvPr/>
        </p:nvSpPr>
        <p:spPr>
          <a:xfrm>
            <a:off x="8877408" y="2628551"/>
            <a:ext cx="2246592" cy="400110"/>
          </a:xfrm>
          <a:prstGeom prst="rect">
            <a:avLst/>
          </a:prstGeom>
          <a:noFill/>
        </p:spPr>
        <p:txBody>
          <a:bodyPr wrap="square">
            <a:spAutoFit/>
          </a:bodyPr>
          <a:lstStyle/>
          <a:p>
            <a:pPr algn="r"/>
            <a:r>
              <a:rPr lang="en-AU" sz="1000" dirty="0">
                <a:solidFill>
                  <a:schemeClr val="accent1"/>
                </a:solidFill>
                <a:cs typeface="Arial" panose="020B0604020202020204" pitchFamily="34" charset="0"/>
                <a:hlinkClick r:id="rId6"/>
              </a:rPr>
              <a:t>Golden Wattle resin </a:t>
            </a:r>
            <a:r>
              <a:rPr lang="en-AU" sz="1000" dirty="0">
                <a:solidFill>
                  <a:schemeClr val="accent1"/>
                </a:solidFill>
                <a:cs typeface="Arial" panose="020B0604020202020204" pitchFamily="34" charset="0"/>
              </a:rPr>
              <a:t>by </a:t>
            </a:r>
            <a:r>
              <a:rPr lang="en-AU" sz="1000" b="0" i="0" u="none" strike="noStrike" dirty="0">
                <a:effectLst/>
                <a:hlinkClick r:id="rId7"/>
              </a:rPr>
              <a:t>Patrick_K59</a:t>
            </a:r>
            <a:r>
              <a:rPr lang="en-AU" sz="1000" b="0" i="0" u="none" strike="noStrike" dirty="0">
                <a:effectLst/>
              </a:rPr>
              <a:t> </a:t>
            </a:r>
            <a:br>
              <a:rPr lang="en-AU" sz="1000" b="0" i="0" u="none" strike="noStrike" dirty="0">
                <a:effectLst/>
              </a:rPr>
            </a:br>
            <a:r>
              <a:rPr lang="en-AU" sz="1000" b="0" i="0" u="none" strike="noStrike" dirty="0">
                <a:effectLst/>
              </a:rPr>
              <a:t>|licensed </a:t>
            </a:r>
            <a:r>
              <a:rPr lang="en-AU" sz="1000" b="0" i="0" u="none" strike="noStrike" dirty="0">
                <a:effectLst/>
                <a:hlinkClick r:id="rId8"/>
              </a:rPr>
              <a:t>CC BY 2.0</a:t>
            </a:r>
            <a:endParaRPr lang="en-AU" sz="1000" dirty="0">
              <a:solidFill>
                <a:schemeClr val="accent1"/>
              </a:solidFill>
              <a:cs typeface="Arial" panose="020B0604020202020204" pitchFamily="34" charset="0"/>
            </a:endParaRPr>
          </a:p>
        </p:txBody>
      </p:sp>
      <p:sp>
        <p:nvSpPr>
          <p:cNvPr id="25" name="TextBox 24">
            <a:extLst>
              <a:ext uri="{FF2B5EF4-FFF2-40B4-BE49-F238E27FC236}">
                <a16:creationId xmlns:a16="http://schemas.microsoft.com/office/drawing/2014/main" id="{8627DADA-30B2-2C3E-377F-93145DDEBE51}"/>
              </a:ext>
            </a:extLst>
          </p:cNvPr>
          <p:cNvSpPr txBox="1"/>
          <p:nvPr/>
        </p:nvSpPr>
        <p:spPr>
          <a:xfrm>
            <a:off x="1129624" y="4080130"/>
            <a:ext cx="3460210" cy="2272417"/>
          </a:xfrm>
          <a:prstGeom prst="rect">
            <a:avLst/>
          </a:prstGeom>
          <a:noFill/>
        </p:spPr>
        <p:txBody>
          <a:bodyPr wrap="square">
            <a:spAutoFit/>
          </a:bodyPr>
          <a:lstStyle/>
          <a:p>
            <a:pPr marL="342900" indent="-342900">
              <a:lnSpc>
                <a:spcPct val="150000"/>
              </a:lnSpc>
              <a:spcAft>
                <a:spcPts val="600"/>
              </a:spcAft>
              <a:buAutoNum type="arabicPeriod"/>
            </a:pPr>
            <a:r>
              <a:rPr lang="en-AU" sz="1800" dirty="0">
                <a:solidFill>
                  <a:schemeClr val="accent1"/>
                </a:solidFill>
                <a:cs typeface="Arial" panose="020B0604020202020204" pitchFamily="34" charset="0"/>
              </a:rPr>
              <a:t>Where does resin come from?</a:t>
            </a:r>
          </a:p>
          <a:p>
            <a:pPr marL="342900" indent="-342900">
              <a:lnSpc>
                <a:spcPct val="150000"/>
              </a:lnSpc>
              <a:spcAft>
                <a:spcPts val="600"/>
              </a:spcAft>
              <a:buAutoNum type="arabicPeriod"/>
            </a:pPr>
            <a:r>
              <a:rPr lang="en-AU" sz="1800" dirty="0">
                <a:solidFill>
                  <a:schemeClr val="accent1"/>
                </a:solidFill>
                <a:cs typeface="Arial" panose="020B0604020202020204" pitchFamily="34" charset="0"/>
              </a:rPr>
              <a:t>What was resin used for?</a:t>
            </a:r>
          </a:p>
          <a:p>
            <a:pPr marL="342900" indent="-342900">
              <a:lnSpc>
                <a:spcPct val="150000"/>
              </a:lnSpc>
              <a:spcAft>
                <a:spcPts val="600"/>
              </a:spcAft>
              <a:buAutoNum type="arabicPeriod"/>
            </a:pPr>
            <a:r>
              <a:rPr lang="en-AU" sz="1800" dirty="0">
                <a:solidFill>
                  <a:schemeClr val="accent1"/>
                </a:solidFill>
                <a:cs typeface="Arial" panose="020B0604020202020204" pitchFamily="34" charset="0"/>
              </a:rPr>
              <a:t>What characteristics make resin useful?</a:t>
            </a:r>
          </a:p>
        </p:txBody>
      </p:sp>
      <p:pic>
        <p:nvPicPr>
          <p:cNvPr id="37" name="Picture 4" descr="samples of resin">
            <a:extLst>
              <a:ext uri="{FF2B5EF4-FFF2-40B4-BE49-F238E27FC236}">
                <a16:creationId xmlns:a16="http://schemas.microsoft.com/office/drawing/2014/main" id="{313DB43F-EA09-5AE0-3825-6E7A6639B995}"/>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8140599" y="4114573"/>
            <a:ext cx="2620766" cy="220353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9">
            <a:extLst>
              <a:ext uri="{FF2B5EF4-FFF2-40B4-BE49-F238E27FC236}">
                <a16:creationId xmlns:a16="http://schemas.microsoft.com/office/drawing/2014/main" id="{FCB422CB-4944-787B-8097-00083DC6F4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5969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ABF8E-2630-E738-8875-6BED9BEC36A8}"/>
            </a:ext>
          </a:extLst>
        </p:cNvPr>
        <p:cNvGrpSpPr/>
        <p:nvPr/>
      </p:nvGrpSpPr>
      <p:grpSpPr>
        <a:xfrm>
          <a:off x="0" y="0"/>
          <a:ext cx="0" cy="0"/>
          <a:chOff x="0" y="0"/>
          <a:chExt cx="0" cy="0"/>
        </a:xfrm>
      </p:grpSpPr>
      <p:sp>
        <p:nvSpPr>
          <p:cNvPr id="25" name="Title 44">
            <a:extLst>
              <a:ext uri="{FF2B5EF4-FFF2-40B4-BE49-F238E27FC236}">
                <a16:creationId xmlns:a16="http://schemas.microsoft.com/office/drawing/2014/main" id="{177F4A27-0454-38CF-FCC1-18AF48501923}"/>
              </a:ext>
            </a:extLst>
          </p:cNvPr>
          <p:cNvSpPr txBox="1">
            <a:spLocks noGrp="1"/>
          </p:cNvSpPr>
          <p:nvPr>
            <p:ph type="title" idx="4294967295"/>
          </p:nvPr>
        </p:nvSpPr>
        <p:spPr>
          <a:xfrm>
            <a:off x="4818857" y="2551094"/>
            <a:ext cx="2554288"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5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Scar trees </a:t>
            </a:r>
          </a:p>
        </p:txBody>
      </p:sp>
      <p:grpSp>
        <p:nvGrpSpPr>
          <p:cNvPr id="5" name="Group 4">
            <a:extLst>
              <a:ext uri="{FF2B5EF4-FFF2-40B4-BE49-F238E27FC236}">
                <a16:creationId xmlns:a16="http://schemas.microsoft.com/office/drawing/2014/main" id="{92D5FB3F-67FE-3A4A-9205-9DAEB188049F}"/>
              </a:ext>
              <a:ext uri="{C183D7F6-B498-43B3-948B-1728B52AA6E4}">
                <adec:decorative xmlns:adec="http://schemas.microsoft.com/office/drawing/2017/decorative" val="1"/>
              </a:ext>
            </a:extLst>
          </p:cNvPr>
          <p:cNvGrpSpPr/>
          <p:nvPr/>
        </p:nvGrpSpPr>
        <p:grpSpPr>
          <a:xfrm>
            <a:off x="161994" y="334851"/>
            <a:ext cx="11868010" cy="6328544"/>
            <a:chOff x="161994" y="334851"/>
            <a:chExt cx="11868010" cy="6328544"/>
          </a:xfrm>
        </p:grpSpPr>
        <p:sp>
          <p:nvSpPr>
            <p:cNvPr id="10" name="Freeform: Shape 9">
              <a:extLst>
                <a:ext uri="{FF2B5EF4-FFF2-40B4-BE49-F238E27FC236}">
                  <a16:creationId xmlns:a16="http://schemas.microsoft.com/office/drawing/2014/main" id="{3D5DF70F-20CD-05CE-3891-FFEF7D72F984}"/>
                </a:ext>
              </a:extLst>
            </p:cNvPr>
            <p:cNvSpPr/>
            <p:nvPr/>
          </p:nvSpPr>
          <p:spPr>
            <a:xfrm>
              <a:off x="577024" y="334851"/>
              <a:ext cx="5214124" cy="2894110"/>
            </a:xfrm>
            <a:custGeom>
              <a:avLst/>
              <a:gdLst>
                <a:gd name="connsiteX0" fmla="*/ 482361 w 5214124"/>
                <a:gd name="connsiteY0" fmla="*/ 0 h 2894110"/>
                <a:gd name="connsiteX1" fmla="*/ 4731763 w 5214124"/>
                <a:gd name="connsiteY1" fmla="*/ 0 h 2894110"/>
                <a:gd name="connsiteX2" fmla="*/ 5214124 w 5214124"/>
                <a:gd name="connsiteY2" fmla="*/ 482361 h 2894110"/>
                <a:gd name="connsiteX3" fmla="*/ 5214124 w 5214124"/>
                <a:gd name="connsiteY3" fmla="*/ 1193011 h 2894110"/>
                <a:gd name="connsiteX4" fmla="*/ 5130510 w 5214124"/>
                <a:gd name="connsiteY4" fmla="*/ 1205772 h 2894110"/>
                <a:gd name="connsiteX5" fmla="*/ 3630599 w 5214124"/>
                <a:gd name="connsiteY5" fmla="*/ 2705683 h 2894110"/>
                <a:gd name="connsiteX6" fmla="*/ 3601841 w 5214124"/>
                <a:gd name="connsiteY6" fmla="*/ 2894110 h 2894110"/>
                <a:gd name="connsiteX7" fmla="*/ 482361 w 5214124"/>
                <a:gd name="connsiteY7" fmla="*/ 2894110 h 2894110"/>
                <a:gd name="connsiteX8" fmla="*/ 0 w 5214124"/>
                <a:gd name="connsiteY8" fmla="*/ 2411749 h 2894110"/>
                <a:gd name="connsiteX9" fmla="*/ 0 w 5214124"/>
                <a:gd name="connsiteY9" fmla="*/ 482361 h 2894110"/>
                <a:gd name="connsiteX10" fmla="*/ 482361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482361" y="0"/>
                  </a:moveTo>
                  <a:lnTo>
                    <a:pt x="4731763" y="0"/>
                  </a:lnTo>
                  <a:cubicBezTo>
                    <a:pt x="4998164" y="0"/>
                    <a:pt x="5214124" y="215960"/>
                    <a:pt x="5214124" y="482361"/>
                  </a:cubicBezTo>
                  <a:lnTo>
                    <a:pt x="5214124" y="1193011"/>
                  </a:lnTo>
                  <a:lnTo>
                    <a:pt x="5130510" y="1205772"/>
                  </a:lnTo>
                  <a:cubicBezTo>
                    <a:pt x="4377641" y="1359831"/>
                    <a:pt x="3784658" y="1952814"/>
                    <a:pt x="3630599" y="2705683"/>
                  </a:cubicBezTo>
                  <a:lnTo>
                    <a:pt x="3601841" y="2894110"/>
                  </a:lnTo>
                  <a:lnTo>
                    <a:pt x="482361" y="2894110"/>
                  </a:lnTo>
                  <a:cubicBezTo>
                    <a:pt x="215960" y="2894110"/>
                    <a:pt x="0" y="2678150"/>
                    <a:pt x="0" y="2411749"/>
                  </a:cubicBezTo>
                  <a:lnTo>
                    <a:pt x="0" y="482361"/>
                  </a:lnTo>
                  <a:cubicBezTo>
                    <a:pt x="0" y="215960"/>
                    <a:pt x="215960" y="0"/>
                    <a:pt x="482361" y="0"/>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1" name="Freeform: Shape 10">
              <a:extLst>
                <a:ext uri="{FF2B5EF4-FFF2-40B4-BE49-F238E27FC236}">
                  <a16:creationId xmlns:a16="http://schemas.microsoft.com/office/drawing/2014/main" id="{4048DDBB-CB15-475B-2F66-6F352486A189}"/>
                </a:ext>
              </a:extLst>
            </p:cNvPr>
            <p:cNvSpPr/>
            <p:nvPr/>
          </p:nvSpPr>
          <p:spPr>
            <a:xfrm>
              <a:off x="6400853" y="334851"/>
              <a:ext cx="5214124" cy="2894110"/>
            </a:xfrm>
            <a:custGeom>
              <a:avLst/>
              <a:gdLst>
                <a:gd name="connsiteX0" fmla="*/ 482361 w 5214124"/>
                <a:gd name="connsiteY0" fmla="*/ 0 h 2894110"/>
                <a:gd name="connsiteX1" fmla="*/ 4731763 w 5214124"/>
                <a:gd name="connsiteY1" fmla="*/ 0 h 2894110"/>
                <a:gd name="connsiteX2" fmla="*/ 5214124 w 5214124"/>
                <a:gd name="connsiteY2" fmla="*/ 482361 h 2894110"/>
                <a:gd name="connsiteX3" fmla="*/ 5214124 w 5214124"/>
                <a:gd name="connsiteY3" fmla="*/ 2411749 h 2894110"/>
                <a:gd name="connsiteX4" fmla="*/ 4731763 w 5214124"/>
                <a:gd name="connsiteY4" fmla="*/ 2894110 h 2894110"/>
                <a:gd name="connsiteX5" fmla="*/ 1612282 w 5214124"/>
                <a:gd name="connsiteY5" fmla="*/ 2894110 h 2894110"/>
                <a:gd name="connsiteX6" fmla="*/ 1583524 w 5214124"/>
                <a:gd name="connsiteY6" fmla="*/ 2705683 h 2894110"/>
                <a:gd name="connsiteX7" fmla="*/ 83613 w 5214124"/>
                <a:gd name="connsiteY7" fmla="*/ 1205772 h 2894110"/>
                <a:gd name="connsiteX8" fmla="*/ 0 w 5214124"/>
                <a:gd name="connsiteY8" fmla="*/ 1193011 h 2894110"/>
                <a:gd name="connsiteX9" fmla="*/ 0 w 5214124"/>
                <a:gd name="connsiteY9" fmla="*/ 482361 h 2894110"/>
                <a:gd name="connsiteX10" fmla="*/ 482361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482361" y="0"/>
                  </a:moveTo>
                  <a:lnTo>
                    <a:pt x="4731763" y="0"/>
                  </a:lnTo>
                  <a:cubicBezTo>
                    <a:pt x="4998164" y="0"/>
                    <a:pt x="5214124" y="215960"/>
                    <a:pt x="5214124" y="482361"/>
                  </a:cubicBezTo>
                  <a:lnTo>
                    <a:pt x="5214124" y="2411749"/>
                  </a:lnTo>
                  <a:cubicBezTo>
                    <a:pt x="5214124" y="2678150"/>
                    <a:pt x="4998164" y="2894110"/>
                    <a:pt x="4731763" y="2894110"/>
                  </a:cubicBezTo>
                  <a:lnTo>
                    <a:pt x="1612282" y="2894110"/>
                  </a:lnTo>
                  <a:lnTo>
                    <a:pt x="1583524" y="2705683"/>
                  </a:lnTo>
                  <a:cubicBezTo>
                    <a:pt x="1429465" y="1952814"/>
                    <a:pt x="836482" y="1359831"/>
                    <a:pt x="83613" y="1205772"/>
                  </a:cubicBezTo>
                  <a:lnTo>
                    <a:pt x="0" y="1193011"/>
                  </a:lnTo>
                  <a:lnTo>
                    <a:pt x="0" y="482361"/>
                  </a:lnTo>
                  <a:cubicBezTo>
                    <a:pt x="0" y="215960"/>
                    <a:pt x="215960" y="0"/>
                    <a:pt x="482361" y="0"/>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2" name="Freeform: Shape 11">
              <a:extLst>
                <a:ext uri="{FF2B5EF4-FFF2-40B4-BE49-F238E27FC236}">
                  <a16:creationId xmlns:a16="http://schemas.microsoft.com/office/drawing/2014/main" id="{39CB1EE3-E89D-D4DA-2D75-80A8F0A5EC51}"/>
                </a:ext>
              </a:extLst>
            </p:cNvPr>
            <p:cNvSpPr/>
            <p:nvPr/>
          </p:nvSpPr>
          <p:spPr>
            <a:xfrm>
              <a:off x="577024" y="3769285"/>
              <a:ext cx="5214124" cy="2894110"/>
            </a:xfrm>
            <a:custGeom>
              <a:avLst/>
              <a:gdLst>
                <a:gd name="connsiteX0" fmla="*/ 482361 w 5214124"/>
                <a:gd name="connsiteY0" fmla="*/ 0 h 2894110"/>
                <a:gd name="connsiteX1" fmla="*/ 3623245 w 5214124"/>
                <a:gd name="connsiteY1" fmla="*/ 0 h 2894110"/>
                <a:gd name="connsiteX2" fmla="*/ 3630599 w 5214124"/>
                <a:gd name="connsiteY2" fmla="*/ 48181 h 2894110"/>
                <a:gd name="connsiteX3" fmla="*/ 5130510 w 5214124"/>
                <a:gd name="connsiteY3" fmla="*/ 1548092 h 2894110"/>
                <a:gd name="connsiteX4" fmla="*/ 5214124 w 5214124"/>
                <a:gd name="connsiteY4" fmla="*/ 1560853 h 2894110"/>
                <a:gd name="connsiteX5" fmla="*/ 5214124 w 5214124"/>
                <a:gd name="connsiteY5" fmla="*/ 2411749 h 2894110"/>
                <a:gd name="connsiteX6" fmla="*/ 4731763 w 5214124"/>
                <a:gd name="connsiteY6" fmla="*/ 2894110 h 2894110"/>
                <a:gd name="connsiteX7" fmla="*/ 482361 w 5214124"/>
                <a:gd name="connsiteY7" fmla="*/ 2894110 h 2894110"/>
                <a:gd name="connsiteX8" fmla="*/ 0 w 5214124"/>
                <a:gd name="connsiteY8" fmla="*/ 2411749 h 2894110"/>
                <a:gd name="connsiteX9" fmla="*/ 0 w 5214124"/>
                <a:gd name="connsiteY9" fmla="*/ 482361 h 2894110"/>
                <a:gd name="connsiteX10" fmla="*/ 482361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482361" y="0"/>
                  </a:moveTo>
                  <a:lnTo>
                    <a:pt x="3623245" y="0"/>
                  </a:lnTo>
                  <a:lnTo>
                    <a:pt x="3630599" y="48181"/>
                  </a:lnTo>
                  <a:cubicBezTo>
                    <a:pt x="3784658" y="801050"/>
                    <a:pt x="4377641" y="1394033"/>
                    <a:pt x="5130510" y="1548092"/>
                  </a:cubicBezTo>
                  <a:lnTo>
                    <a:pt x="5214124" y="1560853"/>
                  </a:lnTo>
                  <a:lnTo>
                    <a:pt x="5214124" y="2411749"/>
                  </a:lnTo>
                  <a:cubicBezTo>
                    <a:pt x="5214124" y="2678150"/>
                    <a:pt x="4998164" y="2894110"/>
                    <a:pt x="4731763" y="2894110"/>
                  </a:cubicBezTo>
                  <a:lnTo>
                    <a:pt x="482361" y="2894110"/>
                  </a:lnTo>
                  <a:cubicBezTo>
                    <a:pt x="215960" y="2894110"/>
                    <a:pt x="0" y="2678150"/>
                    <a:pt x="0" y="2411749"/>
                  </a:cubicBezTo>
                  <a:lnTo>
                    <a:pt x="0" y="482361"/>
                  </a:lnTo>
                  <a:cubicBezTo>
                    <a:pt x="0" y="215960"/>
                    <a:pt x="215960" y="0"/>
                    <a:pt x="482361" y="0"/>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4" name="Freeform: Shape 13">
              <a:extLst>
                <a:ext uri="{FF2B5EF4-FFF2-40B4-BE49-F238E27FC236}">
                  <a16:creationId xmlns:a16="http://schemas.microsoft.com/office/drawing/2014/main" id="{6A0EF19E-5A05-1FB6-815F-1BB3BCE1AA21}"/>
                </a:ext>
              </a:extLst>
            </p:cNvPr>
            <p:cNvSpPr/>
            <p:nvPr/>
          </p:nvSpPr>
          <p:spPr>
            <a:xfrm>
              <a:off x="6400853" y="3769285"/>
              <a:ext cx="5214124" cy="2894110"/>
            </a:xfrm>
            <a:custGeom>
              <a:avLst/>
              <a:gdLst>
                <a:gd name="connsiteX0" fmla="*/ 1590878 w 5214124"/>
                <a:gd name="connsiteY0" fmla="*/ 0 h 2894110"/>
                <a:gd name="connsiteX1" fmla="*/ 4731763 w 5214124"/>
                <a:gd name="connsiteY1" fmla="*/ 0 h 2894110"/>
                <a:gd name="connsiteX2" fmla="*/ 5214124 w 5214124"/>
                <a:gd name="connsiteY2" fmla="*/ 482361 h 2894110"/>
                <a:gd name="connsiteX3" fmla="*/ 5214124 w 5214124"/>
                <a:gd name="connsiteY3" fmla="*/ 2411749 h 2894110"/>
                <a:gd name="connsiteX4" fmla="*/ 4731763 w 5214124"/>
                <a:gd name="connsiteY4" fmla="*/ 2894110 h 2894110"/>
                <a:gd name="connsiteX5" fmla="*/ 482361 w 5214124"/>
                <a:gd name="connsiteY5" fmla="*/ 2894110 h 2894110"/>
                <a:gd name="connsiteX6" fmla="*/ 0 w 5214124"/>
                <a:gd name="connsiteY6" fmla="*/ 2411749 h 2894110"/>
                <a:gd name="connsiteX7" fmla="*/ 0 w 5214124"/>
                <a:gd name="connsiteY7" fmla="*/ 1560853 h 2894110"/>
                <a:gd name="connsiteX8" fmla="*/ 83613 w 5214124"/>
                <a:gd name="connsiteY8" fmla="*/ 1548092 h 2894110"/>
                <a:gd name="connsiteX9" fmla="*/ 1583524 w 5214124"/>
                <a:gd name="connsiteY9" fmla="*/ 48181 h 2894110"/>
                <a:gd name="connsiteX10" fmla="*/ 1590878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1590878" y="0"/>
                  </a:moveTo>
                  <a:lnTo>
                    <a:pt x="4731763" y="0"/>
                  </a:lnTo>
                  <a:cubicBezTo>
                    <a:pt x="4998164" y="0"/>
                    <a:pt x="5214124" y="215960"/>
                    <a:pt x="5214124" y="482361"/>
                  </a:cubicBezTo>
                  <a:lnTo>
                    <a:pt x="5214124" y="2411749"/>
                  </a:lnTo>
                  <a:cubicBezTo>
                    <a:pt x="5214124" y="2678150"/>
                    <a:pt x="4998164" y="2894110"/>
                    <a:pt x="4731763" y="2894110"/>
                  </a:cubicBezTo>
                  <a:lnTo>
                    <a:pt x="482361" y="2894110"/>
                  </a:lnTo>
                  <a:cubicBezTo>
                    <a:pt x="215960" y="2894110"/>
                    <a:pt x="0" y="2678150"/>
                    <a:pt x="0" y="2411749"/>
                  </a:cubicBezTo>
                  <a:lnTo>
                    <a:pt x="0" y="1560853"/>
                  </a:lnTo>
                  <a:lnTo>
                    <a:pt x="83613" y="1548092"/>
                  </a:lnTo>
                  <a:cubicBezTo>
                    <a:pt x="836482" y="1394033"/>
                    <a:pt x="1429465" y="801050"/>
                    <a:pt x="1583524" y="48181"/>
                  </a:cubicBezTo>
                  <a:lnTo>
                    <a:pt x="1590878" y="0"/>
                  </a:ln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pic>
          <p:nvPicPr>
            <p:cNvPr id="16" name="Picture 15">
              <a:extLst>
                <a:ext uri="{FF2B5EF4-FFF2-40B4-BE49-F238E27FC236}">
                  <a16:creationId xmlns:a16="http://schemas.microsoft.com/office/drawing/2014/main" id="{2A14D747-F8FC-651E-0236-62D3A08C034B}"/>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8311" y="1411310"/>
              <a:ext cx="4035380" cy="4035380"/>
            </a:xfrm>
            <a:prstGeom prst="rect">
              <a:avLst/>
            </a:prstGeom>
          </p:spPr>
        </p:pic>
        <p:sp>
          <p:nvSpPr>
            <p:cNvPr id="17" name="Oval 16">
              <a:extLst>
                <a:ext uri="{FF2B5EF4-FFF2-40B4-BE49-F238E27FC236}">
                  <a16:creationId xmlns:a16="http://schemas.microsoft.com/office/drawing/2014/main" id="{A457FDBF-5292-3FE1-5C0E-4CB898193D9F}"/>
                </a:ext>
                <a:ext uri="{C183D7F6-B498-43B3-948B-1728B52AA6E4}">
                  <adec:decorative xmlns:adec="http://schemas.microsoft.com/office/drawing/2017/decorative" val="1"/>
                </a:ext>
              </a:extLst>
            </p:cNvPr>
            <p:cNvSpPr/>
            <p:nvPr/>
          </p:nvSpPr>
          <p:spPr>
            <a:xfrm>
              <a:off x="161994" y="1366877"/>
              <a:ext cx="830057" cy="830058"/>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Oval 19">
              <a:extLst>
                <a:ext uri="{FF2B5EF4-FFF2-40B4-BE49-F238E27FC236}">
                  <a16:creationId xmlns:a16="http://schemas.microsoft.com/office/drawing/2014/main" id="{9440850F-4446-7520-8EF4-97969F0D9ACD}"/>
                </a:ext>
                <a:ext uri="{C183D7F6-B498-43B3-948B-1728B52AA6E4}">
                  <adec:decorative xmlns:adec="http://schemas.microsoft.com/office/drawing/2017/decorative" val="1"/>
                </a:ext>
              </a:extLst>
            </p:cNvPr>
            <p:cNvSpPr/>
            <p:nvPr/>
          </p:nvSpPr>
          <p:spPr>
            <a:xfrm>
              <a:off x="11199947" y="1366877"/>
              <a:ext cx="830057" cy="830058"/>
            </a:xfrm>
            <a:prstGeom prst="ellipse">
              <a:avLst/>
            </a:prstGeom>
            <a:solidFill>
              <a:srgbClr val="FFE6EA"/>
            </a:solidFill>
            <a:ln w="762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F0F0F"/>
                </a:solidFill>
                <a:effectLst/>
                <a:uLnTx/>
                <a:uFillTx/>
                <a:latin typeface="Arial" panose="020B0604020202020204" pitchFamily="34" charset="0"/>
                <a:ea typeface="+mn-ea"/>
                <a:cs typeface="+mn-cs"/>
              </a:endParaRPr>
            </a:p>
          </p:txBody>
        </p:sp>
        <p:sp>
          <p:nvSpPr>
            <p:cNvPr id="23" name="Oval 22">
              <a:extLst>
                <a:ext uri="{FF2B5EF4-FFF2-40B4-BE49-F238E27FC236}">
                  <a16:creationId xmlns:a16="http://schemas.microsoft.com/office/drawing/2014/main" id="{8A7F6235-5B97-833D-7D9E-B344E4A7FB3E}"/>
                </a:ext>
                <a:ext uri="{C183D7F6-B498-43B3-948B-1728B52AA6E4}">
                  <adec:decorative xmlns:adec="http://schemas.microsoft.com/office/drawing/2017/decorative" val="1"/>
                </a:ext>
              </a:extLst>
            </p:cNvPr>
            <p:cNvSpPr/>
            <p:nvPr/>
          </p:nvSpPr>
          <p:spPr>
            <a:xfrm>
              <a:off x="161994" y="4801311"/>
              <a:ext cx="830057" cy="83005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Oval 23">
              <a:extLst>
                <a:ext uri="{FF2B5EF4-FFF2-40B4-BE49-F238E27FC236}">
                  <a16:creationId xmlns:a16="http://schemas.microsoft.com/office/drawing/2014/main" id="{AC24BD3D-9BCB-0387-37B6-6DEF8B504E57}"/>
                </a:ext>
                <a:ext uri="{C183D7F6-B498-43B3-948B-1728B52AA6E4}">
                  <adec:decorative xmlns:adec="http://schemas.microsoft.com/office/drawing/2017/decorative" val="1"/>
                </a:ext>
              </a:extLst>
            </p:cNvPr>
            <p:cNvSpPr/>
            <p:nvPr/>
          </p:nvSpPr>
          <p:spPr>
            <a:xfrm>
              <a:off x="11199947" y="4801311"/>
              <a:ext cx="830057" cy="830058"/>
            </a:xfrm>
            <a:prstGeom prst="ellipse">
              <a:avLst/>
            </a:prstGeom>
            <a:solidFill>
              <a:srgbClr val="FFB8C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2C2C2C"/>
                </a:solidFill>
                <a:effectLst/>
                <a:uLnTx/>
                <a:uFillTx/>
                <a:latin typeface="Arial" panose="020B0604020202020204" pitchFamily="34" charset="0"/>
                <a:ea typeface="+mn-ea"/>
                <a:cs typeface="+mn-cs"/>
              </a:endParaRPr>
            </a:p>
          </p:txBody>
        </p:sp>
      </p:grpSp>
      <p:sp>
        <p:nvSpPr>
          <p:cNvPr id="26" name="TextBox 25">
            <a:extLst>
              <a:ext uri="{FF2B5EF4-FFF2-40B4-BE49-F238E27FC236}">
                <a16:creationId xmlns:a16="http://schemas.microsoft.com/office/drawing/2014/main" id="{C06BB393-32C6-D049-83B5-D38912895A8F}"/>
              </a:ext>
            </a:extLst>
          </p:cNvPr>
          <p:cNvSpPr txBox="1"/>
          <p:nvPr/>
        </p:nvSpPr>
        <p:spPr>
          <a:xfrm>
            <a:off x="1129624" y="1345578"/>
            <a:ext cx="3207580" cy="872034"/>
          </a:xfrm>
          <a:prstGeom prst="rect">
            <a:avLst/>
          </a:prstGeom>
          <a:noFill/>
        </p:spPr>
        <p:txBody>
          <a:bodyPr wrap="square" rtlCol="0">
            <a:spAutoFit/>
          </a:bodyPr>
          <a:lstStyle/>
          <a:p>
            <a:pPr defTabSz="914400">
              <a:lnSpc>
                <a:spcPct val="150000"/>
              </a:lnSpc>
              <a:defRPr/>
            </a:pPr>
            <a:r>
              <a:rPr lang="en-AU" sz="1800" dirty="0">
                <a:solidFill>
                  <a:schemeClr val="accent1"/>
                </a:solidFill>
                <a:cs typeface="Arial" panose="020B0604020202020204" pitchFamily="34" charset="0"/>
              </a:rPr>
              <a:t>Open the website – </a:t>
            </a:r>
            <a:r>
              <a:rPr lang="en-AU" sz="1800" dirty="0">
                <a:solidFill>
                  <a:schemeClr val="accent1"/>
                </a:solidFill>
                <a:cs typeface="Arial" panose="020B0604020202020204" pitchFamily="34" charset="0"/>
                <a:hlinkClick r:id="rId4"/>
              </a:rPr>
              <a:t>Aboriginal scarred trees</a:t>
            </a:r>
            <a:r>
              <a:rPr lang="en-AU" sz="1800" dirty="0">
                <a:solidFill>
                  <a:schemeClr val="accent1"/>
                </a:solidFill>
                <a:cs typeface="Arial" panose="020B0604020202020204" pitchFamily="34" charset="0"/>
              </a:rPr>
              <a:t>.</a:t>
            </a:r>
            <a:endParaRPr lang="en-AU" sz="1800" dirty="0">
              <a:solidFill>
                <a:prstClr val="black"/>
              </a:solidFill>
            </a:endParaRPr>
          </a:p>
        </p:txBody>
      </p:sp>
      <p:pic>
        <p:nvPicPr>
          <p:cNvPr id="37" name="Picture 2" descr="a scar tree">
            <a:extLst>
              <a:ext uri="{FF2B5EF4-FFF2-40B4-BE49-F238E27FC236}">
                <a16:creationId xmlns:a16="http://schemas.microsoft.com/office/drawing/2014/main" id="{2D6B010E-B13F-069E-BD56-3A316D96A98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18487" y="450948"/>
            <a:ext cx="1658647" cy="221152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27F1D679-4212-C875-440B-5B41DED9F285}"/>
              </a:ext>
              <a:ext uri="{C183D7F6-B498-43B3-948B-1728B52AA6E4}">
                <adec:decorative xmlns:adec="http://schemas.microsoft.com/office/drawing/2017/decorative" val="0"/>
              </a:ext>
            </a:extLst>
          </p:cNvPr>
          <p:cNvSpPr txBox="1"/>
          <p:nvPr/>
        </p:nvSpPr>
        <p:spPr>
          <a:xfrm>
            <a:off x="8276418" y="2821633"/>
            <a:ext cx="2000716" cy="407328"/>
          </a:xfrm>
          <a:prstGeom prst="rect">
            <a:avLst/>
          </a:prstGeom>
          <a:noFill/>
        </p:spPr>
        <p:txBody>
          <a:bodyPr wrap="square" lIns="0" tIns="0" rIns="0" bIns="0" rtlCol="0">
            <a:noAutofit/>
          </a:bodyPr>
          <a:lstStyle/>
          <a:p>
            <a:pPr algn="r"/>
            <a:r>
              <a:rPr lang="en-AU" sz="1000" dirty="0">
                <a:hlinkClick r:id="rId6"/>
              </a:rPr>
              <a:t>Scar tree </a:t>
            </a:r>
            <a:r>
              <a:rPr lang="en-AU" sz="1000" dirty="0"/>
              <a:t>by </a:t>
            </a:r>
            <a:r>
              <a:rPr lang="en-AU" sz="1000" b="0" i="0" u="none" strike="noStrike" dirty="0" err="1">
                <a:effectLst/>
                <a:hlinkClick r:id="rId7" tooltip="User:Garyvines"/>
              </a:rPr>
              <a:t>Garyvines</a:t>
            </a:r>
            <a:r>
              <a:rPr lang="en-AU" sz="1000" b="0" i="0" u="none" strike="noStrike" dirty="0">
                <a:effectLst/>
              </a:rPr>
              <a:t> is licensed </a:t>
            </a:r>
            <a:br>
              <a:rPr lang="en-AU" sz="1000" b="0" i="0" u="none" strike="noStrike" dirty="0">
                <a:effectLst/>
              </a:rPr>
            </a:br>
            <a:r>
              <a:rPr lang="en-AU" sz="1000" b="0" i="0" u="none" strike="noStrike" dirty="0">
                <a:effectLst/>
              </a:rPr>
              <a:t>under </a:t>
            </a:r>
            <a:r>
              <a:rPr lang="en-AU" sz="1000" b="0" i="0" u="none" strike="noStrike" dirty="0">
                <a:effectLst/>
                <a:hlinkClick r:id="rId8"/>
              </a:rPr>
              <a:t>CC BY-SA 3.0</a:t>
            </a:r>
            <a:endParaRPr lang="en-AU" sz="1000" dirty="0"/>
          </a:p>
        </p:txBody>
      </p:sp>
      <p:sp>
        <p:nvSpPr>
          <p:cNvPr id="27" name="TextBox 26">
            <a:extLst>
              <a:ext uri="{FF2B5EF4-FFF2-40B4-BE49-F238E27FC236}">
                <a16:creationId xmlns:a16="http://schemas.microsoft.com/office/drawing/2014/main" id="{233BBE51-323B-37CA-FDB6-922A7E3F58AE}"/>
              </a:ext>
            </a:extLst>
          </p:cNvPr>
          <p:cNvSpPr txBox="1"/>
          <p:nvPr/>
        </p:nvSpPr>
        <p:spPr>
          <a:xfrm>
            <a:off x="1129624" y="4123732"/>
            <a:ext cx="3460210" cy="2195473"/>
          </a:xfrm>
          <a:prstGeom prst="rect">
            <a:avLst/>
          </a:prstGeom>
          <a:noFill/>
        </p:spPr>
        <p:txBody>
          <a:bodyPr wrap="square">
            <a:spAutoFit/>
          </a:bodyPr>
          <a:lstStyle/>
          <a:p>
            <a:pPr marL="342900" indent="-342900">
              <a:lnSpc>
                <a:spcPct val="150000"/>
              </a:lnSpc>
              <a:spcAft>
                <a:spcPts val="600"/>
              </a:spcAft>
              <a:buAutoNum type="arabicPeriod"/>
            </a:pPr>
            <a:r>
              <a:rPr lang="en-AU" sz="1800" dirty="0">
                <a:solidFill>
                  <a:schemeClr val="accent1"/>
                </a:solidFill>
                <a:cs typeface="Arial" panose="020B0604020202020204" pitchFamily="34" charset="0"/>
              </a:rPr>
              <a:t>What are scar trees and </a:t>
            </a:r>
            <a:br>
              <a:rPr lang="en-AU" sz="1800" dirty="0">
                <a:solidFill>
                  <a:schemeClr val="accent1"/>
                </a:solidFill>
                <a:cs typeface="Arial" panose="020B0604020202020204" pitchFamily="34" charset="0"/>
              </a:rPr>
            </a:br>
            <a:r>
              <a:rPr lang="en-AU" sz="1800" dirty="0">
                <a:solidFill>
                  <a:schemeClr val="accent1"/>
                </a:solidFill>
                <a:cs typeface="Arial" panose="020B0604020202020204" pitchFamily="34" charset="0"/>
              </a:rPr>
              <a:t>how are they created?</a:t>
            </a:r>
          </a:p>
          <a:p>
            <a:pPr marL="342900" indent="-342900">
              <a:lnSpc>
                <a:spcPct val="150000"/>
              </a:lnSpc>
              <a:spcAft>
                <a:spcPts val="600"/>
              </a:spcAft>
              <a:buAutoNum type="arabicPeriod"/>
            </a:pPr>
            <a:r>
              <a:rPr lang="en-AU" sz="1800" dirty="0">
                <a:solidFill>
                  <a:schemeClr val="accent1"/>
                </a:solidFill>
                <a:cs typeface="Arial" panose="020B0604020202020204" pitchFamily="34" charset="0"/>
              </a:rPr>
              <a:t>What products were produced from the tree bark?</a:t>
            </a:r>
          </a:p>
        </p:txBody>
      </p:sp>
      <p:sp>
        <p:nvSpPr>
          <p:cNvPr id="36" name="TextBox 35">
            <a:extLst>
              <a:ext uri="{FF2B5EF4-FFF2-40B4-BE49-F238E27FC236}">
                <a16:creationId xmlns:a16="http://schemas.microsoft.com/office/drawing/2014/main" id="{CB3D991D-EA31-45A1-04B3-8211A8BF87AB}"/>
              </a:ext>
            </a:extLst>
          </p:cNvPr>
          <p:cNvSpPr txBox="1"/>
          <p:nvPr/>
        </p:nvSpPr>
        <p:spPr>
          <a:xfrm>
            <a:off x="8051638" y="4364825"/>
            <a:ext cx="3072362" cy="1703030"/>
          </a:xfrm>
          <a:prstGeom prst="rect">
            <a:avLst/>
          </a:prstGeom>
          <a:noFill/>
        </p:spPr>
        <p:txBody>
          <a:bodyPr wrap="square">
            <a:spAutoFit/>
          </a:bodyPr>
          <a:lstStyle/>
          <a:p>
            <a:pPr>
              <a:lnSpc>
                <a:spcPct val="150000"/>
              </a:lnSpc>
            </a:pPr>
            <a:r>
              <a:rPr lang="en-AU" sz="1800" dirty="0">
                <a:solidFill>
                  <a:schemeClr val="accent1"/>
                </a:solidFill>
                <a:cs typeface="Arial" panose="020B0604020202020204" pitchFamily="34" charset="0"/>
              </a:rPr>
              <a:t>3. Why are scarred trees significant in understanding Aboriginal culture and </a:t>
            </a:r>
            <a:br>
              <a:rPr lang="en-AU" sz="1800" dirty="0">
                <a:solidFill>
                  <a:schemeClr val="accent1"/>
                </a:solidFill>
                <a:cs typeface="Arial" panose="020B0604020202020204" pitchFamily="34" charset="0"/>
              </a:rPr>
            </a:br>
            <a:r>
              <a:rPr lang="en-AU" sz="1800" dirty="0">
                <a:solidFill>
                  <a:schemeClr val="accent1"/>
                </a:solidFill>
                <a:cs typeface="Arial" panose="020B0604020202020204" pitchFamily="34" charset="0"/>
              </a:rPr>
              <a:t>history?</a:t>
            </a:r>
          </a:p>
        </p:txBody>
      </p:sp>
      <p:sp>
        <p:nvSpPr>
          <p:cNvPr id="4" name="Slide Number Placeholder 9">
            <a:extLst>
              <a:ext uri="{FF2B5EF4-FFF2-40B4-BE49-F238E27FC236}">
                <a16:creationId xmlns:a16="http://schemas.microsoft.com/office/drawing/2014/main" id="{1D00F898-65EF-F987-3ECF-25CADFA66F1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372042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44">
            <a:extLst>
              <a:ext uri="{FF2B5EF4-FFF2-40B4-BE49-F238E27FC236}">
                <a16:creationId xmlns:a16="http://schemas.microsoft.com/office/drawing/2014/main" id="{8E36BE2C-EB12-7D23-C5F9-03331905F733}"/>
              </a:ext>
            </a:extLst>
          </p:cNvPr>
          <p:cNvSpPr txBox="1">
            <a:spLocks noGrp="1"/>
          </p:cNvSpPr>
          <p:nvPr>
            <p:ph type="title" idx="4294967295"/>
          </p:nvPr>
        </p:nvSpPr>
        <p:spPr>
          <a:xfrm>
            <a:off x="4818857" y="2967335"/>
            <a:ext cx="2554288"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5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Stone</a:t>
            </a:r>
          </a:p>
        </p:txBody>
      </p:sp>
      <p:grpSp>
        <p:nvGrpSpPr>
          <p:cNvPr id="5" name="Group 4">
            <a:extLst>
              <a:ext uri="{FF2B5EF4-FFF2-40B4-BE49-F238E27FC236}">
                <a16:creationId xmlns:a16="http://schemas.microsoft.com/office/drawing/2014/main" id="{43AF9DFF-299B-8FCD-9674-EB81D55134F3}"/>
              </a:ext>
              <a:ext uri="{C183D7F6-B498-43B3-948B-1728B52AA6E4}">
                <adec:decorative xmlns:adec="http://schemas.microsoft.com/office/drawing/2017/decorative" val="1"/>
              </a:ext>
            </a:extLst>
          </p:cNvPr>
          <p:cNvGrpSpPr/>
          <p:nvPr/>
        </p:nvGrpSpPr>
        <p:grpSpPr>
          <a:xfrm>
            <a:off x="161994" y="334851"/>
            <a:ext cx="11868010" cy="6328544"/>
            <a:chOff x="161994" y="334851"/>
            <a:chExt cx="11868010" cy="6328544"/>
          </a:xfrm>
        </p:grpSpPr>
        <p:sp>
          <p:nvSpPr>
            <p:cNvPr id="10" name="Freeform: Shape 9">
              <a:extLst>
                <a:ext uri="{FF2B5EF4-FFF2-40B4-BE49-F238E27FC236}">
                  <a16:creationId xmlns:a16="http://schemas.microsoft.com/office/drawing/2014/main" id="{58012D84-38B0-D51D-D8C3-E39C6BBCB59C}"/>
                </a:ext>
              </a:extLst>
            </p:cNvPr>
            <p:cNvSpPr/>
            <p:nvPr/>
          </p:nvSpPr>
          <p:spPr>
            <a:xfrm>
              <a:off x="577024" y="334851"/>
              <a:ext cx="5214124" cy="2894110"/>
            </a:xfrm>
            <a:custGeom>
              <a:avLst/>
              <a:gdLst>
                <a:gd name="connsiteX0" fmla="*/ 482361 w 5214124"/>
                <a:gd name="connsiteY0" fmla="*/ 0 h 2894110"/>
                <a:gd name="connsiteX1" fmla="*/ 4731763 w 5214124"/>
                <a:gd name="connsiteY1" fmla="*/ 0 h 2894110"/>
                <a:gd name="connsiteX2" fmla="*/ 5214124 w 5214124"/>
                <a:gd name="connsiteY2" fmla="*/ 482361 h 2894110"/>
                <a:gd name="connsiteX3" fmla="*/ 5214124 w 5214124"/>
                <a:gd name="connsiteY3" fmla="*/ 1193011 h 2894110"/>
                <a:gd name="connsiteX4" fmla="*/ 5130510 w 5214124"/>
                <a:gd name="connsiteY4" fmla="*/ 1205772 h 2894110"/>
                <a:gd name="connsiteX5" fmla="*/ 3630599 w 5214124"/>
                <a:gd name="connsiteY5" fmla="*/ 2705683 h 2894110"/>
                <a:gd name="connsiteX6" fmla="*/ 3601841 w 5214124"/>
                <a:gd name="connsiteY6" fmla="*/ 2894110 h 2894110"/>
                <a:gd name="connsiteX7" fmla="*/ 482361 w 5214124"/>
                <a:gd name="connsiteY7" fmla="*/ 2894110 h 2894110"/>
                <a:gd name="connsiteX8" fmla="*/ 0 w 5214124"/>
                <a:gd name="connsiteY8" fmla="*/ 2411749 h 2894110"/>
                <a:gd name="connsiteX9" fmla="*/ 0 w 5214124"/>
                <a:gd name="connsiteY9" fmla="*/ 482361 h 2894110"/>
                <a:gd name="connsiteX10" fmla="*/ 482361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482361" y="0"/>
                  </a:moveTo>
                  <a:lnTo>
                    <a:pt x="4731763" y="0"/>
                  </a:lnTo>
                  <a:cubicBezTo>
                    <a:pt x="4998164" y="0"/>
                    <a:pt x="5214124" y="215960"/>
                    <a:pt x="5214124" y="482361"/>
                  </a:cubicBezTo>
                  <a:lnTo>
                    <a:pt x="5214124" y="1193011"/>
                  </a:lnTo>
                  <a:lnTo>
                    <a:pt x="5130510" y="1205772"/>
                  </a:lnTo>
                  <a:cubicBezTo>
                    <a:pt x="4377641" y="1359831"/>
                    <a:pt x="3784658" y="1952814"/>
                    <a:pt x="3630599" y="2705683"/>
                  </a:cubicBezTo>
                  <a:lnTo>
                    <a:pt x="3601841" y="2894110"/>
                  </a:lnTo>
                  <a:lnTo>
                    <a:pt x="482361" y="2894110"/>
                  </a:lnTo>
                  <a:cubicBezTo>
                    <a:pt x="215960" y="2894110"/>
                    <a:pt x="0" y="2678150"/>
                    <a:pt x="0" y="2411749"/>
                  </a:cubicBezTo>
                  <a:lnTo>
                    <a:pt x="0" y="482361"/>
                  </a:lnTo>
                  <a:cubicBezTo>
                    <a:pt x="0" y="215960"/>
                    <a:pt x="215960" y="0"/>
                    <a:pt x="482361" y="0"/>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1" name="Freeform: Shape 10">
              <a:extLst>
                <a:ext uri="{FF2B5EF4-FFF2-40B4-BE49-F238E27FC236}">
                  <a16:creationId xmlns:a16="http://schemas.microsoft.com/office/drawing/2014/main" id="{915A84B7-D004-F25F-CF36-3D196FFB3466}"/>
                </a:ext>
              </a:extLst>
            </p:cNvPr>
            <p:cNvSpPr/>
            <p:nvPr/>
          </p:nvSpPr>
          <p:spPr>
            <a:xfrm>
              <a:off x="6400853" y="334851"/>
              <a:ext cx="5214124" cy="2894110"/>
            </a:xfrm>
            <a:custGeom>
              <a:avLst/>
              <a:gdLst>
                <a:gd name="connsiteX0" fmla="*/ 482361 w 5214124"/>
                <a:gd name="connsiteY0" fmla="*/ 0 h 2894110"/>
                <a:gd name="connsiteX1" fmla="*/ 4731763 w 5214124"/>
                <a:gd name="connsiteY1" fmla="*/ 0 h 2894110"/>
                <a:gd name="connsiteX2" fmla="*/ 5214124 w 5214124"/>
                <a:gd name="connsiteY2" fmla="*/ 482361 h 2894110"/>
                <a:gd name="connsiteX3" fmla="*/ 5214124 w 5214124"/>
                <a:gd name="connsiteY3" fmla="*/ 2411749 h 2894110"/>
                <a:gd name="connsiteX4" fmla="*/ 4731763 w 5214124"/>
                <a:gd name="connsiteY4" fmla="*/ 2894110 h 2894110"/>
                <a:gd name="connsiteX5" fmla="*/ 1612282 w 5214124"/>
                <a:gd name="connsiteY5" fmla="*/ 2894110 h 2894110"/>
                <a:gd name="connsiteX6" fmla="*/ 1583524 w 5214124"/>
                <a:gd name="connsiteY6" fmla="*/ 2705683 h 2894110"/>
                <a:gd name="connsiteX7" fmla="*/ 83613 w 5214124"/>
                <a:gd name="connsiteY7" fmla="*/ 1205772 h 2894110"/>
                <a:gd name="connsiteX8" fmla="*/ 0 w 5214124"/>
                <a:gd name="connsiteY8" fmla="*/ 1193011 h 2894110"/>
                <a:gd name="connsiteX9" fmla="*/ 0 w 5214124"/>
                <a:gd name="connsiteY9" fmla="*/ 482361 h 2894110"/>
                <a:gd name="connsiteX10" fmla="*/ 482361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482361" y="0"/>
                  </a:moveTo>
                  <a:lnTo>
                    <a:pt x="4731763" y="0"/>
                  </a:lnTo>
                  <a:cubicBezTo>
                    <a:pt x="4998164" y="0"/>
                    <a:pt x="5214124" y="215960"/>
                    <a:pt x="5214124" y="482361"/>
                  </a:cubicBezTo>
                  <a:lnTo>
                    <a:pt x="5214124" y="2411749"/>
                  </a:lnTo>
                  <a:cubicBezTo>
                    <a:pt x="5214124" y="2678150"/>
                    <a:pt x="4998164" y="2894110"/>
                    <a:pt x="4731763" y="2894110"/>
                  </a:cubicBezTo>
                  <a:lnTo>
                    <a:pt x="1612282" y="2894110"/>
                  </a:lnTo>
                  <a:lnTo>
                    <a:pt x="1583524" y="2705683"/>
                  </a:lnTo>
                  <a:cubicBezTo>
                    <a:pt x="1429465" y="1952814"/>
                    <a:pt x="836482" y="1359831"/>
                    <a:pt x="83613" y="1205772"/>
                  </a:cubicBezTo>
                  <a:lnTo>
                    <a:pt x="0" y="1193011"/>
                  </a:lnTo>
                  <a:lnTo>
                    <a:pt x="0" y="482361"/>
                  </a:lnTo>
                  <a:cubicBezTo>
                    <a:pt x="0" y="215960"/>
                    <a:pt x="215960" y="0"/>
                    <a:pt x="482361" y="0"/>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2" name="Freeform: Shape 11">
              <a:extLst>
                <a:ext uri="{FF2B5EF4-FFF2-40B4-BE49-F238E27FC236}">
                  <a16:creationId xmlns:a16="http://schemas.microsoft.com/office/drawing/2014/main" id="{7E0B1683-7653-BCCB-D508-52F4CD1EF483}"/>
                </a:ext>
              </a:extLst>
            </p:cNvPr>
            <p:cNvSpPr/>
            <p:nvPr/>
          </p:nvSpPr>
          <p:spPr>
            <a:xfrm>
              <a:off x="577024" y="3769285"/>
              <a:ext cx="5214124" cy="2894110"/>
            </a:xfrm>
            <a:custGeom>
              <a:avLst/>
              <a:gdLst>
                <a:gd name="connsiteX0" fmla="*/ 482361 w 5214124"/>
                <a:gd name="connsiteY0" fmla="*/ 0 h 2894110"/>
                <a:gd name="connsiteX1" fmla="*/ 3623245 w 5214124"/>
                <a:gd name="connsiteY1" fmla="*/ 0 h 2894110"/>
                <a:gd name="connsiteX2" fmla="*/ 3630599 w 5214124"/>
                <a:gd name="connsiteY2" fmla="*/ 48181 h 2894110"/>
                <a:gd name="connsiteX3" fmla="*/ 5130510 w 5214124"/>
                <a:gd name="connsiteY3" fmla="*/ 1548092 h 2894110"/>
                <a:gd name="connsiteX4" fmla="*/ 5214124 w 5214124"/>
                <a:gd name="connsiteY4" fmla="*/ 1560853 h 2894110"/>
                <a:gd name="connsiteX5" fmla="*/ 5214124 w 5214124"/>
                <a:gd name="connsiteY5" fmla="*/ 2411749 h 2894110"/>
                <a:gd name="connsiteX6" fmla="*/ 4731763 w 5214124"/>
                <a:gd name="connsiteY6" fmla="*/ 2894110 h 2894110"/>
                <a:gd name="connsiteX7" fmla="*/ 482361 w 5214124"/>
                <a:gd name="connsiteY7" fmla="*/ 2894110 h 2894110"/>
                <a:gd name="connsiteX8" fmla="*/ 0 w 5214124"/>
                <a:gd name="connsiteY8" fmla="*/ 2411749 h 2894110"/>
                <a:gd name="connsiteX9" fmla="*/ 0 w 5214124"/>
                <a:gd name="connsiteY9" fmla="*/ 482361 h 2894110"/>
                <a:gd name="connsiteX10" fmla="*/ 482361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482361" y="0"/>
                  </a:moveTo>
                  <a:lnTo>
                    <a:pt x="3623245" y="0"/>
                  </a:lnTo>
                  <a:lnTo>
                    <a:pt x="3630599" y="48181"/>
                  </a:lnTo>
                  <a:cubicBezTo>
                    <a:pt x="3784658" y="801050"/>
                    <a:pt x="4377641" y="1394033"/>
                    <a:pt x="5130510" y="1548092"/>
                  </a:cubicBezTo>
                  <a:lnTo>
                    <a:pt x="5214124" y="1560853"/>
                  </a:lnTo>
                  <a:lnTo>
                    <a:pt x="5214124" y="2411749"/>
                  </a:lnTo>
                  <a:cubicBezTo>
                    <a:pt x="5214124" y="2678150"/>
                    <a:pt x="4998164" y="2894110"/>
                    <a:pt x="4731763" y="2894110"/>
                  </a:cubicBezTo>
                  <a:lnTo>
                    <a:pt x="482361" y="2894110"/>
                  </a:lnTo>
                  <a:cubicBezTo>
                    <a:pt x="215960" y="2894110"/>
                    <a:pt x="0" y="2678150"/>
                    <a:pt x="0" y="2411749"/>
                  </a:cubicBezTo>
                  <a:lnTo>
                    <a:pt x="0" y="482361"/>
                  </a:lnTo>
                  <a:cubicBezTo>
                    <a:pt x="0" y="215960"/>
                    <a:pt x="215960" y="0"/>
                    <a:pt x="482361" y="0"/>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4" name="Freeform: Shape 13">
              <a:extLst>
                <a:ext uri="{FF2B5EF4-FFF2-40B4-BE49-F238E27FC236}">
                  <a16:creationId xmlns:a16="http://schemas.microsoft.com/office/drawing/2014/main" id="{704C83E1-BA9B-EC6B-1BA0-C66CA6930403}"/>
                </a:ext>
              </a:extLst>
            </p:cNvPr>
            <p:cNvSpPr/>
            <p:nvPr/>
          </p:nvSpPr>
          <p:spPr>
            <a:xfrm>
              <a:off x="6400853" y="3769285"/>
              <a:ext cx="5214124" cy="2894110"/>
            </a:xfrm>
            <a:custGeom>
              <a:avLst/>
              <a:gdLst>
                <a:gd name="connsiteX0" fmla="*/ 1590878 w 5214124"/>
                <a:gd name="connsiteY0" fmla="*/ 0 h 2894110"/>
                <a:gd name="connsiteX1" fmla="*/ 4731763 w 5214124"/>
                <a:gd name="connsiteY1" fmla="*/ 0 h 2894110"/>
                <a:gd name="connsiteX2" fmla="*/ 5214124 w 5214124"/>
                <a:gd name="connsiteY2" fmla="*/ 482361 h 2894110"/>
                <a:gd name="connsiteX3" fmla="*/ 5214124 w 5214124"/>
                <a:gd name="connsiteY3" fmla="*/ 2411749 h 2894110"/>
                <a:gd name="connsiteX4" fmla="*/ 4731763 w 5214124"/>
                <a:gd name="connsiteY4" fmla="*/ 2894110 h 2894110"/>
                <a:gd name="connsiteX5" fmla="*/ 482361 w 5214124"/>
                <a:gd name="connsiteY5" fmla="*/ 2894110 h 2894110"/>
                <a:gd name="connsiteX6" fmla="*/ 0 w 5214124"/>
                <a:gd name="connsiteY6" fmla="*/ 2411749 h 2894110"/>
                <a:gd name="connsiteX7" fmla="*/ 0 w 5214124"/>
                <a:gd name="connsiteY7" fmla="*/ 1560853 h 2894110"/>
                <a:gd name="connsiteX8" fmla="*/ 83613 w 5214124"/>
                <a:gd name="connsiteY8" fmla="*/ 1548092 h 2894110"/>
                <a:gd name="connsiteX9" fmla="*/ 1583524 w 5214124"/>
                <a:gd name="connsiteY9" fmla="*/ 48181 h 2894110"/>
                <a:gd name="connsiteX10" fmla="*/ 1590878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1590878" y="0"/>
                  </a:moveTo>
                  <a:lnTo>
                    <a:pt x="4731763" y="0"/>
                  </a:lnTo>
                  <a:cubicBezTo>
                    <a:pt x="4998164" y="0"/>
                    <a:pt x="5214124" y="215960"/>
                    <a:pt x="5214124" y="482361"/>
                  </a:cubicBezTo>
                  <a:lnTo>
                    <a:pt x="5214124" y="2411749"/>
                  </a:lnTo>
                  <a:cubicBezTo>
                    <a:pt x="5214124" y="2678150"/>
                    <a:pt x="4998164" y="2894110"/>
                    <a:pt x="4731763" y="2894110"/>
                  </a:cubicBezTo>
                  <a:lnTo>
                    <a:pt x="482361" y="2894110"/>
                  </a:lnTo>
                  <a:cubicBezTo>
                    <a:pt x="215960" y="2894110"/>
                    <a:pt x="0" y="2678150"/>
                    <a:pt x="0" y="2411749"/>
                  </a:cubicBezTo>
                  <a:lnTo>
                    <a:pt x="0" y="1560853"/>
                  </a:lnTo>
                  <a:lnTo>
                    <a:pt x="83613" y="1548092"/>
                  </a:lnTo>
                  <a:cubicBezTo>
                    <a:pt x="836482" y="1394033"/>
                    <a:pt x="1429465" y="801050"/>
                    <a:pt x="1583524" y="48181"/>
                  </a:cubicBezTo>
                  <a:lnTo>
                    <a:pt x="1590878" y="0"/>
                  </a:ln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pic>
          <p:nvPicPr>
            <p:cNvPr id="16" name="Picture 15">
              <a:extLst>
                <a:ext uri="{FF2B5EF4-FFF2-40B4-BE49-F238E27FC236}">
                  <a16:creationId xmlns:a16="http://schemas.microsoft.com/office/drawing/2014/main" id="{89C3FD10-1D16-2385-795A-9BC558ABFECE}"/>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8311" y="1411310"/>
              <a:ext cx="4035380" cy="4035380"/>
            </a:xfrm>
            <a:prstGeom prst="rect">
              <a:avLst/>
            </a:prstGeom>
          </p:spPr>
        </p:pic>
        <p:sp>
          <p:nvSpPr>
            <p:cNvPr id="17" name="Oval 16">
              <a:extLst>
                <a:ext uri="{FF2B5EF4-FFF2-40B4-BE49-F238E27FC236}">
                  <a16:creationId xmlns:a16="http://schemas.microsoft.com/office/drawing/2014/main" id="{C6A58901-5AC8-A6AA-3165-13C73A5DA6D8}"/>
                </a:ext>
                <a:ext uri="{C183D7F6-B498-43B3-948B-1728B52AA6E4}">
                  <adec:decorative xmlns:adec="http://schemas.microsoft.com/office/drawing/2017/decorative" val="1"/>
                </a:ext>
              </a:extLst>
            </p:cNvPr>
            <p:cNvSpPr/>
            <p:nvPr/>
          </p:nvSpPr>
          <p:spPr>
            <a:xfrm>
              <a:off x="161994" y="1366877"/>
              <a:ext cx="830057" cy="830058"/>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Oval 19">
              <a:extLst>
                <a:ext uri="{FF2B5EF4-FFF2-40B4-BE49-F238E27FC236}">
                  <a16:creationId xmlns:a16="http://schemas.microsoft.com/office/drawing/2014/main" id="{9993247C-CFAA-1F05-F733-FBBA6490849D}"/>
                </a:ext>
                <a:ext uri="{C183D7F6-B498-43B3-948B-1728B52AA6E4}">
                  <adec:decorative xmlns:adec="http://schemas.microsoft.com/office/drawing/2017/decorative" val="1"/>
                </a:ext>
              </a:extLst>
            </p:cNvPr>
            <p:cNvSpPr/>
            <p:nvPr/>
          </p:nvSpPr>
          <p:spPr>
            <a:xfrm>
              <a:off x="11199947" y="1366877"/>
              <a:ext cx="830057" cy="830058"/>
            </a:xfrm>
            <a:prstGeom prst="ellipse">
              <a:avLst/>
            </a:prstGeom>
            <a:solidFill>
              <a:srgbClr val="FFE6EA"/>
            </a:solidFill>
            <a:ln w="762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F0F0F"/>
                </a:solidFill>
                <a:effectLst/>
                <a:uLnTx/>
                <a:uFillTx/>
                <a:latin typeface="Arial" panose="020B0604020202020204" pitchFamily="34" charset="0"/>
                <a:ea typeface="+mn-ea"/>
                <a:cs typeface="+mn-cs"/>
              </a:endParaRPr>
            </a:p>
          </p:txBody>
        </p:sp>
        <p:sp>
          <p:nvSpPr>
            <p:cNvPr id="23" name="Oval 22">
              <a:extLst>
                <a:ext uri="{FF2B5EF4-FFF2-40B4-BE49-F238E27FC236}">
                  <a16:creationId xmlns:a16="http://schemas.microsoft.com/office/drawing/2014/main" id="{6E7CCBFA-F5F4-26EA-D023-11D1E428DF2E}"/>
                </a:ext>
                <a:ext uri="{C183D7F6-B498-43B3-948B-1728B52AA6E4}">
                  <adec:decorative xmlns:adec="http://schemas.microsoft.com/office/drawing/2017/decorative" val="1"/>
                </a:ext>
              </a:extLst>
            </p:cNvPr>
            <p:cNvSpPr/>
            <p:nvPr/>
          </p:nvSpPr>
          <p:spPr>
            <a:xfrm>
              <a:off x="161994" y="4801311"/>
              <a:ext cx="830057" cy="83005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Oval 23">
              <a:extLst>
                <a:ext uri="{FF2B5EF4-FFF2-40B4-BE49-F238E27FC236}">
                  <a16:creationId xmlns:a16="http://schemas.microsoft.com/office/drawing/2014/main" id="{D8D6C09F-64AA-D282-9939-DD68D9489850}"/>
                </a:ext>
                <a:ext uri="{C183D7F6-B498-43B3-948B-1728B52AA6E4}">
                  <adec:decorative xmlns:adec="http://schemas.microsoft.com/office/drawing/2017/decorative" val="1"/>
                </a:ext>
              </a:extLst>
            </p:cNvPr>
            <p:cNvSpPr/>
            <p:nvPr/>
          </p:nvSpPr>
          <p:spPr>
            <a:xfrm>
              <a:off x="11199947" y="4801311"/>
              <a:ext cx="830057" cy="830058"/>
            </a:xfrm>
            <a:prstGeom prst="ellipse">
              <a:avLst/>
            </a:prstGeom>
            <a:solidFill>
              <a:srgbClr val="FFB8C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2C2C2C"/>
                </a:solidFill>
                <a:effectLst/>
                <a:uLnTx/>
                <a:uFillTx/>
                <a:latin typeface="Arial" panose="020B0604020202020204" pitchFamily="34" charset="0"/>
                <a:ea typeface="+mn-ea"/>
                <a:cs typeface="+mn-cs"/>
              </a:endParaRPr>
            </a:p>
          </p:txBody>
        </p:sp>
      </p:grpSp>
      <p:sp>
        <p:nvSpPr>
          <p:cNvPr id="26" name="TextBox 25">
            <a:extLst>
              <a:ext uri="{FF2B5EF4-FFF2-40B4-BE49-F238E27FC236}">
                <a16:creationId xmlns:a16="http://schemas.microsoft.com/office/drawing/2014/main" id="{6C70970A-3D5A-79DB-9EB2-72AAEA81BE73}"/>
              </a:ext>
            </a:extLst>
          </p:cNvPr>
          <p:cNvSpPr txBox="1"/>
          <p:nvPr/>
        </p:nvSpPr>
        <p:spPr>
          <a:xfrm>
            <a:off x="1129624" y="1345889"/>
            <a:ext cx="3207580" cy="872034"/>
          </a:xfrm>
          <a:prstGeom prst="rect">
            <a:avLst/>
          </a:prstGeom>
          <a:noFill/>
        </p:spPr>
        <p:txBody>
          <a:bodyPr wrap="square" rtlCol="0">
            <a:spAutoFit/>
          </a:bodyPr>
          <a:lstStyle/>
          <a:p>
            <a:pPr defTabSz="914400">
              <a:lnSpc>
                <a:spcPct val="150000"/>
              </a:lnSpc>
              <a:spcAft>
                <a:spcPts val="600"/>
              </a:spcAft>
              <a:defRPr/>
            </a:pPr>
            <a:r>
              <a:rPr lang="en-AU" sz="1800" dirty="0">
                <a:solidFill>
                  <a:schemeClr val="accent1"/>
                </a:solidFill>
                <a:cs typeface="Arial" panose="020B0604020202020204" pitchFamily="34" charset="0"/>
              </a:rPr>
              <a:t>Open the website </a:t>
            </a:r>
            <a:r>
              <a:rPr lang="en-AU" sz="1800" dirty="0">
                <a:solidFill>
                  <a:schemeClr val="accent1"/>
                </a:solidFill>
                <a:cs typeface="Arial" panose="020B0604020202020204" pitchFamily="34" charset="0"/>
                <a:hlinkClick r:id="rId4"/>
              </a:rPr>
              <a:t>Fact sheet: Aboriginal flaked stone tools</a:t>
            </a:r>
            <a:r>
              <a:rPr lang="en-AU" sz="1800" dirty="0">
                <a:solidFill>
                  <a:schemeClr val="accent1"/>
                </a:solidFill>
                <a:cs typeface="Arial" panose="020B0604020202020204" pitchFamily="34" charset="0"/>
              </a:rPr>
              <a:t>. </a:t>
            </a:r>
            <a:endParaRPr lang="en-AU" sz="1800" dirty="0">
              <a:solidFill>
                <a:prstClr val="black"/>
              </a:solidFill>
            </a:endParaRPr>
          </a:p>
        </p:txBody>
      </p:sp>
      <p:pic>
        <p:nvPicPr>
          <p:cNvPr id="36" name="Picture 35" descr="A group of flaked stone tools.">
            <a:extLst>
              <a:ext uri="{FF2B5EF4-FFF2-40B4-BE49-F238E27FC236}">
                <a16:creationId xmlns:a16="http://schemas.microsoft.com/office/drawing/2014/main" id="{8C0DAB8E-C5E8-3E5B-E6DB-3238D25BF72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211622" y="393467"/>
            <a:ext cx="2912378" cy="2375280"/>
          </a:xfrm>
          <a:prstGeom prst="rect">
            <a:avLst/>
          </a:prstGeom>
        </p:spPr>
      </p:pic>
      <p:sp>
        <p:nvSpPr>
          <p:cNvPr id="37" name="TextBox 36">
            <a:extLst>
              <a:ext uri="{FF2B5EF4-FFF2-40B4-BE49-F238E27FC236}">
                <a16:creationId xmlns:a16="http://schemas.microsoft.com/office/drawing/2014/main" id="{C871C7D1-00E4-03CE-BA47-7A64765BEE64}"/>
              </a:ext>
              <a:ext uri="{C183D7F6-B498-43B3-948B-1728B52AA6E4}">
                <adec:decorative xmlns:adec="http://schemas.microsoft.com/office/drawing/2017/decorative" val="1"/>
              </a:ext>
            </a:extLst>
          </p:cNvPr>
          <p:cNvSpPr txBox="1"/>
          <p:nvPr/>
        </p:nvSpPr>
        <p:spPr>
          <a:xfrm>
            <a:off x="8102772" y="2770324"/>
            <a:ext cx="3021228" cy="415498"/>
          </a:xfrm>
          <a:prstGeom prst="rect">
            <a:avLst/>
          </a:prstGeom>
          <a:noFill/>
        </p:spPr>
        <p:txBody>
          <a:bodyPr wrap="square">
            <a:spAutoFit/>
          </a:bodyPr>
          <a:lstStyle/>
          <a:p>
            <a:pPr algn="r"/>
            <a:r>
              <a:rPr lang="en-AU" sz="1000" dirty="0">
                <a:solidFill>
                  <a:schemeClr val="accent1"/>
                </a:solidFill>
                <a:cs typeface="Arial" panose="020B0604020202020204" pitchFamily="34" charset="0"/>
                <a:hlinkClick r:id="rId4"/>
              </a:rPr>
              <a:t>A group of flaked stone tools </a:t>
            </a:r>
            <a:r>
              <a:rPr lang="en-AU" sz="1000" dirty="0">
                <a:solidFill>
                  <a:schemeClr val="accent1"/>
                </a:solidFill>
                <a:cs typeface="Arial" panose="020B0604020202020204" pitchFamily="34" charset="0"/>
              </a:rPr>
              <a:t>by State Government</a:t>
            </a:r>
            <a:br>
              <a:rPr lang="en-AU" sz="1000" dirty="0">
                <a:solidFill>
                  <a:schemeClr val="accent1"/>
                </a:solidFill>
                <a:cs typeface="Arial" panose="020B0604020202020204" pitchFamily="34" charset="0"/>
              </a:rPr>
            </a:br>
            <a:r>
              <a:rPr lang="en-AU" sz="1000" dirty="0">
                <a:solidFill>
                  <a:schemeClr val="accent1"/>
                </a:solidFill>
                <a:cs typeface="Arial" panose="020B0604020202020204" pitchFamily="34" charset="0"/>
              </a:rPr>
              <a:t> of Victoria licensed </a:t>
            </a:r>
            <a:r>
              <a:rPr lang="en-AU" sz="1000" dirty="0">
                <a:solidFill>
                  <a:schemeClr val="accent1"/>
                </a:solidFill>
                <a:cs typeface="Arial" panose="020B0604020202020204" pitchFamily="34" charset="0"/>
                <a:hlinkClick r:id="rId6"/>
              </a:rPr>
              <a:t>CC BY 4.0</a:t>
            </a:r>
            <a:endParaRPr lang="en-AU" sz="1000" dirty="0">
              <a:solidFill>
                <a:schemeClr val="accent1"/>
              </a:solidFill>
              <a:cs typeface="Arial" panose="020B0604020202020204" pitchFamily="34" charset="0"/>
            </a:endParaRPr>
          </a:p>
        </p:txBody>
      </p:sp>
      <p:sp>
        <p:nvSpPr>
          <p:cNvPr id="27" name="TextBox 26">
            <a:extLst>
              <a:ext uri="{FF2B5EF4-FFF2-40B4-BE49-F238E27FC236}">
                <a16:creationId xmlns:a16="http://schemas.microsoft.com/office/drawing/2014/main" id="{38969702-982B-7201-4584-8C408BC35BED}"/>
              </a:ext>
            </a:extLst>
          </p:cNvPr>
          <p:cNvSpPr txBox="1"/>
          <p:nvPr/>
        </p:nvSpPr>
        <p:spPr>
          <a:xfrm>
            <a:off x="1125202" y="4080131"/>
            <a:ext cx="4530683" cy="2272417"/>
          </a:xfrm>
          <a:prstGeom prst="rect">
            <a:avLst/>
          </a:prstGeom>
          <a:noFill/>
        </p:spPr>
        <p:txBody>
          <a:bodyPr wrap="square">
            <a:spAutoFit/>
          </a:bodyPr>
          <a:lstStyle/>
          <a:p>
            <a:pPr marL="342900" indent="-342900">
              <a:lnSpc>
                <a:spcPct val="150000"/>
              </a:lnSpc>
              <a:spcAft>
                <a:spcPts val="600"/>
              </a:spcAft>
              <a:buFont typeface="+mj-lt"/>
              <a:buAutoNum type="arabicPeriod"/>
            </a:pPr>
            <a:r>
              <a:rPr lang="en-AU" sz="1800" dirty="0">
                <a:solidFill>
                  <a:schemeClr val="accent1"/>
                </a:solidFill>
                <a:cs typeface="Arial" panose="020B0604020202020204" pitchFamily="34" charset="0"/>
              </a:rPr>
              <a:t>List the key </a:t>
            </a:r>
            <a:br>
              <a:rPr lang="en-AU" sz="1800" dirty="0">
                <a:solidFill>
                  <a:schemeClr val="accent1"/>
                </a:solidFill>
                <a:cs typeface="Arial" panose="020B0604020202020204" pitchFamily="34" charset="0"/>
              </a:rPr>
            </a:br>
            <a:r>
              <a:rPr lang="en-AU" sz="1800" dirty="0">
                <a:solidFill>
                  <a:schemeClr val="accent1"/>
                </a:solidFill>
                <a:cs typeface="Arial" panose="020B0604020202020204" pitchFamily="34" charset="0"/>
              </a:rPr>
              <a:t>characteristics of flaked </a:t>
            </a:r>
            <a:br>
              <a:rPr lang="en-AU" sz="1800" dirty="0">
                <a:solidFill>
                  <a:schemeClr val="accent1"/>
                </a:solidFill>
                <a:cs typeface="Arial" panose="020B0604020202020204" pitchFamily="34" charset="0"/>
              </a:rPr>
            </a:br>
            <a:r>
              <a:rPr lang="en-AU" sz="1800" dirty="0">
                <a:solidFill>
                  <a:schemeClr val="accent1"/>
                </a:solidFill>
                <a:cs typeface="Arial" panose="020B0604020202020204" pitchFamily="34" charset="0"/>
              </a:rPr>
              <a:t>stone tools.</a:t>
            </a:r>
          </a:p>
          <a:p>
            <a:pPr marL="342900" indent="-342900">
              <a:lnSpc>
                <a:spcPct val="150000"/>
              </a:lnSpc>
              <a:spcAft>
                <a:spcPts val="600"/>
              </a:spcAft>
              <a:buFont typeface="+mj-lt"/>
              <a:buAutoNum type="arabicPeriod"/>
            </a:pPr>
            <a:r>
              <a:rPr lang="en-AU" sz="1800" dirty="0">
                <a:solidFill>
                  <a:schemeClr val="accent1"/>
                </a:solidFill>
                <a:cs typeface="Arial" panose="020B0604020202020204" pitchFamily="34" charset="0"/>
              </a:rPr>
              <a:t>How were flaked stone tools created? </a:t>
            </a:r>
          </a:p>
          <a:p>
            <a:pPr marL="342900" indent="-342900">
              <a:lnSpc>
                <a:spcPct val="150000"/>
              </a:lnSpc>
              <a:spcAft>
                <a:spcPts val="600"/>
              </a:spcAft>
              <a:buFont typeface="+mj-lt"/>
              <a:buAutoNum type="arabicPeriod"/>
            </a:pPr>
            <a:r>
              <a:rPr lang="en-AU" sz="1800" dirty="0">
                <a:solidFill>
                  <a:schemeClr val="accent1"/>
                </a:solidFill>
                <a:cs typeface="Arial" panose="020B0604020202020204" pitchFamily="34" charset="0"/>
              </a:rPr>
              <a:t>What were flaked stone tools used for?</a:t>
            </a:r>
          </a:p>
        </p:txBody>
      </p:sp>
      <p:sp>
        <p:nvSpPr>
          <p:cNvPr id="28" name="TextBox 27">
            <a:extLst>
              <a:ext uri="{FF2B5EF4-FFF2-40B4-BE49-F238E27FC236}">
                <a16:creationId xmlns:a16="http://schemas.microsoft.com/office/drawing/2014/main" id="{01EEEF2D-8F2B-4726-163B-A7FDCD3CFF2E}"/>
              </a:ext>
            </a:extLst>
          </p:cNvPr>
          <p:cNvSpPr txBox="1"/>
          <p:nvPr/>
        </p:nvSpPr>
        <p:spPr>
          <a:xfrm>
            <a:off x="8175991" y="3900337"/>
            <a:ext cx="2948687" cy="2632003"/>
          </a:xfrm>
          <a:prstGeom prst="rect">
            <a:avLst/>
          </a:prstGeom>
          <a:noFill/>
        </p:spPr>
        <p:txBody>
          <a:bodyPr wrap="square">
            <a:spAutoFit/>
          </a:bodyPr>
          <a:lstStyle/>
          <a:p>
            <a:pPr>
              <a:lnSpc>
                <a:spcPct val="150000"/>
              </a:lnSpc>
              <a:spcAft>
                <a:spcPts val="600"/>
              </a:spcAft>
            </a:pPr>
            <a:r>
              <a:rPr lang="en-AU" sz="1600" dirty="0">
                <a:solidFill>
                  <a:schemeClr val="accent1"/>
                </a:solidFill>
                <a:cs typeface="Arial" panose="020B0604020202020204" pitchFamily="34" charset="0"/>
              </a:rPr>
              <a:t>Considering the various uses of flaked stone tools, how might the characteristics of these tools provide insight into the daily lives and activities of Aboriginal people in different environments?</a:t>
            </a:r>
          </a:p>
        </p:txBody>
      </p:sp>
      <p:sp>
        <p:nvSpPr>
          <p:cNvPr id="2" name="Slide Number Placeholder 9">
            <a:extLst>
              <a:ext uri="{FF2B5EF4-FFF2-40B4-BE49-F238E27FC236}">
                <a16:creationId xmlns:a16="http://schemas.microsoft.com/office/drawing/2014/main" id="{F6994B32-521D-A464-D91D-4860F2316C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Tree>
    <p:extLst>
      <p:ext uri="{BB962C8B-B14F-4D97-AF65-F5344CB8AC3E}">
        <p14:creationId xmlns:p14="http://schemas.microsoft.com/office/powerpoint/2010/main" val="37194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a:xfrm>
            <a:off x="360000" y="372700"/>
            <a:ext cx="5620808" cy="545601"/>
          </a:xfrm>
        </p:spPr>
        <p:txBody>
          <a:bodyPr/>
          <a:lstStyle/>
          <a:p>
            <a:r>
              <a:rPr lang="en-GB" dirty="0">
                <a:latin typeface="+mj-lt"/>
              </a:rPr>
              <a:t>Contents (1 of 2)</a:t>
            </a:r>
          </a:p>
        </p:txBody>
      </p:sp>
      <p:sp>
        <p:nvSpPr>
          <p:cNvPr id="27" name="Oval 26">
            <a:hlinkClick r:id="rId3" action="ppaction://hlinksldjump"/>
            <a:extLst>
              <a:ext uri="{FF2B5EF4-FFF2-40B4-BE49-F238E27FC236}">
                <a16:creationId xmlns:a16="http://schemas.microsoft.com/office/drawing/2014/main" id="{AE8FD448-BD49-7C0B-F38A-4B885F498D65}"/>
              </a:ext>
            </a:extLst>
          </p:cNvPr>
          <p:cNvSpPr/>
          <p:nvPr/>
        </p:nvSpPr>
        <p:spPr>
          <a:xfrm>
            <a:off x="169430" y="1264510"/>
            <a:ext cx="1032683" cy="1032683"/>
          </a:xfrm>
          <a:prstGeom prst="ellipse">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600" b="1" dirty="0">
                <a:solidFill>
                  <a:schemeClr val="bg1"/>
                </a:solidFill>
                <a:latin typeface="+mj-lt"/>
                <a:cs typeface="Arial"/>
                <a:hlinkClick r:id="rId4" action="ppaction://hlinksldjump">
                  <a:extLst>
                    <a:ext uri="{A12FA001-AC4F-418D-AE19-62706E023703}">
                      <ahyp:hlinkClr xmlns:ahyp="http://schemas.microsoft.com/office/drawing/2018/hyperlinkcolor" val="tx"/>
                    </a:ext>
                  </a:extLst>
                </a:hlinkClick>
              </a:rPr>
              <a:t>TRB 1</a:t>
            </a:r>
            <a:endParaRPr lang="en-AU" sz="1600" b="1" dirty="0">
              <a:solidFill>
                <a:schemeClr val="bg1"/>
              </a:solidFill>
              <a:latin typeface="+mj-lt"/>
              <a:cs typeface="Arial" panose="020B0604020202020204" pitchFamily="34" charset="0"/>
            </a:endParaRPr>
          </a:p>
        </p:txBody>
      </p:sp>
      <p:grpSp>
        <p:nvGrpSpPr>
          <p:cNvPr id="2" name="Group 1" descr="1.1 Resources around us">
            <a:extLst>
              <a:ext uri="{FF2B5EF4-FFF2-40B4-BE49-F238E27FC236}">
                <a16:creationId xmlns:a16="http://schemas.microsoft.com/office/drawing/2014/main" id="{936DF825-93DA-F314-D0D0-DF9A028BF3CF}"/>
              </a:ext>
            </a:extLst>
          </p:cNvPr>
          <p:cNvGrpSpPr/>
          <p:nvPr/>
        </p:nvGrpSpPr>
        <p:grpSpPr>
          <a:xfrm>
            <a:off x="1263457" y="1243221"/>
            <a:ext cx="4717351" cy="1032681"/>
            <a:chOff x="360000" y="1266959"/>
            <a:chExt cx="4775638" cy="1045440"/>
          </a:xfrm>
        </p:grpSpPr>
        <p:sp>
          <p:nvSpPr>
            <p:cNvPr id="6" name="Rectangle: Rounded Corners 5">
              <a:extLst>
                <a:ext uri="{FF2B5EF4-FFF2-40B4-BE49-F238E27FC236}">
                  <a16:creationId xmlns:a16="http://schemas.microsoft.com/office/drawing/2014/main" id="{4FE5E097-CB1A-ACBC-89BE-13303B39E8AE}"/>
                </a:ext>
                <a:ext uri="{C183D7F6-B498-43B3-948B-1728B52AA6E4}">
                  <adec:decorative xmlns:adec="http://schemas.microsoft.com/office/drawing/2017/decorative" val="1"/>
                </a:ext>
              </a:extLst>
            </p:cNvPr>
            <p:cNvSpPr/>
            <p:nvPr/>
          </p:nvSpPr>
          <p:spPr>
            <a:xfrm>
              <a:off x="1037782" y="13309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lnSpc>
                  <a:spcPct val="114000"/>
                </a:lnSpc>
              </a:pPr>
              <a:r>
                <a:rPr lang="en-GB" sz="1600" b="1" dirty="0">
                  <a:latin typeface="+mj-lt"/>
                  <a:cs typeface="Arial" panose="020B0604020202020204" pitchFamily="34" charset="0"/>
                  <a:hlinkClick r:id="rId4" action="ppaction://hlinksldjump"/>
                </a:rPr>
                <a:t>Resources around us</a:t>
              </a:r>
              <a:endParaRPr lang="en-GB" sz="1600" b="1" dirty="0">
                <a:latin typeface="+mj-lt"/>
                <a:cs typeface="Arial" panose="020B0604020202020204" pitchFamily="34" charset="0"/>
              </a:endParaRPr>
            </a:p>
          </p:txBody>
        </p:sp>
        <p:sp>
          <p:nvSpPr>
            <p:cNvPr id="8" name="Oval 7">
              <a:hlinkClick r:id="rId5" action="ppaction://hlinksldjump"/>
              <a:extLst>
                <a:ext uri="{FF2B5EF4-FFF2-40B4-BE49-F238E27FC236}">
                  <a16:creationId xmlns:a16="http://schemas.microsoft.com/office/drawing/2014/main" id="{7CD3C21D-BCDF-0FAB-C5C8-A24D1ADC23AB}"/>
                </a:ext>
              </a:extLst>
            </p:cNvPr>
            <p:cNvSpPr/>
            <p:nvPr/>
          </p:nvSpPr>
          <p:spPr>
            <a:xfrm>
              <a:off x="360000" y="12669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4000"/>
                </a:lnSpc>
              </a:pPr>
              <a:r>
                <a:rPr lang="en-AU" b="1" dirty="0">
                  <a:solidFill>
                    <a:schemeClr val="bg1"/>
                  </a:solidFill>
                  <a:latin typeface="+mj-lt"/>
                  <a:cs typeface="Arial" panose="020B0604020202020204" pitchFamily="34" charset="0"/>
                </a:rPr>
                <a:t>1.1</a:t>
              </a:r>
            </a:p>
          </p:txBody>
        </p:sp>
      </p:grpSp>
      <p:grpSp>
        <p:nvGrpSpPr>
          <p:cNvPr id="5" name="Group 4" descr="1.2 Exploring Australia’s resources">
            <a:extLst>
              <a:ext uri="{FF2B5EF4-FFF2-40B4-BE49-F238E27FC236}">
                <a16:creationId xmlns:a16="http://schemas.microsoft.com/office/drawing/2014/main" id="{1DC85863-D1C5-6048-7F85-EF8494D4E75C}"/>
              </a:ext>
            </a:extLst>
          </p:cNvPr>
          <p:cNvGrpSpPr/>
          <p:nvPr/>
        </p:nvGrpSpPr>
        <p:grpSpPr>
          <a:xfrm>
            <a:off x="1263457" y="2325745"/>
            <a:ext cx="4717351" cy="1032681"/>
            <a:chOff x="360000" y="2362859"/>
            <a:chExt cx="4775638" cy="1045440"/>
          </a:xfrm>
        </p:grpSpPr>
        <p:sp>
          <p:nvSpPr>
            <p:cNvPr id="9" name="Rectangle: Rounded Corners 8">
              <a:extLst>
                <a:ext uri="{FF2B5EF4-FFF2-40B4-BE49-F238E27FC236}">
                  <a16:creationId xmlns:a16="http://schemas.microsoft.com/office/drawing/2014/main" id="{85E5506E-31D1-30EC-3CCC-3FBB3A47FE12}"/>
                </a:ext>
                <a:ext uri="{C183D7F6-B498-43B3-948B-1728B52AA6E4}">
                  <adec:decorative xmlns:adec="http://schemas.microsoft.com/office/drawing/2017/decorative" val="1"/>
                </a:ext>
              </a:extLst>
            </p:cNvPr>
            <p:cNvSpPr/>
            <p:nvPr/>
          </p:nvSpPr>
          <p:spPr>
            <a:xfrm>
              <a:off x="1037782" y="24268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lnSpc>
                  <a:spcPct val="114000"/>
                </a:lnSpc>
              </a:pPr>
              <a:r>
                <a:rPr lang="en-GB" sz="1600" b="1" dirty="0">
                  <a:latin typeface="+mj-lt"/>
                  <a:cs typeface="Arial" panose="020B0604020202020204" pitchFamily="34" charset="0"/>
                  <a:hlinkClick r:id="rId6" action="ppaction://hlinksldjump"/>
                </a:rPr>
                <a:t>Exploring Australia’s resources</a:t>
              </a:r>
              <a:endParaRPr lang="en-GB" sz="1600" b="1" dirty="0">
                <a:latin typeface="+mj-lt"/>
                <a:cs typeface="Arial" panose="020B0604020202020204" pitchFamily="34" charset="0"/>
              </a:endParaRPr>
            </a:p>
          </p:txBody>
        </p:sp>
        <p:sp>
          <p:nvSpPr>
            <p:cNvPr id="10" name="Oval 9">
              <a:hlinkClick r:id="rId5" action="ppaction://hlinksldjump"/>
              <a:extLst>
                <a:ext uri="{FF2B5EF4-FFF2-40B4-BE49-F238E27FC236}">
                  <a16:creationId xmlns:a16="http://schemas.microsoft.com/office/drawing/2014/main" id="{F07C6269-A950-7C0C-C9E0-A828C47C2034}"/>
                </a:ext>
              </a:extLst>
            </p:cNvPr>
            <p:cNvSpPr/>
            <p:nvPr/>
          </p:nvSpPr>
          <p:spPr>
            <a:xfrm>
              <a:off x="360000" y="23628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4000"/>
                </a:lnSpc>
              </a:pPr>
              <a:r>
                <a:rPr lang="en-AU" b="1" dirty="0">
                  <a:solidFill>
                    <a:schemeClr val="bg1"/>
                  </a:solidFill>
                  <a:latin typeface="+mj-lt"/>
                  <a:cs typeface="Arial" panose="020B0604020202020204" pitchFamily="34" charset="0"/>
                </a:rPr>
                <a:t>1.2</a:t>
              </a:r>
            </a:p>
          </p:txBody>
        </p:sp>
      </p:grpSp>
      <p:grpSp>
        <p:nvGrpSpPr>
          <p:cNvPr id="7" name="Group 6" descr="1.3 Exploring products from Australian minerals and resources">
            <a:extLst>
              <a:ext uri="{FF2B5EF4-FFF2-40B4-BE49-F238E27FC236}">
                <a16:creationId xmlns:a16="http://schemas.microsoft.com/office/drawing/2014/main" id="{D4670512-21BD-00E3-6E11-685A358FEF6A}"/>
              </a:ext>
            </a:extLst>
          </p:cNvPr>
          <p:cNvGrpSpPr/>
          <p:nvPr/>
        </p:nvGrpSpPr>
        <p:grpSpPr>
          <a:xfrm>
            <a:off x="1263457" y="3408270"/>
            <a:ext cx="4717351" cy="1032681"/>
            <a:chOff x="360000" y="3458759"/>
            <a:chExt cx="4775638" cy="1045440"/>
          </a:xfrm>
        </p:grpSpPr>
        <p:sp>
          <p:nvSpPr>
            <p:cNvPr id="11" name="Rectangle: Rounded Corners 10">
              <a:extLst>
                <a:ext uri="{FF2B5EF4-FFF2-40B4-BE49-F238E27FC236}">
                  <a16:creationId xmlns:a16="http://schemas.microsoft.com/office/drawing/2014/main" id="{8E8992EF-EB46-DA5D-84D9-1D8183F0C870}"/>
                </a:ext>
                <a:ext uri="{C183D7F6-B498-43B3-948B-1728B52AA6E4}">
                  <adec:decorative xmlns:adec="http://schemas.microsoft.com/office/drawing/2017/decorative" val="1"/>
                </a:ext>
              </a:extLst>
            </p:cNvPr>
            <p:cNvSpPr/>
            <p:nvPr/>
          </p:nvSpPr>
          <p:spPr>
            <a:xfrm>
              <a:off x="1037782" y="35227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lnSpc>
                  <a:spcPct val="114000"/>
                </a:lnSpc>
              </a:pPr>
              <a:r>
                <a:rPr lang="en-AU" sz="1600" b="1" dirty="0">
                  <a:latin typeface="+mj-lt"/>
                  <a:cs typeface="Arial" panose="020B0604020202020204" pitchFamily="34" charset="0"/>
                  <a:hlinkClick r:id="rId7" action="ppaction://hlinksldjump"/>
                </a:rPr>
                <a:t>Exploring products from Australian minerals and resources</a:t>
              </a:r>
              <a:endParaRPr lang="en-GB" sz="1600" b="1" dirty="0">
                <a:latin typeface="+mj-lt"/>
                <a:cs typeface="Arial" panose="020B0604020202020204" pitchFamily="34" charset="0"/>
              </a:endParaRPr>
            </a:p>
          </p:txBody>
        </p:sp>
        <p:sp>
          <p:nvSpPr>
            <p:cNvPr id="12" name="Oval 11">
              <a:hlinkClick r:id="rId5" action="ppaction://hlinksldjump"/>
              <a:extLst>
                <a:ext uri="{FF2B5EF4-FFF2-40B4-BE49-F238E27FC236}">
                  <a16:creationId xmlns:a16="http://schemas.microsoft.com/office/drawing/2014/main" id="{BF4CE5D3-CF86-83E5-AFB8-E16A6ADF7EB9}"/>
                </a:ext>
              </a:extLst>
            </p:cNvPr>
            <p:cNvSpPr/>
            <p:nvPr/>
          </p:nvSpPr>
          <p:spPr>
            <a:xfrm>
              <a:off x="360000" y="34587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4000"/>
                </a:lnSpc>
              </a:pPr>
              <a:r>
                <a:rPr lang="en-AU" b="1" dirty="0">
                  <a:solidFill>
                    <a:schemeClr val="bg1"/>
                  </a:solidFill>
                  <a:latin typeface="+mj-lt"/>
                  <a:cs typeface="Arial" panose="020B0604020202020204" pitchFamily="34" charset="0"/>
                </a:rPr>
                <a:t>1.3</a:t>
              </a:r>
            </a:p>
          </p:txBody>
        </p:sp>
      </p:grpSp>
      <p:grpSp>
        <p:nvGrpSpPr>
          <p:cNvPr id="20" name="Group 19" descr="1.4 Aboriginal and Torres Strait Islander Peoples use of minerals and resources">
            <a:extLst>
              <a:ext uri="{FF2B5EF4-FFF2-40B4-BE49-F238E27FC236}">
                <a16:creationId xmlns:a16="http://schemas.microsoft.com/office/drawing/2014/main" id="{048D511A-41A5-98A1-B071-A3DD06C25326}"/>
              </a:ext>
            </a:extLst>
          </p:cNvPr>
          <p:cNvGrpSpPr/>
          <p:nvPr/>
        </p:nvGrpSpPr>
        <p:grpSpPr>
          <a:xfrm>
            <a:off x="1263457" y="4490794"/>
            <a:ext cx="4717351" cy="1032681"/>
            <a:chOff x="360000" y="4554659"/>
            <a:chExt cx="4775638" cy="1045440"/>
          </a:xfrm>
        </p:grpSpPr>
        <p:sp>
          <p:nvSpPr>
            <p:cNvPr id="13" name="Rectangle: Rounded Corners 12">
              <a:extLst>
                <a:ext uri="{FF2B5EF4-FFF2-40B4-BE49-F238E27FC236}">
                  <a16:creationId xmlns:a16="http://schemas.microsoft.com/office/drawing/2014/main" id="{A6D457C5-A0C4-3545-45D0-1274F0BD9B28}"/>
                </a:ext>
                <a:ext uri="{C183D7F6-B498-43B3-948B-1728B52AA6E4}">
                  <adec:decorative xmlns:adec="http://schemas.microsoft.com/office/drawing/2017/decorative" val="1"/>
                </a:ext>
              </a:extLst>
            </p:cNvPr>
            <p:cNvSpPr/>
            <p:nvPr/>
          </p:nvSpPr>
          <p:spPr>
            <a:xfrm>
              <a:off x="1037782" y="46186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lnSpc>
                  <a:spcPct val="114000"/>
                </a:lnSpc>
              </a:pPr>
              <a:r>
                <a:rPr lang="en-AU" sz="1600" b="1" dirty="0">
                  <a:latin typeface="+mj-lt"/>
                  <a:cs typeface="Arial" panose="020B0604020202020204" pitchFamily="34" charset="0"/>
                  <a:hlinkClick r:id="rId8" action="ppaction://hlinksldjump"/>
                </a:rPr>
                <a:t>Aboriginal and Torres Strait Islander Peoples use of minerals and resources</a:t>
              </a:r>
              <a:endParaRPr lang="en-GB" sz="1600" b="1" dirty="0">
                <a:latin typeface="+mj-lt"/>
                <a:cs typeface="Arial" panose="020B0604020202020204" pitchFamily="34" charset="0"/>
              </a:endParaRPr>
            </a:p>
          </p:txBody>
        </p:sp>
        <p:sp>
          <p:nvSpPr>
            <p:cNvPr id="14" name="Oval 13">
              <a:hlinkClick r:id="rId5" action="ppaction://hlinksldjump"/>
              <a:extLst>
                <a:ext uri="{FF2B5EF4-FFF2-40B4-BE49-F238E27FC236}">
                  <a16:creationId xmlns:a16="http://schemas.microsoft.com/office/drawing/2014/main" id="{5E3BDA7D-774E-1AFE-D5E4-2D1C3D64D737}"/>
                </a:ext>
              </a:extLst>
            </p:cNvPr>
            <p:cNvSpPr/>
            <p:nvPr/>
          </p:nvSpPr>
          <p:spPr>
            <a:xfrm>
              <a:off x="360000" y="45546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4000"/>
                </a:lnSpc>
              </a:pPr>
              <a:r>
                <a:rPr lang="en-AU" b="1" dirty="0">
                  <a:solidFill>
                    <a:schemeClr val="bg1"/>
                  </a:solidFill>
                  <a:latin typeface="+mj-lt"/>
                  <a:cs typeface="Arial" panose="020B0604020202020204" pitchFamily="34" charset="0"/>
                </a:rPr>
                <a:t>1.4</a:t>
              </a:r>
            </a:p>
          </p:txBody>
        </p:sp>
      </p:grpSp>
      <p:grpSp>
        <p:nvGrpSpPr>
          <p:cNvPr id="21" name="Group 20" descr="1.5 Evaluate the environmental impact of extracting and using a resource">
            <a:extLst>
              <a:ext uri="{FF2B5EF4-FFF2-40B4-BE49-F238E27FC236}">
                <a16:creationId xmlns:a16="http://schemas.microsoft.com/office/drawing/2014/main" id="{992564E8-D2D4-6144-6BB0-6248473C6312}"/>
              </a:ext>
            </a:extLst>
          </p:cNvPr>
          <p:cNvGrpSpPr/>
          <p:nvPr/>
        </p:nvGrpSpPr>
        <p:grpSpPr>
          <a:xfrm>
            <a:off x="1263457" y="5573319"/>
            <a:ext cx="4717351" cy="1032681"/>
            <a:chOff x="360000" y="5650560"/>
            <a:chExt cx="4775638" cy="1045440"/>
          </a:xfrm>
        </p:grpSpPr>
        <p:sp>
          <p:nvSpPr>
            <p:cNvPr id="15" name="Rectangle: Rounded Corners 14">
              <a:extLst>
                <a:ext uri="{FF2B5EF4-FFF2-40B4-BE49-F238E27FC236}">
                  <a16:creationId xmlns:a16="http://schemas.microsoft.com/office/drawing/2014/main" id="{3D239D31-CE36-0492-1240-FC402C7678F3}"/>
                </a:ext>
                <a:ext uri="{C183D7F6-B498-43B3-948B-1728B52AA6E4}">
                  <adec:decorative xmlns:adec="http://schemas.microsoft.com/office/drawing/2017/decorative" val="1"/>
                </a:ext>
              </a:extLst>
            </p:cNvPr>
            <p:cNvSpPr/>
            <p:nvPr/>
          </p:nvSpPr>
          <p:spPr>
            <a:xfrm>
              <a:off x="1037782" y="5714583"/>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lnSpc>
                  <a:spcPct val="114000"/>
                </a:lnSpc>
              </a:pPr>
              <a:r>
                <a:rPr lang="en-AU" sz="1600" b="1" dirty="0">
                  <a:latin typeface="+mj-lt"/>
                  <a:cs typeface="Arial" panose="020B0604020202020204" pitchFamily="34" charset="0"/>
                  <a:hlinkClick r:id="rId9" action="ppaction://hlinksldjump"/>
                </a:rPr>
                <a:t>Evaluate the environmental impact of extracting and using a resource</a:t>
              </a:r>
              <a:endParaRPr lang="en-GB" sz="1600" b="1" dirty="0">
                <a:latin typeface="+mj-lt"/>
                <a:cs typeface="Arial" panose="020B0604020202020204" pitchFamily="34" charset="0"/>
              </a:endParaRPr>
            </a:p>
          </p:txBody>
        </p:sp>
        <p:sp>
          <p:nvSpPr>
            <p:cNvPr id="16" name="Oval 15">
              <a:hlinkClick r:id="rId5" action="ppaction://hlinksldjump"/>
              <a:extLst>
                <a:ext uri="{FF2B5EF4-FFF2-40B4-BE49-F238E27FC236}">
                  <a16:creationId xmlns:a16="http://schemas.microsoft.com/office/drawing/2014/main" id="{4586D2B7-00F3-614C-54F5-BFD4956B3175}"/>
                </a:ext>
              </a:extLst>
            </p:cNvPr>
            <p:cNvSpPr/>
            <p:nvPr/>
          </p:nvSpPr>
          <p:spPr>
            <a:xfrm>
              <a:off x="360000" y="5650560"/>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4000"/>
                </a:lnSpc>
              </a:pPr>
              <a:r>
                <a:rPr lang="en-AU" b="1" dirty="0">
                  <a:solidFill>
                    <a:schemeClr val="bg1"/>
                  </a:solidFill>
                  <a:latin typeface="+mj-lt"/>
                  <a:cs typeface="Arial" panose="020B0604020202020204" pitchFamily="34" charset="0"/>
                </a:rPr>
                <a:t>1.5</a:t>
              </a:r>
            </a:p>
          </p:txBody>
        </p:sp>
      </p:grpSp>
      <p:sp>
        <p:nvSpPr>
          <p:cNvPr id="28" name="Oval 27">
            <a:hlinkClick r:id="rId3" action="ppaction://hlinksldjump"/>
            <a:extLst>
              <a:ext uri="{FF2B5EF4-FFF2-40B4-BE49-F238E27FC236}">
                <a16:creationId xmlns:a16="http://schemas.microsoft.com/office/drawing/2014/main" id="{D6AA4421-0B31-888B-0808-EC98BD5A6282}"/>
              </a:ext>
            </a:extLst>
          </p:cNvPr>
          <p:cNvSpPr/>
          <p:nvPr/>
        </p:nvSpPr>
        <p:spPr>
          <a:xfrm>
            <a:off x="6081969" y="176700"/>
            <a:ext cx="1032681" cy="1032681"/>
          </a:xfrm>
          <a:prstGeom prst="ellipse">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600" b="1" dirty="0">
                <a:solidFill>
                  <a:schemeClr val="bg1"/>
                </a:solidFill>
                <a:latin typeface="+mj-lt"/>
                <a:cs typeface="Arial"/>
                <a:hlinkClick r:id="rId10" action="ppaction://hlinksldjump">
                  <a:extLst>
                    <a:ext uri="{A12FA001-AC4F-418D-AE19-62706E023703}">
                      <ahyp:hlinkClr xmlns:ahyp="http://schemas.microsoft.com/office/drawing/2018/hyperlinkcolor" val="tx"/>
                    </a:ext>
                  </a:extLst>
                </a:hlinkClick>
              </a:rPr>
              <a:t>TRB 2</a:t>
            </a:r>
            <a:endParaRPr lang="en-AU" sz="1600" b="1" dirty="0">
              <a:solidFill>
                <a:schemeClr val="bg1"/>
              </a:solidFill>
              <a:latin typeface="+mj-lt"/>
              <a:cs typeface="Arial" panose="020B0604020202020204" pitchFamily="34" charset="0"/>
            </a:endParaRPr>
          </a:p>
        </p:txBody>
      </p:sp>
      <p:grpSp>
        <p:nvGrpSpPr>
          <p:cNvPr id="22" name="Group 21" descr="2.1 Valency – use it, lose it or share it">
            <a:extLst>
              <a:ext uri="{FF2B5EF4-FFF2-40B4-BE49-F238E27FC236}">
                <a16:creationId xmlns:a16="http://schemas.microsoft.com/office/drawing/2014/main" id="{10BC788B-414C-2A0E-CA3D-C6997DD22DDC}"/>
              </a:ext>
            </a:extLst>
          </p:cNvPr>
          <p:cNvGrpSpPr/>
          <p:nvPr/>
        </p:nvGrpSpPr>
        <p:grpSpPr>
          <a:xfrm>
            <a:off x="7114649" y="186093"/>
            <a:ext cx="4717351" cy="1032681"/>
            <a:chOff x="6096000" y="1266959"/>
            <a:chExt cx="4775638" cy="1045440"/>
          </a:xfrm>
        </p:grpSpPr>
        <p:sp>
          <p:nvSpPr>
            <p:cNvPr id="17" name="Rectangle: Rounded Corners 16">
              <a:extLst>
                <a:ext uri="{FF2B5EF4-FFF2-40B4-BE49-F238E27FC236}">
                  <a16:creationId xmlns:a16="http://schemas.microsoft.com/office/drawing/2014/main" id="{19748DAD-4AFC-E27C-5968-41EA58C96AB6}"/>
                </a:ext>
                <a:ext uri="{C183D7F6-B498-43B3-948B-1728B52AA6E4}">
                  <adec:decorative xmlns:adec="http://schemas.microsoft.com/office/drawing/2017/decorative" val="1"/>
                </a:ext>
              </a:extLst>
            </p:cNvPr>
            <p:cNvSpPr/>
            <p:nvPr/>
          </p:nvSpPr>
          <p:spPr>
            <a:xfrm>
              <a:off x="6773782" y="1330679"/>
              <a:ext cx="4097856" cy="91800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lnSpc>
                  <a:spcPct val="114000"/>
                </a:lnSpc>
              </a:pPr>
              <a:r>
                <a:rPr lang="en-AU" sz="1600" b="1" dirty="0">
                  <a:latin typeface="+mj-lt"/>
                  <a:cs typeface="Arial" panose="020B0604020202020204" pitchFamily="34" charset="0"/>
                  <a:hlinkClick r:id="rId11" action="ppaction://hlinksldjump"/>
                </a:rPr>
                <a:t>Valency – use it, lose it or share it</a:t>
              </a:r>
              <a:r>
                <a:rPr lang="en-GB" sz="1600" b="1" dirty="0">
                  <a:latin typeface="+mj-lt"/>
                  <a:cs typeface="Arial" panose="020B0604020202020204" pitchFamily="34" charset="0"/>
                  <a:hlinkClick r:id="rId11" action="ppaction://hlinksldjump"/>
                </a:rPr>
                <a:t> </a:t>
              </a:r>
              <a:endParaRPr lang="en-GB" sz="1600" b="1" dirty="0">
                <a:latin typeface="+mj-lt"/>
                <a:cs typeface="Arial" panose="020B0604020202020204" pitchFamily="34" charset="0"/>
              </a:endParaRPr>
            </a:p>
          </p:txBody>
        </p:sp>
        <p:sp>
          <p:nvSpPr>
            <p:cNvPr id="18" name="Oval 17">
              <a:hlinkClick r:id="rId5" action="ppaction://hlinksldjump"/>
              <a:extLst>
                <a:ext uri="{FF2B5EF4-FFF2-40B4-BE49-F238E27FC236}">
                  <a16:creationId xmlns:a16="http://schemas.microsoft.com/office/drawing/2014/main" id="{AF3C6A53-EEBA-D284-1A97-EF81F80309D8}"/>
                </a:ext>
              </a:extLst>
            </p:cNvPr>
            <p:cNvSpPr/>
            <p:nvPr/>
          </p:nvSpPr>
          <p:spPr>
            <a:xfrm>
              <a:off x="6096000" y="12669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4000"/>
                </a:lnSpc>
              </a:pPr>
              <a:r>
                <a:rPr lang="en-AU" b="1" dirty="0">
                  <a:solidFill>
                    <a:schemeClr val="bg1"/>
                  </a:solidFill>
                  <a:latin typeface="+mj-lt"/>
                  <a:cs typeface="Arial" panose="020B0604020202020204" pitchFamily="34" charset="0"/>
                </a:rPr>
                <a:t>2.1</a:t>
              </a:r>
            </a:p>
          </p:txBody>
        </p:sp>
      </p:grpSp>
      <p:grpSp>
        <p:nvGrpSpPr>
          <p:cNvPr id="23" name="Group 22" descr="2.2 From elements to compounds – the noble gas connection">
            <a:extLst>
              <a:ext uri="{FF2B5EF4-FFF2-40B4-BE49-F238E27FC236}">
                <a16:creationId xmlns:a16="http://schemas.microsoft.com/office/drawing/2014/main" id="{55CCC472-A087-D6E5-D7AE-F1AD8E46A924}"/>
              </a:ext>
            </a:extLst>
          </p:cNvPr>
          <p:cNvGrpSpPr/>
          <p:nvPr/>
        </p:nvGrpSpPr>
        <p:grpSpPr>
          <a:xfrm>
            <a:off x="7114649" y="1263295"/>
            <a:ext cx="4717351" cy="1032681"/>
            <a:chOff x="6096000" y="2362859"/>
            <a:chExt cx="4775638" cy="1045440"/>
          </a:xfrm>
        </p:grpSpPr>
        <p:sp>
          <p:nvSpPr>
            <p:cNvPr id="19" name="Rectangle: Rounded Corners 18">
              <a:extLst>
                <a:ext uri="{FF2B5EF4-FFF2-40B4-BE49-F238E27FC236}">
                  <a16:creationId xmlns:a16="http://schemas.microsoft.com/office/drawing/2014/main" id="{23DF5B06-C771-DF8B-6E74-3ADA81269D37}"/>
                </a:ext>
                <a:ext uri="{C183D7F6-B498-43B3-948B-1728B52AA6E4}">
                  <adec:decorative xmlns:adec="http://schemas.microsoft.com/office/drawing/2017/decorative" val="1"/>
                </a:ext>
              </a:extLst>
            </p:cNvPr>
            <p:cNvSpPr/>
            <p:nvPr/>
          </p:nvSpPr>
          <p:spPr>
            <a:xfrm>
              <a:off x="6773782" y="24268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lnSpc>
                  <a:spcPct val="114000"/>
                </a:lnSpc>
              </a:pPr>
              <a:r>
                <a:rPr lang="en-AU" sz="1600" b="1" dirty="0">
                  <a:latin typeface="+mj-lt"/>
                  <a:cs typeface="Arial" panose="020B0604020202020204" pitchFamily="34" charset="0"/>
                  <a:hlinkClick r:id="rId12" action="ppaction://hlinksldjump"/>
                </a:rPr>
                <a:t>From elements to compounds – the noble gas connection</a:t>
              </a:r>
              <a:endParaRPr lang="en-GB" sz="1600" b="1" dirty="0">
                <a:latin typeface="+mj-lt"/>
                <a:cs typeface="Arial" panose="020B0604020202020204" pitchFamily="34" charset="0"/>
              </a:endParaRPr>
            </a:p>
          </p:txBody>
        </p:sp>
        <p:sp>
          <p:nvSpPr>
            <p:cNvPr id="47" name="Oval 46">
              <a:hlinkClick r:id="rId5" action="ppaction://hlinksldjump"/>
              <a:extLst>
                <a:ext uri="{FF2B5EF4-FFF2-40B4-BE49-F238E27FC236}">
                  <a16:creationId xmlns:a16="http://schemas.microsoft.com/office/drawing/2014/main" id="{D496C7F7-D41B-BB14-E038-DBEED9278654}"/>
                </a:ext>
              </a:extLst>
            </p:cNvPr>
            <p:cNvSpPr/>
            <p:nvPr/>
          </p:nvSpPr>
          <p:spPr>
            <a:xfrm>
              <a:off x="6096000" y="23628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4000"/>
                </a:lnSpc>
              </a:pPr>
              <a:r>
                <a:rPr lang="en-AU" b="1" dirty="0">
                  <a:solidFill>
                    <a:schemeClr val="bg1"/>
                  </a:solidFill>
                  <a:latin typeface="+mj-lt"/>
                  <a:cs typeface="Arial" panose="020B0604020202020204" pitchFamily="34" charset="0"/>
                </a:rPr>
                <a:t>2.2</a:t>
              </a:r>
            </a:p>
          </p:txBody>
        </p:sp>
      </p:grpSp>
      <p:grpSp>
        <p:nvGrpSpPr>
          <p:cNvPr id="24" name="Group 23" descr="2.3 Ionic bonding">
            <a:extLst>
              <a:ext uri="{FF2B5EF4-FFF2-40B4-BE49-F238E27FC236}">
                <a16:creationId xmlns:a16="http://schemas.microsoft.com/office/drawing/2014/main" id="{319C6C6C-E3CC-DB16-AF0E-00F3F6F45706}"/>
              </a:ext>
            </a:extLst>
          </p:cNvPr>
          <p:cNvGrpSpPr/>
          <p:nvPr/>
        </p:nvGrpSpPr>
        <p:grpSpPr>
          <a:xfrm>
            <a:off x="7114649" y="2340497"/>
            <a:ext cx="4717351" cy="1032681"/>
            <a:chOff x="6096000" y="3458759"/>
            <a:chExt cx="4775638" cy="1045440"/>
          </a:xfrm>
        </p:grpSpPr>
        <p:sp>
          <p:nvSpPr>
            <p:cNvPr id="48" name="Rectangle: Rounded Corners 47">
              <a:extLst>
                <a:ext uri="{FF2B5EF4-FFF2-40B4-BE49-F238E27FC236}">
                  <a16:creationId xmlns:a16="http://schemas.microsoft.com/office/drawing/2014/main" id="{EFF69CFF-321D-80BB-8ED8-6DE30C3F17CF}"/>
                </a:ext>
                <a:ext uri="{C183D7F6-B498-43B3-948B-1728B52AA6E4}">
                  <adec:decorative xmlns:adec="http://schemas.microsoft.com/office/drawing/2017/decorative" val="1"/>
                </a:ext>
              </a:extLst>
            </p:cNvPr>
            <p:cNvSpPr/>
            <p:nvPr/>
          </p:nvSpPr>
          <p:spPr>
            <a:xfrm>
              <a:off x="6773782" y="35227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lnSpc>
                  <a:spcPct val="114000"/>
                </a:lnSpc>
              </a:pPr>
              <a:r>
                <a:rPr lang="en-AU" sz="1600" b="1" dirty="0">
                  <a:latin typeface="+mj-lt"/>
                  <a:cs typeface="Arial" panose="020B0604020202020204" pitchFamily="34" charset="0"/>
                  <a:hlinkClick r:id="rId13" action="ppaction://hlinksldjump"/>
                </a:rPr>
                <a:t>Ionic bonding</a:t>
              </a:r>
              <a:endParaRPr lang="en-GB" sz="1600" b="1" dirty="0">
                <a:latin typeface="+mj-lt"/>
                <a:cs typeface="Arial" panose="020B0604020202020204" pitchFamily="34" charset="0"/>
              </a:endParaRPr>
            </a:p>
          </p:txBody>
        </p:sp>
        <p:sp>
          <p:nvSpPr>
            <p:cNvPr id="49" name="Oval 48">
              <a:hlinkClick r:id="rId5" action="ppaction://hlinksldjump"/>
              <a:extLst>
                <a:ext uri="{FF2B5EF4-FFF2-40B4-BE49-F238E27FC236}">
                  <a16:creationId xmlns:a16="http://schemas.microsoft.com/office/drawing/2014/main" id="{F1927FD1-4F0B-659D-6910-47AB39BE35DA}"/>
                </a:ext>
              </a:extLst>
            </p:cNvPr>
            <p:cNvSpPr/>
            <p:nvPr/>
          </p:nvSpPr>
          <p:spPr>
            <a:xfrm>
              <a:off x="6096000" y="34587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4000"/>
                </a:lnSpc>
              </a:pPr>
              <a:r>
                <a:rPr lang="en-AU" b="1" dirty="0">
                  <a:solidFill>
                    <a:schemeClr val="bg1"/>
                  </a:solidFill>
                  <a:latin typeface="+mj-lt"/>
                  <a:cs typeface="Arial" panose="020B0604020202020204" pitchFamily="34" charset="0"/>
                </a:rPr>
                <a:t>2.3</a:t>
              </a:r>
            </a:p>
          </p:txBody>
        </p:sp>
      </p:grpSp>
      <p:grpSp>
        <p:nvGrpSpPr>
          <p:cNvPr id="25" name="Group 24" descr="2.4 Covalent bonding">
            <a:extLst>
              <a:ext uri="{FF2B5EF4-FFF2-40B4-BE49-F238E27FC236}">
                <a16:creationId xmlns:a16="http://schemas.microsoft.com/office/drawing/2014/main" id="{FC6C1D0F-7D49-ED24-5309-AC6F347B1FC7}"/>
              </a:ext>
            </a:extLst>
          </p:cNvPr>
          <p:cNvGrpSpPr/>
          <p:nvPr/>
        </p:nvGrpSpPr>
        <p:grpSpPr>
          <a:xfrm>
            <a:off x="7114649" y="3417699"/>
            <a:ext cx="4717351" cy="1032681"/>
            <a:chOff x="6096000" y="4554659"/>
            <a:chExt cx="4775638" cy="1045440"/>
          </a:xfrm>
        </p:grpSpPr>
        <p:sp>
          <p:nvSpPr>
            <p:cNvPr id="50" name="Rectangle: Rounded Corners 49">
              <a:extLst>
                <a:ext uri="{FF2B5EF4-FFF2-40B4-BE49-F238E27FC236}">
                  <a16:creationId xmlns:a16="http://schemas.microsoft.com/office/drawing/2014/main" id="{A5577CCE-13E4-FEF0-71DB-46FA075C8079}"/>
                </a:ext>
                <a:ext uri="{C183D7F6-B498-43B3-948B-1728B52AA6E4}">
                  <adec:decorative xmlns:adec="http://schemas.microsoft.com/office/drawing/2017/decorative" val="1"/>
                </a:ext>
              </a:extLst>
            </p:cNvPr>
            <p:cNvSpPr/>
            <p:nvPr/>
          </p:nvSpPr>
          <p:spPr>
            <a:xfrm>
              <a:off x="6773782" y="46186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lnSpc>
                  <a:spcPct val="114000"/>
                </a:lnSpc>
              </a:pPr>
              <a:r>
                <a:rPr lang="en-GB" sz="1600" b="1" dirty="0">
                  <a:latin typeface="+mj-lt"/>
                  <a:cs typeface="Arial" panose="020B0604020202020204" pitchFamily="34" charset="0"/>
                  <a:hlinkClick r:id="rId14" action="ppaction://hlinksldjump"/>
                </a:rPr>
                <a:t>Covalent bonding</a:t>
              </a:r>
              <a:endParaRPr lang="en-GB" sz="1600" b="1" dirty="0">
                <a:latin typeface="+mj-lt"/>
                <a:cs typeface="Arial" panose="020B0604020202020204" pitchFamily="34" charset="0"/>
              </a:endParaRPr>
            </a:p>
          </p:txBody>
        </p:sp>
        <p:sp>
          <p:nvSpPr>
            <p:cNvPr id="51" name="Oval 50">
              <a:hlinkClick r:id="rId5" action="ppaction://hlinksldjump"/>
              <a:extLst>
                <a:ext uri="{FF2B5EF4-FFF2-40B4-BE49-F238E27FC236}">
                  <a16:creationId xmlns:a16="http://schemas.microsoft.com/office/drawing/2014/main" id="{046FB8FF-C717-7223-49FC-3B72E3005445}"/>
                </a:ext>
              </a:extLst>
            </p:cNvPr>
            <p:cNvSpPr/>
            <p:nvPr/>
          </p:nvSpPr>
          <p:spPr>
            <a:xfrm>
              <a:off x="6096000" y="45546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4000"/>
                </a:lnSpc>
              </a:pPr>
              <a:r>
                <a:rPr lang="en-AU" b="1" dirty="0">
                  <a:solidFill>
                    <a:schemeClr val="bg1"/>
                  </a:solidFill>
                  <a:latin typeface="+mj-lt"/>
                  <a:cs typeface="Arial" panose="020B0604020202020204" pitchFamily="34" charset="0"/>
                </a:rPr>
                <a:t>2.4</a:t>
              </a:r>
            </a:p>
          </p:txBody>
        </p:sp>
      </p:grpSp>
      <p:grpSp>
        <p:nvGrpSpPr>
          <p:cNvPr id="26" name="Group 25" descr="2.5 Metallic bonding">
            <a:extLst>
              <a:ext uri="{FF2B5EF4-FFF2-40B4-BE49-F238E27FC236}">
                <a16:creationId xmlns:a16="http://schemas.microsoft.com/office/drawing/2014/main" id="{0B8120F1-A9A0-2907-ABAA-E08DDAE1290E}"/>
              </a:ext>
            </a:extLst>
          </p:cNvPr>
          <p:cNvGrpSpPr/>
          <p:nvPr/>
        </p:nvGrpSpPr>
        <p:grpSpPr>
          <a:xfrm>
            <a:off x="7114650" y="4494902"/>
            <a:ext cx="4717350" cy="1032681"/>
            <a:chOff x="6096001" y="5650560"/>
            <a:chExt cx="4775637" cy="1045440"/>
          </a:xfrm>
        </p:grpSpPr>
        <p:sp>
          <p:nvSpPr>
            <p:cNvPr id="52" name="Rectangle: Rounded Corners 51">
              <a:extLst>
                <a:ext uri="{FF2B5EF4-FFF2-40B4-BE49-F238E27FC236}">
                  <a16:creationId xmlns:a16="http://schemas.microsoft.com/office/drawing/2014/main" id="{A2C0CE3D-FA9B-452D-74A6-7D2661E77D6E}"/>
                </a:ext>
                <a:ext uri="{C183D7F6-B498-43B3-948B-1728B52AA6E4}">
                  <adec:decorative xmlns:adec="http://schemas.microsoft.com/office/drawing/2017/decorative" val="1"/>
                </a:ext>
              </a:extLst>
            </p:cNvPr>
            <p:cNvSpPr/>
            <p:nvPr/>
          </p:nvSpPr>
          <p:spPr>
            <a:xfrm>
              <a:off x="6773782" y="5714583"/>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lnSpc>
                  <a:spcPct val="114000"/>
                </a:lnSpc>
              </a:pPr>
              <a:r>
                <a:rPr lang="en-GB" sz="1600" b="1" dirty="0">
                  <a:latin typeface="+mj-lt"/>
                  <a:cs typeface="Arial" panose="020B0604020202020204" pitchFamily="34" charset="0"/>
                  <a:hlinkClick r:id="rId15" action="ppaction://hlinksldjump"/>
                </a:rPr>
                <a:t>Metallic bonding</a:t>
              </a:r>
              <a:endParaRPr lang="en-GB" sz="1600" b="1" dirty="0">
                <a:latin typeface="+mj-lt"/>
                <a:cs typeface="Arial" panose="020B0604020202020204" pitchFamily="34" charset="0"/>
              </a:endParaRPr>
            </a:p>
          </p:txBody>
        </p:sp>
        <p:sp>
          <p:nvSpPr>
            <p:cNvPr id="53" name="Oval 52">
              <a:hlinkClick r:id="rId5" action="ppaction://hlinksldjump"/>
              <a:extLst>
                <a:ext uri="{FF2B5EF4-FFF2-40B4-BE49-F238E27FC236}">
                  <a16:creationId xmlns:a16="http://schemas.microsoft.com/office/drawing/2014/main" id="{3B0EF56E-8102-E17D-734C-0DC712C328FD}"/>
                </a:ext>
              </a:extLst>
            </p:cNvPr>
            <p:cNvSpPr/>
            <p:nvPr/>
          </p:nvSpPr>
          <p:spPr>
            <a:xfrm>
              <a:off x="6096001" y="5650560"/>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4000"/>
                </a:lnSpc>
              </a:pPr>
              <a:r>
                <a:rPr lang="en-AU" b="1" dirty="0">
                  <a:solidFill>
                    <a:schemeClr val="bg1"/>
                  </a:solidFill>
                  <a:latin typeface="+mj-lt"/>
                  <a:cs typeface="Arial" panose="020B0604020202020204" pitchFamily="34" charset="0"/>
                </a:rPr>
                <a:t>2.5</a:t>
              </a:r>
            </a:p>
          </p:txBody>
        </p:sp>
      </p:grpSp>
      <p:grpSp>
        <p:nvGrpSpPr>
          <p:cNvPr id="29" name="Group 28" descr="2.6 Bonds and beyond – exploring the chemical properties of bonds">
            <a:extLst>
              <a:ext uri="{FF2B5EF4-FFF2-40B4-BE49-F238E27FC236}">
                <a16:creationId xmlns:a16="http://schemas.microsoft.com/office/drawing/2014/main" id="{2DE7C6A9-08F4-A9DD-BB87-5DB2E6E17BE0}"/>
              </a:ext>
            </a:extLst>
          </p:cNvPr>
          <p:cNvGrpSpPr/>
          <p:nvPr/>
        </p:nvGrpSpPr>
        <p:grpSpPr>
          <a:xfrm>
            <a:off x="7114650" y="5572103"/>
            <a:ext cx="4717350" cy="1032681"/>
            <a:chOff x="6096001" y="5650560"/>
            <a:chExt cx="4775637" cy="1045440"/>
          </a:xfrm>
        </p:grpSpPr>
        <p:sp>
          <p:nvSpPr>
            <p:cNvPr id="30" name="Rectangle: Rounded Corners 29">
              <a:extLst>
                <a:ext uri="{FF2B5EF4-FFF2-40B4-BE49-F238E27FC236}">
                  <a16:creationId xmlns:a16="http://schemas.microsoft.com/office/drawing/2014/main" id="{F16B5040-9217-B3DB-B997-3E85E1D95812}"/>
                </a:ext>
                <a:ext uri="{C183D7F6-B498-43B3-948B-1728B52AA6E4}">
                  <adec:decorative xmlns:adec="http://schemas.microsoft.com/office/drawing/2017/decorative" val="1"/>
                </a:ext>
              </a:extLst>
            </p:cNvPr>
            <p:cNvSpPr/>
            <p:nvPr/>
          </p:nvSpPr>
          <p:spPr>
            <a:xfrm>
              <a:off x="6773782" y="5714583"/>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lnSpc>
                  <a:spcPct val="114000"/>
                </a:lnSpc>
              </a:pPr>
              <a:r>
                <a:rPr lang="en-AU" sz="1600" b="1" dirty="0">
                  <a:latin typeface="+mj-lt"/>
                  <a:cs typeface="Arial" panose="020B0604020202020204" pitchFamily="34" charset="0"/>
                  <a:hlinkClick r:id="rId16" action="ppaction://hlinksldjump"/>
                </a:rPr>
                <a:t>Bonds and beyond – exploring the chemical properties of bonds</a:t>
              </a:r>
              <a:endParaRPr lang="en-GB" sz="1600" b="1" dirty="0">
                <a:latin typeface="+mj-lt"/>
                <a:cs typeface="Arial" panose="020B0604020202020204" pitchFamily="34" charset="0"/>
              </a:endParaRPr>
            </a:p>
          </p:txBody>
        </p:sp>
        <p:sp>
          <p:nvSpPr>
            <p:cNvPr id="31" name="Oval 30">
              <a:hlinkClick r:id="rId5" action="ppaction://hlinksldjump"/>
              <a:extLst>
                <a:ext uri="{FF2B5EF4-FFF2-40B4-BE49-F238E27FC236}">
                  <a16:creationId xmlns:a16="http://schemas.microsoft.com/office/drawing/2014/main" id="{2AAD5563-FD5E-E30D-2FCA-834337310185}"/>
                </a:ext>
              </a:extLst>
            </p:cNvPr>
            <p:cNvSpPr/>
            <p:nvPr/>
          </p:nvSpPr>
          <p:spPr>
            <a:xfrm>
              <a:off x="6096001" y="5650560"/>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14000"/>
                </a:lnSpc>
              </a:pPr>
              <a:r>
                <a:rPr lang="en-AU" b="1" dirty="0">
                  <a:solidFill>
                    <a:schemeClr val="bg1"/>
                  </a:solidFill>
                  <a:latin typeface="+mj-lt"/>
                  <a:cs typeface="Arial" panose="020B0604020202020204" pitchFamily="34" charset="0"/>
                </a:rPr>
                <a:t>2.6</a:t>
              </a: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145339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4">
            <a:extLst>
              <a:ext uri="{FF2B5EF4-FFF2-40B4-BE49-F238E27FC236}">
                <a16:creationId xmlns:a16="http://schemas.microsoft.com/office/drawing/2014/main" id="{3B439D53-97CD-BFF8-BD9B-0D8150725820}"/>
              </a:ext>
            </a:extLst>
          </p:cNvPr>
          <p:cNvSpPr txBox="1">
            <a:spLocks noGrp="1"/>
          </p:cNvSpPr>
          <p:nvPr>
            <p:ph type="title" idx="4294967295"/>
          </p:nvPr>
        </p:nvSpPr>
        <p:spPr>
          <a:xfrm>
            <a:off x="4818857" y="2967335"/>
            <a:ext cx="2554288"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5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Acacia</a:t>
            </a:r>
          </a:p>
        </p:txBody>
      </p:sp>
      <p:grpSp>
        <p:nvGrpSpPr>
          <p:cNvPr id="5" name="Group 4">
            <a:extLst>
              <a:ext uri="{FF2B5EF4-FFF2-40B4-BE49-F238E27FC236}">
                <a16:creationId xmlns:a16="http://schemas.microsoft.com/office/drawing/2014/main" id="{A31E47FE-0114-982A-6248-F2DA137616AB}"/>
              </a:ext>
              <a:ext uri="{C183D7F6-B498-43B3-948B-1728B52AA6E4}">
                <adec:decorative xmlns:adec="http://schemas.microsoft.com/office/drawing/2017/decorative" val="1"/>
              </a:ext>
            </a:extLst>
          </p:cNvPr>
          <p:cNvGrpSpPr/>
          <p:nvPr/>
        </p:nvGrpSpPr>
        <p:grpSpPr>
          <a:xfrm>
            <a:off x="161994" y="334851"/>
            <a:ext cx="11868010" cy="6328544"/>
            <a:chOff x="161994" y="334851"/>
            <a:chExt cx="11868010" cy="6328544"/>
          </a:xfrm>
        </p:grpSpPr>
        <p:sp>
          <p:nvSpPr>
            <p:cNvPr id="10" name="Freeform: Shape 9">
              <a:extLst>
                <a:ext uri="{FF2B5EF4-FFF2-40B4-BE49-F238E27FC236}">
                  <a16:creationId xmlns:a16="http://schemas.microsoft.com/office/drawing/2014/main" id="{9778F909-A144-86C3-46BE-1250A88573DB}"/>
                </a:ext>
              </a:extLst>
            </p:cNvPr>
            <p:cNvSpPr/>
            <p:nvPr/>
          </p:nvSpPr>
          <p:spPr>
            <a:xfrm>
              <a:off x="577024" y="334851"/>
              <a:ext cx="5214124" cy="2894110"/>
            </a:xfrm>
            <a:custGeom>
              <a:avLst/>
              <a:gdLst>
                <a:gd name="connsiteX0" fmla="*/ 482361 w 5214124"/>
                <a:gd name="connsiteY0" fmla="*/ 0 h 2894110"/>
                <a:gd name="connsiteX1" fmla="*/ 4731763 w 5214124"/>
                <a:gd name="connsiteY1" fmla="*/ 0 h 2894110"/>
                <a:gd name="connsiteX2" fmla="*/ 5214124 w 5214124"/>
                <a:gd name="connsiteY2" fmla="*/ 482361 h 2894110"/>
                <a:gd name="connsiteX3" fmla="*/ 5214124 w 5214124"/>
                <a:gd name="connsiteY3" fmla="*/ 1193011 h 2894110"/>
                <a:gd name="connsiteX4" fmla="*/ 5130510 w 5214124"/>
                <a:gd name="connsiteY4" fmla="*/ 1205772 h 2894110"/>
                <a:gd name="connsiteX5" fmla="*/ 3630599 w 5214124"/>
                <a:gd name="connsiteY5" fmla="*/ 2705683 h 2894110"/>
                <a:gd name="connsiteX6" fmla="*/ 3601841 w 5214124"/>
                <a:gd name="connsiteY6" fmla="*/ 2894110 h 2894110"/>
                <a:gd name="connsiteX7" fmla="*/ 482361 w 5214124"/>
                <a:gd name="connsiteY7" fmla="*/ 2894110 h 2894110"/>
                <a:gd name="connsiteX8" fmla="*/ 0 w 5214124"/>
                <a:gd name="connsiteY8" fmla="*/ 2411749 h 2894110"/>
                <a:gd name="connsiteX9" fmla="*/ 0 w 5214124"/>
                <a:gd name="connsiteY9" fmla="*/ 482361 h 2894110"/>
                <a:gd name="connsiteX10" fmla="*/ 482361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482361" y="0"/>
                  </a:moveTo>
                  <a:lnTo>
                    <a:pt x="4731763" y="0"/>
                  </a:lnTo>
                  <a:cubicBezTo>
                    <a:pt x="4998164" y="0"/>
                    <a:pt x="5214124" y="215960"/>
                    <a:pt x="5214124" y="482361"/>
                  </a:cubicBezTo>
                  <a:lnTo>
                    <a:pt x="5214124" y="1193011"/>
                  </a:lnTo>
                  <a:lnTo>
                    <a:pt x="5130510" y="1205772"/>
                  </a:lnTo>
                  <a:cubicBezTo>
                    <a:pt x="4377641" y="1359831"/>
                    <a:pt x="3784658" y="1952814"/>
                    <a:pt x="3630599" y="2705683"/>
                  </a:cubicBezTo>
                  <a:lnTo>
                    <a:pt x="3601841" y="2894110"/>
                  </a:lnTo>
                  <a:lnTo>
                    <a:pt x="482361" y="2894110"/>
                  </a:lnTo>
                  <a:cubicBezTo>
                    <a:pt x="215960" y="2894110"/>
                    <a:pt x="0" y="2678150"/>
                    <a:pt x="0" y="2411749"/>
                  </a:cubicBezTo>
                  <a:lnTo>
                    <a:pt x="0" y="482361"/>
                  </a:lnTo>
                  <a:cubicBezTo>
                    <a:pt x="0" y="215960"/>
                    <a:pt x="215960" y="0"/>
                    <a:pt x="482361" y="0"/>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1" name="Freeform: Shape 10">
              <a:extLst>
                <a:ext uri="{FF2B5EF4-FFF2-40B4-BE49-F238E27FC236}">
                  <a16:creationId xmlns:a16="http://schemas.microsoft.com/office/drawing/2014/main" id="{FCDAD806-18CF-B4F6-4155-69D07DD667A3}"/>
                </a:ext>
              </a:extLst>
            </p:cNvPr>
            <p:cNvSpPr/>
            <p:nvPr/>
          </p:nvSpPr>
          <p:spPr>
            <a:xfrm>
              <a:off x="6400853" y="334851"/>
              <a:ext cx="5214124" cy="2894110"/>
            </a:xfrm>
            <a:custGeom>
              <a:avLst/>
              <a:gdLst>
                <a:gd name="connsiteX0" fmla="*/ 482361 w 5214124"/>
                <a:gd name="connsiteY0" fmla="*/ 0 h 2894110"/>
                <a:gd name="connsiteX1" fmla="*/ 4731763 w 5214124"/>
                <a:gd name="connsiteY1" fmla="*/ 0 h 2894110"/>
                <a:gd name="connsiteX2" fmla="*/ 5214124 w 5214124"/>
                <a:gd name="connsiteY2" fmla="*/ 482361 h 2894110"/>
                <a:gd name="connsiteX3" fmla="*/ 5214124 w 5214124"/>
                <a:gd name="connsiteY3" fmla="*/ 2411749 h 2894110"/>
                <a:gd name="connsiteX4" fmla="*/ 4731763 w 5214124"/>
                <a:gd name="connsiteY4" fmla="*/ 2894110 h 2894110"/>
                <a:gd name="connsiteX5" fmla="*/ 1612282 w 5214124"/>
                <a:gd name="connsiteY5" fmla="*/ 2894110 h 2894110"/>
                <a:gd name="connsiteX6" fmla="*/ 1583524 w 5214124"/>
                <a:gd name="connsiteY6" fmla="*/ 2705683 h 2894110"/>
                <a:gd name="connsiteX7" fmla="*/ 83613 w 5214124"/>
                <a:gd name="connsiteY7" fmla="*/ 1205772 h 2894110"/>
                <a:gd name="connsiteX8" fmla="*/ 0 w 5214124"/>
                <a:gd name="connsiteY8" fmla="*/ 1193011 h 2894110"/>
                <a:gd name="connsiteX9" fmla="*/ 0 w 5214124"/>
                <a:gd name="connsiteY9" fmla="*/ 482361 h 2894110"/>
                <a:gd name="connsiteX10" fmla="*/ 482361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482361" y="0"/>
                  </a:moveTo>
                  <a:lnTo>
                    <a:pt x="4731763" y="0"/>
                  </a:lnTo>
                  <a:cubicBezTo>
                    <a:pt x="4998164" y="0"/>
                    <a:pt x="5214124" y="215960"/>
                    <a:pt x="5214124" y="482361"/>
                  </a:cubicBezTo>
                  <a:lnTo>
                    <a:pt x="5214124" y="2411749"/>
                  </a:lnTo>
                  <a:cubicBezTo>
                    <a:pt x="5214124" y="2678150"/>
                    <a:pt x="4998164" y="2894110"/>
                    <a:pt x="4731763" y="2894110"/>
                  </a:cubicBezTo>
                  <a:lnTo>
                    <a:pt x="1612282" y="2894110"/>
                  </a:lnTo>
                  <a:lnTo>
                    <a:pt x="1583524" y="2705683"/>
                  </a:lnTo>
                  <a:cubicBezTo>
                    <a:pt x="1429465" y="1952814"/>
                    <a:pt x="836482" y="1359831"/>
                    <a:pt x="83613" y="1205772"/>
                  </a:cubicBezTo>
                  <a:lnTo>
                    <a:pt x="0" y="1193011"/>
                  </a:lnTo>
                  <a:lnTo>
                    <a:pt x="0" y="482361"/>
                  </a:lnTo>
                  <a:cubicBezTo>
                    <a:pt x="0" y="215960"/>
                    <a:pt x="215960" y="0"/>
                    <a:pt x="482361" y="0"/>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2" name="Freeform: Shape 11">
              <a:extLst>
                <a:ext uri="{FF2B5EF4-FFF2-40B4-BE49-F238E27FC236}">
                  <a16:creationId xmlns:a16="http://schemas.microsoft.com/office/drawing/2014/main" id="{4C8D00CA-D6B8-3EEA-ED23-6B88A1426972}"/>
                </a:ext>
              </a:extLst>
            </p:cNvPr>
            <p:cNvSpPr/>
            <p:nvPr/>
          </p:nvSpPr>
          <p:spPr>
            <a:xfrm>
              <a:off x="577024" y="3769285"/>
              <a:ext cx="5214124" cy="2894110"/>
            </a:xfrm>
            <a:custGeom>
              <a:avLst/>
              <a:gdLst>
                <a:gd name="connsiteX0" fmla="*/ 482361 w 5214124"/>
                <a:gd name="connsiteY0" fmla="*/ 0 h 2894110"/>
                <a:gd name="connsiteX1" fmla="*/ 3623245 w 5214124"/>
                <a:gd name="connsiteY1" fmla="*/ 0 h 2894110"/>
                <a:gd name="connsiteX2" fmla="*/ 3630599 w 5214124"/>
                <a:gd name="connsiteY2" fmla="*/ 48181 h 2894110"/>
                <a:gd name="connsiteX3" fmla="*/ 5130510 w 5214124"/>
                <a:gd name="connsiteY3" fmla="*/ 1548092 h 2894110"/>
                <a:gd name="connsiteX4" fmla="*/ 5214124 w 5214124"/>
                <a:gd name="connsiteY4" fmla="*/ 1560853 h 2894110"/>
                <a:gd name="connsiteX5" fmla="*/ 5214124 w 5214124"/>
                <a:gd name="connsiteY5" fmla="*/ 2411749 h 2894110"/>
                <a:gd name="connsiteX6" fmla="*/ 4731763 w 5214124"/>
                <a:gd name="connsiteY6" fmla="*/ 2894110 h 2894110"/>
                <a:gd name="connsiteX7" fmla="*/ 482361 w 5214124"/>
                <a:gd name="connsiteY7" fmla="*/ 2894110 h 2894110"/>
                <a:gd name="connsiteX8" fmla="*/ 0 w 5214124"/>
                <a:gd name="connsiteY8" fmla="*/ 2411749 h 2894110"/>
                <a:gd name="connsiteX9" fmla="*/ 0 w 5214124"/>
                <a:gd name="connsiteY9" fmla="*/ 482361 h 2894110"/>
                <a:gd name="connsiteX10" fmla="*/ 482361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482361" y="0"/>
                  </a:moveTo>
                  <a:lnTo>
                    <a:pt x="3623245" y="0"/>
                  </a:lnTo>
                  <a:lnTo>
                    <a:pt x="3630599" y="48181"/>
                  </a:lnTo>
                  <a:cubicBezTo>
                    <a:pt x="3784658" y="801050"/>
                    <a:pt x="4377641" y="1394033"/>
                    <a:pt x="5130510" y="1548092"/>
                  </a:cubicBezTo>
                  <a:lnTo>
                    <a:pt x="5214124" y="1560853"/>
                  </a:lnTo>
                  <a:lnTo>
                    <a:pt x="5214124" y="2411749"/>
                  </a:lnTo>
                  <a:cubicBezTo>
                    <a:pt x="5214124" y="2678150"/>
                    <a:pt x="4998164" y="2894110"/>
                    <a:pt x="4731763" y="2894110"/>
                  </a:cubicBezTo>
                  <a:lnTo>
                    <a:pt x="482361" y="2894110"/>
                  </a:lnTo>
                  <a:cubicBezTo>
                    <a:pt x="215960" y="2894110"/>
                    <a:pt x="0" y="2678150"/>
                    <a:pt x="0" y="2411749"/>
                  </a:cubicBezTo>
                  <a:lnTo>
                    <a:pt x="0" y="482361"/>
                  </a:lnTo>
                  <a:cubicBezTo>
                    <a:pt x="0" y="215960"/>
                    <a:pt x="215960" y="0"/>
                    <a:pt x="482361" y="0"/>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3" name="Freeform: Shape 12">
              <a:extLst>
                <a:ext uri="{FF2B5EF4-FFF2-40B4-BE49-F238E27FC236}">
                  <a16:creationId xmlns:a16="http://schemas.microsoft.com/office/drawing/2014/main" id="{F090404F-2B1C-E521-6E1F-79DBFF19002A}"/>
                </a:ext>
              </a:extLst>
            </p:cNvPr>
            <p:cNvSpPr/>
            <p:nvPr/>
          </p:nvSpPr>
          <p:spPr>
            <a:xfrm>
              <a:off x="6400853" y="3769285"/>
              <a:ext cx="5214124" cy="2894110"/>
            </a:xfrm>
            <a:custGeom>
              <a:avLst/>
              <a:gdLst>
                <a:gd name="connsiteX0" fmla="*/ 1590878 w 5214124"/>
                <a:gd name="connsiteY0" fmla="*/ 0 h 2894110"/>
                <a:gd name="connsiteX1" fmla="*/ 4731763 w 5214124"/>
                <a:gd name="connsiteY1" fmla="*/ 0 h 2894110"/>
                <a:gd name="connsiteX2" fmla="*/ 5214124 w 5214124"/>
                <a:gd name="connsiteY2" fmla="*/ 482361 h 2894110"/>
                <a:gd name="connsiteX3" fmla="*/ 5214124 w 5214124"/>
                <a:gd name="connsiteY3" fmla="*/ 2411749 h 2894110"/>
                <a:gd name="connsiteX4" fmla="*/ 4731763 w 5214124"/>
                <a:gd name="connsiteY4" fmla="*/ 2894110 h 2894110"/>
                <a:gd name="connsiteX5" fmla="*/ 482361 w 5214124"/>
                <a:gd name="connsiteY5" fmla="*/ 2894110 h 2894110"/>
                <a:gd name="connsiteX6" fmla="*/ 0 w 5214124"/>
                <a:gd name="connsiteY6" fmla="*/ 2411749 h 2894110"/>
                <a:gd name="connsiteX7" fmla="*/ 0 w 5214124"/>
                <a:gd name="connsiteY7" fmla="*/ 1560853 h 2894110"/>
                <a:gd name="connsiteX8" fmla="*/ 83613 w 5214124"/>
                <a:gd name="connsiteY8" fmla="*/ 1548092 h 2894110"/>
                <a:gd name="connsiteX9" fmla="*/ 1583524 w 5214124"/>
                <a:gd name="connsiteY9" fmla="*/ 48181 h 2894110"/>
                <a:gd name="connsiteX10" fmla="*/ 1590878 w 5214124"/>
                <a:gd name="connsiteY10" fmla="*/ 0 h 28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4124" h="2894110">
                  <a:moveTo>
                    <a:pt x="1590878" y="0"/>
                  </a:moveTo>
                  <a:lnTo>
                    <a:pt x="4731763" y="0"/>
                  </a:lnTo>
                  <a:cubicBezTo>
                    <a:pt x="4998164" y="0"/>
                    <a:pt x="5214124" y="215960"/>
                    <a:pt x="5214124" y="482361"/>
                  </a:cubicBezTo>
                  <a:lnTo>
                    <a:pt x="5214124" y="2411749"/>
                  </a:lnTo>
                  <a:cubicBezTo>
                    <a:pt x="5214124" y="2678150"/>
                    <a:pt x="4998164" y="2894110"/>
                    <a:pt x="4731763" y="2894110"/>
                  </a:cubicBezTo>
                  <a:lnTo>
                    <a:pt x="482361" y="2894110"/>
                  </a:lnTo>
                  <a:cubicBezTo>
                    <a:pt x="215960" y="2894110"/>
                    <a:pt x="0" y="2678150"/>
                    <a:pt x="0" y="2411749"/>
                  </a:cubicBezTo>
                  <a:lnTo>
                    <a:pt x="0" y="1560853"/>
                  </a:lnTo>
                  <a:lnTo>
                    <a:pt x="83613" y="1548092"/>
                  </a:lnTo>
                  <a:cubicBezTo>
                    <a:pt x="836482" y="1394033"/>
                    <a:pt x="1429465" y="801050"/>
                    <a:pt x="1583524" y="48181"/>
                  </a:cubicBezTo>
                  <a:lnTo>
                    <a:pt x="1590878" y="0"/>
                  </a:ln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pic>
          <p:nvPicPr>
            <p:cNvPr id="14" name="Picture 13">
              <a:extLst>
                <a:ext uri="{FF2B5EF4-FFF2-40B4-BE49-F238E27FC236}">
                  <a16:creationId xmlns:a16="http://schemas.microsoft.com/office/drawing/2014/main" id="{E25D07DB-C419-A951-4BEC-D94BC2CCC833}"/>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8311" y="1411310"/>
              <a:ext cx="4035380" cy="4035380"/>
            </a:xfrm>
            <a:prstGeom prst="rect">
              <a:avLst/>
            </a:prstGeom>
          </p:spPr>
        </p:pic>
        <p:sp>
          <p:nvSpPr>
            <p:cNvPr id="16" name="Oval 15">
              <a:extLst>
                <a:ext uri="{FF2B5EF4-FFF2-40B4-BE49-F238E27FC236}">
                  <a16:creationId xmlns:a16="http://schemas.microsoft.com/office/drawing/2014/main" id="{E0FDC7BA-C5AA-29FC-F6E0-A83D6278220E}"/>
                </a:ext>
                <a:ext uri="{C183D7F6-B498-43B3-948B-1728B52AA6E4}">
                  <adec:decorative xmlns:adec="http://schemas.microsoft.com/office/drawing/2017/decorative" val="1"/>
                </a:ext>
              </a:extLst>
            </p:cNvPr>
            <p:cNvSpPr/>
            <p:nvPr/>
          </p:nvSpPr>
          <p:spPr>
            <a:xfrm>
              <a:off x="161994" y="1366877"/>
              <a:ext cx="830057" cy="830058"/>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Oval 16">
              <a:extLst>
                <a:ext uri="{FF2B5EF4-FFF2-40B4-BE49-F238E27FC236}">
                  <a16:creationId xmlns:a16="http://schemas.microsoft.com/office/drawing/2014/main" id="{0DE37B6F-B1A3-DA77-DD0D-26292C72C24B}"/>
                </a:ext>
                <a:ext uri="{C183D7F6-B498-43B3-948B-1728B52AA6E4}">
                  <adec:decorative xmlns:adec="http://schemas.microsoft.com/office/drawing/2017/decorative" val="1"/>
                </a:ext>
              </a:extLst>
            </p:cNvPr>
            <p:cNvSpPr/>
            <p:nvPr/>
          </p:nvSpPr>
          <p:spPr>
            <a:xfrm>
              <a:off x="11199947" y="1366877"/>
              <a:ext cx="830057" cy="830058"/>
            </a:xfrm>
            <a:prstGeom prst="ellipse">
              <a:avLst/>
            </a:prstGeom>
            <a:solidFill>
              <a:srgbClr val="FFE6EA"/>
            </a:solidFill>
            <a:ln w="762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F0F0F"/>
                </a:solidFill>
                <a:effectLst/>
                <a:uLnTx/>
                <a:uFillTx/>
                <a:latin typeface="Arial" panose="020B0604020202020204" pitchFamily="34" charset="0"/>
                <a:ea typeface="+mn-ea"/>
                <a:cs typeface="+mn-cs"/>
              </a:endParaRPr>
            </a:p>
          </p:txBody>
        </p:sp>
        <p:sp>
          <p:nvSpPr>
            <p:cNvPr id="20" name="Oval 19">
              <a:extLst>
                <a:ext uri="{FF2B5EF4-FFF2-40B4-BE49-F238E27FC236}">
                  <a16:creationId xmlns:a16="http://schemas.microsoft.com/office/drawing/2014/main" id="{11643C2D-96D9-1524-3555-FB1D6F4F5913}"/>
                </a:ext>
                <a:ext uri="{C183D7F6-B498-43B3-948B-1728B52AA6E4}">
                  <adec:decorative xmlns:adec="http://schemas.microsoft.com/office/drawing/2017/decorative" val="1"/>
                </a:ext>
              </a:extLst>
            </p:cNvPr>
            <p:cNvSpPr/>
            <p:nvPr/>
          </p:nvSpPr>
          <p:spPr>
            <a:xfrm>
              <a:off x="161994" y="4801311"/>
              <a:ext cx="830057" cy="83005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Oval 22">
              <a:extLst>
                <a:ext uri="{FF2B5EF4-FFF2-40B4-BE49-F238E27FC236}">
                  <a16:creationId xmlns:a16="http://schemas.microsoft.com/office/drawing/2014/main" id="{A87BAB88-7FCC-A1BE-0817-72442E96B2BD}"/>
                </a:ext>
                <a:ext uri="{C183D7F6-B498-43B3-948B-1728B52AA6E4}">
                  <adec:decorative xmlns:adec="http://schemas.microsoft.com/office/drawing/2017/decorative" val="1"/>
                </a:ext>
              </a:extLst>
            </p:cNvPr>
            <p:cNvSpPr/>
            <p:nvPr/>
          </p:nvSpPr>
          <p:spPr>
            <a:xfrm>
              <a:off x="11199947" y="4801311"/>
              <a:ext cx="830057" cy="830058"/>
            </a:xfrm>
            <a:prstGeom prst="ellipse">
              <a:avLst/>
            </a:prstGeom>
            <a:solidFill>
              <a:srgbClr val="FFB8C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2C2C2C"/>
                </a:solidFill>
                <a:effectLst/>
                <a:uLnTx/>
                <a:uFillTx/>
                <a:latin typeface="Arial" panose="020B0604020202020204" pitchFamily="34" charset="0"/>
                <a:ea typeface="+mn-ea"/>
                <a:cs typeface="+mn-cs"/>
              </a:endParaRPr>
            </a:p>
          </p:txBody>
        </p:sp>
      </p:grpSp>
      <p:sp>
        <p:nvSpPr>
          <p:cNvPr id="25" name="TextBox 24">
            <a:extLst>
              <a:ext uri="{FF2B5EF4-FFF2-40B4-BE49-F238E27FC236}">
                <a16:creationId xmlns:a16="http://schemas.microsoft.com/office/drawing/2014/main" id="{43E58633-5EDB-F244-13FF-D8A944A7C420}"/>
              </a:ext>
            </a:extLst>
          </p:cNvPr>
          <p:cNvSpPr txBox="1"/>
          <p:nvPr/>
        </p:nvSpPr>
        <p:spPr>
          <a:xfrm>
            <a:off x="1129624" y="1345889"/>
            <a:ext cx="3207580" cy="872034"/>
          </a:xfrm>
          <a:prstGeom prst="rect">
            <a:avLst/>
          </a:prstGeom>
          <a:noFill/>
        </p:spPr>
        <p:txBody>
          <a:bodyPr wrap="square" rtlCol="0">
            <a:spAutoFit/>
          </a:bodyPr>
          <a:lstStyle/>
          <a:p>
            <a:pPr defTabSz="914400">
              <a:lnSpc>
                <a:spcPct val="150000"/>
              </a:lnSpc>
              <a:defRPr/>
            </a:pPr>
            <a:r>
              <a:rPr lang="en-AU" sz="1800" dirty="0">
                <a:solidFill>
                  <a:schemeClr val="accent1"/>
                </a:solidFill>
                <a:cs typeface="Arial" panose="020B0604020202020204" pitchFamily="34" charset="0"/>
              </a:rPr>
              <a:t>Open the website </a:t>
            </a:r>
            <a:r>
              <a:rPr lang="en-AU" sz="1800" dirty="0">
                <a:solidFill>
                  <a:schemeClr val="accent1"/>
                </a:solidFill>
                <a:cs typeface="Arial" panose="020B0604020202020204" pitchFamily="34" charset="0"/>
                <a:hlinkClick r:id="rId4"/>
              </a:rPr>
              <a:t>Traditional uses of Australian acacias</a:t>
            </a:r>
            <a:r>
              <a:rPr lang="en-AU" sz="1800" dirty="0">
                <a:solidFill>
                  <a:schemeClr val="accent1"/>
                </a:solidFill>
                <a:cs typeface="Arial" panose="020B0604020202020204" pitchFamily="34" charset="0"/>
              </a:rPr>
              <a:t>. </a:t>
            </a:r>
            <a:endParaRPr lang="en-AU" sz="1800" dirty="0">
              <a:solidFill>
                <a:prstClr val="black"/>
              </a:solidFill>
            </a:endParaRPr>
          </a:p>
        </p:txBody>
      </p:sp>
      <p:pic>
        <p:nvPicPr>
          <p:cNvPr id="35" name="Picture 2" descr="clapping sticks">
            <a:extLst>
              <a:ext uri="{FF2B5EF4-FFF2-40B4-BE49-F238E27FC236}">
                <a16:creationId xmlns:a16="http://schemas.microsoft.com/office/drawing/2014/main" id="{F4CA7F82-C7BF-81EB-0343-F8B1BE85D46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54237" y="643595"/>
            <a:ext cx="1520646" cy="202752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AF0B2358-DA78-1A52-2CD7-E8554EC4328A}"/>
              </a:ext>
              <a:ext uri="{C183D7F6-B498-43B3-948B-1728B52AA6E4}">
                <adec:decorative xmlns:adec="http://schemas.microsoft.com/office/drawing/2017/decorative" val="0"/>
              </a:ext>
            </a:extLst>
          </p:cNvPr>
          <p:cNvSpPr txBox="1"/>
          <p:nvPr/>
        </p:nvSpPr>
        <p:spPr>
          <a:xfrm>
            <a:off x="8261803" y="2733536"/>
            <a:ext cx="2113080" cy="415498"/>
          </a:xfrm>
          <a:prstGeom prst="rect">
            <a:avLst/>
          </a:prstGeom>
          <a:noFill/>
        </p:spPr>
        <p:txBody>
          <a:bodyPr wrap="square">
            <a:spAutoFit/>
          </a:bodyPr>
          <a:lstStyle/>
          <a:p>
            <a:pPr algn="r"/>
            <a:r>
              <a:rPr lang="en-AU" sz="1000" dirty="0">
                <a:solidFill>
                  <a:schemeClr val="accent1"/>
                </a:solidFill>
                <a:cs typeface="Arial" panose="020B0604020202020204" pitchFamily="34" charset="0"/>
                <a:hlinkClick r:id="rId6"/>
              </a:rPr>
              <a:t>Clapsticks</a:t>
            </a:r>
            <a:r>
              <a:rPr lang="en-AU" sz="1000" dirty="0">
                <a:solidFill>
                  <a:schemeClr val="accent1"/>
                </a:solidFill>
                <a:cs typeface="Arial" panose="020B0604020202020204" pitchFamily="34" charset="0"/>
              </a:rPr>
              <a:t> by </a:t>
            </a:r>
            <a:r>
              <a:rPr lang="en-AU" sz="1000" b="0" i="0" u="none" strike="noStrike" dirty="0" err="1">
                <a:effectLst/>
                <a:latin typeface="Arial" panose="020B0604020202020204" pitchFamily="34" charset="0"/>
                <a:hlinkClick r:id="rId7" tooltip="User:Andrewa"/>
              </a:rPr>
              <a:t>Andrewa</a:t>
            </a:r>
            <a:r>
              <a:rPr lang="en-AU" sz="1000" b="0" i="0" u="none" strike="noStrike" dirty="0">
                <a:effectLst/>
                <a:latin typeface="Arial" panose="020B0604020202020204" pitchFamily="34" charset="0"/>
              </a:rPr>
              <a:t> is licensed </a:t>
            </a:r>
            <a:br>
              <a:rPr lang="en-AU" sz="1000" b="0" i="0" u="none" strike="noStrike" dirty="0">
                <a:effectLst/>
                <a:latin typeface="Arial" panose="020B0604020202020204" pitchFamily="34" charset="0"/>
              </a:rPr>
            </a:br>
            <a:r>
              <a:rPr lang="en-AU" sz="1000" b="0" i="0" u="none" strike="noStrike" dirty="0">
                <a:effectLst/>
                <a:latin typeface="Arial" panose="020B0604020202020204" pitchFamily="34" charset="0"/>
              </a:rPr>
              <a:t>under </a:t>
            </a:r>
            <a:r>
              <a:rPr lang="en-AU" sz="1000" b="0" i="0" u="none" strike="noStrike" dirty="0">
                <a:effectLst/>
                <a:latin typeface="Arial" panose="020B0604020202020204" pitchFamily="34" charset="0"/>
                <a:hlinkClick r:id="rId8"/>
              </a:rPr>
              <a:t>CC BY-SA 3.0</a:t>
            </a:r>
            <a:endParaRPr lang="en-AU" sz="1000" dirty="0">
              <a:solidFill>
                <a:schemeClr val="accent1"/>
              </a:solidFill>
              <a:cs typeface="Arial" panose="020B0604020202020204" pitchFamily="34" charset="0"/>
            </a:endParaRPr>
          </a:p>
        </p:txBody>
      </p:sp>
      <p:sp>
        <p:nvSpPr>
          <p:cNvPr id="26" name="TextBox 25">
            <a:extLst>
              <a:ext uri="{FF2B5EF4-FFF2-40B4-BE49-F238E27FC236}">
                <a16:creationId xmlns:a16="http://schemas.microsoft.com/office/drawing/2014/main" id="{F40967F2-17B8-7650-DE44-F11D5C6CE163}"/>
              </a:ext>
            </a:extLst>
          </p:cNvPr>
          <p:cNvSpPr txBox="1"/>
          <p:nvPr/>
        </p:nvSpPr>
        <p:spPr>
          <a:xfrm>
            <a:off x="1129624" y="4157075"/>
            <a:ext cx="3460210" cy="2118529"/>
          </a:xfrm>
          <a:prstGeom prst="rect">
            <a:avLst/>
          </a:prstGeom>
          <a:noFill/>
        </p:spPr>
        <p:txBody>
          <a:bodyPr wrap="square">
            <a:spAutoFit/>
          </a:bodyPr>
          <a:lstStyle/>
          <a:p>
            <a:pPr marL="342900" indent="-342900">
              <a:lnSpc>
                <a:spcPct val="150000"/>
              </a:lnSpc>
              <a:buAutoNum type="arabicPeriod"/>
            </a:pPr>
            <a:r>
              <a:rPr lang="en-AU" sz="1800" dirty="0">
                <a:solidFill>
                  <a:schemeClr val="accent1"/>
                </a:solidFill>
                <a:cs typeface="Arial" panose="020B0604020202020204" pitchFamily="34" charset="0"/>
              </a:rPr>
              <a:t>Identify 3 traditional uses</a:t>
            </a:r>
            <a:br>
              <a:rPr lang="en-AU" sz="1800" dirty="0">
                <a:solidFill>
                  <a:schemeClr val="accent1"/>
                </a:solidFill>
                <a:cs typeface="Arial" panose="020B0604020202020204" pitchFamily="34" charset="0"/>
              </a:rPr>
            </a:br>
            <a:r>
              <a:rPr lang="en-AU" sz="1800" dirty="0">
                <a:solidFill>
                  <a:schemeClr val="accent1"/>
                </a:solidFill>
                <a:cs typeface="Arial" panose="020B0604020202020204" pitchFamily="34" charset="0"/>
              </a:rPr>
              <a:t>of acacia wood.</a:t>
            </a:r>
          </a:p>
          <a:p>
            <a:pPr marL="342900" indent="-342900">
              <a:lnSpc>
                <a:spcPct val="150000"/>
              </a:lnSpc>
              <a:buFontTx/>
              <a:buAutoNum type="arabicPeriod"/>
            </a:pPr>
            <a:r>
              <a:rPr lang="en-AU" sz="1800" dirty="0">
                <a:solidFill>
                  <a:schemeClr val="accent1"/>
                </a:solidFill>
                <a:cs typeface="Arial" panose="020B0604020202020204" pitchFamily="34" charset="0"/>
              </a:rPr>
              <a:t>How did Aboriginal Australians utilise the bark| of acacia trees?</a:t>
            </a:r>
          </a:p>
        </p:txBody>
      </p:sp>
      <p:sp>
        <p:nvSpPr>
          <p:cNvPr id="27" name="TextBox 26">
            <a:extLst>
              <a:ext uri="{FF2B5EF4-FFF2-40B4-BE49-F238E27FC236}">
                <a16:creationId xmlns:a16="http://schemas.microsoft.com/office/drawing/2014/main" id="{A49CF9DC-FED0-DC72-A7C5-735030A02E8A}"/>
              </a:ext>
            </a:extLst>
          </p:cNvPr>
          <p:cNvSpPr txBox="1"/>
          <p:nvPr/>
        </p:nvSpPr>
        <p:spPr>
          <a:xfrm>
            <a:off x="8127585" y="4157075"/>
            <a:ext cx="3072362" cy="1703030"/>
          </a:xfrm>
          <a:prstGeom prst="rect">
            <a:avLst/>
          </a:prstGeom>
          <a:noFill/>
        </p:spPr>
        <p:txBody>
          <a:bodyPr wrap="square">
            <a:spAutoFit/>
          </a:bodyPr>
          <a:lstStyle/>
          <a:p>
            <a:pPr>
              <a:lnSpc>
                <a:spcPct val="150000"/>
              </a:lnSpc>
            </a:pPr>
            <a:r>
              <a:rPr lang="en-AU" sz="1800" dirty="0">
                <a:solidFill>
                  <a:schemeClr val="accent1"/>
                </a:solidFill>
              </a:rPr>
              <a:t>3. Select 1 of the uses and describe the characteristics that made acacia wood suitable for its purpose.</a:t>
            </a:r>
          </a:p>
        </p:txBody>
      </p:sp>
      <p:sp>
        <p:nvSpPr>
          <p:cNvPr id="4" name="Slide Number Placeholder 9">
            <a:extLst>
              <a:ext uri="{FF2B5EF4-FFF2-40B4-BE49-F238E27FC236}">
                <a16:creationId xmlns:a16="http://schemas.microsoft.com/office/drawing/2014/main" id="{EB50FE48-43E1-B2EC-322F-CD74FDD897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303655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4FA285-A865-AE00-1A54-D79132357303}"/>
              </a:ext>
            </a:extLst>
          </p:cNvPr>
          <p:cNvSpPr>
            <a:spLocks noGrp="1"/>
          </p:cNvSpPr>
          <p:nvPr>
            <p:ph type="title"/>
          </p:nvPr>
        </p:nvSpPr>
        <p:spPr>
          <a:xfrm>
            <a:off x="360000" y="360000"/>
            <a:ext cx="11484000" cy="545601"/>
          </a:xfrm>
        </p:spPr>
        <p:txBody>
          <a:bodyPr/>
          <a:lstStyle/>
          <a:p>
            <a:r>
              <a:rPr lang="en-AU">
                <a:latin typeface="+mj-lt"/>
              </a:rPr>
              <a:t>1.4 Resource showcase</a:t>
            </a:r>
          </a:p>
        </p:txBody>
      </p:sp>
      <p:sp>
        <p:nvSpPr>
          <p:cNvPr id="8" name="Text Placeholder 7">
            <a:extLst>
              <a:ext uri="{FF2B5EF4-FFF2-40B4-BE49-F238E27FC236}">
                <a16:creationId xmlns:a16="http://schemas.microsoft.com/office/drawing/2014/main" id="{7708D00F-9844-3214-7B75-5BBA53660E77}"/>
              </a:ext>
            </a:extLst>
          </p:cNvPr>
          <p:cNvSpPr>
            <a:spLocks noGrp="1"/>
          </p:cNvSpPr>
          <p:nvPr>
            <p:ph type="body" sz="quarter" idx="18"/>
          </p:nvPr>
        </p:nvSpPr>
        <p:spPr>
          <a:xfrm>
            <a:off x="360000" y="982520"/>
            <a:ext cx="11484000" cy="310015"/>
          </a:xfrm>
          <a:noFill/>
        </p:spPr>
        <p:txBody>
          <a:bodyPr/>
          <a:lstStyle/>
          <a:p>
            <a:r>
              <a:rPr lang="en-AU" b="0" i="0" dirty="0">
                <a:effectLst/>
                <a:latin typeface="+mj-lt"/>
              </a:rPr>
              <a:t>Your task is to create a post that highlights </a:t>
            </a:r>
            <a:r>
              <a:rPr lang="en-AU" dirty="0">
                <a:latin typeface="+mj-lt"/>
              </a:rPr>
              <a:t>the </a:t>
            </a:r>
            <a:r>
              <a:rPr lang="en-AU" b="0" i="0" dirty="0">
                <a:effectLst/>
                <a:latin typeface="+mj-lt"/>
              </a:rPr>
              <a:t>significance and uses of a material</a:t>
            </a:r>
            <a:endParaRPr lang="en-AU" dirty="0">
              <a:latin typeface="+mj-lt"/>
            </a:endParaRPr>
          </a:p>
        </p:txBody>
      </p:sp>
      <p:sp>
        <p:nvSpPr>
          <p:cNvPr id="10" name="Rectangle: Rounded Corners 9">
            <a:extLst>
              <a:ext uri="{FF2B5EF4-FFF2-40B4-BE49-F238E27FC236}">
                <a16:creationId xmlns:a16="http://schemas.microsoft.com/office/drawing/2014/main" id="{5D9712E7-4328-14B0-2F99-2AAE24B2F79A}"/>
              </a:ext>
            </a:extLst>
          </p:cNvPr>
          <p:cNvSpPr/>
          <p:nvPr/>
        </p:nvSpPr>
        <p:spPr>
          <a:xfrm>
            <a:off x="360000" y="2066677"/>
            <a:ext cx="9584100" cy="394875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42900" indent="-342900">
              <a:lnSpc>
                <a:spcPct val="150000"/>
              </a:lnSpc>
              <a:spcAft>
                <a:spcPts val="1200"/>
              </a:spcAft>
              <a:buFont typeface="Arial" panose="020B0604020202020204" pitchFamily="34" charset="0"/>
              <a:buChar char="•"/>
            </a:pPr>
            <a:r>
              <a:rPr lang="en-AU" sz="2000" dirty="0">
                <a:solidFill>
                  <a:schemeClr val="accent1"/>
                </a:solidFill>
              </a:rPr>
              <a:t>Select a material to research.</a:t>
            </a:r>
          </a:p>
          <a:p>
            <a:pPr marL="342900" indent="-342900">
              <a:lnSpc>
                <a:spcPct val="150000"/>
              </a:lnSpc>
              <a:spcAft>
                <a:spcPts val="1200"/>
              </a:spcAft>
              <a:buFont typeface="Arial" panose="020B0604020202020204" pitchFamily="34" charset="0"/>
              <a:buChar char="•"/>
            </a:pPr>
            <a:r>
              <a:rPr lang="en-AU" sz="2000" dirty="0">
                <a:solidFill>
                  <a:schemeClr val="accent1"/>
                </a:solidFill>
              </a:rPr>
              <a:t>Gather information about its use and an </a:t>
            </a:r>
            <a:br>
              <a:rPr lang="en-AU" sz="2000" dirty="0">
                <a:solidFill>
                  <a:schemeClr val="accent1"/>
                </a:solidFill>
              </a:rPr>
            </a:br>
            <a:r>
              <a:rPr lang="en-AU" sz="2000" dirty="0">
                <a:solidFill>
                  <a:schemeClr val="accent1"/>
                </a:solidFill>
              </a:rPr>
              <a:t>interesting fact.</a:t>
            </a:r>
          </a:p>
          <a:p>
            <a:pPr marL="342900" indent="-342900">
              <a:lnSpc>
                <a:spcPct val="150000"/>
              </a:lnSpc>
              <a:spcAft>
                <a:spcPts val="1200"/>
              </a:spcAft>
              <a:buFont typeface="Arial" panose="020B0604020202020204" pitchFamily="34" charset="0"/>
              <a:buChar char="•"/>
            </a:pPr>
            <a:r>
              <a:rPr lang="en-AU" sz="2000" dirty="0">
                <a:solidFill>
                  <a:schemeClr val="accent1"/>
                </a:solidFill>
              </a:rPr>
              <a:t>Create a social media post.</a:t>
            </a:r>
          </a:p>
          <a:p>
            <a:pPr marL="342900" indent="-342900">
              <a:lnSpc>
                <a:spcPct val="150000"/>
              </a:lnSpc>
              <a:spcAft>
                <a:spcPts val="1200"/>
              </a:spcAft>
              <a:buFont typeface="Arial" panose="020B0604020202020204" pitchFamily="34" charset="0"/>
              <a:buChar char="•"/>
            </a:pPr>
            <a:r>
              <a:rPr lang="en-AU" sz="2000" dirty="0">
                <a:solidFill>
                  <a:schemeClr val="accent1"/>
                </a:solidFill>
              </a:rPr>
              <a:t>An effective post is catchy and informative.</a:t>
            </a:r>
          </a:p>
        </p:txBody>
      </p:sp>
      <p:sp>
        <p:nvSpPr>
          <p:cNvPr id="12" name="Oval 11">
            <a:extLst>
              <a:ext uri="{FF2B5EF4-FFF2-40B4-BE49-F238E27FC236}">
                <a16:creationId xmlns:a16="http://schemas.microsoft.com/office/drawing/2014/main" id="{9173C3C2-34CD-CA12-46DA-0B14CD9A7A83}"/>
              </a:ext>
            </a:extLst>
          </p:cNvPr>
          <p:cNvSpPr/>
          <p:nvPr/>
        </p:nvSpPr>
        <p:spPr>
          <a:xfrm>
            <a:off x="7898659" y="3429000"/>
            <a:ext cx="2634741" cy="25981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r>
              <a:rPr lang="en-AU" sz="2000" b="1" dirty="0">
                <a:solidFill>
                  <a:schemeClr val="bg1"/>
                </a:solidFill>
              </a:rPr>
              <a:t>Video/audio limit – 30 seconds</a:t>
            </a:r>
          </a:p>
        </p:txBody>
      </p:sp>
      <p:sp>
        <p:nvSpPr>
          <p:cNvPr id="11" name="Oval 10">
            <a:extLst>
              <a:ext uri="{FF2B5EF4-FFF2-40B4-BE49-F238E27FC236}">
                <a16:creationId xmlns:a16="http://schemas.microsoft.com/office/drawing/2014/main" id="{7B211269-6877-F008-2967-70089E309F2C}"/>
              </a:ext>
            </a:extLst>
          </p:cNvPr>
          <p:cNvSpPr/>
          <p:nvPr/>
        </p:nvSpPr>
        <p:spPr>
          <a:xfrm>
            <a:off x="9447232" y="1936410"/>
            <a:ext cx="2396768" cy="22113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b="1" dirty="0">
                <a:solidFill>
                  <a:schemeClr val="bg1"/>
                </a:solidFill>
                <a:latin typeface="Arial" panose="020B0604020202020204" pitchFamily="34" charset="0"/>
                <a:cs typeface="Arial" panose="020B0604020202020204" pitchFamily="34" charset="0"/>
              </a:rPr>
              <a:t>Character  limit – 300</a:t>
            </a:r>
          </a:p>
        </p:txBody>
      </p:sp>
      <p:sp>
        <p:nvSpPr>
          <p:cNvPr id="2" name="Slide Number Placeholder 1">
            <a:extLst>
              <a:ext uri="{FF2B5EF4-FFF2-40B4-BE49-F238E27FC236}">
                <a16:creationId xmlns:a16="http://schemas.microsoft.com/office/drawing/2014/main" id="{641C53E3-95B3-2B7C-6926-650DC29A2FE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409414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59998" y="360000"/>
            <a:ext cx="11590702" cy="522000"/>
          </a:xfrm>
        </p:spPr>
        <p:txBody>
          <a:bodyPr/>
          <a:lstStyle/>
          <a:p>
            <a:r>
              <a:rPr lang="en-AU" sz="2800" dirty="0">
                <a:latin typeface="+mj-lt"/>
                <a:cs typeface="Arial"/>
              </a:rPr>
              <a:t>1.5 Evaluate the environmental impact of extracting and using a resource</a:t>
            </a:r>
          </a:p>
        </p:txBody>
      </p:sp>
      <p:sp>
        <p:nvSpPr>
          <p:cNvPr id="6" name="Text Placeholder 5">
            <a:extLst>
              <a:ext uri="{FF2B5EF4-FFF2-40B4-BE49-F238E27FC236}">
                <a16:creationId xmlns:a16="http://schemas.microsoft.com/office/drawing/2014/main" id="{F6E46F61-5E5D-A38F-3A9E-C34BA5E92B24}"/>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E4CEF851-7094-7492-3BEE-9F4CDD597D27}"/>
              </a:ext>
            </a:extLst>
          </p:cNvPr>
          <p:cNvGraphicFramePr>
            <a:graphicFrameLocks noGrp="1"/>
          </p:cNvGraphicFramePr>
          <p:nvPr>
            <p:extLst>
              <p:ext uri="{D42A27DB-BD31-4B8C-83A1-F6EECF244321}">
                <p14:modId xmlns:p14="http://schemas.microsoft.com/office/powerpoint/2010/main" val="3945071836"/>
              </p:ext>
            </p:extLst>
          </p:nvPr>
        </p:nvGraphicFramePr>
        <p:xfrm>
          <a:off x="359998" y="1740626"/>
          <a:ext cx="11157088" cy="4955374"/>
        </p:xfrm>
        <a:graphic>
          <a:graphicData uri="http://schemas.openxmlformats.org/drawingml/2006/table">
            <a:tbl>
              <a:tblPr firstRow="1">
                <a:tableStyleId>{B301B821-A1FF-4177-AEE7-76D212191A09}</a:tableStyleId>
              </a:tblPr>
              <a:tblGrid>
                <a:gridCol w="3907202">
                  <a:extLst>
                    <a:ext uri="{9D8B030D-6E8A-4147-A177-3AD203B41FA5}">
                      <a16:colId xmlns:a16="http://schemas.microsoft.com/office/drawing/2014/main" val="3623447875"/>
                    </a:ext>
                  </a:extLst>
                </a:gridCol>
                <a:gridCol w="7249886">
                  <a:extLst>
                    <a:ext uri="{9D8B030D-6E8A-4147-A177-3AD203B41FA5}">
                      <a16:colId xmlns:a16="http://schemas.microsoft.com/office/drawing/2014/main" val="3573327086"/>
                    </a:ext>
                  </a:extLst>
                </a:gridCol>
              </a:tblGrid>
              <a:tr h="588016">
                <a:tc>
                  <a:txBody>
                    <a:bodyPr/>
                    <a:lstStyle/>
                    <a:p>
                      <a:pPr>
                        <a:lnSpc>
                          <a:spcPct val="150000"/>
                        </a:lnSpc>
                      </a:pPr>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1386324">
                <a:tc>
                  <a:txBody>
                    <a:bodyPr/>
                    <a:lstStyle/>
                    <a:p>
                      <a:pPr marL="285750" indent="-285750">
                        <a:lnSpc>
                          <a:spcPct val="150000"/>
                        </a:lnSpc>
                        <a:spcAft>
                          <a:spcPts val="1200"/>
                        </a:spcAft>
                        <a:buFont typeface="Arial" panose="020B0604020202020204" pitchFamily="34" charset="0"/>
                        <a:buChar char="•"/>
                      </a:pPr>
                      <a:r>
                        <a:rPr lang="en-AU" sz="1800" kern="1200" dirty="0">
                          <a:solidFill>
                            <a:schemeClr val="dk1"/>
                          </a:solidFill>
                          <a:effectLst/>
                          <a:latin typeface="+mn-lt"/>
                          <a:ea typeface="+mn-ea"/>
                          <a:cs typeface="+mn-cs"/>
                        </a:rPr>
                        <a:t>to assess the use of Australia’s finite resources</a:t>
                      </a:r>
                      <a:endParaRPr lang="en-AU" sz="2000" dirty="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1200"/>
                        </a:spcAft>
                        <a:buFont typeface="Arial" panose="020B0604020202020204" pitchFamily="34" charset="0"/>
                        <a:buChar char="•"/>
                      </a:pPr>
                      <a:r>
                        <a:rPr lang="en-AU" sz="1800" kern="1200" dirty="0">
                          <a:solidFill>
                            <a:schemeClr val="dk1"/>
                          </a:solidFill>
                          <a:effectLst/>
                          <a:latin typeface="+mn-lt"/>
                          <a:ea typeface="+mn-ea"/>
                          <a:cs typeface="+mn-cs"/>
                        </a:rPr>
                        <a:t>describe 3 ways that extracting and using a resource can impact the environment</a:t>
                      </a:r>
                      <a:endParaRPr lang="en-AU"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r h="1401154">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a:solidFill>
                            <a:schemeClr val="dk1"/>
                          </a:solidFill>
                          <a:effectLst/>
                          <a:latin typeface="+mn-lt"/>
                          <a:ea typeface="+mn-ea"/>
                          <a:cs typeface="+mn-cs"/>
                        </a:rPr>
                        <a:t>to evaluate proposed solutions to a problem</a:t>
                      </a:r>
                      <a:endParaRPr lang="en-AU" sz="200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nSpc>
                          <a:spcPct val="150000"/>
                        </a:lnSpc>
                        <a:spcAft>
                          <a:spcPts val="1200"/>
                        </a:spcAft>
                        <a:buFont typeface="Arial" panose="020B0604020202020204" pitchFamily="34" charset="0"/>
                        <a:buChar char="•"/>
                      </a:pPr>
                      <a:r>
                        <a:rPr lang="en-AU" sz="1800" kern="1200">
                          <a:solidFill>
                            <a:schemeClr val="dk1"/>
                          </a:solidFill>
                          <a:effectLst/>
                          <a:latin typeface="+mn-lt"/>
                          <a:ea typeface="+mn-ea"/>
                          <a:cs typeface="+mn-cs"/>
                        </a:rPr>
                        <a:t>develop a set of evaluation criteria</a:t>
                      </a:r>
                    </a:p>
                    <a:p>
                      <a:pPr marL="285750" indent="-285750">
                        <a:lnSpc>
                          <a:spcPct val="150000"/>
                        </a:lnSpc>
                        <a:spcAft>
                          <a:spcPts val="1200"/>
                        </a:spcAft>
                        <a:buFont typeface="Arial" panose="020B0604020202020204" pitchFamily="34" charset="0"/>
                        <a:buChar char="•"/>
                      </a:pPr>
                      <a:r>
                        <a:rPr lang="en-AU" sz="1800" kern="1200">
                          <a:solidFill>
                            <a:schemeClr val="dk1"/>
                          </a:solidFill>
                          <a:effectLst/>
                          <a:latin typeface="+mn-lt"/>
                          <a:ea typeface="+mn-ea"/>
                          <a:cs typeface="+mn-cs"/>
                        </a:rPr>
                        <a:t>evaluate the impact of extracting a resource on the environment</a:t>
                      </a:r>
                      <a:endParaRPr lang="en-AU" sz="20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930822"/>
                  </a:ext>
                </a:extLst>
              </a:tr>
              <a:tr h="670942">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a:solidFill>
                            <a:schemeClr val="dk1"/>
                          </a:solidFill>
                          <a:effectLst/>
                          <a:latin typeface="+mn-lt"/>
                          <a:ea typeface="+mn-ea"/>
                          <a:cs typeface="+mn-cs"/>
                        </a:rPr>
                        <a:t>to communicate scientific arguments</a:t>
                      </a:r>
                      <a:endParaRPr lang="en-AU" sz="200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recognise that there are different types of scientific reports </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use a formal tone and correct scientific language in a report</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structure a report logically</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661787"/>
                  </a:ext>
                </a:extLst>
              </a:tr>
            </a:tbl>
          </a:graphicData>
        </a:graphic>
      </p:graphicFrame>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2783418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D2692-8D6C-210A-C276-305E25E4DB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27ABC2-0FBD-60C9-DC23-B1CA3A48AF80}"/>
              </a:ext>
            </a:extLst>
          </p:cNvPr>
          <p:cNvSpPr>
            <a:spLocks noGrp="1"/>
          </p:cNvSpPr>
          <p:nvPr>
            <p:ph type="title"/>
          </p:nvPr>
        </p:nvSpPr>
        <p:spPr/>
        <p:txBody>
          <a:bodyPr/>
          <a:lstStyle/>
          <a:p>
            <a:r>
              <a:rPr lang="en-AU" sz="3600" dirty="0">
                <a:latin typeface="+mj-lt"/>
                <a:cs typeface="Arial"/>
              </a:rPr>
              <a:t>1.5 </a:t>
            </a:r>
            <a:r>
              <a:rPr lang="en-AU" dirty="0">
                <a:latin typeface="+mj-lt"/>
                <a:cs typeface="Arial"/>
              </a:rPr>
              <a:t>Evaluating environmental impacts</a:t>
            </a:r>
            <a:endParaRPr lang="en-AU" dirty="0">
              <a:latin typeface="+mj-lt"/>
            </a:endParaRPr>
          </a:p>
        </p:txBody>
      </p:sp>
      <p:pic>
        <p:nvPicPr>
          <p:cNvPr id="6" name="Online Media 5" title="Are we running out of resources?">
            <a:hlinkClick r:id="" action="ppaction://media"/>
            <a:extLst>
              <a:ext uri="{FF2B5EF4-FFF2-40B4-BE49-F238E27FC236}">
                <a16:creationId xmlns:a16="http://schemas.microsoft.com/office/drawing/2014/main" id="{72DCAAFE-5CB9-1AE8-59BA-20635979E451}"/>
              </a:ext>
            </a:extLst>
          </p:cNvPr>
          <p:cNvPicPr>
            <a:picLocks noRot="1" noChangeAspect="1"/>
          </p:cNvPicPr>
          <p:nvPr>
            <a:videoFile r:link="rId1"/>
          </p:nvPr>
        </p:nvPicPr>
        <p:blipFill>
          <a:blip r:embed="rId4"/>
          <a:stretch>
            <a:fillRect/>
          </a:stretch>
        </p:blipFill>
        <p:spPr>
          <a:xfrm>
            <a:off x="1536700" y="1363980"/>
            <a:ext cx="9118600" cy="5152020"/>
          </a:xfrm>
          <a:prstGeom prst="rect">
            <a:avLst/>
          </a:prstGeom>
        </p:spPr>
      </p:pic>
      <p:sp>
        <p:nvSpPr>
          <p:cNvPr id="2" name="Slide Number Placeholder 1">
            <a:extLst>
              <a:ext uri="{FF2B5EF4-FFF2-40B4-BE49-F238E27FC236}">
                <a16:creationId xmlns:a16="http://schemas.microsoft.com/office/drawing/2014/main" id="{2FBA1DE8-CAE8-F66A-BF71-7DAA9A51646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416533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943151-67EF-5067-625A-C97D426EA567}"/>
              </a:ext>
            </a:extLst>
          </p:cNvPr>
          <p:cNvSpPr>
            <a:spLocks noGrp="1"/>
          </p:cNvSpPr>
          <p:nvPr>
            <p:ph type="title"/>
          </p:nvPr>
        </p:nvSpPr>
        <p:spPr/>
        <p:txBody>
          <a:bodyPr/>
          <a:lstStyle/>
          <a:p>
            <a:r>
              <a:rPr lang="en-AU" dirty="0"/>
              <a:t>1.5 Environmental impact of mining and resource extraction in Australia</a:t>
            </a:r>
          </a:p>
        </p:txBody>
      </p:sp>
      <p:pic>
        <p:nvPicPr>
          <p:cNvPr id="7" name="Online Media 6" title="Environmental Impact of Mining &amp; Resource Extraction on Australia">
            <a:hlinkClick r:id="" action="ppaction://media"/>
            <a:extLst>
              <a:ext uri="{FF2B5EF4-FFF2-40B4-BE49-F238E27FC236}">
                <a16:creationId xmlns:a16="http://schemas.microsoft.com/office/drawing/2014/main" id="{B39647F7-279D-D85B-42DF-AAB2C592EEA4}"/>
              </a:ext>
            </a:extLst>
          </p:cNvPr>
          <p:cNvPicPr>
            <a:picLocks noRot="1" noChangeAspect="1"/>
          </p:cNvPicPr>
          <p:nvPr>
            <a:videoFile r:link="rId1"/>
          </p:nvPr>
        </p:nvPicPr>
        <p:blipFill>
          <a:blip r:embed="rId4"/>
          <a:stretch>
            <a:fillRect/>
          </a:stretch>
        </p:blipFill>
        <p:spPr>
          <a:xfrm>
            <a:off x="1600199" y="1525734"/>
            <a:ext cx="8991602" cy="5080266"/>
          </a:xfrm>
          <a:prstGeom prst="rect">
            <a:avLst/>
          </a:prstGeom>
        </p:spPr>
      </p:pic>
      <p:sp>
        <p:nvSpPr>
          <p:cNvPr id="2" name="Slide Number Placeholder 1">
            <a:extLst>
              <a:ext uri="{FF2B5EF4-FFF2-40B4-BE49-F238E27FC236}">
                <a16:creationId xmlns:a16="http://schemas.microsoft.com/office/drawing/2014/main" id="{65CDFE5B-E55C-2C1D-E638-BC20131795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229193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C50150-6A00-C4C5-7C51-A882260CAD53}"/>
              </a:ext>
            </a:extLst>
          </p:cNvPr>
          <p:cNvSpPr>
            <a:spLocks noGrp="1"/>
          </p:cNvSpPr>
          <p:nvPr>
            <p:ph type="title"/>
          </p:nvPr>
        </p:nvSpPr>
        <p:spPr/>
        <p:txBody>
          <a:bodyPr/>
          <a:lstStyle/>
          <a:p>
            <a:r>
              <a:rPr lang="en-AU" dirty="0">
                <a:latin typeface="+mj-lt"/>
              </a:rPr>
              <a:t>1.5 Evaluation criteria</a:t>
            </a:r>
          </a:p>
        </p:txBody>
      </p:sp>
      <p:graphicFrame>
        <p:nvGraphicFramePr>
          <p:cNvPr id="9" name="Table 8" descr="A table with six columns outlining the impact of various factors. The first column lists the factor, the second provides a description for low impact, the third describes moderate impact, the fourth provides a description for high impact, the fifth specifies the classification of the factor, and the sixth indicates its priority level.">
            <a:extLst>
              <a:ext uri="{FF2B5EF4-FFF2-40B4-BE49-F238E27FC236}">
                <a16:creationId xmlns:a16="http://schemas.microsoft.com/office/drawing/2014/main" id="{1274872F-E7C2-2BFF-CF69-CBD6C835725F}"/>
              </a:ext>
            </a:extLst>
          </p:cNvPr>
          <p:cNvGraphicFramePr>
            <a:graphicFrameLocks noGrp="1"/>
          </p:cNvGraphicFramePr>
          <p:nvPr>
            <p:extLst>
              <p:ext uri="{D42A27DB-BD31-4B8C-83A1-F6EECF244321}">
                <p14:modId xmlns:p14="http://schemas.microsoft.com/office/powerpoint/2010/main" val="1984873485"/>
              </p:ext>
            </p:extLst>
          </p:nvPr>
        </p:nvGraphicFramePr>
        <p:xfrm>
          <a:off x="360000" y="1237276"/>
          <a:ext cx="11484000" cy="4985723"/>
        </p:xfrm>
        <a:graphic>
          <a:graphicData uri="http://schemas.openxmlformats.org/drawingml/2006/table">
            <a:tbl>
              <a:tblPr firstRow="1" firstCol="1" bandRow="1">
                <a:tableStyleId>{B301B821-A1FF-4177-AEE7-76D212191A09}</a:tableStyleId>
              </a:tblPr>
              <a:tblGrid>
                <a:gridCol w="1328676">
                  <a:extLst>
                    <a:ext uri="{9D8B030D-6E8A-4147-A177-3AD203B41FA5}">
                      <a16:colId xmlns:a16="http://schemas.microsoft.com/office/drawing/2014/main" val="1514607581"/>
                    </a:ext>
                  </a:extLst>
                </a:gridCol>
                <a:gridCol w="2554726">
                  <a:extLst>
                    <a:ext uri="{9D8B030D-6E8A-4147-A177-3AD203B41FA5}">
                      <a16:colId xmlns:a16="http://schemas.microsoft.com/office/drawing/2014/main" val="467687922"/>
                    </a:ext>
                  </a:extLst>
                </a:gridCol>
                <a:gridCol w="2410567">
                  <a:extLst>
                    <a:ext uri="{9D8B030D-6E8A-4147-A177-3AD203B41FA5}">
                      <a16:colId xmlns:a16="http://schemas.microsoft.com/office/drawing/2014/main" val="2855000684"/>
                    </a:ext>
                  </a:extLst>
                </a:gridCol>
                <a:gridCol w="1703039">
                  <a:extLst>
                    <a:ext uri="{9D8B030D-6E8A-4147-A177-3AD203B41FA5}">
                      <a16:colId xmlns:a16="http://schemas.microsoft.com/office/drawing/2014/main" val="2547299229"/>
                    </a:ext>
                  </a:extLst>
                </a:gridCol>
                <a:gridCol w="1730689">
                  <a:extLst>
                    <a:ext uri="{9D8B030D-6E8A-4147-A177-3AD203B41FA5}">
                      <a16:colId xmlns:a16="http://schemas.microsoft.com/office/drawing/2014/main" val="2675254864"/>
                    </a:ext>
                  </a:extLst>
                </a:gridCol>
                <a:gridCol w="1756303">
                  <a:extLst>
                    <a:ext uri="{9D8B030D-6E8A-4147-A177-3AD203B41FA5}">
                      <a16:colId xmlns:a16="http://schemas.microsoft.com/office/drawing/2014/main" val="2326278283"/>
                    </a:ext>
                  </a:extLst>
                </a:gridCol>
              </a:tblGrid>
              <a:tr h="856063">
                <a:tc>
                  <a:txBody>
                    <a:bodyPr/>
                    <a:lstStyle/>
                    <a:p>
                      <a:pPr marL="108000" algn="l">
                        <a:lnSpc>
                          <a:spcPct val="114000"/>
                        </a:lnSpc>
                        <a:spcBef>
                          <a:spcPts val="0"/>
                        </a:spcBef>
                        <a:spcAft>
                          <a:spcPts val="1200"/>
                        </a:spcAft>
                      </a:pPr>
                      <a:r>
                        <a:rPr lang="en-AU" sz="1600" b="1" dirty="0">
                          <a:solidFill>
                            <a:schemeClr val="bg1"/>
                          </a:solidFill>
                          <a:effectLst/>
                        </a:rPr>
                        <a:t>Factor</a:t>
                      </a:r>
                      <a:endParaRPr lang="en-AU"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600" b="1" dirty="0">
                          <a:solidFill>
                            <a:schemeClr val="bg1"/>
                          </a:solidFill>
                          <a:effectLst/>
                        </a:rPr>
                        <a:t>Low impact description</a:t>
                      </a:r>
                      <a:endParaRPr lang="en-AU"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600" b="1" dirty="0">
                          <a:solidFill>
                            <a:schemeClr val="bg1"/>
                          </a:solidFill>
                          <a:effectLst/>
                        </a:rPr>
                        <a:t>Moderate impact description</a:t>
                      </a:r>
                      <a:endParaRPr lang="en-AU"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600" b="1" dirty="0">
                          <a:solidFill>
                            <a:schemeClr val="bg1"/>
                          </a:solidFill>
                          <a:effectLst/>
                        </a:rPr>
                        <a:t>High impact description</a:t>
                      </a:r>
                      <a:endParaRPr lang="en-AU"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600" b="1" dirty="0">
                          <a:solidFill>
                            <a:schemeClr val="bg1"/>
                          </a:solidFill>
                          <a:effectLst/>
                        </a:rPr>
                        <a:t>Classification</a:t>
                      </a:r>
                      <a:endParaRPr lang="en-AU"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600" b="1" dirty="0">
                          <a:solidFill>
                            <a:schemeClr val="bg1"/>
                          </a:solidFill>
                          <a:effectLst/>
                        </a:rPr>
                        <a:t>Priority</a:t>
                      </a:r>
                      <a:endParaRPr lang="en-AU"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9790630"/>
                  </a:ext>
                </a:extLst>
              </a:tr>
              <a:tr h="1032415">
                <a:tc>
                  <a:txBody>
                    <a:bodyPr/>
                    <a:lstStyle/>
                    <a:p>
                      <a:pPr marL="108000" algn="l">
                        <a:lnSpc>
                          <a:spcPct val="114000"/>
                        </a:lnSpc>
                        <a:spcBef>
                          <a:spcPts val="0"/>
                        </a:spcBef>
                        <a:spcAft>
                          <a:spcPts val="1200"/>
                        </a:spcAft>
                      </a:pPr>
                      <a:r>
                        <a:rPr lang="en-AU" sz="1400">
                          <a:effectLst/>
                        </a:rPr>
                        <a:t> </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dirty="0">
                          <a:effectLst/>
                        </a:rPr>
                        <a:t> </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a:effectLst/>
                        </a:rPr>
                        <a:t> </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a:effectLst/>
                        </a:rPr>
                        <a:t> </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a:effectLst/>
                        </a:rPr>
                        <a:t>Choose an item.</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a:effectLst/>
                        </a:rPr>
                        <a:t>Choose an item.</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7561627"/>
                  </a:ext>
                </a:extLst>
              </a:tr>
              <a:tr h="1032415">
                <a:tc>
                  <a:txBody>
                    <a:bodyPr/>
                    <a:lstStyle/>
                    <a:p>
                      <a:pPr marL="108000" algn="l">
                        <a:lnSpc>
                          <a:spcPct val="114000"/>
                        </a:lnSpc>
                        <a:spcBef>
                          <a:spcPts val="0"/>
                        </a:spcBef>
                        <a:spcAft>
                          <a:spcPts val="1200"/>
                        </a:spcAft>
                      </a:pPr>
                      <a:r>
                        <a:rPr lang="en-AU" sz="1400" dirty="0">
                          <a:effectLst/>
                        </a:rPr>
                        <a:t> </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dirty="0">
                          <a:effectLst/>
                        </a:rPr>
                        <a:t> </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dirty="0">
                          <a:effectLst/>
                        </a:rPr>
                        <a:t> </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dirty="0">
                          <a:effectLst/>
                        </a:rPr>
                        <a:t> </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dirty="0">
                          <a:effectLst/>
                        </a:rPr>
                        <a:t>Choose an item.</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a:effectLst/>
                        </a:rPr>
                        <a:t>Choose an item.</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5649439"/>
                  </a:ext>
                </a:extLst>
              </a:tr>
              <a:tr h="1032415">
                <a:tc>
                  <a:txBody>
                    <a:bodyPr/>
                    <a:lstStyle/>
                    <a:p>
                      <a:pPr marL="108000" algn="l">
                        <a:lnSpc>
                          <a:spcPct val="114000"/>
                        </a:lnSpc>
                        <a:spcBef>
                          <a:spcPts val="0"/>
                        </a:spcBef>
                        <a:spcAft>
                          <a:spcPts val="1200"/>
                        </a:spcAft>
                      </a:pPr>
                      <a:r>
                        <a:rPr lang="en-AU" sz="1400">
                          <a:effectLst/>
                        </a:rPr>
                        <a:t> </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dirty="0">
                          <a:effectLst/>
                        </a:rPr>
                        <a:t> </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a:effectLst/>
                        </a:rPr>
                        <a:t> </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a:effectLst/>
                        </a:rPr>
                        <a:t> </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dirty="0">
                          <a:effectLst/>
                        </a:rPr>
                        <a:t>Choose an item.</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dirty="0">
                          <a:effectLst/>
                        </a:rPr>
                        <a:t>Choose an item.</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65898241"/>
                  </a:ext>
                </a:extLst>
              </a:tr>
              <a:tr h="1032415">
                <a:tc>
                  <a:txBody>
                    <a:bodyPr/>
                    <a:lstStyle/>
                    <a:p>
                      <a:pPr marL="108000" algn="l">
                        <a:lnSpc>
                          <a:spcPct val="114000"/>
                        </a:lnSpc>
                        <a:spcBef>
                          <a:spcPts val="0"/>
                        </a:spcBef>
                        <a:spcAft>
                          <a:spcPts val="1200"/>
                        </a:spcAft>
                      </a:pPr>
                      <a:r>
                        <a:rPr lang="en-AU" sz="1400" dirty="0">
                          <a:effectLst/>
                        </a:rPr>
                        <a:t> </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dirty="0">
                          <a:effectLst/>
                        </a:rPr>
                        <a:t> </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dirty="0">
                          <a:effectLst/>
                        </a:rPr>
                        <a:t> </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dirty="0">
                          <a:effectLst/>
                        </a:rPr>
                        <a:t> </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dirty="0">
                          <a:effectLst/>
                        </a:rPr>
                        <a:t>Choose an item.</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gn="l">
                        <a:lnSpc>
                          <a:spcPct val="114000"/>
                        </a:lnSpc>
                        <a:spcBef>
                          <a:spcPts val="0"/>
                        </a:spcBef>
                        <a:spcAft>
                          <a:spcPts val="1200"/>
                        </a:spcAft>
                      </a:pPr>
                      <a:r>
                        <a:rPr lang="en-AU" sz="1400" dirty="0">
                          <a:effectLst/>
                        </a:rPr>
                        <a:t>Choose an item.</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4696768"/>
                  </a:ext>
                </a:extLst>
              </a:tr>
            </a:tbl>
          </a:graphicData>
        </a:graphic>
      </p:graphicFrame>
      <p:sp>
        <p:nvSpPr>
          <p:cNvPr id="3" name="Slide Number Placeholder 2">
            <a:extLst>
              <a:ext uri="{FF2B5EF4-FFF2-40B4-BE49-F238E27FC236}">
                <a16:creationId xmlns:a16="http://schemas.microsoft.com/office/drawing/2014/main" id="{6EA8D998-C123-9B8B-BB2B-6B11830C86C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231235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Arial"/>
                <a:cs typeface="Arial"/>
              </a:rPr>
              <a:t>Essential question 2</a:t>
            </a:r>
            <a:endParaRPr lang="en-AU" sz="2800" dirty="0"/>
          </a:p>
        </p:txBody>
      </p:sp>
      <p:sp>
        <p:nvSpPr>
          <p:cNvPr id="3" name="TextBox 2">
            <a:extLst>
              <a:ext uri="{FF2B5EF4-FFF2-40B4-BE49-F238E27FC236}">
                <a16:creationId xmlns:a16="http://schemas.microsoft.com/office/drawing/2014/main" id="{BC4FC914-4C8F-A452-9F89-443A8D9E595F}"/>
              </a:ext>
            </a:extLst>
          </p:cNvPr>
          <p:cNvSpPr txBox="1"/>
          <p:nvPr/>
        </p:nvSpPr>
        <p:spPr>
          <a:xfrm>
            <a:off x="540000" y="4868562"/>
            <a:ext cx="6140450" cy="646331"/>
          </a:xfrm>
          <a:prstGeom prst="rect">
            <a:avLst/>
          </a:prstGeom>
          <a:noFill/>
        </p:spPr>
        <p:txBody>
          <a:bodyPr wrap="square">
            <a:spAutoFit/>
          </a:bodyPr>
          <a:lstStyle/>
          <a:p>
            <a:r>
              <a:rPr lang="en-AU" sz="3600" dirty="0">
                <a:solidFill>
                  <a:schemeClr val="accent4"/>
                </a:solidFill>
                <a:latin typeface="+mj-lt"/>
                <a:cs typeface="Arial"/>
              </a:rPr>
              <a:t>Why do atoms bond?</a:t>
            </a:r>
            <a:endParaRPr lang="en-AU" sz="3600" dirty="0">
              <a:solidFill>
                <a:schemeClr val="accent4"/>
              </a:solidFill>
              <a:latin typeface="+mj-lt"/>
            </a:endParaRPr>
          </a:p>
        </p:txBody>
      </p:sp>
    </p:spTree>
    <p:extLst>
      <p:ext uri="{BB962C8B-B14F-4D97-AF65-F5344CB8AC3E}">
        <p14:creationId xmlns:p14="http://schemas.microsoft.com/office/powerpoint/2010/main" val="33921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t>2.1 Valency – use it, lose it or share it</a:t>
            </a:r>
          </a:p>
        </p:txBody>
      </p:sp>
      <p:sp>
        <p:nvSpPr>
          <p:cNvPr id="6" name="Text Placeholder 5">
            <a:extLst>
              <a:ext uri="{FF2B5EF4-FFF2-40B4-BE49-F238E27FC236}">
                <a16:creationId xmlns:a16="http://schemas.microsoft.com/office/drawing/2014/main" id="{F6E46F61-5E5D-A38F-3A9E-C34BA5E92B24}"/>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E4CEF851-7094-7492-3BEE-9F4CDD597D27}"/>
              </a:ext>
            </a:extLst>
          </p:cNvPr>
          <p:cNvGraphicFramePr>
            <a:graphicFrameLocks noGrp="1"/>
          </p:cNvGraphicFramePr>
          <p:nvPr>
            <p:extLst>
              <p:ext uri="{D42A27DB-BD31-4B8C-83A1-F6EECF244321}">
                <p14:modId xmlns:p14="http://schemas.microsoft.com/office/powerpoint/2010/main" val="690596767"/>
              </p:ext>
            </p:extLst>
          </p:nvPr>
        </p:nvGraphicFramePr>
        <p:xfrm>
          <a:off x="359998" y="2208274"/>
          <a:ext cx="11484002" cy="3306509"/>
        </p:xfrm>
        <a:graphic>
          <a:graphicData uri="http://schemas.openxmlformats.org/drawingml/2006/table">
            <a:tbl>
              <a:tblPr firstRow="1">
                <a:tableStyleId>{B301B821-A1FF-4177-AEE7-76D212191A09}</a:tableStyleId>
              </a:tblPr>
              <a:tblGrid>
                <a:gridCol w="5627324">
                  <a:extLst>
                    <a:ext uri="{9D8B030D-6E8A-4147-A177-3AD203B41FA5}">
                      <a16:colId xmlns:a16="http://schemas.microsoft.com/office/drawing/2014/main" val="3623447875"/>
                    </a:ext>
                  </a:extLst>
                </a:gridCol>
                <a:gridCol w="5856678">
                  <a:extLst>
                    <a:ext uri="{9D8B030D-6E8A-4147-A177-3AD203B41FA5}">
                      <a16:colId xmlns:a16="http://schemas.microsoft.com/office/drawing/2014/main" val="3573327086"/>
                    </a:ext>
                  </a:extLst>
                </a:gridCol>
              </a:tblGrid>
              <a:tr h="370133">
                <a:tc>
                  <a:txBody>
                    <a:bodyPr/>
                    <a:lstStyle/>
                    <a:p>
                      <a:pPr>
                        <a:lnSpc>
                          <a:spcPct val="150000"/>
                        </a:lnSpc>
                        <a:spcAft>
                          <a:spcPts val="1200"/>
                        </a:spcAft>
                      </a:pPr>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1200"/>
                        </a:spcAft>
                      </a:pPr>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1574825">
                <a:tc>
                  <a:txBody>
                    <a:bodyPr/>
                    <a:lstStyle/>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to describe the chemical properties of materials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draw the electron configuration of the first 18 elements</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identify the number of electrons an atom needs to gain, lose or share to achieve a stable electron configuration</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define valency</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bl>
          </a:graphicData>
        </a:graphic>
      </p:graphicFrame>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1424367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30802A5E-93E4-FFFC-FA2D-DE644D83CFD4}"/>
              </a:ext>
            </a:extLst>
          </p:cNvPr>
          <p:cNvSpPr>
            <a:spLocks noGrp="1"/>
          </p:cNvSpPr>
          <p:nvPr>
            <p:ph type="title"/>
          </p:nvPr>
        </p:nvSpPr>
        <p:spPr/>
        <p:txBody>
          <a:bodyPr/>
          <a:lstStyle/>
          <a:p>
            <a:r>
              <a:rPr lang="en-AU"/>
              <a:t>2.1 Model of an atom</a:t>
            </a:r>
          </a:p>
        </p:txBody>
      </p:sp>
      <p:pic>
        <p:nvPicPr>
          <p:cNvPr id="5" name="Picture 4" descr="A snip of the periodic table showing Hydrogen, Lithium, Beryllium, Sodium, Magnesium, Potassium, Calcium and Scandium.">
            <a:extLst>
              <a:ext uri="{FF2B5EF4-FFF2-40B4-BE49-F238E27FC236}">
                <a16:creationId xmlns:a16="http://schemas.microsoft.com/office/drawing/2014/main" id="{05A0FBF7-916C-5495-B2AD-8E10462435F2}"/>
              </a:ext>
            </a:extLst>
          </p:cNvPr>
          <p:cNvPicPr>
            <a:picLocks noChangeAspect="1"/>
          </p:cNvPicPr>
          <p:nvPr/>
        </p:nvPicPr>
        <p:blipFill>
          <a:blip r:embed="rId3" cstate="screen">
            <a:extLst>
              <a:ext uri="{28A0092B-C50C-407E-A947-70E740481C1C}">
                <a14:useLocalDpi xmlns:a14="http://schemas.microsoft.com/office/drawing/2010/main"/>
              </a:ext>
            </a:extLst>
          </a:blip>
          <a:srcRect l="23505" t="14269"/>
          <a:stretch>
            <a:fillRect/>
          </a:stretch>
        </p:blipFill>
        <p:spPr>
          <a:xfrm>
            <a:off x="360000" y="1121491"/>
            <a:ext cx="4224700" cy="5507411"/>
          </a:xfrm>
          <a:prstGeom prst="rect">
            <a:avLst/>
          </a:prstGeom>
        </p:spPr>
      </p:pic>
      <p:pic>
        <p:nvPicPr>
          <p:cNvPr id="4" name="Picture 3" descr="The image shows a model of an atom with 3 protons, 4 neutrons in a nucleus and 3 electrons in 2 shells surrounding the nucleus. There are 2 electrons in the first shell and 1 in the outer shell.">
            <a:extLst>
              <a:ext uri="{FF2B5EF4-FFF2-40B4-BE49-F238E27FC236}">
                <a16:creationId xmlns:a16="http://schemas.microsoft.com/office/drawing/2014/main" id="{2CAB5AA7-2E7F-5E0F-8A3D-4E23B9BE9CF1}"/>
              </a:ext>
            </a:extLst>
          </p:cNvPr>
          <p:cNvPicPr>
            <a:picLocks noChangeAspect="1"/>
          </p:cNvPicPr>
          <p:nvPr/>
        </p:nvPicPr>
        <p:blipFill>
          <a:blip r:embed="rId4"/>
          <a:stretch>
            <a:fillRect/>
          </a:stretch>
        </p:blipFill>
        <p:spPr>
          <a:xfrm>
            <a:off x="5521818" y="1121491"/>
            <a:ext cx="5941280" cy="5507411"/>
          </a:xfrm>
          <a:prstGeom prst="rect">
            <a:avLst/>
          </a:prstGeom>
        </p:spPr>
      </p:pic>
      <p:sp>
        <p:nvSpPr>
          <p:cNvPr id="6" name="Rectangle 5">
            <a:extLst>
              <a:ext uri="{FF2B5EF4-FFF2-40B4-BE49-F238E27FC236}">
                <a16:creationId xmlns:a16="http://schemas.microsoft.com/office/drawing/2014/main" id="{3ABC1F49-7E70-69A2-4DC8-D7DF84365FCE}"/>
              </a:ext>
              <a:ext uri="{C183D7F6-B498-43B3-948B-1728B52AA6E4}">
                <adec:decorative xmlns:adec="http://schemas.microsoft.com/office/drawing/2017/decorative" val="1"/>
              </a:ext>
            </a:extLst>
          </p:cNvPr>
          <p:cNvSpPr/>
          <p:nvPr/>
        </p:nvSpPr>
        <p:spPr>
          <a:xfrm>
            <a:off x="515550" y="2582111"/>
            <a:ext cx="1313250" cy="1329489"/>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16475C45-A300-F956-C37F-6A62686569A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38</a:t>
            </a:fld>
            <a:endParaRPr lang="en-AU"/>
          </a:p>
        </p:txBody>
      </p:sp>
    </p:spTree>
    <p:extLst>
      <p:ext uri="{BB962C8B-B14F-4D97-AF65-F5344CB8AC3E}">
        <p14:creationId xmlns:p14="http://schemas.microsoft.com/office/powerpoint/2010/main" val="228679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EF022-49ED-3ACD-BEE7-F884E38C22DF}"/>
              </a:ext>
            </a:extLst>
          </p:cNvPr>
          <p:cNvSpPr>
            <a:spLocks noGrp="1"/>
          </p:cNvSpPr>
          <p:nvPr>
            <p:ph type="title"/>
          </p:nvPr>
        </p:nvSpPr>
        <p:spPr/>
        <p:txBody>
          <a:bodyPr/>
          <a:lstStyle/>
          <a:p>
            <a:r>
              <a:rPr lang="en-AU" dirty="0">
                <a:latin typeface="+mj-lt"/>
              </a:rPr>
              <a:t>2.1 Electron configuration</a:t>
            </a:r>
          </a:p>
        </p:txBody>
      </p:sp>
      <p:sp>
        <p:nvSpPr>
          <p:cNvPr id="6" name="Content Placeholder 5">
            <a:extLst>
              <a:ext uri="{FF2B5EF4-FFF2-40B4-BE49-F238E27FC236}">
                <a16:creationId xmlns:a16="http://schemas.microsoft.com/office/drawing/2014/main" id="{7389B81D-12EB-E858-7A67-0EB372529BE3}"/>
              </a:ext>
            </a:extLst>
          </p:cNvPr>
          <p:cNvSpPr>
            <a:spLocks noGrp="1"/>
          </p:cNvSpPr>
          <p:nvPr>
            <p:ph type="body" sz="quarter" idx="17"/>
          </p:nvPr>
        </p:nvSpPr>
        <p:spPr>
          <a:xfrm>
            <a:off x="360001" y="1293588"/>
            <a:ext cx="6282100" cy="3523567"/>
          </a:xfrm>
        </p:spPr>
        <p:txBody>
          <a:bodyPr/>
          <a:lstStyle/>
          <a:p>
            <a:pPr marL="342900" lvl="0" indent="-342900">
              <a:lnSpc>
                <a:spcPct val="150000"/>
              </a:lnSpc>
              <a:spcBef>
                <a:spcPts val="1200"/>
              </a:spcBef>
              <a:buFont typeface="Arial" panose="020B0604020202020204" pitchFamily="34" charset="0"/>
              <a:buChar char="•"/>
            </a:pPr>
            <a:r>
              <a:rPr lang="en-AU" dirty="0">
                <a:effectLst/>
                <a:latin typeface="+mn-lt"/>
                <a:ea typeface="Calibri" panose="020F0502020204030204" pitchFamily="34" charset="0"/>
              </a:rPr>
              <a:t>The first shell can hold a maximum of 2 electrons.</a:t>
            </a:r>
          </a:p>
          <a:p>
            <a:pPr marL="342900" lvl="0" indent="-342900">
              <a:lnSpc>
                <a:spcPct val="150000"/>
              </a:lnSpc>
              <a:spcBef>
                <a:spcPts val="1200"/>
              </a:spcBef>
              <a:buFont typeface="Arial" panose="020B0604020202020204" pitchFamily="34" charset="0"/>
              <a:buChar char="•"/>
            </a:pPr>
            <a:r>
              <a:rPr lang="en-AU" dirty="0">
                <a:effectLst/>
                <a:latin typeface="+mn-lt"/>
                <a:ea typeface="Calibri" panose="020F0502020204030204" pitchFamily="34" charset="0"/>
              </a:rPr>
              <a:t>The second shell can hold a maximum of 8 electrons before filling the next shell.</a:t>
            </a:r>
          </a:p>
          <a:p>
            <a:pPr marL="342900" lvl="0" indent="-342900">
              <a:lnSpc>
                <a:spcPct val="150000"/>
              </a:lnSpc>
              <a:spcBef>
                <a:spcPts val="1200"/>
              </a:spcBef>
              <a:buFont typeface="Arial" panose="020B0604020202020204" pitchFamily="34" charset="0"/>
              <a:buChar char="•"/>
            </a:pPr>
            <a:r>
              <a:rPr lang="en-AU" dirty="0">
                <a:latin typeface="+mn-lt"/>
                <a:ea typeface="Calibri" panose="020F0502020204030204" pitchFamily="34" charset="0"/>
              </a:rPr>
              <a:t>For the first 20 elements, the third shell can hold 8 electrons before filling the next shell (from Potassium onwards it gets tricky).</a:t>
            </a:r>
          </a:p>
        </p:txBody>
      </p:sp>
      <p:sp>
        <p:nvSpPr>
          <p:cNvPr id="3" name="Oval 2" descr="The nucleus of an atom">
            <a:extLst>
              <a:ext uri="{FF2B5EF4-FFF2-40B4-BE49-F238E27FC236}">
                <a16:creationId xmlns:a16="http://schemas.microsoft.com/office/drawing/2014/main" id="{713802CE-A593-9B78-05DA-61133751A24F}"/>
              </a:ext>
            </a:extLst>
          </p:cNvPr>
          <p:cNvSpPr/>
          <p:nvPr/>
        </p:nvSpPr>
        <p:spPr>
          <a:xfrm>
            <a:off x="8725751" y="2870346"/>
            <a:ext cx="1242047" cy="124204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8" name="Rectangle: Rounded Corners 27">
            <a:extLst>
              <a:ext uri="{FF2B5EF4-FFF2-40B4-BE49-F238E27FC236}">
                <a16:creationId xmlns:a16="http://schemas.microsoft.com/office/drawing/2014/main" id="{C45EB5D6-F2F0-C158-32AD-50AC3A4B3BEC}"/>
              </a:ext>
            </a:extLst>
          </p:cNvPr>
          <p:cNvSpPr/>
          <p:nvPr/>
        </p:nvSpPr>
        <p:spPr>
          <a:xfrm>
            <a:off x="360000" y="5118157"/>
            <a:ext cx="6282101" cy="11243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Drawing the electron configuration as shown here (paired electrons) helps us count the electrons easily</a:t>
            </a:r>
          </a:p>
        </p:txBody>
      </p:sp>
      <p:grpSp>
        <p:nvGrpSpPr>
          <p:cNvPr id="21" name="Group 20" descr="Electron shells">
            <a:extLst>
              <a:ext uri="{FF2B5EF4-FFF2-40B4-BE49-F238E27FC236}">
                <a16:creationId xmlns:a16="http://schemas.microsoft.com/office/drawing/2014/main" id="{20421818-671A-DEBD-E507-FC7D850D92A1}"/>
              </a:ext>
            </a:extLst>
          </p:cNvPr>
          <p:cNvGrpSpPr/>
          <p:nvPr/>
        </p:nvGrpSpPr>
        <p:grpSpPr>
          <a:xfrm>
            <a:off x="7314339" y="1458934"/>
            <a:ext cx="4064880" cy="4064879"/>
            <a:chOff x="7314339" y="1458934"/>
            <a:chExt cx="4064880" cy="4064879"/>
          </a:xfrm>
        </p:grpSpPr>
        <p:sp>
          <p:nvSpPr>
            <p:cNvPr id="4" name="Oval 3" descr="An electron shell">
              <a:extLst>
                <a:ext uri="{FF2B5EF4-FFF2-40B4-BE49-F238E27FC236}">
                  <a16:creationId xmlns:a16="http://schemas.microsoft.com/office/drawing/2014/main" id="{5F6766DB-4ADE-BAA2-34DA-A9FE02C939F0}"/>
                </a:ext>
              </a:extLst>
            </p:cNvPr>
            <p:cNvSpPr/>
            <p:nvPr/>
          </p:nvSpPr>
          <p:spPr>
            <a:xfrm>
              <a:off x="8185381" y="2329976"/>
              <a:ext cx="2322791" cy="2322791"/>
            </a:xfrm>
            <a:prstGeom prst="ellipse">
              <a:avLst/>
            </a:prstGeom>
            <a:no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descr="An electron shell">
              <a:extLst>
                <a:ext uri="{FF2B5EF4-FFF2-40B4-BE49-F238E27FC236}">
                  <a16:creationId xmlns:a16="http://schemas.microsoft.com/office/drawing/2014/main" id="{A1932FB1-F3D2-6380-A63E-949C6A39F51A}"/>
                </a:ext>
              </a:extLst>
            </p:cNvPr>
            <p:cNvSpPr/>
            <p:nvPr/>
          </p:nvSpPr>
          <p:spPr>
            <a:xfrm>
              <a:off x="7733729" y="1878324"/>
              <a:ext cx="3226098" cy="3226097"/>
            </a:xfrm>
            <a:prstGeom prst="ellipse">
              <a:avLst/>
            </a:prstGeom>
            <a:no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Oval 7" descr="An electron shell">
              <a:extLst>
                <a:ext uri="{FF2B5EF4-FFF2-40B4-BE49-F238E27FC236}">
                  <a16:creationId xmlns:a16="http://schemas.microsoft.com/office/drawing/2014/main" id="{41C6A87D-2279-6EFE-17DD-BE135E034960}"/>
                </a:ext>
              </a:extLst>
            </p:cNvPr>
            <p:cNvSpPr/>
            <p:nvPr/>
          </p:nvSpPr>
          <p:spPr>
            <a:xfrm>
              <a:off x="7314339" y="1458934"/>
              <a:ext cx="4064880" cy="4064879"/>
            </a:xfrm>
            <a:prstGeom prst="ellipse">
              <a:avLst/>
            </a:prstGeom>
            <a:no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9" name="Oval 8" descr="Electron">
            <a:extLst>
              <a:ext uri="{FF2B5EF4-FFF2-40B4-BE49-F238E27FC236}">
                <a16:creationId xmlns:a16="http://schemas.microsoft.com/office/drawing/2014/main" id="{29FC76FB-108A-437F-A777-64D70C133048}"/>
              </a:ext>
            </a:extLst>
          </p:cNvPr>
          <p:cNvSpPr/>
          <p:nvPr/>
        </p:nvSpPr>
        <p:spPr>
          <a:xfrm>
            <a:off x="9024162" y="2172701"/>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10" name="Oval 9" descr="Electron">
            <a:extLst>
              <a:ext uri="{FF2B5EF4-FFF2-40B4-BE49-F238E27FC236}">
                <a16:creationId xmlns:a16="http://schemas.microsoft.com/office/drawing/2014/main" id="{0243E60B-8E8B-AB5A-CCFE-7898778F81C9}"/>
              </a:ext>
            </a:extLst>
          </p:cNvPr>
          <p:cNvSpPr/>
          <p:nvPr/>
        </p:nvSpPr>
        <p:spPr>
          <a:xfrm>
            <a:off x="9475814" y="2184796"/>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11" name="Oval 10" descr="Electron">
            <a:extLst>
              <a:ext uri="{FF2B5EF4-FFF2-40B4-BE49-F238E27FC236}">
                <a16:creationId xmlns:a16="http://schemas.microsoft.com/office/drawing/2014/main" id="{A8529AB4-650B-8F82-136C-54069399B3BD}"/>
              </a:ext>
            </a:extLst>
          </p:cNvPr>
          <p:cNvSpPr/>
          <p:nvPr/>
        </p:nvSpPr>
        <p:spPr>
          <a:xfrm>
            <a:off x="9024162" y="1702902"/>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12" name="Oval 11" descr="Electron">
            <a:extLst>
              <a:ext uri="{FF2B5EF4-FFF2-40B4-BE49-F238E27FC236}">
                <a16:creationId xmlns:a16="http://schemas.microsoft.com/office/drawing/2014/main" id="{F3C43CF1-B5E0-4431-2E64-CE785097DD8E}"/>
              </a:ext>
            </a:extLst>
          </p:cNvPr>
          <p:cNvSpPr/>
          <p:nvPr/>
        </p:nvSpPr>
        <p:spPr>
          <a:xfrm>
            <a:off x="9475814" y="1717015"/>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13" name="Oval 12" descr="Electron">
            <a:extLst>
              <a:ext uri="{FF2B5EF4-FFF2-40B4-BE49-F238E27FC236}">
                <a16:creationId xmlns:a16="http://schemas.microsoft.com/office/drawing/2014/main" id="{A09B2B47-4E7A-98F4-F3D9-B30B2DA848B0}"/>
              </a:ext>
            </a:extLst>
          </p:cNvPr>
          <p:cNvSpPr/>
          <p:nvPr/>
        </p:nvSpPr>
        <p:spPr>
          <a:xfrm>
            <a:off x="10798518" y="3168749"/>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14" name="Oval 13" descr="Electron">
            <a:extLst>
              <a:ext uri="{FF2B5EF4-FFF2-40B4-BE49-F238E27FC236}">
                <a16:creationId xmlns:a16="http://schemas.microsoft.com/office/drawing/2014/main" id="{D7EFDBDF-B791-127F-1402-4A8FF0414E12}"/>
              </a:ext>
            </a:extLst>
          </p:cNvPr>
          <p:cNvSpPr/>
          <p:nvPr/>
        </p:nvSpPr>
        <p:spPr>
          <a:xfrm>
            <a:off x="10798518" y="3652661"/>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15" name="Oval 14" descr="Electron">
            <a:extLst>
              <a:ext uri="{FF2B5EF4-FFF2-40B4-BE49-F238E27FC236}">
                <a16:creationId xmlns:a16="http://schemas.microsoft.com/office/drawing/2014/main" id="{04C43A7B-23C9-EC1D-11FF-CE46CC7C58D2}"/>
              </a:ext>
            </a:extLst>
          </p:cNvPr>
          <p:cNvSpPr/>
          <p:nvPr/>
        </p:nvSpPr>
        <p:spPr>
          <a:xfrm>
            <a:off x="9475814" y="4922940"/>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16" name="Oval 15" descr="Electron">
            <a:extLst>
              <a:ext uri="{FF2B5EF4-FFF2-40B4-BE49-F238E27FC236}">
                <a16:creationId xmlns:a16="http://schemas.microsoft.com/office/drawing/2014/main" id="{E1C3892A-562B-1C51-84E8-65201DD671BE}"/>
              </a:ext>
            </a:extLst>
          </p:cNvPr>
          <p:cNvSpPr/>
          <p:nvPr/>
        </p:nvSpPr>
        <p:spPr>
          <a:xfrm>
            <a:off x="8991896" y="4939080"/>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17" name="Oval 16" descr="Electron">
            <a:extLst>
              <a:ext uri="{FF2B5EF4-FFF2-40B4-BE49-F238E27FC236}">
                <a16:creationId xmlns:a16="http://schemas.microsoft.com/office/drawing/2014/main" id="{CE7F2206-DF82-628A-AD2F-1FA87CCAC5AF}"/>
              </a:ext>
            </a:extLst>
          </p:cNvPr>
          <p:cNvSpPr/>
          <p:nvPr/>
        </p:nvSpPr>
        <p:spPr>
          <a:xfrm>
            <a:off x="7604683" y="3644605"/>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18" name="Oval 17" descr="Electron">
            <a:extLst>
              <a:ext uri="{FF2B5EF4-FFF2-40B4-BE49-F238E27FC236}">
                <a16:creationId xmlns:a16="http://schemas.microsoft.com/office/drawing/2014/main" id="{5DB058E9-7160-5B95-B7D6-8224ACFE0A78}"/>
              </a:ext>
            </a:extLst>
          </p:cNvPr>
          <p:cNvSpPr/>
          <p:nvPr/>
        </p:nvSpPr>
        <p:spPr>
          <a:xfrm>
            <a:off x="7604683" y="3164724"/>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19" name="Oval 18" descr="Electron">
            <a:extLst>
              <a:ext uri="{FF2B5EF4-FFF2-40B4-BE49-F238E27FC236}">
                <a16:creationId xmlns:a16="http://schemas.microsoft.com/office/drawing/2014/main" id="{3F927816-C02D-C54A-A312-BCDA4A957594}"/>
              </a:ext>
            </a:extLst>
          </p:cNvPr>
          <p:cNvSpPr/>
          <p:nvPr/>
        </p:nvSpPr>
        <p:spPr>
          <a:xfrm>
            <a:off x="9024162" y="1297627"/>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20" name="Oval 19" descr="Electron">
            <a:extLst>
              <a:ext uri="{FF2B5EF4-FFF2-40B4-BE49-F238E27FC236}">
                <a16:creationId xmlns:a16="http://schemas.microsoft.com/office/drawing/2014/main" id="{ED1779F7-074A-2753-5882-69A59A8BC593}"/>
              </a:ext>
            </a:extLst>
          </p:cNvPr>
          <p:cNvSpPr/>
          <p:nvPr/>
        </p:nvSpPr>
        <p:spPr>
          <a:xfrm>
            <a:off x="9475814" y="1293588"/>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22" name="Oval 21" descr="Electron">
            <a:extLst>
              <a:ext uri="{FF2B5EF4-FFF2-40B4-BE49-F238E27FC236}">
                <a16:creationId xmlns:a16="http://schemas.microsoft.com/office/drawing/2014/main" id="{0C9DACD4-A601-5061-E22C-3F87A7BD702A}"/>
              </a:ext>
            </a:extLst>
          </p:cNvPr>
          <p:cNvSpPr/>
          <p:nvPr/>
        </p:nvSpPr>
        <p:spPr>
          <a:xfrm>
            <a:off x="11217913" y="3156657"/>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23" name="Oval 22" descr="Electron">
            <a:extLst>
              <a:ext uri="{FF2B5EF4-FFF2-40B4-BE49-F238E27FC236}">
                <a16:creationId xmlns:a16="http://schemas.microsoft.com/office/drawing/2014/main" id="{9DF64848-BBAA-16CE-6E2B-71EC288A4FC9}"/>
              </a:ext>
            </a:extLst>
          </p:cNvPr>
          <p:cNvSpPr/>
          <p:nvPr/>
        </p:nvSpPr>
        <p:spPr>
          <a:xfrm>
            <a:off x="11217905" y="3652661"/>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24" name="Oval 23" descr="Electron">
            <a:extLst>
              <a:ext uri="{FF2B5EF4-FFF2-40B4-BE49-F238E27FC236}">
                <a16:creationId xmlns:a16="http://schemas.microsoft.com/office/drawing/2014/main" id="{274DD752-41BE-19F7-585D-82F8B35F5053}"/>
              </a:ext>
            </a:extLst>
          </p:cNvPr>
          <p:cNvSpPr/>
          <p:nvPr/>
        </p:nvSpPr>
        <p:spPr>
          <a:xfrm>
            <a:off x="9475814" y="5358477"/>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25" name="Oval 24" descr="Electron">
            <a:extLst>
              <a:ext uri="{FF2B5EF4-FFF2-40B4-BE49-F238E27FC236}">
                <a16:creationId xmlns:a16="http://schemas.microsoft.com/office/drawing/2014/main" id="{DE15D73E-03DA-4607-FF9D-177E5E22A47E}"/>
              </a:ext>
            </a:extLst>
          </p:cNvPr>
          <p:cNvSpPr/>
          <p:nvPr/>
        </p:nvSpPr>
        <p:spPr>
          <a:xfrm>
            <a:off x="8991896" y="5346383"/>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26" name="Oval 25" descr="Electron">
            <a:extLst>
              <a:ext uri="{FF2B5EF4-FFF2-40B4-BE49-F238E27FC236}">
                <a16:creationId xmlns:a16="http://schemas.microsoft.com/office/drawing/2014/main" id="{665A4957-3D81-41E6-FA9A-2560D6A50097}"/>
              </a:ext>
            </a:extLst>
          </p:cNvPr>
          <p:cNvSpPr/>
          <p:nvPr/>
        </p:nvSpPr>
        <p:spPr>
          <a:xfrm>
            <a:off x="7173192" y="3644605"/>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27" name="Oval 26" descr="Electron">
            <a:extLst>
              <a:ext uri="{FF2B5EF4-FFF2-40B4-BE49-F238E27FC236}">
                <a16:creationId xmlns:a16="http://schemas.microsoft.com/office/drawing/2014/main" id="{03EE9A0C-0513-DC51-EA7B-7BB20AB91F05}"/>
              </a:ext>
            </a:extLst>
          </p:cNvPr>
          <p:cNvSpPr/>
          <p:nvPr/>
        </p:nvSpPr>
        <p:spPr>
          <a:xfrm>
            <a:off x="7155822" y="3168749"/>
            <a:ext cx="322611" cy="3226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2" name="Slide Number Placeholder 1">
            <a:extLst>
              <a:ext uri="{FF2B5EF4-FFF2-40B4-BE49-F238E27FC236}">
                <a16:creationId xmlns:a16="http://schemas.microsoft.com/office/drawing/2014/main" id="{E37CD71E-A621-CEF6-8A2D-6C68D68704F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39</a:t>
            </a:fld>
            <a:endParaRPr lang="en-AU"/>
          </a:p>
        </p:txBody>
      </p:sp>
    </p:spTree>
    <p:extLst>
      <p:ext uri="{BB962C8B-B14F-4D97-AF65-F5344CB8AC3E}">
        <p14:creationId xmlns:p14="http://schemas.microsoft.com/office/powerpoint/2010/main" val="267937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latin typeface="+mj-lt"/>
              </a:rPr>
              <a:t>Contents (2 of 2)</a:t>
            </a:r>
          </a:p>
        </p:txBody>
      </p:sp>
      <p:sp>
        <p:nvSpPr>
          <p:cNvPr id="35" name="Oval 34">
            <a:hlinkClick r:id="rId3" action="ppaction://hlinksldjump"/>
            <a:extLst>
              <a:ext uri="{FF2B5EF4-FFF2-40B4-BE49-F238E27FC236}">
                <a16:creationId xmlns:a16="http://schemas.microsoft.com/office/drawing/2014/main" id="{810850DC-BF56-D1B6-3765-735AC2680BFB}"/>
              </a:ext>
            </a:extLst>
          </p:cNvPr>
          <p:cNvSpPr/>
          <p:nvPr/>
        </p:nvSpPr>
        <p:spPr>
          <a:xfrm>
            <a:off x="477213" y="934833"/>
            <a:ext cx="864000" cy="864000"/>
          </a:xfrm>
          <a:prstGeom prst="ellipse">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600" b="1" dirty="0">
                <a:solidFill>
                  <a:schemeClr val="bg1"/>
                </a:solidFill>
                <a:latin typeface="+mj-lt"/>
                <a:cs typeface="Arial"/>
                <a:hlinkClick r:id="rId4" action="ppaction://hlinksldjump">
                  <a:extLst>
                    <a:ext uri="{A12FA001-AC4F-418D-AE19-62706E023703}">
                      <ahyp:hlinkClr xmlns:ahyp="http://schemas.microsoft.com/office/drawing/2018/hyperlinkcolor" val="tx"/>
                    </a:ext>
                  </a:extLst>
                </a:hlinkClick>
              </a:rPr>
              <a:t>TRB 3</a:t>
            </a:r>
            <a:endParaRPr lang="en-AU" sz="1600" b="1" dirty="0">
              <a:solidFill>
                <a:schemeClr val="bg1"/>
              </a:solidFill>
              <a:latin typeface="+mj-lt"/>
              <a:cs typeface="Arial" panose="020B0604020202020204" pitchFamily="34" charset="0"/>
            </a:endParaRPr>
          </a:p>
        </p:txBody>
      </p:sp>
      <p:grpSp>
        <p:nvGrpSpPr>
          <p:cNvPr id="36" name="Group 35" descr="3.1 Is it organic or inorganic?">
            <a:extLst>
              <a:ext uri="{FF2B5EF4-FFF2-40B4-BE49-F238E27FC236}">
                <a16:creationId xmlns:a16="http://schemas.microsoft.com/office/drawing/2014/main" id="{536C9EF9-AF76-4F5C-DC1B-5CB04D5BBB9E}"/>
              </a:ext>
            </a:extLst>
          </p:cNvPr>
          <p:cNvGrpSpPr/>
          <p:nvPr/>
        </p:nvGrpSpPr>
        <p:grpSpPr>
          <a:xfrm>
            <a:off x="1458425" y="905601"/>
            <a:ext cx="4213878" cy="922464"/>
            <a:chOff x="1458425" y="905601"/>
            <a:chExt cx="4213878" cy="922464"/>
          </a:xfrm>
        </p:grpSpPr>
        <p:sp>
          <p:nvSpPr>
            <p:cNvPr id="6" name="Rectangle: Rounded Corners 5">
              <a:extLst>
                <a:ext uri="{FF2B5EF4-FFF2-40B4-BE49-F238E27FC236}">
                  <a16:creationId xmlns:a16="http://schemas.microsoft.com/office/drawing/2014/main" id="{4FE5E097-CB1A-ACBC-89BE-13303B39E8AE}"/>
                </a:ext>
                <a:ext uri="{C183D7F6-B498-43B3-948B-1728B52AA6E4}">
                  <adec:decorative xmlns:adec="http://schemas.microsoft.com/office/drawing/2017/decorative" val="1"/>
                </a:ext>
              </a:extLst>
            </p:cNvPr>
            <p:cNvSpPr/>
            <p:nvPr/>
          </p:nvSpPr>
          <p:spPr>
            <a:xfrm>
              <a:off x="2056479" y="962093"/>
              <a:ext cx="3615824" cy="80948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sz="1600" b="1" dirty="0">
                  <a:latin typeface="+mj-lt"/>
                  <a:cs typeface="Arial" panose="020B0604020202020204" pitchFamily="34" charset="0"/>
                  <a:hlinkClick r:id="rId5" action="ppaction://hlinksldjump"/>
                </a:rPr>
                <a:t>Is it organic or inorganic?</a:t>
              </a:r>
              <a:endParaRPr lang="en-GB" sz="1600" b="1" dirty="0">
                <a:latin typeface="+mj-lt"/>
                <a:cs typeface="Arial" panose="020B0604020202020204" pitchFamily="34" charset="0"/>
              </a:endParaRPr>
            </a:p>
          </p:txBody>
        </p:sp>
        <p:sp>
          <p:nvSpPr>
            <p:cNvPr id="8" name="Oval 7">
              <a:hlinkClick r:id="rId6" action="ppaction://hlinksldjump"/>
              <a:extLst>
                <a:ext uri="{FF2B5EF4-FFF2-40B4-BE49-F238E27FC236}">
                  <a16:creationId xmlns:a16="http://schemas.microsoft.com/office/drawing/2014/main" id="{7CD3C21D-BCDF-0FAB-C5C8-A24D1ADC23AB}"/>
                </a:ext>
              </a:extLst>
            </p:cNvPr>
            <p:cNvSpPr/>
            <p:nvPr/>
          </p:nvSpPr>
          <p:spPr>
            <a:xfrm>
              <a:off x="1458425" y="905601"/>
              <a:ext cx="922465" cy="922464"/>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800" b="1" dirty="0">
                  <a:solidFill>
                    <a:schemeClr val="bg1"/>
                  </a:solidFill>
                  <a:latin typeface="+mj-lt"/>
                  <a:cs typeface="Arial" panose="020B0604020202020204" pitchFamily="34" charset="0"/>
                </a:rPr>
                <a:t>3.1</a:t>
              </a:r>
            </a:p>
          </p:txBody>
        </p:sp>
      </p:grpSp>
      <p:grpSp>
        <p:nvGrpSpPr>
          <p:cNvPr id="37" name="Group 36" descr="3.2 Hydrocarbons are everywhere">
            <a:extLst>
              <a:ext uri="{FF2B5EF4-FFF2-40B4-BE49-F238E27FC236}">
                <a16:creationId xmlns:a16="http://schemas.microsoft.com/office/drawing/2014/main" id="{1C930599-8735-BFF5-7E5B-A0240841C1B5}"/>
              </a:ext>
            </a:extLst>
          </p:cNvPr>
          <p:cNvGrpSpPr/>
          <p:nvPr/>
        </p:nvGrpSpPr>
        <p:grpSpPr>
          <a:xfrm>
            <a:off x="1458425" y="1872969"/>
            <a:ext cx="4213878" cy="922464"/>
            <a:chOff x="1458425" y="1872969"/>
            <a:chExt cx="4213878" cy="922464"/>
          </a:xfrm>
        </p:grpSpPr>
        <p:sp>
          <p:nvSpPr>
            <p:cNvPr id="9" name="Rectangle: Rounded Corners 8">
              <a:extLst>
                <a:ext uri="{FF2B5EF4-FFF2-40B4-BE49-F238E27FC236}">
                  <a16:creationId xmlns:a16="http://schemas.microsoft.com/office/drawing/2014/main" id="{85E5506E-31D1-30EC-3CCC-3FBB3A47FE12}"/>
                </a:ext>
                <a:ext uri="{C183D7F6-B498-43B3-948B-1728B52AA6E4}">
                  <adec:decorative xmlns:adec="http://schemas.microsoft.com/office/drawing/2017/decorative" val="1"/>
                </a:ext>
              </a:extLst>
            </p:cNvPr>
            <p:cNvSpPr/>
            <p:nvPr/>
          </p:nvSpPr>
          <p:spPr>
            <a:xfrm>
              <a:off x="2056479" y="1929461"/>
              <a:ext cx="3615824" cy="80948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sz="1600" b="1" dirty="0">
                  <a:latin typeface="+mj-lt"/>
                  <a:hlinkClick r:id="rId7" action="ppaction://hlinksldjump"/>
                </a:rPr>
                <a:t>Hydrocarbons are everywhere</a:t>
              </a:r>
              <a:endParaRPr lang="en-GB" sz="1600" b="1" dirty="0">
                <a:latin typeface="+mj-lt"/>
              </a:endParaRPr>
            </a:p>
          </p:txBody>
        </p:sp>
        <p:sp>
          <p:nvSpPr>
            <p:cNvPr id="10" name="Oval 9">
              <a:hlinkClick r:id="rId6" action="ppaction://hlinksldjump"/>
              <a:extLst>
                <a:ext uri="{FF2B5EF4-FFF2-40B4-BE49-F238E27FC236}">
                  <a16:creationId xmlns:a16="http://schemas.microsoft.com/office/drawing/2014/main" id="{F07C6269-A950-7C0C-C9E0-A828C47C2034}"/>
                </a:ext>
              </a:extLst>
            </p:cNvPr>
            <p:cNvSpPr/>
            <p:nvPr/>
          </p:nvSpPr>
          <p:spPr>
            <a:xfrm>
              <a:off x="1458425" y="1872969"/>
              <a:ext cx="922465" cy="922464"/>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800" b="1" dirty="0">
                  <a:solidFill>
                    <a:schemeClr val="bg1"/>
                  </a:solidFill>
                  <a:latin typeface="+mj-lt"/>
                  <a:cs typeface="Arial" panose="020B0604020202020204" pitchFamily="34" charset="0"/>
                </a:rPr>
                <a:t>3.2</a:t>
              </a:r>
            </a:p>
          </p:txBody>
        </p:sp>
      </p:grpSp>
      <p:grpSp>
        <p:nvGrpSpPr>
          <p:cNvPr id="38" name="Group 37" descr="3.3 Give them a name">
            <a:extLst>
              <a:ext uri="{FF2B5EF4-FFF2-40B4-BE49-F238E27FC236}">
                <a16:creationId xmlns:a16="http://schemas.microsoft.com/office/drawing/2014/main" id="{35812935-9F21-B445-E00B-CA050B914F28}"/>
              </a:ext>
            </a:extLst>
          </p:cNvPr>
          <p:cNvGrpSpPr/>
          <p:nvPr/>
        </p:nvGrpSpPr>
        <p:grpSpPr>
          <a:xfrm>
            <a:off x="1458425" y="2840337"/>
            <a:ext cx="4213878" cy="922464"/>
            <a:chOff x="1458425" y="2840337"/>
            <a:chExt cx="4213878" cy="922464"/>
          </a:xfrm>
        </p:grpSpPr>
        <p:sp>
          <p:nvSpPr>
            <p:cNvPr id="11" name="Rectangle: Rounded Corners 10">
              <a:extLst>
                <a:ext uri="{FF2B5EF4-FFF2-40B4-BE49-F238E27FC236}">
                  <a16:creationId xmlns:a16="http://schemas.microsoft.com/office/drawing/2014/main" id="{8E8992EF-EB46-DA5D-84D9-1D8183F0C870}"/>
                </a:ext>
                <a:ext uri="{C183D7F6-B498-43B3-948B-1728B52AA6E4}">
                  <adec:decorative xmlns:adec="http://schemas.microsoft.com/office/drawing/2017/decorative" val="1"/>
                </a:ext>
              </a:extLst>
            </p:cNvPr>
            <p:cNvSpPr/>
            <p:nvPr/>
          </p:nvSpPr>
          <p:spPr>
            <a:xfrm>
              <a:off x="2056479" y="2896829"/>
              <a:ext cx="3615824" cy="80948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sz="1600" b="1" dirty="0">
                  <a:latin typeface="+mj-lt"/>
                  <a:hlinkClick r:id="rId8" action="ppaction://hlinksldjump"/>
                </a:rPr>
                <a:t>Give them a name</a:t>
              </a:r>
              <a:endParaRPr lang="en-GB" sz="1600" b="1" dirty="0">
                <a:latin typeface="+mj-lt"/>
              </a:endParaRPr>
            </a:p>
          </p:txBody>
        </p:sp>
        <p:sp>
          <p:nvSpPr>
            <p:cNvPr id="12" name="Oval 11">
              <a:hlinkClick r:id="rId6" action="ppaction://hlinksldjump"/>
              <a:extLst>
                <a:ext uri="{FF2B5EF4-FFF2-40B4-BE49-F238E27FC236}">
                  <a16:creationId xmlns:a16="http://schemas.microsoft.com/office/drawing/2014/main" id="{BF4CE5D3-CF86-83E5-AFB8-E16A6ADF7EB9}"/>
                </a:ext>
              </a:extLst>
            </p:cNvPr>
            <p:cNvSpPr/>
            <p:nvPr/>
          </p:nvSpPr>
          <p:spPr>
            <a:xfrm>
              <a:off x="1458425" y="2840337"/>
              <a:ext cx="922465" cy="922464"/>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800" b="1" dirty="0">
                  <a:solidFill>
                    <a:schemeClr val="bg1"/>
                  </a:solidFill>
                  <a:latin typeface="+mj-lt"/>
                  <a:cs typeface="Arial" panose="020B0604020202020204" pitchFamily="34" charset="0"/>
                </a:rPr>
                <a:t>3.3</a:t>
              </a:r>
            </a:p>
          </p:txBody>
        </p:sp>
      </p:grpSp>
      <p:grpSp>
        <p:nvGrpSpPr>
          <p:cNvPr id="39" name="Group 38" descr="3.4 All things combustion (practical investigation)">
            <a:extLst>
              <a:ext uri="{FF2B5EF4-FFF2-40B4-BE49-F238E27FC236}">
                <a16:creationId xmlns:a16="http://schemas.microsoft.com/office/drawing/2014/main" id="{E29448A0-6396-8B07-F708-5E0916277861}"/>
              </a:ext>
            </a:extLst>
          </p:cNvPr>
          <p:cNvGrpSpPr/>
          <p:nvPr/>
        </p:nvGrpSpPr>
        <p:grpSpPr>
          <a:xfrm>
            <a:off x="1458425" y="3807705"/>
            <a:ext cx="4213878" cy="922464"/>
            <a:chOff x="1458425" y="3807705"/>
            <a:chExt cx="4213878" cy="922464"/>
          </a:xfrm>
        </p:grpSpPr>
        <p:sp>
          <p:nvSpPr>
            <p:cNvPr id="13" name="Rectangle: Rounded Corners 12">
              <a:extLst>
                <a:ext uri="{FF2B5EF4-FFF2-40B4-BE49-F238E27FC236}">
                  <a16:creationId xmlns:a16="http://schemas.microsoft.com/office/drawing/2014/main" id="{A6D457C5-A0C4-3545-45D0-1274F0BD9B28}"/>
                </a:ext>
                <a:ext uri="{C183D7F6-B498-43B3-948B-1728B52AA6E4}">
                  <adec:decorative xmlns:adec="http://schemas.microsoft.com/office/drawing/2017/decorative" val="1"/>
                </a:ext>
              </a:extLst>
            </p:cNvPr>
            <p:cNvSpPr/>
            <p:nvPr/>
          </p:nvSpPr>
          <p:spPr>
            <a:xfrm>
              <a:off x="2056479" y="3864197"/>
              <a:ext cx="3615824" cy="80948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sz="1600" b="1" dirty="0">
                  <a:latin typeface="+mj-lt"/>
                  <a:cs typeface="Arial" panose="020B0604020202020204" pitchFamily="34" charset="0"/>
                  <a:hlinkClick r:id="rId9" action="ppaction://hlinksldjump"/>
                </a:rPr>
                <a:t>All things combustion (practical investigation)</a:t>
              </a:r>
              <a:endParaRPr lang="en-GB" sz="1600" b="1" dirty="0">
                <a:latin typeface="+mj-lt"/>
                <a:cs typeface="Arial" panose="020B0604020202020204" pitchFamily="34" charset="0"/>
              </a:endParaRPr>
            </a:p>
          </p:txBody>
        </p:sp>
        <p:sp>
          <p:nvSpPr>
            <p:cNvPr id="14" name="Oval 13">
              <a:hlinkClick r:id="rId6" action="ppaction://hlinksldjump"/>
              <a:extLst>
                <a:ext uri="{FF2B5EF4-FFF2-40B4-BE49-F238E27FC236}">
                  <a16:creationId xmlns:a16="http://schemas.microsoft.com/office/drawing/2014/main" id="{5E3BDA7D-774E-1AFE-D5E4-2D1C3D64D737}"/>
                </a:ext>
              </a:extLst>
            </p:cNvPr>
            <p:cNvSpPr/>
            <p:nvPr/>
          </p:nvSpPr>
          <p:spPr>
            <a:xfrm>
              <a:off x="1458425" y="3807705"/>
              <a:ext cx="922465" cy="922464"/>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800" b="1" dirty="0">
                  <a:solidFill>
                    <a:schemeClr val="bg1"/>
                  </a:solidFill>
                  <a:latin typeface="+mj-lt"/>
                  <a:cs typeface="Arial" panose="020B0604020202020204" pitchFamily="34" charset="0"/>
                </a:rPr>
                <a:t>3.4</a:t>
              </a:r>
            </a:p>
          </p:txBody>
        </p:sp>
      </p:grpSp>
      <p:grpSp>
        <p:nvGrpSpPr>
          <p:cNvPr id="40" name="Group 39" descr="3.5 How have we used hydrocarbons?">
            <a:extLst>
              <a:ext uri="{FF2B5EF4-FFF2-40B4-BE49-F238E27FC236}">
                <a16:creationId xmlns:a16="http://schemas.microsoft.com/office/drawing/2014/main" id="{D12197CF-BA63-DBEB-D9B9-93337D5665FF}"/>
              </a:ext>
            </a:extLst>
          </p:cNvPr>
          <p:cNvGrpSpPr/>
          <p:nvPr/>
        </p:nvGrpSpPr>
        <p:grpSpPr>
          <a:xfrm>
            <a:off x="1458425" y="4775073"/>
            <a:ext cx="4213878" cy="922464"/>
            <a:chOff x="1458425" y="4775073"/>
            <a:chExt cx="4213878" cy="922464"/>
          </a:xfrm>
        </p:grpSpPr>
        <p:sp>
          <p:nvSpPr>
            <p:cNvPr id="15" name="Rectangle: Rounded Corners 14">
              <a:extLst>
                <a:ext uri="{FF2B5EF4-FFF2-40B4-BE49-F238E27FC236}">
                  <a16:creationId xmlns:a16="http://schemas.microsoft.com/office/drawing/2014/main" id="{3D239D31-CE36-0492-1240-FC402C7678F3}"/>
                </a:ext>
                <a:ext uri="{C183D7F6-B498-43B3-948B-1728B52AA6E4}">
                  <adec:decorative xmlns:adec="http://schemas.microsoft.com/office/drawing/2017/decorative" val="1"/>
                </a:ext>
              </a:extLst>
            </p:cNvPr>
            <p:cNvSpPr/>
            <p:nvPr/>
          </p:nvSpPr>
          <p:spPr>
            <a:xfrm>
              <a:off x="2056479" y="4831565"/>
              <a:ext cx="3615824" cy="80948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sz="1600" b="1" dirty="0">
                  <a:latin typeface="+mj-lt"/>
                  <a:cs typeface="Arial" panose="020B0604020202020204" pitchFamily="34" charset="0"/>
                  <a:hlinkClick r:id="rId10" action="ppaction://hlinksldjump"/>
                </a:rPr>
                <a:t>How have we used hydrocarbons?</a:t>
              </a:r>
              <a:endParaRPr lang="en-GB" sz="1600" b="1" dirty="0">
                <a:latin typeface="+mj-lt"/>
                <a:cs typeface="Arial" panose="020B0604020202020204" pitchFamily="34" charset="0"/>
              </a:endParaRPr>
            </a:p>
          </p:txBody>
        </p:sp>
        <p:sp>
          <p:nvSpPr>
            <p:cNvPr id="16" name="Oval 15">
              <a:hlinkClick r:id="rId6" action="ppaction://hlinksldjump"/>
              <a:extLst>
                <a:ext uri="{FF2B5EF4-FFF2-40B4-BE49-F238E27FC236}">
                  <a16:creationId xmlns:a16="http://schemas.microsoft.com/office/drawing/2014/main" id="{4586D2B7-00F3-614C-54F5-BFD4956B3175}"/>
                </a:ext>
              </a:extLst>
            </p:cNvPr>
            <p:cNvSpPr/>
            <p:nvPr/>
          </p:nvSpPr>
          <p:spPr>
            <a:xfrm>
              <a:off x="1458425" y="4775073"/>
              <a:ext cx="922465" cy="922464"/>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800" b="1" dirty="0">
                  <a:solidFill>
                    <a:schemeClr val="bg1"/>
                  </a:solidFill>
                  <a:latin typeface="+mj-lt"/>
                  <a:cs typeface="Arial" panose="020B0604020202020204" pitchFamily="34" charset="0"/>
                </a:rPr>
                <a:t>3.5</a:t>
              </a:r>
            </a:p>
          </p:txBody>
        </p:sp>
      </p:grpSp>
      <p:grpSp>
        <p:nvGrpSpPr>
          <p:cNvPr id="41" name="Group 40" descr="3.6 Polymer raw ingredients">
            <a:extLst>
              <a:ext uri="{FF2B5EF4-FFF2-40B4-BE49-F238E27FC236}">
                <a16:creationId xmlns:a16="http://schemas.microsoft.com/office/drawing/2014/main" id="{6825515C-705A-CD6F-001C-C060F4A7AA52}"/>
              </a:ext>
            </a:extLst>
          </p:cNvPr>
          <p:cNvGrpSpPr/>
          <p:nvPr/>
        </p:nvGrpSpPr>
        <p:grpSpPr>
          <a:xfrm>
            <a:off x="1458425" y="5742442"/>
            <a:ext cx="4213878" cy="922464"/>
            <a:chOff x="1458425" y="5742442"/>
            <a:chExt cx="4213878" cy="922464"/>
          </a:xfrm>
        </p:grpSpPr>
        <p:sp>
          <p:nvSpPr>
            <p:cNvPr id="29" name="Rectangle: Rounded Corners 28">
              <a:extLst>
                <a:ext uri="{FF2B5EF4-FFF2-40B4-BE49-F238E27FC236}">
                  <a16:creationId xmlns:a16="http://schemas.microsoft.com/office/drawing/2014/main" id="{13436FE1-3B1D-C0E0-60DC-C8F8E03DBE45}"/>
                </a:ext>
                <a:ext uri="{C183D7F6-B498-43B3-948B-1728B52AA6E4}">
                  <adec:decorative xmlns:adec="http://schemas.microsoft.com/office/drawing/2017/decorative" val="1"/>
                </a:ext>
              </a:extLst>
            </p:cNvPr>
            <p:cNvSpPr/>
            <p:nvPr/>
          </p:nvSpPr>
          <p:spPr>
            <a:xfrm>
              <a:off x="2056479" y="5798934"/>
              <a:ext cx="3615824" cy="80948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sz="1600" b="1" dirty="0">
                  <a:latin typeface="+mj-lt"/>
                  <a:cs typeface="Arial" panose="020B0604020202020204" pitchFamily="34" charset="0"/>
                  <a:hlinkClick r:id="rId11" action="ppaction://hlinksldjump"/>
                </a:rPr>
                <a:t>Polymer raw ingredients</a:t>
              </a:r>
              <a:endParaRPr lang="en-GB" sz="1600" b="1" dirty="0">
                <a:latin typeface="+mj-lt"/>
                <a:cs typeface="Arial" panose="020B0604020202020204" pitchFamily="34" charset="0"/>
              </a:endParaRPr>
            </a:p>
          </p:txBody>
        </p:sp>
        <p:sp>
          <p:nvSpPr>
            <p:cNvPr id="30" name="Oval 29">
              <a:hlinkClick r:id="rId6" action="ppaction://hlinksldjump"/>
              <a:extLst>
                <a:ext uri="{FF2B5EF4-FFF2-40B4-BE49-F238E27FC236}">
                  <a16:creationId xmlns:a16="http://schemas.microsoft.com/office/drawing/2014/main" id="{B45FA547-100C-3082-66A5-0F67DC9D0113}"/>
                </a:ext>
              </a:extLst>
            </p:cNvPr>
            <p:cNvSpPr/>
            <p:nvPr/>
          </p:nvSpPr>
          <p:spPr>
            <a:xfrm>
              <a:off x="1458425" y="5742442"/>
              <a:ext cx="922465" cy="922464"/>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800" b="1" dirty="0">
                  <a:solidFill>
                    <a:schemeClr val="bg1"/>
                  </a:solidFill>
                  <a:latin typeface="+mj-lt"/>
                  <a:cs typeface="Arial" panose="020B0604020202020204" pitchFamily="34" charset="0"/>
                </a:rPr>
                <a:t>3.6</a:t>
              </a:r>
            </a:p>
          </p:txBody>
        </p:sp>
      </p:grpSp>
      <p:grpSp>
        <p:nvGrpSpPr>
          <p:cNvPr id="54" name="Group 53" descr="3.7 Properties of polymers">
            <a:extLst>
              <a:ext uri="{FF2B5EF4-FFF2-40B4-BE49-F238E27FC236}">
                <a16:creationId xmlns:a16="http://schemas.microsoft.com/office/drawing/2014/main" id="{21DC5795-EC1B-5FD7-B480-B93EE2265926}"/>
              </a:ext>
            </a:extLst>
          </p:cNvPr>
          <p:cNvGrpSpPr/>
          <p:nvPr/>
        </p:nvGrpSpPr>
        <p:grpSpPr>
          <a:xfrm>
            <a:off x="6519697" y="905601"/>
            <a:ext cx="4213878" cy="922464"/>
            <a:chOff x="6519697" y="905601"/>
            <a:chExt cx="4213878" cy="922464"/>
          </a:xfrm>
        </p:grpSpPr>
        <p:sp>
          <p:nvSpPr>
            <p:cNvPr id="17" name="Rectangle: Rounded Corners 16">
              <a:extLst>
                <a:ext uri="{FF2B5EF4-FFF2-40B4-BE49-F238E27FC236}">
                  <a16:creationId xmlns:a16="http://schemas.microsoft.com/office/drawing/2014/main" id="{19748DAD-4AFC-E27C-5968-41EA58C96AB6}"/>
                </a:ext>
                <a:ext uri="{C183D7F6-B498-43B3-948B-1728B52AA6E4}">
                  <adec:decorative xmlns:adec="http://schemas.microsoft.com/office/drawing/2017/decorative" val="1"/>
                </a:ext>
              </a:extLst>
            </p:cNvPr>
            <p:cNvSpPr/>
            <p:nvPr/>
          </p:nvSpPr>
          <p:spPr>
            <a:xfrm>
              <a:off x="7117751" y="961826"/>
              <a:ext cx="3615824" cy="810015"/>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sz="1600" b="1" dirty="0">
                  <a:latin typeface="+mj-lt"/>
                  <a:cs typeface="Arial" panose="020B0604020202020204" pitchFamily="34" charset="0"/>
                  <a:hlinkClick r:id="rId12" action="ppaction://hlinksldjump"/>
                </a:rPr>
                <a:t>Properties of polymers</a:t>
              </a:r>
              <a:endParaRPr lang="en-GB" sz="1600" b="1" dirty="0">
                <a:latin typeface="+mj-lt"/>
                <a:cs typeface="Arial" panose="020B0604020202020204" pitchFamily="34" charset="0"/>
              </a:endParaRPr>
            </a:p>
          </p:txBody>
        </p:sp>
        <p:sp>
          <p:nvSpPr>
            <p:cNvPr id="18" name="Oval 17">
              <a:hlinkClick r:id="rId6" action="ppaction://hlinksldjump"/>
              <a:extLst>
                <a:ext uri="{FF2B5EF4-FFF2-40B4-BE49-F238E27FC236}">
                  <a16:creationId xmlns:a16="http://schemas.microsoft.com/office/drawing/2014/main" id="{AF3C6A53-EEBA-D284-1A97-EF81F80309D8}"/>
                </a:ext>
              </a:extLst>
            </p:cNvPr>
            <p:cNvSpPr/>
            <p:nvPr/>
          </p:nvSpPr>
          <p:spPr>
            <a:xfrm>
              <a:off x="6519697" y="905601"/>
              <a:ext cx="922465" cy="922464"/>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800" b="1" dirty="0">
                  <a:solidFill>
                    <a:schemeClr val="bg1"/>
                  </a:solidFill>
                  <a:latin typeface="+mj-lt"/>
                  <a:cs typeface="Arial" panose="020B0604020202020204" pitchFamily="34" charset="0"/>
                </a:rPr>
                <a:t>3.7</a:t>
              </a:r>
            </a:p>
          </p:txBody>
        </p:sp>
      </p:grpSp>
      <p:grpSp>
        <p:nvGrpSpPr>
          <p:cNvPr id="46" name="Group 45" descr="3.8 So many polymers">
            <a:extLst>
              <a:ext uri="{FF2B5EF4-FFF2-40B4-BE49-F238E27FC236}">
                <a16:creationId xmlns:a16="http://schemas.microsoft.com/office/drawing/2014/main" id="{588D0100-7CF8-DAD5-FBBD-F2EF2A3A180D}"/>
              </a:ext>
            </a:extLst>
          </p:cNvPr>
          <p:cNvGrpSpPr/>
          <p:nvPr/>
        </p:nvGrpSpPr>
        <p:grpSpPr>
          <a:xfrm>
            <a:off x="6519697" y="1872969"/>
            <a:ext cx="4213878" cy="922464"/>
            <a:chOff x="6519697" y="1872969"/>
            <a:chExt cx="4213878" cy="922464"/>
          </a:xfrm>
        </p:grpSpPr>
        <p:sp>
          <p:nvSpPr>
            <p:cNvPr id="19" name="Rectangle: Rounded Corners 18">
              <a:extLst>
                <a:ext uri="{FF2B5EF4-FFF2-40B4-BE49-F238E27FC236}">
                  <a16:creationId xmlns:a16="http://schemas.microsoft.com/office/drawing/2014/main" id="{23DF5B06-C771-DF8B-6E74-3ADA81269D37}"/>
                </a:ext>
                <a:ext uri="{C183D7F6-B498-43B3-948B-1728B52AA6E4}">
                  <adec:decorative xmlns:adec="http://schemas.microsoft.com/office/drawing/2017/decorative" val="1"/>
                </a:ext>
              </a:extLst>
            </p:cNvPr>
            <p:cNvSpPr/>
            <p:nvPr/>
          </p:nvSpPr>
          <p:spPr>
            <a:xfrm>
              <a:off x="7117751" y="1929461"/>
              <a:ext cx="3615824" cy="80948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GB" sz="1600" b="1" dirty="0">
                  <a:latin typeface="+mj-lt"/>
                  <a:cs typeface="Arial" panose="020B0604020202020204" pitchFamily="34" charset="0"/>
                  <a:hlinkClick r:id="rId13" action="ppaction://hlinksldjump"/>
                </a:rPr>
                <a:t>So many polymers</a:t>
              </a:r>
              <a:endParaRPr lang="en-GB" sz="1600" b="1" dirty="0">
                <a:latin typeface="+mj-lt"/>
                <a:cs typeface="Arial" panose="020B0604020202020204" pitchFamily="34" charset="0"/>
              </a:endParaRPr>
            </a:p>
          </p:txBody>
        </p:sp>
        <p:sp>
          <p:nvSpPr>
            <p:cNvPr id="47" name="Oval 46">
              <a:hlinkClick r:id="rId6" action="ppaction://hlinksldjump"/>
              <a:extLst>
                <a:ext uri="{FF2B5EF4-FFF2-40B4-BE49-F238E27FC236}">
                  <a16:creationId xmlns:a16="http://schemas.microsoft.com/office/drawing/2014/main" id="{D496C7F7-D41B-BB14-E038-DBEED9278654}"/>
                </a:ext>
              </a:extLst>
            </p:cNvPr>
            <p:cNvSpPr/>
            <p:nvPr/>
          </p:nvSpPr>
          <p:spPr>
            <a:xfrm>
              <a:off x="6519697" y="1872969"/>
              <a:ext cx="922465" cy="922464"/>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800" b="1" dirty="0">
                  <a:solidFill>
                    <a:schemeClr val="bg1"/>
                  </a:solidFill>
                  <a:latin typeface="+mj-lt"/>
                  <a:cs typeface="Arial" panose="020B0604020202020204" pitchFamily="34" charset="0"/>
                </a:rPr>
                <a:t>3.8</a:t>
              </a:r>
            </a:p>
          </p:txBody>
        </p:sp>
      </p:grpSp>
      <p:grpSp>
        <p:nvGrpSpPr>
          <p:cNvPr id="45" name="Group 44" descr="3.9 Is it biodegradable?">
            <a:extLst>
              <a:ext uri="{FF2B5EF4-FFF2-40B4-BE49-F238E27FC236}">
                <a16:creationId xmlns:a16="http://schemas.microsoft.com/office/drawing/2014/main" id="{4EFCE78A-0BE0-1BCA-3E97-3E7FD0E808A1}"/>
              </a:ext>
            </a:extLst>
          </p:cNvPr>
          <p:cNvGrpSpPr/>
          <p:nvPr/>
        </p:nvGrpSpPr>
        <p:grpSpPr>
          <a:xfrm>
            <a:off x="6519697" y="2840337"/>
            <a:ext cx="4213878" cy="922464"/>
            <a:chOff x="6519697" y="2840337"/>
            <a:chExt cx="4213878" cy="922464"/>
          </a:xfrm>
        </p:grpSpPr>
        <p:sp>
          <p:nvSpPr>
            <p:cNvPr id="48" name="Rectangle: Rounded Corners 47">
              <a:extLst>
                <a:ext uri="{FF2B5EF4-FFF2-40B4-BE49-F238E27FC236}">
                  <a16:creationId xmlns:a16="http://schemas.microsoft.com/office/drawing/2014/main" id="{EFF69CFF-321D-80BB-8ED8-6DE30C3F17CF}"/>
                </a:ext>
                <a:ext uri="{C183D7F6-B498-43B3-948B-1728B52AA6E4}">
                  <adec:decorative xmlns:adec="http://schemas.microsoft.com/office/drawing/2017/decorative" val="1"/>
                </a:ext>
              </a:extLst>
            </p:cNvPr>
            <p:cNvSpPr/>
            <p:nvPr/>
          </p:nvSpPr>
          <p:spPr>
            <a:xfrm>
              <a:off x="7117751" y="2896829"/>
              <a:ext cx="3615824" cy="80948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sz="1600" b="1" dirty="0">
                  <a:latin typeface="+mj-lt"/>
                  <a:cs typeface="Arial" panose="020B0604020202020204" pitchFamily="34" charset="0"/>
                  <a:hlinkClick r:id="rId14" action="ppaction://hlinksldjump"/>
                </a:rPr>
                <a:t>Is it biodegradable?</a:t>
              </a:r>
              <a:endParaRPr lang="en-GB" sz="1600" b="1" dirty="0">
                <a:latin typeface="+mj-lt"/>
                <a:cs typeface="Arial" panose="020B0604020202020204" pitchFamily="34" charset="0"/>
              </a:endParaRPr>
            </a:p>
          </p:txBody>
        </p:sp>
        <p:sp>
          <p:nvSpPr>
            <p:cNvPr id="49" name="Oval 48">
              <a:hlinkClick r:id="rId6" action="ppaction://hlinksldjump"/>
              <a:extLst>
                <a:ext uri="{FF2B5EF4-FFF2-40B4-BE49-F238E27FC236}">
                  <a16:creationId xmlns:a16="http://schemas.microsoft.com/office/drawing/2014/main" id="{F1927FD1-4F0B-659D-6910-47AB39BE35DA}"/>
                </a:ext>
              </a:extLst>
            </p:cNvPr>
            <p:cNvSpPr/>
            <p:nvPr/>
          </p:nvSpPr>
          <p:spPr>
            <a:xfrm>
              <a:off x="6519697" y="2840337"/>
              <a:ext cx="922465" cy="922464"/>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800" b="1" dirty="0">
                  <a:solidFill>
                    <a:schemeClr val="bg1"/>
                  </a:solidFill>
                  <a:latin typeface="+mj-lt"/>
                  <a:cs typeface="Arial" panose="020B0604020202020204" pitchFamily="34" charset="0"/>
                </a:rPr>
                <a:t>3.9</a:t>
              </a:r>
            </a:p>
          </p:txBody>
        </p:sp>
      </p:grpSp>
      <p:grpSp>
        <p:nvGrpSpPr>
          <p:cNvPr id="44" name="Group 43" descr="3.10 Microplastics">
            <a:extLst>
              <a:ext uri="{FF2B5EF4-FFF2-40B4-BE49-F238E27FC236}">
                <a16:creationId xmlns:a16="http://schemas.microsoft.com/office/drawing/2014/main" id="{E60B6F3F-FBD5-A8B0-B734-FA1CCFB309F7}"/>
              </a:ext>
            </a:extLst>
          </p:cNvPr>
          <p:cNvGrpSpPr/>
          <p:nvPr/>
        </p:nvGrpSpPr>
        <p:grpSpPr>
          <a:xfrm>
            <a:off x="6519697" y="3807705"/>
            <a:ext cx="4213878" cy="922464"/>
            <a:chOff x="6519697" y="3807705"/>
            <a:chExt cx="4213878" cy="922464"/>
          </a:xfrm>
        </p:grpSpPr>
        <p:sp>
          <p:nvSpPr>
            <p:cNvPr id="50" name="Rectangle: Rounded Corners 49">
              <a:extLst>
                <a:ext uri="{FF2B5EF4-FFF2-40B4-BE49-F238E27FC236}">
                  <a16:creationId xmlns:a16="http://schemas.microsoft.com/office/drawing/2014/main" id="{A5577CCE-13E4-FEF0-71DB-46FA075C8079}"/>
                </a:ext>
                <a:ext uri="{C183D7F6-B498-43B3-948B-1728B52AA6E4}">
                  <adec:decorative xmlns:adec="http://schemas.microsoft.com/office/drawing/2017/decorative" val="1"/>
                </a:ext>
              </a:extLst>
            </p:cNvPr>
            <p:cNvSpPr/>
            <p:nvPr/>
          </p:nvSpPr>
          <p:spPr>
            <a:xfrm>
              <a:off x="7117751" y="3864197"/>
              <a:ext cx="3615824" cy="80948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sz="1600" b="1" dirty="0">
                  <a:latin typeface="+mj-lt"/>
                  <a:cs typeface="Arial" panose="020B0604020202020204" pitchFamily="34" charset="0"/>
                  <a:hlinkClick r:id="rId15" action="ppaction://hlinksldjump"/>
                </a:rPr>
                <a:t>Microplastics</a:t>
              </a:r>
              <a:endParaRPr lang="en-GB" sz="1600" b="1" dirty="0">
                <a:latin typeface="+mj-lt"/>
                <a:cs typeface="Arial" panose="020B0604020202020204" pitchFamily="34" charset="0"/>
              </a:endParaRPr>
            </a:p>
          </p:txBody>
        </p:sp>
        <p:sp>
          <p:nvSpPr>
            <p:cNvPr id="51" name="Oval 50">
              <a:hlinkClick r:id="rId6" action="ppaction://hlinksldjump"/>
              <a:extLst>
                <a:ext uri="{FF2B5EF4-FFF2-40B4-BE49-F238E27FC236}">
                  <a16:creationId xmlns:a16="http://schemas.microsoft.com/office/drawing/2014/main" id="{046FB8FF-C717-7223-49FC-3B72E3005445}"/>
                </a:ext>
              </a:extLst>
            </p:cNvPr>
            <p:cNvSpPr/>
            <p:nvPr/>
          </p:nvSpPr>
          <p:spPr>
            <a:xfrm>
              <a:off x="6519697" y="3807705"/>
              <a:ext cx="922465" cy="922464"/>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800" b="1" dirty="0">
                  <a:solidFill>
                    <a:schemeClr val="bg1"/>
                  </a:solidFill>
                  <a:latin typeface="+mj-lt"/>
                  <a:cs typeface="Arial" panose="020B0604020202020204" pitchFamily="34" charset="0"/>
                </a:rPr>
                <a:t>3.10</a:t>
              </a:r>
            </a:p>
          </p:txBody>
        </p:sp>
      </p:grpSp>
      <p:grpSp>
        <p:nvGrpSpPr>
          <p:cNvPr id="43" name="Group 42" descr="3.11 Sustainable alternatives">
            <a:extLst>
              <a:ext uri="{FF2B5EF4-FFF2-40B4-BE49-F238E27FC236}">
                <a16:creationId xmlns:a16="http://schemas.microsoft.com/office/drawing/2014/main" id="{CEFF6B96-8073-2A2D-6DFF-3292D95E0BB1}"/>
              </a:ext>
            </a:extLst>
          </p:cNvPr>
          <p:cNvGrpSpPr/>
          <p:nvPr/>
        </p:nvGrpSpPr>
        <p:grpSpPr>
          <a:xfrm>
            <a:off x="6519698" y="4775073"/>
            <a:ext cx="4213877" cy="922464"/>
            <a:chOff x="6519698" y="4775073"/>
            <a:chExt cx="4213877" cy="922464"/>
          </a:xfrm>
        </p:grpSpPr>
        <p:sp>
          <p:nvSpPr>
            <p:cNvPr id="52" name="Rectangle: Rounded Corners 51">
              <a:extLst>
                <a:ext uri="{FF2B5EF4-FFF2-40B4-BE49-F238E27FC236}">
                  <a16:creationId xmlns:a16="http://schemas.microsoft.com/office/drawing/2014/main" id="{A2C0CE3D-FA9B-452D-74A6-7D2661E77D6E}"/>
                </a:ext>
                <a:ext uri="{C183D7F6-B498-43B3-948B-1728B52AA6E4}">
                  <adec:decorative xmlns:adec="http://schemas.microsoft.com/office/drawing/2017/decorative" val="1"/>
                </a:ext>
              </a:extLst>
            </p:cNvPr>
            <p:cNvSpPr/>
            <p:nvPr/>
          </p:nvSpPr>
          <p:spPr>
            <a:xfrm>
              <a:off x="7117751" y="4831565"/>
              <a:ext cx="3615824" cy="80948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GB" sz="1600" b="1" dirty="0">
                  <a:latin typeface="+mj-lt"/>
                  <a:hlinkClick r:id="rId16" action="ppaction://hlinksldjump"/>
                </a:rPr>
                <a:t>Sustainable alternatives</a:t>
              </a:r>
              <a:endParaRPr lang="en-GB" sz="1600" b="1" dirty="0">
                <a:latin typeface="+mj-lt"/>
              </a:endParaRPr>
            </a:p>
          </p:txBody>
        </p:sp>
        <p:sp>
          <p:nvSpPr>
            <p:cNvPr id="53" name="Oval 52">
              <a:hlinkClick r:id="rId6" action="ppaction://hlinksldjump"/>
              <a:extLst>
                <a:ext uri="{FF2B5EF4-FFF2-40B4-BE49-F238E27FC236}">
                  <a16:creationId xmlns:a16="http://schemas.microsoft.com/office/drawing/2014/main" id="{3B0EF56E-8102-E17D-734C-0DC712C328FD}"/>
                </a:ext>
              </a:extLst>
            </p:cNvPr>
            <p:cNvSpPr/>
            <p:nvPr/>
          </p:nvSpPr>
          <p:spPr>
            <a:xfrm>
              <a:off x="6519698" y="4775073"/>
              <a:ext cx="922465" cy="922464"/>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800" b="1" dirty="0">
                  <a:solidFill>
                    <a:schemeClr val="bg1"/>
                  </a:solidFill>
                  <a:latin typeface="+mj-lt"/>
                  <a:cs typeface="Arial" panose="020B0604020202020204" pitchFamily="34" charset="0"/>
                </a:rPr>
                <a:t>3.11</a:t>
              </a:r>
            </a:p>
          </p:txBody>
        </p:sp>
      </p:grpSp>
      <p:grpSp>
        <p:nvGrpSpPr>
          <p:cNvPr id="42" name="Group 41" descr="Resource templates">
            <a:extLst>
              <a:ext uri="{FF2B5EF4-FFF2-40B4-BE49-F238E27FC236}">
                <a16:creationId xmlns:a16="http://schemas.microsoft.com/office/drawing/2014/main" id="{ED62A82C-DE78-A834-154F-DF3E2F97E6F3}"/>
              </a:ext>
            </a:extLst>
          </p:cNvPr>
          <p:cNvGrpSpPr/>
          <p:nvPr/>
        </p:nvGrpSpPr>
        <p:grpSpPr>
          <a:xfrm>
            <a:off x="6519698" y="5742442"/>
            <a:ext cx="4213877" cy="922464"/>
            <a:chOff x="6519698" y="5742442"/>
            <a:chExt cx="4213877" cy="922464"/>
          </a:xfrm>
        </p:grpSpPr>
        <p:sp>
          <p:nvSpPr>
            <p:cNvPr id="32" name="Rectangle: Rounded Corners 31">
              <a:extLst>
                <a:ext uri="{FF2B5EF4-FFF2-40B4-BE49-F238E27FC236}">
                  <a16:creationId xmlns:a16="http://schemas.microsoft.com/office/drawing/2014/main" id="{8D655894-49F8-3243-731C-AA620F62157A}"/>
                </a:ext>
                <a:ext uri="{C183D7F6-B498-43B3-948B-1728B52AA6E4}">
                  <adec:decorative xmlns:adec="http://schemas.microsoft.com/office/drawing/2017/decorative" val="1"/>
                </a:ext>
              </a:extLst>
            </p:cNvPr>
            <p:cNvSpPr/>
            <p:nvPr/>
          </p:nvSpPr>
          <p:spPr>
            <a:xfrm>
              <a:off x="7117751" y="5798934"/>
              <a:ext cx="3615824" cy="80948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GB" sz="1600" b="1" dirty="0">
                  <a:latin typeface="+mj-lt"/>
                  <a:hlinkClick r:id="rId17" action="ppaction://hlinksldjump"/>
                </a:rPr>
                <a:t>Resource templates</a:t>
              </a:r>
              <a:endParaRPr lang="en-GB" sz="1600" b="1" dirty="0">
                <a:latin typeface="+mj-lt"/>
              </a:endParaRPr>
            </a:p>
          </p:txBody>
        </p:sp>
        <p:sp>
          <p:nvSpPr>
            <p:cNvPr id="33" name="Oval 32">
              <a:hlinkClick r:id="rId6" action="ppaction://hlinksldjump"/>
              <a:extLst>
                <a:ext uri="{FF2B5EF4-FFF2-40B4-BE49-F238E27FC236}">
                  <a16:creationId xmlns:a16="http://schemas.microsoft.com/office/drawing/2014/main" id="{AAE4E9E4-8FAC-AAE7-C324-C02F0314AF21}"/>
                </a:ext>
              </a:extLst>
            </p:cNvPr>
            <p:cNvSpPr/>
            <p:nvPr/>
          </p:nvSpPr>
          <p:spPr>
            <a:xfrm>
              <a:off x="6519698" y="5742442"/>
              <a:ext cx="922465" cy="922464"/>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1800" b="1" dirty="0">
                  <a:solidFill>
                    <a:schemeClr val="bg1"/>
                  </a:solidFill>
                  <a:latin typeface="+mj-lt"/>
                  <a:cs typeface="Arial" panose="020B0604020202020204" pitchFamily="34" charset="0"/>
                </a:rPr>
                <a:t>T</a:t>
              </a: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D8E151-FE2D-4426-7224-185128520B26}"/>
              </a:ext>
            </a:extLst>
          </p:cNvPr>
          <p:cNvSpPr>
            <a:spLocks noGrp="1" noRot="1" noMove="1" noResize="1" noEditPoints="1" noAdjustHandles="1" noChangeArrowheads="1" noChangeShapeType="1"/>
          </p:cNvSpPr>
          <p:nvPr>
            <p:ph type="title"/>
          </p:nvPr>
        </p:nvSpPr>
        <p:spPr>
          <a:xfrm>
            <a:off x="360000" y="360000"/>
            <a:ext cx="11484000" cy="545601"/>
          </a:xfrm>
        </p:spPr>
        <p:txBody>
          <a:bodyPr/>
          <a:lstStyle/>
          <a:p>
            <a:r>
              <a:rPr lang="en-AU" dirty="0">
                <a:latin typeface="+mj-lt"/>
              </a:rPr>
              <a:t>2.1 The periodic table</a:t>
            </a:r>
          </a:p>
        </p:txBody>
      </p:sp>
      <p:pic>
        <p:nvPicPr>
          <p:cNvPr id="8" name="Picture 7" descr="The image portrays a standard periodic table of elements arranged in rows and columns. The elements are organized by increasing atomic number from left to right and top to bottom. Each element is represented in a box containing its atomic number, symbol, atomic weight, and name. The table is divided into groups numbered 1 to 18 across the top, and periods numbered 1 to 7 down the left side.">
            <a:extLst>
              <a:ext uri="{FF2B5EF4-FFF2-40B4-BE49-F238E27FC236}">
                <a16:creationId xmlns:a16="http://schemas.microsoft.com/office/drawing/2014/main" id="{F853B1DD-189E-BDFE-0550-A8DC33F4FAC4}"/>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15674" y="1251880"/>
            <a:ext cx="9078037" cy="5444120"/>
          </a:xfrm>
          <a:prstGeom prst="rect">
            <a:avLst/>
          </a:prstGeom>
        </p:spPr>
      </p:pic>
      <p:sp>
        <p:nvSpPr>
          <p:cNvPr id="33" name="Rectangle: Rounded Corners 32">
            <a:extLst>
              <a:ext uri="{FF2B5EF4-FFF2-40B4-BE49-F238E27FC236}">
                <a16:creationId xmlns:a16="http://schemas.microsoft.com/office/drawing/2014/main" id="{6D80A1D3-6732-9B5A-2D9C-DF19206DF616}"/>
              </a:ext>
            </a:extLst>
          </p:cNvPr>
          <p:cNvSpPr/>
          <p:nvPr/>
        </p:nvSpPr>
        <p:spPr>
          <a:xfrm>
            <a:off x="1315674" y="4717143"/>
            <a:ext cx="9078037" cy="19643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Elements in group 1 have 1 valence electron.</a:t>
            </a:r>
          </a:p>
          <a:p>
            <a:pPr>
              <a:lnSpc>
                <a:spcPct val="150000"/>
              </a:lnSpc>
              <a:spcAft>
                <a:spcPts val="1200"/>
              </a:spcAft>
            </a:pPr>
            <a:r>
              <a:rPr lang="en-AU" sz="2000" dirty="0"/>
              <a:t>These elements have a </a:t>
            </a:r>
            <a:r>
              <a:rPr lang="en-AU" sz="2000" b="1" dirty="0"/>
              <a:t>valency of 1</a:t>
            </a:r>
          </a:p>
        </p:txBody>
      </p:sp>
      <p:sp>
        <p:nvSpPr>
          <p:cNvPr id="35" name="Rectangle: Rounded Corners 34">
            <a:extLst>
              <a:ext uri="{FF2B5EF4-FFF2-40B4-BE49-F238E27FC236}">
                <a16:creationId xmlns:a16="http://schemas.microsoft.com/office/drawing/2014/main" id="{EFA174A9-8E3C-AE88-F203-A2A94019771F}"/>
              </a:ext>
            </a:extLst>
          </p:cNvPr>
          <p:cNvSpPr/>
          <p:nvPr/>
        </p:nvSpPr>
        <p:spPr>
          <a:xfrm>
            <a:off x="1315674" y="4717143"/>
            <a:ext cx="9078037" cy="19643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Elements in group 2 have 2 valence electrons</a:t>
            </a:r>
          </a:p>
          <a:p>
            <a:pPr>
              <a:lnSpc>
                <a:spcPct val="150000"/>
              </a:lnSpc>
              <a:spcAft>
                <a:spcPts val="1200"/>
              </a:spcAft>
            </a:pPr>
            <a:r>
              <a:rPr lang="en-AU" sz="2000" dirty="0"/>
              <a:t>These elements have a </a:t>
            </a:r>
            <a:r>
              <a:rPr lang="en-AU" sz="2000" b="1" dirty="0"/>
              <a:t>valency of 2</a:t>
            </a:r>
          </a:p>
        </p:txBody>
      </p:sp>
      <p:sp>
        <p:nvSpPr>
          <p:cNvPr id="37" name="Rectangle: Rounded Corners 36">
            <a:extLst>
              <a:ext uri="{FF2B5EF4-FFF2-40B4-BE49-F238E27FC236}">
                <a16:creationId xmlns:a16="http://schemas.microsoft.com/office/drawing/2014/main" id="{D984761B-6F1F-459D-DF2E-162A299C34E0}"/>
              </a:ext>
            </a:extLst>
          </p:cNvPr>
          <p:cNvSpPr/>
          <p:nvPr/>
        </p:nvSpPr>
        <p:spPr>
          <a:xfrm>
            <a:off x="1315674" y="4717143"/>
            <a:ext cx="9078037" cy="19643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Elements in group 13 have 3 valence electrons. </a:t>
            </a:r>
          </a:p>
          <a:p>
            <a:pPr>
              <a:lnSpc>
                <a:spcPct val="150000"/>
              </a:lnSpc>
              <a:spcAft>
                <a:spcPts val="1200"/>
              </a:spcAft>
            </a:pPr>
            <a:r>
              <a:rPr lang="en-AU" sz="2000" dirty="0"/>
              <a:t>These elements have a </a:t>
            </a:r>
            <a:r>
              <a:rPr lang="en-AU" sz="2000" b="1" dirty="0"/>
              <a:t>valency of 3</a:t>
            </a:r>
          </a:p>
        </p:txBody>
      </p:sp>
      <p:sp>
        <p:nvSpPr>
          <p:cNvPr id="39" name="Rectangle: Rounded Corners 38">
            <a:extLst>
              <a:ext uri="{FF2B5EF4-FFF2-40B4-BE49-F238E27FC236}">
                <a16:creationId xmlns:a16="http://schemas.microsoft.com/office/drawing/2014/main" id="{12146452-2186-6DBD-4BE8-A6F94FA6C458}"/>
              </a:ext>
            </a:extLst>
          </p:cNvPr>
          <p:cNvSpPr/>
          <p:nvPr/>
        </p:nvSpPr>
        <p:spPr>
          <a:xfrm>
            <a:off x="1315674" y="4717143"/>
            <a:ext cx="9078037" cy="19643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Elements in group 14 have 4 valence electrons. </a:t>
            </a:r>
          </a:p>
          <a:p>
            <a:pPr>
              <a:lnSpc>
                <a:spcPct val="150000"/>
              </a:lnSpc>
              <a:spcAft>
                <a:spcPts val="1200"/>
              </a:spcAft>
            </a:pPr>
            <a:r>
              <a:rPr lang="en-AU" sz="2000" dirty="0"/>
              <a:t>These elements have a </a:t>
            </a:r>
            <a:r>
              <a:rPr lang="en-AU" sz="2000" b="1" dirty="0"/>
              <a:t>valency of 4</a:t>
            </a:r>
          </a:p>
        </p:txBody>
      </p:sp>
      <p:sp>
        <p:nvSpPr>
          <p:cNvPr id="41" name="Rectangle: Rounded Corners 40">
            <a:extLst>
              <a:ext uri="{FF2B5EF4-FFF2-40B4-BE49-F238E27FC236}">
                <a16:creationId xmlns:a16="http://schemas.microsoft.com/office/drawing/2014/main" id="{EEC66C03-97D5-C358-82CA-67B70BBCF0A1}"/>
              </a:ext>
            </a:extLst>
          </p:cNvPr>
          <p:cNvSpPr/>
          <p:nvPr/>
        </p:nvSpPr>
        <p:spPr>
          <a:xfrm>
            <a:off x="1315674" y="4717143"/>
            <a:ext cx="9078037" cy="19643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Elements in group 15 have 5 valence electrons.</a:t>
            </a:r>
          </a:p>
          <a:p>
            <a:pPr>
              <a:lnSpc>
                <a:spcPct val="150000"/>
              </a:lnSpc>
              <a:spcAft>
                <a:spcPts val="1200"/>
              </a:spcAft>
            </a:pPr>
            <a:r>
              <a:rPr lang="en-AU" sz="2000" dirty="0"/>
              <a:t>These elements have a </a:t>
            </a:r>
            <a:r>
              <a:rPr lang="en-AU" sz="2000" b="1" dirty="0"/>
              <a:t>valency of 3</a:t>
            </a:r>
          </a:p>
        </p:txBody>
      </p:sp>
      <p:sp>
        <p:nvSpPr>
          <p:cNvPr id="43" name="Rectangle: Rounded Corners 42">
            <a:extLst>
              <a:ext uri="{FF2B5EF4-FFF2-40B4-BE49-F238E27FC236}">
                <a16:creationId xmlns:a16="http://schemas.microsoft.com/office/drawing/2014/main" id="{EEC38DCC-D093-84F5-BB97-87871EB618C8}"/>
              </a:ext>
            </a:extLst>
          </p:cNvPr>
          <p:cNvSpPr/>
          <p:nvPr/>
        </p:nvSpPr>
        <p:spPr>
          <a:xfrm>
            <a:off x="1315674" y="4717143"/>
            <a:ext cx="9078037" cy="19643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Elements in group 16 have 6 valence electrons.</a:t>
            </a:r>
          </a:p>
          <a:p>
            <a:pPr>
              <a:lnSpc>
                <a:spcPct val="150000"/>
              </a:lnSpc>
              <a:spcAft>
                <a:spcPts val="1200"/>
              </a:spcAft>
            </a:pPr>
            <a:r>
              <a:rPr lang="en-AU" sz="2000" dirty="0"/>
              <a:t>These elements have a </a:t>
            </a:r>
            <a:r>
              <a:rPr lang="en-AU" sz="2000" b="1" dirty="0"/>
              <a:t>valency of 2</a:t>
            </a:r>
          </a:p>
        </p:txBody>
      </p:sp>
      <p:sp>
        <p:nvSpPr>
          <p:cNvPr id="45" name="Rectangle: Rounded Corners 44">
            <a:extLst>
              <a:ext uri="{FF2B5EF4-FFF2-40B4-BE49-F238E27FC236}">
                <a16:creationId xmlns:a16="http://schemas.microsoft.com/office/drawing/2014/main" id="{E8DC5427-2C09-1209-A165-1C755EB17381}"/>
              </a:ext>
            </a:extLst>
          </p:cNvPr>
          <p:cNvSpPr/>
          <p:nvPr/>
        </p:nvSpPr>
        <p:spPr>
          <a:xfrm>
            <a:off x="1315674" y="4717143"/>
            <a:ext cx="9078037" cy="19643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Elements in group 17 have 7 valence electrons. </a:t>
            </a:r>
          </a:p>
          <a:p>
            <a:pPr>
              <a:lnSpc>
                <a:spcPct val="150000"/>
              </a:lnSpc>
              <a:spcAft>
                <a:spcPts val="1200"/>
              </a:spcAft>
            </a:pPr>
            <a:r>
              <a:rPr lang="en-AU" sz="2000" dirty="0"/>
              <a:t>These elements have a </a:t>
            </a:r>
            <a:r>
              <a:rPr lang="en-AU" sz="2000" b="1" dirty="0"/>
              <a:t>valency of 1</a:t>
            </a:r>
          </a:p>
        </p:txBody>
      </p:sp>
      <p:sp>
        <p:nvSpPr>
          <p:cNvPr id="47" name="Rectangle: Rounded Corners 46">
            <a:extLst>
              <a:ext uri="{FF2B5EF4-FFF2-40B4-BE49-F238E27FC236}">
                <a16:creationId xmlns:a16="http://schemas.microsoft.com/office/drawing/2014/main" id="{C3FA0819-2EDA-C70C-154E-B6F4D6CA683C}"/>
              </a:ext>
            </a:extLst>
          </p:cNvPr>
          <p:cNvSpPr/>
          <p:nvPr/>
        </p:nvSpPr>
        <p:spPr>
          <a:xfrm>
            <a:off x="1315674" y="4717143"/>
            <a:ext cx="9078037" cy="19643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Elements in group 18 have a full outer shell. Helium has 2 valence electrons, and the rest have 8 valence electrons.</a:t>
            </a:r>
          </a:p>
          <a:p>
            <a:pPr>
              <a:lnSpc>
                <a:spcPct val="150000"/>
              </a:lnSpc>
              <a:spcAft>
                <a:spcPts val="1200"/>
              </a:spcAft>
            </a:pPr>
            <a:r>
              <a:rPr lang="en-AU" sz="2000" dirty="0"/>
              <a:t>Elements in this group have a </a:t>
            </a:r>
            <a:r>
              <a:rPr lang="en-AU" sz="2000" b="1" dirty="0"/>
              <a:t>valency of 0</a:t>
            </a:r>
            <a:endParaRPr lang="en-AU" sz="2000" dirty="0"/>
          </a:p>
        </p:txBody>
      </p:sp>
      <p:grpSp>
        <p:nvGrpSpPr>
          <p:cNvPr id="56" name="Group 55">
            <a:extLst>
              <a:ext uri="{FF2B5EF4-FFF2-40B4-BE49-F238E27FC236}">
                <a16:creationId xmlns:a16="http://schemas.microsoft.com/office/drawing/2014/main" id="{FCE6BD1A-82D1-6274-976E-C05DF28A2B28}"/>
              </a:ext>
              <a:ext uri="{C183D7F6-B498-43B3-948B-1728B52AA6E4}">
                <adec:decorative xmlns:adec="http://schemas.microsoft.com/office/drawing/2017/decorative" val="1"/>
              </a:ext>
            </a:extLst>
          </p:cNvPr>
          <p:cNvGrpSpPr/>
          <p:nvPr/>
        </p:nvGrpSpPr>
        <p:grpSpPr>
          <a:xfrm>
            <a:off x="360000" y="1346200"/>
            <a:ext cx="1233714" cy="3158967"/>
            <a:chOff x="360000" y="1346200"/>
            <a:chExt cx="1233714" cy="3158967"/>
          </a:xfrm>
        </p:grpSpPr>
        <p:sp>
          <p:nvSpPr>
            <p:cNvPr id="3" name="TextBox 2">
              <a:extLst>
                <a:ext uri="{FF2B5EF4-FFF2-40B4-BE49-F238E27FC236}">
                  <a16:creationId xmlns:a16="http://schemas.microsoft.com/office/drawing/2014/main" id="{5488890A-5B66-4BAF-071F-BA6EC0BFBAF7}"/>
                </a:ext>
              </a:extLst>
            </p:cNvPr>
            <p:cNvSpPr txBox="1"/>
            <p:nvPr/>
          </p:nvSpPr>
          <p:spPr>
            <a:xfrm>
              <a:off x="360000" y="1476058"/>
              <a:ext cx="534171" cy="2670628"/>
            </a:xfrm>
            <a:prstGeom prst="rect">
              <a:avLst/>
            </a:prstGeom>
            <a:noFill/>
          </p:spPr>
          <p:txBody>
            <a:bodyPr vert="vert270" wrap="square" lIns="0" tIns="0" rIns="0" bIns="0" rtlCol="0">
              <a:noAutofit/>
            </a:bodyPr>
            <a:lstStyle/>
            <a:p>
              <a:pPr algn="ctr"/>
              <a:r>
                <a:rPr lang="en-US" sz="1800" b="1" dirty="0">
                  <a:solidFill>
                    <a:schemeClr val="tx2"/>
                  </a:solidFill>
                  <a:latin typeface="+mj-lt"/>
                </a:rPr>
                <a:t>Period</a:t>
              </a:r>
              <a:endParaRPr lang="en-AU" sz="1800" b="1" dirty="0">
                <a:solidFill>
                  <a:schemeClr val="tx2"/>
                </a:solidFill>
                <a:latin typeface="+mj-lt"/>
              </a:endParaRPr>
            </a:p>
          </p:txBody>
        </p:sp>
        <p:sp>
          <p:nvSpPr>
            <p:cNvPr id="6" name="TextBox 5">
              <a:extLst>
                <a:ext uri="{FF2B5EF4-FFF2-40B4-BE49-F238E27FC236}">
                  <a16:creationId xmlns:a16="http://schemas.microsoft.com/office/drawing/2014/main" id="{E2CF2326-ADD3-D318-4C3B-5ED6F0F65C0A}"/>
                </a:ext>
              </a:extLst>
            </p:cNvPr>
            <p:cNvSpPr txBox="1"/>
            <p:nvPr/>
          </p:nvSpPr>
          <p:spPr>
            <a:xfrm>
              <a:off x="1059543" y="1346200"/>
              <a:ext cx="534171" cy="451281"/>
            </a:xfrm>
            <a:prstGeom prst="rect">
              <a:avLst/>
            </a:prstGeom>
            <a:noFill/>
          </p:spPr>
          <p:txBody>
            <a:bodyPr wrap="square" lIns="0" tIns="0" rIns="0" bIns="0" rtlCol="0" anchor="ctr" anchorCtr="1">
              <a:noAutofit/>
            </a:bodyPr>
            <a:lstStyle/>
            <a:p>
              <a:pPr algn="ctr"/>
              <a:r>
                <a:rPr lang="en-US" sz="1600" dirty="0">
                  <a:solidFill>
                    <a:schemeClr val="tx2"/>
                  </a:solidFill>
                </a:rPr>
                <a:t>1</a:t>
              </a:r>
              <a:endParaRPr lang="en-AU" sz="1600" dirty="0">
                <a:solidFill>
                  <a:schemeClr val="tx2"/>
                </a:solidFill>
              </a:endParaRPr>
            </a:p>
          </p:txBody>
        </p:sp>
        <p:sp>
          <p:nvSpPr>
            <p:cNvPr id="50" name="TextBox 49">
              <a:extLst>
                <a:ext uri="{FF2B5EF4-FFF2-40B4-BE49-F238E27FC236}">
                  <a16:creationId xmlns:a16="http://schemas.microsoft.com/office/drawing/2014/main" id="{897110E6-B7F2-90B1-8ED0-2BE6A5CEBC70}"/>
                </a:ext>
              </a:extLst>
            </p:cNvPr>
            <p:cNvSpPr txBox="1"/>
            <p:nvPr/>
          </p:nvSpPr>
          <p:spPr>
            <a:xfrm>
              <a:off x="1059543" y="1797481"/>
              <a:ext cx="534171" cy="451281"/>
            </a:xfrm>
            <a:prstGeom prst="rect">
              <a:avLst/>
            </a:prstGeom>
            <a:noFill/>
          </p:spPr>
          <p:txBody>
            <a:bodyPr wrap="square" lIns="0" tIns="0" rIns="0" bIns="0" rtlCol="0" anchor="ctr" anchorCtr="1">
              <a:noAutofit/>
            </a:bodyPr>
            <a:lstStyle/>
            <a:p>
              <a:pPr algn="ctr"/>
              <a:r>
                <a:rPr lang="en-US" sz="1600" dirty="0">
                  <a:solidFill>
                    <a:schemeClr val="tx2"/>
                  </a:solidFill>
                </a:rPr>
                <a:t>2</a:t>
              </a:r>
              <a:endParaRPr lang="en-AU" sz="1600" dirty="0">
                <a:solidFill>
                  <a:schemeClr val="tx2"/>
                </a:solidFill>
              </a:endParaRPr>
            </a:p>
          </p:txBody>
        </p:sp>
        <p:sp>
          <p:nvSpPr>
            <p:cNvPr id="51" name="TextBox 50">
              <a:extLst>
                <a:ext uri="{FF2B5EF4-FFF2-40B4-BE49-F238E27FC236}">
                  <a16:creationId xmlns:a16="http://schemas.microsoft.com/office/drawing/2014/main" id="{4C7AF39D-6723-60AF-DA6E-B67045A5C883}"/>
                </a:ext>
              </a:extLst>
            </p:cNvPr>
            <p:cNvSpPr txBox="1"/>
            <p:nvPr/>
          </p:nvSpPr>
          <p:spPr>
            <a:xfrm>
              <a:off x="1059543" y="2248762"/>
              <a:ext cx="534171" cy="451281"/>
            </a:xfrm>
            <a:prstGeom prst="rect">
              <a:avLst/>
            </a:prstGeom>
            <a:noFill/>
          </p:spPr>
          <p:txBody>
            <a:bodyPr wrap="square" lIns="0" tIns="0" rIns="0" bIns="0" rtlCol="0" anchor="ctr" anchorCtr="1">
              <a:noAutofit/>
            </a:bodyPr>
            <a:lstStyle/>
            <a:p>
              <a:pPr algn="ctr"/>
              <a:r>
                <a:rPr lang="en-US" sz="1600" dirty="0">
                  <a:solidFill>
                    <a:schemeClr val="tx2"/>
                  </a:solidFill>
                </a:rPr>
                <a:t>3</a:t>
              </a:r>
              <a:endParaRPr lang="en-AU" sz="1600" dirty="0">
                <a:solidFill>
                  <a:schemeClr val="tx2"/>
                </a:solidFill>
              </a:endParaRPr>
            </a:p>
          </p:txBody>
        </p:sp>
        <p:sp>
          <p:nvSpPr>
            <p:cNvPr id="52" name="TextBox 51">
              <a:extLst>
                <a:ext uri="{FF2B5EF4-FFF2-40B4-BE49-F238E27FC236}">
                  <a16:creationId xmlns:a16="http://schemas.microsoft.com/office/drawing/2014/main" id="{95D5973D-1864-A78F-4FA6-343B2C861A83}"/>
                </a:ext>
              </a:extLst>
            </p:cNvPr>
            <p:cNvSpPr txBox="1"/>
            <p:nvPr/>
          </p:nvSpPr>
          <p:spPr>
            <a:xfrm>
              <a:off x="1059543" y="2700043"/>
              <a:ext cx="534171" cy="451281"/>
            </a:xfrm>
            <a:prstGeom prst="rect">
              <a:avLst/>
            </a:prstGeom>
            <a:noFill/>
          </p:spPr>
          <p:txBody>
            <a:bodyPr wrap="square" lIns="0" tIns="0" rIns="0" bIns="0" rtlCol="0" anchor="ctr" anchorCtr="1">
              <a:noAutofit/>
            </a:bodyPr>
            <a:lstStyle/>
            <a:p>
              <a:pPr algn="ctr"/>
              <a:r>
                <a:rPr lang="en-US" sz="1600" dirty="0">
                  <a:solidFill>
                    <a:schemeClr val="tx2"/>
                  </a:solidFill>
                </a:rPr>
                <a:t>4</a:t>
              </a:r>
              <a:endParaRPr lang="en-AU" sz="1600" dirty="0">
                <a:solidFill>
                  <a:schemeClr val="tx2"/>
                </a:solidFill>
              </a:endParaRPr>
            </a:p>
          </p:txBody>
        </p:sp>
        <p:sp>
          <p:nvSpPr>
            <p:cNvPr id="53" name="TextBox 52">
              <a:extLst>
                <a:ext uri="{FF2B5EF4-FFF2-40B4-BE49-F238E27FC236}">
                  <a16:creationId xmlns:a16="http://schemas.microsoft.com/office/drawing/2014/main" id="{BA8E99F9-49B9-1577-1AEE-3FAB7D35AD35}"/>
                </a:ext>
              </a:extLst>
            </p:cNvPr>
            <p:cNvSpPr txBox="1"/>
            <p:nvPr/>
          </p:nvSpPr>
          <p:spPr>
            <a:xfrm>
              <a:off x="1059543" y="3151324"/>
              <a:ext cx="534171" cy="451281"/>
            </a:xfrm>
            <a:prstGeom prst="rect">
              <a:avLst/>
            </a:prstGeom>
            <a:noFill/>
          </p:spPr>
          <p:txBody>
            <a:bodyPr wrap="square" lIns="0" tIns="0" rIns="0" bIns="0" rtlCol="0" anchor="ctr" anchorCtr="1">
              <a:noAutofit/>
            </a:bodyPr>
            <a:lstStyle/>
            <a:p>
              <a:pPr algn="ctr"/>
              <a:r>
                <a:rPr lang="en-US" sz="1600" dirty="0">
                  <a:solidFill>
                    <a:schemeClr val="tx2"/>
                  </a:solidFill>
                </a:rPr>
                <a:t>5</a:t>
              </a:r>
              <a:endParaRPr lang="en-AU" sz="1600" dirty="0">
                <a:solidFill>
                  <a:schemeClr val="tx2"/>
                </a:solidFill>
              </a:endParaRPr>
            </a:p>
          </p:txBody>
        </p:sp>
        <p:sp>
          <p:nvSpPr>
            <p:cNvPr id="54" name="TextBox 53">
              <a:extLst>
                <a:ext uri="{FF2B5EF4-FFF2-40B4-BE49-F238E27FC236}">
                  <a16:creationId xmlns:a16="http://schemas.microsoft.com/office/drawing/2014/main" id="{2690B3AC-5443-86AD-F66A-5B6D339888D5}"/>
                </a:ext>
              </a:extLst>
            </p:cNvPr>
            <p:cNvSpPr txBox="1"/>
            <p:nvPr/>
          </p:nvSpPr>
          <p:spPr>
            <a:xfrm>
              <a:off x="1059543" y="3602605"/>
              <a:ext cx="534171" cy="451281"/>
            </a:xfrm>
            <a:prstGeom prst="rect">
              <a:avLst/>
            </a:prstGeom>
            <a:noFill/>
          </p:spPr>
          <p:txBody>
            <a:bodyPr wrap="square" lIns="0" tIns="0" rIns="0" bIns="0" rtlCol="0" anchor="ctr" anchorCtr="1">
              <a:noAutofit/>
            </a:bodyPr>
            <a:lstStyle/>
            <a:p>
              <a:pPr algn="ctr"/>
              <a:r>
                <a:rPr lang="en-US" sz="1600" dirty="0">
                  <a:solidFill>
                    <a:schemeClr val="tx2"/>
                  </a:solidFill>
                </a:rPr>
                <a:t>6</a:t>
              </a:r>
              <a:endParaRPr lang="en-AU" sz="1600" dirty="0">
                <a:solidFill>
                  <a:schemeClr val="tx2"/>
                </a:solidFill>
              </a:endParaRPr>
            </a:p>
          </p:txBody>
        </p:sp>
        <p:sp>
          <p:nvSpPr>
            <p:cNvPr id="55" name="TextBox 54">
              <a:extLst>
                <a:ext uri="{FF2B5EF4-FFF2-40B4-BE49-F238E27FC236}">
                  <a16:creationId xmlns:a16="http://schemas.microsoft.com/office/drawing/2014/main" id="{C1E71E91-36DD-C409-E785-E90FD3AE66BF}"/>
                </a:ext>
              </a:extLst>
            </p:cNvPr>
            <p:cNvSpPr txBox="1"/>
            <p:nvPr/>
          </p:nvSpPr>
          <p:spPr>
            <a:xfrm>
              <a:off x="1059543" y="4053886"/>
              <a:ext cx="534171" cy="451281"/>
            </a:xfrm>
            <a:prstGeom prst="rect">
              <a:avLst/>
            </a:prstGeom>
            <a:noFill/>
          </p:spPr>
          <p:txBody>
            <a:bodyPr wrap="square" lIns="0" tIns="0" rIns="0" bIns="0" rtlCol="0" anchor="ctr" anchorCtr="1">
              <a:noAutofit/>
            </a:bodyPr>
            <a:lstStyle/>
            <a:p>
              <a:pPr algn="ctr"/>
              <a:r>
                <a:rPr lang="en-US" sz="1600" dirty="0">
                  <a:solidFill>
                    <a:schemeClr val="tx2"/>
                  </a:solidFill>
                </a:rPr>
                <a:t>7</a:t>
              </a:r>
              <a:endParaRPr lang="en-AU" sz="1600" dirty="0">
                <a:solidFill>
                  <a:schemeClr val="tx2"/>
                </a:solidFill>
              </a:endParaRPr>
            </a:p>
          </p:txBody>
        </p:sp>
      </p:grpSp>
      <p:grpSp>
        <p:nvGrpSpPr>
          <p:cNvPr id="114" name="Group 113">
            <a:extLst>
              <a:ext uri="{FF2B5EF4-FFF2-40B4-BE49-F238E27FC236}">
                <a16:creationId xmlns:a16="http://schemas.microsoft.com/office/drawing/2014/main" id="{571C9D5E-5AFA-9046-48B4-A7CFA37DA278}"/>
              </a:ext>
              <a:ext uri="{C183D7F6-B498-43B3-948B-1728B52AA6E4}">
                <adec:decorative xmlns:adec="http://schemas.microsoft.com/office/drawing/2017/decorative" val="1"/>
              </a:ext>
            </a:extLst>
          </p:cNvPr>
          <p:cNvGrpSpPr/>
          <p:nvPr/>
        </p:nvGrpSpPr>
        <p:grpSpPr>
          <a:xfrm>
            <a:off x="1699261" y="905601"/>
            <a:ext cx="8421075" cy="1794442"/>
            <a:chOff x="1699261" y="905601"/>
            <a:chExt cx="8421075" cy="1794442"/>
          </a:xfrm>
        </p:grpSpPr>
        <p:sp>
          <p:nvSpPr>
            <p:cNvPr id="58" name="TextBox 57">
              <a:extLst>
                <a:ext uri="{FF2B5EF4-FFF2-40B4-BE49-F238E27FC236}">
                  <a16:creationId xmlns:a16="http://schemas.microsoft.com/office/drawing/2014/main" id="{C241CDAE-1C9E-8FCF-CFC8-FB5709E20B0E}"/>
                </a:ext>
              </a:extLst>
            </p:cNvPr>
            <p:cNvSpPr txBox="1"/>
            <p:nvPr/>
          </p:nvSpPr>
          <p:spPr>
            <a:xfrm>
              <a:off x="1699261" y="905601"/>
              <a:ext cx="312420" cy="346280"/>
            </a:xfrm>
            <a:prstGeom prst="rect">
              <a:avLst/>
            </a:prstGeom>
            <a:noFill/>
          </p:spPr>
          <p:txBody>
            <a:bodyPr wrap="square" lIns="0" tIns="0" rIns="0" bIns="0" rtlCol="0" anchor="ctr">
              <a:noAutofit/>
            </a:bodyPr>
            <a:lstStyle/>
            <a:p>
              <a:pPr algn="ctr"/>
              <a:r>
                <a:rPr lang="en-US" sz="1600" dirty="0">
                  <a:solidFill>
                    <a:schemeClr val="accent2"/>
                  </a:solidFill>
                </a:rPr>
                <a:t>1</a:t>
              </a:r>
              <a:endParaRPr lang="en-AU" sz="1600" dirty="0">
                <a:solidFill>
                  <a:schemeClr val="accent2"/>
                </a:solidFill>
              </a:endParaRPr>
            </a:p>
          </p:txBody>
        </p:sp>
        <p:sp>
          <p:nvSpPr>
            <p:cNvPr id="96" name="TextBox 95">
              <a:extLst>
                <a:ext uri="{FF2B5EF4-FFF2-40B4-BE49-F238E27FC236}">
                  <a16:creationId xmlns:a16="http://schemas.microsoft.com/office/drawing/2014/main" id="{54FEEBEF-2998-E8F7-7BA5-0F20312D325B}"/>
                </a:ext>
              </a:extLst>
            </p:cNvPr>
            <p:cNvSpPr txBox="1"/>
            <p:nvPr/>
          </p:nvSpPr>
          <p:spPr>
            <a:xfrm>
              <a:off x="2167276" y="1445781"/>
              <a:ext cx="312420" cy="346280"/>
            </a:xfrm>
            <a:prstGeom prst="rect">
              <a:avLst/>
            </a:prstGeom>
            <a:noFill/>
          </p:spPr>
          <p:txBody>
            <a:bodyPr wrap="square" lIns="0" tIns="0" rIns="0" bIns="0" rtlCol="0" anchor="ctr">
              <a:noAutofit/>
            </a:bodyPr>
            <a:lstStyle/>
            <a:p>
              <a:pPr algn="ctr"/>
              <a:r>
                <a:rPr lang="en-US" sz="1600" dirty="0">
                  <a:solidFill>
                    <a:schemeClr val="accent2"/>
                  </a:solidFill>
                </a:rPr>
                <a:t>2</a:t>
              </a:r>
              <a:endParaRPr lang="en-AU" sz="1600" dirty="0">
                <a:solidFill>
                  <a:schemeClr val="accent2"/>
                </a:solidFill>
              </a:endParaRPr>
            </a:p>
          </p:txBody>
        </p:sp>
        <p:sp>
          <p:nvSpPr>
            <p:cNvPr id="97" name="TextBox 96">
              <a:extLst>
                <a:ext uri="{FF2B5EF4-FFF2-40B4-BE49-F238E27FC236}">
                  <a16:creationId xmlns:a16="http://schemas.microsoft.com/office/drawing/2014/main" id="{BF41F36F-1DAE-10D2-F789-E5643496F88C}"/>
                </a:ext>
              </a:extLst>
            </p:cNvPr>
            <p:cNvSpPr txBox="1"/>
            <p:nvPr/>
          </p:nvSpPr>
          <p:spPr>
            <a:xfrm>
              <a:off x="2642911" y="2353763"/>
              <a:ext cx="312420" cy="346280"/>
            </a:xfrm>
            <a:prstGeom prst="rect">
              <a:avLst/>
            </a:prstGeom>
            <a:noFill/>
          </p:spPr>
          <p:txBody>
            <a:bodyPr wrap="square" lIns="0" tIns="0" rIns="0" bIns="0" rtlCol="0" anchor="ctr">
              <a:noAutofit/>
            </a:bodyPr>
            <a:lstStyle/>
            <a:p>
              <a:pPr algn="ctr"/>
              <a:r>
                <a:rPr lang="en-US" sz="1600" dirty="0">
                  <a:solidFill>
                    <a:schemeClr val="accent2"/>
                  </a:solidFill>
                </a:rPr>
                <a:t>3</a:t>
              </a:r>
              <a:endParaRPr lang="en-AU" sz="1600" dirty="0">
                <a:solidFill>
                  <a:schemeClr val="accent2"/>
                </a:solidFill>
              </a:endParaRPr>
            </a:p>
          </p:txBody>
        </p:sp>
        <p:sp>
          <p:nvSpPr>
            <p:cNvPr id="98" name="TextBox 97">
              <a:extLst>
                <a:ext uri="{FF2B5EF4-FFF2-40B4-BE49-F238E27FC236}">
                  <a16:creationId xmlns:a16="http://schemas.microsoft.com/office/drawing/2014/main" id="{50AC20FB-4595-BF05-C976-EC80EE175BE3}"/>
                </a:ext>
              </a:extLst>
            </p:cNvPr>
            <p:cNvSpPr txBox="1"/>
            <p:nvPr/>
          </p:nvSpPr>
          <p:spPr>
            <a:xfrm>
              <a:off x="3126166" y="2353763"/>
              <a:ext cx="312420" cy="346280"/>
            </a:xfrm>
            <a:prstGeom prst="rect">
              <a:avLst/>
            </a:prstGeom>
            <a:noFill/>
          </p:spPr>
          <p:txBody>
            <a:bodyPr wrap="square" lIns="0" tIns="0" rIns="0" bIns="0" rtlCol="0" anchor="ctr">
              <a:noAutofit/>
            </a:bodyPr>
            <a:lstStyle/>
            <a:p>
              <a:pPr algn="ctr"/>
              <a:r>
                <a:rPr lang="en-US" sz="1600" dirty="0">
                  <a:solidFill>
                    <a:schemeClr val="accent2"/>
                  </a:solidFill>
                </a:rPr>
                <a:t>4</a:t>
              </a:r>
              <a:endParaRPr lang="en-AU" sz="1600" dirty="0">
                <a:solidFill>
                  <a:schemeClr val="accent2"/>
                </a:solidFill>
              </a:endParaRPr>
            </a:p>
          </p:txBody>
        </p:sp>
        <p:sp>
          <p:nvSpPr>
            <p:cNvPr id="99" name="TextBox 98">
              <a:extLst>
                <a:ext uri="{FF2B5EF4-FFF2-40B4-BE49-F238E27FC236}">
                  <a16:creationId xmlns:a16="http://schemas.microsoft.com/office/drawing/2014/main" id="{057DD65D-AD17-5291-2483-ADBC711C2319}"/>
                </a:ext>
              </a:extLst>
            </p:cNvPr>
            <p:cNvSpPr txBox="1"/>
            <p:nvPr/>
          </p:nvSpPr>
          <p:spPr>
            <a:xfrm>
              <a:off x="3609421" y="2353763"/>
              <a:ext cx="312420" cy="346280"/>
            </a:xfrm>
            <a:prstGeom prst="rect">
              <a:avLst/>
            </a:prstGeom>
            <a:noFill/>
          </p:spPr>
          <p:txBody>
            <a:bodyPr wrap="square" lIns="0" tIns="0" rIns="0" bIns="0" rtlCol="0" anchor="ctr">
              <a:noAutofit/>
            </a:bodyPr>
            <a:lstStyle/>
            <a:p>
              <a:pPr algn="ctr"/>
              <a:r>
                <a:rPr lang="en-US" sz="1600" dirty="0">
                  <a:solidFill>
                    <a:schemeClr val="accent2"/>
                  </a:solidFill>
                </a:rPr>
                <a:t>5</a:t>
              </a:r>
              <a:endParaRPr lang="en-AU" sz="1600" dirty="0">
                <a:solidFill>
                  <a:schemeClr val="accent2"/>
                </a:solidFill>
              </a:endParaRPr>
            </a:p>
          </p:txBody>
        </p:sp>
        <p:sp>
          <p:nvSpPr>
            <p:cNvPr id="100" name="TextBox 99">
              <a:extLst>
                <a:ext uri="{FF2B5EF4-FFF2-40B4-BE49-F238E27FC236}">
                  <a16:creationId xmlns:a16="http://schemas.microsoft.com/office/drawing/2014/main" id="{110156BA-4499-5079-89F1-67DD72301623}"/>
                </a:ext>
              </a:extLst>
            </p:cNvPr>
            <p:cNvSpPr txBox="1"/>
            <p:nvPr/>
          </p:nvSpPr>
          <p:spPr>
            <a:xfrm>
              <a:off x="4092676" y="2353763"/>
              <a:ext cx="312420" cy="346280"/>
            </a:xfrm>
            <a:prstGeom prst="rect">
              <a:avLst/>
            </a:prstGeom>
            <a:noFill/>
          </p:spPr>
          <p:txBody>
            <a:bodyPr wrap="square" lIns="0" tIns="0" rIns="0" bIns="0" rtlCol="0" anchor="ctr">
              <a:noAutofit/>
            </a:bodyPr>
            <a:lstStyle/>
            <a:p>
              <a:pPr algn="ctr"/>
              <a:r>
                <a:rPr lang="en-US" sz="1600" dirty="0">
                  <a:solidFill>
                    <a:schemeClr val="accent2"/>
                  </a:solidFill>
                </a:rPr>
                <a:t>6</a:t>
              </a:r>
              <a:endParaRPr lang="en-AU" sz="1600" dirty="0">
                <a:solidFill>
                  <a:schemeClr val="accent2"/>
                </a:solidFill>
              </a:endParaRPr>
            </a:p>
          </p:txBody>
        </p:sp>
        <p:sp>
          <p:nvSpPr>
            <p:cNvPr id="101" name="TextBox 100">
              <a:extLst>
                <a:ext uri="{FF2B5EF4-FFF2-40B4-BE49-F238E27FC236}">
                  <a16:creationId xmlns:a16="http://schemas.microsoft.com/office/drawing/2014/main" id="{633A891A-9700-254B-A188-FB2A8258289D}"/>
                </a:ext>
              </a:extLst>
            </p:cNvPr>
            <p:cNvSpPr txBox="1"/>
            <p:nvPr/>
          </p:nvSpPr>
          <p:spPr>
            <a:xfrm>
              <a:off x="4568311" y="2353763"/>
              <a:ext cx="312420" cy="346280"/>
            </a:xfrm>
            <a:prstGeom prst="rect">
              <a:avLst/>
            </a:prstGeom>
            <a:noFill/>
          </p:spPr>
          <p:txBody>
            <a:bodyPr wrap="square" lIns="0" tIns="0" rIns="0" bIns="0" rtlCol="0" anchor="ctr">
              <a:noAutofit/>
            </a:bodyPr>
            <a:lstStyle/>
            <a:p>
              <a:pPr algn="ctr"/>
              <a:r>
                <a:rPr lang="en-US" sz="1600" dirty="0">
                  <a:solidFill>
                    <a:schemeClr val="accent2"/>
                  </a:solidFill>
                </a:rPr>
                <a:t>7</a:t>
              </a:r>
              <a:endParaRPr lang="en-AU" sz="1600" dirty="0">
                <a:solidFill>
                  <a:schemeClr val="accent2"/>
                </a:solidFill>
              </a:endParaRPr>
            </a:p>
          </p:txBody>
        </p:sp>
        <p:sp>
          <p:nvSpPr>
            <p:cNvPr id="102" name="TextBox 101">
              <a:extLst>
                <a:ext uri="{FF2B5EF4-FFF2-40B4-BE49-F238E27FC236}">
                  <a16:creationId xmlns:a16="http://schemas.microsoft.com/office/drawing/2014/main" id="{8FFEF790-2F70-01B2-BB17-08144DA1CC3F}"/>
                </a:ext>
              </a:extLst>
            </p:cNvPr>
            <p:cNvSpPr txBox="1"/>
            <p:nvPr/>
          </p:nvSpPr>
          <p:spPr>
            <a:xfrm>
              <a:off x="5043946" y="2353763"/>
              <a:ext cx="312420" cy="346280"/>
            </a:xfrm>
            <a:prstGeom prst="rect">
              <a:avLst/>
            </a:prstGeom>
            <a:noFill/>
          </p:spPr>
          <p:txBody>
            <a:bodyPr wrap="square" lIns="0" tIns="0" rIns="0" bIns="0" rtlCol="0" anchor="ctr">
              <a:noAutofit/>
            </a:bodyPr>
            <a:lstStyle/>
            <a:p>
              <a:pPr algn="ctr"/>
              <a:r>
                <a:rPr lang="en-US" sz="1600" dirty="0">
                  <a:solidFill>
                    <a:schemeClr val="accent2"/>
                  </a:solidFill>
                </a:rPr>
                <a:t>8</a:t>
              </a:r>
              <a:endParaRPr lang="en-AU" sz="1600" dirty="0">
                <a:solidFill>
                  <a:schemeClr val="accent2"/>
                </a:solidFill>
              </a:endParaRPr>
            </a:p>
          </p:txBody>
        </p:sp>
        <p:sp>
          <p:nvSpPr>
            <p:cNvPr id="103" name="TextBox 102">
              <a:extLst>
                <a:ext uri="{FF2B5EF4-FFF2-40B4-BE49-F238E27FC236}">
                  <a16:creationId xmlns:a16="http://schemas.microsoft.com/office/drawing/2014/main" id="{89669B97-B075-1DBB-3B97-2C357D0EF58D}"/>
                </a:ext>
              </a:extLst>
            </p:cNvPr>
            <p:cNvSpPr txBox="1"/>
            <p:nvPr/>
          </p:nvSpPr>
          <p:spPr>
            <a:xfrm>
              <a:off x="5519581" y="2353763"/>
              <a:ext cx="312420" cy="346280"/>
            </a:xfrm>
            <a:prstGeom prst="rect">
              <a:avLst/>
            </a:prstGeom>
            <a:noFill/>
          </p:spPr>
          <p:txBody>
            <a:bodyPr wrap="square" lIns="0" tIns="0" rIns="0" bIns="0" rtlCol="0" anchor="ctr">
              <a:noAutofit/>
            </a:bodyPr>
            <a:lstStyle/>
            <a:p>
              <a:pPr algn="ctr"/>
              <a:r>
                <a:rPr lang="en-US" sz="1600" dirty="0">
                  <a:solidFill>
                    <a:schemeClr val="accent2"/>
                  </a:solidFill>
                </a:rPr>
                <a:t>9</a:t>
              </a:r>
              <a:endParaRPr lang="en-AU" sz="1600" dirty="0">
                <a:solidFill>
                  <a:schemeClr val="accent2"/>
                </a:solidFill>
              </a:endParaRPr>
            </a:p>
          </p:txBody>
        </p:sp>
        <p:sp>
          <p:nvSpPr>
            <p:cNvPr id="104" name="TextBox 103">
              <a:extLst>
                <a:ext uri="{FF2B5EF4-FFF2-40B4-BE49-F238E27FC236}">
                  <a16:creationId xmlns:a16="http://schemas.microsoft.com/office/drawing/2014/main" id="{42F4073E-E1D4-27E0-873C-593024EE9FB0}"/>
                </a:ext>
              </a:extLst>
            </p:cNvPr>
            <p:cNvSpPr txBox="1"/>
            <p:nvPr/>
          </p:nvSpPr>
          <p:spPr>
            <a:xfrm>
              <a:off x="5995216" y="2353763"/>
              <a:ext cx="312420" cy="346280"/>
            </a:xfrm>
            <a:prstGeom prst="rect">
              <a:avLst/>
            </a:prstGeom>
            <a:noFill/>
          </p:spPr>
          <p:txBody>
            <a:bodyPr wrap="square" lIns="0" tIns="0" rIns="0" bIns="0" rtlCol="0" anchor="ctr">
              <a:noAutofit/>
            </a:bodyPr>
            <a:lstStyle/>
            <a:p>
              <a:pPr algn="ctr"/>
              <a:r>
                <a:rPr lang="en-US" sz="1600" dirty="0">
                  <a:solidFill>
                    <a:schemeClr val="accent2"/>
                  </a:solidFill>
                </a:rPr>
                <a:t>10</a:t>
              </a:r>
              <a:endParaRPr lang="en-AU" sz="1600" dirty="0">
                <a:solidFill>
                  <a:schemeClr val="accent2"/>
                </a:solidFill>
              </a:endParaRPr>
            </a:p>
          </p:txBody>
        </p:sp>
        <p:sp>
          <p:nvSpPr>
            <p:cNvPr id="105" name="TextBox 104">
              <a:extLst>
                <a:ext uri="{FF2B5EF4-FFF2-40B4-BE49-F238E27FC236}">
                  <a16:creationId xmlns:a16="http://schemas.microsoft.com/office/drawing/2014/main" id="{EC565362-1A0C-ACED-F4BF-C71CCCDF9F7A}"/>
                </a:ext>
              </a:extLst>
            </p:cNvPr>
            <p:cNvSpPr txBox="1"/>
            <p:nvPr/>
          </p:nvSpPr>
          <p:spPr>
            <a:xfrm>
              <a:off x="6478471" y="2353763"/>
              <a:ext cx="312420" cy="346280"/>
            </a:xfrm>
            <a:prstGeom prst="rect">
              <a:avLst/>
            </a:prstGeom>
            <a:noFill/>
          </p:spPr>
          <p:txBody>
            <a:bodyPr wrap="square" lIns="0" tIns="0" rIns="0" bIns="0" rtlCol="0" anchor="ctr">
              <a:noAutofit/>
            </a:bodyPr>
            <a:lstStyle/>
            <a:p>
              <a:pPr algn="ctr"/>
              <a:r>
                <a:rPr lang="en-US" sz="1600" dirty="0">
                  <a:solidFill>
                    <a:schemeClr val="accent2"/>
                  </a:solidFill>
                </a:rPr>
                <a:t>11</a:t>
              </a:r>
              <a:endParaRPr lang="en-AU" sz="1600" dirty="0">
                <a:solidFill>
                  <a:schemeClr val="accent2"/>
                </a:solidFill>
              </a:endParaRPr>
            </a:p>
          </p:txBody>
        </p:sp>
        <p:sp>
          <p:nvSpPr>
            <p:cNvPr id="106" name="TextBox 105">
              <a:extLst>
                <a:ext uri="{FF2B5EF4-FFF2-40B4-BE49-F238E27FC236}">
                  <a16:creationId xmlns:a16="http://schemas.microsoft.com/office/drawing/2014/main" id="{C9BF990A-BB21-0EAF-3313-1B7265ADD8D5}"/>
                </a:ext>
              </a:extLst>
            </p:cNvPr>
            <p:cNvSpPr txBox="1"/>
            <p:nvPr/>
          </p:nvSpPr>
          <p:spPr>
            <a:xfrm>
              <a:off x="6954106" y="2353763"/>
              <a:ext cx="312420" cy="346280"/>
            </a:xfrm>
            <a:prstGeom prst="rect">
              <a:avLst/>
            </a:prstGeom>
            <a:noFill/>
          </p:spPr>
          <p:txBody>
            <a:bodyPr wrap="square" lIns="0" tIns="0" rIns="0" bIns="0" rtlCol="0" anchor="ctr">
              <a:noAutofit/>
            </a:bodyPr>
            <a:lstStyle/>
            <a:p>
              <a:pPr algn="ctr"/>
              <a:r>
                <a:rPr lang="en-US" sz="1600" dirty="0">
                  <a:solidFill>
                    <a:schemeClr val="accent2"/>
                  </a:solidFill>
                </a:rPr>
                <a:t>12</a:t>
              </a:r>
              <a:endParaRPr lang="en-AU" sz="1600" dirty="0">
                <a:solidFill>
                  <a:schemeClr val="accent2"/>
                </a:solidFill>
              </a:endParaRPr>
            </a:p>
          </p:txBody>
        </p:sp>
        <p:sp>
          <p:nvSpPr>
            <p:cNvPr id="107" name="TextBox 106">
              <a:extLst>
                <a:ext uri="{FF2B5EF4-FFF2-40B4-BE49-F238E27FC236}">
                  <a16:creationId xmlns:a16="http://schemas.microsoft.com/office/drawing/2014/main" id="{E002C8ED-D9C2-38F8-4D3F-BE7FBBB25505}"/>
                </a:ext>
              </a:extLst>
            </p:cNvPr>
            <p:cNvSpPr txBox="1"/>
            <p:nvPr/>
          </p:nvSpPr>
          <p:spPr>
            <a:xfrm>
              <a:off x="7429741" y="1445781"/>
              <a:ext cx="312420" cy="346280"/>
            </a:xfrm>
            <a:prstGeom prst="rect">
              <a:avLst/>
            </a:prstGeom>
            <a:noFill/>
          </p:spPr>
          <p:txBody>
            <a:bodyPr wrap="square" lIns="0" tIns="0" rIns="0" bIns="0" rtlCol="0" anchor="ctr">
              <a:noAutofit/>
            </a:bodyPr>
            <a:lstStyle/>
            <a:p>
              <a:pPr algn="ctr"/>
              <a:r>
                <a:rPr lang="en-US" sz="1600" dirty="0">
                  <a:solidFill>
                    <a:schemeClr val="accent2"/>
                  </a:solidFill>
                </a:rPr>
                <a:t>13</a:t>
              </a:r>
              <a:endParaRPr lang="en-AU" sz="1600" dirty="0">
                <a:solidFill>
                  <a:schemeClr val="accent2"/>
                </a:solidFill>
              </a:endParaRPr>
            </a:p>
          </p:txBody>
        </p:sp>
        <p:sp>
          <p:nvSpPr>
            <p:cNvPr id="108" name="TextBox 107">
              <a:extLst>
                <a:ext uri="{FF2B5EF4-FFF2-40B4-BE49-F238E27FC236}">
                  <a16:creationId xmlns:a16="http://schemas.microsoft.com/office/drawing/2014/main" id="{DB6B91F1-B050-FBD2-4E0E-4DDAD78923D2}"/>
                </a:ext>
              </a:extLst>
            </p:cNvPr>
            <p:cNvSpPr txBox="1"/>
            <p:nvPr/>
          </p:nvSpPr>
          <p:spPr>
            <a:xfrm>
              <a:off x="7912996" y="1445781"/>
              <a:ext cx="312420" cy="346280"/>
            </a:xfrm>
            <a:prstGeom prst="rect">
              <a:avLst/>
            </a:prstGeom>
            <a:noFill/>
          </p:spPr>
          <p:txBody>
            <a:bodyPr wrap="square" lIns="0" tIns="0" rIns="0" bIns="0" rtlCol="0" anchor="ctr">
              <a:noAutofit/>
            </a:bodyPr>
            <a:lstStyle/>
            <a:p>
              <a:pPr algn="ctr"/>
              <a:r>
                <a:rPr lang="en-US" sz="1600" dirty="0">
                  <a:solidFill>
                    <a:schemeClr val="accent2"/>
                  </a:solidFill>
                </a:rPr>
                <a:t>14</a:t>
              </a:r>
              <a:endParaRPr lang="en-AU" sz="1600" dirty="0">
                <a:solidFill>
                  <a:schemeClr val="accent2"/>
                </a:solidFill>
              </a:endParaRPr>
            </a:p>
          </p:txBody>
        </p:sp>
        <p:sp>
          <p:nvSpPr>
            <p:cNvPr id="109" name="TextBox 108">
              <a:extLst>
                <a:ext uri="{FF2B5EF4-FFF2-40B4-BE49-F238E27FC236}">
                  <a16:creationId xmlns:a16="http://schemas.microsoft.com/office/drawing/2014/main" id="{0C812846-500D-6FBC-42F6-69075F1A5D89}"/>
                </a:ext>
              </a:extLst>
            </p:cNvPr>
            <p:cNvSpPr txBox="1"/>
            <p:nvPr/>
          </p:nvSpPr>
          <p:spPr>
            <a:xfrm>
              <a:off x="8388631" y="1445781"/>
              <a:ext cx="312420" cy="346280"/>
            </a:xfrm>
            <a:prstGeom prst="rect">
              <a:avLst/>
            </a:prstGeom>
            <a:noFill/>
          </p:spPr>
          <p:txBody>
            <a:bodyPr wrap="square" lIns="0" tIns="0" rIns="0" bIns="0" rtlCol="0" anchor="ctr">
              <a:noAutofit/>
            </a:bodyPr>
            <a:lstStyle/>
            <a:p>
              <a:pPr algn="ctr"/>
              <a:r>
                <a:rPr lang="en-US" sz="1600" dirty="0">
                  <a:solidFill>
                    <a:schemeClr val="accent2"/>
                  </a:solidFill>
                </a:rPr>
                <a:t>15</a:t>
              </a:r>
              <a:endParaRPr lang="en-AU" sz="1600" dirty="0">
                <a:solidFill>
                  <a:schemeClr val="accent2"/>
                </a:solidFill>
              </a:endParaRPr>
            </a:p>
          </p:txBody>
        </p:sp>
        <p:sp>
          <p:nvSpPr>
            <p:cNvPr id="110" name="TextBox 109">
              <a:extLst>
                <a:ext uri="{FF2B5EF4-FFF2-40B4-BE49-F238E27FC236}">
                  <a16:creationId xmlns:a16="http://schemas.microsoft.com/office/drawing/2014/main" id="{98596A8D-0141-2328-9CF1-B65E42DF3FBB}"/>
                </a:ext>
              </a:extLst>
            </p:cNvPr>
            <p:cNvSpPr txBox="1"/>
            <p:nvPr/>
          </p:nvSpPr>
          <p:spPr>
            <a:xfrm>
              <a:off x="8864266" y="1445781"/>
              <a:ext cx="312420" cy="346280"/>
            </a:xfrm>
            <a:prstGeom prst="rect">
              <a:avLst/>
            </a:prstGeom>
            <a:noFill/>
          </p:spPr>
          <p:txBody>
            <a:bodyPr wrap="square" lIns="0" tIns="0" rIns="0" bIns="0" rtlCol="0" anchor="ctr">
              <a:noAutofit/>
            </a:bodyPr>
            <a:lstStyle/>
            <a:p>
              <a:pPr algn="ctr"/>
              <a:r>
                <a:rPr lang="en-US" sz="1600" dirty="0">
                  <a:solidFill>
                    <a:schemeClr val="accent2"/>
                  </a:solidFill>
                </a:rPr>
                <a:t>16</a:t>
              </a:r>
              <a:endParaRPr lang="en-AU" sz="1600" dirty="0">
                <a:solidFill>
                  <a:schemeClr val="accent2"/>
                </a:solidFill>
              </a:endParaRPr>
            </a:p>
          </p:txBody>
        </p:sp>
        <p:sp>
          <p:nvSpPr>
            <p:cNvPr id="111" name="TextBox 110">
              <a:extLst>
                <a:ext uri="{FF2B5EF4-FFF2-40B4-BE49-F238E27FC236}">
                  <a16:creationId xmlns:a16="http://schemas.microsoft.com/office/drawing/2014/main" id="{15B6C9A3-BACB-538D-BBDD-94E025BE8539}"/>
                </a:ext>
              </a:extLst>
            </p:cNvPr>
            <p:cNvSpPr txBox="1"/>
            <p:nvPr/>
          </p:nvSpPr>
          <p:spPr>
            <a:xfrm>
              <a:off x="9339901" y="1445781"/>
              <a:ext cx="312420" cy="346280"/>
            </a:xfrm>
            <a:prstGeom prst="rect">
              <a:avLst/>
            </a:prstGeom>
            <a:noFill/>
          </p:spPr>
          <p:txBody>
            <a:bodyPr wrap="square" lIns="0" tIns="0" rIns="0" bIns="0" rtlCol="0" anchor="ctr">
              <a:noAutofit/>
            </a:bodyPr>
            <a:lstStyle/>
            <a:p>
              <a:pPr algn="ctr"/>
              <a:r>
                <a:rPr lang="en-US" sz="1600" dirty="0">
                  <a:solidFill>
                    <a:schemeClr val="accent2"/>
                  </a:solidFill>
                </a:rPr>
                <a:t>17</a:t>
              </a:r>
              <a:endParaRPr lang="en-AU" sz="1600" dirty="0">
                <a:solidFill>
                  <a:schemeClr val="accent2"/>
                </a:solidFill>
              </a:endParaRPr>
            </a:p>
          </p:txBody>
        </p:sp>
        <p:sp>
          <p:nvSpPr>
            <p:cNvPr id="112" name="TextBox 111">
              <a:extLst>
                <a:ext uri="{FF2B5EF4-FFF2-40B4-BE49-F238E27FC236}">
                  <a16:creationId xmlns:a16="http://schemas.microsoft.com/office/drawing/2014/main" id="{0F9C2430-E380-DCDA-01FC-60AF6B4A8F66}"/>
                </a:ext>
              </a:extLst>
            </p:cNvPr>
            <p:cNvSpPr txBox="1"/>
            <p:nvPr/>
          </p:nvSpPr>
          <p:spPr>
            <a:xfrm>
              <a:off x="9807916" y="905601"/>
              <a:ext cx="312420" cy="346280"/>
            </a:xfrm>
            <a:prstGeom prst="rect">
              <a:avLst/>
            </a:prstGeom>
            <a:noFill/>
          </p:spPr>
          <p:txBody>
            <a:bodyPr wrap="square" lIns="0" tIns="0" rIns="0" bIns="0" rtlCol="0" anchor="ctr">
              <a:noAutofit/>
            </a:bodyPr>
            <a:lstStyle/>
            <a:p>
              <a:pPr algn="ctr"/>
              <a:r>
                <a:rPr lang="en-US" sz="1600" dirty="0">
                  <a:solidFill>
                    <a:schemeClr val="accent2"/>
                  </a:solidFill>
                </a:rPr>
                <a:t>18</a:t>
              </a:r>
              <a:endParaRPr lang="en-AU" sz="1600" dirty="0">
                <a:solidFill>
                  <a:schemeClr val="accent2"/>
                </a:solidFill>
              </a:endParaRPr>
            </a:p>
          </p:txBody>
        </p:sp>
        <p:sp>
          <p:nvSpPr>
            <p:cNvPr id="113" name="TextBox 112">
              <a:extLst>
                <a:ext uri="{FF2B5EF4-FFF2-40B4-BE49-F238E27FC236}">
                  <a16:creationId xmlns:a16="http://schemas.microsoft.com/office/drawing/2014/main" id="{EEF2E480-6695-5E55-5D2C-C4F2722B78EC}"/>
                </a:ext>
              </a:extLst>
            </p:cNvPr>
            <p:cNvSpPr txBox="1"/>
            <p:nvPr/>
          </p:nvSpPr>
          <p:spPr>
            <a:xfrm>
              <a:off x="4873111" y="905601"/>
              <a:ext cx="1605360" cy="346280"/>
            </a:xfrm>
            <a:prstGeom prst="rect">
              <a:avLst/>
            </a:prstGeom>
            <a:noFill/>
          </p:spPr>
          <p:txBody>
            <a:bodyPr wrap="square" lIns="0" tIns="0" rIns="0" bIns="0" rtlCol="0" anchor="ctr">
              <a:noAutofit/>
            </a:bodyPr>
            <a:lstStyle/>
            <a:p>
              <a:pPr algn="ctr"/>
              <a:r>
                <a:rPr lang="en-US" sz="1800" b="1" dirty="0">
                  <a:solidFill>
                    <a:schemeClr val="accent2"/>
                  </a:solidFill>
                  <a:latin typeface="+mj-lt"/>
                </a:rPr>
                <a:t>Group</a:t>
              </a:r>
              <a:endParaRPr lang="en-AU" sz="1600" b="1" dirty="0">
                <a:solidFill>
                  <a:schemeClr val="accent2"/>
                </a:solidFill>
                <a:latin typeface="+mj-lt"/>
              </a:endParaRPr>
            </a:p>
          </p:txBody>
        </p:sp>
      </p:grpSp>
      <p:sp>
        <p:nvSpPr>
          <p:cNvPr id="115" name="Rectangle 114">
            <a:extLst>
              <a:ext uri="{FF2B5EF4-FFF2-40B4-BE49-F238E27FC236}">
                <a16:creationId xmlns:a16="http://schemas.microsoft.com/office/drawing/2014/main" id="{5C73D5F0-6829-23C0-45B2-5047A250E259}"/>
              </a:ext>
              <a:ext uri="{C183D7F6-B498-43B3-948B-1728B52AA6E4}">
                <adec:decorative xmlns:adec="http://schemas.microsoft.com/office/drawing/2017/decorative" val="1"/>
              </a:ext>
            </a:extLst>
          </p:cNvPr>
          <p:cNvSpPr/>
          <p:nvPr/>
        </p:nvSpPr>
        <p:spPr>
          <a:xfrm>
            <a:off x="1616574" y="1312839"/>
            <a:ext cx="468000" cy="3276000"/>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Rectangle 116">
            <a:extLst>
              <a:ext uri="{FF2B5EF4-FFF2-40B4-BE49-F238E27FC236}">
                <a16:creationId xmlns:a16="http://schemas.microsoft.com/office/drawing/2014/main" id="{9414BA53-DC29-6791-46D2-C6E11173C756}"/>
              </a:ext>
              <a:ext uri="{C183D7F6-B498-43B3-948B-1728B52AA6E4}">
                <adec:decorative xmlns:adec="http://schemas.microsoft.com/office/drawing/2017/decorative" val="1"/>
              </a:ext>
            </a:extLst>
          </p:cNvPr>
          <p:cNvSpPr/>
          <p:nvPr/>
        </p:nvSpPr>
        <p:spPr>
          <a:xfrm>
            <a:off x="2089486" y="1792061"/>
            <a:ext cx="468000" cy="279677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Rectangle 117">
            <a:extLst>
              <a:ext uri="{FF2B5EF4-FFF2-40B4-BE49-F238E27FC236}">
                <a16:creationId xmlns:a16="http://schemas.microsoft.com/office/drawing/2014/main" id="{D97B1979-460E-5CE0-D4F8-78DB9F0FE1AD}"/>
              </a:ext>
              <a:ext uri="{C183D7F6-B498-43B3-948B-1728B52AA6E4}">
                <adec:decorative xmlns:adec="http://schemas.microsoft.com/office/drawing/2017/decorative" val="1"/>
              </a:ext>
            </a:extLst>
          </p:cNvPr>
          <p:cNvSpPr/>
          <p:nvPr/>
        </p:nvSpPr>
        <p:spPr>
          <a:xfrm>
            <a:off x="7351951" y="1769201"/>
            <a:ext cx="468000" cy="279677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Rectangle 122">
            <a:extLst>
              <a:ext uri="{FF2B5EF4-FFF2-40B4-BE49-F238E27FC236}">
                <a16:creationId xmlns:a16="http://schemas.microsoft.com/office/drawing/2014/main" id="{374689E2-41E0-A08E-3EFA-FC9419D7E705}"/>
              </a:ext>
              <a:ext uri="{C183D7F6-B498-43B3-948B-1728B52AA6E4}">
                <adec:decorative xmlns:adec="http://schemas.microsoft.com/office/drawing/2017/decorative" val="1"/>
              </a:ext>
            </a:extLst>
          </p:cNvPr>
          <p:cNvSpPr/>
          <p:nvPr/>
        </p:nvSpPr>
        <p:spPr>
          <a:xfrm>
            <a:off x="7819951" y="1769201"/>
            <a:ext cx="468000" cy="279677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Rectangle 123">
            <a:extLst>
              <a:ext uri="{FF2B5EF4-FFF2-40B4-BE49-F238E27FC236}">
                <a16:creationId xmlns:a16="http://schemas.microsoft.com/office/drawing/2014/main" id="{C5BB7022-0559-40F3-FDBF-F8055349A569}"/>
              </a:ext>
              <a:ext uri="{C183D7F6-B498-43B3-948B-1728B52AA6E4}">
                <adec:decorative xmlns:adec="http://schemas.microsoft.com/office/drawing/2017/decorative" val="1"/>
              </a:ext>
            </a:extLst>
          </p:cNvPr>
          <p:cNvSpPr/>
          <p:nvPr/>
        </p:nvSpPr>
        <p:spPr>
          <a:xfrm>
            <a:off x="8287950" y="1769201"/>
            <a:ext cx="498525" cy="279677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Rectangle 124">
            <a:extLst>
              <a:ext uri="{FF2B5EF4-FFF2-40B4-BE49-F238E27FC236}">
                <a16:creationId xmlns:a16="http://schemas.microsoft.com/office/drawing/2014/main" id="{6D6A4826-067F-B891-FE7A-DE7967AA7A9E}"/>
              </a:ext>
              <a:ext uri="{C183D7F6-B498-43B3-948B-1728B52AA6E4}">
                <adec:decorative xmlns:adec="http://schemas.microsoft.com/office/drawing/2017/decorative" val="1"/>
              </a:ext>
            </a:extLst>
          </p:cNvPr>
          <p:cNvSpPr/>
          <p:nvPr/>
        </p:nvSpPr>
        <p:spPr>
          <a:xfrm>
            <a:off x="8786475" y="1769201"/>
            <a:ext cx="467999" cy="279677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Rectangle 125">
            <a:extLst>
              <a:ext uri="{FF2B5EF4-FFF2-40B4-BE49-F238E27FC236}">
                <a16:creationId xmlns:a16="http://schemas.microsoft.com/office/drawing/2014/main" id="{F16E5091-8024-4E21-3278-527C036DE4DE}"/>
              </a:ext>
              <a:ext uri="{C183D7F6-B498-43B3-948B-1728B52AA6E4}">
                <adec:decorative xmlns:adec="http://schemas.microsoft.com/office/drawing/2017/decorative" val="1"/>
              </a:ext>
            </a:extLst>
          </p:cNvPr>
          <p:cNvSpPr/>
          <p:nvPr/>
        </p:nvSpPr>
        <p:spPr>
          <a:xfrm>
            <a:off x="9254474" y="1769201"/>
            <a:ext cx="498525" cy="279677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Rectangle 126">
            <a:extLst>
              <a:ext uri="{FF2B5EF4-FFF2-40B4-BE49-F238E27FC236}">
                <a16:creationId xmlns:a16="http://schemas.microsoft.com/office/drawing/2014/main" id="{0492EFFE-A780-D277-E6A9-57A41B44F3CF}"/>
              </a:ext>
              <a:ext uri="{C183D7F6-B498-43B3-948B-1728B52AA6E4}">
                <adec:decorative xmlns:adec="http://schemas.microsoft.com/office/drawing/2017/decorative" val="1"/>
              </a:ext>
            </a:extLst>
          </p:cNvPr>
          <p:cNvSpPr/>
          <p:nvPr/>
        </p:nvSpPr>
        <p:spPr>
          <a:xfrm>
            <a:off x="9752986" y="1312839"/>
            <a:ext cx="468012" cy="3253140"/>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FD47D1AC-21B0-8FE1-C08A-10A4306B9C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40</a:t>
            </a:fld>
            <a:endParaRPr lang="en-AU"/>
          </a:p>
        </p:txBody>
      </p:sp>
    </p:spTree>
    <p:extLst>
      <p:ext uri="{BB962C8B-B14F-4D97-AF65-F5344CB8AC3E}">
        <p14:creationId xmlns:p14="http://schemas.microsoft.com/office/powerpoint/2010/main" val="125787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1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2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25"/>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43"/>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12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26"/>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45"/>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12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5" grpId="0" animBg="1"/>
      <p:bldP spid="35" grpId="1" animBg="1"/>
      <p:bldP spid="37" grpId="0" animBg="1"/>
      <p:bldP spid="37" grpId="1" animBg="1"/>
      <p:bldP spid="39" grpId="0" animBg="1"/>
      <p:bldP spid="39" grpId="1" animBg="1"/>
      <p:bldP spid="41" grpId="0" animBg="1"/>
      <p:bldP spid="41" grpId="1" animBg="1"/>
      <p:bldP spid="43" grpId="0" animBg="1"/>
      <p:bldP spid="43" grpId="1" animBg="1"/>
      <p:bldP spid="45" grpId="0" animBg="1"/>
      <p:bldP spid="45" grpId="1" animBg="1"/>
      <p:bldP spid="47" grpId="0" animBg="1"/>
      <p:bldP spid="115" grpId="0" animBg="1"/>
      <p:bldP spid="115" grpId="1" animBg="1"/>
      <p:bldP spid="117" grpId="0" animBg="1"/>
      <p:bldP spid="117" grpId="1" animBg="1"/>
      <p:bldP spid="118" grpId="0" animBg="1"/>
      <p:bldP spid="118"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30C6E7-49CE-612A-E6B8-D46FEBE072CB}"/>
              </a:ext>
            </a:extLst>
          </p:cNvPr>
          <p:cNvSpPr>
            <a:spLocks noGrp="1"/>
          </p:cNvSpPr>
          <p:nvPr>
            <p:ph type="title"/>
          </p:nvPr>
        </p:nvSpPr>
        <p:spPr/>
        <p:txBody>
          <a:bodyPr/>
          <a:lstStyle/>
          <a:p>
            <a:r>
              <a:rPr lang="en-AU" dirty="0">
                <a:latin typeface="+mj-lt"/>
              </a:rPr>
              <a:t>2.1 Checkpoint</a:t>
            </a:r>
          </a:p>
        </p:txBody>
      </p:sp>
      <p:sp>
        <p:nvSpPr>
          <p:cNvPr id="5" name="Text Placeholder 4">
            <a:extLst>
              <a:ext uri="{FF2B5EF4-FFF2-40B4-BE49-F238E27FC236}">
                <a16:creationId xmlns:a16="http://schemas.microsoft.com/office/drawing/2014/main" id="{BE72920F-45EB-F1DF-06A5-BFD3F26A5E97}"/>
              </a:ext>
            </a:extLst>
          </p:cNvPr>
          <p:cNvSpPr>
            <a:spLocks noGrp="1"/>
          </p:cNvSpPr>
          <p:nvPr>
            <p:ph type="body" sz="quarter" idx="18"/>
          </p:nvPr>
        </p:nvSpPr>
        <p:spPr>
          <a:xfrm>
            <a:off x="359998" y="882000"/>
            <a:ext cx="10080000" cy="310015"/>
          </a:xfrm>
        </p:spPr>
        <p:txBody>
          <a:bodyPr/>
          <a:lstStyle/>
          <a:p>
            <a:pPr>
              <a:spcBef>
                <a:spcPts val="1200"/>
              </a:spcBef>
              <a:spcAft>
                <a:spcPts val="600"/>
              </a:spcAft>
            </a:pPr>
            <a:r>
              <a:rPr lang="en-AU" sz="1800" dirty="0">
                <a:latin typeface="+mj-lt"/>
                <a:ea typeface="Calibri" panose="020F0502020204030204" pitchFamily="34" charset="0"/>
              </a:rPr>
              <a:t>Which of the following statements correctly describes the electron configuration of magnesium?</a:t>
            </a:r>
          </a:p>
        </p:txBody>
      </p:sp>
      <p:sp>
        <p:nvSpPr>
          <p:cNvPr id="4" name="Picture Placeholder 3">
            <a:extLst>
              <a:ext uri="{FF2B5EF4-FFF2-40B4-BE49-F238E27FC236}">
                <a16:creationId xmlns:a16="http://schemas.microsoft.com/office/drawing/2014/main" id="{48C4A499-1C03-F99B-64FF-940EC4DB1CD3}"/>
              </a:ext>
            </a:extLst>
          </p:cNvPr>
          <p:cNvSpPr>
            <a:spLocks noGrp="1"/>
          </p:cNvSpPr>
          <p:nvPr>
            <p:ph type="pic" sz="quarter" idx="13"/>
          </p:nvPr>
        </p:nvSpPr>
        <p:spPr/>
        <p:txBody>
          <a:bodyPr/>
          <a:lstStyle/>
          <a:p>
            <a:pPr marL="273050" indent="-273050">
              <a:spcBef>
                <a:spcPts val="1200"/>
              </a:spcBef>
              <a:spcAft>
                <a:spcPts val="600"/>
              </a:spcAft>
            </a:pPr>
            <a:r>
              <a:rPr lang="en-AU" dirty="0">
                <a:solidFill>
                  <a:srgbClr val="000000"/>
                </a:solidFill>
                <a:ea typeface="Calibri" panose="020F0502020204030204" pitchFamily="34" charset="0"/>
              </a:rPr>
              <a:t>A) Magnesium has 2 electrons in the first shell, and 2 electrons in the second shell.</a:t>
            </a:r>
          </a:p>
          <a:p>
            <a:pPr marL="355600" indent="-355600">
              <a:spcBef>
                <a:spcPts val="1200"/>
              </a:spcBef>
              <a:spcAft>
                <a:spcPts val="600"/>
              </a:spcAft>
            </a:pPr>
            <a:r>
              <a:rPr lang="en-AU" dirty="0">
                <a:solidFill>
                  <a:srgbClr val="000000"/>
                </a:solidFill>
                <a:ea typeface="Calibri" panose="020F0502020204030204" pitchFamily="34" charset="0"/>
              </a:rPr>
              <a:t>B) Magnesium has 8 electrons in the first shell, 8 electrons in the second shell, and 2 electrons in the third shell.</a:t>
            </a:r>
          </a:p>
          <a:p>
            <a:pPr marL="355600" indent="-355600">
              <a:spcBef>
                <a:spcPts val="1200"/>
              </a:spcBef>
              <a:spcAft>
                <a:spcPts val="600"/>
              </a:spcAft>
            </a:pPr>
            <a:r>
              <a:rPr lang="en-AU" dirty="0">
                <a:solidFill>
                  <a:srgbClr val="000000"/>
                </a:solidFill>
                <a:ea typeface="Calibri" panose="020F0502020204030204" pitchFamily="34" charset="0"/>
              </a:rPr>
              <a:t>C) Magnesium has 2 electrons in the first shell, 8 electrons in the second shell, and 2 electrons in the third shell.</a:t>
            </a:r>
          </a:p>
          <a:p>
            <a:pPr marL="355600" indent="-355600">
              <a:spcBef>
                <a:spcPts val="1200"/>
              </a:spcBef>
              <a:spcAft>
                <a:spcPts val="600"/>
              </a:spcAft>
            </a:pPr>
            <a:r>
              <a:rPr lang="en-AU" dirty="0">
                <a:solidFill>
                  <a:srgbClr val="000000"/>
                </a:solidFill>
                <a:ea typeface="Calibri" panose="020F0502020204030204" pitchFamily="34" charset="0"/>
              </a:rPr>
              <a:t>D) Magnesium has 2 electrons in the first shell, 8 electrons in the second shell, and no electrons in the third shell.</a:t>
            </a:r>
          </a:p>
          <a:p>
            <a:endParaRPr lang="en-AU" dirty="0"/>
          </a:p>
        </p:txBody>
      </p:sp>
      <p:sp>
        <p:nvSpPr>
          <p:cNvPr id="2" name="Slide Number Placeholder 1">
            <a:extLst>
              <a:ext uri="{FF2B5EF4-FFF2-40B4-BE49-F238E27FC236}">
                <a16:creationId xmlns:a16="http://schemas.microsoft.com/office/drawing/2014/main" id="{B183542D-5DD4-C29F-6CD2-113CA58FAD6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41</a:t>
            </a:fld>
            <a:endParaRPr lang="en-AU"/>
          </a:p>
        </p:txBody>
      </p:sp>
    </p:spTree>
    <p:extLst>
      <p:ext uri="{BB962C8B-B14F-4D97-AF65-F5344CB8AC3E}">
        <p14:creationId xmlns:p14="http://schemas.microsoft.com/office/powerpoint/2010/main" val="103613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59998" y="360000"/>
            <a:ext cx="11247802" cy="522000"/>
          </a:xfrm>
        </p:spPr>
        <p:txBody>
          <a:bodyPr/>
          <a:lstStyle/>
          <a:p>
            <a:r>
              <a:rPr lang="en-AU" sz="3200" dirty="0">
                <a:latin typeface="+mj-lt"/>
                <a:cs typeface="Arial"/>
              </a:rPr>
              <a:t>2.2 From elements to compounds – the noble gas connection</a:t>
            </a:r>
          </a:p>
        </p:txBody>
      </p:sp>
      <p:sp>
        <p:nvSpPr>
          <p:cNvPr id="6" name="Text Placeholder 5">
            <a:extLst>
              <a:ext uri="{FF2B5EF4-FFF2-40B4-BE49-F238E27FC236}">
                <a16:creationId xmlns:a16="http://schemas.microsoft.com/office/drawing/2014/main" id="{F6E46F61-5E5D-A38F-3A9E-C34BA5E92B24}"/>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E4CEF851-7094-7492-3BEE-9F4CDD597D27}"/>
              </a:ext>
            </a:extLst>
          </p:cNvPr>
          <p:cNvGraphicFramePr>
            <a:graphicFrameLocks noGrp="1"/>
          </p:cNvGraphicFramePr>
          <p:nvPr>
            <p:extLst>
              <p:ext uri="{D42A27DB-BD31-4B8C-83A1-F6EECF244321}">
                <p14:modId xmlns:p14="http://schemas.microsoft.com/office/powerpoint/2010/main" val="3746416186"/>
              </p:ext>
            </p:extLst>
          </p:nvPr>
        </p:nvGraphicFramePr>
        <p:xfrm>
          <a:off x="359998" y="1916174"/>
          <a:ext cx="11126369" cy="4241229"/>
        </p:xfrm>
        <a:graphic>
          <a:graphicData uri="http://schemas.openxmlformats.org/drawingml/2006/table">
            <a:tbl>
              <a:tblPr firstRow="1">
                <a:tableStyleId>{B301B821-A1FF-4177-AEE7-76D212191A09}</a:tableStyleId>
              </a:tblPr>
              <a:tblGrid>
                <a:gridCol w="5452079">
                  <a:extLst>
                    <a:ext uri="{9D8B030D-6E8A-4147-A177-3AD203B41FA5}">
                      <a16:colId xmlns:a16="http://schemas.microsoft.com/office/drawing/2014/main" val="3623447875"/>
                    </a:ext>
                  </a:extLst>
                </a:gridCol>
                <a:gridCol w="5674290">
                  <a:extLst>
                    <a:ext uri="{9D8B030D-6E8A-4147-A177-3AD203B41FA5}">
                      <a16:colId xmlns:a16="http://schemas.microsoft.com/office/drawing/2014/main" val="3573327086"/>
                    </a:ext>
                  </a:extLst>
                </a:gridCol>
              </a:tblGrid>
              <a:tr h="370133">
                <a:tc>
                  <a:txBody>
                    <a:bodyPr/>
                    <a:lstStyle/>
                    <a:p>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1083194">
                <a:tc>
                  <a:txBody>
                    <a:bodyPr/>
                    <a:lstStyle/>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to describe the chemical properties of materials.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describe noble gas configuration</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describe the purpose of a chemical bond</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explain the link between noble gas configuration and chemical bonding</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identify and name the 3 types of bonds – ionic, covalent and metallic</a:t>
                      </a:r>
                    </a:p>
                    <a:p>
                      <a:pPr marL="285750" indent="-285750">
                        <a:lnSpc>
                          <a:spcPct val="150000"/>
                        </a:lnSpc>
                        <a:spcAft>
                          <a:spcPts val="1200"/>
                        </a:spcAft>
                        <a:buFont typeface="Arial" panose="020B0604020202020204" pitchFamily="34" charset="0"/>
                        <a:buChar char="•"/>
                      </a:pPr>
                      <a:endParaRPr lang="en-AU" sz="200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bl>
          </a:graphicData>
        </a:graphic>
      </p:graphicFrame>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42</a:t>
            </a:fld>
            <a:endParaRPr lang="en-AU"/>
          </a:p>
        </p:txBody>
      </p:sp>
    </p:spTree>
    <p:extLst>
      <p:ext uri="{BB962C8B-B14F-4D97-AF65-F5344CB8AC3E}">
        <p14:creationId xmlns:p14="http://schemas.microsoft.com/office/powerpoint/2010/main" val="13945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E821B-47DF-4DB1-6280-403A236C47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B01FBA-E9E1-3F5B-EEB3-7EF0C9B75217}"/>
              </a:ext>
            </a:extLst>
          </p:cNvPr>
          <p:cNvSpPr>
            <a:spLocks noGrp="1"/>
          </p:cNvSpPr>
          <p:nvPr>
            <p:ph type="title"/>
          </p:nvPr>
        </p:nvSpPr>
        <p:spPr/>
        <p:txBody>
          <a:bodyPr/>
          <a:lstStyle/>
          <a:p>
            <a:r>
              <a:rPr lang="en-AU" dirty="0">
                <a:latin typeface="+mj-lt"/>
              </a:rPr>
              <a:t>2.2 Checkpoint 1</a:t>
            </a:r>
          </a:p>
        </p:txBody>
      </p:sp>
      <p:sp>
        <p:nvSpPr>
          <p:cNvPr id="4" name="Text Placeholder 3">
            <a:extLst>
              <a:ext uri="{FF2B5EF4-FFF2-40B4-BE49-F238E27FC236}">
                <a16:creationId xmlns:a16="http://schemas.microsoft.com/office/drawing/2014/main" id="{C62A6569-3A8B-DE96-5D3F-EE6D4D54EBA8}"/>
              </a:ext>
            </a:extLst>
          </p:cNvPr>
          <p:cNvSpPr>
            <a:spLocks noGrp="1"/>
          </p:cNvSpPr>
          <p:nvPr>
            <p:ph type="body" sz="quarter" idx="18"/>
          </p:nvPr>
        </p:nvSpPr>
        <p:spPr/>
        <p:txBody>
          <a:bodyPr/>
          <a:lstStyle/>
          <a:p>
            <a:r>
              <a:rPr lang="en-AU" dirty="0">
                <a:latin typeface="+mj-lt"/>
              </a:rPr>
              <a:t>Draw the electron configuration of aluminium (atomic number 13) and identify its valency</a:t>
            </a:r>
          </a:p>
        </p:txBody>
      </p:sp>
      <p:grpSp>
        <p:nvGrpSpPr>
          <p:cNvPr id="28" name="Group 27" descr="A model showing the electron shell configuration for aluminium">
            <a:extLst>
              <a:ext uri="{FF2B5EF4-FFF2-40B4-BE49-F238E27FC236}">
                <a16:creationId xmlns:a16="http://schemas.microsoft.com/office/drawing/2014/main" id="{16831ECF-1D63-3D61-F3D4-9C850404414A}"/>
              </a:ext>
              <a:ext uri="{C183D7F6-B498-43B3-948B-1728B52AA6E4}">
                <adec:decorative xmlns:adec="http://schemas.microsoft.com/office/drawing/2017/decorative" val="0"/>
              </a:ext>
            </a:extLst>
          </p:cNvPr>
          <p:cNvGrpSpPr/>
          <p:nvPr/>
        </p:nvGrpSpPr>
        <p:grpSpPr>
          <a:xfrm>
            <a:off x="1206118" y="1956022"/>
            <a:ext cx="4215792" cy="4011224"/>
            <a:chOff x="3840687" y="892749"/>
            <a:chExt cx="5750788" cy="5502121"/>
          </a:xfrm>
        </p:grpSpPr>
        <p:grpSp>
          <p:nvGrpSpPr>
            <p:cNvPr id="29" name="Group 28">
              <a:extLst>
                <a:ext uri="{FF2B5EF4-FFF2-40B4-BE49-F238E27FC236}">
                  <a16:creationId xmlns:a16="http://schemas.microsoft.com/office/drawing/2014/main" id="{9850AF2C-5925-1E54-1045-E1B4D6D9BEFE}"/>
                </a:ext>
              </a:extLst>
            </p:cNvPr>
            <p:cNvGrpSpPr/>
            <p:nvPr/>
          </p:nvGrpSpPr>
          <p:grpSpPr>
            <a:xfrm>
              <a:off x="4561303" y="1643176"/>
              <a:ext cx="4181420" cy="4227416"/>
              <a:chOff x="4561303" y="1643176"/>
              <a:chExt cx="4181420" cy="4227416"/>
            </a:xfrm>
          </p:grpSpPr>
          <p:sp>
            <p:nvSpPr>
              <p:cNvPr id="46" name="Oval 45">
                <a:extLst>
                  <a:ext uri="{FF2B5EF4-FFF2-40B4-BE49-F238E27FC236}">
                    <a16:creationId xmlns:a16="http://schemas.microsoft.com/office/drawing/2014/main" id="{EAF06188-67AF-E271-284B-A4A4FAA8C399}"/>
                  </a:ext>
                </a:extLst>
              </p:cNvPr>
              <p:cNvSpPr/>
              <p:nvPr/>
            </p:nvSpPr>
            <p:spPr>
              <a:xfrm>
                <a:off x="4561303" y="1643176"/>
                <a:ext cx="4181420" cy="4227416"/>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47" name="Oval 46">
                <a:extLst>
                  <a:ext uri="{FF2B5EF4-FFF2-40B4-BE49-F238E27FC236}">
                    <a16:creationId xmlns:a16="http://schemas.microsoft.com/office/drawing/2014/main" id="{49442C5C-2C5A-020B-D546-28EC3225DB7F}"/>
                  </a:ext>
                </a:extLst>
              </p:cNvPr>
              <p:cNvSpPr/>
              <p:nvPr/>
            </p:nvSpPr>
            <p:spPr>
              <a:xfrm>
                <a:off x="5215337" y="2337104"/>
                <a:ext cx="2808662" cy="2839558"/>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48" name="Oval 47">
                <a:extLst>
                  <a:ext uri="{FF2B5EF4-FFF2-40B4-BE49-F238E27FC236}">
                    <a16:creationId xmlns:a16="http://schemas.microsoft.com/office/drawing/2014/main" id="{14F6E5C9-586D-D03C-AC93-E528CF9E8C03}"/>
                  </a:ext>
                </a:extLst>
              </p:cNvPr>
              <p:cNvSpPr/>
              <p:nvPr/>
            </p:nvSpPr>
            <p:spPr>
              <a:xfrm>
                <a:off x="6049415" y="3215459"/>
                <a:ext cx="1057412" cy="1082848"/>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t>Al</a:t>
                </a:r>
              </a:p>
            </p:txBody>
          </p:sp>
        </p:grpSp>
        <p:grpSp>
          <p:nvGrpSpPr>
            <p:cNvPr id="30" name="Group 29">
              <a:extLst>
                <a:ext uri="{FF2B5EF4-FFF2-40B4-BE49-F238E27FC236}">
                  <a16:creationId xmlns:a16="http://schemas.microsoft.com/office/drawing/2014/main" id="{4C1F77FF-C1FA-5BB2-E40E-54CEDCAAF293}"/>
                </a:ext>
              </a:extLst>
            </p:cNvPr>
            <p:cNvGrpSpPr/>
            <p:nvPr/>
          </p:nvGrpSpPr>
          <p:grpSpPr>
            <a:xfrm>
              <a:off x="3840687" y="892749"/>
              <a:ext cx="5750788" cy="5502121"/>
              <a:chOff x="3840687" y="892749"/>
              <a:chExt cx="5750788" cy="5502121"/>
            </a:xfrm>
          </p:grpSpPr>
          <p:sp>
            <p:nvSpPr>
              <p:cNvPr id="31" name="Oval 30" descr="model of an atom of aluminium showing the electron shell configuration">
                <a:extLst>
                  <a:ext uri="{FF2B5EF4-FFF2-40B4-BE49-F238E27FC236}">
                    <a16:creationId xmlns:a16="http://schemas.microsoft.com/office/drawing/2014/main" id="{43A2E81D-7230-5F35-05AA-C48BAF85FC5F}"/>
                  </a:ext>
                </a:extLst>
              </p:cNvPr>
              <p:cNvSpPr/>
              <p:nvPr/>
            </p:nvSpPr>
            <p:spPr>
              <a:xfrm>
                <a:off x="4050507" y="1118896"/>
                <a:ext cx="5203012" cy="5275974"/>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nvGrpSpPr>
              <p:cNvPr id="32" name="Group 31">
                <a:extLst>
                  <a:ext uri="{FF2B5EF4-FFF2-40B4-BE49-F238E27FC236}">
                    <a16:creationId xmlns:a16="http://schemas.microsoft.com/office/drawing/2014/main" id="{48E00620-09C1-693B-51E1-2E1E3F966EEB}"/>
                  </a:ext>
                </a:extLst>
              </p:cNvPr>
              <p:cNvGrpSpPr/>
              <p:nvPr/>
            </p:nvGrpSpPr>
            <p:grpSpPr>
              <a:xfrm>
                <a:off x="3840687" y="892749"/>
                <a:ext cx="5750788" cy="5200926"/>
                <a:chOff x="3840687" y="892749"/>
                <a:chExt cx="5750788" cy="5200926"/>
              </a:xfrm>
            </p:grpSpPr>
            <p:sp>
              <p:nvSpPr>
                <p:cNvPr id="33" name="Oval 32">
                  <a:extLst>
                    <a:ext uri="{FF2B5EF4-FFF2-40B4-BE49-F238E27FC236}">
                      <a16:creationId xmlns:a16="http://schemas.microsoft.com/office/drawing/2014/main" id="{BF9A6A61-BB32-3C51-C936-8A8B4229A527}"/>
                    </a:ext>
                  </a:extLst>
                </p:cNvPr>
                <p:cNvSpPr/>
                <p:nvPr/>
              </p:nvSpPr>
              <p:spPr>
                <a:xfrm>
                  <a:off x="3840687" y="4183252"/>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34" name="Oval 33">
                  <a:extLst>
                    <a:ext uri="{FF2B5EF4-FFF2-40B4-BE49-F238E27FC236}">
                      <a16:creationId xmlns:a16="http://schemas.microsoft.com/office/drawing/2014/main" id="{F023718C-B771-5274-D884-08CCDF7E1856}"/>
                    </a:ext>
                  </a:extLst>
                </p:cNvPr>
                <p:cNvSpPr/>
                <p:nvPr/>
              </p:nvSpPr>
              <p:spPr>
                <a:xfrm>
                  <a:off x="9069673" y="3164980"/>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35" name="Oval 34">
                  <a:extLst>
                    <a:ext uri="{FF2B5EF4-FFF2-40B4-BE49-F238E27FC236}">
                      <a16:creationId xmlns:a16="http://schemas.microsoft.com/office/drawing/2014/main" id="{D19A9619-200A-EC29-7F80-F799CCE78079}"/>
                    </a:ext>
                  </a:extLst>
                </p:cNvPr>
                <p:cNvSpPr/>
                <p:nvPr/>
              </p:nvSpPr>
              <p:spPr>
                <a:xfrm>
                  <a:off x="7683122" y="5200113"/>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36" name="Oval 35">
                  <a:extLst>
                    <a:ext uri="{FF2B5EF4-FFF2-40B4-BE49-F238E27FC236}">
                      <a16:creationId xmlns:a16="http://schemas.microsoft.com/office/drawing/2014/main" id="{2293F2FE-ED3E-6EBF-944D-0F8A789DA1DB}"/>
                    </a:ext>
                  </a:extLst>
                </p:cNvPr>
                <p:cNvSpPr/>
                <p:nvPr/>
              </p:nvSpPr>
              <p:spPr>
                <a:xfrm>
                  <a:off x="8476319" y="3764875"/>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37" name="Oval 36">
                  <a:extLst>
                    <a:ext uri="{FF2B5EF4-FFF2-40B4-BE49-F238E27FC236}">
                      <a16:creationId xmlns:a16="http://schemas.microsoft.com/office/drawing/2014/main" id="{E0084EB1-15A9-71E5-1B1C-A4C850E48E90}"/>
                    </a:ext>
                  </a:extLst>
                </p:cNvPr>
                <p:cNvSpPr/>
                <p:nvPr/>
              </p:nvSpPr>
              <p:spPr>
                <a:xfrm>
                  <a:off x="8107625" y="2296859"/>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38" name="Oval 37">
                  <a:extLst>
                    <a:ext uri="{FF2B5EF4-FFF2-40B4-BE49-F238E27FC236}">
                      <a16:creationId xmlns:a16="http://schemas.microsoft.com/office/drawing/2014/main" id="{34CDC344-C99F-C09B-7A21-D2C16031BFF5}"/>
                    </a:ext>
                  </a:extLst>
                </p:cNvPr>
                <p:cNvSpPr/>
                <p:nvPr/>
              </p:nvSpPr>
              <p:spPr>
                <a:xfrm>
                  <a:off x="5131711" y="1910254"/>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39" name="Oval 38">
                  <a:extLst>
                    <a:ext uri="{FF2B5EF4-FFF2-40B4-BE49-F238E27FC236}">
                      <a16:creationId xmlns:a16="http://schemas.microsoft.com/office/drawing/2014/main" id="{563503BA-2904-79BA-DAB3-150400DD3684}"/>
                    </a:ext>
                  </a:extLst>
                </p:cNvPr>
                <p:cNvSpPr/>
                <p:nvPr/>
              </p:nvSpPr>
              <p:spPr>
                <a:xfrm>
                  <a:off x="6799389" y="1414096"/>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40" name="Oval 39">
                  <a:extLst>
                    <a:ext uri="{FF2B5EF4-FFF2-40B4-BE49-F238E27FC236}">
                      <a16:creationId xmlns:a16="http://schemas.microsoft.com/office/drawing/2014/main" id="{A4B8AF16-9CFF-36AE-A55F-86CD75DD82F3}"/>
                    </a:ext>
                  </a:extLst>
                </p:cNvPr>
                <p:cNvSpPr/>
                <p:nvPr/>
              </p:nvSpPr>
              <p:spPr>
                <a:xfrm>
                  <a:off x="7006371" y="4723398"/>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41" name="Oval 40">
                  <a:extLst>
                    <a:ext uri="{FF2B5EF4-FFF2-40B4-BE49-F238E27FC236}">
                      <a16:creationId xmlns:a16="http://schemas.microsoft.com/office/drawing/2014/main" id="{32F3F3A1-FF51-8FF8-60E3-CE9D095594AC}"/>
                    </a:ext>
                  </a:extLst>
                </p:cNvPr>
                <p:cNvSpPr/>
                <p:nvPr/>
              </p:nvSpPr>
              <p:spPr>
                <a:xfrm>
                  <a:off x="6029416" y="2170927"/>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42" name="Oval 41">
                  <a:extLst>
                    <a:ext uri="{FF2B5EF4-FFF2-40B4-BE49-F238E27FC236}">
                      <a16:creationId xmlns:a16="http://schemas.microsoft.com/office/drawing/2014/main" id="{30BA7CAD-A7F0-EE39-847C-42E2A37CC909}"/>
                    </a:ext>
                  </a:extLst>
                </p:cNvPr>
                <p:cNvSpPr/>
                <p:nvPr/>
              </p:nvSpPr>
              <p:spPr>
                <a:xfrm>
                  <a:off x="6112726" y="5572328"/>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43" name="Oval 42">
                  <a:extLst>
                    <a:ext uri="{FF2B5EF4-FFF2-40B4-BE49-F238E27FC236}">
                      <a16:creationId xmlns:a16="http://schemas.microsoft.com/office/drawing/2014/main" id="{5191CCC3-2739-1DF3-BFED-A4AFDC5110EF}"/>
                    </a:ext>
                  </a:extLst>
                </p:cNvPr>
                <p:cNvSpPr/>
                <p:nvPr/>
              </p:nvSpPr>
              <p:spPr>
                <a:xfrm>
                  <a:off x="4700445" y="4704599"/>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44" name="Oval 43">
                  <a:extLst>
                    <a:ext uri="{FF2B5EF4-FFF2-40B4-BE49-F238E27FC236}">
                      <a16:creationId xmlns:a16="http://schemas.microsoft.com/office/drawing/2014/main" id="{C2497EAE-DC5E-48A0-6839-57282D17E6D1}"/>
                    </a:ext>
                  </a:extLst>
                </p:cNvPr>
                <p:cNvSpPr/>
                <p:nvPr/>
              </p:nvSpPr>
              <p:spPr>
                <a:xfrm>
                  <a:off x="4312506" y="3188773"/>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45" name="Oval 44">
                  <a:extLst>
                    <a:ext uri="{FF2B5EF4-FFF2-40B4-BE49-F238E27FC236}">
                      <a16:creationId xmlns:a16="http://schemas.microsoft.com/office/drawing/2014/main" id="{333E09AC-43BB-C8C9-02FE-19899C5F880A}"/>
                    </a:ext>
                  </a:extLst>
                </p:cNvPr>
                <p:cNvSpPr/>
                <p:nvPr/>
              </p:nvSpPr>
              <p:spPr>
                <a:xfrm>
                  <a:off x="5857890" y="892749"/>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grpSp>
        </p:grpSp>
      </p:grpSp>
      <p:sp>
        <p:nvSpPr>
          <p:cNvPr id="49" name="TextBox 48">
            <a:extLst>
              <a:ext uri="{FF2B5EF4-FFF2-40B4-BE49-F238E27FC236}">
                <a16:creationId xmlns:a16="http://schemas.microsoft.com/office/drawing/2014/main" id="{8FFC60A0-DAD4-9458-46BD-065661CDAFC9}"/>
              </a:ext>
            </a:extLst>
          </p:cNvPr>
          <p:cNvSpPr txBox="1"/>
          <p:nvPr/>
        </p:nvSpPr>
        <p:spPr>
          <a:xfrm>
            <a:off x="4845941" y="3557871"/>
            <a:ext cx="2639047" cy="2797504"/>
          </a:xfrm>
          <a:prstGeom prst="rect">
            <a:avLst/>
          </a:prstGeom>
          <a:noFill/>
        </p:spPr>
        <p:txBody>
          <a:bodyPr wrap="square" lIns="0" tIns="0" rIns="0" bIns="0" rtlCol="0">
            <a:noAutofit/>
          </a:bodyPr>
          <a:lstStyle/>
          <a:p>
            <a:pPr algn="ctr">
              <a:spcAft>
                <a:spcPts val="12000"/>
              </a:spcAft>
            </a:pPr>
            <a:r>
              <a:rPr lang="en-AU" sz="4000" dirty="0"/>
              <a:t>OR</a:t>
            </a:r>
          </a:p>
          <a:p>
            <a:pPr algn="ctr">
              <a:spcAft>
                <a:spcPts val="12000"/>
              </a:spcAft>
            </a:pPr>
            <a:r>
              <a:rPr lang="en-AU" sz="4000" dirty="0"/>
              <a:t>Valency = 3</a:t>
            </a:r>
          </a:p>
        </p:txBody>
      </p:sp>
      <p:grpSp>
        <p:nvGrpSpPr>
          <p:cNvPr id="7" name="Group 6" descr="A model showing the electron shell configuration for aluminium">
            <a:extLst>
              <a:ext uri="{FF2B5EF4-FFF2-40B4-BE49-F238E27FC236}">
                <a16:creationId xmlns:a16="http://schemas.microsoft.com/office/drawing/2014/main" id="{C8E28844-A3B3-B205-D272-036264392CFE}"/>
              </a:ext>
              <a:ext uri="{C183D7F6-B498-43B3-948B-1728B52AA6E4}">
                <adec:decorative xmlns:adec="http://schemas.microsoft.com/office/drawing/2017/decorative" val="0"/>
              </a:ext>
            </a:extLst>
          </p:cNvPr>
          <p:cNvGrpSpPr/>
          <p:nvPr/>
        </p:nvGrpSpPr>
        <p:grpSpPr>
          <a:xfrm>
            <a:off x="7017841" y="2003956"/>
            <a:ext cx="4003558" cy="3977350"/>
            <a:chOff x="4050507" y="820375"/>
            <a:chExt cx="5540968" cy="5574495"/>
          </a:xfrm>
        </p:grpSpPr>
        <p:grpSp>
          <p:nvGrpSpPr>
            <p:cNvPr id="8" name="Group 7">
              <a:extLst>
                <a:ext uri="{FF2B5EF4-FFF2-40B4-BE49-F238E27FC236}">
                  <a16:creationId xmlns:a16="http://schemas.microsoft.com/office/drawing/2014/main" id="{CD65C741-5F56-26E1-1BD4-E604BC2CDBA0}"/>
                </a:ext>
              </a:extLst>
            </p:cNvPr>
            <p:cNvGrpSpPr/>
            <p:nvPr/>
          </p:nvGrpSpPr>
          <p:grpSpPr>
            <a:xfrm>
              <a:off x="4561303" y="1643176"/>
              <a:ext cx="4181420" cy="4227416"/>
              <a:chOff x="4561303" y="1643176"/>
              <a:chExt cx="4181420" cy="4227416"/>
            </a:xfrm>
          </p:grpSpPr>
          <p:sp>
            <p:nvSpPr>
              <p:cNvPr id="25" name="Oval 24">
                <a:extLst>
                  <a:ext uri="{FF2B5EF4-FFF2-40B4-BE49-F238E27FC236}">
                    <a16:creationId xmlns:a16="http://schemas.microsoft.com/office/drawing/2014/main" id="{08244BE6-7CA1-3A52-0B5B-55D866579C9E}"/>
                  </a:ext>
                </a:extLst>
              </p:cNvPr>
              <p:cNvSpPr/>
              <p:nvPr/>
            </p:nvSpPr>
            <p:spPr>
              <a:xfrm>
                <a:off x="4561303" y="1643176"/>
                <a:ext cx="4181420" cy="4227416"/>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26" name="Oval 25">
                <a:extLst>
                  <a:ext uri="{FF2B5EF4-FFF2-40B4-BE49-F238E27FC236}">
                    <a16:creationId xmlns:a16="http://schemas.microsoft.com/office/drawing/2014/main" id="{D66A97BA-51EF-C67C-1D6A-24FD649A7FB8}"/>
                  </a:ext>
                </a:extLst>
              </p:cNvPr>
              <p:cNvSpPr/>
              <p:nvPr/>
            </p:nvSpPr>
            <p:spPr>
              <a:xfrm>
                <a:off x="5215337" y="2337104"/>
                <a:ext cx="2808662" cy="2839558"/>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27" name="Oval 26">
                <a:extLst>
                  <a:ext uri="{FF2B5EF4-FFF2-40B4-BE49-F238E27FC236}">
                    <a16:creationId xmlns:a16="http://schemas.microsoft.com/office/drawing/2014/main" id="{7C221F9F-E232-E522-9F09-A04ABBA2DA14}"/>
                  </a:ext>
                </a:extLst>
              </p:cNvPr>
              <p:cNvSpPr/>
              <p:nvPr/>
            </p:nvSpPr>
            <p:spPr>
              <a:xfrm>
                <a:off x="6049415" y="3215459"/>
                <a:ext cx="1057412" cy="1082848"/>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t>Al</a:t>
                </a:r>
              </a:p>
            </p:txBody>
          </p:sp>
        </p:grpSp>
        <p:grpSp>
          <p:nvGrpSpPr>
            <p:cNvPr id="9" name="Group 8">
              <a:extLst>
                <a:ext uri="{FF2B5EF4-FFF2-40B4-BE49-F238E27FC236}">
                  <a16:creationId xmlns:a16="http://schemas.microsoft.com/office/drawing/2014/main" id="{EAE78C64-C177-DC8E-ED3A-C33059287A6A}"/>
                </a:ext>
              </a:extLst>
            </p:cNvPr>
            <p:cNvGrpSpPr/>
            <p:nvPr/>
          </p:nvGrpSpPr>
          <p:grpSpPr>
            <a:xfrm>
              <a:off x="4050507" y="820375"/>
              <a:ext cx="5540968" cy="5574495"/>
              <a:chOff x="4050507" y="820375"/>
              <a:chExt cx="5540968" cy="5574495"/>
            </a:xfrm>
          </p:grpSpPr>
          <p:sp>
            <p:nvSpPr>
              <p:cNvPr id="10" name="Oval 9" descr="model of an atom of aluminium showing the electron shell configuration">
                <a:extLst>
                  <a:ext uri="{FF2B5EF4-FFF2-40B4-BE49-F238E27FC236}">
                    <a16:creationId xmlns:a16="http://schemas.microsoft.com/office/drawing/2014/main" id="{0DAA1FF2-B20C-5432-C649-C317F2BAB757}"/>
                  </a:ext>
                </a:extLst>
              </p:cNvPr>
              <p:cNvSpPr/>
              <p:nvPr/>
            </p:nvSpPr>
            <p:spPr>
              <a:xfrm>
                <a:off x="4050507" y="1118896"/>
                <a:ext cx="5203012" cy="5275974"/>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dirty="0"/>
              </a:p>
            </p:txBody>
          </p:sp>
          <p:grpSp>
            <p:nvGrpSpPr>
              <p:cNvPr id="11" name="Group 10">
                <a:extLst>
                  <a:ext uri="{FF2B5EF4-FFF2-40B4-BE49-F238E27FC236}">
                    <a16:creationId xmlns:a16="http://schemas.microsoft.com/office/drawing/2014/main" id="{D2C982E0-CDB5-B2D2-C72B-2D47B6C75A69}"/>
                  </a:ext>
                </a:extLst>
              </p:cNvPr>
              <p:cNvGrpSpPr/>
              <p:nvPr/>
            </p:nvGrpSpPr>
            <p:grpSpPr>
              <a:xfrm>
                <a:off x="4312506" y="820375"/>
                <a:ext cx="5278969" cy="5290263"/>
                <a:chOff x="4312506" y="820375"/>
                <a:chExt cx="5278969" cy="5290263"/>
              </a:xfrm>
            </p:grpSpPr>
            <p:sp>
              <p:nvSpPr>
                <p:cNvPr id="12" name="Oval 11">
                  <a:extLst>
                    <a:ext uri="{FF2B5EF4-FFF2-40B4-BE49-F238E27FC236}">
                      <a16:creationId xmlns:a16="http://schemas.microsoft.com/office/drawing/2014/main" id="{76210B35-51AD-55F9-136A-03FFCDEE296F}"/>
                    </a:ext>
                  </a:extLst>
                </p:cNvPr>
                <p:cNvSpPr/>
                <p:nvPr/>
              </p:nvSpPr>
              <p:spPr>
                <a:xfrm>
                  <a:off x="6072893" y="820375"/>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13" name="Oval 12">
                  <a:extLst>
                    <a:ext uri="{FF2B5EF4-FFF2-40B4-BE49-F238E27FC236}">
                      <a16:creationId xmlns:a16="http://schemas.microsoft.com/office/drawing/2014/main" id="{121A153B-AF16-55F0-B5D2-DE4ACEC15F99}"/>
                    </a:ext>
                  </a:extLst>
                </p:cNvPr>
                <p:cNvSpPr/>
                <p:nvPr/>
              </p:nvSpPr>
              <p:spPr>
                <a:xfrm>
                  <a:off x="9069673" y="3164980"/>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14" name="Oval 13">
                  <a:extLst>
                    <a:ext uri="{FF2B5EF4-FFF2-40B4-BE49-F238E27FC236}">
                      <a16:creationId xmlns:a16="http://schemas.microsoft.com/office/drawing/2014/main" id="{063AFF93-5295-DCA8-5461-E4333674ECA6}"/>
                    </a:ext>
                  </a:extLst>
                </p:cNvPr>
                <p:cNvSpPr/>
                <p:nvPr/>
              </p:nvSpPr>
              <p:spPr>
                <a:xfrm>
                  <a:off x="6681520" y="5589291"/>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15" name="Oval 14">
                  <a:extLst>
                    <a:ext uri="{FF2B5EF4-FFF2-40B4-BE49-F238E27FC236}">
                      <a16:creationId xmlns:a16="http://schemas.microsoft.com/office/drawing/2014/main" id="{06901A95-F336-C6F4-71E2-BF26DDF81B1F}"/>
                    </a:ext>
                  </a:extLst>
                </p:cNvPr>
                <p:cNvSpPr/>
                <p:nvPr/>
              </p:nvSpPr>
              <p:spPr>
                <a:xfrm>
                  <a:off x="8476319" y="3764875"/>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16" name="Oval 15">
                  <a:extLst>
                    <a:ext uri="{FF2B5EF4-FFF2-40B4-BE49-F238E27FC236}">
                      <a16:creationId xmlns:a16="http://schemas.microsoft.com/office/drawing/2014/main" id="{B3EC25C5-D8FB-48AA-952B-D97A9B8324EA}"/>
                    </a:ext>
                  </a:extLst>
                </p:cNvPr>
                <p:cNvSpPr/>
                <p:nvPr/>
              </p:nvSpPr>
              <p:spPr>
                <a:xfrm>
                  <a:off x="8453889" y="3168326"/>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17" name="Oval 16">
                  <a:extLst>
                    <a:ext uri="{FF2B5EF4-FFF2-40B4-BE49-F238E27FC236}">
                      <a16:creationId xmlns:a16="http://schemas.microsoft.com/office/drawing/2014/main" id="{C92A7EDC-FB2A-C74B-0FF8-0A8BA7060114}"/>
                    </a:ext>
                  </a:extLst>
                </p:cNvPr>
                <p:cNvSpPr/>
                <p:nvPr/>
              </p:nvSpPr>
              <p:spPr>
                <a:xfrm>
                  <a:off x="6072893" y="1420091"/>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18" name="Oval 17">
                  <a:extLst>
                    <a:ext uri="{FF2B5EF4-FFF2-40B4-BE49-F238E27FC236}">
                      <a16:creationId xmlns:a16="http://schemas.microsoft.com/office/drawing/2014/main" id="{AB014076-F9A9-BD17-7C00-11B0457899D9}"/>
                    </a:ext>
                  </a:extLst>
                </p:cNvPr>
                <p:cNvSpPr/>
                <p:nvPr/>
              </p:nvSpPr>
              <p:spPr>
                <a:xfrm>
                  <a:off x="6799389" y="1414096"/>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19" name="Oval 18">
                  <a:extLst>
                    <a:ext uri="{FF2B5EF4-FFF2-40B4-BE49-F238E27FC236}">
                      <a16:creationId xmlns:a16="http://schemas.microsoft.com/office/drawing/2014/main" id="{FD20B016-E967-5D71-468C-C23130140B45}"/>
                    </a:ext>
                  </a:extLst>
                </p:cNvPr>
                <p:cNvSpPr/>
                <p:nvPr/>
              </p:nvSpPr>
              <p:spPr>
                <a:xfrm>
                  <a:off x="6799389" y="2171016"/>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20" name="Oval 19">
                  <a:extLst>
                    <a:ext uri="{FF2B5EF4-FFF2-40B4-BE49-F238E27FC236}">
                      <a16:creationId xmlns:a16="http://schemas.microsoft.com/office/drawing/2014/main" id="{8B54EE4D-70EF-B8B6-8B0A-1F521727DB2B}"/>
                    </a:ext>
                  </a:extLst>
                </p:cNvPr>
                <p:cNvSpPr/>
                <p:nvPr/>
              </p:nvSpPr>
              <p:spPr>
                <a:xfrm>
                  <a:off x="6072893" y="2139491"/>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21" name="Oval 20">
                  <a:extLst>
                    <a:ext uri="{FF2B5EF4-FFF2-40B4-BE49-F238E27FC236}">
                      <a16:creationId xmlns:a16="http://schemas.microsoft.com/office/drawing/2014/main" id="{C2AEAB7B-BFE6-F46F-8E7D-2DB51F3AB50E}"/>
                    </a:ext>
                  </a:extLst>
                </p:cNvPr>
                <p:cNvSpPr/>
                <p:nvPr/>
              </p:nvSpPr>
              <p:spPr>
                <a:xfrm>
                  <a:off x="6112726" y="5572328"/>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22" name="Oval 21">
                  <a:extLst>
                    <a:ext uri="{FF2B5EF4-FFF2-40B4-BE49-F238E27FC236}">
                      <a16:creationId xmlns:a16="http://schemas.microsoft.com/office/drawing/2014/main" id="{D74AB57A-183D-A3CC-F616-3A90F6E10853}"/>
                    </a:ext>
                  </a:extLst>
                </p:cNvPr>
                <p:cNvSpPr/>
                <p:nvPr/>
              </p:nvSpPr>
              <p:spPr>
                <a:xfrm>
                  <a:off x="4328335" y="3756446"/>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23" name="Oval 22">
                  <a:extLst>
                    <a:ext uri="{FF2B5EF4-FFF2-40B4-BE49-F238E27FC236}">
                      <a16:creationId xmlns:a16="http://schemas.microsoft.com/office/drawing/2014/main" id="{EE3BC7B4-2438-A29A-AA8C-FDAAAC73F9DA}"/>
                    </a:ext>
                  </a:extLst>
                </p:cNvPr>
                <p:cNvSpPr/>
                <p:nvPr/>
              </p:nvSpPr>
              <p:spPr>
                <a:xfrm>
                  <a:off x="4312506" y="3188773"/>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24" name="Oval 23">
                  <a:extLst>
                    <a:ext uri="{FF2B5EF4-FFF2-40B4-BE49-F238E27FC236}">
                      <a16:creationId xmlns:a16="http://schemas.microsoft.com/office/drawing/2014/main" id="{B6AFDDBB-8461-66BB-6FC6-DFC8DE534B71}"/>
                    </a:ext>
                  </a:extLst>
                </p:cNvPr>
                <p:cNvSpPr/>
                <p:nvPr/>
              </p:nvSpPr>
              <p:spPr>
                <a:xfrm>
                  <a:off x="6799389" y="829384"/>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grpSp>
        </p:grpSp>
      </p:grpSp>
      <p:sp>
        <p:nvSpPr>
          <p:cNvPr id="2" name="Slide Number Placeholder 1">
            <a:extLst>
              <a:ext uri="{FF2B5EF4-FFF2-40B4-BE49-F238E27FC236}">
                <a16:creationId xmlns:a16="http://schemas.microsoft.com/office/drawing/2014/main" id="{BDFA835E-B245-6799-8BF2-B053BDC06AA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43</a:t>
            </a:fld>
            <a:endParaRPr lang="en-AU"/>
          </a:p>
        </p:txBody>
      </p:sp>
    </p:spTree>
    <p:extLst>
      <p:ext uri="{BB962C8B-B14F-4D97-AF65-F5344CB8AC3E}">
        <p14:creationId xmlns:p14="http://schemas.microsoft.com/office/powerpoint/2010/main" val="34809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545F5-07EB-FFF1-3999-2820841FD8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85688B-D520-B298-8AB8-42F9172BE77C}"/>
              </a:ext>
            </a:extLst>
          </p:cNvPr>
          <p:cNvSpPr>
            <a:spLocks noGrp="1"/>
          </p:cNvSpPr>
          <p:nvPr>
            <p:ph type="title"/>
          </p:nvPr>
        </p:nvSpPr>
        <p:spPr/>
        <p:txBody>
          <a:bodyPr/>
          <a:lstStyle/>
          <a:p>
            <a:r>
              <a:rPr lang="en-AU" dirty="0">
                <a:latin typeface="+mj-lt"/>
              </a:rPr>
              <a:t>2.2 Noble gases (1 of 2)</a:t>
            </a:r>
          </a:p>
        </p:txBody>
      </p:sp>
      <p:sp>
        <p:nvSpPr>
          <p:cNvPr id="4" name="Text Placeholder 3">
            <a:extLst>
              <a:ext uri="{FF2B5EF4-FFF2-40B4-BE49-F238E27FC236}">
                <a16:creationId xmlns:a16="http://schemas.microsoft.com/office/drawing/2014/main" id="{4B893E8A-C7A8-4535-1427-BA4143D33709}"/>
              </a:ext>
            </a:extLst>
          </p:cNvPr>
          <p:cNvSpPr>
            <a:spLocks noGrp="1"/>
          </p:cNvSpPr>
          <p:nvPr>
            <p:ph type="body" sz="quarter" idx="18"/>
          </p:nvPr>
        </p:nvSpPr>
        <p:spPr/>
        <p:txBody>
          <a:bodyPr/>
          <a:lstStyle/>
          <a:p>
            <a:r>
              <a:rPr lang="en-US">
                <a:latin typeface="+mj-lt"/>
                <a:ea typeface="Public Sans Semi-Bold"/>
                <a:cs typeface="Public Sans Semi-Bold"/>
                <a:sym typeface="Public Sans Semi-Bold"/>
              </a:rPr>
              <a:t>Why are noble gases so special?</a:t>
            </a:r>
          </a:p>
        </p:txBody>
      </p:sp>
      <p:grpSp>
        <p:nvGrpSpPr>
          <p:cNvPr id="5" name="Group 4" descr="The periodic table. A red box is highlighting the right-hand column of periodic table (Nobel gases).">
            <a:extLst>
              <a:ext uri="{FF2B5EF4-FFF2-40B4-BE49-F238E27FC236}">
                <a16:creationId xmlns:a16="http://schemas.microsoft.com/office/drawing/2014/main" id="{EE235258-126A-9708-4B04-11DD17A13BB3}"/>
              </a:ext>
            </a:extLst>
          </p:cNvPr>
          <p:cNvGrpSpPr/>
          <p:nvPr/>
        </p:nvGrpSpPr>
        <p:grpSpPr>
          <a:xfrm>
            <a:off x="1610187" y="1406019"/>
            <a:ext cx="8971625" cy="4938045"/>
            <a:chOff x="2077375" y="1369454"/>
            <a:chExt cx="9671728" cy="5323387"/>
          </a:xfrm>
        </p:grpSpPr>
        <p:pic>
          <p:nvPicPr>
            <p:cNvPr id="3" name="Picture 2" descr="Periodic table of elements">
              <a:extLst>
                <a:ext uri="{FF2B5EF4-FFF2-40B4-BE49-F238E27FC236}">
                  <a16:creationId xmlns:a16="http://schemas.microsoft.com/office/drawing/2014/main" id="{4C3CE1DB-AF91-59BD-0D4D-2DB99C4460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7375" y="1369454"/>
              <a:ext cx="9671728" cy="5323387"/>
            </a:xfrm>
            <a:prstGeom prst="rect">
              <a:avLst/>
            </a:prstGeom>
          </p:spPr>
        </p:pic>
        <p:sp>
          <p:nvSpPr>
            <p:cNvPr id="10" name="Rectangle: Rounded Corners 9" descr="Box highlighting the right-hand column of periodic table (Nobel gases)">
              <a:extLst>
                <a:ext uri="{FF2B5EF4-FFF2-40B4-BE49-F238E27FC236}">
                  <a16:creationId xmlns:a16="http://schemas.microsoft.com/office/drawing/2014/main" id="{AE1AE8E8-1F86-EC0A-4EE5-211323071D71}"/>
                </a:ext>
              </a:extLst>
            </p:cNvPr>
            <p:cNvSpPr/>
            <p:nvPr/>
          </p:nvSpPr>
          <p:spPr>
            <a:xfrm>
              <a:off x="11168109" y="1369454"/>
              <a:ext cx="580994" cy="3717451"/>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3" name="TextBox 12">
            <a:extLst>
              <a:ext uri="{FF2B5EF4-FFF2-40B4-BE49-F238E27FC236}">
                <a16:creationId xmlns:a16="http://schemas.microsoft.com/office/drawing/2014/main" id="{45889CAA-B83F-CC09-29EE-0A01CABD9CAB}"/>
              </a:ext>
              <a:ext uri="{C183D7F6-B498-43B3-948B-1728B52AA6E4}">
                <adec:decorative xmlns:adec="http://schemas.microsoft.com/office/drawing/2017/decorative" val="0"/>
              </a:ext>
            </a:extLst>
          </p:cNvPr>
          <p:cNvSpPr txBox="1"/>
          <p:nvPr/>
        </p:nvSpPr>
        <p:spPr>
          <a:xfrm>
            <a:off x="7100106" y="6449779"/>
            <a:ext cx="3481706" cy="246221"/>
          </a:xfrm>
          <a:prstGeom prst="rect">
            <a:avLst/>
          </a:prstGeom>
          <a:noFill/>
        </p:spPr>
        <p:txBody>
          <a:bodyPr wrap="square" rtlCol="0">
            <a:spAutoFit/>
          </a:bodyPr>
          <a:lstStyle/>
          <a:p>
            <a:pPr algn="r"/>
            <a:r>
              <a:rPr lang="en-AU" sz="1000" dirty="0"/>
              <a:t>Image credit – NESA Science 7–10 Data Book</a:t>
            </a:r>
          </a:p>
        </p:txBody>
      </p:sp>
      <p:sp>
        <p:nvSpPr>
          <p:cNvPr id="6" name="Slide Number Placeholder 5">
            <a:extLst>
              <a:ext uri="{FF2B5EF4-FFF2-40B4-BE49-F238E27FC236}">
                <a16:creationId xmlns:a16="http://schemas.microsoft.com/office/drawing/2014/main" id="{6D6AA53D-E163-F9AC-7569-426EB2760E7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44</a:t>
            </a:fld>
            <a:endParaRPr lang="en-AU"/>
          </a:p>
        </p:txBody>
      </p:sp>
    </p:spTree>
    <p:extLst>
      <p:ext uri="{BB962C8B-B14F-4D97-AF65-F5344CB8AC3E}">
        <p14:creationId xmlns:p14="http://schemas.microsoft.com/office/powerpoint/2010/main" val="221780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C976B-BD27-786E-7566-0D37EA4FE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E557E-876B-C1C7-A3D3-74F64D242E38}"/>
              </a:ext>
            </a:extLst>
          </p:cNvPr>
          <p:cNvSpPr>
            <a:spLocks noGrp="1"/>
          </p:cNvSpPr>
          <p:nvPr>
            <p:ph type="title"/>
          </p:nvPr>
        </p:nvSpPr>
        <p:spPr/>
        <p:txBody>
          <a:bodyPr/>
          <a:lstStyle/>
          <a:p>
            <a:r>
              <a:rPr lang="en-AU" dirty="0"/>
              <a:t>2.2 Noble gases (2 of 2)</a:t>
            </a:r>
          </a:p>
        </p:txBody>
      </p:sp>
      <p:sp>
        <p:nvSpPr>
          <p:cNvPr id="4" name="Text Placeholder 3">
            <a:extLst>
              <a:ext uri="{FF2B5EF4-FFF2-40B4-BE49-F238E27FC236}">
                <a16:creationId xmlns:a16="http://schemas.microsoft.com/office/drawing/2014/main" id="{8F679D12-C276-CEAC-9FB2-C063C9806357}"/>
              </a:ext>
            </a:extLst>
          </p:cNvPr>
          <p:cNvSpPr>
            <a:spLocks noGrp="1"/>
          </p:cNvSpPr>
          <p:nvPr>
            <p:ph type="body" sz="quarter" idx="18"/>
          </p:nvPr>
        </p:nvSpPr>
        <p:spPr/>
        <p:txBody>
          <a:bodyPr/>
          <a:lstStyle/>
          <a:p>
            <a:r>
              <a:rPr lang="en-US">
                <a:latin typeface="Public Sans Semi-Bold"/>
                <a:ea typeface="Public Sans Semi-Bold"/>
                <a:cs typeface="Public Sans Semi-Bold"/>
                <a:sym typeface="Public Sans Semi-Bold"/>
              </a:rPr>
              <a:t>How do other elements strive to achieve their stability?</a:t>
            </a:r>
          </a:p>
        </p:txBody>
      </p:sp>
      <p:grpSp>
        <p:nvGrpSpPr>
          <p:cNvPr id="7" name="Group 6" descr="Periodic table of elements. There is a red box highlighting the right-hand column of periodic table (Nobel gases), a blue box highlighting hydrogen and a red arrow pointing from hydrogen to the Nobel gases.">
            <a:extLst>
              <a:ext uri="{FF2B5EF4-FFF2-40B4-BE49-F238E27FC236}">
                <a16:creationId xmlns:a16="http://schemas.microsoft.com/office/drawing/2014/main" id="{07E24391-AC2F-F223-5EAC-3957796514D9}"/>
              </a:ext>
            </a:extLst>
          </p:cNvPr>
          <p:cNvGrpSpPr/>
          <p:nvPr/>
        </p:nvGrpSpPr>
        <p:grpSpPr>
          <a:xfrm>
            <a:off x="1610187" y="1406019"/>
            <a:ext cx="8971625" cy="4938045"/>
            <a:chOff x="2077375" y="1369454"/>
            <a:chExt cx="9671728" cy="5323387"/>
          </a:xfrm>
        </p:grpSpPr>
        <p:pic>
          <p:nvPicPr>
            <p:cNvPr id="8" name="Picture 7" descr="Periodic table of elements">
              <a:extLst>
                <a:ext uri="{FF2B5EF4-FFF2-40B4-BE49-F238E27FC236}">
                  <a16:creationId xmlns:a16="http://schemas.microsoft.com/office/drawing/2014/main" id="{D829C3D7-0203-42DC-55E4-9003A06720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7375" y="1369454"/>
              <a:ext cx="9671728" cy="5323387"/>
            </a:xfrm>
            <a:prstGeom prst="rect">
              <a:avLst/>
            </a:prstGeom>
          </p:spPr>
        </p:pic>
        <p:sp>
          <p:nvSpPr>
            <p:cNvPr id="11" name="Rectangle: Rounded Corners 10" descr="Box highlighting the right-hand column of periodic table (Nobel gases)">
              <a:extLst>
                <a:ext uri="{FF2B5EF4-FFF2-40B4-BE49-F238E27FC236}">
                  <a16:creationId xmlns:a16="http://schemas.microsoft.com/office/drawing/2014/main" id="{1EFEF965-917C-5A06-526F-2D8304216A89}"/>
                </a:ext>
              </a:extLst>
            </p:cNvPr>
            <p:cNvSpPr/>
            <p:nvPr/>
          </p:nvSpPr>
          <p:spPr>
            <a:xfrm>
              <a:off x="11168109" y="1369454"/>
              <a:ext cx="580994" cy="3717451"/>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 name="Group 2">
            <a:extLst>
              <a:ext uri="{FF2B5EF4-FFF2-40B4-BE49-F238E27FC236}">
                <a16:creationId xmlns:a16="http://schemas.microsoft.com/office/drawing/2014/main" id="{B4CB9D34-785B-2FF3-BE60-72C7628A3FCF}"/>
              </a:ext>
              <a:ext uri="{C183D7F6-B498-43B3-948B-1728B52AA6E4}">
                <adec:decorative xmlns:adec="http://schemas.microsoft.com/office/drawing/2017/decorative" val="1"/>
              </a:ext>
            </a:extLst>
          </p:cNvPr>
          <p:cNvGrpSpPr/>
          <p:nvPr/>
        </p:nvGrpSpPr>
        <p:grpSpPr>
          <a:xfrm>
            <a:off x="1658964" y="1436498"/>
            <a:ext cx="8285136" cy="554296"/>
            <a:chOff x="1658964" y="1436498"/>
            <a:chExt cx="8285136" cy="554296"/>
          </a:xfrm>
        </p:grpSpPr>
        <p:sp>
          <p:nvSpPr>
            <p:cNvPr id="9" name="AutoShape 8">
              <a:extLst>
                <a:ext uri="{FF2B5EF4-FFF2-40B4-BE49-F238E27FC236}">
                  <a16:creationId xmlns:a16="http://schemas.microsoft.com/office/drawing/2014/main" id="{A20FFFFB-FF4B-9D90-0418-9E356D161F04}"/>
                </a:ext>
                <a:ext uri="{C183D7F6-B498-43B3-948B-1728B52AA6E4}">
                  <adec:decorative xmlns:adec="http://schemas.microsoft.com/office/drawing/2017/decorative" val="1"/>
                </a:ext>
              </a:extLst>
            </p:cNvPr>
            <p:cNvSpPr/>
            <p:nvPr/>
          </p:nvSpPr>
          <p:spPr>
            <a:xfrm flipV="1">
              <a:off x="2246679" y="1612899"/>
              <a:ext cx="7697421" cy="25399"/>
            </a:xfrm>
            <a:prstGeom prst="line">
              <a:avLst/>
            </a:prstGeom>
            <a:ln w="76200" cap="flat">
              <a:solidFill>
                <a:srgbClr val="C00000"/>
              </a:solidFill>
              <a:prstDash val="solid"/>
              <a:headEnd type="none" w="sm" len="sm"/>
              <a:tailEnd type="triangle" w="lg" len="med"/>
            </a:ln>
          </p:spPr>
          <p:txBody>
            <a:bodyPr/>
            <a:lstStyle/>
            <a:p>
              <a:endParaRPr lang="en-AU" sz="1600"/>
            </a:p>
          </p:txBody>
        </p:sp>
        <p:sp>
          <p:nvSpPr>
            <p:cNvPr id="5" name="Rectangle: Rounded Corners 4">
              <a:extLst>
                <a:ext uri="{FF2B5EF4-FFF2-40B4-BE49-F238E27FC236}">
                  <a16:creationId xmlns:a16="http://schemas.microsoft.com/office/drawing/2014/main" id="{4428C481-24E6-8E7B-0B90-936317ADBCD9}"/>
                </a:ext>
                <a:ext uri="{C183D7F6-B498-43B3-948B-1728B52AA6E4}">
                  <adec:decorative xmlns:adec="http://schemas.microsoft.com/office/drawing/2017/decorative" val="1"/>
                </a:ext>
              </a:extLst>
            </p:cNvPr>
            <p:cNvSpPr/>
            <p:nvPr/>
          </p:nvSpPr>
          <p:spPr>
            <a:xfrm>
              <a:off x="1658964" y="1436498"/>
              <a:ext cx="538938" cy="554296"/>
            </a:xfrm>
            <a:prstGeom prst="round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extBox 11">
            <a:extLst>
              <a:ext uri="{FF2B5EF4-FFF2-40B4-BE49-F238E27FC236}">
                <a16:creationId xmlns:a16="http://schemas.microsoft.com/office/drawing/2014/main" id="{553BDDC3-926B-4435-ACEA-84E79A379B7E}"/>
              </a:ext>
              <a:ext uri="{C183D7F6-B498-43B3-948B-1728B52AA6E4}">
                <adec:decorative xmlns:adec="http://schemas.microsoft.com/office/drawing/2017/decorative" val="0"/>
              </a:ext>
            </a:extLst>
          </p:cNvPr>
          <p:cNvSpPr txBox="1"/>
          <p:nvPr/>
        </p:nvSpPr>
        <p:spPr>
          <a:xfrm>
            <a:off x="7100106" y="6449779"/>
            <a:ext cx="3481706" cy="246221"/>
          </a:xfrm>
          <a:prstGeom prst="rect">
            <a:avLst/>
          </a:prstGeom>
          <a:noFill/>
        </p:spPr>
        <p:txBody>
          <a:bodyPr wrap="square" rtlCol="0">
            <a:spAutoFit/>
          </a:bodyPr>
          <a:lstStyle/>
          <a:p>
            <a:pPr algn="r"/>
            <a:r>
              <a:rPr lang="en-AU" sz="1000" dirty="0"/>
              <a:t>Image credit – NESA Science 7–10 Data Book</a:t>
            </a:r>
          </a:p>
        </p:txBody>
      </p:sp>
      <p:sp>
        <p:nvSpPr>
          <p:cNvPr id="6" name="Slide Number Placeholder 5">
            <a:extLst>
              <a:ext uri="{FF2B5EF4-FFF2-40B4-BE49-F238E27FC236}">
                <a16:creationId xmlns:a16="http://schemas.microsoft.com/office/drawing/2014/main" id="{E60ECBD4-8AFB-DA6E-3A7F-137C28959E1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45</a:t>
            </a:fld>
            <a:endParaRPr lang="en-AU"/>
          </a:p>
        </p:txBody>
      </p:sp>
    </p:spTree>
    <p:extLst>
      <p:ext uri="{BB962C8B-B14F-4D97-AF65-F5344CB8AC3E}">
        <p14:creationId xmlns:p14="http://schemas.microsoft.com/office/powerpoint/2010/main" val="332957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le 113">
            <a:extLst>
              <a:ext uri="{FF2B5EF4-FFF2-40B4-BE49-F238E27FC236}">
                <a16:creationId xmlns:a16="http://schemas.microsoft.com/office/drawing/2014/main" id="{4185670A-8A01-9FA7-2633-D85C9B9CB9B4}"/>
              </a:ext>
            </a:extLst>
          </p:cNvPr>
          <p:cNvSpPr>
            <a:spLocks noGrp="1"/>
          </p:cNvSpPr>
          <p:nvPr>
            <p:ph type="title"/>
          </p:nvPr>
        </p:nvSpPr>
        <p:spPr>
          <a:xfrm>
            <a:off x="360000" y="360000"/>
            <a:ext cx="11484000" cy="545601"/>
          </a:xfrm>
        </p:spPr>
        <p:txBody>
          <a:bodyPr/>
          <a:lstStyle/>
          <a:p>
            <a:r>
              <a:rPr lang="en-AU"/>
              <a:t>2.2 Noble gas configuration</a:t>
            </a:r>
          </a:p>
        </p:txBody>
      </p:sp>
      <p:grpSp>
        <p:nvGrpSpPr>
          <p:cNvPr id="25" name="Group 24" descr="A helium molecule. Helium has 2 electrons in its outer shell.">
            <a:extLst>
              <a:ext uri="{FF2B5EF4-FFF2-40B4-BE49-F238E27FC236}">
                <a16:creationId xmlns:a16="http://schemas.microsoft.com/office/drawing/2014/main" id="{CE19F4B7-9EE7-DB53-4071-B2D8DB2F94AA}"/>
              </a:ext>
            </a:extLst>
          </p:cNvPr>
          <p:cNvGrpSpPr/>
          <p:nvPr/>
        </p:nvGrpSpPr>
        <p:grpSpPr>
          <a:xfrm>
            <a:off x="801392" y="1937956"/>
            <a:ext cx="2436372" cy="3209926"/>
            <a:chOff x="235642" y="1754522"/>
            <a:chExt cx="2406218" cy="3170198"/>
          </a:xfrm>
        </p:grpSpPr>
        <p:grpSp>
          <p:nvGrpSpPr>
            <p:cNvPr id="66" name="Group 66" descr="Electron configuration diagram for helium. There are 2 electrons in the first shell."/>
            <p:cNvGrpSpPr/>
            <p:nvPr/>
          </p:nvGrpSpPr>
          <p:grpSpPr>
            <a:xfrm>
              <a:off x="735135" y="1754522"/>
              <a:ext cx="1407232" cy="1528171"/>
              <a:chOff x="1" y="-171644"/>
              <a:chExt cx="3743599" cy="4065327"/>
            </a:xfrm>
          </p:grpSpPr>
          <p:sp>
            <p:nvSpPr>
              <p:cNvPr id="67" name="Freeform 67"/>
              <p:cNvSpPr/>
              <p:nvPr/>
            </p:nvSpPr>
            <p:spPr>
              <a:xfrm>
                <a:off x="1" y="150083"/>
                <a:ext cx="3743599" cy="3743600"/>
              </a:xfrm>
              <a:custGeom>
                <a:avLst/>
                <a:gdLst/>
                <a:ahLst/>
                <a:cxnLst/>
                <a:rect l="l" t="t" r="r" b="b"/>
                <a:pathLst>
                  <a:path w="3743599" h="3743599">
                    <a:moveTo>
                      <a:pt x="0" y="0"/>
                    </a:moveTo>
                    <a:lnTo>
                      <a:pt x="3743599" y="0"/>
                    </a:lnTo>
                    <a:lnTo>
                      <a:pt x="3743599" y="3743600"/>
                    </a:lnTo>
                    <a:lnTo>
                      <a:pt x="0" y="3743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1600" dirty="0"/>
              </a:p>
            </p:txBody>
          </p:sp>
          <p:grpSp>
            <p:nvGrpSpPr>
              <p:cNvPr id="68" name="Group 68"/>
              <p:cNvGrpSpPr/>
              <p:nvPr/>
            </p:nvGrpSpPr>
            <p:grpSpPr>
              <a:xfrm>
                <a:off x="942695" y="1092779"/>
                <a:ext cx="1858210" cy="1858210"/>
                <a:chOff x="0" y="0"/>
                <a:chExt cx="812800" cy="812800"/>
              </a:xfrm>
            </p:grpSpPr>
            <p:sp>
              <p:nvSpPr>
                <p:cNvPr id="69" name="Freeform 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664"/>
                </a:solidFill>
              </p:spPr>
              <p:txBody>
                <a:bodyPr/>
                <a:lstStyle/>
                <a:p>
                  <a:endParaRPr lang="en-AU" sz="1600"/>
                </a:p>
              </p:txBody>
            </p:sp>
            <p:sp>
              <p:nvSpPr>
                <p:cNvPr id="70" name="TextBox 70"/>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71" name="Group 71"/>
              <p:cNvGrpSpPr/>
              <p:nvPr/>
            </p:nvGrpSpPr>
            <p:grpSpPr>
              <a:xfrm>
                <a:off x="550998" y="-118158"/>
                <a:ext cx="1169368" cy="991942"/>
                <a:chOff x="76200" y="-99607"/>
                <a:chExt cx="985777" cy="836207"/>
              </a:xfrm>
            </p:grpSpPr>
            <p:sp>
              <p:nvSpPr>
                <p:cNvPr id="72" name="Freeform 72"/>
                <p:cNvSpPr/>
                <p:nvPr/>
              </p:nvSpPr>
              <p:spPr>
                <a:xfrm>
                  <a:off x="249177" y="-996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73" name="TextBox 73"/>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74" name="Group 74"/>
              <p:cNvGrpSpPr/>
              <p:nvPr/>
            </p:nvGrpSpPr>
            <p:grpSpPr>
              <a:xfrm>
                <a:off x="1871797" y="-171644"/>
                <a:ext cx="1462265" cy="4031489"/>
                <a:chOff x="-496089" y="-2661944"/>
                <a:chExt cx="1232689" cy="3398544"/>
              </a:xfrm>
            </p:grpSpPr>
            <p:sp>
              <p:nvSpPr>
                <p:cNvPr id="75" name="Freeform 75"/>
                <p:cNvSpPr/>
                <p:nvPr/>
              </p:nvSpPr>
              <p:spPr>
                <a:xfrm>
                  <a:off x="-496089" y="-2661944"/>
                  <a:ext cx="812799" cy="81279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76" name="TextBox 76"/>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sp>
            <p:nvSpPr>
              <p:cNvPr id="77" name="TextBox 77"/>
              <p:cNvSpPr txBox="1"/>
              <p:nvPr/>
            </p:nvSpPr>
            <p:spPr>
              <a:xfrm>
                <a:off x="1238281" y="1467790"/>
                <a:ext cx="1267035" cy="1025502"/>
              </a:xfrm>
              <a:prstGeom prst="rect">
                <a:avLst/>
              </a:prstGeom>
            </p:spPr>
            <p:txBody>
              <a:bodyPr wrap="square" lIns="0" tIns="0" rIns="0" bIns="0" rtlCol="0" anchor="t">
                <a:spAutoFit/>
              </a:bodyPr>
              <a:lstStyle/>
              <a:p>
                <a:pPr algn="ctr">
                  <a:lnSpc>
                    <a:spcPts val="3266"/>
                  </a:lnSpc>
                </a:pPr>
                <a:r>
                  <a:rPr lang="en-US" sz="2000" b="1" dirty="0">
                    <a:solidFill>
                      <a:srgbClr val="FFFFFF"/>
                    </a:solidFill>
                    <a:latin typeface="Public Sans Semi-Bold"/>
                    <a:ea typeface="Public Sans Semi-Bold"/>
                    <a:cs typeface="Public Sans Semi-Bold"/>
                    <a:sym typeface="Public Sans Semi-Bold"/>
                  </a:rPr>
                  <a:t>He</a:t>
                </a:r>
              </a:p>
            </p:txBody>
          </p:sp>
        </p:grpSp>
        <p:sp>
          <p:nvSpPr>
            <p:cNvPr id="2" name="TextBox 2"/>
            <p:cNvSpPr txBox="1"/>
            <p:nvPr/>
          </p:nvSpPr>
          <p:spPr>
            <a:xfrm>
              <a:off x="235642" y="3878856"/>
              <a:ext cx="2406218" cy="1045864"/>
            </a:xfrm>
            <a:prstGeom prst="rect">
              <a:avLst/>
            </a:prstGeom>
          </p:spPr>
          <p:txBody>
            <a:bodyPr wrap="square" lIns="0" tIns="0" rIns="0" bIns="0" rtlCol="0" anchor="ctr" anchorCtr="1">
              <a:spAutoFit/>
            </a:bodyPr>
            <a:lstStyle/>
            <a:p>
              <a:pPr>
                <a:lnSpc>
                  <a:spcPts val="2799"/>
                </a:lnSpc>
              </a:pPr>
              <a:r>
                <a:rPr lang="en-US" sz="1999" b="1" dirty="0">
                  <a:solidFill>
                    <a:srgbClr val="000000"/>
                  </a:solidFill>
                  <a:ea typeface="Public Sans Semi-Bold"/>
                  <a:cs typeface="Public Sans Semi-Bold"/>
                  <a:sym typeface="Public Sans Semi-Bold"/>
                </a:rPr>
                <a:t>Helium has 2 electrons in its outer shell</a:t>
              </a:r>
            </a:p>
          </p:txBody>
        </p:sp>
      </p:grpSp>
      <p:grpSp>
        <p:nvGrpSpPr>
          <p:cNvPr id="115" name="Group 114" descr="A neon molecule. Neon has 8 electrons in its outer shell.">
            <a:extLst>
              <a:ext uri="{FF2B5EF4-FFF2-40B4-BE49-F238E27FC236}">
                <a16:creationId xmlns:a16="http://schemas.microsoft.com/office/drawing/2014/main" id="{591C30FA-8403-DCA7-46DF-21D9819A843E}"/>
              </a:ext>
            </a:extLst>
          </p:cNvPr>
          <p:cNvGrpSpPr/>
          <p:nvPr/>
        </p:nvGrpSpPr>
        <p:grpSpPr>
          <a:xfrm>
            <a:off x="4376629" y="1404073"/>
            <a:ext cx="2589408" cy="3853790"/>
            <a:chOff x="4376629" y="1214651"/>
            <a:chExt cx="2589408" cy="3853790"/>
          </a:xfrm>
        </p:grpSpPr>
        <p:grpSp>
          <p:nvGrpSpPr>
            <p:cNvPr id="116" name="Group 115" descr="Electron configuration diagram for neon. There are 2 electrons in the first shell and 8 electrons in the second shell.">
              <a:extLst>
                <a:ext uri="{FF2B5EF4-FFF2-40B4-BE49-F238E27FC236}">
                  <a16:creationId xmlns:a16="http://schemas.microsoft.com/office/drawing/2014/main" id="{C1CC2885-7D21-D7D3-7FCA-22E9BCD77678}"/>
                </a:ext>
              </a:extLst>
            </p:cNvPr>
            <p:cNvGrpSpPr/>
            <p:nvPr/>
          </p:nvGrpSpPr>
          <p:grpSpPr>
            <a:xfrm>
              <a:off x="4376629" y="1214651"/>
              <a:ext cx="2589408" cy="2556125"/>
              <a:chOff x="3099725" y="1300403"/>
              <a:chExt cx="3444246" cy="3399974"/>
            </a:xfrm>
          </p:grpSpPr>
          <p:sp>
            <p:nvSpPr>
              <p:cNvPr id="78" name="Freeform 78"/>
              <p:cNvSpPr/>
              <p:nvPr/>
            </p:nvSpPr>
            <p:spPr>
              <a:xfrm>
                <a:off x="3308511" y="1551194"/>
                <a:ext cx="2994417" cy="2994417"/>
              </a:xfrm>
              <a:custGeom>
                <a:avLst/>
                <a:gdLst/>
                <a:ahLst/>
                <a:cxnLst/>
                <a:rect l="l" t="t" r="r" b="b"/>
                <a:pathLst>
                  <a:path w="4491626" h="4491626">
                    <a:moveTo>
                      <a:pt x="0" y="0"/>
                    </a:moveTo>
                    <a:lnTo>
                      <a:pt x="4491627" y="0"/>
                    </a:lnTo>
                    <a:lnTo>
                      <a:pt x="4491627" y="4491626"/>
                    </a:lnTo>
                    <a:lnTo>
                      <a:pt x="0" y="449162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AU" sz="1600"/>
              </a:p>
            </p:txBody>
          </p:sp>
          <p:grpSp>
            <p:nvGrpSpPr>
              <p:cNvPr id="79" name="Group 79"/>
              <p:cNvGrpSpPr/>
              <p:nvPr/>
            </p:nvGrpSpPr>
            <p:grpSpPr>
              <a:xfrm>
                <a:off x="3099725" y="2456485"/>
                <a:ext cx="518459" cy="676697"/>
                <a:chOff x="76200" y="-404311"/>
                <a:chExt cx="874121" cy="1140911"/>
              </a:xfrm>
            </p:grpSpPr>
            <p:sp>
              <p:nvSpPr>
                <p:cNvPr id="80" name="Freeform 80"/>
                <p:cNvSpPr/>
                <p:nvPr/>
              </p:nvSpPr>
              <p:spPr>
                <a:xfrm>
                  <a:off x="137521" y="-404311"/>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81" name="TextBox 81"/>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sp>
            <p:nvSpPr>
              <p:cNvPr id="82" name="Freeform 82"/>
              <p:cNvSpPr/>
              <p:nvPr/>
            </p:nvSpPr>
            <p:spPr>
              <a:xfrm>
                <a:off x="3869820" y="2112503"/>
                <a:ext cx="1871800" cy="1871800"/>
              </a:xfrm>
              <a:custGeom>
                <a:avLst/>
                <a:gdLst/>
                <a:ahLst/>
                <a:cxnLst/>
                <a:rect l="l" t="t" r="r" b="b"/>
                <a:pathLst>
                  <a:path w="2807700" h="2807700">
                    <a:moveTo>
                      <a:pt x="0" y="0"/>
                    </a:moveTo>
                    <a:lnTo>
                      <a:pt x="2807699" y="0"/>
                    </a:lnTo>
                    <a:lnTo>
                      <a:pt x="2807699" y="2807700"/>
                    </a:lnTo>
                    <a:lnTo>
                      <a:pt x="0" y="28077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1600"/>
              </a:p>
            </p:txBody>
          </p:sp>
          <p:grpSp>
            <p:nvGrpSpPr>
              <p:cNvPr id="83" name="Group 83"/>
              <p:cNvGrpSpPr/>
              <p:nvPr/>
            </p:nvGrpSpPr>
            <p:grpSpPr>
              <a:xfrm>
                <a:off x="4298660" y="2569498"/>
                <a:ext cx="929105" cy="929105"/>
                <a:chOff x="0" y="0"/>
                <a:chExt cx="812800" cy="812800"/>
              </a:xfrm>
            </p:grpSpPr>
            <p:sp>
              <p:nvSpPr>
                <p:cNvPr id="84" name="Freeform 8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664"/>
                </a:solidFill>
              </p:spPr>
              <p:txBody>
                <a:bodyPr/>
                <a:lstStyle/>
                <a:p>
                  <a:endParaRPr lang="en-AU" sz="1600"/>
                </a:p>
              </p:txBody>
            </p:sp>
            <p:sp>
              <p:nvSpPr>
                <p:cNvPr id="85" name="TextBox 85"/>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sp>
            <p:nvSpPr>
              <p:cNvPr id="86" name="TextBox 86"/>
              <p:cNvSpPr txBox="1"/>
              <p:nvPr/>
            </p:nvSpPr>
            <p:spPr>
              <a:xfrm>
                <a:off x="4580249" y="2747946"/>
                <a:ext cx="450940" cy="512751"/>
              </a:xfrm>
              <a:prstGeom prst="rect">
                <a:avLst/>
              </a:prstGeom>
            </p:spPr>
            <p:txBody>
              <a:bodyPr wrap="square" lIns="0" tIns="0" rIns="0" bIns="0" rtlCol="0" anchor="t">
                <a:spAutoFit/>
              </a:bodyPr>
              <a:lstStyle/>
              <a:p>
                <a:pPr algn="ctr">
                  <a:lnSpc>
                    <a:spcPts val="3266"/>
                  </a:lnSpc>
                </a:pPr>
                <a:r>
                  <a:rPr lang="en-US" sz="2000" b="1" dirty="0">
                    <a:solidFill>
                      <a:srgbClr val="FFFFFF"/>
                    </a:solidFill>
                    <a:latin typeface="Public Sans Semi-Bold"/>
                    <a:ea typeface="Public Sans Semi-Bold"/>
                    <a:cs typeface="Public Sans Semi-Bold"/>
                    <a:sym typeface="Public Sans Semi-Bold"/>
                  </a:rPr>
                  <a:t>Ne</a:t>
                </a:r>
              </a:p>
            </p:txBody>
          </p:sp>
          <p:grpSp>
            <p:nvGrpSpPr>
              <p:cNvPr id="87" name="Group 87"/>
              <p:cNvGrpSpPr/>
              <p:nvPr/>
            </p:nvGrpSpPr>
            <p:grpSpPr>
              <a:xfrm>
                <a:off x="3136093" y="3067961"/>
                <a:ext cx="837416" cy="1238940"/>
                <a:chOff x="-675282" y="-1352252"/>
                <a:chExt cx="1411882" cy="2088852"/>
              </a:xfrm>
            </p:grpSpPr>
            <p:sp>
              <p:nvSpPr>
                <p:cNvPr id="88" name="Freeform 88"/>
                <p:cNvSpPr/>
                <p:nvPr/>
              </p:nvSpPr>
              <p:spPr>
                <a:xfrm>
                  <a:off x="-675282" y="-135225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89" name="TextBox 89"/>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90" name="Group 90"/>
              <p:cNvGrpSpPr/>
              <p:nvPr/>
            </p:nvGrpSpPr>
            <p:grpSpPr>
              <a:xfrm>
                <a:off x="4323630" y="4218289"/>
                <a:ext cx="635430" cy="482088"/>
                <a:chOff x="-334734" y="-23038"/>
                <a:chExt cx="1071334" cy="812800"/>
              </a:xfrm>
            </p:grpSpPr>
            <p:sp>
              <p:nvSpPr>
                <p:cNvPr id="91" name="Freeform 91"/>
                <p:cNvSpPr/>
                <p:nvPr/>
              </p:nvSpPr>
              <p:spPr>
                <a:xfrm>
                  <a:off x="-334734" y="-2303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92" name="TextBox 92"/>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93" name="Group 93"/>
              <p:cNvGrpSpPr/>
              <p:nvPr/>
            </p:nvGrpSpPr>
            <p:grpSpPr>
              <a:xfrm>
                <a:off x="4910223" y="3892607"/>
                <a:ext cx="1172311" cy="787647"/>
                <a:chOff x="-1239916" y="38100"/>
                <a:chExt cx="1976516" cy="1327973"/>
              </a:xfrm>
            </p:grpSpPr>
            <p:sp>
              <p:nvSpPr>
                <p:cNvPr id="94" name="Freeform 94"/>
                <p:cNvSpPr/>
                <p:nvPr/>
              </p:nvSpPr>
              <p:spPr>
                <a:xfrm>
                  <a:off x="-1239916" y="55327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95" name="TextBox 95"/>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96" name="Group 96"/>
              <p:cNvGrpSpPr/>
              <p:nvPr/>
            </p:nvGrpSpPr>
            <p:grpSpPr>
              <a:xfrm>
                <a:off x="6061883" y="2783190"/>
                <a:ext cx="482088" cy="696198"/>
                <a:chOff x="-2" y="38100"/>
                <a:chExt cx="812800" cy="1173790"/>
              </a:xfrm>
            </p:grpSpPr>
            <p:sp>
              <p:nvSpPr>
                <p:cNvPr id="97" name="Freeform 97"/>
                <p:cNvSpPr/>
                <p:nvPr/>
              </p:nvSpPr>
              <p:spPr>
                <a:xfrm>
                  <a:off x="-2" y="39909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98" name="TextBox 98"/>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99" name="Group 99"/>
              <p:cNvGrpSpPr/>
              <p:nvPr/>
            </p:nvGrpSpPr>
            <p:grpSpPr>
              <a:xfrm>
                <a:off x="5755048" y="1894057"/>
                <a:ext cx="765862" cy="1044517"/>
                <a:chOff x="76200" y="38100"/>
                <a:chExt cx="1291243" cy="1761055"/>
              </a:xfrm>
            </p:grpSpPr>
            <p:sp>
              <p:nvSpPr>
                <p:cNvPr id="100" name="Freeform 100"/>
                <p:cNvSpPr/>
                <p:nvPr/>
              </p:nvSpPr>
              <p:spPr>
                <a:xfrm>
                  <a:off x="554643" y="986355"/>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101" name="TextBox 101"/>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102" name="Group 102"/>
              <p:cNvGrpSpPr/>
              <p:nvPr/>
            </p:nvGrpSpPr>
            <p:grpSpPr>
              <a:xfrm>
                <a:off x="4808408" y="1300403"/>
                <a:ext cx="592540" cy="555970"/>
                <a:chOff x="76200" y="38100"/>
                <a:chExt cx="999022" cy="937366"/>
              </a:xfrm>
            </p:grpSpPr>
            <p:sp>
              <p:nvSpPr>
                <p:cNvPr id="103" name="Freeform 103"/>
                <p:cNvSpPr/>
                <p:nvPr/>
              </p:nvSpPr>
              <p:spPr>
                <a:xfrm>
                  <a:off x="262422" y="162667"/>
                  <a:ext cx="812800" cy="81279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104" name="TextBox 104"/>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105" name="Group 105"/>
              <p:cNvGrpSpPr/>
              <p:nvPr/>
            </p:nvGrpSpPr>
            <p:grpSpPr>
              <a:xfrm>
                <a:off x="3581813" y="1375660"/>
                <a:ext cx="1178491" cy="691647"/>
                <a:chOff x="76200" y="-429516"/>
                <a:chExt cx="1986935" cy="1166116"/>
              </a:xfrm>
            </p:grpSpPr>
            <p:sp>
              <p:nvSpPr>
                <p:cNvPr id="106" name="Freeform 106"/>
                <p:cNvSpPr/>
                <p:nvPr/>
              </p:nvSpPr>
              <p:spPr>
                <a:xfrm>
                  <a:off x="1250335" y="-42951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107" name="TextBox 107"/>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108" name="Group 108"/>
              <p:cNvGrpSpPr/>
              <p:nvPr/>
            </p:nvGrpSpPr>
            <p:grpSpPr>
              <a:xfrm>
                <a:off x="4145319" y="1943733"/>
                <a:ext cx="660401" cy="530620"/>
                <a:chOff x="76200" y="-158025"/>
                <a:chExt cx="1113435" cy="894625"/>
              </a:xfrm>
            </p:grpSpPr>
            <p:sp>
              <p:nvSpPr>
                <p:cNvPr id="109" name="Freeform 109"/>
                <p:cNvSpPr/>
                <p:nvPr/>
              </p:nvSpPr>
              <p:spPr>
                <a:xfrm>
                  <a:off x="376835" y="-158025"/>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p>
              </p:txBody>
            </p:sp>
            <p:sp>
              <p:nvSpPr>
                <p:cNvPr id="110" name="TextBox 110"/>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111" name="Group 111"/>
              <p:cNvGrpSpPr/>
              <p:nvPr/>
            </p:nvGrpSpPr>
            <p:grpSpPr>
              <a:xfrm>
                <a:off x="4916625" y="1968797"/>
                <a:ext cx="748031" cy="1856017"/>
                <a:chOff x="-524579" y="-2392644"/>
                <a:chExt cx="1261179" cy="3129244"/>
              </a:xfrm>
            </p:grpSpPr>
            <p:sp>
              <p:nvSpPr>
                <p:cNvPr id="112" name="Freeform 112"/>
                <p:cNvSpPr/>
                <p:nvPr/>
              </p:nvSpPr>
              <p:spPr>
                <a:xfrm>
                  <a:off x="-524579" y="-239264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sp>
              <p:nvSpPr>
                <p:cNvPr id="113" name="TextBox 113"/>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sp>
          <p:nvSpPr>
            <p:cNvPr id="10" name="TextBox 10"/>
            <p:cNvSpPr txBox="1"/>
            <p:nvPr/>
          </p:nvSpPr>
          <p:spPr>
            <a:xfrm>
              <a:off x="4468224" y="4022577"/>
              <a:ext cx="2406218" cy="1045864"/>
            </a:xfrm>
            <a:prstGeom prst="rect">
              <a:avLst/>
            </a:prstGeom>
          </p:spPr>
          <p:txBody>
            <a:bodyPr wrap="square" lIns="0" tIns="0" rIns="0" bIns="0" rtlCol="0" anchor="ctr" anchorCtr="1">
              <a:spAutoFit/>
            </a:bodyPr>
            <a:lstStyle/>
            <a:p>
              <a:pPr>
                <a:lnSpc>
                  <a:spcPts val="2799"/>
                </a:lnSpc>
              </a:pPr>
              <a:r>
                <a:rPr lang="en-US" sz="1999" b="1" dirty="0">
                  <a:solidFill>
                    <a:srgbClr val="000000"/>
                  </a:solidFill>
                  <a:ea typeface="Public Sans Semi-Bold"/>
                  <a:cs typeface="Public Sans Semi-Bold"/>
                  <a:sym typeface="Public Sans Semi-Bold"/>
                </a:rPr>
                <a:t>Neon has 8 electrons in its outer shell</a:t>
              </a:r>
            </a:p>
          </p:txBody>
        </p:sp>
      </p:grpSp>
      <p:grpSp>
        <p:nvGrpSpPr>
          <p:cNvPr id="121" name="Group 120" descr="An argon molecule. Argon has 8 electrons in its outer shell.">
            <a:extLst>
              <a:ext uri="{FF2B5EF4-FFF2-40B4-BE49-F238E27FC236}">
                <a16:creationId xmlns:a16="http://schemas.microsoft.com/office/drawing/2014/main" id="{7C496676-DB9B-D8ED-80D7-99EA7FE9D7FE}"/>
              </a:ext>
            </a:extLst>
          </p:cNvPr>
          <p:cNvGrpSpPr/>
          <p:nvPr/>
        </p:nvGrpSpPr>
        <p:grpSpPr>
          <a:xfrm>
            <a:off x="8050176" y="721408"/>
            <a:ext cx="3342746" cy="4538131"/>
            <a:chOff x="8058036" y="719732"/>
            <a:chExt cx="3342746" cy="4538131"/>
          </a:xfrm>
        </p:grpSpPr>
        <p:grpSp>
          <p:nvGrpSpPr>
            <p:cNvPr id="117" name="Group 116" descr="Electron configuration diagram for argon. There are 2 electrons in the first shell and 8 electrons in the second and third shells.">
              <a:extLst>
                <a:ext uri="{FF2B5EF4-FFF2-40B4-BE49-F238E27FC236}">
                  <a16:creationId xmlns:a16="http://schemas.microsoft.com/office/drawing/2014/main" id="{3B3B5BE1-4D67-E520-A1AE-9F9019DBC311}"/>
                </a:ext>
              </a:extLst>
            </p:cNvPr>
            <p:cNvGrpSpPr/>
            <p:nvPr/>
          </p:nvGrpSpPr>
          <p:grpSpPr>
            <a:xfrm>
              <a:off x="8058036" y="719732"/>
              <a:ext cx="3342746" cy="3338382"/>
              <a:chOff x="7533263" y="930571"/>
              <a:chExt cx="4446280" cy="4440476"/>
            </a:xfrm>
          </p:grpSpPr>
          <p:sp>
            <p:nvSpPr>
              <p:cNvPr id="3" name="Freeform 3"/>
              <p:cNvSpPr/>
              <p:nvPr/>
            </p:nvSpPr>
            <p:spPr>
              <a:xfrm>
                <a:off x="8209215" y="1569723"/>
                <a:ext cx="2994417" cy="2994416"/>
              </a:xfrm>
              <a:custGeom>
                <a:avLst/>
                <a:gdLst/>
                <a:ahLst/>
                <a:cxnLst/>
                <a:rect l="l" t="t" r="r" b="b"/>
                <a:pathLst>
                  <a:path w="4491626" h="4491626">
                    <a:moveTo>
                      <a:pt x="0" y="0"/>
                    </a:moveTo>
                    <a:lnTo>
                      <a:pt x="4491627" y="0"/>
                    </a:lnTo>
                    <a:lnTo>
                      <a:pt x="4491627" y="4491626"/>
                    </a:lnTo>
                    <a:lnTo>
                      <a:pt x="0" y="44916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1600"/>
              </a:p>
            </p:txBody>
          </p:sp>
          <p:sp>
            <p:nvSpPr>
              <p:cNvPr id="4" name="Freeform 4"/>
              <p:cNvSpPr/>
              <p:nvPr/>
            </p:nvSpPr>
            <p:spPr>
              <a:xfrm>
                <a:off x="7706022" y="1166317"/>
                <a:ext cx="4032476" cy="4032476"/>
              </a:xfrm>
              <a:custGeom>
                <a:avLst/>
                <a:gdLst/>
                <a:ahLst/>
                <a:cxnLst/>
                <a:rect l="l" t="t" r="r" b="b"/>
                <a:pathLst>
                  <a:path w="6048714" h="6048714">
                    <a:moveTo>
                      <a:pt x="0" y="0"/>
                    </a:moveTo>
                    <a:lnTo>
                      <a:pt x="6048714" y="0"/>
                    </a:lnTo>
                    <a:lnTo>
                      <a:pt x="6048714" y="6048714"/>
                    </a:lnTo>
                    <a:lnTo>
                      <a:pt x="0" y="6048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1600"/>
              </a:p>
            </p:txBody>
          </p:sp>
          <p:sp>
            <p:nvSpPr>
              <p:cNvPr id="5" name="Freeform 5"/>
              <p:cNvSpPr/>
              <p:nvPr/>
            </p:nvSpPr>
            <p:spPr>
              <a:xfrm>
                <a:off x="8786360" y="2135586"/>
                <a:ext cx="1871800" cy="1871800"/>
              </a:xfrm>
              <a:custGeom>
                <a:avLst/>
                <a:gdLst/>
                <a:ahLst/>
                <a:cxnLst/>
                <a:rect l="l" t="t" r="r" b="b"/>
                <a:pathLst>
                  <a:path w="2807700" h="2807700">
                    <a:moveTo>
                      <a:pt x="0" y="0"/>
                    </a:moveTo>
                    <a:lnTo>
                      <a:pt x="2807700" y="0"/>
                    </a:lnTo>
                    <a:lnTo>
                      <a:pt x="2807700" y="2807700"/>
                    </a:lnTo>
                    <a:lnTo>
                      <a:pt x="0" y="28077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1600"/>
              </a:p>
            </p:txBody>
          </p:sp>
          <p:grpSp>
            <p:nvGrpSpPr>
              <p:cNvPr id="6" name="Group 6"/>
              <p:cNvGrpSpPr/>
              <p:nvPr/>
            </p:nvGrpSpPr>
            <p:grpSpPr>
              <a:xfrm>
                <a:off x="9257708" y="2653701"/>
                <a:ext cx="929105" cy="92910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664"/>
                </a:solidFill>
              </p:spPr>
              <p:txBody>
                <a:bodyPr/>
                <a:lstStyle/>
                <a:p>
                  <a:endParaRPr lang="en-AU" sz="1600"/>
                </a:p>
              </p:txBody>
            </p:sp>
            <p:sp>
              <p:nvSpPr>
                <p:cNvPr id="8" name="TextBox 8"/>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sp>
            <p:nvSpPr>
              <p:cNvPr id="9" name="TextBox 9"/>
              <p:cNvSpPr txBox="1"/>
              <p:nvPr/>
            </p:nvSpPr>
            <p:spPr>
              <a:xfrm>
                <a:off x="9430638" y="2810556"/>
                <a:ext cx="551569" cy="512751"/>
              </a:xfrm>
              <a:prstGeom prst="rect">
                <a:avLst/>
              </a:prstGeom>
            </p:spPr>
            <p:txBody>
              <a:bodyPr wrap="square" lIns="0" tIns="0" rIns="0" bIns="0" rtlCol="0" anchor="t">
                <a:spAutoFit/>
              </a:bodyPr>
              <a:lstStyle/>
              <a:p>
                <a:pPr algn="ctr">
                  <a:lnSpc>
                    <a:spcPts val="3266"/>
                  </a:lnSpc>
                </a:pPr>
                <a:r>
                  <a:rPr lang="en-US" sz="2333" b="1" dirty="0" err="1">
                    <a:solidFill>
                      <a:srgbClr val="FFFFFF"/>
                    </a:solidFill>
                    <a:latin typeface="Public Sans Semi-Bold"/>
                    <a:ea typeface="Public Sans Semi-Bold"/>
                    <a:cs typeface="Public Sans Semi-Bold"/>
                    <a:sym typeface="Public Sans Semi-Bold"/>
                  </a:rPr>
                  <a:t>Ar</a:t>
                </a:r>
                <a:endParaRPr lang="en-US" sz="2333" b="1" dirty="0">
                  <a:solidFill>
                    <a:srgbClr val="FFFFFF"/>
                  </a:solidFill>
                  <a:latin typeface="Public Sans Semi-Bold"/>
                  <a:ea typeface="Public Sans Semi-Bold"/>
                  <a:cs typeface="Public Sans Semi-Bold"/>
                  <a:sym typeface="Public Sans Semi-Bold"/>
                </a:endParaRPr>
              </a:p>
            </p:txBody>
          </p:sp>
          <p:grpSp>
            <p:nvGrpSpPr>
              <p:cNvPr id="11" name="Group 11"/>
              <p:cNvGrpSpPr/>
              <p:nvPr/>
            </p:nvGrpSpPr>
            <p:grpSpPr>
              <a:xfrm>
                <a:off x="8922684" y="2045536"/>
                <a:ext cx="748998" cy="605559"/>
                <a:chOff x="76200" y="-284372"/>
                <a:chExt cx="1262810" cy="1020972"/>
              </a:xfrm>
            </p:grpSpPr>
            <p:sp>
              <p:nvSpPr>
                <p:cNvPr id="12" name="Freeform 12"/>
                <p:cNvSpPr/>
                <p:nvPr/>
              </p:nvSpPr>
              <p:spPr>
                <a:xfrm>
                  <a:off x="526210" y="-28437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sp>
              <p:nvSpPr>
                <p:cNvPr id="13" name="TextBox 13"/>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sp>
            <p:nvSpPr>
              <p:cNvPr id="15" name="Freeform 15"/>
              <p:cNvSpPr/>
              <p:nvPr/>
            </p:nvSpPr>
            <p:spPr>
              <a:xfrm>
                <a:off x="9778067" y="2038391"/>
                <a:ext cx="482088" cy="4820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grpSp>
            <p:nvGrpSpPr>
              <p:cNvPr id="17" name="Group 17"/>
              <p:cNvGrpSpPr/>
              <p:nvPr/>
            </p:nvGrpSpPr>
            <p:grpSpPr>
              <a:xfrm>
                <a:off x="9189592" y="1402598"/>
                <a:ext cx="835732" cy="531285"/>
                <a:chOff x="-672443" y="38100"/>
                <a:chExt cx="1409043" cy="895746"/>
              </a:xfrm>
            </p:grpSpPr>
            <p:sp>
              <p:nvSpPr>
                <p:cNvPr id="18" name="Freeform 18"/>
                <p:cNvSpPr/>
                <p:nvPr/>
              </p:nvSpPr>
              <p:spPr>
                <a:xfrm>
                  <a:off x="-672443" y="12104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sp>
              <p:nvSpPr>
                <p:cNvPr id="19" name="TextBox 19"/>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20" name="Group 20"/>
              <p:cNvGrpSpPr/>
              <p:nvPr/>
            </p:nvGrpSpPr>
            <p:grpSpPr>
              <a:xfrm>
                <a:off x="8052675" y="1722863"/>
                <a:ext cx="883471" cy="1435741"/>
                <a:chOff x="-752932" y="38100"/>
                <a:chExt cx="1489532" cy="2420658"/>
              </a:xfrm>
            </p:grpSpPr>
            <p:sp>
              <p:nvSpPr>
                <p:cNvPr id="21" name="Freeform 21"/>
                <p:cNvSpPr/>
                <p:nvPr/>
              </p:nvSpPr>
              <p:spPr>
                <a:xfrm>
                  <a:off x="-752932" y="1645959"/>
                  <a:ext cx="812800" cy="81279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sp>
              <p:nvSpPr>
                <p:cNvPr id="22" name="TextBox 22"/>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sp>
            <p:nvSpPr>
              <p:cNvPr id="24" name="Freeform 24"/>
              <p:cNvSpPr/>
              <p:nvPr/>
            </p:nvSpPr>
            <p:spPr>
              <a:xfrm>
                <a:off x="9778066" y="1443508"/>
                <a:ext cx="482088" cy="4820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grpSp>
            <p:nvGrpSpPr>
              <p:cNvPr id="26" name="Group 26"/>
              <p:cNvGrpSpPr/>
              <p:nvPr/>
            </p:nvGrpSpPr>
            <p:grpSpPr>
              <a:xfrm>
                <a:off x="8021497" y="2959708"/>
                <a:ext cx="558304" cy="797520"/>
                <a:chOff x="76200" y="38100"/>
                <a:chExt cx="941300" cy="1344618"/>
              </a:xfrm>
            </p:grpSpPr>
            <p:sp>
              <p:nvSpPr>
                <p:cNvPr id="27" name="Freeform 27"/>
                <p:cNvSpPr/>
                <p:nvPr/>
              </p:nvSpPr>
              <p:spPr>
                <a:xfrm>
                  <a:off x="204700" y="56991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sp>
              <p:nvSpPr>
                <p:cNvPr id="28" name="TextBox 28"/>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29" name="Group 29"/>
              <p:cNvGrpSpPr/>
              <p:nvPr/>
            </p:nvGrpSpPr>
            <p:grpSpPr>
              <a:xfrm>
                <a:off x="8564347" y="3892607"/>
                <a:ext cx="1107336" cy="793165"/>
                <a:chOff x="76200" y="38100"/>
                <a:chExt cx="1866967" cy="1337276"/>
              </a:xfrm>
            </p:grpSpPr>
            <p:sp>
              <p:nvSpPr>
                <p:cNvPr id="30" name="Freeform 30"/>
                <p:cNvSpPr/>
                <p:nvPr/>
              </p:nvSpPr>
              <p:spPr>
                <a:xfrm>
                  <a:off x="1130367" y="56257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AU" sz="1600"/>
                </a:p>
              </p:txBody>
            </p:sp>
            <p:sp>
              <p:nvSpPr>
                <p:cNvPr id="31" name="TextBox 31"/>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32" name="Group 32"/>
              <p:cNvGrpSpPr/>
              <p:nvPr/>
            </p:nvGrpSpPr>
            <p:grpSpPr>
              <a:xfrm>
                <a:off x="9633628" y="4221643"/>
                <a:ext cx="672771" cy="519818"/>
                <a:chOff x="76200" y="-139812"/>
                <a:chExt cx="1134291" cy="876412"/>
              </a:xfrm>
            </p:grpSpPr>
            <p:sp>
              <p:nvSpPr>
                <p:cNvPr id="33" name="Freeform 33"/>
                <p:cNvSpPr/>
                <p:nvPr/>
              </p:nvSpPr>
              <p:spPr>
                <a:xfrm>
                  <a:off x="397691" y="-13981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AU" sz="1600"/>
                </a:p>
              </p:txBody>
            </p:sp>
            <p:sp>
              <p:nvSpPr>
                <p:cNvPr id="34" name="TextBox 34"/>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35" name="Group 35"/>
              <p:cNvGrpSpPr/>
              <p:nvPr/>
            </p:nvGrpSpPr>
            <p:grpSpPr>
              <a:xfrm>
                <a:off x="10885937" y="2603211"/>
                <a:ext cx="513542" cy="626688"/>
                <a:chOff x="-129231" y="-319996"/>
                <a:chExt cx="865831" cy="1056596"/>
              </a:xfrm>
            </p:grpSpPr>
            <p:sp>
              <p:nvSpPr>
                <p:cNvPr id="36" name="Freeform 36"/>
                <p:cNvSpPr/>
                <p:nvPr/>
              </p:nvSpPr>
              <p:spPr>
                <a:xfrm>
                  <a:off x="-129231" y="-319996"/>
                  <a:ext cx="812801" cy="81279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sp>
              <p:nvSpPr>
                <p:cNvPr id="37" name="TextBox 37"/>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38" name="Group 38"/>
              <p:cNvGrpSpPr/>
              <p:nvPr/>
            </p:nvGrpSpPr>
            <p:grpSpPr>
              <a:xfrm>
                <a:off x="10639625" y="3274992"/>
                <a:ext cx="660939" cy="905159"/>
                <a:chOff x="76200" y="-789497"/>
                <a:chExt cx="1114343" cy="1526097"/>
              </a:xfrm>
            </p:grpSpPr>
            <p:sp>
              <p:nvSpPr>
                <p:cNvPr id="39" name="Freeform 39"/>
                <p:cNvSpPr/>
                <p:nvPr/>
              </p:nvSpPr>
              <p:spPr>
                <a:xfrm>
                  <a:off x="377743" y="-78949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sp>
              <p:nvSpPr>
                <p:cNvPr id="40" name="TextBox 40"/>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41" name="Group 41"/>
              <p:cNvGrpSpPr/>
              <p:nvPr/>
            </p:nvGrpSpPr>
            <p:grpSpPr>
              <a:xfrm>
                <a:off x="8891191" y="935590"/>
                <a:ext cx="780490" cy="538063"/>
                <a:chOff x="76200" y="-170574"/>
                <a:chExt cx="1315905" cy="907174"/>
              </a:xfrm>
            </p:grpSpPr>
            <p:sp>
              <p:nvSpPr>
                <p:cNvPr id="42" name="Freeform 42"/>
                <p:cNvSpPr/>
                <p:nvPr/>
              </p:nvSpPr>
              <p:spPr>
                <a:xfrm>
                  <a:off x="579305" y="-17057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43" name="TextBox 43"/>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44" name="Group 44"/>
              <p:cNvGrpSpPr/>
              <p:nvPr/>
            </p:nvGrpSpPr>
            <p:grpSpPr>
              <a:xfrm>
                <a:off x="7533263" y="2026770"/>
                <a:ext cx="603557" cy="1155786"/>
                <a:chOff x="-280997" y="38100"/>
                <a:chExt cx="1017597" cy="1948655"/>
              </a:xfrm>
            </p:grpSpPr>
            <p:sp>
              <p:nvSpPr>
                <p:cNvPr id="45" name="Freeform 45"/>
                <p:cNvSpPr/>
                <p:nvPr/>
              </p:nvSpPr>
              <p:spPr>
                <a:xfrm>
                  <a:off x="-280997" y="1173955"/>
                  <a:ext cx="812799"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46" name="TextBox 46"/>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47" name="Group 47"/>
              <p:cNvGrpSpPr/>
              <p:nvPr/>
            </p:nvGrpSpPr>
            <p:grpSpPr>
              <a:xfrm>
                <a:off x="9796988" y="930571"/>
                <a:ext cx="972750" cy="593956"/>
                <a:chOff x="-903455" y="-264810"/>
                <a:chExt cx="1640055" cy="1001410"/>
              </a:xfrm>
            </p:grpSpPr>
            <p:sp>
              <p:nvSpPr>
                <p:cNvPr id="48" name="Freeform 48"/>
                <p:cNvSpPr/>
                <p:nvPr/>
              </p:nvSpPr>
              <p:spPr>
                <a:xfrm>
                  <a:off x="-903455" y="-26481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49" name="TextBox 49"/>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50" name="Group 50"/>
              <p:cNvGrpSpPr/>
              <p:nvPr/>
            </p:nvGrpSpPr>
            <p:grpSpPr>
              <a:xfrm>
                <a:off x="11378635" y="2135101"/>
                <a:ext cx="600908" cy="931831"/>
                <a:chOff x="76200" y="38100"/>
                <a:chExt cx="1013130" cy="1571066"/>
              </a:xfrm>
            </p:grpSpPr>
            <p:sp>
              <p:nvSpPr>
                <p:cNvPr id="51" name="Freeform 51"/>
                <p:cNvSpPr/>
                <p:nvPr/>
              </p:nvSpPr>
              <p:spPr>
                <a:xfrm>
                  <a:off x="276530" y="79636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52" name="TextBox 52"/>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53" name="Group 53"/>
              <p:cNvGrpSpPr/>
              <p:nvPr/>
            </p:nvGrpSpPr>
            <p:grpSpPr>
              <a:xfrm>
                <a:off x="7533263" y="3290323"/>
                <a:ext cx="579296" cy="889828"/>
                <a:chOff x="-240093" y="-763649"/>
                <a:chExt cx="976693" cy="1500249"/>
              </a:xfrm>
            </p:grpSpPr>
            <p:sp>
              <p:nvSpPr>
                <p:cNvPr id="54" name="Freeform 54"/>
                <p:cNvSpPr/>
                <p:nvPr/>
              </p:nvSpPr>
              <p:spPr>
                <a:xfrm>
                  <a:off x="-240093" y="-76364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55" name="TextBox 55"/>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56" name="Group 56"/>
              <p:cNvGrpSpPr/>
              <p:nvPr/>
            </p:nvGrpSpPr>
            <p:grpSpPr>
              <a:xfrm>
                <a:off x="8805391" y="4809253"/>
                <a:ext cx="866291" cy="561794"/>
                <a:chOff x="76200" y="38100"/>
                <a:chExt cx="1460566" cy="947185"/>
              </a:xfrm>
            </p:grpSpPr>
            <p:sp>
              <p:nvSpPr>
                <p:cNvPr id="57" name="Freeform 57"/>
                <p:cNvSpPr/>
                <p:nvPr/>
              </p:nvSpPr>
              <p:spPr>
                <a:xfrm>
                  <a:off x="723966" y="172485"/>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endParaRPr lang="en-AU" sz="1600"/>
                </a:p>
              </p:txBody>
            </p:sp>
            <p:sp>
              <p:nvSpPr>
                <p:cNvPr id="58" name="TextBox 58"/>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59" name="Group 59"/>
              <p:cNvGrpSpPr/>
              <p:nvPr/>
            </p:nvGrpSpPr>
            <p:grpSpPr>
              <a:xfrm>
                <a:off x="9824309" y="4586738"/>
                <a:ext cx="1207012" cy="756154"/>
                <a:chOff x="-1298421" y="38100"/>
                <a:chExt cx="2035021" cy="1274875"/>
              </a:xfrm>
            </p:grpSpPr>
            <p:sp>
              <p:nvSpPr>
                <p:cNvPr id="60" name="Freeform 60"/>
                <p:cNvSpPr/>
                <p:nvPr/>
              </p:nvSpPr>
              <p:spPr>
                <a:xfrm>
                  <a:off x="-1298421" y="500175"/>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61" name="TextBox 61"/>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62" name="Group 62"/>
              <p:cNvGrpSpPr/>
              <p:nvPr/>
            </p:nvGrpSpPr>
            <p:grpSpPr>
              <a:xfrm>
                <a:off x="11465781" y="3336875"/>
                <a:ext cx="482088" cy="491975"/>
                <a:chOff x="35583" y="-92870"/>
                <a:chExt cx="812800" cy="829470"/>
              </a:xfrm>
            </p:grpSpPr>
            <p:sp>
              <p:nvSpPr>
                <p:cNvPr id="63" name="Freeform 63"/>
                <p:cNvSpPr/>
                <p:nvPr/>
              </p:nvSpPr>
              <p:spPr>
                <a:xfrm>
                  <a:off x="35583" y="-9287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64" name="TextBox 64"/>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sp>
          <p:nvSpPr>
            <p:cNvPr id="65" name="TextBox 65"/>
            <p:cNvSpPr txBox="1"/>
            <p:nvPr/>
          </p:nvSpPr>
          <p:spPr>
            <a:xfrm>
              <a:off x="8504598" y="4211999"/>
              <a:ext cx="2406218" cy="1045864"/>
            </a:xfrm>
            <a:prstGeom prst="rect">
              <a:avLst/>
            </a:prstGeom>
          </p:spPr>
          <p:txBody>
            <a:bodyPr wrap="square" lIns="0" tIns="0" rIns="0" bIns="0" rtlCol="0" anchor="ctr" anchorCtr="1">
              <a:spAutoFit/>
            </a:bodyPr>
            <a:lstStyle/>
            <a:p>
              <a:pPr>
                <a:lnSpc>
                  <a:spcPts val="2799"/>
                </a:lnSpc>
              </a:pPr>
              <a:r>
                <a:rPr lang="en-US" sz="1999" b="1" dirty="0">
                  <a:solidFill>
                    <a:srgbClr val="000000"/>
                  </a:solidFill>
                  <a:ea typeface="Public Sans Semi-Bold"/>
                  <a:cs typeface="Public Sans Semi-Bold"/>
                  <a:sym typeface="Public Sans Semi-Bold"/>
                </a:rPr>
                <a:t>Argon has 8 electrons in its outer shell</a:t>
              </a:r>
            </a:p>
          </p:txBody>
        </p:sp>
      </p:grpSp>
      <p:sp>
        <p:nvSpPr>
          <p:cNvPr id="118" name="TextBox 2"/>
          <p:cNvSpPr txBox="1"/>
          <p:nvPr/>
        </p:nvSpPr>
        <p:spPr>
          <a:xfrm>
            <a:off x="374594" y="5511270"/>
            <a:ext cx="11539212" cy="362984"/>
          </a:xfrm>
          <a:prstGeom prst="rect">
            <a:avLst/>
          </a:prstGeom>
        </p:spPr>
        <p:txBody>
          <a:bodyPr wrap="square" lIns="0" tIns="0" rIns="0" bIns="0" rtlCol="0" anchor="t">
            <a:spAutoFit/>
          </a:bodyPr>
          <a:lstStyle/>
          <a:p>
            <a:pPr>
              <a:lnSpc>
                <a:spcPts val="3079"/>
              </a:lnSpc>
            </a:pPr>
            <a:r>
              <a:rPr lang="en-US" sz="2000" b="1" dirty="0">
                <a:solidFill>
                  <a:srgbClr val="D7153A"/>
                </a:solidFill>
                <a:ea typeface="Public Sans Bold"/>
                <a:cs typeface="Public Sans Bold"/>
                <a:sym typeface="Public Sans Bold"/>
              </a:rPr>
              <a:t>What do you notice about the number of electrons in the outer shell of each noble gas?</a:t>
            </a:r>
          </a:p>
        </p:txBody>
      </p:sp>
      <p:sp>
        <p:nvSpPr>
          <p:cNvPr id="119" name="TextBox 2">
            <a:extLst>
              <a:ext uri="{FF2B5EF4-FFF2-40B4-BE49-F238E27FC236}">
                <a16:creationId xmlns:a16="http://schemas.microsoft.com/office/drawing/2014/main" id="{0CDAAB52-8F78-8E1D-4243-E56FA36216CE}"/>
              </a:ext>
            </a:extLst>
          </p:cNvPr>
          <p:cNvSpPr txBox="1"/>
          <p:nvPr/>
        </p:nvSpPr>
        <p:spPr>
          <a:xfrm>
            <a:off x="360000" y="5966954"/>
            <a:ext cx="10550816" cy="729046"/>
          </a:xfrm>
          <a:prstGeom prst="rect">
            <a:avLst/>
          </a:prstGeom>
          <a:solidFill>
            <a:schemeClr val="bg1"/>
          </a:solidFill>
        </p:spPr>
        <p:txBody>
          <a:bodyPr wrap="square" lIns="0" tIns="0" rIns="0" bIns="0" rtlCol="0" anchor="t">
            <a:spAutoFit/>
          </a:bodyPr>
          <a:lstStyle/>
          <a:p>
            <a:pPr>
              <a:lnSpc>
                <a:spcPts val="3079"/>
              </a:lnSpc>
            </a:pPr>
            <a:r>
              <a:rPr lang="en-US" sz="1600" dirty="0">
                <a:solidFill>
                  <a:srgbClr val="002664"/>
                </a:solidFill>
                <a:ea typeface="Public Sans"/>
                <a:cs typeface="Public Sans"/>
                <a:sym typeface="Public Sans"/>
              </a:rPr>
              <a:t>Noble gases have a complete outer shell. This is known as noble gas configuration.</a:t>
            </a:r>
          </a:p>
          <a:p>
            <a:pPr>
              <a:lnSpc>
                <a:spcPts val="2893"/>
              </a:lnSpc>
            </a:pPr>
            <a:r>
              <a:rPr lang="en-US" sz="1600" dirty="0">
                <a:solidFill>
                  <a:srgbClr val="002664"/>
                </a:solidFill>
                <a:ea typeface="Public Sans"/>
                <a:cs typeface="Public Sans"/>
                <a:sym typeface="Public Sans"/>
              </a:rPr>
              <a:t>They are stable because the outermost shell of electrons is completely filled. It will not tend to lose or gain electrons.</a:t>
            </a:r>
          </a:p>
        </p:txBody>
      </p:sp>
      <p:sp>
        <p:nvSpPr>
          <p:cNvPr id="14" name="Slide Number Placeholder 13">
            <a:extLst>
              <a:ext uri="{FF2B5EF4-FFF2-40B4-BE49-F238E27FC236}">
                <a16:creationId xmlns:a16="http://schemas.microsoft.com/office/drawing/2014/main" id="{7E85FE6F-0D45-79B8-ED0A-FEA93B0A914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46</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500"/>
                                        <p:tgtEl>
                                          <p:spTgt spid="1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fade">
                                      <p:cBhvr>
                                        <p:cTn id="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F93D081-471C-D8A1-5D68-38861C6519D4}"/>
              </a:ext>
            </a:extLst>
          </p:cNvPr>
          <p:cNvSpPr>
            <a:spLocks noGrp="1"/>
          </p:cNvSpPr>
          <p:nvPr>
            <p:ph type="title"/>
          </p:nvPr>
        </p:nvSpPr>
        <p:spPr/>
        <p:txBody>
          <a:bodyPr/>
          <a:lstStyle/>
          <a:p>
            <a:r>
              <a:rPr lang="en-AU">
                <a:latin typeface="+mj-lt"/>
              </a:rPr>
              <a:t>2.2 The octet rule</a:t>
            </a:r>
          </a:p>
        </p:txBody>
      </p:sp>
      <p:sp>
        <p:nvSpPr>
          <p:cNvPr id="18" name="Text Placeholder 17">
            <a:extLst>
              <a:ext uri="{FF2B5EF4-FFF2-40B4-BE49-F238E27FC236}">
                <a16:creationId xmlns:a16="http://schemas.microsoft.com/office/drawing/2014/main" id="{907A24F0-238A-5A45-0C08-1BB8AFFB3E47}"/>
              </a:ext>
            </a:extLst>
          </p:cNvPr>
          <p:cNvSpPr>
            <a:spLocks noGrp="1"/>
          </p:cNvSpPr>
          <p:nvPr>
            <p:ph type="body" sz="quarter" idx="18"/>
          </p:nvPr>
        </p:nvSpPr>
        <p:spPr>
          <a:xfrm>
            <a:off x="360000" y="982520"/>
            <a:ext cx="11484000" cy="714466"/>
          </a:xfrm>
        </p:spPr>
        <p:txBody>
          <a:bodyPr/>
          <a:lstStyle/>
          <a:p>
            <a:r>
              <a:rPr lang="en-US" sz="1800" dirty="0">
                <a:solidFill>
                  <a:srgbClr val="000000"/>
                </a:solidFill>
                <a:latin typeface="+mn-lt"/>
                <a:ea typeface="Public Sans Semi-Bold"/>
                <a:sym typeface="Public Sans Semi-Bold"/>
              </a:rPr>
              <a:t>The octet rule states that atoms tend to gain, lose, or share electrons to achieve a full outer shell of electrons. This is what makes them stable like noble gases.</a:t>
            </a:r>
          </a:p>
        </p:txBody>
      </p:sp>
      <p:sp>
        <p:nvSpPr>
          <p:cNvPr id="5" name="Freeform 4">
            <a:extLst>
              <a:ext uri="{FF2B5EF4-FFF2-40B4-BE49-F238E27FC236}">
                <a16:creationId xmlns:a16="http://schemas.microsoft.com/office/drawing/2014/main" id="{F6C5B85A-823C-9D22-8CB7-5CA9DBE7A40D}"/>
              </a:ext>
              <a:ext uri="{C183D7F6-B498-43B3-948B-1728B52AA6E4}">
                <adec:decorative xmlns:adec="http://schemas.microsoft.com/office/drawing/2017/decorative" val="1"/>
              </a:ext>
            </a:extLst>
          </p:cNvPr>
          <p:cNvSpPr/>
          <p:nvPr/>
        </p:nvSpPr>
        <p:spPr>
          <a:xfrm>
            <a:off x="785427" y="2038318"/>
            <a:ext cx="3031645" cy="3031645"/>
          </a:xfrm>
          <a:custGeom>
            <a:avLst/>
            <a:gdLst/>
            <a:ahLst/>
            <a:cxnLst/>
            <a:rect l="l" t="t" r="r" b="b"/>
            <a:pathLst>
              <a:path w="6048714" h="6048714">
                <a:moveTo>
                  <a:pt x="0" y="0"/>
                </a:moveTo>
                <a:lnTo>
                  <a:pt x="6048714" y="0"/>
                </a:lnTo>
                <a:lnTo>
                  <a:pt x="6048714" y="6048714"/>
                </a:lnTo>
                <a:lnTo>
                  <a:pt x="0" y="6048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1600" dirty="0"/>
          </a:p>
        </p:txBody>
      </p:sp>
      <p:grpSp>
        <p:nvGrpSpPr>
          <p:cNvPr id="20" name="Group 19" descr="A sodium molecule ">
            <a:extLst>
              <a:ext uri="{FF2B5EF4-FFF2-40B4-BE49-F238E27FC236}">
                <a16:creationId xmlns:a16="http://schemas.microsoft.com/office/drawing/2014/main" id="{D0C70283-A657-D243-A3D4-5F727B453109}"/>
              </a:ext>
            </a:extLst>
          </p:cNvPr>
          <p:cNvGrpSpPr/>
          <p:nvPr/>
        </p:nvGrpSpPr>
        <p:grpSpPr>
          <a:xfrm>
            <a:off x="360000" y="2302883"/>
            <a:ext cx="3528496" cy="2872618"/>
            <a:chOff x="360000" y="2302883"/>
            <a:chExt cx="3528496" cy="2872618"/>
          </a:xfrm>
        </p:grpSpPr>
        <p:sp>
          <p:nvSpPr>
            <p:cNvPr id="3" name="TextBox 98">
              <a:extLst>
                <a:ext uri="{FF2B5EF4-FFF2-40B4-BE49-F238E27FC236}">
                  <a16:creationId xmlns:a16="http://schemas.microsoft.com/office/drawing/2014/main" id="{B3C20715-F44E-7711-2CE4-1E58C7AE0A4D}"/>
                </a:ext>
              </a:extLst>
            </p:cNvPr>
            <p:cNvSpPr txBox="1"/>
            <p:nvPr/>
          </p:nvSpPr>
          <p:spPr>
            <a:xfrm>
              <a:off x="360000" y="3719724"/>
              <a:ext cx="390581" cy="414836"/>
            </a:xfrm>
            <a:prstGeom prst="rect">
              <a:avLst/>
            </a:prstGeom>
          </p:spPr>
          <p:txBody>
            <a:bodyPr lIns="33867" tIns="33867" rIns="33867" bIns="33867" rtlCol="0" anchor="ctr"/>
            <a:lstStyle/>
            <a:p>
              <a:pPr algn="ctr">
                <a:lnSpc>
                  <a:spcPts val="1773"/>
                </a:lnSpc>
              </a:pPr>
              <a:endParaRPr sz="1600"/>
            </a:p>
          </p:txBody>
        </p:sp>
        <p:sp>
          <p:nvSpPr>
            <p:cNvPr id="4" name="Freeform 3">
              <a:extLst>
                <a:ext uri="{FF2B5EF4-FFF2-40B4-BE49-F238E27FC236}">
                  <a16:creationId xmlns:a16="http://schemas.microsoft.com/office/drawing/2014/main" id="{AA20F82F-E3A6-6D39-ECE4-7212FF635B8B}"/>
                </a:ext>
              </a:extLst>
            </p:cNvPr>
            <p:cNvSpPr/>
            <p:nvPr/>
          </p:nvSpPr>
          <p:spPr>
            <a:xfrm>
              <a:off x="1127593" y="2428529"/>
              <a:ext cx="2251225" cy="2251225"/>
            </a:xfrm>
            <a:custGeom>
              <a:avLst/>
              <a:gdLst/>
              <a:ahLst/>
              <a:cxnLst/>
              <a:rect l="l" t="t" r="r" b="b"/>
              <a:pathLst>
                <a:path w="4491626" h="4491626">
                  <a:moveTo>
                    <a:pt x="0" y="0"/>
                  </a:moveTo>
                  <a:lnTo>
                    <a:pt x="4491627" y="0"/>
                  </a:lnTo>
                  <a:lnTo>
                    <a:pt x="4491627" y="4491626"/>
                  </a:lnTo>
                  <a:lnTo>
                    <a:pt x="0" y="44916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1600"/>
            </a:p>
          </p:txBody>
        </p:sp>
        <p:sp>
          <p:nvSpPr>
            <p:cNvPr id="6" name="Freeform 5">
              <a:extLst>
                <a:ext uri="{FF2B5EF4-FFF2-40B4-BE49-F238E27FC236}">
                  <a16:creationId xmlns:a16="http://schemas.microsoft.com/office/drawing/2014/main" id="{37AAAAF3-0E7A-B136-753C-BC29F2E28505}"/>
                </a:ext>
              </a:extLst>
            </p:cNvPr>
            <p:cNvSpPr/>
            <p:nvPr/>
          </p:nvSpPr>
          <p:spPr>
            <a:xfrm>
              <a:off x="1561495" y="2853949"/>
              <a:ext cx="1407233" cy="1407233"/>
            </a:xfrm>
            <a:custGeom>
              <a:avLst/>
              <a:gdLst/>
              <a:ahLst/>
              <a:cxnLst/>
              <a:rect l="l" t="t" r="r" b="b"/>
              <a:pathLst>
                <a:path w="2807700" h="2807700">
                  <a:moveTo>
                    <a:pt x="0" y="0"/>
                  </a:moveTo>
                  <a:lnTo>
                    <a:pt x="2807700" y="0"/>
                  </a:lnTo>
                  <a:lnTo>
                    <a:pt x="2807700" y="2807700"/>
                  </a:lnTo>
                  <a:lnTo>
                    <a:pt x="0" y="28077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1600"/>
            </a:p>
          </p:txBody>
        </p:sp>
        <p:grpSp>
          <p:nvGrpSpPr>
            <p:cNvPr id="7" name="Group 6">
              <a:extLst>
                <a:ext uri="{FF2B5EF4-FFF2-40B4-BE49-F238E27FC236}">
                  <a16:creationId xmlns:a16="http://schemas.microsoft.com/office/drawing/2014/main" id="{ADA59FC0-2482-07AD-D9DA-635C062D6101}"/>
                </a:ext>
              </a:extLst>
            </p:cNvPr>
            <p:cNvGrpSpPr/>
            <p:nvPr/>
          </p:nvGrpSpPr>
          <p:grpSpPr>
            <a:xfrm>
              <a:off x="1915858" y="3243472"/>
              <a:ext cx="698508" cy="698508"/>
              <a:chOff x="0" y="0"/>
              <a:chExt cx="812800" cy="812800"/>
            </a:xfrm>
          </p:grpSpPr>
          <p:sp>
            <p:nvSpPr>
              <p:cNvPr id="8" name="Freeform 7">
                <a:extLst>
                  <a:ext uri="{FF2B5EF4-FFF2-40B4-BE49-F238E27FC236}">
                    <a16:creationId xmlns:a16="http://schemas.microsoft.com/office/drawing/2014/main" id="{89F9C9E7-38CF-1C13-2A20-5E99F6EA0E7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p>
                <a:endParaRPr lang="en-AU" sz="1600" dirty="0"/>
              </a:p>
            </p:txBody>
          </p:sp>
          <p:sp>
            <p:nvSpPr>
              <p:cNvPr id="9" name="TextBox 8">
                <a:extLst>
                  <a:ext uri="{FF2B5EF4-FFF2-40B4-BE49-F238E27FC236}">
                    <a16:creationId xmlns:a16="http://schemas.microsoft.com/office/drawing/2014/main" id="{68372D24-D163-0902-D1CB-B1C06DED4B19}"/>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sp>
          <p:nvSpPr>
            <p:cNvPr id="10" name="TextBox 9">
              <a:extLst>
                <a:ext uri="{FF2B5EF4-FFF2-40B4-BE49-F238E27FC236}">
                  <a16:creationId xmlns:a16="http://schemas.microsoft.com/office/drawing/2014/main" id="{D085A577-DC45-4ED7-B828-4C4BB2367755}"/>
                </a:ext>
              </a:extLst>
            </p:cNvPr>
            <p:cNvSpPr txBox="1"/>
            <p:nvPr/>
          </p:nvSpPr>
          <p:spPr>
            <a:xfrm>
              <a:off x="2045868" y="3361397"/>
              <a:ext cx="414674" cy="385490"/>
            </a:xfrm>
            <a:prstGeom prst="rect">
              <a:avLst/>
            </a:prstGeom>
          </p:spPr>
          <p:txBody>
            <a:bodyPr wrap="square" lIns="0" tIns="0" rIns="0" bIns="0" rtlCol="0" anchor="t">
              <a:spAutoFit/>
            </a:bodyPr>
            <a:lstStyle/>
            <a:p>
              <a:pPr algn="ctr">
                <a:lnSpc>
                  <a:spcPts val="3266"/>
                </a:lnSpc>
              </a:pPr>
              <a:r>
                <a:rPr lang="en-US" sz="2333" b="1" dirty="0">
                  <a:solidFill>
                    <a:srgbClr val="FFFFFF"/>
                  </a:solidFill>
                  <a:latin typeface="Public Sans Semi-Bold"/>
                  <a:ea typeface="Public Sans Semi-Bold"/>
                  <a:cs typeface="Public Sans Semi-Bold"/>
                  <a:sym typeface="Public Sans Semi-Bold"/>
                </a:rPr>
                <a:t>Na</a:t>
              </a:r>
            </a:p>
          </p:txBody>
        </p:sp>
        <p:grpSp>
          <p:nvGrpSpPr>
            <p:cNvPr id="11" name="Group 11">
              <a:extLst>
                <a:ext uri="{FF2B5EF4-FFF2-40B4-BE49-F238E27FC236}">
                  <a16:creationId xmlns:a16="http://schemas.microsoft.com/office/drawing/2014/main" id="{46AEEEEA-1C1D-182E-5142-AE95D53D51BC}"/>
                </a:ext>
              </a:extLst>
            </p:cNvPr>
            <p:cNvGrpSpPr/>
            <p:nvPr/>
          </p:nvGrpSpPr>
          <p:grpSpPr>
            <a:xfrm>
              <a:off x="1663984" y="2786249"/>
              <a:ext cx="563102" cy="455264"/>
              <a:chOff x="76200" y="-284372"/>
              <a:chExt cx="1262810" cy="1020972"/>
            </a:xfrm>
          </p:grpSpPr>
          <p:sp>
            <p:nvSpPr>
              <p:cNvPr id="14" name="Freeform 12">
                <a:extLst>
                  <a:ext uri="{FF2B5EF4-FFF2-40B4-BE49-F238E27FC236}">
                    <a16:creationId xmlns:a16="http://schemas.microsoft.com/office/drawing/2014/main" id="{89D82B4C-4B85-B125-459F-113C59694239}"/>
                  </a:ext>
                </a:extLst>
              </p:cNvPr>
              <p:cNvSpPr/>
              <p:nvPr/>
            </p:nvSpPr>
            <p:spPr>
              <a:xfrm>
                <a:off x="526210" y="-28437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sp>
            <p:nvSpPr>
              <p:cNvPr id="15" name="TextBox 13">
                <a:extLst>
                  <a:ext uri="{FF2B5EF4-FFF2-40B4-BE49-F238E27FC236}">
                    <a16:creationId xmlns:a16="http://schemas.microsoft.com/office/drawing/2014/main" id="{B07A0AB8-C9C9-E041-C3CC-D5EFEB357B98}"/>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sp>
          <p:nvSpPr>
            <p:cNvPr id="16" name="Freeform 15">
              <a:extLst>
                <a:ext uri="{FF2B5EF4-FFF2-40B4-BE49-F238E27FC236}">
                  <a16:creationId xmlns:a16="http://schemas.microsoft.com/office/drawing/2014/main" id="{3673E93C-5D66-4E0D-8FBA-A29F4BC1346A}"/>
                </a:ext>
              </a:extLst>
            </p:cNvPr>
            <p:cNvSpPr/>
            <p:nvPr/>
          </p:nvSpPr>
          <p:spPr>
            <a:xfrm>
              <a:off x="2307068" y="2780877"/>
              <a:ext cx="362437" cy="36243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grpSp>
          <p:nvGrpSpPr>
            <p:cNvPr id="19" name="Group 17">
              <a:extLst>
                <a:ext uri="{FF2B5EF4-FFF2-40B4-BE49-F238E27FC236}">
                  <a16:creationId xmlns:a16="http://schemas.microsoft.com/office/drawing/2014/main" id="{BEF32DBE-AD35-1248-9B4C-0206FE076D1F}"/>
                </a:ext>
              </a:extLst>
            </p:cNvPr>
            <p:cNvGrpSpPr/>
            <p:nvPr/>
          </p:nvGrpSpPr>
          <p:grpSpPr>
            <a:xfrm>
              <a:off x="1864648" y="2302883"/>
              <a:ext cx="628309" cy="399424"/>
              <a:chOff x="-672443" y="38100"/>
              <a:chExt cx="1409043" cy="895746"/>
            </a:xfrm>
          </p:grpSpPr>
          <p:sp>
            <p:nvSpPr>
              <p:cNvPr id="21" name="Freeform 18">
                <a:extLst>
                  <a:ext uri="{FF2B5EF4-FFF2-40B4-BE49-F238E27FC236}">
                    <a16:creationId xmlns:a16="http://schemas.microsoft.com/office/drawing/2014/main" id="{12C92970-D8A5-D88A-CD6F-98A075C6FCEA}"/>
                  </a:ext>
                </a:extLst>
              </p:cNvPr>
              <p:cNvSpPr/>
              <p:nvPr/>
            </p:nvSpPr>
            <p:spPr>
              <a:xfrm>
                <a:off x="-672443" y="12104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sp>
            <p:nvSpPr>
              <p:cNvPr id="29" name="TextBox 19">
                <a:extLst>
                  <a:ext uri="{FF2B5EF4-FFF2-40B4-BE49-F238E27FC236}">
                    <a16:creationId xmlns:a16="http://schemas.microsoft.com/office/drawing/2014/main" id="{DBF36027-83A7-54B6-33C1-8F71E8CD97A5}"/>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36" name="Group 20">
              <a:extLst>
                <a:ext uri="{FF2B5EF4-FFF2-40B4-BE49-F238E27FC236}">
                  <a16:creationId xmlns:a16="http://schemas.microsoft.com/office/drawing/2014/main" id="{E3242A43-99EB-0621-798B-0C73BE077DE1}"/>
                </a:ext>
              </a:extLst>
            </p:cNvPr>
            <p:cNvGrpSpPr/>
            <p:nvPr/>
          </p:nvGrpSpPr>
          <p:grpSpPr>
            <a:xfrm>
              <a:off x="1009906" y="2543661"/>
              <a:ext cx="664199" cy="1034009"/>
              <a:chOff x="-752930" y="38100"/>
              <a:chExt cx="1489530" cy="2318862"/>
            </a:xfrm>
          </p:grpSpPr>
          <p:sp>
            <p:nvSpPr>
              <p:cNvPr id="38" name="Freeform 21">
                <a:extLst>
                  <a:ext uri="{FF2B5EF4-FFF2-40B4-BE49-F238E27FC236}">
                    <a16:creationId xmlns:a16="http://schemas.microsoft.com/office/drawing/2014/main" id="{D7B828C9-271D-2C53-7E95-E54BE176370B}"/>
                  </a:ext>
                </a:extLst>
              </p:cNvPr>
              <p:cNvSpPr/>
              <p:nvPr/>
            </p:nvSpPr>
            <p:spPr>
              <a:xfrm>
                <a:off x="-752930" y="1544163"/>
                <a:ext cx="812800" cy="81279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sp>
            <p:nvSpPr>
              <p:cNvPr id="51" name="TextBox 22">
                <a:extLst>
                  <a:ext uri="{FF2B5EF4-FFF2-40B4-BE49-F238E27FC236}">
                    <a16:creationId xmlns:a16="http://schemas.microsoft.com/office/drawing/2014/main" id="{22C3BC7D-EDF0-09E6-4C12-1E43E2F243ED}"/>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sp>
          <p:nvSpPr>
            <p:cNvPr id="57" name="Freeform 24">
              <a:extLst>
                <a:ext uri="{FF2B5EF4-FFF2-40B4-BE49-F238E27FC236}">
                  <a16:creationId xmlns:a16="http://schemas.microsoft.com/office/drawing/2014/main" id="{050715F9-3D78-A7BF-6265-44B93160B046}"/>
                </a:ext>
              </a:extLst>
            </p:cNvPr>
            <p:cNvSpPr/>
            <p:nvPr/>
          </p:nvSpPr>
          <p:spPr>
            <a:xfrm>
              <a:off x="2307067" y="2333640"/>
              <a:ext cx="362437" cy="36243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grpSp>
          <p:nvGrpSpPr>
            <p:cNvPr id="58" name="Group 26">
              <a:extLst>
                <a:ext uri="{FF2B5EF4-FFF2-40B4-BE49-F238E27FC236}">
                  <a16:creationId xmlns:a16="http://schemas.microsoft.com/office/drawing/2014/main" id="{78976802-CAD5-6613-1C5E-F67067B75121}"/>
                </a:ext>
              </a:extLst>
            </p:cNvPr>
            <p:cNvGrpSpPr/>
            <p:nvPr/>
          </p:nvGrpSpPr>
          <p:grpSpPr>
            <a:xfrm>
              <a:off x="986465" y="3473530"/>
              <a:ext cx="419737" cy="599581"/>
              <a:chOff x="76200" y="38100"/>
              <a:chExt cx="941300" cy="1344618"/>
            </a:xfrm>
          </p:grpSpPr>
          <p:sp>
            <p:nvSpPr>
              <p:cNvPr id="59" name="Freeform 27">
                <a:extLst>
                  <a:ext uri="{FF2B5EF4-FFF2-40B4-BE49-F238E27FC236}">
                    <a16:creationId xmlns:a16="http://schemas.microsoft.com/office/drawing/2014/main" id="{05968082-F2A5-5A0F-D5BB-DFF8D5809823}"/>
                  </a:ext>
                </a:extLst>
              </p:cNvPr>
              <p:cNvSpPr/>
              <p:nvPr/>
            </p:nvSpPr>
            <p:spPr>
              <a:xfrm>
                <a:off x="204700" y="56991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sp>
            <p:nvSpPr>
              <p:cNvPr id="60" name="TextBox 28">
                <a:extLst>
                  <a:ext uri="{FF2B5EF4-FFF2-40B4-BE49-F238E27FC236}">
                    <a16:creationId xmlns:a16="http://schemas.microsoft.com/office/drawing/2014/main" id="{3940EAA1-D633-830E-0649-1103B9791152}"/>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62" name="Group 29">
              <a:extLst>
                <a:ext uri="{FF2B5EF4-FFF2-40B4-BE49-F238E27FC236}">
                  <a16:creationId xmlns:a16="http://schemas.microsoft.com/office/drawing/2014/main" id="{C5414493-59A5-4BF4-ED3F-A7048ECA82B2}"/>
                </a:ext>
              </a:extLst>
            </p:cNvPr>
            <p:cNvGrpSpPr/>
            <p:nvPr/>
          </p:nvGrpSpPr>
          <p:grpSpPr>
            <a:xfrm>
              <a:off x="1394584" y="4174890"/>
              <a:ext cx="832503" cy="596307"/>
              <a:chOff x="76200" y="38100"/>
              <a:chExt cx="1866967" cy="1337276"/>
            </a:xfrm>
          </p:grpSpPr>
          <p:sp>
            <p:nvSpPr>
              <p:cNvPr id="63" name="Freeform 30">
                <a:extLst>
                  <a:ext uri="{FF2B5EF4-FFF2-40B4-BE49-F238E27FC236}">
                    <a16:creationId xmlns:a16="http://schemas.microsoft.com/office/drawing/2014/main" id="{4E9BA08C-489B-AC19-9A8A-B3C58B9AA45E}"/>
                  </a:ext>
                </a:extLst>
              </p:cNvPr>
              <p:cNvSpPr/>
              <p:nvPr/>
            </p:nvSpPr>
            <p:spPr>
              <a:xfrm>
                <a:off x="1130367" y="56257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sp>
            <p:nvSpPr>
              <p:cNvPr id="66" name="TextBox 31">
                <a:extLst>
                  <a:ext uri="{FF2B5EF4-FFF2-40B4-BE49-F238E27FC236}">
                    <a16:creationId xmlns:a16="http://schemas.microsoft.com/office/drawing/2014/main" id="{61CF6D23-6ABE-C0AE-4776-A9B7F348AD96}"/>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67" name="Group 32">
              <a:extLst>
                <a:ext uri="{FF2B5EF4-FFF2-40B4-BE49-F238E27FC236}">
                  <a16:creationId xmlns:a16="http://schemas.microsoft.com/office/drawing/2014/main" id="{15AADE01-4B78-A161-8DC3-141058E9DED8}"/>
                </a:ext>
              </a:extLst>
            </p:cNvPr>
            <p:cNvGrpSpPr/>
            <p:nvPr/>
          </p:nvGrpSpPr>
          <p:grpSpPr>
            <a:xfrm>
              <a:off x="2198477" y="4422262"/>
              <a:ext cx="505794" cy="390803"/>
              <a:chOff x="76200" y="-139812"/>
              <a:chExt cx="1134291" cy="876412"/>
            </a:xfrm>
          </p:grpSpPr>
          <p:sp>
            <p:nvSpPr>
              <p:cNvPr id="68" name="Freeform 33">
                <a:extLst>
                  <a:ext uri="{FF2B5EF4-FFF2-40B4-BE49-F238E27FC236}">
                    <a16:creationId xmlns:a16="http://schemas.microsoft.com/office/drawing/2014/main" id="{006B5084-7560-1B13-ED06-7A84B9E1462C}"/>
                  </a:ext>
                </a:extLst>
              </p:cNvPr>
              <p:cNvSpPr/>
              <p:nvPr/>
            </p:nvSpPr>
            <p:spPr>
              <a:xfrm>
                <a:off x="397691" y="-13981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sp>
            <p:nvSpPr>
              <p:cNvPr id="69" name="TextBox 34">
                <a:extLst>
                  <a:ext uri="{FF2B5EF4-FFF2-40B4-BE49-F238E27FC236}">
                    <a16:creationId xmlns:a16="http://schemas.microsoft.com/office/drawing/2014/main" id="{ECB0281D-390B-B2A6-5C78-C237B28B69E1}"/>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70" name="Group 35">
              <a:extLst>
                <a:ext uri="{FF2B5EF4-FFF2-40B4-BE49-F238E27FC236}">
                  <a16:creationId xmlns:a16="http://schemas.microsoft.com/office/drawing/2014/main" id="{AD7C9FCD-4D20-F828-6559-4FA83C237E2B}"/>
                </a:ext>
              </a:extLst>
            </p:cNvPr>
            <p:cNvGrpSpPr/>
            <p:nvPr/>
          </p:nvGrpSpPr>
          <p:grpSpPr>
            <a:xfrm>
              <a:off x="3139973" y="3205513"/>
              <a:ext cx="386085" cy="471149"/>
              <a:chOff x="-129231" y="-319996"/>
              <a:chExt cx="865831" cy="1056596"/>
            </a:xfrm>
          </p:grpSpPr>
          <p:sp>
            <p:nvSpPr>
              <p:cNvPr id="71" name="Freeform 36">
                <a:extLst>
                  <a:ext uri="{FF2B5EF4-FFF2-40B4-BE49-F238E27FC236}">
                    <a16:creationId xmlns:a16="http://schemas.microsoft.com/office/drawing/2014/main" id="{5E60BA78-0DEA-9065-EBE8-D88F94753E76}"/>
                  </a:ext>
                </a:extLst>
              </p:cNvPr>
              <p:cNvSpPr/>
              <p:nvPr/>
            </p:nvSpPr>
            <p:spPr>
              <a:xfrm>
                <a:off x="-129231" y="-319996"/>
                <a:ext cx="812801" cy="81279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sp>
            <p:nvSpPr>
              <p:cNvPr id="72" name="TextBox 37">
                <a:extLst>
                  <a:ext uri="{FF2B5EF4-FFF2-40B4-BE49-F238E27FC236}">
                    <a16:creationId xmlns:a16="http://schemas.microsoft.com/office/drawing/2014/main" id="{183B4E76-4FA2-43A0-DFDF-BBB5745E0B63}"/>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grpSp>
          <p:nvGrpSpPr>
            <p:cNvPr id="73" name="Group 38">
              <a:extLst>
                <a:ext uri="{FF2B5EF4-FFF2-40B4-BE49-F238E27FC236}">
                  <a16:creationId xmlns:a16="http://schemas.microsoft.com/office/drawing/2014/main" id="{0A6003DE-1610-B38A-835D-2FF8BEEA0B94}"/>
                </a:ext>
              </a:extLst>
            </p:cNvPr>
            <p:cNvGrpSpPr/>
            <p:nvPr/>
          </p:nvGrpSpPr>
          <p:grpSpPr>
            <a:xfrm>
              <a:off x="2954793" y="3710563"/>
              <a:ext cx="496899" cy="680505"/>
              <a:chOff x="76200" y="-789497"/>
              <a:chExt cx="1114343" cy="1526097"/>
            </a:xfrm>
          </p:grpSpPr>
          <p:sp>
            <p:nvSpPr>
              <p:cNvPr id="74" name="Freeform 39">
                <a:extLst>
                  <a:ext uri="{FF2B5EF4-FFF2-40B4-BE49-F238E27FC236}">
                    <a16:creationId xmlns:a16="http://schemas.microsoft.com/office/drawing/2014/main" id="{3F47A2CA-FA6A-CF12-960E-5162D9C6C9F2}"/>
                  </a:ext>
                </a:extLst>
              </p:cNvPr>
              <p:cNvSpPr/>
              <p:nvPr/>
            </p:nvSpPr>
            <p:spPr>
              <a:xfrm>
                <a:off x="377743" y="-78949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pPr algn="ctr"/>
                <a:r>
                  <a:rPr lang="en-AU" sz="1600" dirty="0">
                    <a:solidFill>
                      <a:schemeClr val="bg1"/>
                    </a:solidFill>
                  </a:rPr>
                  <a:t>-</a:t>
                </a:r>
                <a:endParaRPr lang="en-AU" sz="1600" dirty="0"/>
              </a:p>
            </p:txBody>
          </p:sp>
          <p:sp>
            <p:nvSpPr>
              <p:cNvPr id="75" name="TextBox 40">
                <a:extLst>
                  <a:ext uri="{FF2B5EF4-FFF2-40B4-BE49-F238E27FC236}">
                    <a16:creationId xmlns:a16="http://schemas.microsoft.com/office/drawing/2014/main" id="{2D28342B-BE8C-1D93-298C-CE00860AF83A}"/>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p>
            </p:txBody>
          </p:sp>
        </p:grpSp>
        <p:sp>
          <p:nvSpPr>
            <p:cNvPr id="77" name="TextBox 46">
              <a:extLst>
                <a:ext uri="{FF2B5EF4-FFF2-40B4-BE49-F238E27FC236}">
                  <a16:creationId xmlns:a16="http://schemas.microsoft.com/office/drawing/2014/main" id="{1BD97EDB-66B3-F1C9-B7D0-B9FF7A5D919A}"/>
                </a:ext>
              </a:extLst>
            </p:cNvPr>
            <p:cNvSpPr txBox="1"/>
            <p:nvPr/>
          </p:nvSpPr>
          <p:spPr>
            <a:xfrm>
              <a:off x="778686" y="2772140"/>
              <a:ext cx="294480" cy="311469"/>
            </a:xfrm>
            <a:prstGeom prst="rect">
              <a:avLst/>
            </a:prstGeom>
          </p:spPr>
          <p:txBody>
            <a:bodyPr lIns="33867" tIns="33867" rIns="33867" bIns="33867" rtlCol="0" anchor="ctr"/>
            <a:lstStyle/>
            <a:p>
              <a:pPr algn="ctr">
                <a:lnSpc>
                  <a:spcPts val="1773"/>
                </a:lnSpc>
              </a:pPr>
              <a:endParaRPr sz="1600"/>
            </a:p>
          </p:txBody>
        </p:sp>
        <p:sp>
          <p:nvSpPr>
            <p:cNvPr id="78" name="TextBox 52">
              <a:extLst>
                <a:ext uri="{FF2B5EF4-FFF2-40B4-BE49-F238E27FC236}">
                  <a16:creationId xmlns:a16="http://schemas.microsoft.com/office/drawing/2014/main" id="{8D92E727-54E7-F799-61E8-4CC89140C0A0}"/>
                </a:ext>
              </a:extLst>
            </p:cNvPr>
            <p:cNvSpPr txBox="1"/>
            <p:nvPr/>
          </p:nvSpPr>
          <p:spPr>
            <a:xfrm>
              <a:off x="3510387" y="2853585"/>
              <a:ext cx="294480" cy="311469"/>
            </a:xfrm>
            <a:prstGeom prst="rect">
              <a:avLst/>
            </a:prstGeom>
          </p:spPr>
          <p:txBody>
            <a:bodyPr lIns="33867" tIns="33867" rIns="33867" bIns="33867" rtlCol="0" anchor="ctr"/>
            <a:lstStyle/>
            <a:p>
              <a:pPr algn="ctr">
                <a:lnSpc>
                  <a:spcPts val="1773"/>
                </a:lnSpc>
              </a:pPr>
              <a:endParaRPr sz="1600"/>
            </a:p>
          </p:txBody>
        </p:sp>
        <p:sp>
          <p:nvSpPr>
            <p:cNvPr id="79" name="TextBox 55">
              <a:extLst>
                <a:ext uri="{FF2B5EF4-FFF2-40B4-BE49-F238E27FC236}">
                  <a16:creationId xmlns:a16="http://schemas.microsoft.com/office/drawing/2014/main" id="{95F9D161-A5EC-1094-3C99-C435C5C33946}"/>
                </a:ext>
              </a:extLst>
            </p:cNvPr>
            <p:cNvSpPr txBox="1"/>
            <p:nvPr/>
          </p:nvSpPr>
          <p:spPr>
            <a:xfrm>
              <a:off x="760447" y="4079598"/>
              <a:ext cx="294480" cy="311470"/>
            </a:xfrm>
            <a:prstGeom prst="rect">
              <a:avLst/>
            </a:prstGeom>
          </p:spPr>
          <p:txBody>
            <a:bodyPr lIns="33867" tIns="33867" rIns="33867" bIns="33867" rtlCol="0" anchor="ctr"/>
            <a:lstStyle/>
            <a:p>
              <a:pPr algn="ctr">
                <a:lnSpc>
                  <a:spcPts val="1773"/>
                </a:lnSpc>
              </a:pPr>
              <a:endParaRPr sz="1600"/>
            </a:p>
          </p:txBody>
        </p:sp>
        <p:sp>
          <p:nvSpPr>
            <p:cNvPr id="80" name="TextBox 58">
              <a:extLst>
                <a:ext uri="{FF2B5EF4-FFF2-40B4-BE49-F238E27FC236}">
                  <a16:creationId xmlns:a16="http://schemas.microsoft.com/office/drawing/2014/main" id="{AE3E860C-4A7B-215B-9640-3760F6F3A784}"/>
                </a:ext>
              </a:extLst>
            </p:cNvPr>
            <p:cNvSpPr txBox="1"/>
            <p:nvPr/>
          </p:nvSpPr>
          <p:spPr>
            <a:xfrm>
              <a:off x="1575803" y="4864032"/>
              <a:ext cx="294480" cy="311469"/>
            </a:xfrm>
            <a:prstGeom prst="rect">
              <a:avLst/>
            </a:prstGeom>
          </p:spPr>
          <p:txBody>
            <a:bodyPr lIns="33867" tIns="33867" rIns="33867" bIns="33867" rtlCol="0" anchor="ctr"/>
            <a:lstStyle/>
            <a:p>
              <a:pPr algn="ctr">
                <a:lnSpc>
                  <a:spcPts val="1773"/>
                </a:lnSpc>
              </a:pPr>
              <a:endParaRPr sz="1600"/>
            </a:p>
          </p:txBody>
        </p:sp>
        <p:sp>
          <p:nvSpPr>
            <p:cNvPr id="81" name="TextBox 61">
              <a:extLst>
                <a:ext uri="{FF2B5EF4-FFF2-40B4-BE49-F238E27FC236}">
                  <a16:creationId xmlns:a16="http://schemas.microsoft.com/office/drawing/2014/main" id="{A896FED5-2499-7287-0A67-06DF912E608B}"/>
                </a:ext>
              </a:extLst>
            </p:cNvPr>
            <p:cNvSpPr txBox="1"/>
            <p:nvPr/>
          </p:nvSpPr>
          <p:spPr>
            <a:xfrm>
              <a:off x="2954793" y="4696743"/>
              <a:ext cx="294481" cy="311469"/>
            </a:xfrm>
            <a:prstGeom prst="rect">
              <a:avLst/>
            </a:prstGeom>
          </p:spPr>
          <p:txBody>
            <a:bodyPr lIns="33867" tIns="33867" rIns="33867" bIns="33867" rtlCol="0" anchor="ctr"/>
            <a:lstStyle/>
            <a:p>
              <a:pPr algn="ctr">
                <a:lnSpc>
                  <a:spcPts val="1773"/>
                </a:lnSpc>
              </a:pPr>
              <a:endParaRPr sz="1600"/>
            </a:p>
          </p:txBody>
        </p:sp>
        <p:sp>
          <p:nvSpPr>
            <p:cNvPr id="82" name="TextBox 64">
              <a:extLst>
                <a:ext uri="{FF2B5EF4-FFF2-40B4-BE49-F238E27FC236}">
                  <a16:creationId xmlns:a16="http://schemas.microsoft.com/office/drawing/2014/main" id="{81A6C7C7-9FA8-80BF-DE2D-36BCE7BB186D}"/>
                </a:ext>
              </a:extLst>
            </p:cNvPr>
            <p:cNvSpPr txBox="1"/>
            <p:nvPr/>
          </p:nvSpPr>
          <p:spPr>
            <a:xfrm>
              <a:off x="3594016" y="3815488"/>
              <a:ext cx="294480" cy="311469"/>
            </a:xfrm>
            <a:prstGeom prst="rect">
              <a:avLst/>
            </a:prstGeom>
          </p:spPr>
          <p:txBody>
            <a:bodyPr lIns="33867" tIns="33867" rIns="33867" bIns="33867" rtlCol="0" anchor="ctr"/>
            <a:lstStyle/>
            <a:p>
              <a:pPr algn="ctr">
                <a:lnSpc>
                  <a:spcPts val="1773"/>
                </a:lnSpc>
              </a:pPr>
              <a:endParaRPr sz="1600" dirty="0"/>
            </a:p>
          </p:txBody>
        </p:sp>
      </p:grpSp>
      <p:sp>
        <p:nvSpPr>
          <p:cNvPr id="87" name="TextBox 86">
            <a:extLst>
              <a:ext uri="{FF2B5EF4-FFF2-40B4-BE49-F238E27FC236}">
                <a16:creationId xmlns:a16="http://schemas.microsoft.com/office/drawing/2014/main" id="{740A204E-1EE8-ABE5-6524-1B7B8E439C7F}"/>
              </a:ext>
            </a:extLst>
          </p:cNvPr>
          <p:cNvSpPr txBox="1"/>
          <p:nvPr/>
        </p:nvSpPr>
        <p:spPr>
          <a:xfrm>
            <a:off x="359999" y="5341169"/>
            <a:ext cx="4487771" cy="1287532"/>
          </a:xfrm>
          <a:prstGeom prst="rect">
            <a:avLst/>
          </a:prstGeom>
          <a:noFill/>
        </p:spPr>
        <p:txBody>
          <a:bodyPr wrap="square">
            <a:spAutoFit/>
          </a:bodyPr>
          <a:lstStyle/>
          <a:p>
            <a:pPr>
              <a:lnSpc>
                <a:spcPct val="150000"/>
              </a:lnSpc>
            </a:pPr>
            <a:r>
              <a:rPr lang="en-US" sz="1800" dirty="0">
                <a:solidFill>
                  <a:srgbClr val="000000"/>
                </a:solidFill>
                <a:ea typeface="Public Sans Semi-Bold"/>
                <a:cs typeface="Public Sans Semi-Bold"/>
                <a:sym typeface="Public Sans Semi-Bold"/>
              </a:rPr>
              <a:t>Sodium has only 1 electron in its outer shell. It needs to lose one electron or gain 7 (but that is too much effort).</a:t>
            </a:r>
          </a:p>
        </p:txBody>
      </p:sp>
      <p:grpSp>
        <p:nvGrpSpPr>
          <p:cNvPr id="103" name="Group 102" descr="A fluorine molecule">
            <a:extLst>
              <a:ext uri="{FF2B5EF4-FFF2-40B4-BE49-F238E27FC236}">
                <a16:creationId xmlns:a16="http://schemas.microsoft.com/office/drawing/2014/main" id="{3550FB34-33EB-BE86-9353-29CE0E320EB7}"/>
              </a:ext>
            </a:extLst>
          </p:cNvPr>
          <p:cNvGrpSpPr/>
          <p:nvPr/>
        </p:nvGrpSpPr>
        <p:grpSpPr>
          <a:xfrm>
            <a:off x="7096613" y="2350162"/>
            <a:ext cx="2556634" cy="2641434"/>
            <a:chOff x="7987632" y="2070552"/>
            <a:chExt cx="3351580" cy="3462748"/>
          </a:xfrm>
        </p:grpSpPr>
        <p:grpSp>
          <p:nvGrpSpPr>
            <p:cNvPr id="104" name="Group 103" descr="Electron configuration diagram for fluorine. There are 2 electrons in the first shell and initially 7 electrons in the second shell.">
              <a:extLst>
                <a:ext uri="{FF2B5EF4-FFF2-40B4-BE49-F238E27FC236}">
                  <a16:creationId xmlns:a16="http://schemas.microsoft.com/office/drawing/2014/main" id="{1A588AC7-D020-F8DE-DFA4-C2F08C0057CA}"/>
                </a:ext>
              </a:extLst>
            </p:cNvPr>
            <p:cNvGrpSpPr/>
            <p:nvPr/>
          </p:nvGrpSpPr>
          <p:grpSpPr>
            <a:xfrm>
              <a:off x="8009404" y="2070552"/>
              <a:ext cx="3329808" cy="3462748"/>
              <a:chOff x="7989118" y="1743984"/>
              <a:chExt cx="3329808" cy="3462748"/>
            </a:xfrm>
          </p:grpSpPr>
          <p:sp>
            <p:nvSpPr>
              <p:cNvPr id="107" name="Freeform 11">
                <a:extLst>
                  <a:ext uri="{FF2B5EF4-FFF2-40B4-BE49-F238E27FC236}">
                    <a16:creationId xmlns:a16="http://schemas.microsoft.com/office/drawing/2014/main" id="{6FC83F0F-1E8B-4D09-36A7-8583D96B8661}"/>
                  </a:ext>
                </a:extLst>
              </p:cNvPr>
              <p:cNvSpPr/>
              <p:nvPr/>
            </p:nvSpPr>
            <p:spPr>
              <a:xfrm>
                <a:off x="8123798" y="2009307"/>
                <a:ext cx="2994417" cy="2994417"/>
              </a:xfrm>
              <a:custGeom>
                <a:avLst/>
                <a:gdLst/>
                <a:ahLst/>
                <a:cxnLst/>
                <a:rect l="l" t="t" r="r" b="b"/>
                <a:pathLst>
                  <a:path w="4491626" h="4491626">
                    <a:moveTo>
                      <a:pt x="0" y="0"/>
                    </a:moveTo>
                    <a:lnTo>
                      <a:pt x="4491627" y="0"/>
                    </a:lnTo>
                    <a:lnTo>
                      <a:pt x="4491627" y="4491627"/>
                    </a:lnTo>
                    <a:lnTo>
                      <a:pt x="0" y="449162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AU" sz="1600" dirty="0">
                  <a:latin typeface="Arial" panose="020B0604020202020204" pitchFamily="34" charset="0"/>
                  <a:cs typeface="Arial" panose="020B0604020202020204" pitchFamily="34" charset="0"/>
                </a:endParaRPr>
              </a:p>
            </p:txBody>
          </p:sp>
          <p:grpSp>
            <p:nvGrpSpPr>
              <p:cNvPr id="108" name="Group 12">
                <a:extLst>
                  <a:ext uri="{FF2B5EF4-FFF2-40B4-BE49-F238E27FC236}">
                    <a16:creationId xmlns:a16="http://schemas.microsoft.com/office/drawing/2014/main" id="{9EF13545-7835-4446-3AE6-7DF185E551E5}"/>
                  </a:ext>
                </a:extLst>
              </p:cNvPr>
              <p:cNvGrpSpPr/>
              <p:nvPr/>
            </p:nvGrpSpPr>
            <p:grpSpPr>
              <a:xfrm>
                <a:off x="8359391" y="4316547"/>
                <a:ext cx="1261616" cy="877371"/>
                <a:chOff x="76200" y="38100"/>
                <a:chExt cx="2127084" cy="1479247"/>
              </a:xfrm>
            </p:grpSpPr>
            <p:sp>
              <p:nvSpPr>
                <p:cNvPr id="161" name="Freeform 13">
                  <a:extLst>
                    <a:ext uri="{FF2B5EF4-FFF2-40B4-BE49-F238E27FC236}">
                      <a16:creationId xmlns:a16="http://schemas.microsoft.com/office/drawing/2014/main" id="{4E18BCD1-8F81-F6F4-353C-302C564274B6}"/>
                    </a:ext>
                  </a:extLst>
                </p:cNvPr>
                <p:cNvSpPr/>
                <p:nvPr/>
              </p:nvSpPr>
              <p:spPr>
                <a:xfrm>
                  <a:off x="1390484" y="70454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162" name="TextBox 14">
                  <a:extLst>
                    <a:ext uri="{FF2B5EF4-FFF2-40B4-BE49-F238E27FC236}">
                      <a16:creationId xmlns:a16="http://schemas.microsoft.com/office/drawing/2014/main" id="{CB3C5EF5-C37C-6B70-9063-F43FCA010273}"/>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latin typeface="Arial" panose="020B0604020202020204" pitchFamily="34" charset="0"/>
                    <a:cs typeface="Arial" panose="020B0604020202020204" pitchFamily="34" charset="0"/>
                  </a:endParaRPr>
                </a:p>
              </p:txBody>
            </p:sp>
          </p:grpSp>
          <p:sp>
            <p:nvSpPr>
              <p:cNvPr id="109" name="Freeform 15">
                <a:extLst>
                  <a:ext uri="{FF2B5EF4-FFF2-40B4-BE49-F238E27FC236}">
                    <a16:creationId xmlns:a16="http://schemas.microsoft.com/office/drawing/2014/main" id="{0BC37E56-F6B7-310A-83EC-038ADB3A0CC4}"/>
                  </a:ext>
                </a:extLst>
              </p:cNvPr>
              <p:cNvSpPr/>
              <p:nvPr/>
            </p:nvSpPr>
            <p:spPr>
              <a:xfrm>
                <a:off x="8685107" y="2523849"/>
                <a:ext cx="1871800" cy="1871800"/>
              </a:xfrm>
              <a:custGeom>
                <a:avLst/>
                <a:gdLst/>
                <a:ahLst/>
                <a:cxnLst/>
                <a:rect l="l" t="t" r="r" b="b"/>
                <a:pathLst>
                  <a:path w="2807700" h="2807700">
                    <a:moveTo>
                      <a:pt x="0" y="0"/>
                    </a:moveTo>
                    <a:lnTo>
                      <a:pt x="2807700" y="0"/>
                    </a:lnTo>
                    <a:lnTo>
                      <a:pt x="2807700" y="2807699"/>
                    </a:lnTo>
                    <a:lnTo>
                      <a:pt x="0" y="28076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1600">
                  <a:latin typeface="Arial" panose="020B0604020202020204" pitchFamily="34" charset="0"/>
                  <a:cs typeface="Arial" panose="020B0604020202020204" pitchFamily="34" charset="0"/>
                </a:endParaRPr>
              </a:p>
            </p:txBody>
          </p:sp>
          <p:grpSp>
            <p:nvGrpSpPr>
              <p:cNvPr id="110" name="Group 16">
                <a:extLst>
                  <a:ext uri="{FF2B5EF4-FFF2-40B4-BE49-F238E27FC236}">
                    <a16:creationId xmlns:a16="http://schemas.microsoft.com/office/drawing/2014/main" id="{CA99C3E2-98CE-05EC-FD18-BE9718C6CA10}"/>
                  </a:ext>
                </a:extLst>
              </p:cNvPr>
              <p:cNvGrpSpPr/>
              <p:nvPr/>
            </p:nvGrpSpPr>
            <p:grpSpPr>
              <a:xfrm>
                <a:off x="9156454" y="3041964"/>
                <a:ext cx="929105" cy="929105"/>
                <a:chOff x="0" y="0"/>
                <a:chExt cx="812800" cy="812800"/>
              </a:xfrm>
            </p:grpSpPr>
            <p:sp>
              <p:nvSpPr>
                <p:cNvPr id="159" name="Freeform 17">
                  <a:extLst>
                    <a:ext uri="{FF2B5EF4-FFF2-40B4-BE49-F238E27FC236}">
                      <a16:creationId xmlns:a16="http://schemas.microsoft.com/office/drawing/2014/main" id="{1C1ABE63-A802-5545-0745-34CFE2E7D4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p>
                  <a:endParaRPr lang="en-AU" sz="1600">
                    <a:latin typeface="Arial" panose="020B0604020202020204" pitchFamily="34" charset="0"/>
                    <a:cs typeface="Arial" panose="020B0604020202020204" pitchFamily="34" charset="0"/>
                  </a:endParaRPr>
                </a:p>
              </p:txBody>
            </p:sp>
            <p:sp>
              <p:nvSpPr>
                <p:cNvPr id="160" name="TextBox 18">
                  <a:extLst>
                    <a:ext uri="{FF2B5EF4-FFF2-40B4-BE49-F238E27FC236}">
                      <a16:creationId xmlns:a16="http://schemas.microsoft.com/office/drawing/2014/main" id="{079C1DA1-F1C1-50CA-C66F-548E050F5508}"/>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latin typeface="Arial" panose="020B0604020202020204" pitchFamily="34" charset="0"/>
                    <a:cs typeface="Arial" panose="020B0604020202020204" pitchFamily="34" charset="0"/>
                  </a:endParaRPr>
                </a:p>
              </p:txBody>
            </p:sp>
          </p:grpSp>
          <p:sp>
            <p:nvSpPr>
              <p:cNvPr id="111" name="TextBox 19">
                <a:extLst>
                  <a:ext uri="{FF2B5EF4-FFF2-40B4-BE49-F238E27FC236}">
                    <a16:creationId xmlns:a16="http://schemas.microsoft.com/office/drawing/2014/main" id="{13946261-79B4-855B-D5D2-8DB4FF3FA7C0}"/>
                  </a:ext>
                </a:extLst>
              </p:cNvPr>
              <p:cNvSpPr txBox="1"/>
              <p:nvPr/>
            </p:nvSpPr>
            <p:spPr>
              <a:xfrm>
                <a:off x="9532999" y="3283913"/>
                <a:ext cx="176014" cy="386131"/>
              </a:xfrm>
              <a:prstGeom prst="rect">
                <a:avLst/>
              </a:prstGeom>
            </p:spPr>
            <p:txBody>
              <a:bodyPr lIns="0" tIns="0" rIns="0" bIns="0" rtlCol="0" anchor="t">
                <a:spAutoFit/>
              </a:bodyPr>
              <a:lstStyle/>
              <a:p>
                <a:pPr algn="ctr">
                  <a:lnSpc>
                    <a:spcPts val="3266"/>
                  </a:lnSpc>
                </a:pPr>
                <a:r>
                  <a:rPr lang="en-US" sz="2333" dirty="0">
                    <a:solidFill>
                      <a:srgbClr val="FFFFFF"/>
                    </a:solidFill>
                    <a:latin typeface="Arial" panose="020B0604020202020204" pitchFamily="34" charset="0"/>
                    <a:ea typeface="Public Sans"/>
                    <a:cs typeface="Arial" panose="020B0604020202020204" pitchFamily="34" charset="0"/>
                    <a:sym typeface="Public Sans"/>
                  </a:rPr>
                  <a:t>F</a:t>
                </a:r>
              </a:p>
            </p:txBody>
          </p:sp>
          <p:sp>
            <p:nvSpPr>
              <p:cNvPr id="113" name="TextBox 22">
                <a:extLst>
                  <a:ext uri="{FF2B5EF4-FFF2-40B4-BE49-F238E27FC236}">
                    <a16:creationId xmlns:a16="http://schemas.microsoft.com/office/drawing/2014/main" id="{2ACCB7F4-2741-B9AA-1EA6-C00A0FD0DD08}"/>
                  </a:ext>
                </a:extLst>
              </p:cNvPr>
              <p:cNvSpPr txBox="1"/>
              <p:nvPr/>
            </p:nvSpPr>
            <p:spPr>
              <a:xfrm>
                <a:off x="7989118" y="3352372"/>
                <a:ext cx="391697" cy="414294"/>
              </a:xfrm>
              <a:prstGeom prst="rect">
                <a:avLst/>
              </a:prstGeom>
            </p:spPr>
            <p:txBody>
              <a:bodyPr lIns="33867" tIns="33867" rIns="33867" bIns="33867" rtlCol="0" anchor="ctr"/>
              <a:lstStyle/>
              <a:p>
                <a:pPr algn="ctr">
                  <a:lnSpc>
                    <a:spcPts val="1773"/>
                  </a:lnSpc>
                </a:pPr>
                <a:endParaRPr sz="1600">
                  <a:latin typeface="Arial" panose="020B0604020202020204" pitchFamily="34" charset="0"/>
                  <a:cs typeface="Arial" panose="020B0604020202020204" pitchFamily="34" charset="0"/>
                </a:endParaRPr>
              </a:p>
            </p:txBody>
          </p:sp>
          <p:grpSp>
            <p:nvGrpSpPr>
              <p:cNvPr id="115" name="Group 23">
                <a:extLst>
                  <a:ext uri="{FF2B5EF4-FFF2-40B4-BE49-F238E27FC236}">
                    <a16:creationId xmlns:a16="http://schemas.microsoft.com/office/drawing/2014/main" id="{0E059404-DC59-C338-30E8-56D7CD96FFB5}"/>
                  </a:ext>
                </a:extLst>
              </p:cNvPr>
              <p:cNvGrpSpPr/>
              <p:nvPr/>
            </p:nvGrpSpPr>
            <p:grpSpPr>
              <a:xfrm>
                <a:off x="9425159" y="4724644"/>
                <a:ext cx="765942" cy="482088"/>
                <a:chOff x="76200" y="-64131"/>
                <a:chExt cx="1291378" cy="812801"/>
              </a:xfrm>
            </p:grpSpPr>
            <p:sp>
              <p:nvSpPr>
                <p:cNvPr id="157" name="Freeform 24">
                  <a:extLst>
                    <a:ext uri="{FF2B5EF4-FFF2-40B4-BE49-F238E27FC236}">
                      <a16:creationId xmlns:a16="http://schemas.microsoft.com/office/drawing/2014/main" id="{AEF3A122-2181-6E85-4959-CAC1BE9831B0}"/>
                    </a:ext>
                  </a:extLst>
                </p:cNvPr>
                <p:cNvSpPr/>
                <p:nvPr/>
              </p:nvSpPr>
              <p:spPr>
                <a:xfrm>
                  <a:off x="554778" y="-64131"/>
                  <a:ext cx="812800" cy="81280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158" name="TextBox 25">
                  <a:extLst>
                    <a:ext uri="{FF2B5EF4-FFF2-40B4-BE49-F238E27FC236}">
                      <a16:creationId xmlns:a16="http://schemas.microsoft.com/office/drawing/2014/main" id="{6B1BF788-5EA5-AEA8-843A-6C00A3AB1A44}"/>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latin typeface="Arial" panose="020B0604020202020204" pitchFamily="34" charset="0"/>
                    <a:cs typeface="Arial" panose="020B0604020202020204" pitchFamily="34" charset="0"/>
                  </a:endParaRPr>
                </a:p>
              </p:txBody>
            </p:sp>
          </p:grpSp>
          <p:grpSp>
            <p:nvGrpSpPr>
              <p:cNvPr id="117" name="Group 26">
                <a:extLst>
                  <a:ext uri="{FF2B5EF4-FFF2-40B4-BE49-F238E27FC236}">
                    <a16:creationId xmlns:a16="http://schemas.microsoft.com/office/drawing/2014/main" id="{49D0D6DB-3695-75E0-AAFB-08A827F36FA7}"/>
                  </a:ext>
                </a:extLst>
              </p:cNvPr>
              <p:cNvGrpSpPr/>
              <p:nvPr/>
            </p:nvGrpSpPr>
            <p:grpSpPr>
              <a:xfrm>
                <a:off x="10602103" y="3632757"/>
                <a:ext cx="716823" cy="958740"/>
                <a:chOff x="76200" y="-879835"/>
                <a:chExt cx="1208563" cy="1616435"/>
              </a:xfrm>
            </p:grpSpPr>
            <p:sp>
              <p:nvSpPr>
                <p:cNvPr id="155" name="Freeform 27">
                  <a:extLst>
                    <a:ext uri="{FF2B5EF4-FFF2-40B4-BE49-F238E27FC236}">
                      <a16:creationId xmlns:a16="http://schemas.microsoft.com/office/drawing/2014/main" id="{B67D8871-19AC-1AEE-C09E-4312A31E60B5}"/>
                    </a:ext>
                  </a:extLst>
                </p:cNvPr>
                <p:cNvSpPr/>
                <p:nvPr/>
              </p:nvSpPr>
              <p:spPr>
                <a:xfrm>
                  <a:off x="471963" y="-879835"/>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156" name="TextBox 28">
                  <a:extLst>
                    <a:ext uri="{FF2B5EF4-FFF2-40B4-BE49-F238E27FC236}">
                      <a16:creationId xmlns:a16="http://schemas.microsoft.com/office/drawing/2014/main" id="{DE8F87D6-8CD3-060C-87A3-91A234B5EB9E}"/>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latin typeface="Arial" panose="020B0604020202020204" pitchFamily="34" charset="0"/>
                    <a:cs typeface="Arial" panose="020B0604020202020204" pitchFamily="34" charset="0"/>
                  </a:endParaRPr>
                </a:p>
              </p:txBody>
            </p:sp>
          </p:grpSp>
          <p:grpSp>
            <p:nvGrpSpPr>
              <p:cNvPr id="119" name="Group 29">
                <a:extLst>
                  <a:ext uri="{FF2B5EF4-FFF2-40B4-BE49-F238E27FC236}">
                    <a16:creationId xmlns:a16="http://schemas.microsoft.com/office/drawing/2014/main" id="{F900BA8A-AB4A-DE68-5F6E-BE5C71D78E89}"/>
                  </a:ext>
                </a:extLst>
              </p:cNvPr>
              <p:cNvGrpSpPr/>
              <p:nvPr/>
            </p:nvGrpSpPr>
            <p:grpSpPr>
              <a:xfrm>
                <a:off x="10816003" y="3037867"/>
                <a:ext cx="498060" cy="586981"/>
                <a:chOff x="-103129" y="-253050"/>
                <a:chExt cx="839729" cy="989650"/>
              </a:xfrm>
            </p:grpSpPr>
            <p:sp>
              <p:nvSpPr>
                <p:cNvPr id="153" name="Freeform 30">
                  <a:extLst>
                    <a:ext uri="{FF2B5EF4-FFF2-40B4-BE49-F238E27FC236}">
                      <a16:creationId xmlns:a16="http://schemas.microsoft.com/office/drawing/2014/main" id="{9A51121A-164C-2D5F-F55A-75F40DDA9EC2}"/>
                    </a:ext>
                  </a:extLst>
                </p:cNvPr>
                <p:cNvSpPr/>
                <p:nvPr/>
              </p:nvSpPr>
              <p:spPr>
                <a:xfrm>
                  <a:off x="-103129" y="-2530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154" name="TextBox 31">
                  <a:extLst>
                    <a:ext uri="{FF2B5EF4-FFF2-40B4-BE49-F238E27FC236}">
                      <a16:creationId xmlns:a16="http://schemas.microsoft.com/office/drawing/2014/main" id="{B905DCC5-C279-ECD4-D1BB-3A4F8E434FE5}"/>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latin typeface="Arial" panose="020B0604020202020204" pitchFamily="34" charset="0"/>
                    <a:cs typeface="Arial" panose="020B0604020202020204" pitchFamily="34" charset="0"/>
                  </a:endParaRPr>
                </a:p>
              </p:txBody>
            </p:sp>
          </p:grpSp>
          <p:grpSp>
            <p:nvGrpSpPr>
              <p:cNvPr id="123" name="Group 122">
                <a:extLst>
                  <a:ext uri="{FF2B5EF4-FFF2-40B4-BE49-F238E27FC236}">
                    <a16:creationId xmlns:a16="http://schemas.microsoft.com/office/drawing/2014/main" id="{9EDC03E7-A001-335A-1E84-6CD0E1F7E8B0}"/>
                  </a:ext>
                </a:extLst>
              </p:cNvPr>
              <p:cNvGrpSpPr/>
              <p:nvPr/>
            </p:nvGrpSpPr>
            <p:grpSpPr>
              <a:xfrm>
                <a:off x="9681710" y="1782201"/>
                <a:ext cx="1071045" cy="791124"/>
                <a:chOff x="-1069181" y="-597235"/>
                <a:chExt cx="1805781" cy="1333835"/>
              </a:xfrm>
            </p:grpSpPr>
            <p:sp>
              <p:nvSpPr>
                <p:cNvPr id="151" name="Freeform 33">
                  <a:extLst>
                    <a:ext uri="{FF2B5EF4-FFF2-40B4-BE49-F238E27FC236}">
                      <a16:creationId xmlns:a16="http://schemas.microsoft.com/office/drawing/2014/main" id="{83A9186A-53BE-F653-038C-7DDADDEB580B}"/>
                    </a:ext>
                  </a:extLst>
                </p:cNvPr>
                <p:cNvSpPr/>
                <p:nvPr/>
              </p:nvSpPr>
              <p:spPr>
                <a:xfrm>
                  <a:off x="-1069181" y="-597235"/>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152" name="TextBox 34">
                  <a:extLst>
                    <a:ext uri="{FF2B5EF4-FFF2-40B4-BE49-F238E27FC236}">
                      <a16:creationId xmlns:a16="http://schemas.microsoft.com/office/drawing/2014/main" id="{CC67352D-231D-9211-B418-BAEC567B4EA4}"/>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latin typeface="Arial" panose="020B0604020202020204" pitchFamily="34" charset="0"/>
                    <a:cs typeface="Arial" panose="020B0604020202020204" pitchFamily="34" charset="0"/>
                  </a:endParaRPr>
                </a:p>
              </p:txBody>
            </p:sp>
          </p:grpSp>
          <p:grpSp>
            <p:nvGrpSpPr>
              <p:cNvPr id="125" name="Group 35">
                <a:extLst>
                  <a:ext uri="{FF2B5EF4-FFF2-40B4-BE49-F238E27FC236}">
                    <a16:creationId xmlns:a16="http://schemas.microsoft.com/office/drawing/2014/main" id="{4A108D67-FD3C-17D9-CB87-19B2379B926B}"/>
                  </a:ext>
                </a:extLst>
              </p:cNvPr>
              <p:cNvGrpSpPr/>
              <p:nvPr/>
            </p:nvGrpSpPr>
            <p:grpSpPr>
              <a:xfrm>
                <a:off x="9111258" y="1743984"/>
                <a:ext cx="705597" cy="546961"/>
                <a:chOff x="-453036" y="38100"/>
                <a:chExt cx="1189636" cy="922176"/>
              </a:xfrm>
            </p:grpSpPr>
            <p:sp>
              <p:nvSpPr>
                <p:cNvPr id="149" name="Freeform 36">
                  <a:extLst>
                    <a:ext uri="{FF2B5EF4-FFF2-40B4-BE49-F238E27FC236}">
                      <a16:creationId xmlns:a16="http://schemas.microsoft.com/office/drawing/2014/main" id="{317C88F7-76A1-A667-5156-75B156E3A33F}"/>
                    </a:ext>
                  </a:extLst>
                </p:cNvPr>
                <p:cNvSpPr/>
                <p:nvPr/>
              </p:nvSpPr>
              <p:spPr>
                <a:xfrm>
                  <a:off x="-453036" y="14747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150" name="TextBox 37">
                  <a:extLst>
                    <a:ext uri="{FF2B5EF4-FFF2-40B4-BE49-F238E27FC236}">
                      <a16:creationId xmlns:a16="http://schemas.microsoft.com/office/drawing/2014/main" id="{A3669F9A-4017-EA79-E626-6FBBA56BE60A}"/>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latin typeface="Arial" panose="020B0604020202020204" pitchFamily="34" charset="0"/>
                    <a:cs typeface="Arial" panose="020B0604020202020204" pitchFamily="34" charset="0"/>
                  </a:endParaRPr>
                </a:p>
              </p:txBody>
            </p:sp>
          </p:grpSp>
          <p:grpSp>
            <p:nvGrpSpPr>
              <p:cNvPr id="145" name="Group 38">
                <a:extLst>
                  <a:ext uri="{FF2B5EF4-FFF2-40B4-BE49-F238E27FC236}">
                    <a16:creationId xmlns:a16="http://schemas.microsoft.com/office/drawing/2014/main" id="{F2372A64-B2AD-52FA-5ABE-9FC0B454368D}"/>
                  </a:ext>
                </a:extLst>
              </p:cNvPr>
              <p:cNvGrpSpPr/>
              <p:nvPr/>
            </p:nvGrpSpPr>
            <p:grpSpPr>
              <a:xfrm>
                <a:off x="8960606" y="2356675"/>
                <a:ext cx="619816" cy="575790"/>
                <a:chOff x="76200" y="-234182"/>
                <a:chExt cx="1045010" cy="970782"/>
              </a:xfrm>
            </p:grpSpPr>
            <p:sp>
              <p:nvSpPr>
                <p:cNvPr id="147" name="Freeform 39">
                  <a:extLst>
                    <a:ext uri="{FF2B5EF4-FFF2-40B4-BE49-F238E27FC236}">
                      <a16:creationId xmlns:a16="http://schemas.microsoft.com/office/drawing/2014/main" id="{3D6CB1B5-5EF1-12CF-7179-CA10D96C633F}"/>
                    </a:ext>
                  </a:extLst>
                </p:cNvPr>
                <p:cNvSpPr/>
                <p:nvPr/>
              </p:nvSpPr>
              <p:spPr>
                <a:xfrm>
                  <a:off x="308410" y="-23418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AU" sz="1600" dirty="0">
                    <a:latin typeface="Arial" panose="020B0604020202020204" pitchFamily="34" charset="0"/>
                    <a:cs typeface="Arial" panose="020B0604020202020204" pitchFamily="34" charset="0"/>
                  </a:endParaRPr>
                </a:p>
              </p:txBody>
            </p:sp>
            <p:sp>
              <p:nvSpPr>
                <p:cNvPr id="148" name="TextBox 40">
                  <a:extLst>
                    <a:ext uri="{FF2B5EF4-FFF2-40B4-BE49-F238E27FC236}">
                      <a16:creationId xmlns:a16="http://schemas.microsoft.com/office/drawing/2014/main" id="{51A76F68-3CC2-E8F0-B5AB-247FE8EE4752}"/>
                    </a:ext>
                  </a:extLst>
                </p:cNvPr>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600">
                    <a:latin typeface="Arial" panose="020B0604020202020204" pitchFamily="34" charset="0"/>
                    <a:cs typeface="Arial" panose="020B0604020202020204" pitchFamily="34" charset="0"/>
                  </a:endParaRPr>
                </a:p>
              </p:txBody>
            </p:sp>
          </p:grpSp>
          <p:sp>
            <p:nvSpPr>
              <p:cNvPr id="146" name="Freeform 42">
                <a:extLst>
                  <a:ext uri="{FF2B5EF4-FFF2-40B4-BE49-F238E27FC236}">
                    <a16:creationId xmlns:a16="http://schemas.microsoft.com/office/drawing/2014/main" id="{38F6EC4D-69BC-310D-82F9-BD192ECB782E}"/>
                  </a:ext>
                </a:extLst>
              </p:cNvPr>
              <p:cNvSpPr/>
              <p:nvPr/>
            </p:nvSpPr>
            <p:spPr>
              <a:xfrm>
                <a:off x="9670917" y="2386107"/>
                <a:ext cx="482088" cy="4820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n-AU" sz="1600">
                  <a:latin typeface="Arial" panose="020B0604020202020204" pitchFamily="34" charset="0"/>
                  <a:cs typeface="Arial" panose="020B0604020202020204" pitchFamily="34" charset="0"/>
                </a:endParaRPr>
              </a:p>
            </p:txBody>
          </p:sp>
        </p:grpSp>
        <p:sp>
          <p:nvSpPr>
            <p:cNvPr id="106" name="Freeform 21">
              <a:extLst>
                <a:ext uri="{FF2B5EF4-FFF2-40B4-BE49-F238E27FC236}">
                  <a16:creationId xmlns:a16="http://schemas.microsoft.com/office/drawing/2014/main" id="{AD44CB91-664A-31E1-9700-3864F081B541}"/>
                </a:ext>
              </a:extLst>
            </p:cNvPr>
            <p:cNvSpPr/>
            <p:nvPr/>
          </p:nvSpPr>
          <p:spPr>
            <a:xfrm>
              <a:off x="7987632" y="3279726"/>
              <a:ext cx="482088" cy="4820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grpSp>
      <p:sp>
        <p:nvSpPr>
          <p:cNvPr id="163" name="TextBox 11">
            <a:extLst>
              <a:ext uri="{FF2B5EF4-FFF2-40B4-BE49-F238E27FC236}">
                <a16:creationId xmlns:a16="http://schemas.microsoft.com/office/drawing/2014/main" id="{E577D580-EEDB-955D-62D6-D3C9A9545E4C}"/>
              </a:ext>
            </a:extLst>
          </p:cNvPr>
          <p:cNvSpPr txBox="1"/>
          <p:nvPr/>
        </p:nvSpPr>
        <p:spPr>
          <a:xfrm>
            <a:off x="6303147" y="5341169"/>
            <a:ext cx="4640624" cy="1195199"/>
          </a:xfrm>
          <a:prstGeom prst="rect">
            <a:avLst/>
          </a:prstGeom>
        </p:spPr>
        <p:txBody>
          <a:bodyPr wrap="square" lIns="0" tIns="0" rIns="0" bIns="0" rtlCol="0" anchor="t">
            <a:spAutoFit/>
          </a:bodyPr>
          <a:lstStyle/>
          <a:p>
            <a:pPr>
              <a:lnSpc>
                <a:spcPct val="150000"/>
              </a:lnSpc>
            </a:pPr>
            <a:r>
              <a:rPr lang="en-US" sz="1800" dirty="0">
                <a:solidFill>
                  <a:srgbClr val="000000"/>
                </a:solidFill>
                <a:ea typeface="Public Sans Semi-Bold"/>
                <a:cs typeface="Public Sans Semi-Bold"/>
                <a:sym typeface="Public Sans Semi-Bold"/>
              </a:rPr>
              <a:t>Fluorine has only 7 electrons in its outer shell. It is hard for it to lose all 7 electrons, but it can gain 1 electron to gain a full outer shell.</a:t>
            </a:r>
          </a:p>
        </p:txBody>
      </p:sp>
      <p:sp>
        <p:nvSpPr>
          <p:cNvPr id="85" name="Freeform 48">
            <a:extLst>
              <a:ext uri="{FF2B5EF4-FFF2-40B4-BE49-F238E27FC236}">
                <a16:creationId xmlns:a16="http://schemas.microsoft.com/office/drawing/2014/main" id="{23AF830B-1A76-EEBC-0621-72BBF3DA97BB}"/>
              </a:ext>
              <a:ext uri="{C183D7F6-B498-43B3-948B-1728B52AA6E4}">
                <adec:decorative xmlns:adec="http://schemas.microsoft.com/office/drawing/2017/decorative" val="1"/>
              </a:ext>
            </a:extLst>
          </p:cNvPr>
          <p:cNvSpPr/>
          <p:nvPr/>
        </p:nvSpPr>
        <p:spPr>
          <a:xfrm>
            <a:off x="2311587" y="1949139"/>
            <a:ext cx="362438" cy="36243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solidFill>
        </p:spPr>
        <p:txBody>
          <a:bodyPr/>
          <a:lstStyle/>
          <a:p>
            <a:pPr algn="ctr"/>
            <a:r>
              <a:rPr lang="en-AU" sz="1600" dirty="0">
                <a:solidFill>
                  <a:schemeClr val="bg1"/>
                </a:solidFill>
              </a:rPr>
              <a:t>-</a:t>
            </a:r>
            <a:endParaRPr lang="en-AU" sz="1600" dirty="0"/>
          </a:p>
        </p:txBody>
      </p:sp>
      <p:sp>
        <p:nvSpPr>
          <p:cNvPr id="2" name="Slide Number Placeholder 1">
            <a:extLst>
              <a:ext uri="{FF2B5EF4-FFF2-40B4-BE49-F238E27FC236}">
                <a16:creationId xmlns:a16="http://schemas.microsoft.com/office/drawing/2014/main" id="{597ADC8C-BF76-239A-FD08-09A12B4192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47</a:t>
            </a:fld>
            <a:endParaRPr lang="en-AU"/>
          </a:p>
        </p:txBody>
      </p:sp>
      <p:sp>
        <p:nvSpPr>
          <p:cNvPr id="12" name="Rectangle: Rounded Corners 11">
            <a:extLst>
              <a:ext uri="{FF2B5EF4-FFF2-40B4-BE49-F238E27FC236}">
                <a16:creationId xmlns:a16="http://schemas.microsoft.com/office/drawing/2014/main" id="{5F817A9D-E7C5-C138-B4F6-DB2253A3A3CE}"/>
              </a:ext>
            </a:extLst>
          </p:cNvPr>
          <p:cNvSpPr/>
          <p:nvPr/>
        </p:nvSpPr>
        <p:spPr>
          <a:xfrm>
            <a:off x="359999" y="5245550"/>
            <a:ext cx="4351701" cy="14504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14000"/>
              </a:lnSpc>
              <a:spcAft>
                <a:spcPts val="1200"/>
              </a:spcAft>
            </a:pPr>
            <a:r>
              <a:rPr lang="en-US" sz="1800" dirty="0">
                <a:solidFill>
                  <a:schemeClr val="bg1"/>
                </a:solidFill>
                <a:latin typeface="Arial" panose="020B0604020202020204" pitchFamily="34" charset="0"/>
                <a:ea typeface="Public Sans"/>
                <a:cs typeface="Arial" panose="020B0604020202020204" pitchFamily="34" charset="0"/>
                <a:sym typeface="Public Sans"/>
              </a:rPr>
              <a:t>Sodium and fluorine now both have a stable noble gas configuration. This is how they form chemical bonds and become stable.</a:t>
            </a:r>
          </a:p>
        </p:txBody>
      </p:sp>
      <p:sp>
        <p:nvSpPr>
          <p:cNvPr id="13" name="Rectangle: Rounded Corners 12">
            <a:extLst>
              <a:ext uri="{FF2B5EF4-FFF2-40B4-BE49-F238E27FC236}">
                <a16:creationId xmlns:a16="http://schemas.microsoft.com/office/drawing/2014/main" id="{90722685-6309-1B08-8BE7-3E0001E2BE7D}"/>
              </a:ext>
            </a:extLst>
          </p:cNvPr>
          <p:cNvSpPr/>
          <p:nvPr/>
        </p:nvSpPr>
        <p:spPr>
          <a:xfrm>
            <a:off x="6096000" y="5245550"/>
            <a:ext cx="4891930" cy="1450450"/>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14000"/>
              </a:lnSpc>
              <a:spcAft>
                <a:spcPts val="1200"/>
              </a:spcAft>
            </a:pPr>
            <a:r>
              <a:rPr lang="en-AU" sz="1800" dirty="0">
                <a:solidFill>
                  <a:schemeClr val="bg1"/>
                </a:solidFill>
                <a:latin typeface="Arial" panose="020B0604020202020204" pitchFamily="34" charset="0"/>
                <a:ea typeface="Public Sans"/>
                <a:cs typeface="Arial" panose="020B0604020202020204" pitchFamily="34" charset="0"/>
                <a:sym typeface="Public Sans"/>
              </a:rPr>
              <a:t>Sodium gives fluorine 1 electron, which gives both a complete outer shell (like the noble gases).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
                                        </p:tgtEl>
                                        <p:attrNameLst>
                                          <p:attrName>style.visibility</p:attrName>
                                        </p:attrNameLst>
                                      </p:cBhvr>
                                      <p:to>
                                        <p:strVal val="visible"/>
                                      </p:to>
                                    </p:set>
                                    <p:animEffect transition="in" filter="fade">
                                      <p:cBhvr>
                                        <p:cTn id="17" dur="500"/>
                                        <p:tgtEl>
                                          <p:spTgt spid="16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91667E-6 1.85185E-6 L 0.39088 0.26065 " pathEditMode="relative" rAng="0" ptsTypes="AA">
                                      <p:cBhvr>
                                        <p:cTn id="21" dur="2000" fill="hold"/>
                                        <p:tgtEl>
                                          <p:spTgt spid="85"/>
                                        </p:tgtEl>
                                        <p:attrNameLst>
                                          <p:attrName>ppt_x</p:attrName>
                                          <p:attrName>ppt_y</p:attrName>
                                        </p:attrNameLst>
                                      </p:cBhvr>
                                      <p:rCtr x="19544" y="13032"/>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7" grpId="0"/>
      <p:bldP spid="163" grpId="0"/>
      <p:bldP spid="85" grpId="0" animBg="1"/>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E476C0-A9CD-B33D-747B-5C4371494A9A}"/>
              </a:ext>
            </a:extLst>
          </p:cNvPr>
          <p:cNvSpPr>
            <a:spLocks noGrp="1"/>
          </p:cNvSpPr>
          <p:nvPr>
            <p:ph type="title"/>
          </p:nvPr>
        </p:nvSpPr>
        <p:spPr/>
        <p:txBody>
          <a:bodyPr/>
          <a:lstStyle/>
          <a:p>
            <a:r>
              <a:rPr lang="en-AU" dirty="0">
                <a:latin typeface="+mj-lt"/>
              </a:rPr>
              <a:t>2.2 The octet rule and the period table</a:t>
            </a:r>
          </a:p>
        </p:txBody>
      </p:sp>
      <p:pic>
        <p:nvPicPr>
          <p:cNvPr id="10" name="Picture 9" descr="A sample response from lesson 2.1 outlining the electron configurations of the first 18 elements. Each element is also annotated with metal, non-metal or metalloid. ">
            <a:extLst>
              <a:ext uri="{FF2B5EF4-FFF2-40B4-BE49-F238E27FC236}">
                <a16:creationId xmlns:a16="http://schemas.microsoft.com/office/drawing/2014/main" id="{A28D6958-AD89-3482-9969-F855B8438614}"/>
              </a:ext>
            </a:extLst>
          </p:cNvPr>
          <p:cNvPicPr>
            <a:picLocks noChangeAspect="1"/>
          </p:cNvPicPr>
          <p:nvPr/>
        </p:nvPicPr>
        <p:blipFill>
          <a:blip r:embed="rId3" cstate="screen">
            <a:extLst>
              <a:ext uri="{28A0092B-C50C-407E-A947-70E740481C1C}">
                <a14:useLocalDpi xmlns:a14="http://schemas.microsoft.com/office/drawing/2010/main"/>
              </a:ext>
            </a:extLst>
          </a:blip>
          <a:srcRect t="7309" b="12889"/>
          <a:stretch/>
        </p:blipFill>
        <p:spPr>
          <a:xfrm>
            <a:off x="555049" y="982520"/>
            <a:ext cx="10322924" cy="5824229"/>
          </a:xfrm>
          <a:prstGeom prst="rect">
            <a:avLst/>
          </a:prstGeom>
        </p:spPr>
      </p:pic>
      <mc:AlternateContent xmlns:mc="http://schemas.openxmlformats.org/markup-compatibility/2006" xmlns:p14="http://schemas.microsoft.com/office/powerpoint/2010/main">
        <mc:Choice Requires="p14">
          <p:contentPart p14:bwMode="auto" r:id="rId4">
            <p14:nvContentPartPr>
              <p14:cNvPr id="117" name="Ink 116">
                <a:extLst>
                  <a:ext uri="{FF2B5EF4-FFF2-40B4-BE49-F238E27FC236}">
                    <a16:creationId xmlns:a16="http://schemas.microsoft.com/office/drawing/2014/main" id="{D7094979-55AB-C805-7A63-39BB61BE4F4C}"/>
                  </a:ext>
                  <a:ext uri="{C183D7F6-B498-43B3-948B-1728B52AA6E4}">
                    <adec:decorative xmlns:adec="http://schemas.microsoft.com/office/drawing/2017/decorative" val="1"/>
                  </a:ext>
                </a:extLst>
              </p14:cNvPr>
              <p14:cNvContentPartPr/>
              <p14:nvPr/>
            </p14:nvContentPartPr>
            <p14:xfrm>
              <a:off x="22053176" y="3333769"/>
              <a:ext cx="1595880" cy="33840"/>
            </p14:xfrm>
          </p:contentPart>
        </mc:Choice>
        <mc:Fallback xmlns="">
          <p:pic>
            <p:nvPicPr>
              <p:cNvPr id="117" name="Ink 116">
                <a:extLst>
                  <a:ext uri="{FF2B5EF4-FFF2-40B4-BE49-F238E27FC236}">
                    <a16:creationId xmlns:a16="http://schemas.microsoft.com/office/drawing/2014/main" id="{D7094979-55AB-C805-7A63-39BB61BE4F4C}"/>
                  </a:ext>
                  <a:ext uri="{C183D7F6-B498-43B3-948B-1728B52AA6E4}">
                    <adec:decorative xmlns:adec="http://schemas.microsoft.com/office/drawing/2017/decorative" val="1"/>
                  </a:ext>
                </a:extLst>
              </p:cNvPr>
              <p:cNvPicPr/>
              <p:nvPr/>
            </p:nvPicPr>
            <p:blipFill>
              <a:blip r:embed="rId5"/>
              <a:stretch>
                <a:fillRect/>
              </a:stretch>
            </p:blipFill>
            <p:spPr>
              <a:xfrm>
                <a:off x="21999176" y="3225769"/>
                <a:ext cx="17035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4" name="Ink 123">
                <a:extLst>
                  <a:ext uri="{FF2B5EF4-FFF2-40B4-BE49-F238E27FC236}">
                    <a16:creationId xmlns:a16="http://schemas.microsoft.com/office/drawing/2014/main" id="{7D8EF453-12CA-689E-5FF5-86F77D447566}"/>
                  </a:ext>
                  <a:ext uri="{C183D7F6-B498-43B3-948B-1728B52AA6E4}">
                    <adec:decorative xmlns:adec="http://schemas.microsoft.com/office/drawing/2017/decorative" val="1"/>
                  </a:ext>
                </a:extLst>
              </p14:cNvPr>
              <p14:cNvContentPartPr/>
              <p14:nvPr/>
            </p14:nvContentPartPr>
            <p14:xfrm>
              <a:off x="22039496" y="3872689"/>
              <a:ext cx="1695240" cy="14040"/>
            </p14:xfrm>
          </p:contentPart>
        </mc:Choice>
        <mc:Fallback xmlns="">
          <p:pic>
            <p:nvPicPr>
              <p:cNvPr id="124" name="Ink 123">
                <a:extLst>
                  <a:ext uri="{FF2B5EF4-FFF2-40B4-BE49-F238E27FC236}">
                    <a16:creationId xmlns:a16="http://schemas.microsoft.com/office/drawing/2014/main" id="{7D8EF453-12CA-689E-5FF5-86F77D447566}"/>
                  </a:ext>
                  <a:ext uri="{C183D7F6-B498-43B3-948B-1728B52AA6E4}">
                    <adec:decorative xmlns:adec="http://schemas.microsoft.com/office/drawing/2017/decorative" val="1"/>
                  </a:ext>
                </a:extLst>
              </p:cNvPr>
              <p:cNvPicPr/>
              <p:nvPr/>
            </p:nvPicPr>
            <p:blipFill>
              <a:blip r:embed="rId7"/>
              <a:stretch>
                <a:fillRect/>
              </a:stretch>
            </p:blipFill>
            <p:spPr>
              <a:xfrm>
                <a:off x="21985496" y="3764689"/>
                <a:ext cx="18028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5" name="Ink 124">
                <a:extLst>
                  <a:ext uri="{FF2B5EF4-FFF2-40B4-BE49-F238E27FC236}">
                    <a16:creationId xmlns:a16="http://schemas.microsoft.com/office/drawing/2014/main" id="{676E1897-A8EF-3E31-3CB9-8FAB17BD1EA8}"/>
                  </a:ext>
                  <a:ext uri="{C183D7F6-B498-43B3-948B-1728B52AA6E4}">
                    <adec:decorative xmlns:adec="http://schemas.microsoft.com/office/drawing/2017/decorative" val="1"/>
                  </a:ext>
                </a:extLst>
              </p14:cNvPr>
              <p14:cNvContentPartPr/>
              <p14:nvPr/>
            </p14:nvContentPartPr>
            <p14:xfrm>
              <a:off x="22053176" y="3991489"/>
              <a:ext cx="1774080" cy="96480"/>
            </p14:xfrm>
          </p:contentPart>
        </mc:Choice>
        <mc:Fallback xmlns="">
          <p:pic>
            <p:nvPicPr>
              <p:cNvPr id="125" name="Ink 124">
                <a:extLst>
                  <a:ext uri="{FF2B5EF4-FFF2-40B4-BE49-F238E27FC236}">
                    <a16:creationId xmlns:a16="http://schemas.microsoft.com/office/drawing/2014/main" id="{676E1897-A8EF-3E31-3CB9-8FAB17BD1EA8}"/>
                  </a:ext>
                  <a:ext uri="{C183D7F6-B498-43B3-948B-1728B52AA6E4}">
                    <adec:decorative xmlns:adec="http://schemas.microsoft.com/office/drawing/2017/decorative" val="1"/>
                  </a:ext>
                </a:extLst>
              </p:cNvPr>
              <p:cNvPicPr/>
              <p:nvPr/>
            </p:nvPicPr>
            <p:blipFill>
              <a:blip r:embed="rId9"/>
              <a:stretch>
                <a:fillRect/>
              </a:stretch>
            </p:blipFill>
            <p:spPr>
              <a:xfrm>
                <a:off x="21999187" y="3883489"/>
                <a:ext cx="1881698"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6" name="Ink 125">
                <a:extLst>
                  <a:ext uri="{FF2B5EF4-FFF2-40B4-BE49-F238E27FC236}">
                    <a16:creationId xmlns:a16="http://schemas.microsoft.com/office/drawing/2014/main" id="{7FAC3F50-452A-0141-0924-4C2BF08E5A72}"/>
                  </a:ext>
                  <a:ext uri="{C183D7F6-B498-43B3-948B-1728B52AA6E4}">
                    <adec:decorative xmlns:adec="http://schemas.microsoft.com/office/drawing/2017/decorative" val="1"/>
                  </a:ext>
                </a:extLst>
              </p14:cNvPr>
              <p14:cNvContentPartPr/>
              <p14:nvPr/>
            </p14:nvContentPartPr>
            <p14:xfrm>
              <a:off x="22053176" y="4221529"/>
              <a:ext cx="1699200" cy="28080"/>
            </p14:xfrm>
          </p:contentPart>
        </mc:Choice>
        <mc:Fallback xmlns="">
          <p:pic>
            <p:nvPicPr>
              <p:cNvPr id="126" name="Ink 125">
                <a:extLst>
                  <a:ext uri="{FF2B5EF4-FFF2-40B4-BE49-F238E27FC236}">
                    <a16:creationId xmlns:a16="http://schemas.microsoft.com/office/drawing/2014/main" id="{7FAC3F50-452A-0141-0924-4C2BF08E5A72}"/>
                  </a:ext>
                  <a:ext uri="{C183D7F6-B498-43B3-948B-1728B52AA6E4}">
                    <adec:decorative xmlns:adec="http://schemas.microsoft.com/office/drawing/2017/decorative" val="1"/>
                  </a:ext>
                </a:extLst>
              </p:cNvPr>
              <p:cNvPicPr/>
              <p:nvPr/>
            </p:nvPicPr>
            <p:blipFill>
              <a:blip r:embed="rId11"/>
              <a:stretch>
                <a:fillRect/>
              </a:stretch>
            </p:blipFill>
            <p:spPr>
              <a:xfrm>
                <a:off x="21999176" y="4113529"/>
                <a:ext cx="1806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9" name="Ink 128">
                <a:extLst>
                  <a:ext uri="{FF2B5EF4-FFF2-40B4-BE49-F238E27FC236}">
                    <a16:creationId xmlns:a16="http://schemas.microsoft.com/office/drawing/2014/main" id="{2F68F60B-8E66-D826-406A-AB40668C8257}"/>
                  </a:ext>
                  <a:ext uri="{C183D7F6-B498-43B3-948B-1728B52AA6E4}">
                    <adec:decorative xmlns:adec="http://schemas.microsoft.com/office/drawing/2017/decorative" val="1"/>
                  </a:ext>
                </a:extLst>
              </p14:cNvPr>
              <p14:cNvContentPartPr/>
              <p14:nvPr/>
            </p14:nvContentPartPr>
            <p14:xfrm>
              <a:off x="22630976" y="4517809"/>
              <a:ext cx="1026360" cy="360"/>
            </p14:xfrm>
          </p:contentPart>
        </mc:Choice>
        <mc:Fallback xmlns="">
          <p:pic>
            <p:nvPicPr>
              <p:cNvPr id="129" name="Ink 128">
                <a:extLst>
                  <a:ext uri="{FF2B5EF4-FFF2-40B4-BE49-F238E27FC236}">
                    <a16:creationId xmlns:a16="http://schemas.microsoft.com/office/drawing/2014/main" id="{2F68F60B-8E66-D826-406A-AB40668C8257}"/>
                  </a:ext>
                  <a:ext uri="{C183D7F6-B498-43B3-948B-1728B52AA6E4}">
                    <adec:decorative xmlns:adec="http://schemas.microsoft.com/office/drawing/2017/decorative" val="1"/>
                  </a:ext>
                </a:extLst>
              </p:cNvPr>
              <p:cNvPicPr/>
              <p:nvPr/>
            </p:nvPicPr>
            <p:blipFill>
              <a:blip r:embed="rId13"/>
              <a:stretch>
                <a:fillRect/>
              </a:stretch>
            </p:blipFill>
            <p:spPr>
              <a:xfrm>
                <a:off x="22576976" y="4409809"/>
                <a:ext cx="1134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0" name="Ink 129">
                <a:extLst>
                  <a:ext uri="{FF2B5EF4-FFF2-40B4-BE49-F238E27FC236}">
                    <a16:creationId xmlns:a16="http://schemas.microsoft.com/office/drawing/2014/main" id="{607CAF1E-DF51-13E7-420C-28EDBA7036FF}"/>
                  </a:ext>
                  <a:ext uri="{C183D7F6-B498-43B3-948B-1728B52AA6E4}">
                    <adec:decorative xmlns:adec="http://schemas.microsoft.com/office/drawing/2017/decorative" val="1"/>
                  </a:ext>
                </a:extLst>
              </p14:cNvPr>
              <p14:cNvContentPartPr/>
              <p14:nvPr/>
            </p14:nvContentPartPr>
            <p14:xfrm>
              <a:off x="22671296" y="4678369"/>
              <a:ext cx="1148400" cy="28080"/>
            </p14:xfrm>
          </p:contentPart>
        </mc:Choice>
        <mc:Fallback xmlns="">
          <p:pic>
            <p:nvPicPr>
              <p:cNvPr id="130" name="Ink 129">
                <a:extLst>
                  <a:ext uri="{FF2B5EF4-FFF2-40B4-BE49-F238E27FC236}">
                    <a16:creationId xmlns:a16="http://schemas.microsoft.com/office/drawing/2014/main" id="{607CAF1E-DF51-13E7-420C-28EDBA7036FF}"/>
                  </a:ext>
                  <a:ext uri="{C183D7F6-B498-43B3-948B-1728B52AA6E4}">
                    <adec:decorative xmlns:adec="http://schemas.microsoft.com/office/drawing/2017/decorative" val="1"/>
                  </a:ext>
                </a:extLst>
              </p:cNvPr>
              <p:cNvPicPr/>
              <p:nvPr/>
            </p:nvPicPr>
            <p:blipFill>
              <a:blip r:embed="rId15"/>
              <a:stretch>
                <a:fillRect/>
              </a:stretch>
            </p:blipFill>
            <p:spPr>
              <a:xfrm>
                <a:off x="22617279" y="4571736"/>
                <a:ext cx="1256074" cy="24099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2" name="Ink 131">
                <a:extLst>
                  <a:ext uri="{FF2B5EF4-FFF2-40B4-BE49-F238E27FC236}">
                    <a16:creationId xmlns:a16="http://schemas.microsoft.com/office/drawing/2014/main" id="{71417848-9393-448D-FE88-8091AF2FA18A}"/>
                  </a:ext>
                  <a:ext uri="{C183D7F6-B498-43B3-948B-1728B52AA6E4}">
                    <adec:decorative xmlns:adec="http://schemas.microsoft.com/office/drawing/2017/decorative" val="1"/>
                  </a:ext>
                </a:extLst>
              </p14:cNvPr>
              <p14:cNvContentPartPr/>
              <p14:nvPr/>
            </p14:nvContentPartPr>
            <p14:xfrm>
              <a:off x="22630976" y="4841089"/>
              <a:ext cx="1069200" cy="8280"/>
            </p14:xfrm>
          </p:contentPart>
        </mc:Choice>
        <mc:Fallback xmlns="">
          <p:pic>
            <p:nvPicPr>
              <p:cNvPr id="132" name="Ink 131">
                <a:extLst>
                  <a:ext uri="{FF2B5EF4-FFF2-40B4-BE49-F238E27FC236}">
                    <a16:creationId xmlns:a16="http://schemas.microsoft.com/office/drawing/2014/main" id="{71417848-9393-448D-FE88-8091AF2FA18A}"/>
                  </a:ext>
                  <a:ext uri="{C183D7F6-B498-43B3-948B-1728B52AA6E4}">
                    <adec:decorative xmlns:adec="http://schemas.microsoft.com/office/drawing/2017/decorative" val="1"/>
                  </a:ext>
                </a:extLst>
              </p:cNvPr>
              <p:cNvPicPr/>
              <p:nvPr/>
            </p:nvPicPr>
            <p:blipFill>
              <a:blip r:embed="rId17"/>
              <a:stretch>
                <a:fillRect/>
              </a:stretch>
            </p:blipFill>
            <p:spPr>
              <a:xfrm>
                <a:off x="22576994" y="4733089"/>
                <a:ext cx="1176804"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2" name="Ink 141">
                <a:extLst>
                  <a:ext uri="{FF2B5EF4-FFF2-40B4-BE49-F238E27FC236}">
                    <a16:creationId xmlns:a16="http://schemas.microsoft.com/office/drawing/2014/main" id="{D33298C8-CAE3-7599-2C85-1110050A8A4B}"/>
                  </a:ext>
                  <a:ext uri="{C183D7F6-B498-43B3-948B-1728B52AA6E4}">
                    <adec:decorative xmlns:adec="http://schemas.microsoft.com/office/drawing/2017/decorative" val="1"/>
                  </a:ext>
                </a:extLst>
              </p14:cNvPr>
              <p14:cNvContentPartPr/>
              <p14:nvPr/>
            </p14:nvContentPartPr>
            <p14:xfrm>
              <a:off x="22255136" y="2608009"/>
              <a:ext cx="1525680" cy="54360"/>
            </p14:xfrm>
          </p:contentPart>
        </mc:Choice>
        <mc:Fallback xmlns="">
          <p:pic>
            <p:nvPicPr>
              <p:cNvPr id="142" name="Ink 141">
                <a:extLst>
                  <a:ext uri="{FF2B5EF4-FFF2-40B4-BE49-F238E27FC236}">
                    <a16:creationId xmlns:a16="http://schemas.microsoft.com/office/drawing/2014/main" id="{D33298C8-CAE3-7599-2C85-1110050A8A4B}"/>
                  </a:ext>
                  <a:ext uri="{C183D7F6-B498-43B3-948B-1728B52AA6E4}">
                    <adec:decorative xmlns:adec="http://schemas.microsoft.com/office/drawing/2017/decorative" val="1"/>
                  </a:ext>
                </a:extLst>
              </p:cNvPr>
              <p:cNvPicPr/>
              <p:nvPr/>
            </p:nvPicPr>
            <p:blipFill>
              <a:blip r:embed="rId19"/>
              <a:stretch>
                <a:fillRect/>
              </a:stretch>
            </p:blipFill>
            <p:spPr>
              <a:xfrm>
                <a:off x="22201149" y="2500009"/>
                <a:ext cx="1633295"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3" name="Ink 142">
                <a:extLst>
                  <a:ext uri="{FF2B5EF4-FFF2-40B4-BE49-F238E27FC236}">
                    <a16:creationId xmlns:a16="http://schemas.microsoft.com/office/drawing/2014/main" id="{DBE4012C-8730-F499-D269-5B1EFE09FD95}"/>
                  </a:ext>
                  <a:ext uri="{C183D7F6-B498-43B3-948B-1728B52AA6E4}">
                    <adec:decorative xmlns:adec="http://schemas.microsoft.com/office/drawing/2017/decorative" val="1"/>
                  </a:ext>
                </a:extLst>
              </p14:cNvPr>
              <p14:cNvContentPartPr/>
              <p14:nvPr/>
            </p14:nvContentPartPr>
            <p14:xfrm>
              <a:off x="22926536" y="1102489"/>
              <a:ext cx="772920" cy="14760"/>
            </p14:xfrm>
          </p:contentPart>
        </mc:Choice>
        <mc:Fallback xmlns="">
          <p:pic>
            <p:nvPicPr>
              <p:cNvPr id="143" name="Ink 142">
                <a:extLst>
                  <a:ext uri="{FF2B5EF4-FFF2-40B4-BE49-F238E27FC236}">
                    <a16:creationId xmlns:a16="http://schemas.microsoft.com/office/drawing/2014/main" id="{DBE4012C-8730-F499-D269-5B1EFE09FD95}"/>
                  </a:ext>
                  <a:ext uri="{C183D7F6-B498-43B3-948B-1728B52AA6E4}">
                    <adec:decorative xmlns:adec="http://schemas.microsoft.com/office/drawing/2017/decorative" val="1"/>
                  </a:ext>
                </a:extLst>
              </p:cNvPr>
              <p:cNvPicPr/>
              <p:nvPr/>
            </p:nvPicPr>
            <p:blipFill>
              <a:blip r:embed="rId21"/>
              <a:stretch>
                <a:fillRect/>
              </a:stretch>
            </p:blipFill>
            <p:spPr>
              <a:xfrm>
                <a:off x="22872536" y="994489"/>
                <a:ext cx="880560" cy="230400"/>
              </a:xfrm>
              <a:prstGeom prst="rect">
                <a:avLst/>
              </a:prstGeom>
            </p:spPr>
          </p:pic>
        </mc:Fallback>
      </mc:AlternateContent>
      <p:grpSp>
        <p:nvGrpSpPr>
          <p:cNvPr id="314" name="Group 313" descr="The periodic table with the metals, non-metals and metalloids shaded. ">
            <a:extLst>
              <a:ext uri="{FF2B5EF4-FFF2-40B4-BE49-F238E27FC236}">
                <a16:creationId xmlns:a16="http://schemas.microsoft.com/office/drawing/2014/main" id="{61746072-493B-127C-53C0-33126D447E62}"/>
              </a:ext>
            </a:extLst>
          </p:cNvPr>
          <p:cNvGrpSpPr/>
          <p:nvPr/>
        </p:nvGrpSpPr>
        <p:grpSpPr>
          <a:xfrm>
            <a:off x="12367767" y="905601"/>
            <a:ext cx="10860365" cy="5977621"/>
            <a:chOff x="12367767" y="905601"/>
            <a:chExt cx="10860365" cy="5977621"/>
          </a:xfrm>
        </p:grpSpPr>
        <p:pic>
          <p:nvPicPr>
            <p:cNvPr id="293" name="Picture 292" descr="Periodic table of elements annotated with the metals, non-metals and metalloids.">
              <a:extLst>
                <a:ext uri="{FF2B5EF4-FFF2-40B4-BE49-F238E27FC236}">
                  <a16:creationId xmlns:a16="http://schemas.microsoft.com/office/drawing/2014/main" id="{4281F321-679E-2DAA-59CF-FB164A97B691}"/>
                </a:ext>
              </a:extLst>
            </p:cNvPr>
            <p:cNvPicPr>
              <a:picLocks noChangeAspect="1"/>
            </p:cNvPicPr>
            <p:nvPr/>
          </p:nvPicPr>
          <p:blipFill>
            <a:blip r:embed="rId22"/>
            <a:stretch>
              <a:fillRect/>
            </a:stretch>
          </p:blipFill>
          <p:spPr>
            <a:xfrm>
              <a:off x="12367767" y="905601"/>
              <a:ext cx="10860365" cy="5977621"/>
            </a:xfrm>
            <a:prstGeom prst="rect">
              <a:avLst/>
            </a:prstGeom>
          </p:spPr>
        </p:pic>
        <p:sp>
          <p:nvSpPr>
            <p:cNvPr id="296" name="Rectangle 295">
              <a:extLst>
                <a:ext uri="{FF2B5EF4-FFF2-40B4-BE49-F238E27FC236}">
                  <a16:creationId xmlns:a16="http://schemas.microsoft.com/office/drawing/2014/main" id="{36655CCD-98BE-E63A-550D-6CCCB1D912A2}"/>
                </a:ext>
              </a:extLst>
            </p:cNvPr>
            <p:cNvSpPr/>
            <p:nvPr/>
          </p:nvSpPr>
          <p:spPr>
            <a:xfrm>
              <a:off x="12481013" y="2721272"/>
              <a:ext cx="7721600" cy="2289128"/>
            </a:xfrm>
            <a:prstGeom prst="rect">
              <a:avLst/>
            </a:prstGeom>
            <a:solidFill>
              <a:schemeClr val="accent3">
                <a:lumMod val="75000"/>
                <a:alpha val="2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97" name="Rectangle 296">
              <a:extLst>
                <a:ext uri="{FF2B5EF4-FFF2-40B4-BE49-F238E27FC236}">
                  <a16:creationId xmlns:a16="http://schemas.microsoft.com/office/drawing/2014/main" id="{DD6D27D5-D907-3123-B7E8-ED86940421DA}"/>
                </a:ext>
              </a:extLst>
            </p:cNvPr>
            <p:cNvSpPr/>
            <p:nvPr/>
          </p:nvSpPr>
          <p:spPr>
            <a:xfrm>
              <a:off x="13636078" y="5356859"/>
              <a:ext cx="8994897" cy="595539"/>
            </a:xfrm>
            <a:prstGeom prst="rect">
              <a:avLst/>
            </a:prstGeom>
            <a:solidFill>
              <a:schemeClr val="accent3">
                <a:lumMod val="75000"/>
                <a:alpha val="2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98" name="Rectangle 297">
              <a:extLst>
                <a:ext uri="{FF2B5EF4-FFF2-40B4-BE49-F238E27FC236}">
                  <a16:creationId xmlns:a16="http://schemas.microsoft.com/office/drawing/2014/main" id="{AE175645-E7E2-847C-7238-01316145C0B7}"/>
                </a:ext>
              </a:extLst>
            </p:cNvPr>
            <p:cNvSpPr/>
            <p:nvPr/>
          </p:nvSpPr>
          <p:spPr>
            <a:xfrm>
              <a:off x="13638299" y="6264535"/>
              <a:ext cx="8994897" cy="595539"/>
            </a:xfrm>
            <a:prstGeom prst="rect">
              <a:avLst/>
            </a:prstGeom>
            <a:solidFill>
              <a:schemeClr val="accent3">
                <a:lumMod val="75000"/>
                <a:alpha val="2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99" name="Rectangle 298">
              <a:extLst>
                <a:ext uri="{FF2B5EF4-FFF2-40B4-BE49-F238E27FC236}">
                  <a16:creationId xmlns:a16="http://schemas.microsoft.com/office/drawing/2014/main" id="{19826910-40E2-24D5-F377-B73BEB8BE5B0}"/>
                </a:ext>
              </a:extLst>
            </p:cNvPr>
            <p:cNvSpPr/>
            <p:nvPr/>
          </p:nvSpPr>
          <p:spPr>
            <a:xfrm>
              <a:off x="12460538" y="1554135"/>
              <a:ext cx="1175540" cy="1165231"/>
            </a:xfrm>
            <a:prstGeom prst="rect">
              <a:avLst/>
            </a:prstGeom>
            <a:solidFill>
              <a:schemeClr val="accent3">
                <a:lumMod val="75000"/>
                <a:alpha val="2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00" name="Rectangle 299">
              <a:extLst>
                <a:ext uri="{FF2B5EF4-FFF2-40B4-BE49-F238E27FC236}">
                  <a16:creationId xmlns:a16="http://schemas.microsoft.com/office/drawing/2014/main" id="{C70A1E0A-374C-B9FF-3D4F-1782F98D5685}"/>
                </a:ext>
              </a:extLst>
            </p:cNvPr>
            <p:cNvSpPr/>
            <p:nvPr/>
          </p:nvSpPr>
          <p:spPr>
            <a:xfrm>
              <a:off x="19598640" y="1554480"/>
              <a:ext cx="613498" cy="563880"/>
            </a:xfrm>
            <a:prstGeom prst="rect">
              <a:avLst/>
            </a:prstGeom>
            <a:solidFill>
              <a:srgbClr val="FFFF00">
                <a:alpha val="2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01" name="Rectangle 300">
              <a:extLst>
                <a:ext uri="{FF2B5EF4-FFF2-40B4-BE49-F238E27FC236}">
                  <a16:creationId xmlns:a16="http://schemas.microsoft.com/office/drawing/2014/main" id="{D9985B6A-53A7-9E14-C495-CC827D32EC31}"/>
                </a:ext>
              </a:extLst>
            </p:cNvPr>
            <p:cNvSpPr/>
            <p:nvPr/>
          </p:nvSpPr>
          <p:spPr>
            <a:xfrm>
              <a:off x="20212138" y="2117670"/>
              <a:ext cx="613498" cy="563880"/>
            </a:xfrm>
            <a:prstGeom prst="rect">
              <a:avLst/>
            </a:prstGeom>
            <a:solidFill>
              <a:srgbClr val="FFFF00">
                <a:alpha val="2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02" name="Rectangle 301">
              <a:extLst>
                <a:ext uri="{FF2B5EF4-FFF2-40B4-BE49-F238E27FC236}">
                  <a16:creationId xmlns:a16="http://schemas.microsoft.com/office/drawing/2014/main" id="{B3396D7F-E201-71EA-22E0-996F067F08BE}"/>
                </a:ext>
              </a:extLst>
            </p:cNvPr>
            <p:cNvSpPr/>
            <p:nvPr/>
          </p:nvSpPr>
          <p:spPr>
            <a:xfrm>
              <a:off x="20242138" y="2685219"/>
              <a:ext cx="1179419" cy="563880"/>
            </a:xfrm>
            <a:prstGeom prst="rect">
              <a:avLst/>
            </a:prstGeom>
            <a:solidFill>
              <a:srgbClr val="FFFF00">
                <a:alpha val="2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03" name="Rectangle 302">
              <a:extLst>
                <a:ext uri="{FF2B5EF4-FFF2-40B4-BE49-F238E27FC236}">
                  <a16:creationId xmlns:a16="http://schemas.microsoft.com/office/drawing/2014/main" id="{7FA6F723-7807-7C06-E05E-793FE3435A76}"/>
                </a:ext>
              </a:extLst>
            </p:cNvPr>
            <p:cNvSpPr/>
            <p:nvPr/>
          </p:nvSpPr>
          <p:spPr>
            <a:xfrm>
              <a:off x="20799888" y="3279296"/>
              <a:ext cx="1179418" cy="563880"/>
            </a:xfrm>
            <a:prstGeom prst="rect">
              <a:avLst/>
            </a:prstGeom>
            <a:solidFill>
              <a:srgbClr val="FFFF00">
                <a:alpha val="2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04" name="Rectangle 303">
              <a:extLst>
                <a:ext uri="{FF2B5EF4-FFF2-40B4-BE49-F238E27FC236}">
                  <a16:creationId xmlns:a16="http://schemas.microsoft.com/office/drawing/2014/main" id="{75544190-E2E9-A3CB-4F5D-BDE01932572B}"/>
                </a:ext>
              </a:extLst>
            </p:cNvPr>
            <p:cNvSpPr/>
            <p:nvPr/>
          </p:nvSpPr>
          <p:spPr>
            <a:xfrm>
              <a:off x="19613640" y="2117670"/>
              <a:ext cx="613498" cy="563880"/>
            </a:xfrm>
            <a:prstGeom prst="rect">
              <a:avLst/>
            </a:prstGeom>
            <a:solidFill>
              <a:srgbClr val="00B0F0">
                <a:alpha val="2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05" name="Rectangle 304">
              <a:extLst>
                <a:ext uri="{FF2B5EF4-FFF2-40B4-BE49-F238E27FC236}">
                  <a16:creationId xmlns:a16="http://schemas.microsoft.com/office/drawing/2014/main" id="{DA6E719E-57BF-82FF-2FB4-8E1526F164C5}"/>
                </a:ext>
              </a:extLst>
            </p:cNvPr>
            <p:cNvSpPr/>
            <p:nvPr/>
          </p:nvSpPr>
          <p:spPr>
            <a:xfrm>
              <a:off x="20215944" y="3274937"/>
              <a:ext cx="577016" cy="563880"/>
            </a:xfrm>
            <a:prstGeom prst="rect">
              <a:avLst/>
            </a:prstGeom>
            <a:solidFill>
              <a:srgbClr val="00B0F0">
                <a:alpha val="2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06" name="Rectangle 305">
              <a:extLst>
                <a:ext uri="{FF2B5EF4-FFF2-40B4-BE49-F238E27FC236}">
                  <a16:creationId xmlns:a16="http://schemas.microsoft.com/office/drawing/2014/main" id="{CD54DDB9-4CC6-E5D2-A671-305F1EA22DF2}"/>
                </a:ext>
              </a:extLst>
            </p:cNvPr>
            <p:cNvSpPr/>
            <p:nvPr/>
          </p:nvSpPr>
          <p:spPr>
            <a:xfrm>
              <a:off x="20231348" y="3855966"/>
              <a:ext cx="1774080" cy="1138778"/>
            </a:xfrm>
            <a:prstGeom prst="rect">
              <a:avLst/>
            </a:prstGeom>
            <a:solidFill>
              <a:srgbClr val="00B0F0">
                <a:alpha val="2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07" name="Rectangle 306">
              <a:extLst>
                <a:ext uri="{FF2B5EF4-FFF2-40B4-BE49-F238E27FC236}">
                  <a16:creationId xmlns:a16="http://schemas.microsoft.com/office/drawing/2014/main" id="{59D3F4B1-E380-BDF9-181D-54A6522097E6}"/>
                </a:ext>
              </a:extLst>
            </p:cNvPr>
            <p:cNvSpPr/>
            <p:nvPr/>
          </p:nvSpPr>
          <p:spPr>
            <a:xfrm>
              <a:off x="22005428" y="4418821"/>
              <a:ext cx="613498" cy="563880"/>
            </a:xfrm>
            <a:prstGeom prst="rect">
              <a:avLst/>
            </a:prstGeom>
            <a:solidFill>
              <a:srgbClr val="00B0F0">
                <a:alpha val="2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08" name="Rectangle 307">
              <a:extLst>
                <a:ext uri="{FF2B5EF4-FFF2-40B4-BE49-F238E27FC236}">
                  <a16:creationId xmlns:a16="http://schemas.microsoft.com/office/drawing/2014/main" id="{CF9E8040-565B-555B-D55E-AD3D72960622}"/>
                </a:ext>
              </a:extLst>
            </p:cNvPr>
            <p:cNvSpPr/>
            <p:nvPr/>
          </p:nvSpPr>
          <p:spPr>
            <a:xfrm>
              <a:off x="22596027" y="968518"/>
              <a:ext cx="613498" cy="4026226"/>
            </a:xfrm>
            <a:prstGeom prst="rect">
              <a:avLst/>
            </a:prstGeom>
            <a:solidFill>
              <a:schemeClr val="tx2">
                <a:alpha val="2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09" name="Rectangle 308">
              <a:extLst>
                <a:ext uri="{FF2B5EF4-FFF2-40B4-BE49-F238E27FC236}">
                  <a16:creationId xmlns:a16="http://schemas.microsoft.com/office/drawing/2014/main" id="{1EC3745E-2069-6CAB-4A6E-2C8559CCBF75}"/>
                </a:ext>
              </a:extLst>
            </p:cNvPr>
            <p:cNvSpPr/>
            <p:nvPr/>
          </p:nvSpPr>
          <p:spPr>
            <a:xfrm>
              <a:off x="20221441" y="1554135"/>
              <a:ext cx="2374585" cy="563880"/>
            </a:xfrm>
            <a:prstGeom prst="rect">
              <a:avLst/>
            </a:prstGeom>
            <a:solidFill>
              <a:schemeClr val="tx2">
                <a:alpha val="2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10" name="Rectangle 309">
              <a:extLst>
                <a:ext uri="{FF2B5EF4-FFF2-40B4-BE49-F238E27FC236}">
                  <a16:creationId xmlns:a16="http://schemas.microsoft.com/office/drawing/2014/main" id="{69A79036-B9DF-A8EA-12B7-F2FD6A4AE463}"/>
                </a:ext>
              </a:extLst>
            </p:cNvPr>
            <p:cNvSpPr/>
            <p:nvPr/>
          </p:nvSpPr>
          <p:spPr>
            <a:xfrm>
              <a:off x="21982529" y="2123936"/>
              <a:ext cx="613498" cy="2282842"/>
            </a:xfrm>
            <a:prstGeom prst="rect">
              <a:avLst/>
            </a:prstGeom>
            <a:solidFill>
              <a:schemeClr val="tx2">
                <a:alpha val="2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11" name="Rectangle 310">
              <a:extLst>
                <a:ext uri="{FF2B5EF4-FFF2-40B4-BE49-F238E27FC236}">
                  <a16:creationId xmlns:a16="http://schemas.microsoft.com/office/drawing/2014/main" id="{CA751D5D-7277-748D-F534-B1CEEB2259B6}"/>
                </a:ext>
              </a:extLst>
            </p:cNvPr>
            <p:cNvSpPr/>
            <p:nvPr/>
          </p:nvSpPr>
          <p:spPr>
            <a:xfrm>
              <a:off x="20788109" y="2125149"/>
              <a:ext cx="1208793" cy="563880"/>
            </a:xfrm>
            <a:prstGeom prst="rect">
              <a:avLst/>
            </a:prstGeom>
            <a:solidFill>
              <a:schemeClr val="tx2">
                <a:alpha val="2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12" name="Rectangle 311">
              <a:extLst>
                <a:ext uri="{FF2B5EF4-FFF2-40B4-BE49-F238E27FC236}">
                  <a16:creationId xmlns:a16="http://schemas.microsoft.com/office/drawing/2014/main" id="{172D1AE4-8312-3403-840B-18FECCF7521C}"/>
                </a:ext>
              </a:extLst>
            </p:cNvPr>
            <p:cNvSpPr/>
            <p:nvPr/>
          </p:nvSpPr>
          <p:spPr>
            <a:xfrm>
              <a:off x="21396589" y="2698138"/>
              <a:ext cx="613498" cy="563880"/>
            </a:xfrm>
            <a:prstGeom prst="rect">
              <a:avLst/>
            </a:prstGeom>
            <a:solidFill>
              <a:schemeClr val="tx2">
                <a:alpha val="2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13" name="Rectangle 312">
              <a:extLst>
                <a:ext uri="{FF2B5EF4-FFF2-40B4-BE49-F238E27FC236}">
                  <a16:creationId xmlns:a16="http://schemas.microsoft.com/office/drawing/2014/main" id="{8C1194EE-FC14-8192-3537-7D7B865544EB}"/>
                </a:ext>
              </a:extLst>
            </p:cNvPr>
            <p:cNvSpPr/>
            <p:nvPr/>
          </p:nvSpPr>
          <p:spPr>
            <a:xfrm>
              <a:off x="12451234" y="997875"/>
              <a:ext cx="613498" cy="563880"/>
            </a:xfrm>
            <a:prstGeom prst="rect">
              <a:avLst/>
            </a:prstGeom>
            <a:solidFill>
              <a:schemeClr val="tx2">
                <a:alpha val="2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grpSp>
      <p:sp>
        <p:nvSpPr>
          <p:cNvPr id="2" name="Slide Number Placeholder 1">
            <a:extLst>
              <a:ext uri="{FF2B5EF4-FFF2-40B4-BE49-F238E27FC236}">
                <a16:creationId xmlns:a16="http://schemas.microsoft.com/office/drawing/2014/main" id="{F3F2C7CC-DE9C-FFFD-E4E7-B65B5A77842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48</a:t>
            </a:fld>
            <a:endParaRPr lang="en-AU"/>
          </a:p>
        </p:txBody>
      </p:sp>
    </p:spTree>
    <p:extLst>
      <p:ext uri="{BB962C8B-B14F-4D97-AF65-F5344CB8AC3E}">
        <p14:creationId xmlns:p14="http://schemas.microsoft.com/office/powerpoint/2010/main" val="57525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4.07407E-6 L -0.97227 -0.00254 " pathEditMode="relative" rAng="0" ptsTypes="AA">
                                      <p:cBhvr>
                                        <p:cTn id="6" dur="2000" fill="hold"/>
                                        <p:tgtEl>
                                          <p:spTgt spid="314"/>
                                        </p:tgtEl>
                                        <p:attrNameLst>
                                          <p:attrName>ppt_x</p:attrName>
                                          <p:attrName>ppt_y</p:attrName>
                                        </p:attrNameLst>
                                      </p:cBhvr>
                                      <p:rCtr x="-48620"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20CD77-AA50-2EC8-C83B-CD6F64123EE3}"/>
              </a:ext>
            </a:extLst>
          </p:cNvPr>
          <p:cNvSpPr>
            <a:spLocks noGrp="1"/>
          </p:cNvSpPr>
          <p:nvPr>
            <p:ph type="title"/>
          </p:nvPr>
        </p:nvSpPr>
        <p:spPr/>
        <p:txBody>
          <a:bodyPr/>
          <a:lstStyle/>
          <a:p>
            <a:r>
              <a:rPr lang="en-AU" dirty="0">
                <a:latin typeface="+mj-lt"/>
              </a:rPr>
              <a:t>2.2 Achieving noble gas configuration (1 of 3)</a:t>
            </a:r>
          </a:p>
        </p:txBody>
      </p:sp>
      <p:sp>
        <p:nvSpPr>
          <p:cNvPr id="7" name="Text Placeholder 6">
            <a:extLst>
              <a:ext uri="{FF2B5EF4-FFF2-40B4-BE49-F238E27FC236}">
                <a16:creationId xmlns:a16="http://schemas.microsoft.com/office/drawing/2014/main" id="{9ECAB57B-892E-24EF-9C47-9D3E8523A9D7}"/>
              </a:ext>
            </a:extLst>
          </p:cNvPr>
          <p:cNvSpPr>
            <a:spLocks noGrp="1"/>
          </p:cNvSpPr>
          <p:nvPr>
            <p:ph type="body" sz="quarter" idx="18"/>
          </p:nvPr>
        </p:nvSpPr>
        <p:spPr>
          <a:xfrm>
            <a:off x="360000" y="982520"/>
            <a:ext cx="11484000" cy="310015"/>
          </a:xfrm>
        </p:spPr>
        <p:txBody>
          <a:bodyPr/>
          <a:lstStyle/>
          <a:p>
            <a:r>
              <a:rPr lang="en-AU" dirty="0">
                <a:latin typeface="+mj-lt"/>
              </a:rPr>
              <a:t>Losing or gaining electrons</a:t>
            </a:r>
          </a:p>
        </p:txBody>
      </p:sp>
      <p:sp>
        <p:nvSpPr>
          <p:cNvPr id="8" name="Content Placeholder 7">
            <a:extLst>
              <a:ext uri="{FF2B5EF4-FFF2-40B4-BE49-F238E27FC236}">
                <a16:creationId xmlns:a16="http://schemas.microsoft.com/office/drawing/2014/main" id="{1DCB5AE8-9A4A-D8D7-664F-8472DC1FB12A}"/>
              </a:ext>
            </a:extLst>
          </p:cNvPr>
          <p:cNvSpPr>
            <a:spLocks noGrp="1"/>
          </p:cNvSpPr>
          <p:nvPr>
            <p:ph sz="quarter" idx="4294967295"/>
          </p:nvPr>
        </p:nvSpPr>
        <p:spPr>
          <a:xfrm>
            <a:off x="374545" y="1562099"/>
            <a:ext cx="6666018" cy="3320115"/>
          </a:xfrm>
        </p:spPr>
        <p:txBody>
          <a:bodyPr/>
          <a:lstStyle/>
          <a:p>
            <a:pPr marL="342900" indent="-342900">
              <a:buFont typeface="Arial" panose="020B0604020202020204" pitchFamily="34" charset="0"/>
              <a:buChar char="•"/>
            </a:pPr>
            <a:r>
              <a:rPr lang="en-AU" sz="1800" dirty="0">
                <a:latin typeface="+mn-lt"/>
              </a:rPr>
              <a:t>Metal atoms tend to donate electrons to fill their outer shell</a:t>
            </a:r>
          </a:p>
          <a:p>
            <a:pPr marL="342900" indent="-342900">
              <a:buFont typeface="Arial" panose="020B0604020202020204" pitchFamily="34" charset="0"/>
              <a:buChar char="•"/>
            </a:pPr>
            <a:r>
              <a:rPr lang="en-AU" sz="1800" dirty="0">
                <a:latin typeface="+mn-lt"/>
              </a:rPr>
              <a:t>Non-metal atoms tend to receive electrons to fill their outer shell</a:t>
            </a:r>
          </a:p>
          <a:p>
            <a:pPr marL="342900" indent="-342900">
              <a:buFont typeface="Arial" panose="020B0604020202020204" pitchFamily="34" charset="0"/>
              <a:buChar char="•"/>
            </a:pPr>
            <a:r>
              <a:rPr lang="en-AU" sz="1800" dirty="0">
                <a:latin typeface="+mn-lt"/>
              </a:rPr>
              <a:t>A very strong </a:t>
            </a:r>
            <a:r>
              <a:rPr lang="en-AU" sz="1800" b="1" dirty="0">
                <a:latin typeface="+mn-lt"/>
              </a:rPr>
              <a:t>ionic bond </a:t>
            </a:r>
            <a:r>
              <a:rPr lang="en-AU" sz="1800" dirty="0">
                <a:latin typeface="+mn-lt"/>
              </a:rPr>
              <a:t>is formed by the transfer of 1 or more electrons from 1 metal atom to a non-metal atom</a:t>
            </a:r>
          </a:p>
          <a:p>
            <a:pPr marL="342900" indent="-342900">
              <a:buFont typeface="Arial" panose="020B0604020202020204" pitchFamily="34" charset="0"/>
              <a:buChar char="•"/>
            </a:pPr>
            <a:r>
              <a:rPr lang="en-AU" sz="1800" dirty="0">
                <a:latin typeface="+mn-lt"/>
              </a:rPr>
              <a:t>The ions are held together by electrostatic attraction (between the positive and negative charges).</a:t>
            </a:r>
          </a:p>
        </p:txBody>
      </p:sp>
      <p:grpSp>
        <p:nvGrpSpPr>
          <p:cNvPr id="6" name="Group 5" descr="A model of sodium atom and a chlorine atom">
            <a:extLst>
              <a:ext uri="{FF2B5EF4-FFF2-40B4-BE49-F238E27FC236}">
                <a16:creationId xmlns:a16="http://schemas.microsoft.com/office/drawing/2014/main" id="{3C1EEBF9-26C1-2679-37C5-8916D9A023E6}"/>
              </a:ext>
            </a:extLst>
          </p:cNvPr>
          <p:cNvGrpSpPr/>
          <p:nvPr/>
        </p:nvGrpSpPr>
        <p:grpSpPr>
          <a:xfrm>
            <a:off x="7571286" y="982520"/>
            <a:ext cx="4344492" cy="1605002"/>
            <a:chOff x="6932694" y="1298623"/>
            <a:chExt cx="4344492" cy="1605002"/>
          </a:xfrm>
        </p:grpSpPr>
        <p:grpSp>
          <p:nvGrpSpPr>
            <p:cNvPr id="5" name="Group 4">
              <a:extLst>
                <a:ext uri="{FF2B5EF4-FFF2-40B4-BE49-F238E27FC236}">
                  <a16:creationId xmlns:a16="http://schemas.microsoft.com/office/drawing/2014/main" id="{D68A5793-4FE1-718F-1166-1FF26B18F3A6}"/>
                </a:ext>
              </a:extLst>
            </p:cNvPr>
            <p:cNvGrpSpPr/>
            <p:nvPr/>
          </p:nvGrpSpPr>
          <p:grpSpPr>
            <a:xfrm>
              <a:off x="6932694" y="1298623"/>
              <a:ext cx="4344492" cy="1519090"/>
              <a:chOff x="6952161" y="1296048"/>
              <a:chExt cx="4344492" cy="1519090"/>
            </a:xfrm>
          </p:grpSpPr>
          <p:sp>
            <p:nvSpPr>
              <p:cNvPr id="11" name="Oval 10">
                <a:extLst>
                  <a:ext uri="{FF2B5EF4-FFF2-40B4-BE49-F238E27FC236}">
                    <a16:creationId xmlns:a16="http://schemas.microsoft.com/office/drawing/2014/main" id="{C92A7F51-50EF-223F-C9D8-C64890F0005D}"/>
                  </a:ext>
                </a:extLst>
              </p:cNvPr>
              <p:cNvSpPr/>
              <p:nvPr/>
            </p:nvSpPr>
            <p:spPr>
              <a:xfrm>
                <a:off x="6952161" y="1399293"/>
                <a:ext cx="1415845" cy="141584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Na</a:t>
                </a:r>
                <a:endParaRPr lang="en-AU" baseline="30000" dirty="0">
                  <a:solidFill>
                    <a:schemeClr val="tx1"/>
                  </a:solidFill>
                </a:endParaRPr>
              </a:p>
            </p:txBody>
          </p:sp>
          <p:sp>
            <p:nvSpPr>
              <p:cNvPr id="14" name="Oval 13">
                <a:extLst>
                  <a:ext uri="{FF2B5EF4-FFF2-40B4-BE49-F238E27FC236}">
                    <a16:creationId xmlns:a16="http://schemas.microsoft.com/office/drawing/2014/main" id="{97F23EB2-D680-7228-B3AF-644EDF3687D1}"/>
                  </a:ext>
                </a:extLst>
              </p:cNvPr>
              <p:cNvSpPr/>
              <p:nvPr/>
            </p:nvSpPr>
            <p:spPr>
              <a:xfrm>
                <a:off x="8268317" y="2161725"/>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33" name="Oval 32">
                <a:extLst>
                  <a:ext uri="{FF2B5EF4-FFF2-40B4-BE49-F238E27FC236}">
                    <a16:creationId xmlns:a16="http://schemas.microsoft.com/office/drawing/2014/main" id="{AE275A8D-E606-CC65-F3D7-07AE8D7C7CB7}"/>
                  </a:ext>
                </a:extLst>
              </p:cNvPr>
              <p:cNvSpPr/>
              <p:nvPr/>
            </p:nvSpPr>
            <p:spPr>
              <a:xfrm>
                <a:off x="9782485" y="1391914"/>
                <a:ext cx="1415845" cy="141584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Cl</a:t>
                </a:r>
                <a:endParaRPr lang="en-AU" baseline="30000" dirty="0">
                  <a:solidFill>
                    <a:schemeClr val="tx1"/>
                  </a:solidFill>
                </a:endParaRPr>
              </a:p>
            </p:txBody>
          </p:sp>
          <p:sp>
            <p:nvSpPr>
              <p:cNvPr id="36" name="Oval 35">
                <a:extLst>
                  <a:ext uri="{FF2B5EF4-FFF2-40B4-BE49-F238E27FC236}">
                    <a16:creationId xmlns:a16="http://schemas.microsoft.com/office/drawing/2014/main" id="{57787CC5-1893-2115-0C11-A6F51C950CE1}"/>
                  </a:ext>
                </a:extLst>
              </p:cNvPr>
              <p:cNvSpPr/>
              <p:nvPr/>
            </p:nvSpPr>
            <p:spPr>
              <a:xfrm>
                <a:off x="10293760" y="1296048"/>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37" name="Oval 36">
                <a:extLst>
                  <a:ext uri="{FF2B5EF4-FFF2-40B4-BE49-F238E27FC236}">
                    <a16:creationId xmlns:a16="http://schemas.microsoft.com/office/drawing/2014/main" id="{4E21E8BB-E691-2F07-FC4E-63216AB99513}"/>
                  </a:ext>
                </a:extLst>
              </p:cNvPr>
              <p:cNvSpPr/>
              <p:nvPr/>
            </p:nvSpPr>
            <p:spPr>
              <a:xfrm>
                <a:off x="10569062" y="1303420"/>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40" name="Oval 39">
                <a:extLst>
                  <a:ext uri="{FF2B5EF4-FFF2-40B4-BE49-F238E27FC236}">
                    <a16:creationId xmlns:a16="http://schemas.microsoft.com/office/drawing/2014/main" id="{5991AF9E-906B-FAD9-AEC5-B1424652CE92}"/>
                  </a:ext>
                </a:extLst>
              </p:cNvPr>
              <p:cNvSpPr/>
              <p:nvPr/>
            </p:nvSpPr>
            <p:spPr>
              <a:xfrm>
                <a:off x="11100007" y="1895813"/>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48" name="Oval 47">
                <a:extLst>
                  <a:ext uri="{FF2B5EF4-FFF2-40B4-BE49-F238E27FC236}">
                    <a16:creationId xmlns:a16="http://schemas.microsoft.com/office/drawing/2014/main" id="{4C3E6B1E-BB74-978D-DF4D-F62BB762AD1E}"/>
                  </a:ext>
                </a:extLst>
              </p:cNvPr>
              <p:cNvSpPr/>
              <p:nvPr/>
            </p:nvSpPr>
            <p:spPr>
              <a:xfrm>
                <a:off x="11080540" y="2198150"/>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52" name="Oval 51">
                <a:extLst>
                  <a:ext uri="{FF2B5EF4-FFF2-40B4-BE49-F238E27FC236}">
                    <a16:creationId xmlns:a16="http://schemas.microsoft.com/office/drawing/2014/main" id="{FFA3AD88-43BE-59D4-7A31-4B8E2CCC79EC}"/>
                  </a:ext>
                </a:extLst>
              </p:cNvPr>
              <p:cNvSpPr/>
              <p:nvPr/>
            </p:nvSpPr>
            <p:spPr>
              <a:xfrm>
                <a:off x="9667648" y="1895813"/>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pic>
            <p:nvPicPr>
              <p:cNvPr id="58" name="Graphic 57" descr="Arrow: Slight curve with solid fill">
                <a:extLst>
                  <a:ext uri="{FF2B5EF4-FFF2-40B4-BE49-F238E27FC236}">
                    <a16:creationId xmlns:a16="http://schemas.microsoft.com/office/drawing/2014/main" id="{F719325C-ED29-1480-E00D-760C369F9A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443212">
                <a:off x="8522585" y="1877751"/>
                <a:ext cx="1176410" cy="914400"/>
              </a:xfrm>
              <a:prstGeom prst="rect">
                <a:avLst/>
              </a:prstGeom>
            </p:spPr>
          </p:pic>
        </p:grpSp>
        <p:sp>
          <p:nvSpPr>
            <p:cNvPr id="41" name="Oval 40">
              <a:extLst>
                <a:ext uri="{FF2B5EF4-FFF2-40B4-BE49-F238E27FC236}">
                  <a16:creationId xmlns:a16="http://schemas.microsoft.com/office/drawing/2014/main" id="{09517337-E8F4-1677-CE09-FC6E20E817E9}"/>
                </a:ext>
              </a:extLst>
            </p:cNvPr>
            <p:cNvSpPr/>
            <p:nvPr/>
          </p:nvSpPr>
          <p:spPr>
            <a:xfrm>
              <a:off x="10569062" y="2706979"/>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49" name="Oval 48">
              <a:extLst>
                <a:ext uri="{FF2B5EF4-FFF2-40B4-BE49-F238E27FC236}">
                  <a16:creationId xmlns:a16="http://schemas.microsoft.com/office/drawing/2014/main" id="{04E05662-28CC-9C39-06C9-B57F202EB047}"/>
                </a:ext>
              </a:extLst>
            </p:cNvPr>
            <p:cNvSpPr/>
            <p:nvPr/>
          </p:nvSpPr>
          <p:spPr>
            <a:xfrm>
              <a:off x="10215718" y="2699607"/>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grpSp>
      <p:sp>
        <p:nvSpPr>
          <p:cNvPr id="59" name="Oval 58">
            <a:extLst>
              <a:ext uri="{FF2B5EF4-FFF2-40B4-BE49-F238E27FC236}">
                <a16:creationId xmlns:a16="http://schemas.microsoft.com/office/drawing/2014/main" id="{D28F4FC5-14AD-7BA4-5043-A9E31ED5408E}"/>
              </a:ext>
            </a:extLst>
          </p:cNvPr>
          <p:cNvSpPr/>
          <p:nvPr/>
        </p:nvSpPr>
        <p:spPr>
          <a:xfrm>
            <a:off x="7611508" y="3257644"/>
            <a:ext cx="1415845" cy="141584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Na</a:t>
            </a:r>
            <a:r>
              <a:rPr lang="en-AU" baseline="30000" dirty="0">
                <a:solidFill>
                  <a:schemeClr val="tx1"/>
                </a:solidFill>
              </a:rPr>
              <a:t>+</a:t>
            </a:r>
          </a:p>
        </p:txBody>
      </p:sp>
      <p:grpSp>
        <p:nvGrpSpPr>
          <p:cNvPr id="10" name="Group 9" descr="CI-">
            <a:extLst>
              <a:ext uri="{FF2B5EF4-FFF2-40B4-BE49-F238E27FC236}">
                <a16:creationId xmlns:a16="http://schemas.microsoft.com/office/drawing/2014/main" id="{77C6E004-6E04-C43A-3E7D-8CC5821C8E2D}"/>
              </a:ext>
            </a:extLst>
          </p:cNvPr>
          <p:cNvGrpSpPr/>
          <p:nvPr/>
        </p:nvGrpSpPr>
        <p:grpSpPr>
          <a:xfrm>
            <a:off x="10286773" y="3169156"/>
            <a:ext cx="1629005" cy="1607577"/>
            <a:chOff x="10286773" y="3169156"/>
            <a:chExt cx="1629005" cy="1607577"/>
          </a:xfrm>
        </p:grpSpPr>
        <p:sp>
          <p:nvSpPr>
            <p:cNvPr id="61" name="Oval 60">
              <a:extLst>
                <a:ext uri="{FF2B5EF4-FFF2-40B4-BE49-F238E27FC236}">
                  <a16:creationId xmlns:a16="http://schemas.microsoft.com/office/drawing/2014/main" id="{5B8966EF-357D-F61D-902E-F126A8131892}"/>
                </a:ext>
              </a:extLst>
            </p:cNvPr>
            <p:cNvSpPr/>
            <p:nvPr/>
          </p:nvSpPr>
          <p:spPr>
            <a:xfrm>
              <a:off x="10401610" y="3265022"/>
              <a:ext cx="1415845" cy="141584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Cl</a:t>
              </a:r>
              <a:r>
                <a:rPr lang="en-AU" baseline="30000" dirty="0">
                  <a:solidFill>
                    <a:schemeClr val="tx1"/>
                  </a:solidFill>
                </a:rPr>
                <a:t>-</a:t>
              </a:r>
            </a:p>
          </p:txBody>
        </p:sp>
        <p:sp>
          <p:nvSpPr>
            <p:cNvPr id="62" name="Oval 61">
              <a:extLst>
                <a:ext uri="{FF2B5EF4-FFF2-40B4-BE49-F238E27FC236}">
                  <a16:creationId xmlns:a16="http://schemas.microsoft.com/office/drawing/2014/main" id="{7F594CD0-76B7-CBEA-321E-F73D79BC3441}"/>
                </a:ext>
              </a:extLst>
            </p:cNvPr>
            <p:cNvSpPr/>
            <p:nvPr/>
          </p:nvSpPr>
          <p:spPr>
            <a:xfrm>
              <a:off x="10912885" y="3169156"/>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63" name="Oval 62">
              <a:extLst>
                <a:ext uri="{FF2B5EF4-FFF2-40B4-BE49-F238E27FC236}">
                  <a16:creationId xmlns:a16="http://schemas.microsoft.com/office/drawing/2014/main" id="{F7896E8E-1DB1-C7FD-8E21-D7828A9A0650}"/>
                </a:ext>
              </a:extLst>
            </p:cNvPr>
            <p:cNvSpPr/>
            <p:nvPr/>
          </p:nvSpPr>
          <p:spPr>
            <a:xfrm>
              <a:off x="11188187" y="3176528"/>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64" name="Oval 63">
              <a:extLst>
                <a:ext uri="{FF2B5EF4-FFF2-40B4-BE49-F238E27FC236}">
                  <a16:creationId xmlns:a16="http://schemas.microsoft.com/office/drawing/2014/main" id="{9AB132D9-BD6D-346D-435E-D7AA4E46F6D0}"/>
                </a:ext>
              </a:extLst>
            </p:cNvPr>
            <p:cNvSpPr/>
            <p:nvPr/>
          </p:nvSpPr>
          <p:spPr>
            <a:xfrm>
              <a:off x="11719132" y="3768921"/>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65" name="Oval 64">
              <a:extLst>
                <a:ext uri="{FF2B5EF4-FFF2-40B4-BE49-F238E27FC236}">
                  <a16:creationId xmlns:a16="http://schemas.microsoft.com/office/drawing/2014/main" id="{EFC7179C-97AD-BC3A-245E-0F9953500C63}"/>
                </a:ext>
              </a:extLst>
            </p:cNvPr>
            <p:cNvSpPr/>
            <p:nvPr/>
          </p:nvSpPr>
          <p:spPr>
            <a:xfrm>
              <a:off x="11188187" y="4580087"/>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66" name="Oval 65">
              <a:extLst>
                <a:ext uri="{FF2B5EF4-FFF2-40B4-BE49-F238E27FC236}">
                  <a16:creationId xmlns:a16="http://schemas.microsoft.com/office/drawing/2014/main" id="{2DBE7A71-AC8D-7B62-BBEE-AE8B8091EF80}"/>
                </a:ext>
              </a:extLst>
            </p:cNvPr>
            <p:cNvSpPr/>
            <p:nvPr/>
          </p:nvSpPr>
          <p:spPr>
            <a:xfrm>
              <a:off x="11699665" y="4071258"/>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67" name="Oval 66">
              <a:extLst>
                <a:ext uri="{FF2B5EF4-FFF2-40B4-BE49-F238E27FC236}">
                  <a16:creationId xmlns:a16="http://schemas.microsoft.com/office/drawing/2014/main" id="{5B7FC057-0841-9B87-FA20-E71671BC1CCB}"/>
                </a:ext>
              </a:extLst>
            </p:cNvPr>
            <p:cNvSpPr/>
            <p:nvPr/>
          </p:nvSpPr>
          <p:spPr>
            <a:xfrm>
              <a:off x="10834843" y="4572715"/>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68" name="Oval 67">
              <a:extLst>
                <a:ext uri="{FF2B5EF4-FFF2-40B4-BE49-F238E27FC236}">
                  <a16:creationId xmlns:a16="http://schemas.microsoft.com/office/drawing/2014/main" id="{A63FC83C-119B-5484-EE37-0F4B1EE80768}"/>
                </a:ext>
              </a:extLst>
            </p:cNvPr>
            <p:cNvSpPr/>
            <p:nvPr/>
          </p:nvSpPr>
          <p:spPr>
            <a:xfrm>
              <a:off x="10286773" y="3768921"/>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grpSp>
      <p:sp>
        <p:nvSpPr>
          <p:cNvPr id="60" name="Oval 59">
            <a:extLst>
              <a:ext uri="{FF2B5EF4-FFF2-40B4-BE49-F238E27FC236}">
                <a16:creationId xmlns:a16="http://schemas.microsoft.com/office/drawing/2014/main" id="{9ABD27A7-1243-A824-1CB5-64F8D0DB0CDF}"/>
              </a:ext>
              <a:ext uri="{C183D7F6-B498-43B3-948B-1728B52AA6E4}">
                <adec:decorative xmlns:adec="http://schemas.microsoft.com/office/drawing/2017/decorative" val="1"/>
              </a:ext>
            </a:extLst>
          </p:cNvPr>
          <p:cNvSpPr/>
          <p:nvPr/>
        </p:nvSpPr>
        <p:spPr>
          <a:xfrm>
            <a:off x="8927664" y="4020076"/>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4" name="Rectangle: Rounded Corners 3">
            <a:extLst>
              <a:ext uri="{FF2B5EF4-FFF2-40B4-BE49-F238E27FC236}">
                <a16:creationId xmlns:a16="http://schemas.microsoft.com/office/drawing/2014/main" id="{8FF70346-CAE2-4855-9E8D-C7316909EB3E}"/>
              </a:ext>
            </a:extLst>
          </p:cNvPr>
          <p:cNvSpPr/>
          <p:nvPr/>
        </p:nvSpPr>
        <p:spPr>
          <a:xfrm>
            <a:off x="360000" y="5084335"/>
            <a:ext cx="10477086" cy="1521665"/>
          </a:xfrm>
          <a:prstGeom prst="roundRect">
            <a:avLst>
              <a:gd name="adj" fmla="val 4148"/>
            </a:avLst>
          </a:prstGeom>
        </p:spPr>
        <p:style>
          <a:lnRef idx="2">
            <a:schemeClr val="accent6">
              <a:shade val="15000"/>
            </a:schemeClr>
          </a:lnRef>
          <a:fillRef idx="1">
            <a:schemeClr val="accent6"/>
          </a:fillRef>
          <a:effectRef idx="0">
            <a:schemeClr val="accent6"/>
          </a:effectRef>
          <a:fontRef idx="minor">
            <a:schemeClr val="lt1"/>
          </a:fontRef>
        </p:style>
        <p:txBody>
          <a:bodyPr rtlCol="0" anchor="t"/>
          <a:lstStyle/>
          <a:p>
            <a:pPr>
              <a:lnSpc>
                <a:spcPct val="150000"/>
              </a:lnSpc>
              <a:spcAft>
                <a:spcPts val="1200"/>
              </a:spcAft>
            </a:pPr>
            <a:r>
              <a:rPr lang="en-AU" sz="1800" b="1" dirty="0">
                <a:solidFill>
                  <a:schemeClr val="accent1"/>
                </a:solidFill>
              </a:rPr>
              <a:t>Checkpoint – </a:t>
            </a:r>
            <a:r>
              <a:rPr lang="en-AU" sz="1800" dirty="0">
                <a:solidFill>
                  <a:schemeClr val="accent1"/>
                </a:solidFill>
              </a:rPr>
              <a:t>Which of these compounds is formed by ionic bonds when electrons are lost or gained?</a:t>
            </a:r>
            <a:endParaRPr lang="en-AU" sz="1000" dirty="0">
              <a:solidFill>
                <a:schemeClr val="accent1"/>
              </a:solidFill>
            </a:endParaRPr>
          </a:p>
        </p:txBody>
      </p:sp>
      <p:sp>
        <p:nvSpPr>
          <p:cNvPr id="15" name="TextBox 14">
            <a:extLst>
              <a:ext uri="{FF2B5EF4-FFF2-40B4-BE49-F238E27FC236}">
                <a16:creationId xmlns:a16="http://schemas.microsoft.com/office/drawing/2014/main" id="{853A0FA7-705D-AEB6-E8CB-E7B8B2080A31}"/>
              </a:ext>
            </a:extLst>
          </p:cNvPr>
          <p:cNvSpPr txBox="1"/>
          <p:nvPr/>
        </p:nvSpPr>
        <p:spPr>
          <a:xfrm>
            <a:off x="2433594" y="6096000"/>
            <a:ext cx="783414" cy="402000"/>
          </a:xfrm>
          <a:prstGeom prst="rect">
            <a:avLst/>
          </a:prstGeom>
          <a:noFill/>
        </p:spPr>
        <p:txBody>
          <a:bodyPr wrap="square" lIns="0" tIns="0" rIns="0" bIns="0" rtlCol="0">
            <a:noAutofit/>
          </a:bodyPr>
          <a:lstStyle/>
          <a:p>
            <a:r>
              <a:rPr lang="en-US" sz="2000" b="1" dirty="0">
                <a:solidFill>
                  <a:schemeClr val="accent1"/>
                </a:solidFill>
              </a:rPr>
              <a:t>NACI</a:t>
            </a:r>
            <a:endParaRPr lang="en-AU" sz="2000" b="1" dirty="0">
              <a:solidFill>
                <a:schemeClr val="accent1"/>
              </a:solidFill>
            </a:endParaRPr>
          </a:p>
        </p:txBody>
      </p:sp>
      <p:sp>
        <p:nvSpPr>
          <p:cNvPr id="16" name="TextBox 15">
            <a:extLst>
              <a:ext uri="{FF2B5EF4-FFF2-40B4-BE49-F238E27FC236}">
                <a16:creationId xmlns:a16="http://schemas.microsoft.com/office/drawing/2014/main" id="{F6BFA70E-7013-A821-AF1C-7BD86B8D7AAB}"/>
              </a:ext>
            </a:extLst>
          </p:cNvPr>
          <p:cNvSpPr txBox="1"/>
          <p:nvPr/>
        </p:nvSpPr>
        <p:spPr>
          <a:xfrm>
            <a:off x="3532420" y="6096000"/>
            <a:ext cx="783414" cy="402000"/>
          </a:xfrm>
          <a:prstGeom prst="rect">
            <a:avLst/>
          </a:prstGeom>
          <a:noFill/>
        </p:spPr>
        <p:txBody>
          <a:bodyPr wrap="square" lIns="0" tIns="0" rIns="0" bIns="0" rtlCol="0">
            <a:noAutofit/>
          </a:bodyPr>
          <a:lstStyle/>
          <a:p>
            <a:r>
              <a:rPr lang="en-AU" sz="2000" b="1" dirty="0">
                <a:solidFill>
                  <a:schemeClr val="accent1"/>
                </a:solidFill>
              </a:rPr>
              <a:t>H</a:t>
            </a:r>
            <a:r>
              <a:rPr lang="en-AU" sz="2000" b="1" baseline="-25000" dirty="0">
                <a:solidFill>
                  <a:schemeClr val="accent1"/>
                </a:solidFill>
              </a:rPr>
              <a:t>2</a:t>
            </a:r>
            <a:r>
              <a:rPr lang="en-AU" sz="2000" b="1" dirty="0">
                <a:solidFill>
                  <a:schemeClr val="accent1"/>
                </a:solidFill>
              </a:rPr>
              <a:t>O</a:t>
            </a:r>
            <a:endParaRPr lang="en-AU" sz="2000" dirty="0"/>
          </a:p>
        </p:txBody>
      </p:sp>
      <p:sp>
        <p:nvSpPr>
          <p:cNvPr id="17" name="TextBox 16">
            <a:extLst>
              <a:ext uri="{FF2B5EF4-FFF2-40B4-BE49-F238E27FC236}">
                <a16:creationId xmlns:a16="http://schemas.microsoft.com/office/drawing/2014/main" id="{66B9B28B-23FC-820C-052D-A9B945D36DA0}"/>
              </a:ext>
            </a:extLst>
          </p:cNvPr>
          <p:cNvSpPr txBox="1"/>
          <p:nvPr/>
        </p:nvSpPr>
        <p:spPr>
          <a:xfrm>
            <a:off x="4631246" y="6096000"/>
            <a:ext cx="783414" cy="402000"/>
          </a:xfrm>
          <a:prstGeom prst="rect">
            <a:avLst/>
          </a:prstGeom>
          <a:noFill/>
        </p:spPr>
        <p:txBody>
          <a:bodyPr wrap="square" lIns="0" tIns="0" rIns="0" bIns="0" rtlCol="0">
            <a:noAutofit/>
          </a:bodyPr>
          <a:lstStyle/>
          <a:p>
            <a:r>
              <a:rPr lang="en-AU" sz="2000" b="1" dirty="0">
                <a:solidFill>
                  <a:schemeClr val="accent1"/>
                </a:solidFill>
              </a:rPr>
              <a:t>CO</a:t>
            </a:r>
            <a:r>
              <a:rPr lang="en-AU" sz="2000" b="1" baseline="-25000" dirty="0">
                <a:solidFill>
                  <a:schemeClr val="accent1"/>
                </a:solidFill>
              </a:rPr>
              <a:t>2</a:t>
            </a:r>
            <a:endParaRPr lang="en-AU" sz="2000" dirty="0"/>
          </a:p>
        </p:txBody>
      </p:sp>
      <p:sp>
        <p:nvSpPr>
          <p:cNvPr id="18" name="TextBox 17">
            <a:extLst>
              <a:ext uri="{FF2B5EF4-FFF2-40B4-BE49-F238E27FC236}">
                <a16:creationId xmlns:a16="http://schemas.microsoft.com/office/drawing/2014/main" id="{C2962B00-410C-C239-1047-F204CEC67664}"/>
              </a:ext>
            </a:extLst>
          </p:cNvPr>
          <p:cNvSpPr txBox="1"/>
          <p:nvPr/>
        </p:nvSpPr>
        <p:spPr>
          <a:xfrm>
            <a:off x="5730072" y="6096000"/>
            <a:ext cx="783414" cy="402000"/>
          </a:xfrm>
          <a:prstGeom prst="rect">
            <a:avLst/>
          </a:prstGeom>
          <a:noFill/>
        </p:spPr>
        <p:txBody>
          <a:bodyPr wrap="square" lIns="0" tIns="0" rIns="0" bIns="0" rtlCol="0">
            <a:noAutofit/>
          </a:bodyPr>
          <a:lstStyle/>
          <a:p>
            <a:r>
              <a:rPr lang="en-AU" sz="2000" b="1" dirty="0">
                <a:solidFill>
                  <a:schemeClr val="accent1"/>
                </a:solidFill>
              </a:rPr>
              <a:t>MgO</a:t>
            </a:r>
            <a:endParaRPr lang="en-AU" sz="2000" dirty="0"/>
          </a:p>
        </p:txBody>
      </p:sp>
      <p:sp>
        <p:nvSpPr>
          <p:cNvPr id="19" name="TextBox 18">
            <a:extLst>
              <a:ext uri="{FF2B5EF4-FFF2-40B4-BE49-F238E27FC236}">
                <a16:creationId xmlns:a16="http://schemas.microsoft.com/office/drawing/2014/main" id="{C8A82C51-A343-74EB-4D17-AAF47FF8380B}"/>
              </a:ext>
            </a:extLst>
          </p:cNvPr>
          <p:cNvSpPr txBox="1"/>
          <p:nvPr/>
        </p:nvSpPr>
        <p:spPr>
          <a:xfrm>
            <a:off x="6828898" y="6096000"/>
            <a:ext cx="783414" cy="402000"/>
          </a:xfrm>
          <a:prstGeom prst="rect">
            <a:avLst/>
          </a:prstGeom>
          <a:noFill/>
        </p:spPr>
        <p:txBody>
          <a:bodyPr wrap="square" lIns="0" tIns="0" rIns="0" bIns="0" rtlCol="0">
            <a:noAutofit/>
          </a:bodyPr>
          <a:lstStyle/>
          <a:p>
            <a:r>
              <a:rPr lang="en-AU" sz="2000" b="1" dirty="0">
                <a:solidFill>
                  <a:schemeClr val="accent1"/>
                </a:solidFill>
              </a:rPr>
              <a:t>MgCl</a:t>
            </a:r>
            <a:r>
              <a:rPr lang="en-AU" sz="2000" b="1" baseline="-25000" dirty="0">
                <a:solidFill>
                  <a:schemeClr val="accent1"/>
                </a:solidFill>
              </a:rPr>
              <a:t>2</a:t>
            </a:r>
            <a:endParaRPr lang="en-AU" sz="2000" dirty="0"/>
          </a:p>
        </p:txBody>
      </p:sp>
      <p:sp>
        <p:nvSpPr>
          <p:cNvPr id="20" name="TextBox 19">
            <a:extLst>
              <a:ext uri="{FF2B5EF4-FFF2-40B4-BE49-F238E27FC236}">
                <a16:creationId xmlns:a16="http://schemas.microsoft.com/office/drawing/2014/main" id="{F1629DC9-3080-097C-CC19-AD7097AFA133}"/>
              </a:ext>
            </a:extLst>
          </p:cNvPr>
          <p:cNvSpPr txBox="1"/>
          <p:nvPr/>
        </p:nvSpPr>
        <p:spPr>
          <a:xfrm>
            <a:off x="7927723" y="6096000"/>
            <a:ext cx="783414" cy="402000"/>
          </a:xfrm>
          <a:prstGeom prst="rect">
            <a:avLst/>
          </a:prstGeom>
          <a:noFill/>
        </p:spPr>
        <p:txBody>
          <a:bodyPr wrap="square" lIns="0" tIns="0" rIns="0" bIns="0" rtlCol="0">
            <a:noAutofit/>
          </a:bodyPr>
          <a:lstStyle/>
          <a:p>
            <a:r>
              <a:rPr lang="en-AU" sz="2000" b="1" dirty="0">
                <a:solidFill>
                  <a:schemeClr val="accent1"/>
                </a:solidFill>
              </a:rPr>
              <a:t>CH</a:t>
            </a:r>
            <a:r>
              <a:rPr lang="en-AU" sz="2000" b="1" baseline="-25000" dirty="0">
                <a:solidFill>
                  <a:schemeClr val="accent1"/>
                </a:solidFill>
              </a:rPr>
              <a:t>4</a:t>
            </a:r>
            <a:endParaRPr lang="en-AU" sz="2000" dirty="0"/>
          </a:p>
        </p:txBody>
      </p:sp>
      <p:sp>
        <p:nvSpPr>
          <p:cNvPr id="22" name="Rectangle 21">
            <a:extLst>
              <a:ext uri="{FF2B5EF4-FFF2-40B4-BE49-F238E27FC236}">
                <a16:creationId xmlns:a16="http://schemas.microsoft.com/office/drawing/2014/main" id="{37FB7D22-E3D7-B8F7-6FFF-92201EAB6DAC}"/>
              </a:ext>
              <a:ext uri="{C183D7F6-B498-43B3-948B-1728B52AA6E4}">
                <adec:decorative xmlns:adec="http://schemas.microsoft.com/office/drawing/2017/decorative" val="1"/>
              </a:ext>
            </a:extLst>
          </p:cNvPr>
          <p:cNvSpPr/>
          <p:nvPr/>
        </p:nvSpPr>
        <p:spPr>
          <a:xfrm>
            <a:off x="2286000" y="6000982"/>
            <a:ext cx="931008" cy="497018"/>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FAF0E662-4847-12CA-81D7-8191573D03C5}"/>
              </a:ext>
              <a:ext uri="{C183D7F6-B498-43B3-948B-1728B52AA6E4}">
                <adec:decorative xmlns:adec="http://schemas.microsoft.com/office/drawing/2017/decorative" val="1"/>
              </a:ext>
            </a:extLst>
          </p:cNvPr>
          <p:cNvSpPr/>
          <p:nvPr/>
        </p:nvSpPr>
        <p:spPr>
          <a:xfrm>
            <a:off x="5546626" y="6000982"/>
            <a:ext cx="931008" cy="497018"/>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10049220-67C1-4F83-342F-D6F4D16CF7A2}"/>
              </a:ext>
              <a:ext uri="{C183D7F6-B498-43B3-948B-1728B52AA6E4}">
                <adec:decorative xmlns:adec="http://schemas.microsoft.com/office/drawing/2017/decorative" val="1"/>
              </a:ext>
            </a:extLst>
          </p:cNvPr>
          <p:cNvSpPr/>
          <p:nvPr/>
        </p:nvSpPr>
        <p:spPr>
          <a:xfrm>
            <a:off x="6727237" y="6000982"/>
            <a:ext cx="931008" cy="497018"/>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D781513F-7CE8-1F53-378F-5A667127F2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49</a:t>
            </a:fld>
            <a:endParaRPr lang="en-AU"/>
          </a:p>
        </p:txBody>
      </p:sp>
    </p:spTree>
    <p:extLst>
      <p:ext uri="{BB962C8B-B14F-4D97-AF65-F5344CB8AC3E}">
        <p14:creationId xmlns:p14="http://schemas.microsoft.com/office/powerpoint/2010/main" val="253131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1"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42" presetClass="path" presetSubtype="0" accel="50000" decel="50000" fill="hold" grpId="0" nodeType="withEffect">
                                  <p:stCondLst>
                                    <p:cond delay="0"/>
                                  </p:stCondLst>
                                  <p:childTnLst>
                                    <p:animMotion origin="layout" path="M -4.58333E-6 -2.96296E-6 L 0.11277 0.00718 " pathEditMode="relative" rAng="0" ptsTypes="AA">
                                      <p:cBhvr>
                                        <p:cTn id="22" dur="2000" fill="hold"/>
                                        <p:tgtEl>
                                          <p:spTgt spid="60"/>
                                        </p:tgtEl>
                                        <p:attrNameLst>
                                          <p:attrName>ppt_x</p:attrName>
                                          <p:attrName>ppt_y</p:attrName>
                                        </p:attrNameLst>
                                      </p:cBhvr>
                                      <p:rCtr x="5638" y="347"/>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0" grpId="1" animBg="1"/>
      <p:bldP spid="4" grpId="0" animBg="1"/>
      <p:bldP spid="15" grpId="0"/>
      <p:bldP spid="16" grpId="0"/>
      <p:bldP spid="17" grpId="0"/>
      <p:bldP spid="18" grpId="0"/>
      <p:bldP spid="19" grpId="0"/>
      <p:bldP spid="20" grpId="0"/>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cs typeface="Arial"/>
              </a:rPr>
              <a:t>Essential question 1</a:t>
            </a:r>
            <a:endParaRPr lang="en-AU" sz="4000" dirty="0">
              <a:latin typeface="+mj-lt"/>
            </a:endParaRPr>
          </a:p>
        </p:txBody>
      </p:sp>
      <p:sp>
        <p:nvSpPr>
          <p:cNvPr id="3" name="TextBox 2">
            <a:extLst>
              <a:ext uri="{FF2B5EF4-FFF2-40B4-BE49-F238E27FC236}">
                <a16:creationId xmlns:a16="http://schemas.microsoft.com/office/drawing/2014/main" id="{9B110CD3-554F-585A-2E85-6DE50FE532BA}"/>
              </a:ext>
            </a:extLst>
          </p:cNvPr>
          <p:cNvSpPr txBox="1"/>
          <p:nvPr/>
        </p:nvSpPr>
        <p:spPr>
          <a:xfrm>
            <a:off x="540000" y="4868562"/>
            <a:ext cx="9721600" cy="646331"/>
          </a:xfrm>
          <a:prstGeom prst="rect">
            <a:avLst/>
          </a:prstGeom>
          <a:noFill/>
        </p:spPr>
        <p:txBody>
          <a:bodyPr wrap="square">
            <a:spAutoFit/>
          </a:bodyPr>
          <a:lstStyle/>
          <a:p>
            <a:r>
              <a:rPr lang="en-AU" sz="3600" dirty="0">
                <a:solidFill>
                  <a:schemeClr val="accent4"/>
                </a:solidFill>
                <a:latin typeface="+mj-lt"/>
                <a:cs typeface="Arial"/>
              </a:rPr>
              <a:t>Will today’s landfill become tomorrow’s mines?</a:t>
            </a:r>
            <a:endParaRPr lang="en-AU" sz="3600" dirty="0">
              <a:solidFill>
                <a:schemeClr val="accent4"/>
              </a:solidFill>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E4C2B-FD94-B03A-92CD-24F0559CA701}"/>
            </a:ext>
          </a:extLst>
        </p:cNvPr>
        <p:cNvGrpSpPr/>
        <p:nvPr/>
      </p:nvGrpSpPr>
      <p:grpSpPr>
        <a:xfrm>
          <a:off x="0" y="0"/>
          <a:ext cx="0" cy="0"/>
          <a:chOff x="0" y="0"/>
          <a:chExt cx="0" cy="0"/>
        </a:xfrm>
      </p:grpSpPr>
      <p:sp>
        <p:nvSpPr>
          <p:cNvPr id="35" name="Title 34">
            <a:extLst>
              <a:ext uri="{FF2B5EF4-FFF2-40B4-BE49-F238E27FC236}">
                <a16:creationId xmlns:a16="http://schemas.microsoft.com/office/drawing/2014/main" id="{E3BE0426-B1C8-7B41-6A8C-F6325CD17329}"/>
              </a:ext>
            </a:extLst>
          </p:cNvPr>
          <p:cNvSpPr>
            <a:spLocks noGrp="1"/>
          </p:cNvSpPr>
          <p:nvPr>
            <p:ph type="title"/>
          </p:nvPr>
        </p:nvSpPr>
        <p:spPr/>
        <p:txBody>
          <a:bodyPr/>
          <a:lstStyle/>
          <a:p>
            <a:r>
              <a:rPr lang="en-AU" dirty="0"/>
              <a:t>2.2 Achieving noble gas configuration (2 of 3)</a:t>
            </a:r>
          </a:p>
        </p:txBody>
      </p:sp>
      <p:sp>
        <p:nvSpPr>
          <p:cNvPr id="36" name="Text Placeholder 35">
            <a:extLst>
              <a:ext uri="{FF2B5EF4-FFF2-40B4-BE49-F238E27FC236}">
                <a16:creationId xmlns:a16="http://schemas.microsoft.com/office/drawing/2014/main" id="{A16C503B-E893-AA61-7EA6-057139038B22}"/>
              </a:ext>
            </a:extLst>
          </p:cNvPr>
          <p:cNvSpPr>
            <a:spLocks noGrp="1"/>
          </p:cNvSpPr>
          <p:nvPr>
            <p:ph type="body" sz="quarter" idx="18"/>
          </p:nvPr>
        </p:nvSpPr>
        <p:spPr/>
        <p:txBody>
          <a:bodyPr/>
          <a:lstStyle/>
          <a:p>
            <a:r>
              <a:rPr lang="en-AU" dirty="0"/>
              <a:t>Sharing electrons</a:t>
            </a:r>
          </a:p>
        </p:txBody>
      </p:sp>
      <p:sp>
        <p:nvSpPr>
          <p:cNvPr id="37" name="Content Placeholder 4">
            <a:extLst>
              <a:ext uri="{FF2B5EF4-FFF2-40B4-BE49-F238E27FC236}">
                <a16:creationId xmlns:a16="http://schemas.microsoft.com/office/drawing/2014/main" id="{5B777545-1A81-0ACE-93B3-687B6E07D384}"/>
              </a:ext>
            </a:extLst>
          </p:cNvPr>
          <p:cNvSpPr txBox="1">
            <a:spLocks/>
          </p:cNvSpPr>
          <p:nvPr/>
        </p:nvSpPr>
        <p:spPr>
          <a:xfrm>
            <a:off x="360001" y="1562471"/>
            <a:ext cx="6021750" cy="2882529"/>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dirty="0"/>
              <a:t>Sharing allows each of the atoms to achieve a full outer shell (noble gas configuration).</a:t>
            </a:r>
          </a:p>
          <a:p>
            <a:pPr marL="342900" indent="-342900">
              <a:buFont typeface="Arial" panose="020B0604020202020204" pitchFamily="34" charset="0"/>
              <a:buChar char="•"/>
            </a:pPr>
            <a:r>
              <a:rPr lang="en-AU" dirty="0"/>
              <a:t>A chemical bond formed by the sharing of electrons is called a covalent bond.</a:t>
            </a:r>
          </a:p>
          <a:p>
            <a:pPr marL="342900" indent="-342900">
              <a:buFont typeface="Arial" panose="020B0604020202020204" pitchFamily="34" charset="0"/>
              <a:buChar char="•"/>
            </a:pPr>
            <a:r>
              <a:rPr lang="en-AU" dirty="0"/>
              <a:t>Covalent bonds form between non-metal atoms.</a:t>
            </a:r>
          </a:p>
        </p:txBody>
      </p:sp>
      <p:grpSp>
        <p:nvGrpSpPr>
          <p:cNvPr id="38" name="Group 37" descr="A hydrogen atom">
            <a:extLst>
              <a:ext uri="{FF2B5EF4-FFF2-40B4-BE49-F238E27FC236}">
                <a16:creationId xmlns:a16="http://schemas.microsoft.com/office/drawing/2014/main" id="{16B7298B-D09B-F041-BD7D-526B473163B2}"/>
              </a:ext>
            </a:extLst>
          </p:cNvPr>
          <p:cNvGrpSpPr/>
          <p:nvPr/>
        </p:nvGrpSpPr>
        <p:grpSpPr>
          <a:xfrm>
            <a:off x="7851195" y="1212854"/>
            <a:ext cx="1025485" cy="995503"/>
            <a:chOff x="6952424" y="1741570"/>
            <a:chExt cx="1025485" cy="995503"/>
          </a:xfrm>
        </p:grpSpPr>
        <p:sp>
          <p:nvSpPr>
            <p:cNvPr id="39" name="Oval 38">
              <a:extLst>
                <a:ext uri="{FF2B5EF4-FFF2-40B4-BE49-F238E27FC236}">
                  <a16:creationId xmlns:a16="http://schemas.microsoft.com/office/drawing/2014/main" id="{8F1CDE7B-CD42-3B88-7B55-0078F04FC6BB}"/>
                </a:ext>
              </a:extLst>
            </p:cNvPr>
            <p:cNvSpPr/>
            <p:nvPr/>
          </p:nvSpPr>
          <p:spPr>
            <a:xfrm>
              <a:off x="6952424" y="1741570"/>
              <a:ext cx="989340" cy="99550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H</a:t>
              </a:r>
              <a:endParaRPr lang="en-AU" baseline="30000" dirty="0">
                <a:solidFill>
                  <a:schemeClr val="tx1"/>
                </a:solidFill>
              </a:endParaRPr>
            </a:p>
          </p:txBody>
        </p:sp>
        <p:sp>
          <p:nvSpPr>
            <p:cNvPr id="40" name="Oval 39">
              <a:extLst>
                <a:ext uri="{FF2B5EF4-FFF2-40B4-BE49-F238E27FC236}">
                  <a16:creationId xmlns:a16="http://schemas.microsoft.com/office/drawing/2014/main" id="{F35E081A-05AD-9BDF-5DCD-4478C720F7D9}"/>
                </a:ext>
              </a:extLst>
            </p:cNvPr>
            <p:cNvSpPr/>
            <p:nvPr/>
          </p:nvSpPr>
          <p:spPr>
            <a:xfrm>
              <a:off x="7781263" y="1933279"/>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grpSp>
      <p:grpSp>
        <p:nvGrpSpPr>
          <p:cNvPr id="41" name="Group 40" descr="An oxygen atom">
            <a:extLst>
              <a:ext uri="{FF2B5EF4-FFF2-40B4-BE49-F238E27FC236}">
                <a16:creationId xmlns:a16="http://schemas.microsoft.com/office/drawing/2014/main" id="{CF0F8166-C52D-228F-2922-2FE38D930EF4}"/>
              </a:ext>
            </a:extLst>
          </p:cNvPr>
          <p:cNvGrpSpPr/>
          <p:nvPr/>
        </p:nvGrpSpPr>
        <p:grpSpPr>
          <a:xfrm>
            <a:off x="9725490" y="863744"/>
            <a:ext cx="1605365" cy="1600205"/>
            <a:chOff x="9691288" y="1734198"/>
            <a:chExt cx="1605365" cy="1600205"/>
          </a:xfrm>
        </p:grpSpPr>
        <p:sp>
          <p:nvSpPr>
            <p:cNvPr id="48" name="Oval 47">
              <a:extLst>
                <a:ext uri="{FF2B5EF4-FFF2-40B4-BE49-F238E27FC236}">
                  <a16:creationId xmlns:a16="http://schemas.microsoft.com/office/drawing/2014/main" id="{F13DF554-94C8-82D1-601F-9954F78150A3}"/>
                </a:ext>
              </a:extLst>
            </p:cNvPr>
            <p:cNvSpPr/>
            <p:nvPr/>
          </p:nvSpPr>
          <p:spPr>
            <a:xfrm>
              <a:off x="9782485" y="1830064"/>
              <a:ext cx="1415845" cy="141584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O</a:t>
              </a:r>
              <a:endParaRPr lang="en-AU" baseline="30000" dirty="0">
                <a:solidFill>
                  <a:schemeClr val="tx1"/>
                </a:solidFill>
              </a:endParaRPr>
            </a:p>
          </p:txBody>
        </p:sp>
        <p:sp>
          <p:nvSpPr>
            <p:cNvPr id="49" name="Oval 48">
              <a:extLst>
                <a:ext uri="{FF2B5EF4-FFF2-40B4-BE49-F238E27FC236}">
                  <a16:creationId xmlns:a16="http://schemas.microsoft.com/office/drawing/2014/main" id="{E46D4ED9-1052-73E2-E2B3-D68A4E79A9F3}"/>
                </a:ext>
              </a:extLst>
            </p:cNvPr>
            <p:cNvSpPr/>
            <p:nvPr/>
          </p:nvSpPr>
          <p:spPr>
            <a:xfrm>
              <a:off x="10293760" y="1734198"/>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50" name="Oval 49">
              <a:extLst>
                <a:ext uri="{FF2B5EF4-FFF2-40B4-BE49-F238E27FC236}">
                  <a16:creationId xmlns:a16="http://schemas.microsoft.com/office/drawing/2014/main" id="{E95022F1-27CD-6B72-90EF-902A68D6BA18}"/>
                </a:ext>
              </a:extLst>
            </p:cNvPr>
            <p:cNvSpPr/>
            <p:nvPr/>
          </p:nvSpPr>
          <p:spPr>
            <a:xfrm>
              <a:off x="10569062" y="1741570"/>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51" name="Oval 50">
              <a:extLst>
                <a:ext uri="{FF2B5EF4-FFF2-40B4-BE49-F238E27FC236}">
                  <a16:creationId xmlns:a16="http://schemas.microsoft.com/office/drawing/2014/main" id="{381173D0-CFF0-79A5-D89D-5E6E5B0A69E7}"/>
                </a:ext>
              </a:extLst>
            </p:cNvPr>
            <p:cNvSpPr/>
            <p:nvPr/>
          </p:nvSpPr>
          <p:spPr>
            <a:xfrm>
              <a:off x="11100007" y="2333963"/>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52" name="Oval 51">
              <a:extLst>
                <a:ext uri="{FF2B5EF4-FFF2-40B4-BE49-F238E27FC236}">
                  <a16:creationId xmlns:a16="http://schemas.microsoft.com/office/drawing/2014/main" id="{966050C1-C5AB-EBBF-2E39-72FC493EDAA6}"/>
                </a:ext>
              </a:extLst>
            </p:cNvPr>
            <p:cNvSpPr/>
            <p:nvPr/>
          </p:nvSpPr>
          <p:spPr>
            <a:xfrm>
              <a:off x="11080540" y="2636300"/>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53" name="Oval 52">
              <a:extLst>
                <a:ext uri="{FF2B5EF4-FFF2-40B4-BE49-F238E27FC236}">
                  <a16:creationId xmlns:a16="http://schemas.microsoft.com/office/drawing/2014/main" id="{1546479A-2E5D-ED7B-6159-A81D74742764}"/>
                </a:ext>
              </a:extLst>
            </p:cNvPr>
            <p:cNvSpPr/>
            <p:nvPr/>
          </p:nvSpPr>
          <p:spPr>
            <a:xfrm>
              <a:off x="10215718" y="3137757"/>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54" name="Oval 53">
              <a:extLst>
                <a:ext uri="{FF2B5EF4-FFF2-40B4-BE49-F238E27FC236}">
                  <a16:creationId xmlns:a16="http://schemas.microsoft.com/office/drawing/2014/main" id="{4208FE2A-9640-F781-F613-88E63C212191}"/>
                </a:ext>
              </a:extLst>
            </p:cNvPr>
            <p:cNvSpPr/>
            <p:nvPr/>
          </p:nvSpPr>
          <p:spPr>
            <a:xfrm>
              <a:off x="9691288" y="2264925"/>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grpSp>
      <p:grpSp>
        <p:nvGrpSpPr>
          <p:cNvPr id="55" name="Group 54" descr="A molecule of water">
            <a:extLst>
              <a:ext uri="{FF2B5EF4-FFF2-40B4-BE49-F238E27FC236}">
                <a16:creationId xmlns:a16="http://schemas.microsoft.com/office/drawing/2014/main" id="{4EC4BD8E-1B76-4AAE-9A14-E45C125EA7F0}"/>
              </a:ext>
            </a:extLst>
          </p:cNvPr>
          <p:cNvGrpSpPr/>
          <p:nvPr/>
        </p:nvGrpSpPr>
        <p:grpSpPr>
          <a:xfrm>
            <a:off x="7851195" y="2632155"/>
            <a:ext cx="2344475" cy="2355032"/>
            <a:chOff x="8968582" y="3912542"/>
            <a:chExt cx="2344475" cy="2355032"/>
          </a:xfrm>
        </p:grpSpPr>
        <p:sp>
          <p:nvSpPr>
            <p:cNvPr id="56" name="Oval 55">
              <a:extLst>
                <a:ext uri="{FF2B5EF4-FFF2-40B4-BE49-F238E27FC236}">
                  <a16:creationId xmlns:a16="http://schemas.microsoft.com/office/drawing/2014/main" id="{447FC966-CDD1-E4F8-B866-7B8BF5CA2AC1}"/>
                </a:ext>
              </a:extLst>
            </p:cNvPr>
            <p:cNvSpPr/>
            <p:nvPr/>
          </p:nvSpPr>
          <p:spPr>
            <a:xfrm>
              <a:off x="8968582" y="4179293"/>
              <a:ext cx="989340" cy="99550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H</a:t>
              </a:r>
              <a:endParaRPr lang="en-AU" baseline="30000" dirty="0">
                <a:solidFill>
                  <a:schemeClr val="tx1"/>
                </a:solidFill>
              </a:endParaRPr>
            </a:p>
          </p:txBody>
        </p:sp>
        <p:grpSp>
          <p:nvGrpSpPr>
            <p:cNvPr id="57" name="Group 56">
              <a:extLst>
                <a:ext uri="{FF2B5EF4-FFF2-40B4-BE49-F238E27FC236}">
                  <a16:creationId xmlns:a16="http://schemas.microsoft.com/office/drawing/2014/main" id="{7E121BED-DDDC-8774-52B3-29CE1FFFEC47}"/>
                </a:ext>
              </a:extLst>
            </p:cNvPr>
            <p:cNvGrpSpPr/>
            <p:nvPr/>
          </p:nvGrpSpPr>
          <p:grpSpPr>
            <a:xfrm>
              <a:off x="9772221" y="3912542"/>
              <a:ext cx="1540836" cy="1511711"/>
              <a:chOff x="9755817" y="1734198"/>
              <a:chExt cx="1540836" cy="1511711"/>
            </a:xfrm>
          </p:grpSpPr>
          <p:sp>
            <p:nvSpPr>
              <p:cNvPr id="63" name="Oval 62">
                <a:extLst>
                  <a:ext uri="{FF2B5EF4-FFF2-40B4-BE49-F238E27FC236}">
                    <a16:creationId xmlns:a16="http://schemas.microsoft.com/office/drawing/2014/main" id="{25FD0043-7193-E5C6-95D2-F23EEE6B5B0F}"/>
                  </a:ext>
                </a:extLst>
              </p:cNvPr>
              <p:cNvSpPr/>
              <p:nvPr/>
            </p:nvSpPr>
            <p:spPr>
              <a:xfrm>
                <a:off x="9782485" y="1830064"/>
                <a:ext cx="1415845" cy="141584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O</a:t>
                </a:r>
                <a:endParaRPr lang="en-AU" baseline="30000" dirty="0">
                  <a:solidFill>
                    <a:schemeClr val="tx1"/>
                  </a:solidFill>
                </a:endParaRPr>
              </a:p>
            </p:txBody>
          </p:sp>
          <p:sp>
            <p:nvSpPr>
              <p:cNvPr id="64" name="Oval 63">
                <a:extLst>
                  <a:ext uri="{FF2B5EF4-FFF2-40B4-BE49-F238E27FC236}">
                    <a16:creationId xmlns:a16="http://schemas.microsoft.com/office/drawing/2014/main" id="{D4BC0FD7-03D6-1EC5-3A01-973E0E579F59}"/>
                  </a:ext>
                </a:extLst>
              </p:cNvPr>
              <p:cNvSpPr/>
              <p:nvPr/>
            </p:nvSpPr>
            <p:spPr>
              <a:xfrm>
                <a:off x="10293760" y="1734198"/>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65" name="Oval 64">
                <a:extLst>
                  <a:ext uri="{FF2B5EF4-FFF2-40B4-BE49-F238E27FC236}">
                    <a16:creationId xmlns:a16="http://schemas.microsoft.com/office/drawing/2014/main" id="{273414F6-F3D1-D044-1A8B-9CE89EB0EEC9}"/>
                  </a:ext>
                </a:extLst>
              </p:cNvPr>
              <p:cNvSpPr/>
              <p:nvPr/>
            </p:nvSpPr>
            <p:spPr>
              <a:xfrm>
                <a:off x="10569062" y="1741570"/>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66" name="Oval 65">
                <a:extLst>
                  <a:ext uri="{FF2B5EF4-FFF2-40B4-BE49-F238E27FC236}">
                    <a16:creationId xmlns:a16="http://schemas.microsoft.com/office/drawing/2014/main" id="{82596A47-5FE2-59EF-BF71-268586679F78}"/>
                  </a:ext>
                </a:extLst>
              </p:cNvPr>
              <p:cNvSpPr/>
              <p:nvPr/>
            </p:nvSpPr>
            <p:spPr>
              <a:xfrm>
                <a:off x="11100007" y="2333963"/>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67" name="Oval 66">
                <a:extLst>
                  <a:ext uri="{FF2B5EF4-FFF2-40B4-BE49-F238E27FC236}">
                    <a16:creationId xmlns:a16="http://schemas.microsoft.com/office/drawing/2014/main" id="{A0F132FB-C8A9-1879-7777-6B7B68CAF916}"/>
                  </a:ext>
                </a:extLst>
              </p:cNvPr>
              <p:cNvSpPr/>
              <p:nvPr/>
            </p:nvSpPr>
            <p:spPr>
              <a:xfrm>
                <a:off x="11080540" y="2636300"/>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68" name="Oval 67">
                <a:extLst>
                  <a:ext uri="{FF2B5EF4-FFF2-40B4-BE49-F238E27FC236}">
                    <a16:creationId xmlns:a16="http://schemas.microsoft.com/office/drawing/2014/main" id="{FA087FEE-515F-074D-59C5-738DB029D9CE}"/>
                  </a:ext>
                </a:extLst>
              </p:cNvPr>
              <p:cNvSpPr/>
              <p:nvPr/>
            </p:nvSpPr>
            <p:spPr>
              <a:xfrm>
                <a:off x="9755817" y="2137317"/>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grpSp>
        <p:grpSp>
          <p:nvGrpSpPr>
            <p:cNvPr id="58" name="Group 57">
              <a:extLst>
                <a:ext uri="{FF2B5EF4-FFF2-40B4-BE49-F238E27FC236}">
                  <a16:creationId xmlns:a16="http://schemas.microsoft.com/office/drawing/2014/main" id="{100B6146-98A6-918B-7193-9EF97DF94D4C}"/>
                </a:ext>
              </a:extLst>
            </p:cNvPr>
            <p:cNvGrpSpPr/>
            <p:nvPr/>
          </p:nvGrpSpPr>
          <p:grpSpPr>
            <a:xfrm>
              <a:off x="9968867" y="5270709"/>
              <a:ext cx="989340" cy="996865"/>
              <a:chOff x="6952424" y="1740208"/>
              <a:chExt cx="989340" cy="996865"/>
            </a:xfrm>
          </p:grpSpPr>
          <p:sp>
            <p:nvSpPr>
              <p:cNvPr id="61" name="Oval 60">
                <a:extLst>
                  <a:ext uri="{FF2B5EF4-FFF2-40B4-BE49-F238E27FC236}">
                    <a16:creationId xmlns:a16="http://schemas.microsoft.com/office/drawing/2014/main" id="{976C6588-BB0B-F843-C8B6-1444D1240E2A}"/>
                  </a:ext>
                </a:extLst>
              </p:cNvPr>
              <p:cNvSpPr/>
              <p:nvPr/>
            </p:nvSpPr>
            <p:spPr>
              <a:xfrm>
                <a:off x="6952424" y="1741570"/>
                <a:ext cx="989340" cy="99550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H</a:t>
                </a:r>
                <a:endParaRPr lang="en-AU" baseline="30000" dirty="0">
                  <a:solidFill>
                    <a:schemeClr val="tx1"/>
                  </a:solidFill>
                </a:endParaRPr>
              </a:p>
            </p:txBody>
          </p:sp>
          <p:sp>
            <p:nvSpPr>
              <p:cNvPr id="62" name="Oval 61">
                <a:extLst>
                  <a:ext uri="{FF2B5EF4-FFF2-40B4-BE49-F238E27FC236}">
                    <a16:creationId xmlns:a16="http://schemas.microsoft.com/office/drawing/2014/main" id="{549AD7CA-1296-E2F2-3201-3922CE2ABFF6}"/>
                  </a:ext>
                </a:extLst>
              </p:cNvPr>
              <p:cNvSpPr/>
              <p:nvPr/>
            </p:nvSpPr>
            <p:spPr>
              <a:xfrm>
                <a:off x="7615643" y="1740208"/>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grpSp>
        <p:sp>
          <p:nvSpPr>
            <p:cNvPr id="59" name="Oval 58">
              <a:extLst>
                <a:ext uri="{FF2B5EF4-FFF2-40B4-BE49-F238E27FC236}">
                  <a16:creationId xmlns:a16="http://schemas.microsoft.com/office/drawing/2014/main" id="{6CBBB3A0-07FD-210B-0CB3-6302E1C52609}"/>
                </a:ext>
              </a:extLst>
            </p:cNvPr>
            <p:cNvSpPr/>
            <p:nvPr/>
          </p:nvSpPr>
          <p:spPr>
            <a:xfrm>
              <a:off x="9772221" y="4869957"/>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60" name="Oval 59">
              <a:extLst>
                <a:ext uri="{FF2B5EF4-FFF2-40B4-BE49-F238E27FC236}">
                  <a16:creationId xmlns:a16="http://schemas.microsoft.com/office/drawing/2014/main" id="{2132996F-6328-36A4-12BC-DD7FC9DFE3B8}"/>
                </a:ext>
              </a:extLst>
            </p:cNvPr>
            <p:cNvSpPr/>
            <p:nvPr/>
          </p:nvSpPr>
          <p:spPr>
            <a:xfrm>
              <a:off x="10080058" y="5249158"/>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grpSp>
      <p:sp>
        <p:nvSpPr>
          <p:cNvPr id="69" name="Rectangle: Rounded Corners 68">
            <a:extLst>
              <a:ext uri="{FF2B5EF4-FFF2-40B4-BE49-F238E27FC236}">
                <a16:creationId xmlns:a16="http://schemas.microsoft.com/office/drawing/2014/main" id="{AA5AD9CF-991A-3BC0-0039-D0844E1374FC}"/>
              </a:ext>
            </a:extLst>
          </p:cNvPr>
          <p:cNvSpPr/>
          <p:nvPr/>
        </p:nvSpPr>
        <p:spPr>
          <a:xfrm>
            <a:off x="360000" y="5174335"/>
            <a:ext cx="10477086" cy="152166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t"/>
          <a:lstStyle/>
          <a:p>
            <a:pPr>
              <a:lnSpc>
                <a:spcPct val="150000"/>
              </a:lnSpc>
            </a:pPr>
            <a:r>
              <a:rPr lang="en-AU" sz="2000" b="1" dirty="0">
                <a:solidFill>
                  <a:schemeClr val="accent1"/>
                </a:solidFill>
              </a:rPr>
              <a:t>Checkpoint – </a:t>
            </a:r>
            <a:r>
              <a:rPr lang="en-AU" sz="2000" dirty="0">
                <a:solidFill>
                  <a:schemeClr val="accent1"/>
                </a:solidFill>
              </a:rPr>
              <a:t>Which of these compounds is formed by covalent bond when electrons are shared? (Hint – covalent bonds occur between ?)</a:t>
            </a:r>
          </a:p>
        </p:txBody>
      </p:sp>
      <p:sp>
        <p:nvSpPr>
          <p:cNvPr id="77" name="TextBox 76">
            <a:extLst>
              <a:ext uri="{FF2B5EF4-FFF2-40B4-BE49-F238E27FC236}">
                <a16:creationId xmlns:a16="http://schemas.microsoft.com/office/drawing/2014/main" id="{5D865B2E-0B37-E6BC-D1B5-EEBF0BB26BDF}"/>
              </a:ext>
            </a:extLst>
          </p:cNvPr>
          <p:cNvSpPr txBox="1"/>
          <p:nvPr/>
        </p:nvSpPr>
        <p:spPr>
          <a:xfrm>
            <a:off x="2459772" y="6291289"/>
            <a:ext cx="783414" cy="402000"/>
          </a:xfrm>
          <a:prstGeom prst="rect">
            <a:avLst/>
          </a:prstGeom>
          <a:noFill/>
        </p:spPr>
        <p:txBody>
          <a:bodyPr wrap="square" lIns="0" tIns="0" rIns="0" bIns="0" rtlCol="0">
            <a:noAutofit/>
          </a:bodyPr>
          <a:lstStyle/>
          <a:p>
            <a:r>
              <a:rPr lang="en-AU" sz="2000" b="1" dirty="0">
                <a:solidFill>
                  <a:schemeClr val="accent1"/>
                </a:solidFill>
              </a:rPr>
              <a:t>MgCl</a:t>
            </a:r>
            <a:r>
              <a:rPr lang="en-AU" sz="2000" b="1" baseline="-25000" dirty="0">
                <a:solidFill>
                  <a:schemeClr val="accent1"/>
                </a:solidFill>
              </a:rPr>
              <a:t>2</a:t>
            </a:r>
            <a:endParaRPr lang="en-AU" sz="2000" dirty="0"/>
          </a:p>
        </p:txBody>
      </p:sp>
      <p:sp>
        <p:nvSpPr>
          <p:cNvPr id="75" name="TextBox 74">
            <a:extLst>
              <a:ext uri="{FF2B5EF4-FFF2-40B4-BE49-F238E27FC236}">
                <a16:creationId xmlns:a16="http://schemas.microsoft.com/office/drawing/2014/main" id="{23DE4815-A061-20B1-28CC-2C2A9D711D51}"/>
              </a:ext>
            </a:extLst>
          </p:cNvPr>
          <p:cNvSpPr txBox="1"/>
          <p:nvPr/>
        </p:nvSpPr>
        <p:spPr>
          <a:xfrm>
            <a:off x="3521998" y="6291289"/>
            <a:ext cx="783414" cy="402000"/>
          </a:xfrm>
          <a:prstGeom prst="rect">
            <a:avLst/>
          </a:prstGeom>
          <a:noFill/>
        </p:spPr>
        <p:txBody>
          <a:bodyPr wrap="square" lIns="0" tIns="0" rIns="0" bIns="0" rtlCol="0">
            <a:noAutofit/>
          </a:bodyPr>
          <a:lstStyle/>
          <a:p>
            <a:r>
              <a:rPr lang="en-AU" sz="2000" b="1" dirty="0">
                <a:solidFill>
                  <a:schemeClr val="accent1"/>
                </a:solidFill>
              </a:rPr>
              <a:t>CH</a:t>
            </a:r>
            <a:r>
              <a:rPr lang="en-AU" sz="2000" b="1" baseline="-25000" dirty="0">
                <a:solidFill>
                  <a:schemeClr val="accent1"/>
                </a:solidFill>
              </a:rPr>
              <a:t>4</a:t>
            </a:r>
            <a:endParaRPr lang="en-AU" sz="2000" dirty="0"/>
          </a:p>
        </p:txBody>
      </p:sp>
      <p:sp>
        <p:nvSpPr>
          <p:cNvPr id="70" name="TextBox 69">
            <a:extLst>
              <a:ext uri="{FF2B5EF4-FFF2-40B4-BE49-F238E27FC236}">
                <a16:creationId xmlns:a16="http://schemas.microsoft.com/office/drawing/2014/main" id="{77E5169E-9BEE-A930-B406-1578177956FF}"/>
              </a:ext>
            </a:extLst>
          </p:cNvPr>
          <p:cNvSpPr txBox="1"/>
          <p:nvPr/>
        </p:nvSpPr>
        <p:spPr>
          <a:xfrm>
            <a:off x="4584224" y="6291289"/>
            <a:ext cx="783414" cy="402000"/>
          </a:xfrm>
          <a:prstGeom prst="rect">
            <a:avLst/>
          </a:prstGeom>
          <a:noFill/>
        </p:spPr>
        <p:txBody>
          <a:bodyPr wrap="square" lIns="0" tIns="0" rIns="0" bIns="0" rtlCol="0">
            <a:noAutofit/>
          </a:bodyPr>
          <a:lstStyle/>
          <a:p>
            <a:r>
              <a:rPr lang="en-US" sz="2000" b="1" dirty="0">
                <a:solidFill>
                  <a:schemeClr val="accent1"/>
                </a:solidFill>
              </a:rPr>
              <a:t>NACI</a:t>
            </a:r>
            <a:endParaRPr lang="en-AU" sz="2000" b="1" dirty="0">
              <a:solidFill>
                <a:schemeClr val="accent1"/>
              </a:solidFill>
            </a:endParaRPr>
          </a:p>
        </p:txBody>
      </p:sp>
      <p:sp>
        <p:nvSpPr>
          <p:cNvPr id="71" name="TextBox 70">
            <a:extLst>
              <a:ext uri="{FF2B5EF4-FFF2-40B4-BE49-F238E27FC236}">
                <a16:creationId xmlns:a16="http://schemas.microsoft.com/office/drawing/2014/main" id="{BCE7256C-3743-008D-2B65-EA06CD306F38}"/>
              </a:ext>
            </a:extLst>
          </p:cNvPr>
          <p:cNvSpPr txBox="1"/>
          <p:nvPr/>
        </p:nvSpPr>
        <p:spPr>
          <a:xfrm>
            <a:off x="5646450" y="6291289"/>
            <a:ext cx="783414" cy="402000"/>
          </a:xfrm>
          <a:prstGeom prst="rect">
            <a:avLst/>
          </a:prstGeom>
          <a:noFill/>
        </p:spPr>
        <p:txBody>
          <a:bodyPr wrap="square" lIns="0" tIns="0" rIns="0" bIns="0" rtlCol="0">
            <a:noAutofit/>
          </a:bodyPr>
          <a:lstStyle/>
          <a:p>
            <a:r>
              <a:rPr lang="en-AU" sz="2000" b="1" dirty="0">
                <a:solidFill>
                  <a:schemeClr val="accent1"/>
                </a:solidFill>
              </a:rPr>
              <a:t>H</a:t>
            </a:r>
            <a:r>
              <a:rPr lang="en-AU" sz="2000" b="1" baseline="-25000" dirty="0">
                <a:solidFill>
                  <a:schemeClr val="accent1"/>
                </a:solidFill>
              </a:rPr>
              <a:t>2</a:t>
            </a:r>
            <a:r>
              <a:rPr lang="en-AU" sz="2000" b="1" dirty="0">
                <a:solidFill>
                  <a:schemeClr val="accent1"/>
                </a:solidFill>
              </a:rPr>
              <a:t>O</a:t>
            </a:r>
            <a:endParaRPr lang="en-AU" sz="2000" dirty="0"/>
          </a:p>
        </p:txBody>
      </p:sp>
      <p:sp>
        <p:nvSpPr>
          <p:cNvPr id="72" name="TextBox 71">
            <a:extLst>
              <a:ext uri="{FF2B5EF4-FFF2-40B4-BE49-F238E27FC236}">
                <a16:creationId xmlns:a16="http://schemas.microsoft.com/office/drawing/2014/main" id="{F4CFA689-C146-6D7B-3549-A92302DE567F}"/>
              </a:ext>
            </a:extLst>
          </p:cNvPr>
          <p:cNvSpPr txBox="1"/>
          <p:nvPr/>
        </p:nvSpPr>
        <p:spPr>
          <a:xfrm>
            <a:off x="6708676" y="6291289"/>
            <a:ext cx="783414" cy="402000"/>
          </a:xfrm>
          <a:prstGeom prst="rect">
            <a:avLst/>
          </a:prstGeom>
          <a:noFill/>
        </p:spPr>
        <p:txBody>
          <a:bodyPr wrap="square" lIns="0" tIns="0" rIns="0" bIns="0" rtlCol="0">
            <a:noAutofit/>
          </a:bodyPr>
          <a:lstStyle/>
          <a:p>
            <a:r>
              <a:rPr lang="en-AU" sz="2000" b="1" dirty="0">
                <a:solidFill>
                  <a:schemeClr val="accent1"/>
                </a:solidFill>
              </a:rPr>
              <a:t>CO</a:t>
            </a:r>
            <a:r>
              <a:rPr lang="en-AU" sz="2000" b="1" baseline="-25000" dirty="0">
                <a:solidFill>
                  <a:schemeClr val="accent1"/>
                </a:solidFill>
              </a:rPr>
              <a:t>2</a:t>
            </a:r>
            <a:endParaRPr lang="en-AU" sz="2000" dirty="0"/>
          </a:p>
        </p:txBody>
      </p:sp>
      <p:sp>
        <p:nvSpPr>
          <p:cNvPr id="73" name="TextBox 72">
            <a:extLst>
              <a:ext uri="{FF2B5EF4-FFF2-40B4-BE49-F238E27FC236}">
                <a16:creationId xmlns:a16="http://schemas.microsoft.com/office/drawing/2014/main" id="{DF929EB7-DFE1-8AD9-5CA1-F2882101BCBD}"/>
              </a:ext>
            </a:extLst>
          </p:cNvPr>
          <p:cNvSpPr txBox="1"/>
          <p:nvPr/>
        </p:nvSpPr>
        <p:spPr>
          <a:xfrm>
            <a:off x="7770903" y="6291289"/>
            <a:ext cx="783414" cy="402000"/>
          </a:xfrm>
          <a:prstGeom prst="rect">
            <a:avLst/>
          </a:prstGeom>
          <a:noFill/>
        </p:spPr>
        <p:txBody>
          <a:bodyPr wrap="square" lIns="0" tIns="0" rIns="0" bIns="0" rtlCol="0">
            <a:noAutofit/>
          </a:bodyPr>
          <a:lstStyle/>
          <a:p>
            <a:r>
              <a:rPr lang="en-AU" sz="2000" b="1" dirty="0">
                <a:solidFill>
                  <a:schemeClr val="accent1"/>
                </a:solidFill>
              </a:rPr>
              <a:t>MgO</a:t>
            </a:r>
            <a:endParaRPr lang="en-AU" sz="2000" dirty="0"/>
          </a:p>
        </p:txBody>
      </p:sp>
      <p:sp>
        <p:nvSpPr>
          <p:cNvPr id="78" name="Rectangle 77">
            <a:extLst>
              <a:ext uri="{FF2B5EF4-FFF2-40B4-BE49-F238E27FC236}">
                <a16:creationId xmlns:a16="http://schemas.microsoft.com/office/drawing/2014/main" id="{89052309-5B03-0F6D-5342-52CA00F6F745}"/>
              </a:ext>
              <a:ext uri="{C183D7F6-B498-43B3-948B-1728B52AA6E4}">
                <adec:decorative xmlns:adec="http://schemas.microsoft.com/office/drawing/2017/decorative" val="1"/>
              </a:ext>
            </a:extLst>
          </p:cNvPr>
          <p:cNvSpPr/>
          <p:nvPr/>
        </p:nvSpPr>
        <p:spPr>
          <a:xfrm>
            <a:off x="3282589" y="6178069"/>
            <a:ext cx="931008" cy="497018"/>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Rectangle 78">
            <a:extLst>
              <a:ext uri="{FF2B5EF4-FFF2-40B4-BE49-F238E27FC236}">
                <a16:creationId xmlns:a16="http://schemas.microsoft.com/office/drawing/2014/main" id="{2BEEA913-69EF-F396-499A-262FD20C1C80}"/>
              </a:ext>
              <a:ext uri="{C183D7F6-B498-43B3-948B-1728B52AA6E4}">
                <adec:decorative xmlns:adec="http://schemas.microsoft.com/office/drawing/2017/decorative" val="1"/>
              </a:ext>
            </a:extLst>
          </p:cNvPr>
          <p:cNvSpPr/>
          <p:nvPr/>
        </p:nvSpPr>
        <p:spPr>
          <a:xfrm>
            <a:off x="5409720" y="6178069"/>
            <a:ext cx="931008" cy="497018"/>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Rectangle 79">
            <a:extLst>
              <a:ext uri="{FF2B5EF4-FFF2-40B4-BE49-F238E27FC236}">
                <a16:creationId xmlns:a16="http://schemas.microsoft.com/office/drawing/2014/main" id="{71A43645-3FB0-B50C-81AF-7B846015463E}"/>
              </a:ext>
              <a:ext uri="{C183D7F6-B498-43B3-948B-1728B52AA6E4}">
                <adec:decorative xmlns:adec="http://schemas.microsoft.com/office/drawing/2017/decorative" val="1"/>
              </a:ext>
            </a:extLst>
          </p:cNvPr>
          <p:cNvSpPr/>
          <p:nvPr/>
        </p:nvSpPr>
        <p:spPr>
          <a:xfrm>
            <a:off x="6526831" y="6178069"/>
            <a:ext cx="931008" cy="497018"/>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3C3FDD37-A76B-63AB-8F33-30E3931F34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50</a:t>
            </a:fld>
            <a:endParaRPr lang="en-AU"/>
          </a:p>
        </p:txBody>
      </p:sp>
    </p:spTree>
    <p:extLst>
      <p:ext uri="{BB962C8B-B14F-4D97-AF65-F5344CB8AC3E}">
        <p14:creationId xmlns:p14="http://schemas.microsoft.com/office/powerpoint/2010/main" val="86715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ppt_x"/>
                                          </p:val>
                                        </p:tav>
                                        <p:tav tm="100000">
                                          <p:val>
                                            <p:strVal val="#ppt_x"/>
                                          </p:val>
                                        </p:tav>
                                      </p:tavLst>
                                    </p:anim>
                                    <p:anim calcmode="lin" valueType="num">
                                      <p:cBhvr additive="base">
                                        <p:cTn id="28" dur="500" fill="hold"/>
                                        <p:tgtEl>
                                          <p:spTgt spid="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fill="hold"/>
                                        <p:tgtEl>
                                          <p:spTgt spid="71"/>
                                        </p:tgtEl>
                                        <p:attrNameLst>
                                          <p:attrName>ppt_x</p:attrName>
                                        </p:attrNameLst>
                                      </p:cBhvr>
                                      <p:tavLst>
                                        <p:tav tm="0">
                                          <p:val>
                                            <p:strVal val="#ppt_x"/>
                                          </p:val>
                                        </p:tav>
                                        <p:tav tm="100000">
                                          <p:val>
                                            <p:strVal val="#ppt_x"/>
                                          </p:val>
                                        </p:tav>
                                      </p:tavLst>
                                    </p:anim>
                                    <p:anim calcmode="lin" valueType="num">
                                      <p:cBhvr additive="base">
                                        <p:cTn id="32" dur="500" fill="hold"/>
                                        <p:tgtEl>
                                          <p:spTgt spid="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additive="base">
                                        <p:cTn id="35" dur="500" fill="hold"/>
                                        <p:tgtEl>
                                          <p:spTgt spid="70"/>
                                        </p:tgtEl>
                                        <p:attrNameLst>
                                          <p:attrName>ppt_x</p:attrName>
                                        </p:attrNameLst>
                                      </p:cBhvr>
                                      <p:tavLst>
                                        <p:tav tm="0">
                                          <p:val>
                                            <p:strVal val="#ppt_x"/>
                                          </p:val>
                                        </p:tav>
                                        <p:tav tm="100000">
                                          <p:val>
                                            <p:strVal val="#ppt_x"/>
                                          </p:val>
                                        </p:tav>
                                      </p:tavLst>
                                    </p:anim>
                                    <p:anim calcmode="lin" valueType="num">
                                      <p:cBhvr additive="base">
                                        <p:cTn id="36" dur="500" fill="hold"/>
                                        <p:tgtEl>
                                          <p:spTgt spid="7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additive="base">
                                        <p:cTn id="39" dur="500" fill="hold"/>
                                        <p:tgtEl>
                                          <p:spTgt spid="75"/>
                                        </p:tgtEl>
                                        <p:attrNameLst>
                                          <p:attrName>ppt_x</p:attrName>
                                        </p:attrNameLst>
                                      </p:cBhvr>
                                      <p:tavLst>
                                        <p:tav tm="0">
                                          <p:val>
                                            <p:strVal val="#ppt_x"/>
                                          </p:val>
                                        </p:tav>
                                        <p:tav tm="100000">
                                          <p:val>
                                            <p:strVal val="#ppt_x"/>
                                          </p:val>
                                        </p:tav>
                                      </p:tavLst>
                                    </p:anim>
                                    <p:anim calcmode="lin" valueType="num">
                                      <p:cBhvr additive="base">
                                        <p:cTn id="40" dur="500" fill="hold"/>
                                        <p:tgtEl>
                                          <p:spTgt spid="7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additive="base">
                                        <p:cTn id="43" dur="500" fill="hold"/>
                                        <p:tgtEl>
                                          <p:spTgt spid="77"/>
                                        </p:tgtEl>
                                        <p:attrNameLst>
                                          <p:attrName>ppt_x</p:attrName>
                                        </p:attrNameLst>
                                      </p:cBhvr>
                                      <p:tavLst>
                                        <p:tav tm="0">
                                          <p:val>
                                            <p:strVal val="#ppt_x"/>
                                          </p:val>
                                        </p:tav>
                                        <p:tav tm="100000">
                                          <p:val>
                                            <p:strVal val="#ppt_x"/>
                                          </p:val>
                                        </p:tav>
                                      </p:tavLst>
                                    </p:anim>
                                    <p:anim calcmode="lin" valueType="num">
                                      <p:cBhvr additive="base">
                                        <p:cTn id="44" dur="500" fill="hold"/>
                                        <p:tgtEl>
                                          <p:spTgt spid="7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ppt_x"/>
                                          </p:val>
                                        </p:tav>
                                        <p:tav tm="100000">
                                          <p:val>
                                            <p:strVal val="#ppt_x"/>
                                          </p:val>
                                        </p:tav>
                                      </p:tavLst>
                                    </p:anim>
                                    <p:anim calcmode="lin" valueType="num">
                                      <p:cBhvr additive="base">
                                        <p:cTn id="4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fade">
                                      <p:cBhvr>
                                        <p:cTn id="53" dur="1000"/>
                                        <p:tgtEl>
                                          <p:spTgt spid="79"/>
                                        </p:tgtEl>
                                      </p:cBhvr>
                                    </p:animEffect>
                                    <p:anim calcmode="lin" valueType="num">
                                      <p:cBhvr>
                                        <p:cTn id="54" dur="1000" fill="hold"/>
                                        <p:tgtEl>
                                          <p:spTgt spid="79"/>
                                        </p:tgtEl>
                                        <p:attrNameLst>
                                          <p:attrName>ppt_x</p:attrName>
                                        </p:attrNameLst>
                                      </p:cBhvr>
                                      <p:tavLst>
                                        <p:tav tm="0">
                                          <p:val>
                                            <p:strVal val="#ppt_x"/>
                                          </p:val>
                                        </p:tav>
                                        <p:tav tm="100000">
                                          <p:val>
                                            <p:strVal val="#ppt_x"/>
                                          </p:val>
                                        </p:tav>
                                      </p:tavLst>
                                    </p:anim>
                                    <p:anim calcmode="lin" valueType="num">
                                      <p:cBhvr>
                                        <p:cTn id="55" dur="1000" fill="hold"/>
                                        <p:tgtEl>
                                          <p:spTgt spid="7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fade">
                                      <p:cBhvr>
                                        <p:cTn id="58" dur="1000"/>
                                        <p:tgtEl>
                                          <p:spTgt spid="80"/>
                                        </p:tgtEl>
                                      </p:cBhvr>
                                    </p:animEffect>
                                    <p:anim calcmode="lin" valueType="num">
                                      <p:cBhvr>
                                        <p:cTn id="59" dur="1000" fill="hold"/>
                                        <p:tgtEl>
                                          <p:spTgt spid="80"/>
                                        </p:tgtEl>
                                        <p:attrNameLst>
                                          <p:attrName>ppt_x</p:attrName>
                                        </p:attrNameLst>
                                      </p:cBhvr>
                                      <p:tavLst>
                                        <p:tav tm="0">
                                          <p:val>
                                            <p:strVal val="#ppt_x"/>
                                          </p:val>
                                        </p:tav>
                                        <p:tav tm="100000">
                                          <p:val>
                                            <p:strVal val="#ppt_x"/>
                                          </p:val>
                                        </p:tav>
                                      </p:tavLst>
                                    </p:anim>
                                    <p:anim calcmode="lin" valueType="num">
                                      <p:cBhvr>
                                        <p:cTn id="60" dur="1000" fill="hold"/>
                                        <p:tgtEl>
                                          <p:spTgt spid="8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1000"/>
                                        <p:tgtEl>
                                          <p:spTgt spid="78"/>
                                        </p:tgtEl>
                                      </p:cBhvr>
                                    </p:animEffect>
                                    <p:anim calcmode="lin" valueType="num">
                                      <p:cBhvr>
                                        <p:cTn id="64" dur="1000" fill="hold"/>
                                        <p:tgtEl>
                                          <p:spTgt spid="78"/>
                                        </p:tgtEl>
                                        <p:attrNameLst>
                                          <p:attrName>ppt_x</p:attrName>
                                        </p:attrNameLst>
                                      </p:cBhvr>
                                      <p:tavLst>
                                        <p:tav tm="0">
                                          <p:val>
                                            <p:strVal val="#ppt_x"/>
                                          </p:val>
                                        </p:tav>
                                        <p:tav tm="100000">
                                          <p:val>
                                            <p:strVal val="#ppt_x"/>
                                          </p:val>
                                        </p:tav>
                                      </p:tavLst>
                                    </p:anim>
                                    <p:anim calcmode="lin" valueType="num">
                                      <p:cBhvr>
                                        <p:cTn id="65"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7" grpId="0"/>
      <p:bldP spid="75" grpId="0"/>
      <p:bldP spid="70" grpId="0"/>
      <p:bldP spid="71" grpId="0"/>
      <p:bldP spid="72" grpId="0"/>
      <p:bldP spid="73" grpId="0"/>
      <p:bldP spid="78" grpId="0" animBg="1"/>
      <p:bldP spid="79" grpId="0" animBg="1"/>
      <p:bldP spid="8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F36893-05DC-D7FF-6A37-49C5DEF7557E}"/>
              </a:ext>
            </a:extLst>
          </p:cNvPr>
          <p:cNvSpPr>
            <a:spLocks noGrp="1"/>
          </p:cNvSpPr>
          <p:nvPr>
            <p:ph type="title"/>
          </p:nvPr>
        </p:nvSpPr>
        <p:spPr/>
        <p:txBody>
          <a:bodyPr/>
          <a:lstStyle/>
          <a:p>
            <a:r>
              <a:rPr lang="en-AU" sz="2800" dirty="0">
                <a:latin typeface="+mj-lt"/>
              </a:rPr>
              <a:t>2.2 Achieving noble gas configuration (3 of 3)</a:t>
            </a:r>
          </a:p>
        </p:txBody>
      </p:sp>
      <p:sp>
        <p:nvSpPr>
          <p:cNvPr id="4" name="Text Placeholder 3">
            <a:extLst>
              <a:ext uri="{FF2B5EF4-FFF2-40B4-BE49-F238E27FC236}">
                <a16:creationId xmlns:a16="http://schemas.microsoft.com/office/drawing/2014/main" id="{023EF89E-84B3-D925-5BDF-00D54C912595}"/>
              </a:ext>
            </a:extLst>
          </p:cNvPr>
          <p:cNvSpPr>
            <a:spLocks noGrp="1"/>
          </p:cNvSpPr>
          <p:nvPr>
            <p:ph type="body" sz="quarter" idx="18"/>
          </p:nvPr>
        </p:nvSpPr>
        <p:spPr/>
        <p:txBody>
          <a:bodyPr/>
          <a:lstStyle/>
          <a:p>
            <a:r>
              <a:rPr lang="en-AU" dirty="0">
                <a:latin typeface="+mj-lt"/>
              </a:rPr>
              <a:t>Delocalised electrons</a:t>
            </a:r>
          </a:p>
        </p:txBody>
      </p:sp>
      <p:grpSp>
        <p:nvGrpSpPr>
          <p:cNvPr id="103" name="Group 102" descr="A key showing the metal ion in blue and a delocalised valence electron in red">
            <a:extLst>
              <a:ext uri="{FF2B5EF4-FFF2-40B4-BE49-F238E27FC236}">
                <a16:creationId xmlns:a16="http://schemas.microsoft.com/office/drawing/2014/main" id="{9103037D-29CE-40E4-DC6C-E685C09CD1E6}"/>
              </a:ext>
            </a:extLst>
          </p:cNvPr>
          <p:cNvGrpSpPr/>
          <p:nvPr/>
        </p:nvGrpSpPr>
        <p:grpSpPr>
          <a:xfrm>
            <a:off x="8016753" y="360000"/>
            <a:ext cx="3260433" cy="1469082"/>
            <a:chOff x="7863567" y="982521"/>
            <a:chExt cx="3260433" cy="1469082"/>
          </a:xfrm>
        </p:grpSpPr>
        <p:sp>
          <p:nvSpPr>
            <p:cNvPr id="98" name="Rectangle 97">
              <a:extLst>
                <a:ext uri="{FF2B5EF4-FFF2-40B4-BE49-F238E27FC236}">
                  <a16:creationId xmlns:a16="http://schemas.microsoft.com/office/drawing/2014/main" id="{E35AD0D6-62E1-6717-7876-5521B11B71FD}"/>
                </a:ext>
              </a:extLst>
            </p:cNvPr>
            <p:cNvSpPr/>
            <p:nvPr/>
          </p:nvSpPr>
          <p:spPr>
            <a:xfrm>
              <a:off x="7863567" y="982521"/>
              <a:ext cx="3260433" cy="146908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99" name="TextBox 98">
              <a:extLst>
                <a:ext uri="{FF2B5EF4-FFF2-40B4-BE49-F238E27FC236}">
                  <a16:creationId xmlns:a16="http://schemas.microsoft.com/office/drawing/2014/main" id="{D59727C0-D94C-DD01-E51E-A63CCD4811C6}"/>
                </a:ext>
              </a:extLst>
            </p:cNvPr>
            <p:cNvSpPr txBox="1"/>
            <p:nvPr/>
          </p:nvSpPr>
          <p:spPr>
            <a:xfrm>
              <a:off x="8646982" y="1202508"/>
              <a:ext cx="2243464" cy="305246"/>
            </a:xfrm>
            <a:prstGeom prst="rect">
              <a:avLst/>
            </a:prstGeom>
            <a:noFill/>
          </p:spPr>
          <p:txBody>
            <a:bodyPr wrap="square" lIns="0" tIns="0" rIns="0" bIns="0" rtlCol="0">
              <a:noAutofit/>
            </a:bodyPr>
            <a:lstStyle/>
            <a:p>
              <a:pPr algn="l"/>
              <a:r>
                <a:rPr lang="en-US" sz="1800" dirty="0"/>
                <a:t>A metal ion</a:t>
              </a:r>
              <a:endParaRPr lang="en-AU" sz="1800" dirty="0"/>
            </a:p>
          </p:txBody>
        </p:sp>
        <p:sp>
          <p:nvSpPr>
            <p:cNvPr id="100" name="TextBox 99">
              <a:extLst>
                <a:ext uri="{FF2B5EF4-FFF2-40B4-BE49-F238E27FC236}">
                  <a16:creationId xmlns:a16="http://schemas.microsoft.com/office/drawing/2014/main" id="{585B2FFC-823F-7963-DCFF-8286D9C1DDF1}"/>
                </a:ext>
              </a:extLst>
            </p:cNvPr>
            <p:cNvSpPr txBox="1"/>
            <p:nvPr/>
          </p:nvSpPr>
          <p:spPr>
            <a:xfrm>
              <a:off x="8646982" y="1850582"/>
              <a:ext cx="2243464" cy="520771"/>
            </a:xfrm>
            <a:prstGeom prst="rect">
              <a:avLst/>
            </a:prstGeom>
            <a:noFill/>
          </p:spPr>
          <p:txBody>
            <a:bodyPr wrap="square" lIns="0" tIns="0" rIns="0" bIns="0" rtlCol="0">
              <a:noAutofit/>
            </a:bodyPr>
            <a:lstStyle/>
            <a:p>
              <a:pPr algn="l"/>
              <a:r>
                <a:rPr lang="en-US" sz="1800" dirty="0"/>
                <a:t>A </a:t>
              </a:r>
              <a:r>
                <a:rPr lang="en-US" sz="1800" dirty="0" err="1"/>
                <a:t>delocalised</a:t>
              </a:r>
              <a:r>
                <a:rPr lang="en-US" sz="1800" dirty="0"/>
                <a:t> valence electron</a:t>
              </a:r>
              <a:endParaRPr lang="en-AU" sz="1800" dirty="0"/>
            </a:p>
          </p:txBody>
        </p:sp>
        <p:sp>
          <p:nvSpPr>
            <p:cNvPr id="101" name="Oval 100">
              <a:extLst>
                <a:ext uri="{FF2B5EF4-FFF2-40B4-BE49-F238E27FC236}">
                  <a16:creationId xmlns:a16="http://schemas.microsoft.com/office/drawing/2014/main" id="{F17E00C2-431F-95B2-61CA-65FF01265BB0}"/>
                </a:ext>
              </a:extLst>
            </p:cNvPr>
            <p:cNvSpPr/>
            <p:nvPr/>
          </p:nvSpPr>
          <p:spPr>
            <a:xfrm>
              <a:off x="7913003" y="1155388"/>
              <a:ext cx="541617" cy="552464"/>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102" name="Oval 101">
              <a:extLst>
                <a:ext uri="{FF2B5EF4-FFF2-40B4-BE49-F238E27FC236}">
                  <a16:creationId xmlns:a16="http://schemas.microsoft.com/office/drawing/2014/main" id="{1D9A6C87-81D3-C114-998F-943605B9083B}"/>
                </a:ext>
              </a:extLst>
            </p:cNvPr>
            <p:cNvSpPr/>
            <p:nvPr/>
          </p:nvSpPr>
          <p:spPr>
            <a:xfrm>
              <a:off x="8091644" y="1976911"/>
              <a:ext cx="196431" cy="205568"/>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grpSp>
      <p:sp>
        <p:nvSpPr>
          <p:cNvPr id="50" name="Content Placeholder 4">
            <a:extLst>
              <a:ext uri="{FF2B5EF4-FFF2-40B4-BE49-F238E27FC236}">
                <a16:creationId xmlns:a16="http://schemas.microsoft.com/office/drawing/2014/main" id="{696B67DC-9A2F-338C-108A-B1D6CA475201}"/>
              </a:ext>
            </a:extLst>
          </p:cNvPr>
          <p:cNvSpPr txBox="1">
            <a:spLocks/>
          </p:cNvSpPr>
          <p:nvPr/>
        </p:nvSpPr>
        <p:spPr>
          <a:xfrm>
            <a:off x="360000" y="1562471"/>
            <a:ext cx="6620806" cy="3974729"/>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dirty="0"/>
              <a:t>Metal atoms can lose their valence electrons to a ‘sea of electrons’; this is referred to as delocalised electrons – they can move freely.</a:t>
            </a:r>
          </a:p>
          <a:p>
            <a:pPr marL="342900" indent="-342900">
              <a:buFont typeface="Arial" panose="020B0604020202020204" pitchFamily="34" charset="0"/>
              <a:buChar char="•"/>
            </a:pPr>
            <a:r>
              <a:rPr lang="en-AU" dirty="0"/>
              <a:t>The free-moving electrons allow metal to conduct electricity and heat.</a:t>
            </a:r>
          </a:p>
          <a:p>
            <a:pPr marL="342900" indent="-342900">
              <a:buFont typeface="Arial" panose="020B0604020202020204" pitchFamily="34" charset="0"/>
              <a:buChar char="•"/>
            </a:pPr>
            <a:r>
              <a:rPr lang="en-AU" dirty="0"/>
              <a:t>The type of chemical bond formed between positively charged metal ions and the delocalised electrons surrounding them is </a:t>
            </a:r>
            <a:r>
              <a:rPr lang="en-AU" b="1" dirty="0"/>
              <a:t>metallic bonding</a:t>
            </a:r>
            <a:r>
              <a:rPr lang="en-AU" dirty="0"/>
              <a:t>.</a:t>
            </a:r>
          </a:p>
        </p:txBody>
      </p:sp>
      <p:grpSp>
        <p:nvGrpSpPr>
          <p:cNvPr id="66" name="Group 65" descr="A diagram representing metallic bonding. ">
            <a:extLst>
              <a:ext uri="{FF2B5EF4-FFF2-40B4-BE49-F238E27FC236}">
                <a16:creationId xmlns:a16="http://schemas.microsoft.com/office/drawing/2014/main" id="{799FBFFC-2741-44DD-F785-18A2F1A59974}"/>
              </a:ext>
            </a:extLst>
          </p:cNvPr>
          <p:cNvGrpSpPr/>
          <p:nvPr/>
        </p:nvGrpSpPr>
        <p:grpSpPr>
          <a:xfrm>
            <a:off x="8016753" y="2043327"/>
            <a:ext cx="3260433" cy="3417656"/>
            <a:chOff x="7300650" y="1897981"/>
            <a:chExt cx="4044643" cy="4203128"/>
          </a:xfrm>
        </p:grpSpPr>
        <p:sp>
          <p:nvSpPr>
            <p:cNvPr id="67" name="Oval 66">
              <a:extLst>
                <a:ext uri="{FF2B5EF4-FFF2-40B4-BE49-F238E27FC236}">
                  <a16:creationId xmlns:a16="http://schemas.microsoft.com/office/drawing/2014/main" id="{A1F2D9B2-72B0-53BD-564E-7DF0731BE40F}"/>
                </a:ext>
              </a:extLst>
            </p:cNvPr>
            <p:cNvSpPr/>
            <p:nvPr/>
          </p:nvSpPr>
          <p:spPr>
            <a:xfrm>
              <a:off x="7300650" y="2068106"/>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68" name="Oval 67">
              <a:extLst>
                <a:ext uri="{FF2B5EF4-FFF2-40B4-BE49-F238E27FC236}">
                  <a16:creationId xmlns:a16="http://schemas.microsoft.com/office/drawing/2014/main" id="{CF857F8E-2AF7-DC92-B567-877FB1AA7E2D}"/>
                </a:ext>
              </a:extLst>
            </p:cNvPr>
            <p:cNvSpPr/>
            <p:nvPr/>
          </p:nvSpPr>
          <p:spPr>
            <a:xfrm>
              <a:off x="8369470" y="3156702"/>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69" name="Oval 68">
              <a:extLst>
                <a:ext uri="{FF2B5EF4-FFF2-40B4-BE49-F238E27FC236}">
                  <a16:creationId xmlns:a16="http://schemas.microsoft.com/office/drawing/2014/main" id="{9B07C57F-067C-B0BF-7460-7E5BD0D6E155}"/>
                </a:ext>
              </a:extLst>
            </p:cNvPr>
            <p:cNvSpPr/>
            <p:nvPr/>
          </p:nvSpPr>
          <p:spPr>
            <a:xfrm>
              <a:off x="9385178" y="3156702"/>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70" name="Oval 69">
              <a:extLst>
                <a:ext uri="{FF2B5EF4-FFF2-40B4-BE49-F238E27FC236}">
                  <a16:creationId xmlns:a16="http://schemas.microsoft.com/office/drawing/2014/main" id="{F5ECE6D7-33AE-D84C-4908-FF7A6D23DAE3}"/>
                </a:ext>
              </a:extLst>
            </p:cNvPr>
            <p:cNvSpPr/>
            <p:nvPr/>
          </p:nvSpPr>
          <p:spPr>
            <a:xfrm>
              <a:off x="10453998" y="3156702"/>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71" name="Oval 70">
              <a:extLst>
                <a:ext uri="{FF2B5EF4-FFF2-40B4-BE49-F238E27FC236}">
                  <a16:creationId xmlns:a16="http://schemas.microsoft.com/office/drawing/2014/main" id="{8F95A2AC-6332-A282-AF18-04AF97968D30}"/>
                </a:ext>
              </a:extLst>
            </p:cNvPr>
            <p:cNvSpPr/>
            <p:nvPr/>
          </p:nvSpPr>
          <p:spPr>
            <a:xfrm>
              <a:off x="8369470" y="2068106"/>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72" name="Oval 71">
              <a:extLst>
                <a:ext uri="{FF2B5EF4-FFF2-40B4-BE49-F238E27FC236}">
                  <a16:creationId xmlns:a16="http://schemas.microsoft.com/office/drawing/2014/main" id="{3393882B-5168-704F-5451-95750E0FE21E}"/>
                </a:ext>
              </a:extLst>
            </p:cNvPr>
            <p:cNvSpPr/>
            <p:nvPr/>
          </p:nvSpPr>
          <p:spPr>
            <a:xfrm>
              <a:off x="9385178" y="2068106"/>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73" name="Oval 72">
              <a:extLst>
                <a:ext uri="{FF2B5EF4-FFF2-40B4-BE49-F238E27FC236}">
                  <a16:creationId xmlns:a16="http://schemas.microsoft.com/office/drawing/2014/main" id="{027D3DF2-AC5E-4DFD-BC02-ECF155ECD49A}"/>
                </a:ext>
              </a:extLst>
            </p:cNvPr>
            <p:cNvSpPr/>
            <p:nvPr/>
          </p:nvSpPr>
          <p:spPr>
            <a:xfrm>
              <a:off x="10453998" y="2068106"/>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74" name="Oval 73">
              <a:extLst>
                <a:ext uri="{FF2B5EF4-FFF2-40B4-BE49-F238E27FC236}">
                  <a16:creationId xmlns:a16="http://schemas.microsoft.com/office/drawing/2014/main" id="{D7552313-39A8-180C-2017-F69E2AD3F1A2}"/>
                </a:ext>
              </a:extLst>
            </p:cNvPr>
            <p:cNvSpPr/>
            <p:nvPr/>
          </p:nvSpPr>
          <p:spPr>
            <a:xfrm>
              <a:off x="7300650" y="3156702"/>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75" name="Oval 74">
              <a:extLst>
                <a:ext uri="{FF2B5EF4-FFF2-40B4-BE49-F238E27FC236}">
                  <a16:creationId xmlns:a16="http://schemas.microsoft.com/office/drawing/2014/main" id="{B37BCF6B-8D91-0D0B-6454-C529AF7D0415}"/>
                </a:ext>
              </a:extLst>
            </p:cNvPr>
            <p:cNvSpPr/>
            <p:nvPr/>
          </p:nvSpPr>
          <p:spPr>
            <a:xfrm>
              <a:off x="7300650" y="4239911"/>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76" name="Oval 75">
              <a:extLst>
                <a:ext uri="{FF2B5EF4-FFF2-40B4-BE49-F238E27FC236}">
                  <a16:creationId xmlns:a16="http://schemas.microsoft.com/office/drawing/2014/main" id="{9DF75FD3-E26E-C136-AEE8-D71A3C2CFD9A}"/>
                </a:ext>
              </a:extLst>
            </p:cNvPr>
            <p:cNvSpPr/>
            <p:nvPr/>
          </p:nvSpPr>
          <p:spPr>
            <a:xfrm>
              <a:off x="8369470" y="5328507"/>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77" name="Oval 76" descr="A diagram representing the metallic bonds. It shows metal ions in blue circles and delocalised valence electrons which are able to move freely. ">
              <a:extLst>
                <a:ext uri="{FF2B5EF4-FFF2-40B4-BE49-F238E27FC236}">
                  <a16:creationId xmlns:a16="http://schemas.microsoft.com/office/drawing/2014/main" id="{78199250-458F-5193-4635-DF34916063AA}"/>
                </a:ext>
              </a:extLst>
            </p:cNvPr>
            <p:cNvSpPr/>
            <p:nvPr/>
          </p:nvSpPr>
          <p:spPr>
            <a:xfrm>
              <a:off x="9385178" y="5328507"/>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78" name="Oval 77">
              <a:extLst>
                <a:ext uri="{FF2B5EF4-FFF2-40B4-BE49-F238E27FC236}">
                  <a16:creationId xmlns:a16="http://schemas.microsoft.com/office/drawing/2014/main" id="{D1368E9B-F22D-85E7-9C9B-76FB7B968029}"/>
                </a:ext>
              </a:extLst>
            </p:cNvPr>
            <p:cNvSpPr/>
            <p:nvPr/>
          </p:nvSpPr>
          <p:spPr>
            <a:xfrm>
              <a:off x="10453998" y="5328507"/>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79" name="Oval 78">
              <a:extLst>
                <a:ext uri="{FF2B5EF4-FFF2-40B4-BE49-F238E27FC236}">
                  <a16:creationId xmlns:a16="http://schemas.microsoft.com/office/drawing/2014/main" id="{EDA6C26E-3B52-56E8-E51C-7196AF41A62D}"/>
                </a:ext>
              </a:extLst>
            </p:cNvPr>
            <p:cNvSpPr/>
            <p:nvPr/>
          </p:nvSpPr>
          <p:spPr>
            <a:xfrm>
              <a:off x="8369470" y="4239911"/>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80" name="Oval 79">
              <a:extLst>
                <a:ext uri="{FF2B5EF4-FFF2-40B4-BE49-F238E27FC236}">
                  <a16:creationId xmlns:a16="http://schemas.microsoft.com/office/drawing/2014/main" id="{C0A03F79-FE8E-F338-EC8B-8688F83A809A}"/>
                </a:ext>
              </a:extLst>
            </p:cNvPr>
            <p:cNvSpPr/>
            <p:nvPr/>
          </p:nvSpPr>
          <p:spPr>
            <a:xfrm>
              <a:off x="9385178" y="4239911"/>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81" name="Oval 80">
              <a:extLst>
                <a:ext uri="{FF2B5EF4-FFF2-40B4-BE49-F238E27FC236}">
                  <a16:creationId xmlns:a16="http://schemas.microsoft.com/office/drawing/2014/main" id="{1210E8C3-55A7-EFD2-873A-2A7360980776}"/>
                </a:ext>
              </a:extLst>
            </p:cNvPr>
            <p:cNvSpPr/>
            <p:nvPr/>
          </p:nvSpPr>
          <p:spPr>
            <a:xfrm>
              <a:off x="10453998" y="4239911"/>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82" name="Oval 81">
              <a:extLst>
                <a:ext uri="{FF2B5EF4-FFF2-40B4-BE49-F238E27FC236}">
                  <a16:creationId xmlns:a16="http://schemas.microsoft.com/office/drawing/2014/main" id="{99B3E2E9-BB8D-78D2-35B4-086937122932}"/>
                </a:ext>
              </a:extLst>
            </p:cNvPr>
            <p:cNvSpPr/>
            <p:nvPr/>
          </p:nvSpPr>
          <p:spPr>
            <a:xfrm>
              <a:off x="7300650" y="5328507"/>
              <a:ext cx="764020" cy="772602"/>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t>
              </a:r>
            </a:p>
          </p:txBody>
        </p:sp>
        <p:sp>
          <p:nvSpPr>
            <p:cNvPr id="83" name="Oval 82">
              <a:extLst>
                <a:ext uri="{FF2B5EF4-FFF2-40B4-BE49-F238E27FC236}">
                  <a16:creationId xmlns:a16="http://schemas.microsoft.com/office/drawing/2014/main" id="{3FE40156-191E-AA57-C102-056B8658022E}"/>
                </a:ext>
              </a:extLst>
            </p:cNvPr>
            <p:cNvSpPr/>
            <p:nvPr/>
          </p:nvSpPr>
          <p:spPr>
            <a:xfrm>
              <a:off x="7745682" y="2849973"/>
              <a:ext cx="277091" cy="2874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sp>
          <p:nvSpPr>
            <p:cNvPr id="84" name="Oval 83">
              <a:extLst>
                <a:ext uri="{FF2B5EF4-FFF2-40B4-BE49-F238E27FC236}">
                  <a16:creationId xmlns:a16="http://schemas.microsoft.com/office/drawing/2014/main" id="{3F8240B8-8D3C-0C9F-A46B-4305A01651D0}"/>
                </a:ext>
              </a:extLst>
            </p:cNvPr>
            <p:cNvSpPr/>
            <p:nvPr/>
          </p:nvSpPr>
          <p:spPr>
            <a:xfrm>
              <a:off x="9108087" y="1948069"/>
              <a:ext cx="277091" cy="28748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sp>
          <p:nvSpPr>
            <p:cNvPr id="85" name="Oval 84">
              <a:extLst>
                <a:ext uri="{FF2B5EF4-FFF2-40B4-BE49-F238E27FC236}">
                  <a16:creationId xmlns:a16="http://schemas.microsoft.com/office/drawing/2014/main" id="{25549813-E4F9-BB4A-796C-E6A030DCC275}"/>
                </a:ext>
              </a:extLst>
            </p:cNvPr>
            <p:cNvSpPr/>
            <p:nvPr/>
          </p:nvSpPr>
          <p:spPr>
            <a:xfrm>
              <a:off x="8982243" y="5080755"/>
              <a:ext cx="277091" cy="28748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sp>
          <p:nvSpPr>
            <p:cNvPr id="86" name="Oval 85">
              <a:extLst>
                <a:ext uri="{FF2B5EF4-FFF2-40B4-BE49-F238E27FC236}">
                  <a16:creationId xmlns:a16="http://schemas.microsoft.com/office/drawing/2014/main" id="{A0FEE83C-4735-F302-BB2E-9E919B8B938F}"/>
                </a:ext>
              </a:extLst>
            </p:cNvPr>
            <p:cNvSpPr/>
            <p:nvPr/>
          </p:nvSpPr>
          <p:spPr>
            <a:xfrm>
              <a:off x="10154797" y="5419999"/>
              <a:ext cx="277091" cy="28748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sp>
          <p:nvSpPr>
            <p:cNvPr id="87" name="Oval 86">
              <a:extLst>
                <a:ext uri="{FF2B5EF4-FFF2-40B4-BE49-F238E27FC236}">
                  <a16:creationId xmlns:a16="http://schemas.microsoft.com/office/drawing/2014/main" id="{7B1F6AB9-E688-7B60-B334-4CFDEF1EFD78}"/>
                </a:ext>
              </a:extLst>
            </p:cNvPr>
            <p:cNvSpPr/>
            <p:nvPr/>
          </p:nvSpPr>
          <p:spPr>
            <a:xfrm>
              <a:off x="10248803" y="4889325"/>
              <a:ext cx="277091" cy="28748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sp>
          <p:nvSpPr>
            <p:cNvPr id="88" name="Oval 87">
              <a:extLst>
                <a:ext uri="{FF2B5EF4-FFF2-40B4-BE49-F238E27FC236}">
                  <a16:creationId xmlns:a16="http://schemas.microsoft.com/office/drawing/2014/main" id="{EE625016-3B09-CC00-F863-BC1A8DC57759}"/>
                </a:ext>
              </a:extLst>
            </p:cNvPr>
            <p:cNvSpPr/>
            <p:nvPr/>
          </p:nvSpPr>
          <p:spPr>
            <a:xfrm>
              <a:off x="11068202" y="2811303"/>
              <a:ext cx="277091" cy="2874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sp>
          <p:nvSpPr>
            <p:cNvPr id="89" name="Oval 88">
              <a:extLst>
                <a:ext uri="{FF2B5EF4-FFF2-40B4-BE49-F238E27FC236}">
                  <a16:creationId xmlns:a16="http://schemas.microsoft.com/office/drawing/2014/main" id="{4DDAAC35-F911-BC46-5F7A-A61A3568E286}"/>
                </a:ext>
              </a:extLst>
            </p:cNvPr>
            <p:cNvSpPr/>
            <p:nvPr/>
          </p:nvSpPr>
          <p:spPr>
            <a:xfrm>
              <a:off x="10176908" y="2530507"/>
              <a:ext cx="277091" cy="2874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sp>
          <p:nvSpPr>
            <p:cNvPr id="90" name="Oval 89">
              <a:extLst>
                <a:ext uri="{FF2B5EF4-FFF2-40B4-BE49-F238E27FC236}">
                  <a16:creationId xmlns:a16="http://schemas.microsoft.com/office/drawing/2014/main" id="{F2865C5B-C89B-1423-AC6F-2C57F27839A7}"/>
                </a:ext>
              </a:extLst>
            </p:cNvPr>
            <p:cNvSpPr/>
            <p:nvPr/>
          </p:nvSpPr>
          <p:spPr>
            <a:xfrm>
              <a:off x="7939385" y="1897981"/>
              <a:ext cx="277091" cy="28748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sp>
          <p:nvSpPr>
            <p:cNvPr id="91" name="Oval 90">
              <a:extLst>
                <a:ext uri="{FF2B5EF4-FFF2-40B4-BE49-F238E27FC236}">
                  <a16:creationId xmlns:a16="http://schemas.microsoft.com/office/drawing/2014/main" id="{CD71E5B6-1886-B8A4-52FC-08965E130633}"/>
                </a:ext>
              </a:extLst>
            </p:cNvPr>
            <p:cNvSpPr/>
            <p:nvPr/>
          </p:nvSpPr>
          <p:spPr>
            <a:xfrm>
              <a:off x="8341168" y="2897325"/>
              <a:ext cx="277091" cy="2874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sp>
          <p:nvSpPr>
            <p:cNvPr id="92" name="Oval 91">
              <a:extLst>
                <a:ext uri="{FF2B5EF4-FFF2-40B4-BE49-F238E27FC236}">
                  <a16:creationId xmlns:a16="http://schemas.microsoft.com/office/drawing/2014/main" id="{94AEBD53-E5C7-BE7D-3369-DD5F906E87FE}"/>
                </a:ext>
              </a:extLst>
            </p:cNvPr>
            <p:cNvSpPr/>
            <p:nvPr/>
          </p:nvSpPr>
          <p:spPr>
            <a:xfrm>
              <a:off x="9120788" y="3132895"/>
              <a:ext cx="277091" cy="28748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sp>
          <p:nvSpPr>
            <p:cNvPr id="93" name="Oval 92">
              <a:extLst>
                <a:ext uri="{FF2B5EF4-FFF2-40B4-BE49-F238E27FC236}">
                  <a16:creationId xmlns:a16="http://schemas.microsoft.com/office/drawing/2014/main" id="{0DF44FCC-DEC7-D228-0842-1B335B861C17}"/>
                </a:ext>
              </a:extLst>
            </p:cNvPr>
            <p:cNvSpPr/>
            <p:nvPr/>
          </p:nvSpPr>
          <p:spPr>
            <a:xfrm>
              <a:off x="10016251" y="3010914"/>
              <a:ext cx="277091" cy="28748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sp>
          <p:nvSpPr>
            <p:cNvPr id="94" name="Oval 93">
              <a:extLst>
                <a:ext uri="{FF2B5EF4-FFF2-40B4-BE49-F238E27FC236}">
                  <a16:creationId xmlns:a16="http://schemas.microsoft.com/office/drawing/2014/main" id="{15C4DFF1-D006-39E4-5640-1686376686E9}"/>
                </a:ext>
              </a:extLst>
            </p:cNvPr>
            <p:cNvSpPr/>
            <p:nvPr/>
          </p:nvSpPr>
          <p:spPr>
            <a:xfrm>
              <a:off x="7403893" y="3943561"/>
              <a:ext cx="277091" cy="28748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sp>
          <p:nvSpPr>
            <p:cNvPr id="95" name="Oval 94">
              <a:extLst>
                <a:ext uri="{FF2B5EF4-FFF2-40B4-BE49-F238E27FC236}">
                  <a16:creationId xmlns:a16="http://schemas.microsoft.com/office/drawing/2014/main" id="{EBB65F76-B84E-B381-407A-FAFE9A04C961}"/>
                </a:ext>
              </a:extLst>
            </p:cNvPr>
            <p:cNvSpPr/>
            <p:nvPr/>
          </p:nvSpPr>
          <p:spPr>
            <a:xfrm>
              <a:off x="7896515" y="5140351"/>
              <a:ext cx="277091" cy="2874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sp>
          <p:nvSpPr>
            <p:cNvPr id="96" name="Oval 95">
              <a:extLst>
                <a:ext uri="{FF2B5EF4-FFF2-40B4-BE49-F238E27FC236}">
                  <a16:creationId xmlns:a16="http://schemas.microsoft.com/office/drawing/2014/main" id="{5AFE7F8B-16B3-DD28-DADF-E0F025108B64}"/>
                </a:ext>
              </a:extLst>
            </p:cNvPr>
            <p:cNvSpPr/>
            <p:nvPr/>
          </p:nvSpPr>
          <p:spPr>
            <a:xfrm>
              <a:off x="9202105" y="3895929"/>
              <a:ext cx="277091" cy="28748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sp>
          <p:nvSpPr>
            <p:cNvPr id="97" name="Oval 96">
              <a:extLst>
                <a:ext uri="{FF2B5EF4-FFF2-40B4-BE49-F238E27FC236}">
                  <a16:creationId xmlns:a16="http://schemas.microsoft.com/office/drawing/2014/main" id="{AFCE08A4-49E8-9799-C3F1-AE33B87F8C32}"/>
                </a:ext>
              </a:extLst>
            </p:cNvPr>
            <p:cNvSpPr/>
            <p:nvPr/>
          </p:nvSpPr>
          <p:spPr>
            <a:xfrm>
              <a:off x="10434137" y="3943561"/>
              <a:ext cx="277091" cy="28748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a:t>
              </a:r>
            </a:p>
          </p:txBody>
        </p:sp>
      </p:grpSp>
      <p:sp>
        <p:nvSpPr>
          <p:cNvPr id="51" name="Rectangle: Rounded Corners 50">
            <a:extLst>
              <a:ext uri="{FF2B5EF4-FFF2-40B4-BE49-F238E27FC236}">
                <a16:creationId xmlns:a16="http://schemas.microsoft.com/office/drawing/2014/main" id="{DABF4645-81FA-1051-A2AC-16D33AB207D3}"/>
              </a:ext>
              <a:ext uri="{C183D7F6-B498-43B3-948B-1728B52AA6E4}">
                <adec:decorative xmlns:adec="http://schemas.microsoft.com/office/drawing/2017/decorative" val="0"/>
              </a:ext>
            </a:extLst>
          </p:cNvPr>
          <p:cNvSpPr/>
          <p:nvPr/>
        </p:nvSpPr>
        <p:spPr>
          <a:xfrm>
            <a:off x="360000" y="5756757"/>
            <a:ext cx="10917186" cy="103405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t" anchorCtr="0"/>
          <a:lstStyle/>
          <a:p>
            <a:r>
              <a:rPr lang="en-AU" sz="1800" b="1" dirty="0">
                <a:solidFill>
                  <a:schemeClr val="accent1"/>
                </a:solidFill>
              </a:rPr>
              <a:t>Checkpoint </a:t>
            </a:r>
            <a:r>
              <a:rPr lang="en-AU" sz="1800" dirty="0">
                <a:solidFill>
                  <a:schemeClr val="accent1"/>
                </a:solidFill>
              </a:rPr>
              <a:t>Which of these atoms can form metallic bonds?</a:t>
            </a:r>
            <a:endParaRPr lang="en-AU" sz="1800" baseline="-25000" dirty="0">
              <a:solidFill>
                <a:schemeClr val="accent1"/>
              </a:solidFill>
            </a:endParaRPr>
          </a:p>
        </p:txBody>
      </p:sp>
      <p:sp>
        <p:nvSpPr>
          <p:cNvPr id="57" name="TextBox 56">
            <a:extLst>
              <a:ext uri="{FF2B5EF4-FFF2-40B4-BE49-F238E27FC236}">
                <a16:creationId xmlns:a16="http://schemas.microsoft.com/office/drawing/2014/main" id="{D0BABD54-F936-CF2E-4DD4-1B20628791C3}"/>
              </a:ext>
            </a:extLst>
          </p:cNvPr>
          <p:cNvSpPr txBox="1"/>
          <p:nvPr/>
        </p:nvSpPr>
        <p:spPr>
          <a:xfrm>
            <a:off x="1801071" y="6294000"/>
            <a:ext cx="783414" cy="402000"/>
          </a:xfrm>
          <a:prstGeom prst="rect">
            <a:avLst/>
          </a:prstGeom>
          <a:noFill/>
        </p:spPr>
        <p:txBody>
          <a:bodyPr wrap="square" lIns="0" tIns="0" rIns="0" bIns="0" rtlCol="0">
            <a:noAutofit/>
          </a:bodyPr>
          <a:lstStyle/>
          <a:p>
            <a:r>
              <a:rPr lang="en-AU" sz="2000" b="1" dirty="0">
                <a:solidFill>
                  <a:schemeClr val="accent1"/>
                </a:solidFill>
              </a:rPr>
              <a:t>Na</a:t>
            </a:r>
            <a:endParaRPr lang="en-AU" sz="2000" dirty="0"/>
          </a:p>
        </p:txBody>
      </p:sp>
      <p:sp>
        <p:nvSpPr>
          <p:cNvPr id="56" name="TextBox 55">
            <a:extLst>
              <a:ext uri="{FF2B5EF4-FFF2-40B4-BE49-F238E27FC236}">
                <a16:creationId xmlns:a16="http://schemas.microsoft.com/office/drawing/2014/main" id="{1CA891B9-94B7-1DD4-872E-122AEAC4E9FF}"/>
              </a:ext>
            </a:extLst>
          </p:cNvPr>
          <p:cNvSpPr txBox="1"/>
          <p:nvPr/>
        </p:nvSpPr>
        <p:spPr>
          <a:xfrm>
            <a:off x="2837018" y="6294000"/>
            <a:ext cx="783414" cy="402000"/>
          </a:xfrm>
          <a:prstGeom prst="rect">
            <a:avLst/>
          </a:prstGeom>
          <a:noFill/>
        </p:spPr>
        <p:txBody>
          <a:bodyPr wrap="square" lIns="0" tIns="0" rIns="0" bIns="0" rtlCol="0">
            <a:noAutofit/>
          </a:bodyPr>
          <a:lstStyle/>
          <a:p>
            <a:r>
              <a:rPr lang="en-AU" sz="2000" b="1" dirty="0">
                <a:solidFill>
                  <a:schemeClr val="accent1"/>
                </a:solidFill>
              </a:rPr>
              <a:t>Si</a:t>
            </a:r>
            <a:endParaRPr lang="en-AU" sz="2000" dirty="0"/>
          </a:p>
        </p:txBody>
      </p:sp>
      <p:sp>
        <p:nvSpPr>
          <p:cNvPr id="52" name="TextBox 51">
            <a:extLst>
              <a:ext uri="{FF2B5EF4-FFF2-40B4-BE49-F238E27FC236}">
                <a16:creationId xmlns:a16="http://schemas.microsoft.com/office/drawing/2014/main" id="{30AA1729-7542-6A82-FBE2-FC7B97FE2FB7}"/>
              </a:ext>
            </a:extLst>
          </p:cNvPr>
          <p:cNvSpPr txBox="1"/>
          <p:nvPr/>
        </p:nvSpPr>
        <p:spPr>
          <a:xfrm>
            <a:off x="3872965" y="6294000"/>
            <a:ext cx="783414" cy="402000"/>
          </a:xfrm>
          <a:prstGeom prst="rect">
            <a:avLst/>
          </a:prstGeom>
          <a:noFill/>
        </p:spPr>
        <p:txBody>
          <a:bodyPr wrap="square" lIns="0" tIns="0" rIns="0" bIns="0" rtlCol="0">
            <a:noAutofit/>
          </a:bodyPr>
          <a:lstStyle/>
          <a:p>
            <a:r>
              <a:rPr lang="en-US" sz="2000" b="1" dirty="0">
                <a:solidFill>
                  <a:schemeClr val="accent1"/>
                </a:solidFill>
              </a:rPr>
              <a:t>N</a:t>
            </a:r>
            <a:endParaRPr lang="en-AU" sz="2000" b="1" dirty="0">
              <a:solidFill>
                <a:schemeClr val="accent1"/>
              </a:solidFill>
            </a:endParaRPr>
          </a:p>
        </p:txBody>
      </p:sp>
      <p:sp>
        <p:nvSpPr>
          <p:cNvPr id="53" name="TextBox 52">
            <a:extLst>
              <a:ext uri="{FF2B5EF4-FFF2-40B4-BE49-F238E27FC236}">
                <a16:creationId xmlns:a16="http://schemas.microsoft.com/office/drawing/2014/main" id="{32B257C6-FCA2-7A45-E7DA-612424D76BDF}"/>
              </a:ext>
            </a:extLst>
          </p:cNvPr>
          <p:cNvSpPr txBox="1"/>
          <p:nvPr/>
        </p:nvSpPr>
        <p:spPr>
          <a:xfrm>
            <a:off x="4908912" y="6294000"/>
            <a:ext cx="783414" cy="402000"/>
          </a:xfrm>
          <a:prstGeom prst="rect">
            <a:avLst/>
          </a:prstGeom>
          <a:noFill/>
        </p:spPr>
        <p:txBody>
          <a:bodyPr wrap="square" lIns="0" tIns="0" rIns="0" bIns="0" rtlCol="0">
            <a:noAutofit/>
          </a:bodyPr>
          <a:lstStyle/>
          <a:p>
            <a:r>
              <a:rPr lang="en-AU" sz="2000" b="1" dirty="0">
                <a:solidFill>
                  <a:schemeClr val="accent1"/>
                </a:solidFill>
              </a:rPr>
              <a:t>Ne</a:t>
            </a:r>
            <a:endParaRPr lang="en-AU" sz="2000" dirty="0"/>
          </a:p>
        </p:txBody>
      </p:sp>
      <p:sp>
        <p:nvSpPr>
          <p:cNvPr id="54" name="TextBox 53">
            <a:extLst>
              <a:ext uri="{FF2B5EF4-FFF2-40B4-BE49-F238E27FC236}">
                <a16:creationId xmlns:a16="http://schemas.microsoft.com/office/drawing/2014/main" id="{19A4E422-9EDF-BE0B-CDEF-B7160CA34F75}"/>
              </a:ext>
            </a:extLst>
          </p:cNvPr>
          <p:cNvSpPr txBox="1"/>
          <p:nvPr/>
        </p:nvSpPr>
        <p:spPr>
          <a:xfrm>
            <a:off x="5944859" y="6294000"/>
            <a:ext cx="783414" cy="402000"/>
          </a:xfrm>
          <a:prstGeom prst="rect">
            <a:avLst/>
          </a:prstGeom>
          <a:noFill/>
        </p:spPr>
        <p:txBody>
          <a:bodyPr wrap="square" lIns="0" tIns="0" rIns="0" bIns="0" rtlCol="0">
            <a:noAutofit/>
          </a:bodyPr>
          <a:lstStyle/>
          <a:p>
            <a:r>
              <a:rPr lang="en-AU" sz="2000" b="1" dirty="0">
                <a:solidFill>
                  <a:schemeClr val="accent1"/>
                </a:solidFill>
              </a:rPr>
              <a:t>CI</a:t>
            </a:r>
            <a:endParaRPr lang="en-AU" sz="2000" dirty="0"/>
          </a:p>
        </p:txBody>
      </p:sp>
      <p:sp>
        <p:nvSpPr>
          <p:cNvPr id="55" name="TextBox 54">
            <a:extLst>
              <a:ext uri="{FF2B5EF4-FFF2-40B4-BE49-F238E27FC236}">
                <a16:creationId xmlns:a16="http://schemas.microsoft.com/office/drawing/2014/main" id="{D81C31D3-48AE-EB15-1168-E4C324555FE8}"/>
              </a:ext>
            </a:extLst>
          </p:cNvPr>
          <p:cNvSpPr txBox="1"/>
          <p:nvPr/>
        </p:nvSpPr>
        <p:spPr>
          <a:xfrm>
            <a:off x="6980806" y="6294000"/>
            <a:ext cx="783414" cy="402000"/>
          </a:xfrm>
          <a:prstGeom prst="rect">
            <a:avLst/>
          </a:prstGeom>
          <a:noFill/>
        </p:spPr>
        <p:txBody>
          <a:bodyPr wrap="square" lIns="0" tIns="0" rIns="0" bIns="0" rtlCol="0">
            <a:noAutofit/>
          </a:bodyPr>
          <a:lstStyle/>
          <a:p>
            <a:r>
              <a:rPr lang="en-AU" sz="2000" b="1" dirty="0">
                <a:solidFill>
                  <a:schemeClr val="accent1"/>
                </a:solidFill>
              </a:rPr>
              <a:t>Li</a:t>
            </a:r>
            <a:endParaRPr lang="en-AU" sz="2000" dirty="0"/>
          </a:p>
        </p:txBody>
      </p:sp>
      <p:sp>
        <p:nvSpPr>
          <p:cNvPr id="58" name="TextBox 57">
            <a:extLst>
              <a:ext uri="{FF2B5EF4-FFF2-40B4-BE49-F238E27FC236}">
                <a16:creationId xmlns:a16="http://schemas.microsoft.com/office/drawing/2014/main" id="{5CC64FC2-9795-FE86-7A3C-71410AC551FE}"/>
              </a:ext>
            </a:extLst>
          </p:cNvPr>
          <p:cNvSpPr txBox="1"/>
          <p:nvPr/>
        </p:nvSpPr>
        <p:spPr>
          <a:xfrm>
            <a:off x="8016753" y="6294000"/>
            <a:ext cx="783414" cy="402000"/>
          </a:xfrm>
          <a:prstGeom prst="rect">
            <a:avLst/>
          </a:prstGeom>
          <a:noFill/>
        </p:spPr>
        <p:txBody>
          <a:bodyPr wrap="square" lIns="0" tIns="0" rIns="0" bIns="0" rtlCol="0">
            <a:noAutofit/>
          </a:bodyPr>
          <a:lstStyle/>
          <a:p>
            <a:r>
              <a:rPr lang="en-US" sz="2000" b="1" dirty="0">
                <a:solidFill>
                  <a:schemeClr val="accent1"/>
                </a:solidFill>
              </a:rPr>
              <a:t>F</a:t>
            </a:r>
            <a:r>
              <a:rPr lang="en-AU" sz="2000" b="1" dirty="0">
                <a:solidFill>
                  <a:schemeClr val="accent1"/>
                </a:solidFill>
              </a:rPr>
              <a:t>e</a:t>
            </a:r>
            <a:endParaRPr lang="en-AU" sz="2000" dirty="0"/>
          </a:p>
        </p:txBody>
      </p:sp>
      <p:sp>
        <p:nvSpPr>
          <p:cNvPr id="59" name="TextBox 58">
            <a:extLst>
              <a:ext uri="{FF2B5EF4-FFF2-40B4-BE49-F238E27FC236}">
                <a16:creationId xmlns:a16="http://schemas.microsoft.com/office/drawing/2014/main" id="{9837DB87-D05C-712B-7D44-938828574029}"/>
              </a:ext>
            </a:extLst>
          </p:cNvPr>
          <p:cNvSpPr txBox="1"/>
          <p:nvPr/>
        </p:nvSpPr>
        <p:spPr>
          <a:xfrm>
            <a:off x="9052701" y="6294000"/>
            <a:ext cx="783414" cy="402000"/>
          </a:xfrm>
          <a:prstGeom prst="rect">
            <a:avLst/>
          </a:prstGeom>
          <a:noFill/>
        </p:spPr>
        <p:txBody>
          <a:bodyPr wrap="square" lIns="0" tIns="0" rIns="0" bIns="0" rtlCol="0">
            <a:noAutofit/>
          </a:bodyPr>
          <a:lstStyle/>
          <a:p>
            <a:r>
              <a:rPr lang="en-AU" sz="2000" b="1" dirty="0">
                <a:solidFill>
                  <a:schemeClr val="accent1"/>
                </a:solidFill>
              </a:rPr>
              <a:t>Cu</a:t>
            </a:r>
            <a:endParaRPr lang="en-AU" sz="2000" dirty="0"/>
          </a:p>
        </p:txBody>
      </p:sp>
      <p:sp>
        <p:nvSpPr>
          <p:cNvPr id="104" name="Rectangle 103">
            <a:extLst>
              <a:ext uri="{FF2B5EF4-FFF2-40B4-BE49-F238E27FC236}">
                <a16:creationId xmlns:a16="http://schemas.microsoft.com/office/drawing/2014/main" id="{82846D9E-8F05-20AD-1C8F-C6EB6E03F857}"/>
              </a:ext>
              <a:ext uri="{C183D7F6-B498-43B3-948B-1728B52AA6E4}">
                <adec:decorative xmlns:adec="http://schemas.microsoft.com/office/drawing/2017/decorative" val="1"/>
              </a:ext>
            </a:extLst>
          </p:cNvPr>
          <p:cNvSpPr/>
          <p:nvPr/>
        </p:nvSpPr>
        <p:spPr>
          <a:xfrm>
            <a:off x="1651638" y="6194244"/>
            <a:ext cx="593166" cy="497018"/>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Rectangle 104">
            <a:extLst>
              <a:ext uri="{FF2B5EF4-FFF2-40B4-BE49-F238E27FC236}">
                <a16:creationId xmlns:a16="http://schemas.microsoft.com/office/drawing/2014/main" id="{8A3C8E8E-97DB-4785-4132-6887368CD8A8}"/>
              </a:ext>
              <a:ext uri="{C183D7F6-B498-43B3-948B-1728B52AA6E4}">
                <adec:decorative xmlns:adec="http://schemas.microsoft.com/office/drawing/2017/decorative" val="1"/>
              </a:ext>
            </a:extLst>
          </p:cNvPr>
          <p:cNvSpPr/>
          <p:nvPr/>
        </p:nvSpPr>
        <p:spPr>
          <a:xfrm>
            <a:off x="6779347" y="6194244"/>
            <a:ext cx="593166" cy="497018"/>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105">
            <a:extLst>
              <a:ext uri="{FF2B5EF4-FFF2-40B4-BE49-F238E27FC236}">
                <a16:creationId xmlns:a16="http://schemas.microsoft.com/office/drawing/2014/main" id="{FADA2798-DF4F-691B-D126-7CD478065BDC}"/>
              </a:ext>
              <a:ext uri="{C183D7F6-B498-43B3-948B-1728B52AA6E4}">
                <adec:decorative xmlns:adec="http://schemas.microsoft.com/office/drawing/2017/decorative" val="1"/>
              </a:ext>
            </a:extLst>
          </p:cNvPr>
          <p:cNvSpPr/>
          <p:nvPr/>
        </p:nvSpPr>
        <p:spPr>
          <a:xfrm>
            <a:off x="7873834" y="6194244"/>
            <a:ext cx="593166" cy="497018"/>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a:extLst>
              <a:ext uri="{FF2B5EF4-FFF2-40B4-BE49-F238E27FC236}">
                <a16:creationId xmlns:a16="http://schemas.microsoft.com/office/drawing/2014/main" id="{3A474970-6834-F172-A339-2D87848F7493}"/>
              </a:ext>
              <a:ext uri="{C183D7F6-B498-43B3-948B-1728B52AA6E4}">
                <adec:decorative xmlns:adec="http://schemas.microsoft.com/office/drawing/2017/decorative" val="1"/>
              </a:ext>
            </a:extLst>
          </p:cNvPr>
          <p:cNvSpPr/>
          <p:nvPr/>
        </p:nvSpPr>
        <p:spPr>
          <a:xfrm>
            <a:off x="8901847" y="6194244"/>
            <a:ext cx="593166" cy="497018"/>
          </a:xfrm>
          <a:prstGeom prst="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BF318864-31AF-87E5-1A60-616BF5DA3A9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51</a:t>
            </a:fld>
            <a:endParaRPr lang="en-AU"/>
          </a:p>
        </p:txBody>
      </p:sp>
    </p:spTree>
    <p:extLst>
      <p:ext uri="{BB962C8B-B14F-4D97-AF65-F5344CB8AC3E}">
        <p14:creationId xmlns:p14="http://schemas.microsoft.com/office/powerpoint/2010/main" val="266119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1000"/>
                                        <p:tgtEl>
                                          <p:spTgt spid="52"/>
                                        </p:tgtEl>
                                      </p:cBhvr>
                                    </p:animEffect>
                                    <p:anim calcmode="lin" valueType="num">
                                      <p:cBhvr>
                                        <p:cTn id="16" dur="1000" fill="hold"/>
                                        <p:tgtEl>
                                          <p:spTgt spid="52"/>
                                        </p:tgtEl>
                                        <p:attrNameLst>
                                          <p:attrName>ppt_x</p:attrName>
                                        </p:attrNameLst>
                                      </p:cBhvr>
                                      <p:tavLst>
                                        <p:tav tm="0">
                                          <p:val>
                                            <p:strVal val="#ppt_x"/>
                                          </p:val>
                                        </p:tav>
                                        <p:tav tm="100000">
                                          <p:val>
                                            <p:strVal val="#ppt_x"/>
                                          </p:val>
                                        </p:tav>
                                      </p:tavLst>
                                    </p:anim>
                                    <p:anim calcmode="lin" valueType="num">
                                      <p:cBhvr>
                                        <p:cTn id="17" dur="1000" fill="hold"/>
                                        <p:tgtEl>
                                          <p:spTgt spid="5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1000"/>
                                        <p:tgtEl>
                                          <p:spTgt spid="55"/>
                                        </p:tgtEl>
                                      </p:cBhvr>
                                    </p:animEffect>
                                    <p:anim calcmode="lin" valueType="num">
                                      <p:cBhvr>
                                        <p:cTn id="31" dur="1000" fill="hold"/>
                                        <p:tgtEl>
                                          <p:spTgt spid="55"/>
                                        </p:tgtEl>
                                        <p:attrNameLst>
                                          <p:attrName>ppt_x</p:attrName>
                                        </p:attrNameLst>
                                      </p:cBhvr>
                                      <p:tavLst>
                                        <p:tav tm="0">
                                          <p:val>
                                            <p:strVal val="#ppt_x"/>
                                          </p:val>
                                        </p:tav>
                                        <p:tav tm="100000">
                                          <p:val>
                                            <p:strVal val="#ppt_x"/>
                                          </p:val>
                                        </p:tav>
                                      </p:tavLst>
                                    </p:anim>
                                    <p:anim calcmode="lin" valueType="num">
                                      <p:cBhvr>
                                        <p:cTn id="32" dur="1000" fill="hold"/>
                                        <p:tgtEl>
                                          <p:spTgt spid="5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1000" fill="hold"/>
                                        <p:tgtEl>
                                          <p:spTgt spid="5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1000"/>
                                        <p:tgtEl>
                                          <p:spTgt spid="59"/>
                                        </p:tgtEl>
                                      </p:cBhvr>
                                    </p:animEffect>
                                    <p:anim calcmode="lin" valueType="num">
                                      <p:cBhvr>
                                        <p:cTn id="51" dur="1000" fill="hold"/>
                                        <p:tgtEl>
                                          <p:spTgt spid="59"/>
                                        </p:tgtEl>
                                        <p:attrNameLst>
                                          <p:attrName>ppt_x</p:attrName>
                                        </p:attrNameLst>
                                      </p:cBhvr>
                                      <p:tavLst>
                                        <p:tav tm="0">
                                          <p:val>
                                            <p:strVal val="#ppt_x"/>
                                          </p:val>
                                        </p:tav>
                                        <p:tav tm="100000">
                                          <p:val>
                                            <p:strVal val="#ppt_x"/>
                                          </p:val>
                                        </p:tav>
                                      </p:tavLst>
                                    </p:anim>
                                    <p:anim calcmode="lin" valueType="num">
                                      <p:cBhvr>
                                        <p:cTn id="52" dur="1000" fill="hold"/>
                                        <p:tgtEl>
                                          <p:spTgt spid="5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fade">
                                      <p:cBhvr>
                                        <p:cTn id="62" dur="1000"/>
                                        <p:tgtEl>
                                          <p:spTgt spid="104"/>
                                        </p:tgtEl>
                                      </p:cBhvr>
                                    </p:animEffect>
                                    <p:anim calcmode="lin" valueType="num">
                                      <p:cBhvr>
                                        <p:cTn id="63" dur="1000" fill="hold"/>
                                        <p:tgtEl>
                                          <p:spTgt spid="104"/>
                                        </p:tgtEl>
                                        <p:attrNameLst>
                                          <p:attrName>ppt_x</p:attrName>
                                        </p:attrNameLst>
                                      </p:cBhvr>
                                      <p:tavLst>
                                        <p:tav tm="0">
                                          <p:val>
                                            <p:strVal val="#ppt_x"/>
                                          </p:val>
                                        </p:tav>
                                        <p:tav tm="100000">
                                          <p:val>
                                            <p:strVal val="#ppt_x"/>
                                          </p:val>
                                        </p:tav>
                                      </p:tavLst>
                                    </p:anim>
                                    <p:anim calcmode="lin" valueType="num">
                                      <p:cBhvr>
                                        <p:cTn id="64" dur="1000" fill="hold"/>
                                        <p:tgtEl>
                                          <p:spTgt spid="10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05"/>
                                        </p:tgtEl>
                                        <p:attrNameLst>
                                          <p:attrName>style.visibility</p:attrName>
                                        </p:attrNameLst>
                                      </p:cBhvr>
                                      <p:to>
                                        <p:strVal val="visible"/>
                                      </p:to>
                                    </p:set>
                                    <p:animEffect transition="in" filter="fade">
                                      <p:cBhvr>
                                        <p:cTn id="67" dur="1000"/>
                                        <p:tgtEl>
                                          <p:spTgt spid="105"/>
                                        </p:tgtEl>
                                      </p:cBhvr>
                                    </p:animEffect>
                                    <p:anim calcmode="lin" valueType="num">
                                      <p:cBhvr>
                                        <p:cTn id="68" dur="1000" fill="hold"/>
                                        <p:tgtEl>
                                          <p:spTgt spid="105"/>
                                        </p:tgtEl>
                                        <p:attrNameLst>
                                          <p:attrName>ppt_x</p:attrName>
                                        </p:attrNameLst>
                                      </p:cBhvr>
                                      <p:tavLst>
                                        <p:tav tm="0">
                                          <p:val>
                                            <p:strVal val="#ppt_x"/>
                                          </p:val>
                                        </p:tav>
                                        <p:tav tm="100000">
                                          <p:val>
                                            <p:strVal val="#ppt_x"/>
                                          </p:val>
                                        </p:tav>
                                      </p:tavLst>
                                    </p:anim>
                                    <p:anim calcmode="lin" valueType="num">
                                      <p:cBhvr>
                                        <p:cTn id="69" dur="1000" fill="hold"/>
                                        <p:tgtEl>
                                          <p:spTgt spid="10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fade">
                                      <p:cBhvr>
                                        <p:cTn id="72" dur="1000"/>
                                        <p:tgtEl>
                                          <p:spTgt spid="106"/>
                                        </p:tgtEl>
                                      </p:cBhvr>
                                    </p:animEffect>
                                    <p:anim calcmode="lin" valueType="num">
                                      <p:cBhvr>
                                        <p:cTn id="73" dur="1000" fill="hold"/>
                                        <p:tgtEl>
                                          <p:spTgt spid="106"/>
                                        </p:tgtEl>
                                        <p:attrNameLst>
                                          <p:attrName>ppt_x</p:attrName>
                                        </p:attrNameLst>
                                      </p:cBhvr>
                                      <p:tavLst>
                                        <p:tav tm="0">
                                          <p:val>
                                            <p:strVal val="#ppt_x"/>
                                          </p:val>
                                        </p:tav>
                                        <p:tav tm="100000">
                                          <p:val>
                                            <p:strVal val="#ppt_x"/>
                                          </p:val>
                                        </p:tav>
                                      </p:tavLst>
                                    </p:anim>
                                    <p:anim calcmode="lin" valueType="num">
                                      <p:cBhvr>
                                        <p:cTn id="74" dur="1000" fill="hold"/>
                                        <p:tgtEl>
                                          <p:spTgt spid="10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fade">
                                      <p:cBhvr>
                                        <p:cTn id="77" dur="1000"/>
                                        <p:tgtEl>
                                          <p:spTgt spid="107"/>
                                        </p:tgtEl>
                                      </p:cBhvr>
                                    </p:animEffect>
                                    <p:anim calcmode="lin" valueType="num">
                                      <p:cBhvr>
                                        <p:cTn id="78" dur="1000" fill="hold"/>
                                        <p:tgtEl>
                                          <p:spTgt spid="107"/>
                                        </p:tgtEl>
                                        <p:attrNameLst>
                                          <p:attrName>ppt_x</p:attrName>
                                        </p:attrNameLst>
                                      </p:cBhvr>
                                      <p:tavLst>
                                        <p:tav tm="0">
                                          <p:val>
                                            <p:strVal val="#ppt_x"/>
                                          </p:val>
                                        </p:tav>
                                        <p:tav tm="100000">
                                          <p:val>
                                            <p:strVal val="#ppt_x"/>
                                          </p:val>
                                        </p:tav>
                                      </p:tavLst>
                                    </p:anim>
                                    <p:anim calcmode="lin" valueType="num">
                                      <p:cBhvr>
                                        <p:cTn id="79"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7" grpId="0"/>
      <p:bldP spid="56" grpId="0"/>
      <p:bldP spid="52" grpId="0"/>
      <p:bldP spid="53" grpId="0"/>
      <p:bldP spid="54" grpId="0"/>
      <p:bldP spid="55" grpId="0"/>
      <p:bldP spid="58" grpId="0"/>
      <p:bldP spid="59" grpId="0"/>
      <p:bldP spid="104" grpId="0" animBg="1"/>
      <p:bldP spid="105" grpId="0" animBg="1"/>
      <p:bldP spid="106" grpId="0" animBg="1"/>
      <p:bldP spid="10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74371C-F1D9-CFC2-C84C-12B6B65C2087}"/>
              </a:ext>
            </a:extLst>
          </p:cNvPr>
          <p:cNvSpPr>
            <a:spLocks noGrp="1"/>
          </p:cNvSpPr>
          <p:nvPr>
            <p:ph type="title"/>
          </p:nvPr>
        </p:nvSpPr>
        <p:spPr>
          <a:xfrm>
            <a:off x="359998" y="225754"/>
            <a:ext cx="3637844" cy="522000"/>
          </a:xfrm>
        </p:spPr>
        <p:txBody>
          <a:bodyPr/>
          <a:lstStyle/>
          <a:p>
            <a:r>
              <a:rPr lang="en-AU" dirty="0"/>
              <a:t>2.2 Checkpoint 2</a:t>
            </a:r>
          </a:p>
        </p:txBody>
      </p:sp>
      <p:sp>
        <p:nvSpPr>
          <p:cNvPr id="9" name="Text Placeholder 8">
            <a:extLst>
              <a:ext uri="{FF2B5EF4-FFF2-40B4-BE49-F238E27FC236}">
                <a16:creationId xmlns:a16="http://schemas.microsoft.com/office/drawing/2014/main" id="{71DDC97D-DD58-E849-968D-8EFE831AE96D}"/>
              </a:ext>
            </a:extLst>
          </p:cNvPr>
          <p:cNvSpPr>
            <a:spLocks noGrp="1"/>
          </p:cNvSpPr>
          <p:nvPr>
            <p:ph type="body" sz="quarter" idx="18"/>
          </p:nvPr>
        </p:nvSpPr>
        <p:spPr>
          <a:xfrm>
            <a:off x="359998" y="747754"/>
            <a:ext cx="3637845" cy="723065"/>
          </a:xfrm>
        </p:spPr>
        <p:txBody>
          <a:bodyPr/>
          <a:lstStyle/>
          <a:p>
            <a:pPr>
              <a:lnSpc>
                <a:spcPct val="114000"/>
              </a:lnSpc>
              <a:spcAft>
                <a:spcPts val="600"/>
              </a:spcAft>
            </a:pPr>
            <a:r>
              <a:rPr lang="en-AU" dirty="0"/>
              <a:t>Match the information with the</a:t>
            </a:r>
            <a:br>
              <a:rPr lang="en-AU" dirty="0"/>
            </a:br>
            <a:r>
              <a:rPr lang="en-AU" dirty="0"/>
              <a:t> type of bond that it relates to</a:t>
            </a:r>
          </a:p>
        </p:txBody>
      </p:sp>
      <p:sp>
        <p:nvSpPr>
          <p:cNvPr id="3" name="Arrow: Right 2">
            <a:extLst>
              <a:ext uri="{FF2B5EF4-FFF2-40B4-BE49-F238E27FC236}">
                <a16:creationId xmlns:a16="http://schemas.microsoft.com/office/drawing/2014/main" id="{3A8AF3B4-CC96-B02F-98F0-C9046E2F6D8B}"/>
              </a:ext>
              <a:ext uri="{C183D7F6-B498-43B3-948B-1728B52AA6E4}">
                <adec:decorative xmlns:adec="http://schemas.microsoft.com/office/drawing/2017/decorative" val="0"/>
              </a:ext>
            </a:extLst>
          </p:cNvPr>
          <p:cNvSpPr/>
          <p:nvPr/>
        </p:nvSpPr>
        <p:spPr>
          <a:xfrm>
            <a:off x="4227079" y="302526"/>
            <a:ext cx="4509883" cy="116711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Click on the terms to match them</a:t>
            </a:r>
          </a:p>
        </p:txBody>
      </p:sp>
      <p:sp>
        <p:nvSpPr>
          <p:cNvPr id="14" name="Rectangle: Rounded Corners 13">
            <a:extLst>
              <a:ext uri="{FF2B5EF4-FFF2-40B4-BE49-F238E27FC236}">
                <a16:creationId xmlns:a16="http://schemas.microsoft.com/office/drawing/2014/main" id="{B6076A36-744D-C82F-813D-021C5E25A0D9}"/>
              </a:ext>
            </a:extLst>
          </p:cNvPr>
          <p:cNvSpPr/>
          <p:nvPr/>
        </p:nvSpPr>
        <p:spPr>
          <a:xfrm>
            <a:off x="8948197" y="229374"/>
            <a:ext cx="2420574" cy="3405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latin typeface="+mj-lt"/>
              </a:rPr>
              <a:t>Covalent bonding</a:t>
            </a:r>
          </a:p>
        </p:txBody>
      </p:sp>
      <p:sp>
        <p:nvSpPr>
          <p:cNvPr id="15" name="Rectangle: Rounded Corners 14">
            <a:extLst>
              <a:ext uri="{FF2B5EF4-FFF2-40B4-BE49-F238E27FC236}">
                <a16:creationId xmlns:a16="http://schemas.microsoft.com/office/drawing/2014/main" id="{4D00812B-3F33-4413-DEE0-CBDCFE9A01BA}"/>
              </a:ext>
            </a:extLst>
          </p:cNvPr>
          <p:cNvSpPr/>
          <p:nvPr/>
        </p:nvSpPr>
        <p:spPr>
          <a:xfrm>
            <a:off x="8966198" y="637024"/>
            <a:ext cx="2420574" cy="3405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latin typeface="+mj-lt"/>
              </a:rPr>
              <a:t>Metallic bonding</a:t>
            </a:r>
          </a:p>
        </p:txBody>
      </p:sp>
      <p:sp>
        <p:nvSpPr>
          <p:cNvPr id="16" name="Rectangle: Rounded Corners 15">
            <a:extLst>
              <a:ext uri="{FF2B5EF4-FFF2-40B4-BE49-F238E27FC236}">
                <a16:creationId xmlns:a16="http://schemas.microsoft.com/office/drawing/2014/main" id="{6F24A195-F1C6-2646-1CFC-E3AB6A3D97D1}"/>
              </a:ext>
            </a:extLst>
          </p:cNvPr>
          <p:cNvSpPr/>
          <p:nvPr/>
        </p:nvSpPr>
        <p:spPr>
          <a:xfrm>
            <a:off x="8948197" y="1036121"/>
            <a:ext cx="2420574" cy="3405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latin typeface="+mj-lt"/>
              </a:rPr>
              <a:t>Ionic bonding</a:t>
            </a:r>
          </a:p>
        </p:txBody>
      </p:sp>
      <p:sp>
        <p:nvSpPr>
          <p:cNvPr id="11" name="Rectangle: Rounded Corners 10">
            <a:extLst>
              <a:ext uri="{FF2B5EF4-FFF2-40B4-BE49-F238E27FC236}">
                <a16:creationId xmlns:a16="http://schemas.microsoft.com/office/drawing/2014/main" id="{99097D49-F4ED-BB87-4447-7E049A829E77}"/>
              </a:ext>
            </a:extLst>
          </p:cNvPr>
          <p:cNvSpPr/>
          <p:nvPr/>
        </p:nvSpPr>
        <p:spPr>
          <a:xfrm>
            <a:off x="3073400" y="1841500"/>
            <a:ext cx="8459101" cy="16019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4000"/>
              </a:lnSpc>
              <a:spcAft>
                <a:spcPts val="1200"/>
              </a:spcAft>
              <a:buFont typeface="Arial" panose="020B0604020202020204" pitchFamily="34" charset="0"/>
              <a:buChar char="•"/>
            </a:pPr>
            <a:r>
              <a:rPr lang="en-AU" sz="1600" dirty="0"/>
              <a:t>A very strong chemical bond formed by the transfer of 1 or more electrons from 1 atom to another atom.</a:t>
            </a:r>
          </a:p>
          <a:p>
            <a:pPr marL="342900" indent="-342900">
              <a:lnSpc>
                <a:spcPct val="114000"/>
              </a:lnSpc>
              <a:spcAft>
                <a:spcPts val="1200"/>
              </a:spcAft>
              <a:buFont typeface="Arial" panose="020B0604020202020204" pitchFamily="34" charset="0"/>
              <a:buChar char="•"/>
            </a:pPr>
            <a:r>
              <a:rPr lang="en-AU" sz="1600" dirty="0"/>
              <a:t>The ions are held together by electrostatic attraction (positive and negative charges).</a:t>
            </a:r>
          </a:p>
          <a:p>
            <a:pPr marL="342900" indent="-342900">
              <a:lnSpc>
                <a:spcPct val="114000"/>
              </a:lnSpc>
              <a:spcAft>
                <a:spcPts val="1200"/>
              </a:spcAft>
              <a:buFont typeface="Arial" panose="020B0604020202020204" pitchFamily="34" charset="0"/>
              <a:buChar char="•"/>
            </a:pPr>
            <a:r>
              <a:rPr lang="en-AU" sz="1600" dirty="0"/>
              <a:t>Typically occurs between a metal and a non-metal.</a:t>
            </a:r>
          </a:p>
        </p:txBody>
      </p:sp>
      <p:sp>
        <p:nvSpPr>
          <p:cNvPr id="12" name="Rectangle: Rounded Corners 11">
            <a:extLst>
              <a:ext uri="{FF2B5EF4-FFF2-40B4-BE49-F238E27FC236}">
                <a16:creationId xmlns:a16="http://schemas.microsoft.com/office/drawing/2014/main" id="{58621E78-189E-568B-90C6-0AE60F4C37C4}"/>
              </a:ext>
            </a:extLst>
          </p:cNvPr>
          <p:cNvSpPr/>
          <p:nvPr/>
        </p:nvSpPr>
        <p:spPr>
          <a:xfrm>
            <a:off x="3055399" y="3659149"/>
            <a:ext cx="8459101" cy="14795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4000"/>
              </a:lnSpc>
              <a:spcAft>
                <a:spcPts val="1200"/>
              </a:spcAft>
              <a:buFont typeface="Arial" panose="020B0604020202020204" pitchFamily="34" charset="0"/>
              <a:buChar char="•"/>
            </a:pPr>
            <a:r>
              <a:rPr lang="en-AU" sz="1600" dirty="0"/>
              <a:t>A chemical bond formed by the sharing of electrons between 2 atoms.</a:t>
            </a:r>
          </a:p>
          <a:p>
            <a:pPr marL="342900" indent="-342900">
              <a:lnSpc>
                <a:spcPct val="114000"/>
              </a:lnSpc>
              <a:spcAft>
                <a:spcPts val="1200"/>
              </a:spcAft>
              <a:buFont typeface="Arial" panose="020B0604020202020204" pitchFamily="34" charset="0"/>
              <a:buChar char="•"/>
            </a:pPr>
            <a:r>
              <a:rPr lang="en-AU" sz="1600" dirty="0"/>
              <a:t>Covalent bonds form between non-metal atoms.</a:t>
            </a:r>
          </a:p>
          <a:p>
            <a:pPr marL="342900" indent="-342900">
              <a:lnSpc>
                <a:spcPct val="114000"/>
              </a:lnSpc>
              <a:spcAft>
                <a:spcPts val="1200"/>
              </a:spcAft>
              <a:buFont typeface="Arial" panose="020B0604020202020204" pitchFamily="34" charset="0"/>
              <a:buChar char="•"/>
            </a:pPr>
            <a:r>
              <a:rPr lang="en-AU" sz="1600" dirty="0"/>
              <a:t>Sharing allows each atom to achieve a full outer shell (noble gas configuration).</a:t>
            </a:r>
          </a:p>
        </p:txBody>
      </p:sp>
      <p:sp>
        <p:nvSpPr>
          <p:cNvPr id="13" name="Rectangle: Rounded Corners 12">
            <a:extLst>
              <a:ext uri="{FF2B5EF4-FFF2-40B4-BE49-F238E27FC236}">
                <a16:creationId xmlns:a16="http://schemas.microsoft.com/office/drawing/2014/main" id="{A7ED9400-77B1-CC46-14F9-148DFFC713A5}"/>
              </a:ext>
            </a:extLst>
          </p:cNvPr>
          <p:cNvSpPr/>
          <p:nvPr/>
        </p:nvSpPr>
        <p:spPr>
          <a:xfrm>
            <a:off x="3088900" y="5354326"/>
            <a:ext cx="8459101" cy="13416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14000"/>
              </a:lnSpc>
              <a:spcAft>
                <a:spcPts val="1200"/>
              </a:spcAft>
              <a:buFont typeface="Arial" panose="020B0604020202020204" pitchFamily="34" charset="0"/>
              <a:buChar char="•"/>
            </a:pPr>
            <a:r>
              <a:rPr lang="en-AU" sz="1600" dirty="0"/>
              <a:t>A type of chemical bond formed between positively charged metal ions and the delocalised electrons surrounding them. </a:t>
            </a:r>
          </a:p>
          <a:p>
            <a:pPr marL="342900" indent="-342900">
              <a:lnSpc>
                <a:spcPct val="114000"/>
              </a:lnSpc>
              <a:spcAft>
                <a:spcPts val="1200"/>
              </a:spcAft>
              <a:buFont typeface="Arial" panose="020B0604020202020204" pitchFamily="34" charset="0"/>
              <a:buChar char="•"/>
            </a:pPr>
            <a:r>
              <a:rPr lang="en-AU" sz="1600" dirty="0"/>
              <a:t>The free-moving electrons allow metal to conduct electricity and heat.</a:t>
            </a:r>
          </a:p>
        </p:txBody>
      </p:sp>
      <p:sp>
        <p:nvSpPr>
          <p:cNvPr id="2" name="Slide Number Placeholder 1">
            <a:extLst>
              <a:ext uri="{FF2B5EF4-FFF2-40B4-BE49-F238E27FC236}">
                <a16:creationId xmlns:a16="http://schemas.microsoft.com/office/drawing/2014/main" id="{4C24F72F-9DAB-D6B8-E135-1EB2BB272D1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52</a:t>
            </a:fld>
            <a:endParaRPr lang="en-AU"/>
          </a:p>
        </p:txBody>
      </p:sp>
    </p:spTree>
    <p:extLst>
      <p:ext uri="{BB962C8B-B14F-4D97-AF65-F5344CB8AC3E}">
        <p14:creationId xmlns:p14="http://schemas.microsoft.com/office/powerpoint/2010/main" val="360908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16041 0.06365 L -0.70429 0.60393 " pathEditMode="relative" rAng="0" ptsTypes="AA">
                                      <p:cBhvr>
                                        <p:cTn id="6" dur="2000" fill="hold"/>
                                        <p:tgtEl>
                                          <p:spTgt spid="14"/>
                                        </p:tgtEl>
                                        <p:attrNameLst>
                                          <p:attrName>ppt_x</p:attrName>
                                          <p:attrName>ppt_y</p:attrName>
                                        </p:attrNameLst>
                                      </p:cBhvr>
                                      <p:rCtr x="-27201" y="27014"/>
                                    </p:animMotion>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125E-6 1.85185E-6 L -0.70924 0.23356 " pathEditMode="relative" rAng="0" ptsTypes="AA">
                                      <p:cBhvr>
                                        <p:cTn id="11" dur="2000" fill="hold"/>
                                        <p:tgtEl>
                                          <p:spTgt spid="16"/>
                                        </p:tgtEl>
                                        <p:attrNameLst>
                                          <p:attrName>ppt_x</p:attrName>
                                          <p:attrName>ppt_y</p:attrName>
                                        </p:attrNameLst>
                                      </p:cBhvr>
                                      <p:rCtr x="-35469" y="11667"/>
                                    </p:animMotion>
                                  </p:child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19284 0.02338 L -0.70573 0.77199 " pathEditMode="relative" rAng="0" ptsTypes="AA">
                                      <p:cBhvr>
                                        <p:cTn id="16" dur="2000" fill="hold"/>
                                        <p:tgtEl>
                                          <p:spTgt spid="15"/>
                                        </p:tgtEl>
                                        <p:attrNameLst>
                                          <p:attrName>ppt_x</p:attrName>
                                          <p:attrName>ppt_y</p:attrName>
                                        </p:attrNameLst>
                                      </p:cBhvr>
                                      <p:rCtr x="-25651" y="37431"/>
                                    </p:animMotion>
                                  </p:childTnLst>
                                </p:cTn>
                              </p:par>
                            </p:childTnLst>
                          </p:cTn>
                        </p:par>
                      </p:childTnLst>
                    </p:cTn>
                  </p:par>
                </p:childTnLst>
              </p:cTn>
              <p:nextCondLst>
                <p:cond evt="onClick" delay="0">
                  <p:tgtEl>
                    <p:spTgt spid="15"/>
                  </p:tgtEl>
                </p:cond>
              </p:nextCondLst>
            </p:seq>
          </p:childTnLst>
        </p:cTn>
      </p:par>
    </p:tnLst>
    <p:bldLst>
      <p:bldP spid="14" grpId="0" animBg="1"/>
      <p:bldP spid="15"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80A0A-AE18-E3AA-7464-D68FCC2919D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833A6A5-1477-2C34-1B61-82F54B578541}"/>
              </a:ext>
            </a:extLst>
          </p:cNvPr>
          <p:cNvSpPr>
            <a:spLocks noGrp="1"/>
          </p:cNvSpPr>
          <p:nvPr>
            <p:ph type="title"/>
          </p:nvPr>
        </p:nvSpPr>
        <p:spPr/>
        <p:txBody>
          <a:bodyPr/>
          <a:lstStyle/>
          <a:p>
            <a:r>
              <a:rPr lang="en-AU" dirty="0">
                <a:latin typeface="+mj-lt"/>
                <a:cs typeface="Arial"/>
              </a:rPr>
              <a:t>2.3 Ionic bonding</a:t>
            </a:r>
          </a:p>
        </p:txBody>
      </p:sp>
      <p:sp>
        <p:nvSpPr>
          <p:cNvPr id="6" name="Text Placeholder 5">
            <a:extLst>
              <a:ext uri="{FF2B5EF4-FFF2-40B4-BE49-F238E27FC236}">
                <a16:creationId xmlns:a16="http://schemas.microsoft.com/office/drawing/2014/main" id="{DF203ED2-9AE4-5E3F-A994-8B751BA1CD78}"/>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F1969980-5EF6-C387-BB71-212BD039D34A}"/>
              </a:ext>
            </a:extLst>
          </p:cNvPr>
          <p:cNvGraphicFramePr>
            <a:graphicFrameLocks noGrp="1"/>
          </p:cNvGraphicFramePr>
          <p:nvPr>
            <p:extLst>
              <p:ext uri="{D42A27DB-BD31-4B8C-83A1-F6EECF244321}">
                <p14:modId xmlns:p14="http://schemas.microsoft.com/office/powerpoint/2010/main" val="3418756000"/>
              </p:ext>
            </p:extLst>
          </p:nvPr>
        </p:nvGraphicFramePr>
        <p:xfrm>
          <a:off x="359998" y="1997571"/>
          <a:ext cx="11126369" cy="4698429"/>
        </p:xfrm>
        <a:graphic>
          <a:graphicData uri="http://schemas.openxmlformats.org/drawingml/2006/table">
            <a:tbl>
              <a:tblPr firstRow="1">
                <a:tableStyleId>{B301B821-A1FF-4177-AEE7-76D212191A09}</a:tableStyleId>
              </a:tblPr>
              <a:tblGrid>
                <a:gridCol w="5452079">
                  <a:extLst>
                    <a:ext uri="{9D8B030D-6E8A-4147-A177-3AD203B41FA5}">
                      <a16:colId xmlns:a16="http://schemas.microsoft.com/office/drawing/2014/main" val="3623447875"/>
                    </a:ext>
                  </a:extLst>
                </a:gridCol>
                <a:gridCol w="5674290">
                  <a:extLst>
                    <a:ext uri="{9D8B030D-6E8A-4147-A177-3AD203B41FA5}">
                      <a16:colId xmlns:a16="http://schemas.microsoft.com/office/drawing/2014/main" val="3573327086"/>
                    </a:ext>
                  </a:extLst>
                </a:gridCol>
              </a:tblGrid>
              <a:tr h="370133">
                <a:tc>
                  <a:txBody>
                    <a:bodyPr/>
                    <a:lstStyle/>
                    <a:p>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1083194">
                <a:tc>
                  <a:txBody>
                    <a:bodyPr/>
                    <a:lstStyle/>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to describe the chemical properties of materials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describe ionic bonding</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identify examples of ionic compounds</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state which types of elements ionic bonds can form between</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demonstrate how atoms transfer electrons to achieve stable electron configuration</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describe what happens to electrons when an ionic bond is formed.</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bl>
          </a:graphicData>
        </a:graphic>
      </p:graphicFrame>
      <p:sp>
        <p:nvSpPr>
          <p:cNvPr id="2" name="Slide Number Placeholder 1">
            <a:extLst>
              <a:ext uri="{FF2B5EF4-FFF2-40B4-BE49-F238E27FC236}">
                <a16:creationId xmlns:a16="http://schemas.microsoft.com/office/drawing/2014/main" id="{BFB51C87-F81C-D114-3E6B-B46C3BCFBE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53</a:t>
            </a:fld>
            <a:endParaRPr lang="en-AU"/>
          </a:p>
        </p:txBody>
      </p:sp>
    </p:spTree>
    <p:extLst>
      <p:ext uri="{BB962C8B-B14F-4D97-AF65-F5344CB8AC3E}">
        <p14:creationId xmlns:p14="http://schemas.microsoft.com/office/powerpoint/2010/main" val="3007526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C1F46-411A-8A1C-469A-CDBF5833B72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8305920-134B-07A0-87DF-E9F93154BED5}"/>
              </a:ext>
            </a:extLst>
          </p:cNvPr>
          <p:cNvSpPr>
            <a:spLocks noGrp="1"/>
          </p:cNvSpPr>
          <p:nvPr>
            <p:ph type="title"/>
          </p:nvPr>
        </p:nvSpPr>
        <p:spPr/>
        <p:txBody>
          <a:bodyPr/>
          <a:lstStyle/>
          <a:p>
            <a:r>
              <a:rPr lang="en-AU" dirty="0">
                <a:latin typeface="+mj-lt"/>
              </a:rPr>
              <a:t>2.3 Checkpoint</a:t>
            </a:r>
          </a:p>
        </p:txBody>
      </p:sp>
      <p:sp>
        <p:nvSpPr>
          <p:cNvPr id="9" name="Text Placeholder 8">
            <a:extLst>
              <a:ext uri="{FF2B5EF4-FFF2-40B4-BE49-F238E27FC236}">
                <a16:creationId xmlns:a16="http://schemas.microsoft.com/office/drawing/2014/main" id="{C5E419E1-7E36-5FF7-087E-7D5FC70381DF}"/>
              </a:ext>
            </a:extLst>
          </p:cNvPr>
          <p:cNvSpPr>
            <a:spLocks noGrp="1"/>
          </p:cNvSpPr>
          <p:nvPr>
            <p:ph type="body" sz="quarter" idx="18"/>
          </p:nvPr>
        </p:nvSpPr>
        <p:spPr/>
        <p:txBody>
          <a:bodyPr/>
          <a:lstStyle/>
          <a:p>
            <a:r>
              <a:rPr lang="en-AU" dirty="0">
                <a:latin typeface="+mj-lt"/>
              </a:rPr>
              <a:t>Answer true or false for the below information</a:t>
            </a:r>
          </a:p>
        </p:txBody>
      </p:sp>
      <p:sp>
        <p:nvSpPr>
          <p:cNvPr id="4" name="Rectangle: Rounded Corners 3">
            <a:extLst>
              <a:ext uri="{FF2B5EF4-FFF2-40B4-BE49-F238E27FC236}">
                <a16:creationId xmlns:a16="http://schemas.microsoft.com/office/drawing/2014/main" id="{985C0F3D-251A-B68E-2B98-077D217AAD1F}"/>
              </a:ext>
            </a:extLst>
          </p:cNvPr>
          <p:cNvSpPr/>
          <p:nvPr/>
        </p:nvSpPr>
        <p:spPr>
          <a:xfrm>
            <a:off x="359998" y="1803400"/>
            <a:ext cx="6193202" cy="1155700"/>
          </a:xfrm>
          <a:prstGeom prst="roundRect">
            <a:avLst/>
          </a:prstGeom>
          <a:solidFill>
            <a:schemeClr val="bg2"/>
          </a:solidFill>
          <a:ln>
            <a:solidFill>
              <a:srgbClr val="49505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1200"/>
              </a:spcAft>
            </a:pPr>
            <a:r>
              <a:rPr lang="en-AU" sz="1800" dirty="0">
                <a:solidFill>
                  <a:schemeClr val="accent1"/>
                </a:solidFill>
              </a:rPr>
              <a:t>An ionic bond is a very strong chemical bond formed by the transfer of electrons from 1 atom to another</a:t>
            </a:r>
          </a:p>
        </p:txBody>
      </p:sp>
      <p:sp>
        <p:nvSpPr>
          <p:cNvPr id="11" name="Rectangle: Rounded Corners 10">
            <a:extLst>
              <a:ext uri="{FF2B5EF4-FFF2-40B4-BE49-F238E27FC236}">
                <a16:creationId xmlns:a16="http://schemas.microsoft.com/office/drawing/2014/main" id="{3BC09B25-2FA5-2C7E-5CA7-AAE5ED17FB45}"/>
              </a:ext>
            </a:extLst>
          </p:cNvPr>
          <p:cNvSpPr/>
          <p:nvPr/>
        </p:nvSpPr>
        <p:spPr>
          <a:xfrm>
            <a:off x="359998" y="3049033"/>
            <a:ext cx="6193202" cy="1155700"/>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1200"/>
              </a:spcAft>
            </a:pPr>
            <a:r>
              <a:rPr lang="en-AU" sz="1800" dirty="0">
                <a:solidFill>
                  <a:schemeClr val="accent1"/>
                </a:solidFill>
              </a:rPr>
              <a:t>The ions are held together by electrostatic attraction (positive and negative charges)</a:t>
            </a:r>
          </a:p>
        </p:txBody>
      </p:sp>
      <p:sp>
        <p:nvSpPr>
          <p:cNvPr id="12" name="Rectangle: Rounded Corners 11">
            <a:extLst>
              <a:ext uri="{FF2B5EF4-FFF2-40B4-BE49-F238E27FC236}">
                <a16:creationId xmlns:a16="http://schemas.microsoft.com/office/drawing/2014/main" id="{ABEA6BFB-DFF8-D866-D6B8-7F14D6364729}"/>
              </a:ext>
            </a:extLst>
          </p:cNvPr>
          <p:cNvSpPr/>
          <p:nvPr/>
        </p:nvSpPr>
        <p:spPr>
          <a:xfrm>
            <a:off x="359998" y="4294666"/>
            <a:ext cx="6193202" cy="1155700"/>
          </a:xfrm>
          <a:prstGeom prst="roundRect">
            <a:avLst/>
          </a:prstGeom>
          <a:solidFill>
            <a:schemeClr val="bg2"/>
          </a:solidFill>
          <a:ln>
            <a:solidFill>
              <a:srgbClr val="49505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1200"/>
              </a:spcAft>
            </a:pPr>
            <a:r>
              <a:rPr lang="en-AU" sz="1800" dirty="0">
                <a:solidFill>
                  <a:schemeClr val="accent1"/>
                </a:solidFill>
              </a:rPr>
              <a:t>Ionic bonds typically occur between non-metals</a:t>
            </a:r>
          </a:p>
        </p:txBody>
      </p:sp>
      <p:sp>
        <p:nvSpPr>
          <p:cNvPr id="13" name="Rectangle: Rounded Corners 12">
            <a:extLst>
              <a:ext uri="{FF2B5EF4-FFF2-40B4-BE49-F238E27FC236}">
                <a16:creationId xmlns:a16="http://schemas.microsoft.com/office/drawing/2014/main" id="{90895025-4D8C-F44D-51F1-51C05B40A8D1}"/>
              </a:ext>
            </a:extLst>
          </p:cNvPr>
          <p:cNvSpPr/>
          <p:nvPr/>
        </p:nvSpPr>
        <p:spPr>
          <a:xfrm>
            <a:off x="348000" y="5540300"/>
            <a:ext cx="6193202" cy="1155700"/>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1200"/>
              </a:spcAft>
            </a:pPr>
            <a:r>
              <a:rPr lang="en-AU" sz="1800">
                <a:solidFill>
                  <a:schemeClr val="accent1"/>
                </a:solidFill>
              </a:rPr>
              <a:t>Sodium chloride (NaCl) and water (H2O) are both examples of ionic compounds.</a:t>
            </a:r>
            <a:endParaRPr lang="en-AU" sz="1800" dirty="0">
              <a:solidFill>
                <a:schemeClr val="accent1"/>
              </a:solidFill>
            </a:endParaRPr>
          </a:p>
        </p:txBody>
      </p:sp>
      <p:sp>
        <p:nvSpPr>
          <p:cNvPr id="14" name="Rectangle: Rounded Corners 13">
            <a:extLst>
              <a:ext uri="{FF2B5EF4-FFF2-40B4-BE49-F238E27FC236}">
                <a16:creationId xmlns:a16="http://schemas.microsoft.com/office/drawing/2014/main" id="{1BDCC09B-8BA8-902F-7DAE-B870AF960CD7}"/>
              </a:ext>
            </a:extLst>
          </p:cNvPr>
          <p:cNvSpPr/>
          <p:nvPr/>
        </p:nvSpPr>
        <p:spPr>
          <a:xfrm>
            <a:off x="6668192" y="1803399"/>
            <a:ext cx="3559625" cy="11556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True</a:t>
            </a:r>
          </a:p>
        </p:txBody>
      </p:sp>
      <p:sp>
        <p:nvSpPr>
          <p:cNvPr id="15" name="Rectangle: Rounded Corners 14">
            <a:extLst>
              <a:ext uri="{FF2B5EF4-FFF2-40B4-BE49-F238E27FC236}">
                <a16:creationId xmlns:a16="http://schemas.microsoft.com/office/drawing/2014/main" id="{3951FCFE-74D2-0E19-F6BA-2B3F76BECDB8}"/>
              </a:ext>
            </a:extLst>
          </p:cNvPr>
          <p:cNvSpPr/>
          <p:nvPr/>
        </p:nvSpPr>
        <p:spPr>
          <a:xfrm>
            <a:off x="6668192" y="3049033"/>
            <a:ext cx="3568008" cy="11556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True</a:t>
            </a:r>
          </a:p>
        </p:txBody>
      </p:sp>
      <p:sp>
        <p:nvSpPr>
          <p:cNvPr id="16" name="Rectangle: Rounded Corners 15">
            <a:extLst>
              <a:ext uri="{FF2B5EF4-FFF2-40B4-BE49-F238E27FC236}">
                <a16:creationId xmlns:a16="http://schemas.microsoft.com/office/drawing/2014/main" id="{5BCC844D-E0C9-56C2-E491-705C5E404FF3}"/>
              </a:ext>
            </a:extLst>
          </p:cNvPr>
          <p:cNvSpPr/>
          <p:nvPr/>
        </p:nvSpPr>
        <p:spPr>
          <a:xfrm>
            <a:off x="6660216" y="4294667"/>
            <a:ext cx="3568008" cy="11556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b="1" dirty="0"/>
              <a:t>False</a:t>
            </a:r>
            <a:r>
              <a:rPr lang="en-AU" sz="2000" dirty="0"/>
              <a:t> – they occur between a metal and a non-metal</a:t>
            </a:r>
          </a:p>
        </p:txBody>
      </p:sp>
      <p:sp>
        <p:nvSpPr>
          <p:cNvPr id="19" name="Rectangle: Rounded Corners 18">
            <a:extLst>
              <a:ext uri="{FF2B5EF4-FFF2-40B4-BE49-F238E27FC236}">
                <a16:creationId xmlns:a16="http://schemas.microsoft.com/office/drawing/2014/main" id="{2D09EBA4-6FDA-459E-16A7-103005B60819}"/>
              </a:ext>
            </a:extLst>
          </p:cNvPr>
          <p:cNvSpPr/>
          <p:nvPr/>
        </p:nvSpPr>
        <p:spPr>
          <a:xfrm>
            <a:off x="6668192" y="5540301"/>
            <a:ext cx="3568008" cy="11556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b="1" dirty="0"/>
              <a:t>False</a:t>
            </a:r>
            <a:r>
              <a:rPr lang="en-AU" sz="2000" dirty="0"/>
              <a:t> – Water is a covalent compound</a:t>
            </a:r>
          </a:p>
        </p:txBody>
      </p:sp>
      <p:sp>
        <p:nvSpPr>
          <p:cNvPr id="2" name="Slide Number Placeholder 1">
            <a:extLst>
              <a:ext uri="{FF2B5EF4-FFF2-40B4-BE49-F238E27FC236}">
                <a16:creationId xmlns:a16="http://schemas.microsoft.com/office/drawing/2014/main" id="{EF8974B7-CFA0-D499-E5A2-AFA44F656D2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54</a:t>
            </a:fld>
            <a:endParaRPr lang="en-AU"/>
          </a:p>
        </p:txBody>
      </p:sp>
    </p:spTree>
    <p:extLst>
      <p:ext uri="{BB962C8B-B14F-4D97-AF65-F5344CB8AC3E}">
        <p14:creationId xmlns:p14="http://schemas.microsoft.com/office/powerpoint/2010/main" val="40371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a:extLst>
              <a:ext uri="{FF2B5EF4-FFF2-40B4-BE49-F238E27FC236}">
                <a16:creationId xmlns:a16="http://schemas.microsoft.com/office/drawing/2014/main" id="{18DD56B0-FDEB-6E64-A823-82B3C73C03C4}"/>
              </a:ext>
            </a:extLst>
          </p:cNvPr>
          <p:cNvSpPr>
            <a:spLocks noGrp="1"/>
          </p:cNvSpPr>
          <p:nvPr>
            <p:ph type="title"/>
          </p:nvPr>
        </p:nvSpPr>
        <p:spPr/>
        <p:txBody>
          <a:bodyPr/>
          <a:lstStyle/>
          <a:p>
            <a:r>
              <a:rPr lang="en-AU" dirty="0">
                <a:latin typeface="+mj-lt"/>
              </a:rPr>
              <a:t>2.3 Magnesium + oxygen</a:t>
            </a:r>
          </a:p>
        </p:txBody>
      </p:sp>
      <p:sp>
        <p:nvSpPr>
          <p:cNvPr id="80" name="Text Placeholder 79">
            <a:extLst>
              <a:ext uri="{FF2B5EF4-FFF2-40B4-BE49-F238E27FC236}">
                <a16:creationId xmlns:a16="http://schemas.microsoft.com/office/drawing/2014/main" id="{45CD0332-697F-A534-A0B5-0FD8030E78D7}"/>
              </a:ext>
            </a:extLst>
          </p:cNvPr>
          <p:cNvSpPr>
            <a:spLocks noGrp="1"/>
          </p:cNvSpPr>
          <p:nvPr>
            <p:ph type="body" sz="quarter" idx="18"/>
          </p:nvPr>
        </p:nvSpPr>
        <p:spPr/>
        <p:txBody>
          <a:bodyPr/>
          <a:lstStyle/>
          <a:p>
            <a:r>
              <a:rPr lang="en-US" sz="1800" dirty="0">
                <a:latin typeface="+mj-lt"/>
              </a:rPr>
              <a:t>Move the electrons in the outer shells of magnesium and oxygen so that they both have noble gas configuration</a:t>
            </a:r>
          </a:p>
        </p:txBody>
      </p:sp>
      <p:sp>
        <p:nvSpPr>
          <p:cNvPr id="84" name="Oval 83" descr="model of an atom of aluminium showing the electron shell configuration">
            <a:extLst>
              <a:ext uri="{FF2B5EF4-FFF2-40B4-BE49-F238E27FC236}">
                <a16:creationId xmlns:a16="http://schemas.microsoft.com/office/drawing/2014/main" id="{7BE328FE-B261-7C5F-8FD1-8BD719629BDE}"/>
              </a:ext>
            </a:extLst>
          </p:cNvPr>
          <p:cNvSpPr/>
          <p:nvPr/>
        </p:nvSpPr>
        <p:spPr>
          <a:xfrm>
            <a:off x="1187760" y="2051460"/>
            <a:ext cx="3759372" cy="3764358"/>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dirty="0"/>
          </a:p>
        </p:txBody>
      </p:sp>
      <p:grpSp>
        <p:nvGrpSpPr>
          <p:cNvPr id="6" name="Group 5" descr="A model of magnesium">
            <a:extLst>
              <a:ext uri="{FF2B5EF4-FFF2-40B4-BE49-F238E27FC236}">
                <a16:creationId xmlns:a16="http://schemas.microsoft.com/office/drawing/2014/main" id="{2F8B25E9-EBE3-0AB7-8378-982CA515A6B2}"/>
              </a:ext>
            </a:extLst>
          </p:cNvPr>
          <p:cNvGrpSpPr/>
          <p:nvPr/>
        </p:nvGrpSpPr>
        <p:grpSpPr>
          <a:xfrm>
            <a:off x="1374678" y="2254091"/>
            <a:ext cx="3385533" cy="3350939"/>
            <a:chOff x="1374678" y="2254091"/>
            <a:chExt cx="3385533" cy="3350939"/>
          </a:xfrm>
        </p:grpSpPr>
        <p:grpSp>
          <p:nvGrpSpPr>
            <p:cNvPr id="124" name="Group 123">
              <a:extLst>
                <a:ext uri="{FF2B5EF4-FFF2-40B4-BE49-F238E27FC236}">
                  <a16:creationId xmlns:a16="http://schemas.microsoft.com/office/drawing/2014/main" id="{1ECDF5CB-E6A3-A6B7-9F06-D733CF6088A7}"/>
                </a:ext>
              </a:extLst>
            </p:cNvPr>
            <p:cNvGrpSpPr/>
            <p:nvPr/>
          </p:nvGrpSpPr>
          <p:grpSpPr>
            <a:xfrm>
              <a:off x="1374678" y="2425529"/>
              <a:ext cx="3385533" cy="3179501"/>
              <a:chOff x="1380820" y="2481474"/>
              <a:chExt cx="3385533" cy="3179501"/>
            </a:xfrm>
          </p:grpSpPr>
          <p:grpSp>
            <p:nvGrpSpPr>
              <p:cNvPr id="79" name="Group 78">
                <a:extLst>
                  <a:ext uri="{FF2B5EF4-FFF2-40B4-BE49-F238E27FC236}">
                    <a16:creationId xmlns:a16="http://schemas.microsoft.com/office/drawing/2014/main" id="{64C1152A-C91B-EE9C-CA39-930497C26D09}"/>
                  </a:ext>
                </a:extLst>
              </p:cNvPr>
              <p:cNvGrpSpPr/>
              <p:nvPr/>
            </p:nvGrpSpPr>
            <p:grpSpPr>
              <a:xfrm>
                <a:off x="1562971" y="2481474"/>
                <a:ext cx="3021233" cy="3016222"/>
                <a:chOff x="4561303" y="1643176"/>
                <a:chExt cx="4181420" cy="4227416"/>
              </a:xfrm>
            </p:grpSpPr>
            <p:sp>
              <p:nvSpPr>
                <p:cNvPr id="99" name="Oval 98">
                  <a:extLst>
                    <a:ext uri="{FF2B5EF4-FFF2-40B4-BE49-F238E27FC236}">
                      <a16:creationId xmlns:a16="http://schemas.microsoft.com/office/drawing/2014/main" id="{5CA2175D-3F21-DB5C-09F2-49B835328B74}"/>
                    </a:ext>
                  </a:extLst>
                </p:cNvPr>
                <p:cNvSpPr/>
                <p:nvPr/>
              </p:nvSpPr>
              <p:spPr>
                <a:xfrm>
                  <a:off x="4561303" y="1643176"/>
                  <a:ext cx="4181420" cy="4227416"/>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100" name="Oval 99">
                  <a:extLst>
                    <a:ext uri="{FF2B5EF4-FFF2-40B4-BE49-F238E27FC236}">
                      <a16:creationId xmlns:a16="http://schemas.microsoft.com/office/drawing/2014/main" id="{3BFBC2BE-DABA-46F2-6767-DB582FD9415D}"/>
                    </a:ext>
                  </a:extLst>
                </p:cNvPr>
                <p:cNvSpPr/>
                <p:nvPr/>
              </p:nvSpPr>
              <p:spPr>
                <a:xfrm>
                  <a:off x="5215337" y="2337104"/>
                  <a:ext cx="2808662" cy="2839558"/>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101" name="Oval 100">
                  <a:extLst>
                    <a:ext uri="{FF2B5EF4-FFF2-40B4-BE49-F238E27FC236}">
                      <a16:creationId xmlns:a16="http://schemas.microsoft.com/office/drawing/2014/main" id="{91C563EC-3A5F-9B21-BEBD-3B58D6C12DE3}"/>
                    </a:ext>
                  </a:extLst>
                </p:cNvPr>
                <p:cNvSpPr/>
                <p:nvPr/>
              </p:nvSpPr>
              <p:spPr>
                <a:xfrm>
                  <a:off x="6123306" y="3215459"/>
                  <a:ext cx="1057412" cy="1082848"/>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Mg</a:t>
                  </a:r>
                </a:p>
              </p:txBody>
            </p:sp>
          </p:grpSp>
          <p:sp>
            <p:nvSpPr>
              <p:cNvPr id="88" name="Oval 87">
                <a:extLst>
                  <a:ext uri="{FF2B5EF4-FFF2-40B4-BE49-F238E27FC236}">
                    <a16:creationId xmlns:a16="http://schemas.microsoft.com/office/drawing/2014/main" id="{F9904709-37A9-2808-59DC-966BC5206EE9}"/>
                  </a:ext>
                </a:extLst>
              </p:cNvPr>
              <p:cNvSpPr/>
              <p:nvPr/>
            </p:nvSpPr>
            <p:spPr>
              <a:xfrm>
                <a:off x="3092522" y="5288999"/>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89" name="Oval 88">
                <a:extLst>
                  <a:ext uri="{FF2B5EF4-FFF2-40B4-BE49-F238E27FC236}">
                    <a16:creationId xmlns:a16="http://schemas.microsoft.com/office/drawing/2014/main" id="{578A9BC0-0D02-E719-3BE3-8554AF337B86}"/>
                  </a:ext>
                </a:extLst>
              </p:cNvPr>
              <p:cNvSpPr/>
              <p:nvPr/>
            </p:nvSpPr>
            <p:spPr>
              <a:xfrm>
                <a:off x="4389331" y="3987295"/>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90" name="Oval 89">
                <a:extLst>
                  <a:ext uri="{FF2B5EF4-FFF2-40B4-BE49-F238E27FC236}">
                    <a16:creationId xmlns:a16="http://schemas.microsoft.com/office/drawing/2014/main" id="{456EDF27-B9A7-7597-1FD8-1A4A6056393D}"/>
                  </a:ext>
                </a:extLst>
              </p:cNvPr>
              <p:cNvSpPr/>
              <p:nvPr/>
            </p:nvSpPr>
            <p:spPr>
              <a:xfrm>
                <a:off x="4373125" y="3561663"/>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93" name="Oval 92">
                <a:extLst>
                  <a:ext uri="{FF2B5EF4-FFF2-40B4-BE49-F238E27FC236}">
                    <a16:creationId xmlns:a16="http://schemas.microsoft.com/office/drawing/2014/main" id="{F127DAE5-95AA-D167-CABA-1BC82718248D}"/>
                  </a:ext>
                </a:extLst>
              </p:cNvPr>
              <p:cNvSpPr/>
              <p:nvPr/>
            </p:nvSpPr>
            <p:spPr>
              <a:xfrm>
                <a:off x="3177686" y="2850092"/>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94" name="Oval 93">
                <a:extLst>
                  <a:ext uri="{FF2B5EF4-FFF2-40B4-BE49-F238E27FC236}">
                    <a16:creationId xmlns:a16="http://schemas.microsoft.com/office/drawing/2014/main" id="{ACAAEA6C-E674-B456-1BD7-41D80F97646E}"/>
                  </a:ext>
                </a:extLst>
              </p:cNvPr>
              <p:cNvSpPr/>
              <p:nvPr/>
            </p:nvSpPr>
            <p:spPr>
              <a:xfrm>
                <a:off x="2652766" y="2827599"/>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95" name="Oval 94">
                <a:extLst>
                  <a:ext uri="{FF2B5EF4-FFF2-40B4-BE49-F238E27FC236}">
                    <a16:creationId xmlns:a16="http://schemas.microsoft.com/office/drawing/2014/main" id="{3B5FD338-AD20-B65D-AF73-C7DEAEE9D091}"/>
                  </a:ext>
                </a:extLst>
              </p:cNvPr>
              <p:cNvSpPr/>
              <p:nvPr/>
            </p:nvSpPr>
            <p:spPr>
              <a:xfrm>
                <a:off x="2681547" y="5276896"/>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96" name="Oval 95">
                <a:extLst>
                  <a:ext uri="{FF2B5EF4-FFF2-40B4-BE49-F238E27FC236}">
                    <a16:creationId xmlns:a16="http://schemas.microsoft.com/office/drawing/2014/main" id="{F383C030-851A-A6BE-116A-54DB2FCE21C7}"/>
                  </a:ext>
                </a:extLst>
              </p:cNvPr>
              <p:cNvSpPr/>
              <p:nvPr/>
            </p:nvSpPr>
            <p:spPr>
              <a:xfrm>
                <a:off x="1392257" y="3981281"/>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97" name="Oval 96">
                <a:extLst>
                  <a:ext uri="{FF2B5EF4-FFF2-40B4-BE49-F238E27FC236}">
                    <a16:creationId xmlns:a16="http://schemas.microsoft.com/office/drawing/2014/main" id="{69B769D9-F295-B3C2-933B-802CC8E68E87}"/>
                  </a:ext>
                </a:extLst>
              </p:cNvPr>
              <p:cNvSpPr/>
              <p:nvPr/>
            </p:nvSpPr>
            <p:spPr>
              <a:xfrm>
                <a:off x="1380820" y="3576252"/>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grpSp>
        <p:sp>
          <p:nvSpPr>
            <p:cNvPr id="91" name="Oval 90">
              <a:extLst>
                <a:ext uri="{FF2B5EF4-FFF2-40B4-BE49-F238E27FC236}">
                  <a16:creationId xmlns:a16="http://schemas.microsoft.com/office/drawing/2014/main" id="{D6BDE172-BB8D-E165-0BAF-8820AA64618A}"/>
                </a:ext>
              </a:extLst>
            </p:cNvPr>
            <p:cNvSpPr/>
            <p:nvPr/>
          </p:nvSpPr>
          <p:spPr>
            <a:xfrm>
              <a:off x="2646624" y="2258369"/>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92" name="Oval 91">
              <a:extLst>
                <a:ext uri="{FF2B5EF4-FFF2-40B4-BE49-F238E27FC236}">
                  <a16:creationId xmlns:a16="http://schemas.microsoft.com/office/drawing/2014/main" id="{D3954C59-3B3F-3062-37B5-2CD52F9A952B}"/>
                </a:ext>
              </a:extLst>
            </p:cNvPr>
            <p:cNvSpPr/>
            <p:nvPr/>
          </p:nvSpPr>
          <p:spPr>
            <a:xfrm>
              <a:off x="3171544" y="2254091"/>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grpSp>
      <p:sp>
        <p:nvSpPr>
          <p:cNvPr id="46" name="TextBox 46"/>
          <p:cNvSpPr txBox="1"/>
          <p:nvPr/>
        </p:nvSpPr>
        <p:spPr>
          <a:xfrm>
            <a:off x="1991797" y="6334141"/>
            <a:ext cx="2406218" cy="327718"/>
          </a:xfrm>
          <a:prstGeom prst="rect">
            <a:avLst/>
          </a:prstGeom>
        </p:spPr>
        <p:txBody>
          <a:bodyPr lIns="0" tIns="0" rIns="0" bIns="0" rtlCol="0" anchor="t">
            <a:spAutoFit/>
          </a:bodyPr>
          <a:lstStyle/>
          <a:p>
            <a:pPr algn="ctr">
              <a:lnSpc>
                <a:spcPts val="2799"/>
              </a:lnSpc>
            </a:pPr>
            <a:r>
              <a:rPr lang="en-US" sz="1800" b="1" dirty="0">
                <a:solidFill>
                  <a:srgbClr val="000000"/>
                </a:solidFill>
                <a:latin typeface="+mj-lt"/>
                <a:ea typeface="Public Sans Semi-Bold"/>
                <a:cs typeface="Public Sans Semi-Bold"/>
                <a:sym typeface="Public Sans Semi-Bold"/>
              </a:rPr>
              <a:t>Magnesium </a:t>
            </a:r>
            <a:r>
              <a:rPr lang="en-US" sz="1800" b="1" dirty="0">
                <a:solidFill>
                  <a:schemeClr val="bg1"/>
                </a:solidFill>
                <a:latin typeface="+mj-lt"/>
                <a:ea typeface="Public Sans Semi-Bold"/>
                <a:cs typeface="Public Sans Semi-Bold"/>
                <a:sym typeface="Public Sans Semi-Bold"/>
              </a:rPr>
              <a:t>2+</a:t>
            </a:r>
          </a:p>
        </p:txBody>
      </p:sp>
      <p:grpSp>
        <p:nvGrpSpPr>
          <p:cNvPr id="102" name="Group 101" descr="A model showing the electron shell configuration for oxygen">
            <a:extLst>
              <a:ext uri="{FF2B5EF4-FFF2-40B4-BE49-F238E27FC236}">
                <a16:creationId xmlns:a16="http://schemas.microsoft.com/office/drawing/2014/main" id="{639B0503-ED99-C1B3-537F-159C95154299}"/>
              </a:ext>
              <a:ext uri="{C183D7F6-B498-43B3-948B-1728B52AA6E4}">
                <adec:decorative xmlns:adec="http://schemas.microsoft.com/office/drawing/2017/decorative" val="0"/>
              </a:ext>
            </a:extLst>
          </p:cNvPr>
          <p:cNvGrpSpPr/>
          <p:nvPr/>
        </p:nvGrpSpPr>
        <p:grpSpPr>
          <a:xfrm>
            <a:off x="7630144" y="2310036"/>
            <a:ext cx="3374096" cy="3350939"/>
            <a:chOff x="4328335" y="1414096"/>
            <a:chExt cx="4669786" cy="4696542"/>
          </a:xfrm>
        </p:grpSpPr>
        <p:grpSp>
          <p:nvGrpSpPr>
            <p:cNvPr id="103" name="Group 102">
              <a:extLst>
                <a:ext uri="{FF2B5EF4-FFF2-40B4-BE49-F238E27FC236}">
                  <a16:creationId xmlns:a16="http://schemas.microsoft.com/office/drawing/2014/main" id="{59F1FF3C-E75F-4FBE-5D24-C622C633F325}"/>
                </a:ext>
              </a:extLst>
            </p:cNvPr>
            <p:cNvGrpSpPr/>
            <p:nvPr/>
          </p:nvGrpSpPr>
          <p:grpSpPr>
            <a:xfrm>
              <a:off x="4561303" y="1643176"/>
              <a:ext cx="4181420" cy="4227416"/>
              <a:chOff x="4561303" y="1643176"/>
              <a:chExt cx="4181420" cy="4227416"/>
            </a:xfrm>
          </p:grpSpPr>
          <p:sp>
            <p:nvSpPr>
              <p:cNvPr id="120" name="Oval 119" descr="An oxygen atom">
                <a:extLst>
                  <a:ext uri="{FF2B5EF4-FFF2-40B4-BE49-F238E27FC236}">
                    <a16:creationId xmlns:a16="http://schemas.microsoft.com/office/drawing/2014/main" id="{26A363D9-ACA3-5763-AB12-FE05E5364844}"/>
                  </a:ext>
                </a:extLst>
              </p:cNvPr>
              <p:cNvSpPr/>
              <p:nvPr/>
            </p:nvSpPr>
            <p:spPr>
              <a:xfrm>
                <a:off x="4561303" y="1643176"/>
                <a:ext cx="4181420" cy="4227416"/>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121" name="Oval 120">
                <a:extLst>
                  <a:ext uri="{FF2B5EF4-FFF2-40B4-BE49-F238E27FC236}">
                    <a16:creationId xmlns:a16="http://schemas.microsoft.com/office/drawing/2014/main" id="{E136DD9A-F315-640F-713A-15427C4F6A01}"/>
                  </a:ext>
                </a:extLst>
              </p:cNvPr>
              <p:cNvSpPr/>
              <p:nvPr/>
            </p:nvSpPr>
            <p:spPr>
              <a:xfrm>
                <a:off x="5215337" y="2337104"/>
                <a:ext cx="2808662" cy="2839558"/>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122" name="Oval 121">
                <a:extLst>
                  <a:ext uri="{FF2B5EF4-FFF2-40B4-BE49-F238E27FC236}">
                    <a16:creationId xmlns:a16="http://schemas.microsoft.com/office/drawing/2014/main" id="{AB0916ED-C8DB-0775-0505-3CD58F3C364E}"/>
                  </a:ext>
                </a:extLst>
              </p:cNvPr>
              <p:cNvSpPr/>
              <p:nvPr/>
            </p:nvSpPr>
            <p:spPr>
              <a:xfrm>
                <a:off x="6049415" y="3215459"/>
                <a:ext cx="1057412" cy="1082848"/>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O</a:t>
                </a:r>
              </a:p>
            </p:txBody>
          </p:sp>
        </p:grpSp>
        <p:grpSp>
          <p:nvGrpSpPr>
            <p:cNvPr id="106" name="Group 105">
              <a:extLst>
                <a:ext uri="{FF2B5EF4-FFF2-40B4-BE49-F238E27FC236}">
                  <a16:creationId xmlns:a16="http://schemas.microsoft.com/office/drawing/2014/main" id="{79F9BBE1-47BE-2588-9B2E-56D5122094C9}"/>
                </a:ext>
              </a:extLst>
            </p:cNvPr>
            <p:cNvGrpSpPr/>
            <p:nvPr/>
          </p:nvGrpSpPr>
          <p:grpSpPr>
            <a:xfrm>
              <a:off x="4328335" y="1414096"/>
              <a:ext cx="4669786" cy="4696542"/>
              <a:chOff x="4328335" y="1414096"/>
              <a:chExt cx="4669786" cy="4696542"/>
            </a:xfrm>
          </p:grpSpPr>
          <p:sp>
            <p:nvSpPr>
              <p:cNvPr id="109" name="Oval 108">
                <a:extLst>
                  <a:ext uri="{FF2B5EF4-FFF2-40B4-BE49-F238E27FC236}">
                    <a16:creationId xmlns:a16="http://schemas.microsoft.com/office/drawing/2014/main" id="{BCA4B93A-BD13-D27F-1017-F450C25B1A1D}"/>
                  </a:ext>
                </a:extLst>
              </p:cNvPr>
              <p:cNvSpPr/>
              <p:nvPr/>
            </p:nvSpPr>
            <p:spPr>
              <a:xfrm>
                <a:off x="6681520" y="5589291"/>
                <a:ext cx="521802" cy="5213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110" name="Oval 109">
                <a:extLst>
                  <a:ext uri="{FF2B5EF4-FFF2-40B4-BE49-F238E27FC236}">
                    <a16:creationId xmlns:a16="http://schemas.microsoft.com/office/drawing/2014/main" id="{34A0DEE8-F950-FEF6-4FB0-845A637DED40}"/>
                  </a:ext>
                </a:extLst>
              </p:cNvPr>
              <p:cNvSpPr/>
              <p:nvPr/>
            </p:nvSpPr>
            <p:spPr>
              <a:xfrm>
                <a:off x="8476319" y="3764875"/>
                <a:ext cx="521802" cy="5213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111" name="Oval 110">
                <a:extLst>
                  <a:ext uri="{FF2B5EF4-FFF2-40B4-BE49-F238E27FC236}">
                    <a16:creationId xmlns:a16="http://schemas.microsoft.com/office/drawing/2014/main" id="{535CE497-6796-CE0B-888C-EB4B20D6A655}"/>
                  </a:ext>
                </a:extLst>
              </p:cNvPr>
              <p:cNvSpPr/>
              <p:nvPr/>
            </p:nvSpPr>
            <p:spPr>
              <a:xfrm>
                <a:off x="8453889" y="3168326"/>
                <a:ext cx="521802" cy="5213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112" name="Oval 111">
                <a:extLst>
                  <a:ext uri="{FF2B5EF4-FFF2-40B4-BE49-F238E27FC236}">
                    <a16:creationId xmlns:a16="http://schemas.microsoft.com/office/drawing/2014/main" id="{C698AE90-DC67-A5A5-87EB-991E31FBBBCB}"/>
                  </a:ext>
                </a:extLst>
              </p:cNvPr>
              <p:cNvSpPr/>
              <p:nvPr/>
            </p:nvSpPr>
            <p:spPr>
              <a:xfrm>
                <a:off x="6072893" y="1420091"/>
                <a:ext cx="521802" cy="5213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113" name="Oval 112">
                <a:extLst>
                  <a:ext uri="{FF2B5EF4-FFF2-40B4-BE49-F238E27FC236}">
                    <a16:creationId xmlns:a16="http://schemas.microsoft.com/office/drawing/2014/main" id="{0DC4DFFB-31FF-A20E-37A4-92BE27EB8D0B}"/>
                  </a:ext>
                </a:extLst>
              </p:cNvPr>
              <p:cNvSpPr/>
              <p:nvPr/>
            </p:nvSpPr>
            <p:spPr>
              <a:xfrm>
                <a:off x="6799389" y="1414096"/>
                <a:ext cx="521802" cy="5213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114" name="Oval 113">
                <a:extLst>
                  <a:ext uri="{FF2B5EF4-FFF2-40B4-BE49-F238E27FC236}">
                    <a16:creationId xmlns:a16="http://schemas.microsoft.com/office/drawing/2014/main" id="{DAF6541E-BC62-D70C-70ED-E36AB7AB9DF5}"/>
                  </a:ext>
                </a:extLst>
              </p:cNvPr>
              <p:cNvSpPr/>
              <p:nvPr/>
            </p:nvSpPr>
            <p:spPr>
              <a:xfrm>
                <a:off x="6799389" y="2171016"/>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115" name="Oval 114">
                <a:extLst>
                  <a:ext uri="{FF2B5EF4-FFF2-40B4-BE49-F238E27FC236}">
                    <a16:creationId xmlns:a16="http://schemas.microsoft.com/office/drawing/2014/main" id="{DC87050D-0424-5830-B115-2AEADD1B53CB}"/>
                  </a:ext>
                </a:extLst>
              </p:cNvPr>
              <p:cNvSpPr/>
              <p:nvPr/>
            </p:nvSpPr>
            <p:spPr>
              <a:xfrm>
                <a:off x="6072893" y="2139491"/>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117" name="Oval 116">
                <a:extLst>
                  <a:ext uri="{FF2B5EF4-FFF2-40B4-BE49-F238E27FC236}">
                    <a16:creationId xmlns:a16="http://schemas.microsoft.com/office/drawing/2014/main" id="{E5D79CF4-96D4-7560-277D-BD1AE2AEDBB4}"/>
                  </a:ext>
                </a:extLst>
              </p:cNvPr>
              <p:cNvSpPr/>
              <p:nvPr/>
            </p:nvSpPr>
            <p:spPr>
              <a:xfrm>
                <a:off x="4328335" y="3756446"/>
                <a:ext cx="521802" cy="5213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grpSp>
      </p:grpSp>
      <p:sp>
        <p:nvSpPr>
          <p:cNvPr id="77" name="TextBox 77"/>
          <p:cNvSpPr txBox="1"/>
          <p:nvPr/>
        </p:nvSpPr>
        <p:spPr>
          <a:xfrm>
            <a:off x="8114083" y="6334141"/>
            <a:ext cx="2406218" cy="327718"/>
          </a:xfrm>
          <a:prstGeom prst="rect">
            <a:avLst/>
          </a:prstGeom>
        </p:spPr>
        <p:txBody>
          <a:bodyPr lIns="0" tIns="0" rIns="0" bIns="0" rtlCol="0" anchor="t">
            <a:spAutoFit/>
          </a:bodyPr>
          <a:lstStyle/>
          <a:p>
            <a:pPr algn="ctr">
              <a:lnSpc>
                <a:spcPts val="2799"/>
              </a:lnSpc>
            </a:pPr>
            <a:r>
              <a:rPr lang="en-US" sz="1800" b="1" dirty="0">
                <a:solidFill>
                  <a:srgbClr val="000000"/>
                </a:solidFill>
                <a:latin typeface="+mj-lt"/>
                <a:ea typeface="Public Sans Semi-Bold"/>
                <a:cs typeface="Public Sans Semi-Bold"/>
                <a:sym typeface="Public Sans Semi-Bold"/>
              </a:rPr>
              <a:t>Oxygen </a:t>
            </a:r>
            <a:r>
              <a:rPr lang="en-US" sz="1800" b="1" dirty="0">
                <a:solidFill>
                  <a:schemeClr val="bg1"/>
                </a:solidFill>
                <a:latin typeface="+mj-lt"/>
                <a:ea typeface="Public Sans Semi-Bold"/>
                <a:cs typeface="Public Sans Semi-Bold"/>
                <a:sym typeface="Public Sans Semi-Bold"/>
              </a:rPr>
              <a:t>2-</a:t>
            </a:r>
          </a:p>
        </p:txBody>
      </p:sp>
      <p:sp>
        <p:nvSpPr>
          <p:cNvPr id="86" name="Oval 85">
            <a:extLst>
              <a:ext uri="{FF2B5EF4-FFF2-40B4-BE49-F238E27FC236}">
                <a16:creationId xmlns:a16="http://schemas.microsoft.com/office/drawing/2014/main" id="{1132F69B-BE7F-6E8B-1F6D-4FDB163C0273}"/>
              </a:ext>
              <a:ext uri="{C183D7F6-B498-43B3-948B-1728B52AA6E4}">
                <adec:decorative xmlns:adec="http://schemas.microsoft.com/office/drawing/2017/decorative" val="1"/>
              </a:ext>
            </a:extLst>
          </p:cNvPr>
          <p:cNvSpPr/>
          <p:nvPr/>
        </p:nvSpPr>
        <p:spPr>
          <a:xfrm>
            <a:off x="2652766" y="1886422"/>
            <a:ext cx="377022" cy="37197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98" name="Oval 97">
            <a:extLst>
              <a:ext uri="{FF2B5EF4-FFF2-40B4-BE49-F238E27FC236}">
                <a16:creationId xmlns:a16="http://schemas.microsoft.com/office/drawing/2014/main" id="{66721D53-C57A-1294-E565-2D11D4EF3109}"/>
              </a:ext>
              <a:ext uri="{C183D7F6-B498-43B3-948B-1728B52AA6E4}">
                <adec:decorative xmlns:adec="http://schemas.microsoft.com/office/drawing/2017/decorative" val="1"/>
              </a:ext>
            </a:extLst>
          </p:cNvPr>
          <p:cNvSpPr/>
          <p:nvPr/>
        </p:nvSpPr>
        <p:spPr>
          <a:xfrm>
            <a:off x="3166321" y="1885057"/>
            <a:ext cx="377022" cy="37197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2" name="TextBox 1">
            <a:extLst>
              <a:ext uri="{FF2B5EF4-FFF2-40B4-BE49-F238E27FC236}">
                <a16:creationId xmlns:a16="http://schemas.microsoft.com/office/drawing/2014/main" id="{2DD5987E-E6AE-BAD9-CEE7-EDE12E459349}"/>
              </a:ext>
            </a:extLst>
          </p:cNvPr>
          <p:cNvSpPr txBox="1"/>
          <p:nvPr/>
        </p:nvSpPr>
        <p:spPr>
          <a:xfrm>
            <a:off x="5712110" y="3724660"/>
            <a:ext cx="840713" cy="596678"/>
          </a:xfrm>
          <a:prstGeom prst="rect">
            <a:avLst/>
          </a:prstGeom>
          <a:noFill/>
        </p:spPr>
        <p:txBody>
          <a:bodyPr wrap="square" lIns="0" tIns="0" rIns="0" bIns="0" rtlCol="0">
            <a:noAutofit/>
          </a:bodyPr>
          <a:lstStyle/>
          <a:p>
            <a:pPr algn="l"/>
            <a:r>
              <a:rPr lang="en-AU" sz="1800" b="1" dirty="0">
                <a:solidFill>
                  <a:schemeClr val="bg1"/>
                </a:solidFill>
              </a:rPr>
              <a:t>2+</a:t>
            </a:r>
          </a:p>
        </p:txBody>
      </p:sp>
      <p:sp>
        <p:nvSpPr>
          <p:cNvPr id="3" name="TextBox 2">
            <a:extLst>
              <a:ext uri="{FF2B5EF4-FFF2-40B4-BE49-F238E27FC236}">
                <a16:creationId xmlns:a16="http://schemas.microsoft.com/office/drawing/2014/main" id="{F20D40CB-1300-99F2-FCD9-4DC11F4F2FA5}"/>
              </a:ext>
            </a:extLst>
          </p:cNvPr>
          <p:cNvSpPr txBox="1"/>
          <p:nvPr/>
        </p:nvSpPr>
        <p:spPr>
          <a:xfrm>
            <a:off x="9328609" y="3691245"/>
            <a:ext cx="840713" cy="596678"/>
          </a:xfrm>
          <a:prstGeom prst="rect">
            <a:avLst/>
          </a:prstGeom>
          <a:noFill/>
        </p:spPr>
        <p:txBody>
          <a:bodyPr wrap="square" lIns="0" tIns="0" rIns="0" bIns="0" rtlCol="0">
            <a:noAutofit/>
          </a:bodyPr>
          <a:lstStyle/>
          <a:p>
            <a:pPr algn="l"/>
            <a:r>
              <a:rPr lang="en-AU" sz="1800" b="1" dirty="0">
                <a:solidFill>
                  <a:schemeClr val="bg1"/>
                </a:solidFill>
              </a:rPr>
              <a:t>2-</a:t>
            </a:r>
          </a:p>
        </p:txBody>
      </p:sp>
      <p:sp>
        <p:nvSpPr>
          <p:cNvPr id="4" name="TextBox 3">
            <a:extLst>
              <a:ext uri="{FF2B5EF4-FFF2-40B4-BE49-F238E27FC236}">
                <a16:creationId xmlns:a16="http://schemas.microsoft.com/office/drawing/2014/main" id="{85D1B0E9-8579-258E-BCF6-B2A5F257DFC0}"/>
              </a:ext>
            </a:extLst>
          </p:cNvPr>
          <p:cNvSpPr txBox="1"/>
          <p:nvPr/>
        </p:nvSpPr>
        <p:spPr>
          <a:xfrm>
            <a:off x="6165275" y="1664554"/>
            <a:ext cx="2708414" cy="550139"/>
          </a:xfrm>
          <a:prstGeom prst="rect">
            <a:avLst/>
          </a:prstGeom>
          <a:noFill/>
        </p:spPr>
        <p:txBody>
          <a:bodyPr wrap="square" lIns="0" tIns="0" rIns="0" bIns="0" rtlCol="0">
            <a:noAutofit/>
          </a:bodyPr>
          <a:lstStyle/>
          <a:p>
            <a:pPr algn="l"/>
            <a:r>
              <a:rPr lang="en-AU" sz="1800" b="1" dirty="0">
                <a:latin typeface="+mj-lt"/>
              </a:rPr>
              <a:t>Chemical formula = MgO</a:t>
            </a:r>
          </a:p>
        </p:txBody>
      </p:sp>
      <p:sp>
        <p:nvSpPr>
          <p:cNvPr id="5" name="Slide Number Placeholder 4">
            <a:extLst>
              <a:ext uri="{FF2B5EF4-FFF2-40B4-BE49-F238E27FC236}">
                <a16:creationId xmlns:a16="http://schemas.microsoft.com/office/drawing/2014/main" id="{BF74E7FE-4F53-9B62-A5EB-DD836791DE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55</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7 -1.85185E-6 L 0.4599 0.49861 " pathEditMode="relative" rAng="0" ptsTypes="AA">
                                      <p:cBhvr>
                                        <p:cTn id="6" dur="2000" fill="hold"/>
                                        <p:tgtEl>
                                          <p:spTgt spid="98"/>
                                        </p:tgtEl>
                                        <p:attrNameLst>
                                          <p:attrName>ppt_x</p:attrName>
                                          <p:attrName>ppt_y</p:attrName>
                                        </p:attrNameLst>
                                      </p:cBhvr>
                                      <p:rCtr x="22995" y="24931"/>
                                    </p:animMotion>
                                  </p:childTnLst>
                                </p:cTn>
                              </p:par>
                              <p:par>
                                <p:cTn id="7" presetID="42" presetClass="path" presetSubtype="0" accel="50000" decel="50000" fill="hold" grpId="0" nodeType="withEffect">
                                  <p:stCondLst>
                                    <p:cond delay="0"/>
                                  </p:stCondLst>
                                  <p:childTnLst>
                                    <p:animMotion origin="layout" path="M -2.91667E-6 -3.33333E-6 L 0.40651 0.23658 " pathEditMode="relative" rAng="0" ptsTypes="AA">
                                      <p:cBhvr>
                                        <p:cTn id="8" dur="2000" fill="hold"/>
                                        <p:tgtEl>
                                          <p:spTgt spid="86"/>
                                        </p:tgtEl>
                                        <p:attrNameLst>
                                          <p:attrName>ppt_x</p:attrName>
                                          <p:attrName>ppt_y</p:attrName>
                                        </p:attrNameLst>
                                      </p:cBhvr>
                                      <p:rCtr x="20326" y="11829"/>
                                    </p:animMotion>
                                  </p:childTnLst>
                                </p:cTn>
                              </p:par>
                              <p:par>
                                <p:cTn id="9" presetID="10" presetClass="exit" presetSubtype="0" fill="hold" grpId="0" nodeType="withEffect">
                                  <p:stCondLst>
                                    <p:cond delay="0"/>
                                  </p:stCondLst>
                                  <p:childTnLst>
                                    <p:animEffect transition="out" filter="fade">
                                      <p:cBhvr>
                                        <p:cTn id="10" dur="500"/>
                                        <p:tgtEl>
                                          <p:spTgt spid="84"/>
                                        </p:tgtEl>
                                      </p:cBhvr>
                                    </p:animEffect>
                                    <p:set>
                                      <p:cBhvr>
                                        <p:cTn id="11" dur="1" fill="hold">
                                          <p:stCondLst>
                                            <p:cond delay="499"/>
                                          </p:stCondLst>
                                        </p:cTn>
                                        <p:tgtEl>
                                          <p:spTgt spid="84"/>
                                        </p:tgtEl>
                                        <p:attrNameLst>
                                          <p:attrName>style.visibility</p:attrName>
                                        </p:attrNameLst>
                                      </p:cBhvr>
                                      <p:to>
                                        <p:strVal val="hidden"/>
                                      </p:to>
                                    </p:set>
                                  </p:childTnLst>
                                </p:cTn>
                              </p:par>
                              <p:par>
                                <p:cTn id="12" presetID="6" presetClass="entr" presetSubtype="16"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par>
                                <p:cTn id="18" presetID="19" presetClass="emph" presetSubtype="0" fill="hold" nodeType="withEffect">
                                  <p:stCondLst>
                                    <p:cond delay="0"/>
                                  </p:stCondLst>
                                  <p:childTnLst>
                                    <p:animClr clrSpc="rgb" dir="cw">
                                      <p:cBhvr override="childStyle">
                                        <p:cTn id="19" dur="500" fill="hold"/>
                                        <p:tgtEl>
                                          <p:spTgt spid="46">
                                            <p:txEl>
                                              <p:pRg st="0" end="0"/>
                                            </p:txEl>
                                          </p:spTgt>
                                        </p:tgtEl>
                                        <p:attrNameLst>
                                          <p:attrName>style.color</p:attrName>
                                        </p:attrNameLst>
                                      </p:cBhvr>
                                      <p:to>
                                        <a:schemeClr val="accent2"/>
                                      </p:to>
                                    </p:animClr>
                                    <p:animClr clrSpc="rgb" dir="cw">
                                      <p:cBhvr>
                                        <p:cTn id="20" dur="500" fill="hold"/>
                                        <p:tgtEl>
                                          <p:spTgt spid="46">
                                            <p:txEl>
                                              <p:pRg st="0" end="0"/>
                                            </p:txEl>
                                          </p:spTgt>
                                        </p:tgtEl>
                                        <p:attrNameLst>
                                          <p:attrName>fillcolor</p:attrName>
                                        </p:attrNameLst>
                                      </p:cBhvr>
                                      <p:to>
                                        <a:schemeClr val="accent2"/>
                                      </p:to>
                                    </p:animClr>
                                    <p:set>
                                      <p:cBhvr>
                                        <p:cTn id="21" dur="500" fill="hold"/>
                                        <p:tgtEl>
                                          <p:spTgt spid="46">
                                            <p:txEl>
                                              <p:pRg st="0" end="0"/>
                                            </p:txEl>
                                          </p:spTgt>
                                        </p:tgtEl>
                                        <p:attrNameLst>
                                          <p:attrName>fill.type</p:attrName>
                                        </p:attrNameLst>
                                      </p:cBhvr>
                                      <p:to>
                                        <p:strVal val="solid"/>
                                      </p:to>
                                    </p:set>
                                    <p:set>
                                      <p:cBhvr>
                                        <p:cTn id="22" dur="500" fill="hold"/>
                                        <p:tgtEl>
                                          <p:spTgt spid="46">
                                            <p:txEl>
                                              <p:pRg st="0" end="0"/>
                                            </p:txEl>
                                          </p:spTgt>
                                        </p:tgtEl>
                                        <p:attrNameLst>
                                          <p:attrName>fill.on</p:attrName>
                                        </p:attrNameLst>
                                      </p:cBhvr>
                                      <p:to>
                                        <p:strVal val="true"/>
                                      </p:to>
                                    </p:set>
                                  </p:childTnLst>
                                </p:cTn>
                              </p:par>
                              <p:par>
                                <p:cTn id="23" presetID="19" presetClass="emph" presetSubtype="0" fill="hold" nodeType="withEffect">
                                  <p:stCondLst>
                                    <p:cond delay="0"/>
                                  </p:stCondLst>
                                  <p:childTnLst>
                                    <p:animClr clrSpc="rgb" dir="cw">
                                      <p:cBhvr override="childStyle">
                                        <p:cTn id="24" dur="500" fill="hold"/>
                                        <p:tgtEl>
                                          <p:spTgt spid="77">
                                            <p:txEl>
                                              <p:pRg st="0" end="0"/>
                                            </p:txEl>
                                          </p:spTgt>
                                        </p:tgtEl>
                                        <p:attrNameLst>
                                          <p:attrName>style.color</p:attrName>
                                        </p:attrNameLst>
                                      </p:cBhvr>
                                      <p:to>
                                        <a:schemeClr val="accent2"/>
                                      </p:to>
                                    </p:animClr>
                                    <p:animClr clrSpc="rgb" dir="cw">
                                      <p:cBhvr>
                                        <p:cTn id="25" dur="500" fill="hold"/>
                                        <p:tgtEl>
                                          <p:spTgt spid="77">
                                            <p:txEl>
                                              <p:pRg st="0" end="0"/>
                                            </p:txEl>
                                          </p:spTgt>
                                        </p:tgtEl>
                                        <p:attrNameLst>
                                          <p:attrName>fillcolor</p:attrName>
                                        </p:attrNameLst>
                                      </p:cBhvr>
                                      <p:to>
                                        <a:schemeClr val="accent2"/>
                                      </p:to>
                                    </p:animClr>
                                    <p:set>
                                      <p:cBhvr>
                                        <p:cTn id="26" dur="500" fill="hold"/>
                                        <p:tgtEl>
                                          <p:spTgt spid="77">
                                            <p:txEl>
                                              <p:pRg st="0" end="0"/>
                                            </p:txEl>
                                          </p:spTgt>
                                        </p:tgtEl>
                                        <p:attrNameLst>
                                          <p:attrName>fill.type</p:attrName>
                                        </p:attrNameLst>
                                      </p:cBhvr>
                                      <p:to>
                                        <p:strVal val="solid"/>
                                      </p:to>
                                    </p:set>
                                    <p:set>
                                      <p:cBhvr>
                                        <p:cTn id="27" dur="500" fill="hold"/>
                                        <p:tgtEl>
                                          <p:spTgt spid="77">
                                            <p:txEl>
                                              <p:pRg st="0" end="0"/>
                                            </p:txEl>
                                          </p:spTgt>
                                        </p:tgtEl>
                                        <p:attrNameLst>
                                          <p:attrName>fill.on</p:attrName>
                                        </p:attrNameLst>
                                      </p:cBhvr>
                                      <p:to>
                                        <p:strVal val="true"/>
                                      </p:to>
                                    </p:set>
                                  </p:childTnLst>
                                </p:cTn>
                              </p:par>
                              <p:par>
                                <p:cTn id="28" presetID="42" presetClass="path" presetSubtype="0" accel="50000" decel="50000" fill="hold" nodeType="withEffect">
                                  <p:stCondLst>
                                    <p:cond delay="0"/>
                                  </p:stCondLst>
                                  <p:childTnLst>
                                    <p:animMotion origin="layout" path="M -2.5E-6 3.33333E-6 L 0.21263 0.02199 " pathEditMode="relative" rAng="0" ptsTypes="AA">
                                      <p:cBhvr>
                                        <p:cTn id="29" dur="2000" fill="hold"/>
                                        <p:tgtEl>
                                          <p:spTgt spid="6"/>
                                        </p:tgtEl>
                                        <p:attrNameLst>
                                          <p:attrName>ppt_x</p:attrName>
                                          <p:attrName>ppt_y</p:attrName>
                                        </p:attrNameLst>
                                      </p:cBhvr>
                                      <p:rCtr x="10625" y="1088"/>
                                    </p:animMotion>
                                  </p:childTnLst>
                                </p:cTn>
                              </p:par>
                              <p:par>
                                <p:cTn id="30" presetID="42" presetClass="path" presetSubtype="0" accel="50000" decel="50000" fill="hold" grpId="0" nodeType="withEffect">
                                  <p:stCondLst>
                                    <p:cond delay="0"/>
                                  </p:stCondLst>
                                  <p:childTnLst>
                                    <p:animMotion origin="layout" path="M -3.54167E-6 7.40741E-7 L 0.2142 0.00023 " pathEditMode="relative" rAng="0" ptsTypes="AA">
                                      <p:cBhvr>
                                        <p:cTn id="31" dur="2000" fill="hold"/>
                                        <p:tgtEl>
                                          <p:spTgt spid="46">
                                            <p:txEl>
                                              <p:pRg st="0" end="0"/>
                                            </p:txEl>
                                          </p:spTgt>
                                        </p:tgtEl>
                                        <p:attrNameLst>
                                          <p:attrName>ppt_x</p:attrName>
                                          <p:attrName>ppt_y</p:attrName>
                                        </p:attrNameLst>
                                      </p:cBhvr>
                                      <p:rCtr x="10703" y="0"/>
                                    </p:animMotion>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46" grpId="0" build="allAtOnce"/>
      <p:bldP spid="86" grpId="0" animBg="1"/>
      <p:bldP spid="98" grpId="0" animBg="1"/>
      <p:bldP spid="2" grpId="0"/>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02AC8-04DD-A76F-CBC9-666B5D3588C8}"/>
            </a:ext>
          </a:extLst>
        </p:cNvPr>
        <p:cNvGrpSpPr/>
        <p:nvPr/>
      </p:nvGrpSpPr>
      <p:grpSpPr>
        <a:xfrm>
          <a:off x="0" y="0"/>
          <a:ext cx="0" cy="0"/>
          <a:chOff x="0" y="0"/>
          <a:chExt cx="0" cy="0"/>
        </a:xfrm>
      </p:grpSpPr>
      <p:sp>
        <p:nvSpPr>
          <p:cNvPr id="78" name="Title 77">
            <a:extLst>
              <a:ext uri="{FF2B5EF4-FFF2-40B4-BE49-F238E27FC236}">
                <a16:creationId xmlns:a16="http://schemas.microsoft.com/office/drawing/2014/main" id="{90DAC366-814B-4DA0-C82D-D3A2C8EBED3D}"/>
              </a:ext>
            </a:extLst>
          </p:cNvPr>
          <p:cNvSpPr>
            <a:spLocks noGrp="1"/>
          </p:cNvSpPr>
          <p:nvPr>
            <p:ph type="title"/>
          </p:nvPr>
        </p:nvSpPr>
        <p:spPr/>
        <p:txBody>
          <a:bodyPr/>
          <a:lstStyle/>
          <a:p>
            <a:r>
              <a:rPr lang="en-AU" dirty="0">
                <a:latin typeface="+mj-lt"/>
              </a:rPr>
              <a:t>2.3 Magnesium + chlorine</a:t>
            </a:r>
          </a:p>
        </p:txBody>
      </p:sp>
      <p:sp>
        <p:nvSpPr>
          <p:cNvPr id="80" name="Text Placeholder 79">
            <a:extLst>
              <a:ext uri="{FF2B5EF4-FFF2-40B4-BE49-F238E27FC236}">
                <a16:creationId xmlns:a16="http://schemas.microsoft.com/office/drawing/2014/main" id="{B6F9FF13-0030-9E82-20B2-8D963C201DFD}"/>
              </a:ext>
            </a:extLst>
          </p:cNvPr>
          <p:cNvSpPr>
            <a:spLocks noGrp="1"/>
          </p:cNvSpPr>
          <p:nvPr>
            <p:ph type="body" sz="quarter" idx="18"/>
          </p:nvPr>
        </p:nvSpPr>
        <p:spPr>
          <a:xfrm>
            <a:off x="360000" y="982520"/>
            <a:ext cx="5736000" cy="655267"/>
          </a:xfrm>
        </p:spPr>
        <p:txBody>
          <a:bodyPr/>
          <a:lstStyle/>
          <a:p>
            <a:r>
              <a:rPr lang="en-US" sz="1800" dirty="0">
                <a:latin typeface="+mj-lt"/>
              </a:rPr>
              <a:t>Move the electrons in the outer shells of magnesium and oxygen so that they both have noble gas configuration</a:t>
            </a:r>
          </a:p>
        </p:txBody>
      </p:sp>
      <p:sp>
        <p:nvSpPr>
          <p:cNvPr id="84" name="Oval 83" descr="model of an atom of Magnesium showing the electron shell configuration">
            <a:extLst>
              <a:ext uri="{FF2B5EF4-FFF2-40B4-BE49-F238E27FC236}">
                <a16:creationId xmlns:a16="http://schemas.microsoft.com/office/drawing/2014/main" id="{B01D85A4-4552-0EE8-E0CF-2C4F478F99CB}"/>
              </a:ext>
            </a:extLst>
          </p:cNvPr>
          <p:cNvSpPr/>
          <p:nvPr/>
        </p:nvSpPr>
        <p:spPr>
          <a:xfrm>
            <a:off x="1187760" y="2081207"/>
            <a:ext cx="3171728" cy="3191116"/>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dirty="0"/>
          </a:p>
        </p:txBody>
      </p:sp>
      <p:grpSp>
        <p:nvGrpSpPr>
          <p:cNvPr id="6" name="Group 5" descr="A magnesium atom">
            <a:extLst>
              <a:ext uri="{FF2B5EF4-FFF2-40B4-BE49-F238E27FC236}">
                <a16:creationId xmlns:a16="http://schemas.microsoft.com/office/drawing/2014/main" id="{A6E1477D-8710-B365-D89A-080C627FA8C2}"/>
              </a:ext>
            </a:extLst>
          </p:cNvPr>
          <p:cNvGrpSpPr/>
          <p:nvPr/>
        </p:nvGrpSpPr>
        <p:grpSpPr>
          <a:xfrm>
            <a:off x="1378576" y="2329956"/>
            <a:ext cx="2793818" cy="2765327"/>
            <a:chOff x="1378576" y="2329956"/>
            <a:chExt cx="2793818" cy="2765327"/>
          </a:xfrm>
        </p:grpSpPr>
        <p:grpSp>
          <p:nvGrpSpPr>
            <p:cNvPr id="124" name="Group 123" descr="A model of magnesium">
              <a:extLst>
                <a:ext uri="{FF2B5EF4-FFF2-40B4-BE49-F238E27FC236}">
                  <a16:creationId xmlns:a16="http://schemas.microsoft.com/office/drawing/2014/main" id="{A018511B-804D-8EB9-A5A1-1E969CCBE597}"/>
                </a:ext>
              </a:extLst>
            </p:cNvPr>
            <p:cNvGrpSpPr/>
            <p:nvPr/>
          </p:nvGrpSpPr>
          <p:grpSpPr>
            <a:xfrm>
              <a:off x="1378576" y="2471487"/>
              <a:ext cx="2793818" cy="2623796"/>
              <a:chOff x="1380820" y="2481474"/>
              <a:chExt cx="3385533" cy="3179501"/>
            </a:xfrm>
          </p:grpSpPr>
          <p:grpSp>
            <p:nvGrpSpPr>
              <p:cNvPr id="79" name="Group 78">
                <a:extLst>
                  <a:ext uri="{FF2B5EF4-FFF2-40B4-BE49-F238E27FC236}">
                    <a16:creationId xmlns:a16="http://schemas.microsoft.com/office/drawing/2014/main" id="{69F747A1-6273-2441-D5B9-81C5CD2A578C}"/>
                  </a:ext>
                </a:extLst>
              </p:cNvPr>
              <p:cNvGrpSpPr/>
              <p:nvPr/>
            </p:nvGrpSpPr>
            <p:grpSpPr>
              <a:xfrm>
                <a:off x="1530793" y="2481474"/>
                <a:ext cx="3021233" cy="3016222"/>
                <a:chOff x="4516768" y="1643176"/>
                <a:chExt cx="4181420" cy="4227416"/>
              </a:xfrm>
            </p:grpSpPr>
            <p:sp>
              <p:nvSpPr>
                <p:cNvPr id="99" name="Oval 98">
                  <a:extLst>
                    <a:ext uri="{FF2B5EF4-FFF2-40B4-BE49-F238E27FC236}">
                      <a16:creationId xmlns:a16="http://schemas.microsoft.com/office/drawing/2014/main" id="{E62C6685-D324-7FAB-7BF3-8C877D891D20}"/>
                    </a:ext>
                  </a:extLst>
                </p:cNvPr>
                <p:cNvSpPr/>
                <p:nvPr/>
              </p:nvSpPr>
              <p:spPr>
                <a:xfrm>
                  <a:off x="4516768" y="1643176"/>
                  <a:ext cx="4181420" cy="4227416"/>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dirty="0"/>
                </a:p>
              </p:txBody>
            </p:sp>
            <p:sp>
              <p:nvSpPr>
                <p:cNvPr id="100" name="Oval 99">
                  <a:extLst>
                    <a:ext uri="{FF2B5EF4-FFF2-40B4-BE49-F238E27FC236}">
                      <a16:creationId xmlns:a16="http://schemas.microsoft.com/office/drawing/2014/main" id="{27192D46-44C8-8D09-9F86-1FD5C09BF1D1}"/>
                    </a:ext>
                  </a:extLst>
                </p:cNvPr>
                <p:cNvSpPr/>
                <p:nvPr/>
              </p:nvSpPr>
              <p:spPr>
                <a:xfrm>
                  <a:off x="5215337" y="2337104"/>
                  <a:ext cx="2808662" cy="2839558"/>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101" name="Oval 100">
                  <a:extLst>
                    <a:ext uri="{FF2B5EF4-FFF2-40B4-BE49-F238E27FC236}">
                      <a16:creationId xmlns:a16="http://schemas.microsoft.com/office/drawing/2014/main" id="{DD4E299C-8FB0-32E7-C337-45AAFA1ED27C}"/>
                    </a:ext>
                  </a:extLst>
                </p:cNvPr>
                <p:cNvSpPr/>
                <p:nvPr/>
              </p:nvSpPr>
              <p:spPr>
                <a:xfrm>
                  <a:off x="5908019" y="3064420"/>
                  <a:ext cx="1292003" cy="1384923"/>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Mg</a:t>
                  </a:r>
                </a:p>
              </p:txBody>
            </p:sp>
          </p:grpSp>
          <p:sp>
            <p:nvSpPr>
              <p:cNvPr id="88" name="Oval 87">
                <a:extLst>
                  <a:ext uri="{FF2B5EF4-FFF2-40B4-BE49-F238E27FC236}">
                    <a16:creationId xmlns:a16="http://schemas.microsoft.com/office/drawing/2014/main" id="{30F195BE-F13C-94D5-B821-5D7352B4FF8B}"/>
                  </a:ext>
                </a:extLst>
              </p:cNvPr>
              <p:cNvSpPr/>
              <p:nvPr/>
            </p:nvSpPr>
            <p:spPr>
              <a:xfrm>
                <a:off x="3092522" y="5288999"/>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89" name="Oval 88">
                <a:extLst>
                  <a:ext uri="{FF2B5EF4-FFF2-40B4-BE49-F238E27FC236}">
                    <a16:creationId xmlns:a16="http://schemas.microsoft.com/office/drawing/2014/main" id="{5C462031-8B75-591A-AE3A-D9C84701C26F}"/>
                  </a:ext>
                </a:extLst>
              </p:cNvPr>
              <p:cNvSpPr/>
              <p:nvPr/>
            </p:nvSpPr>
            <p:spPr>
              <a:xfrm>
                <a:off x="4389331" y="3987295"/>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90" name="Oval 89">
                <a:extLst>
                  <a:ext uri="{FF2B5EF4-FFF2-40B4-BE49-F238E27FC236}">
                    <a16:creationId xmlns:a16="http://schemas.microsoft.com/office/drawing/2014/main" id="{A4590CDC-5B7B-A5A3-A766-1B54E8AD647A}"/>
                  </a:ext>
                </a:extLst>
              </p:cNvPr>
              <p:cNvSpPr/>
              <p:nvPr/>
            </p:nvSpPr>
            <p:spPr>
              <a:xfrm>
                <a:off x="4373125" y="3561663"/>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93" name="Oval 92">
                <a:extLst>
                  <a:ext uri="{FF2B5EF4-FFF2-40B4-BE49-F238E27FC236}">
                    <a16:creationId xmlns:a16="http://schemas.microsoft.com/office/drawing/2014/main" id="{A062BA27-0B37-36EA-76A8-E2D377C8C175}"/>
                  </a:ext>
                </a:extLst>
              </p:cNvPr>
              <p:cNvSpPr/>
              <p:nvPr/>
            </p:nvSpPr>
            <p:spPr>
              <a:xfrm>
                <a:off x="3177686" y="2850092"/>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94" name="Oval 93">
                <a:extLst>
                  <a:ext uri="{FF2B5EF4-FFF2-40B4-BE49-F238E27FC236}">
                    <a16:creationId xmlns:a16="http://schemas.microsoft.com/office/drawing/2014/main" id="{9DB0C9BB-AF36-C516-6E9B-B8FE904CDCD8}"/>
                  </a:ext>
                </a:extLst>
              </p:cNvPr>
              <p:cNvSpPr/>
              <p:nvPr/>
            </p:nvSpPr>
            <p:spPr>
              <a:xfrm>
                <a:off x="2652766" y="2827599"/>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95" name="Oval 94">
                <a:extLst>
                  <a:ext uri="{FF2B5EF4-FFF2-40B4-BE49-F238E27FC236}">
                    <a16:creationId xmlns:a16="http://schemas.microsoft.com/office/drawing/2014/main" id="{588E5352-10D4-4C2C-E304-68DFBE14DC46}"/>
                  </a:ext>
                </a:extLst>
              </p:cNvPr>
              <p:cNvSpPr/>
              <p:nvPr/>
            </p:nvSpPr>
            <p:spPr>
              <a:xfrm>
                <a:off x="2681547" y="5276896"/>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96" name="Oval 95">
                <a:extLst>
                  <a:ext uri="{FF2B5EF4-FFF2-40B4-BE49-F238E27FC236}">
                    <a16:creationId xmlns:a16="http://schemas.microsoft.com/office/drawing/2014/main" id="{EA9DB961-FCDF-EBA4-EB3A-A10E61CCCF8B}"/>
                  </a:ext>
                </a:extLst>
              </p:cNvPr>
              <p:cNvSpPr/>
              <p:nvPr/>
            </p:nvSpPr>
            <p:spPr>
              <a:xfrm>
                <a:off x="1392257" y="3981281"/>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97" name="Oval 96">
                <a:extLst>
                  <a:ext uri="{FF2B5EF4-FFF2-40B4-BE49-F238E27FC236}">
                    <a16:creationId xmlns:a16="http://schemas.microsoft.com/office/drawing/2014/main" id="{8B9FC89C-765C-31EE-B5CD-21B55E8EFC88}"/>
                  </a:ext>
                </a:extLst>
              </p:cNvPr>
              <p:cNvSpPr/>
              <p:nvPr/>
            </p:nvSpPr>
            <p:spPr>
              <a:xfrm>
                <a:off x="1380820" y="3576252"/>
                <a:ext cx="377022" cy="371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grpSp>
        <p:sp>
          <p:nvSpPr>
            <p:cNvPr id="91" name="Oval 90">
              <a:extLst>
                <a:ext uri="{FF2B5EF4-FFF2-40B4-BE49-F238E27FC236}">
                  <a16:creationId xmlns:a16="http://schemas.microsoft.com/office/drawing/2014/main" id="{9884AA60-0BE2-EB9B-9245-A4446CCC4ECB}"/>
                </a:ext>
              </a:extLst>
            </p:cNvPr>
            <p:cNvSpPr/>
            <p:nvPr/>
          </p:nvSpPr>
          <p:spPr>
            <a:xfrm>
              <a:off x="2423371" y="2329956"/>
              <a:ext cx="311127" cy="3069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92" name="Oval 91">
              <a:extLst>
                <a:ext uri="{FF2B5EF4-FFF2-40B4-BE49-F238E27FC236}">
                  <a16:creationId xmlns:a16="http://schemas.microsoft.com/office/drawing/2014/main" id="{9147564A-3F40-DCE4-5C72-52CE0CE204C3}"/>
                </a:ext>
              </a:extLst>
            </p:cNvPr>
            <p:cNvSpPr/>
            <p:nvPr/>
          </p:nvSpPr>
          <p:spPr>
            <a:xfrm>
              <a:off x="2850741" y="2343362"/>
              <a:ext cx="311127" cy="3069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grpSp>
      <p:sp>
        <p:nvSpPr>
          <p:cNvPr id="46" name="TextBox 46">
            <a:extLst>
              <a:ext uri="{FF2B5EF4-FFF2-40B4-BE49-F238E27FC236}">
                <a16:creationId xmlns:a16="http://schemas.microsoft.com/office/drawing/2014/main" id="{10C4B0B8-08FC-BCAF-AE47-0A269A0FD9EF}"/>
              </a:ext>
            </a:extLst>
          </p:cNvPr>
          <p:cNvSpPr txBox="1"/>
          <p:nvPr/>
        </p:nvSpPr>
        <p:spPr>
          <a:xfrm>
            <a:off x="1699141" y="6368282"/>
            <a:ext cx="2406218" cy="327718"/>
          </a:xfrm>
          <a:prstGeom prst="rect">
            <a:avLst/>
          </a:prstGeom>
        </p:spPr>
        <p:txBody>
          <a:bodyPr lIns="0" tIns="0" rIns="0" bIns="0" rtlCol="0" anchor="t">
            <a:spAutoFit/>
          </a:bodyPr>
          <a:lstStyle/>
          <a:p>
            <a:pPr algn="ctr">
              <a:lnSpc>
                <a:spcPts val="2799"/>
              </a:lnSpc>
            </a:pPr>
            <a:r>
              <a:rPr lang="en-US" sz="2000" b="1" dirty="0">
                <a:solidFill>
                  <a:srgbClr val="000000"/>
                </a:solidFill>
                <a:latin typeface="+mj-lt"/>
                <a:ea typeface="Public Sans Semi-Bold"/>
                <a:cs typeface="Public Sans Semi-Bold"/>
                <a:sym typeface="Public Sans Semi-Bold"/>
              </a:rPr>
              <a:t>Magnesium </a:t>
            </a:r>
            <a:r>
              <a:rPr lang="en-US" sz="2000" b="1" dirty="0">
                <a:solidFill>
                  <a:schemeClr val="bg1"/>
                </a:solidFill>
                <a:latin typeface="+mj-lt"/>
                <a:ea typeface="Public Sans Semi-Bold"/>
                <a:cs typeface="Public Sans Semi-Bold"/>
                <a:sym typeface="Public Sans Semi-Bold"/>
              </a:rPr>
              <a:t>2+</a:t>
            </a:r>
          </a:p>
        </p:txBody>
      </p:sp>
      <p:grpSp>
        <p:nvGrpSpPr>
          <p:cNvPr id="102" name="Group 101" descr="A model showing the electron shell configuration for Chlorine">
            <a:extLst>
              <a:ext uri="{FF2B5EF4-FFF2-40B4-BE49-F238E27FC236}">
                <a16:creationId xmlns:a16="http://schemas.microsoft.com/office/drawing/2014/main" id="{4CB958BD-DC82-6D4E-C8CA-E514E2A795AA}"/>
              </a:ext>
              <a:ext uri="{C183D7F6-B498-43B3-948B-1728B52AA6E4}">
                <adec:decorative xmlns:adec="http://schemas.microsoft.com/office/drawing/2017/decorative" val="0"/>
              </a:ext>
            </a:extLst>
          </p:cNvPr>
          <p:cNvGrpSpPr/>
          <p:nvPr/>
        </p:nvGrpSpPr>
        <p:grpSpPr>
          <a:xfrm>
            <a:off x="7318850" y="543340"/>
            <a:ext cx="2426459" cy="2409294"/>
            <a:chOff x="4328335" y="1415094"/>
            <a:chExt cx="4669786" cy="4695544"/>
          </a:xfrm>
        </p:grpSpPr>
        <p:grpSp>
          <p:nvGrpSpPr>
            <p:cNvPr id="103" name="Group 102">
              <a:extLst>
                <a:ext uri="{FF2B5EF4-FFF2-40B4-BE49-F238E27FC236}">
                  <a16:creationId xmlns:a16="http://schemas.microsoft.com/office/drawing/2014/main" id="{663E9961-98C8-1D3F-7300-7AAD0588F3D7}"/>
                </a:ext>
              </a:extLst>
            </p:cNvPr>
            <p:cNvGrpSpPr/>
            <p:nvPr/>
          </p:nvGrpSpPr>
          <p:grpSpPr>
            <a:xfrm>
              <a:off x="4561303" y="1643176"/>
              <a:ext cx="4181420" cy="4227416"/>
              <a:chOff x="4561303" y="1643176"/>
              <a:chExt cx="4181420" cy="4227416"/>
            </a:xfrm>
          </p:grpSpPr>
          <p:sp>
            <p:nvSpPr>
              <p:cNvPr id="120" name="Oval 119" descr="An oxygen atom">
                <a:extLst>
                  <a:ext uri="{FF2B5EF4-FFF2-40B4-BE49-F238E27FC236}">
                    <a16:creationId xmlns:a16="http://schemas.microsoft.com/office/drawing/2014/main" id="{528E6A37-FDE7-46D7-F3C1-5A0994761AA2}"/>
                  </a:ext>
                </a:extLst>
              </p:cNvPr>
              <p:cNvSpPr/>
              <p:nvPr/>
            </p:nvSpPr>
            <p:spPr>
              <a:xfrm>
                <a:off x="4561303" y="1643176"/>
                <a:ext cx="4181420" cy="4227416"/>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dirty="0"/>
              </a:p>
            </p:txBody>
          </p:sp>
          <p:sp>
            <p:nvSpPr>
              <p:cNvPr id="121" name="Oval 120">
                <a:extLst>
                  <a:ext uri="{FF2B5EF4-FFF2-40B4-BE49-F238E27FC236}">
                    <a16:creationId xmlns:a16="http://schemas.microsoft.com/office/drawing/2014/main" id="{1F78EC72-68D2-9242-7010-CDE90E38269A}"/>
                  </a:ext>
                </a:extLst>
              </p:cNvPr>
              <p:cNvSpPr/>
              <p:nvPr/>
            </p:nvSpPr>
            <p:spPr>
              <a:xfrm>
                <a:off x="5215337" y="2337104"/>
                <a:ext cx="2808662" cy="2839558"/>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122" name="Oval 121">
                <a:extLst>
                  <a:ext uri="{FF2B5EF4-FFF2-40B4-BE49-F238E27FC236}">
                    <a16:creationId xmlns:a16="http://schemas.microsoft.com/office/drawing/2014/main" id="{4C4C9E28-707B-7593-AAD6-E0190AFA8249}"/>
                  </a:ext>
                </a:extLst>
              </p:cNvPr>
              <p:cNvSpPr/>
              <p:nvPr/>
            </p:nvSpPr>
            <p:spPr>
              <a:xfrm>
                <a:off x="6045835" y="3088029"/>
                <a:ext cx="1228247" cy="1337710"/>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Cl</a:t>
                </a:r>
              </a:p>
            </p:txBody>
          </p:sp>
        </p:grpSp>
        <p:grpSp>
          <p:nvGrpSpPr>
            <p:cNvPr id="106" name="Group 105">
              <a:extLst>
                <a:ext uri="{FF2B5EF4-FFF2-40B4-BE49-F238E27FC236}">
                  <a16:creationId xmlns:a16="http://schemas.microsoft.com/office/drawing/2014/main" id="{0799EB43-8879-CE60-D9AE-EC5444301341}"/>
                </a:ext>
              </a:extLst>
            </p:cNvPr>
            <p:cNvGrpSpPr/>
            <p:nvPr/>
          </p:nvGrpSpPr>
          <p:grpSpPr>
            <a:xfrm>
              <a:off x="4328335" y="1415094"/>
              <a:ext cx="4669786" cy="4695544"/>
              <a:chOff x="4328335" y="1415094"/>
              <a:chExt cx="4669786" cy="4695544"/>
            </a:xfrm>
          </p:grpSpPr>
          <p:sp>
            <p:nvSpPr>
              <p:cNvPr id="109" name="Oval 108">
                <a:extLst>
                  <a:ext uri="{FF2B5EF4-FFF2-40B4-BE49-F238E27FC236}">
                    <a16:creationId xmlns:a16="http://schemas.microsoft.com/office/drawing/2014/main" id="{68F8D5EE-050B-20FD-A2B6-B65979C828DB}"/>
                  </a:ext>
                </a:extLst>
              </p:cNvPr>
              <p:cNvSpPr/>
              <p:nvPr/>
            </p:nvSpPr>
            <p:spPr>
              <a:xfrm>
                <a:off x="6681520" y="5589291"/>
                <a:ext cx="521802" cy="5213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110" name="Oval 109">
                <a:extLst>
                  <a:ext uri="{FF2B5EF4-FFF2-40B4-BE49-F238E27FC236}">
                    <a16:creationId xmlns:a16="http://schemas.microsoft.com/office/drawing/2014/main" id="{25A876C8-2960-9BCB-A128-8256032CB404}"/>
                  </a:ext>
                </a:extLst>
              </p:cNvPr>
              <p:cNvSpPr/>
              <p:nvPr/>
            </p:nvSpPr>
            <p:spPr>
              <a:xfrm>
                <a:off x="8476319" y="3764875"/>
                <a:ext cx="521802" cy="5213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111" name="Oval 110">
                <a:extLst>
                  <a:ext uri="{FF2B5EF4-FFF2-40B4-BE49-F238E27FC236}">
                    <a16:creationId xmlns:a16="http://schemas.microsoft.com/office/drawing/2014/main" id="{8F16B3C6-30A7-A1BB-C664-F631DE9BE8B9}"/>
                  </a:ext>
                </a:extLst>
              </p:cNvPr>
              <p:cNvSpPr/>
              <p:nvPr/>
            </p:nvSpPr>
            <p:spPr>
              <a:xfrm>
                <a:off x="8453889" y="3168326"/>
                <a:ext cx="521802" cy="5213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112" name="Oval 111">
                <a:extLst>
                  <a:ext uri="{FF2B5EF4-FFF2-40B4-BE49-F238E27FC236}">
                    <a16:creationId xmlns:a16="http://schemas.microsoft.com/office/drawing/2014/main" id="{903C355A-9292-2A79-1ED8-8F29E7504320}"/>
                  </a:ext>
                </a:extLst>
              </p:cNvPr>
              <p:cNvSpPr/>
              <p:nvPr/>
            </p:nvSpPr>
            <p:spPr>
              <a:xfrm>
                <a:off x="6072893" y="1420091"/>
                <a:ext cx="521802" cy="5213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113" name="Oval 112">
                <a:extLst>
                  <a:ext uri="{FF2B5EF4-FFF2-40B4-BE49-F238E27FC236}">
                    <a16:creationId xmlns:a16="http://schemas.microsoft.com/office/drawing/2014/main" id="{A7B2D044-F5E3-5C95-526F-F0E4691AC3F6}"/>
                  </a:ext>
                </a:extLst>
              </p:cNvPr>
              <p:cNvSpPr/>
              <p:nvPr/>
            </p:nvSpPr>
            <p:spPr>
              <a:xfrm>
                <a:off x="6799389" y="1415094"/>
                <a:ext cx="521803" cy="5213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114" name="Oval 113">
                <a:extLst>
                  <a:ext uri="{FF2B5EF4-FFF2-40B4-BE49-F238E27FC236}">
                    <a16:creationId xmlns:a16="http://schemas.microsoft.com/office/drawing/2014/main" id="{B262608D-CA06-BED2-489C-B24DE2CECE5A}"/>
                  </a:ext>
                </a:extLst>
              </p:cNvPr>
              <p:cNvSpPr/>
              <p:nvPr/>
            </p:nvSpPr>
            <p:spPr>
              <a:xfrm>
                <a:off x="6799389" y="2171016"/>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115" name="Oval 114">
                <a:extLst>
                  <a:ext uri="{FF2B5EF4-FFF2-40B4-BE49-F238E27FC236}">
                    <a16:creationId xmlns:a16="http://schemas.microsoft.com/office/drawing/2014/main" id="{AA273DED-5851-FC32-A431-60FB2491B497}"/>
                  </a:ext>
                </a:extLst>
              </p:cNvPr>
              <p:cNvSpPr/>
              <p:nvPr/>
            </p:nvSpPr>
            <p:spPr>
              <a:xfrm>
                <a:off x="6072893" y="2139491"/>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117" name="Oval 116">
                <a:extLst>
                  <a:ext uri="{FF2B5EF4-FFF2-40B4-BE49-F238E27FC236}">
                    <a16:creationId xmlns:a16="http://schemas.microsoft.com/office/drawing/2014/main" id="{5ACA46F2-955B-A270-969A-3FA4AA7D2513}"/>
                  </a:ext>
                </a:extLst>
              </p:cNvPr>
              <p:cNvSpPr/>
              <p:nvPr/>
            </p:nvSpPr>
            <p:spPr>
              <a:xfrm>
                <a:off x="4328335" y="3756446"/>
                <a:ext cx="521802" cy="5213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grpSp>
      </p:grpSp>
      <p:sp>
        <p:nvSpPr>
          <p:cNvPr id="5" name="Oval 4" descr="model of an atom of chlorine showing the electron shell configuration">
            <a:extLst>
              <a:ext uri="{FF2B5EF4-FFF2-40B4-BE49-F238E27FC236}">
                <a16:creationId xmlns:a16="http://schemas.microsoft.com/office/drawing/2014/main" id="{6A873221-5C92-57FB-893B-68C85B8E2E44}"/>
              </a:ext>
            </a:extLst>
          </p:cNvPr>
          <p:cNvSpPr/>
          <p:nvPr/>
        </p:nvSpPr>
        <p:spPr>
          <a:xfrm>
            <a:off x="7137629" y="313996"/>
            <a:ext cx="2808236" cy="2807317"/>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dirty="0"/>
          </a:p>
        </p:txBody>
      </p:sp>
      <p:grpSp>
        <p:nvGrpSpPr>
          <p:cNvPr id="16" name="Group 15" descr="A model showing the electron shell configuration for chlorine">
            <a:extLst>
              <a:ext uri="{FF2B5EF4-FFF2-40B4-BE49-F238E27FC236}">
                <a16:creationId xmlns:a16="http://schemas.microsoft.com/office/drawing/2014/main" id="{BB757724-806A-77E2-2D55-31F2FC74374A}"/>
              </a:ext>
              <a:ext uri="{C183D7F6-B498-43B3-948B-1728B52AA6E4}">
                <adec:decorative xmlns:adec="http://schemas.microsoft.com/office/drawing/2017/decorative" val="0"/>
              </a:ext>
            </a:extLst>
          </p:cNvPr>
          <p:cNvGrpSpPr/>
          <p:nvPr/>
        </p:nvGrpSpPr>
        <p:grpSpPr>
          <a:xfrm>
            <a:off x="8474505" y="3659941"/>
            <a:ext cx="2426459" cy="2409294"/>
            <a:chOff x="4328335" y="1415094"/>
            <a:chExt cx="4669786" cy="4695544"/>
          </a:xfrm>
        </p:grpSpPr>
        <p:grpSp>
          <p:nvGrpSpPr>
            <p:cNvPr id="17" name="Group 16">
              <a:extLst>
                <a:ext uri="{FF2B5EF4-FFF2-40B4-BE49-F238E27FC236}">
                  <a16:creationId xmlns:a16="http://schemas.microsoft.com/office/drawing/2014/main" id="{8A5EAF47-8245-2F23-88D5-317EE4B83FDB}"/>
                </a:ext>
              </a:extLst>
            </p:cNvPr>
            <p:cNvGrpSpPr/>
            <p:nvPr/>
          </p:nvGrpSpPr>
          <p:grpSpPr>
            <a:xfrm>
              <a:off x="4561303" y="1643176"/>
              <a:ext cx="4181420" cy="4227416"/>
              <a:chOff x="4561303" y="1643176"/>
              <a:chExt cx="4181420" cy="4227416"/>
            </a:xfrm>
          </p:grpSpPr>
          <p:sp>
            <p:nvSpPr>
              <p:cNvPr id="27" name="Oval 26" descr="An oxygen atom">
                <a:extLst>
                  <a:ext uri="{FF2B5EF4-FFF2-40B4-BE49-F238E27FC236}">
                    <a16:creationId xmlns:a16="http://schemas.microsoft.com/office/drawing/2014/main" id="{6B71B261-1C65-DC0B-3A92-0509A6B0B7B7}"/>
                  </a:ext>
                </a:extLst>
              </p:cNvPr>
              <p:cNvSpPr/>
              <p:nvPr/>
            </p:nvSpPr>
            <p:spPr>
              <a:xfrm>
                <a:off x="4561303" y="1643176"/>
                <a:ext cx="4181420" cy="4227416"/>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dirty="0"/>
              </a:p>
            </p:txBody>
          </p:sp>
          <p:sp>
            <p:nvSpPr>
              <p:cNvPr id="28" name="Oval 27">
                <a:extLst>
                  <a:ext uri="{FF2B5EF4-FFF2-40B4-BE49-F238E27FC236}">
                    <a16:creationId xmlns:a16="http://schemas.microsoft.com/office/drawing/2014/main" id="{1230C231-4167-9ECA-532A-4F8C4FC6E1CF}"/>
                  </a:ext>
                </a:extLst>
              </p:cNvPr>
              <p:cNvSpPr/>
              <p:nvPr/>
            </p:nvSpPr>
            <p:spPr>
              <a:xfrm>
                <a:off x="5215337" y="2337104"/>
                <a:ext cx="2808662" cy="2839558"/>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29" name="Oval 28">
                <a:extLst>
                  <a:ext uri="{FF2B5EF4-FFF2-40B4-BE49-F238E27FC236}">
                    <a16:creationId xmlns:a16="http://schemas.microsoft.com/office/drawing/2014/main" id="{C160E836-EE42-A16A-65CD-AEE21ADAEE57}"/>
                  </a:ext>
                </a:extLst>
              </p:cNvPr>
              <p:cNvSpPr/>
              <p:nvPr/>
            </p:nvSpPr>
            <p:spPr>
              <a:xfrm>
                <a:off x="6045835" y="3088029"/>
                <a:ext cx="1228247" cy="1337710"/>
              </a:xfrm>
              <a:prstGeom prst="ellipse">
                <a:avLst/>
              </a:prstGeom>
              <a:solidFill>
                <a:schemeClr val="accent2"/>
              </a:solid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Cl</a:t>
                </a:r>
              </a:p>
            </p:txBody>
          </p:sp>
        </p:grpSp>
        <p:grpSp>
          <p:nvGrpSpPr>
            <p:cNvPr id="18" name="Group 17">
              <a:extLst>
                <a:ext uri="{FF2B5EF4-FFF2-40B4-BE49-F238E27FC236}">
                  <a16:creationId xmlns:a16="http://schemas.microsoft.com/office/drawing/2014/main" id="{86D8BA69-2BD2-2D8B-095F-1ACD18207A45}"/>
                </a:ext>
              </a:extLst>
            </p:cNvPr>
            <p:cNvGrpSpPr/>
            <p:nvPr/>
          </p:nvGrpSpPr>
          <p:grpSpPr>
            <a:xfrm>
              <a:off x="4328335" y="1415094"/>
              <a:ext cx="4669786" cy="4695544"/>
              <a:chOff x="4328335" y="1415094"/>
              <a:chExt cx="4669786" cy="4695544"/>
            </a:xfrm>
          </p:grpSpPr>
          <p:sp>
            <p:nvSpPr>
              <p:cNvPr id="19" name="Oval 18">
                <a:extLst>
                  <a:ext uri="{FF2B5EF4-FFF2-40B4-BE49-F238E27FC236}">
                    <a16:creationId xmlns:a16="http://schemas.microsoft.com/office/drawing/2014/main" id="{B76A1130-5A6A-599F-83C5-624D474256D8}"/>
                  </a:ext>
                </a:extLst>
              </p:cNvPr>
              <p:cNvSpPr/>
              <p:nvPr/>
            </p:nvSpPr>
            <p:spPr>
              <a:xfrm>
                <a:off x="6681520" y="5589291"/>
                <a:ext cx="521802" cy="5213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20" name="Oval 19">
                <a:extLst>
                  <a:ext uri="{FF2B5EF4-FFF2-40B4-BE49-F238E27FC236}">
                    <a16:creationId xmlns:a16="http://schemas.microsoft.com/office/drawing/2014/main" id="{81BABC46-E6E1-8832-3C69-9DD266F7A15B}"/>
                  </a:ext>
                </a:extLst>
              </p:cNvPr>
              <p:cNvSpPr/>
              <p:nvPr/>
            </p:nvSpPr>
            <p:spPr>
              <a:xfrm>
                <a:off x="8476319" y="3764875"/>
                <a:ext cx="521802" cy="5213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21" name="Oval 20">
                <a:extLst>
                  <a:ext uri="{FF2B5EF4-FFF2-40B4-BE49-F238E27FC236}">
                    <a16:creationId xmlns:a16="http://schemas.microsoft.com/office/drawing/2014/main" id="{530BCF4D-EE04-B322-EAAC-429ADC9A7B04}"/>
                  </a:ext>
                </a:extLst>
              </p:cNvPr>
              <p:cNvSpPr/>
              <p:nvPr/>
            </p:nvSpPr>
            <p:spPr>
              <a:xfrm>
                <a:off x="8453889" y="3168326"/>
                <a:ext cx="521802" cy="5213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a:solidFill>
                      <a:schemeClr val="bg1"/>
                    </a:solidFill>
                    <a:latin typeface="+mj-lt"/>
                  </a:rPr>
                  <a:t>–</a:t>
                </a:r>
              </a:p>
            </p:txBody>
          </p:sp>
          <p:sp>
            <p:nvSpPr>
              <p:cNvPr id="22" name="Oval 21">
                <a:extLst>
                  <a:ext uri="{FF2B5EF4-FFF2-40B4-BE49-F238E27FC236}">
                    <a16:creationId xmlns:a16="http://schemas.microsoft.com/office/drawing/2014/main" id="{A3770273-59A9-2184-2F2F-4B16A328273D}"/>
                  </a:ext>
                </a:extLst>
              </p:cNvPr>
              <p:cNvSpPr/>
              <p:nvPr/>
            </p:nvSpPr>
            <p:spPr>
              <a:xfrm>
                <a:off x="6072893" y="1420091"/>
                <a:ext cx="521802" cy="5213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23" name="Oval 22">
                <a:extLst>
                  <a:ext uri="{FF2B5EF4-FFF2-40B4-BE49-F238E27FC236}">
                    <a16:creationId xmlns:a16="http://schemas.microsoft.com/office/drawing/2014/main" id="{41E5CA2F-AE47-B846-6CAC-5F91DC0B0CC7}"/>
                  </a:ext>
                </a:extLst>
              </p:cNvPr>
              <p:cNvSpPr/>
              <p:nvPr/>
            </p:nvSpPr>
            <p:spPr>
              <a:xfrm>
                <a:off x="6799389" y="1415094"/>
                <a:ext cx="521803" cy="5213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24" name="Oval 23">
                <a:extLst>
                  <a:ext uri="{FF2B5EF4-FFF2-40B4-BE49-F238E27FC236}">
                    <a16:creationId xmlns:a16="http://schemas.microsoft.com/office/drawing/2014/main" id="{84DA021B-68DF-DEA4-2EC8-97DD8ADF9A0C}"/>
                  </a:ext>
                </a:extLst>
              </p:cNvPr>
              <p:cNvSpPr/>
              <p:nvPr/>
            </p:nvSpPr>
            <p:spPr>
              <a:xfrm>
                <a:off x="6799389" y="2171016"/>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25" name="Oval 24">
                <a:extLst>
                  <a:ext uri="{FF2B5EF4-FFF2-40B4-BE49-F238E27FC236}">
                    <a16:creationId xmlns:a16="http://schemas.microsoft.com/office/drawing/2014/main" id="{471FAD4A-6B20-8B57-3056-4E109D5DEBAE}"/>
                  </a:ext>
                </a:extLst>
              </p:cNvPr>
              <p:cNvSpPr/>
              <p:nvPr/>
            </p:nvSpPr>
            <p:spPr>
              <a:xfrm>
                <a:off x="6072893" y="2139491"/>
                <a:ext cx="521802" cy="521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26" name="Oval 25">
                <a:extLst>
                  <a:ext uri="{FF2B5EF4-FFF2-40B4-BE49-F238E27FC236}">
                    <a16:creationId xmlns:a16="http://schemas.microsoft.com/office/drawing/2014/main" id="{39E46D21-4892-A037-3255-D8D5B6AB7B8E}"/>
                  </a:ext>
                </a:extLst>
              </p:cNvPr>
              <p:cNvSpPr/>
              <p:nvPr/>
            </p:nvSpPr>
            <p:spPr>
              <a:xfrm>
                <a:off x="4328335" y="3756446"/>
                <a:ext cx="521802" cy="5213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grpSp>
      </p:grpSp>
      <p:sp>
        <p:nvSpPr>
          <p:cNvPr id="31" name="Oval 30" descr="model of an atom of aluminium showing the electron shell configuration">
            <a:extLst>
              <a:ext uri="{FF2B5EF4-FFF2-40B4-BE49-F238E27FC236}">
                <a16:creationId xmlns:a16="http://schemas.microsoft.com/office/drawing/2014/main" id="{96AAB8CA-812C-E7BA-49DF-D1161AB5575A}"/>
              </a:ext>
            </a:extLst>
          </p:cNvPr>
          <p:cNvSpPr/>
          <p:nvPr/>
        </p:nvSpPr>
        <p:spPr>
          <a:xfrm>
            <a:off x="8293284" y="3430597"/>
            <a:ext cx="2808236" cy="2807317"/>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dirty="0"/>
          </a:p>
        </p:txBody>
      </p:sp>
      <p:sp>
        <p:nvSpPr>
          <p:cNvPr id="77" name="TextBox 77">
            <a:extLst>
              <a:ext uri="{FF2B5EF4-FFF2-40B4-BE49-F238E27FC236}">
                <a16:creationId xmlns:a16="http://schemas.microsoft.com/office/drawing/2014/main" id="{BAAE1451-A51B-B324-DA84-869C3872327E}"/>
              </a:ext>
            </a:extLst>
          </p:cNvPr>
          <p:cNvSpPr txBox="1"/>
          <p:nvPr/>
        </p:nvSpPr>
        <p:spPr>
          <a:xfrm>
            <a:off x="8105979" y="6334141"/>
            <a:ext cx="2406218" cy="327718"/>
          </a:xfrm>
          <a:prstGeom prst="rect">
            <a:avLst/>
          </a:prstGeom>
        </p:spPr>
        <p:txBody>
          <a:bodyPr lIns="0" tIns="0" rIns="0" bIns="0" rtlCol="0" anchor="t">
            <a:spAutoFit/>
          </a:bodyPr>
          <a:lstStyle/>
          <a:p>
            <a:pPr algn="ctr">
              <a:lnSpc>
                <a:spcPts val="2799"/>
              </a:lnSpc>
            </a:pPr>
            <a:r>
              <a:rPr lang="en-US" sz="2000" b="1" dirty="0">
                <a:solidFill>
                  <a:srgbClr val="000000"/>
                </a:solidFill>
                <a:latin typeface="+mj-lt"/>
                <a:ea typeface="Public Sans Semi-Bold"/>
                <a:cs typeface="Public Sans Semi-Bold"/>
                <a:sym typeface="Public Sans Semi-Bold"/>
              </a:rPr>
              <a:t>Chlorine </a:t>
            </a:r>
            <a:r>
              <a:rPr lang="en-US" sz="2000" b="1" dirty="0">
                <a:solidFill>
                  <a:schemeClr val="bg1"/>
                </a:solidFill>
                <a:latin typeface="+mj-lt"/>
                <a:ea typeface="Public Sans Semi-Bold"/>
                <a:cs typeface="Public Sans Semi-Bold"/>
                <a:sym typeface="Public Sans Semi-Bold"/>
              </a:rPr>
              <a:t>1-</a:t>
            </a:r>
          </a:p>
        </p:txBody>
      </p:sp>
      <p:sp>
        <p:nvSpPr>
          <p:cNvPr id="86" name="Oval 85">
            <a:extLst>
              <a:ext uri="{FF2B5EF4-FFF2-40B4-BE49-F238E27FC236}">
                <a16:creationId xmlns:a16="http://schemas.microsoft.com/office/drawing/2014/main" id="{2665E348-6199-7E26-FA2E-D66E38AF5CCC}"/>
              </a:ext>
              <a:ext uri="{C183D7F6-B498-43B3-948B-1728B52AA6E4}">
                <adec:decorative xmlns:adec="http://schemas.microsoft.com/office/drawing/2017/decorative" val="1"/>
              </a:ext>
            </a:extLst>
          </p:cNvPr>
          <p:cNvSpPr/>
          <p:nvPr/>
        </p:nvSpPr>
        <p:spPr>
          <a:xfrm>
            <a:off x="2405930" y="1949569"/>
            <a:ext cx="311127" cy="306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98" name="Oval 97">
            <a:extLst>
              <a:ext uri="{FF2B5EF4-FFF2-40B4-BE49-F238E27FC236}">
                <a16:creationId xmlns:a16="http://schemas.microsoft.com/office/drawing/2014/main" id="{0CB904BB-A54A-0D91-7D62-CAF04D87766E}"/>
              </a:ext>
              <a:ext uri="{C183D7F6-B498-43B3-948B-1728B52AA6E4}">
                <adec:decorative xmlns:adec="http://schemas.microsoft.com/office/drawing/2017/decorative" val="1"/>
              </a:ext>
            </a:extLst>
          </p:cNvPr>
          <p:cNvSpPr/>
          <p:nvPr/>
        </p:nvSpPr>
        <p:spPr>
          <a:xfrm>
            <a:off x="2861389" y="1967419"/>
            <a:ext cx="311127" cy="306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2" name="TextBox 1">
            <a:extLst>
              <a:ext uri="{FF2B5EF4-FFF2-40B4-BE49-F238E27FC236}">
                <a16:creationId xmlns:a16="http://schemas.microsoft.com/office/drawing/2014/main" id="{125B32C7-58F1-5D37-977D-8E11A690CC2C}"/>
              </a:ext>
            </a:extLst>
          </p:cNvPr>
          <p:cNvSpPr txBox="1"/>
          <p:nvPr/>
        </p:nvSpPr>
        <p:spPr>
          <a:xfrm>
            <a:off x="6468890" y="3822918"/>
            <a:ext cx="693775" cy="492392"/>
          </a:xfrm>
          <a:prstGeom prst="rect">
            <a:avLst/>
          </a:prstGeom>
          <a:noFill/>
        </p:spPr>
        <p:txBody>
          <a:bodyPr wrap="square" lIns="0" tIns="0" rIns="0" bIns="0" rtlCol="0">
            <a:noAutofit/>
          </a:bodyPr>
          <a:lstStyle/>
          <a:p>
            <a:pPr algn="l"/>
            <a:r>
              <a:rPr lang="en-AU" sz="1800" b="1" dirty="0">
                <a:solidFill>
                  <a:schemeClr val="bg1"/>
                </a:solidFill>
              </a:rPr>
              <a:t>2+</a:t>
            </a:r>
          </a:p>
        </p:txBody>
      </p:sp>
      <p:sp>
        <p:nvSpPr>
          <p:cNvPr id="3" name="TextBox 2">
            <a:extLst>
              <a:ext uri="{FF2B5EF4-FFF2-40B4-BE49-F238E27FC236}">
                <a16:creationId xmlns:a16="http://schemas.microsoft.com/office/drawing/2014/main" id="{645DA7CB-77F3-9ED6-5A12-985C1BA074BE}"/>
              </a:ext>
            </a:extLst>
          </p:cNvPr>
          <p:cNvSpPr txBox="1"/>
          <p:nvPr/>
        </p:nvSpPr>
        <p:spPr>
          <a:xfrm>
            <a:off x="8584733" y="1449374"/>
            <a:ext cx="604593" cy="429097"/>
          </a:xfrm>
          <a:prstGeom prst="rect">
            <a:avLst/>
          </a:prstGeom>
          <a:noFill/>
        </p:spPr>
        <p:txBody>
          <a:bodyPr wrap="square" lIns="0" tIns="0" rIns="0" bIns="0" rtlCol="0">
            <a:noAutofit/>
          </a:bodyPr>
          <a:lstStyle/>
          <a:p>
            <a:pPr algn="l"/>
            <a:r>
              <a:rPr lang="en-AU" sz="1800" b="1" dirty="0">
                <a:solidFill>
                  <a:schemeClr val="bg1"/>
                </a:solidFill>
              </a:rPr>
              <a:t>1-</a:t>
            </a:r>
          </a:p>
        </p:txBody>
      </p:sp>
      <p:sp>
        <p:nvSpPr>
          <p:cNvPr id="4" name="TextBox 3">
            <a:extLst>
              <a:ext uri="{FF2B5EF4-FFF2-40B4-BE49-F238E27FC236}">
                <a16:creationId xmlns:a16="http://schemas.microsoft.com/office/drawing/2014/main" id="{93113963-0FF2-E022-CD31-A32D7DEE4F65}"/>
              </a:ext>
            </a:extLst>
          </p:cNvPr>
          <p:cNvSpPr txBox="1"/>
          <p:nvPr/>
        </p:nvSpPr>
        <p:spPr>
          <a:xfrm>
            <a:off x="730087" y="5634741"/>
            <a:ext cx="5301761" cy="550139"/>
          </a:xfrm>
          <a:prstGeom prst="rect">
            <a:avLst/>
          </a:prstGeom>
          <a:noFill/>
        </p:spPr>
        <p:txBody>
          <a:bodyPr wrap="square" lIns="0" tIns="0" rIns="0" bIns="0" rtlCol="0">
            <a:noAutofit/>
          </a:bodyPr>
          <a:lstStyle/>
          <a:p>
            <a:pPr algn="l"/>
            <a:r>
              <a:rPr lang="en-AU" sz="2000" b="1" dirty="0">
                <a:latin typeface="+mj-lt"/>
              </a:rPr>
              <a:t>Chemical formula = MgCl</a:t>
            </a:r>
            <a:r>
              <a:rPr lang="en-AU" sz="2000" b="1" baseline="-25000" dirty="0">
                <a:latin typeface="+mj-lt"/>
              </a:rPr>
              <a:t>2</a:t>
            </a:r>
          </a:p>
        </p:txBody>
      </p:sp>
      <p:sp>
        <p:nvSpPr>
          <p:cNvPr id="7" name="Oval 6">
            <a:extLst>
              <a:ext uri="{FF2B5EF4-FFF2-40B4-BE49-F238E27FC236}">
                <a16:creationId xmlns:a16="http://schemas.microsoft.com/office/drawing/2014/main" id="{C7F40B15-6DC9-F07D-9FBF-44C2D5E14C95}"/>
              </a:ext>
              <a:ext uri="{C183D7F6-B498-43B3-948B-1728B52AA6E4}">
                <adec:decorative xmlns:adec="http://schemas.microsoft.com/office/drawing/2017/decorative" val="1"/>
              </a:ext>
            </a:extLst>
          </p:cNvPr>
          <p:cNvSpPr/>
          <p:nvPr/>
        </p:nvSpPr>
        <p:spPr>
          <a:xfrm>
            <a:off x="8225337" y="2680788"/>
            <a:ext cx="271133" cy="267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8" name="Oval 7">
            <a:extLst>
              <a:ext uri="{FF2B5EF4-FFF2-40B4-BE49-F238E27FC236}">
                <a16:creationId xmlns:a16="http://schemas.microsoft.com/office/drawing/2014/main" id="{0B3EAAE6-2695-E9FB-1D36-D8E52B8C1315}"/>
              </a:ext>
              <a:ext uri="{C183D7F6-B498-43B3-948B-1728B52AA6E4}">
                <adec:decorative xmlns:adec="http://schemas.microsoft.com/office/drawing/2017/decorative" val="1"/>
              </a:ext>
            </a:extLst>
          </p:cNvPr>
          <p:cNvSpPr/>
          <p:nvPr/>
        </p:nvSpPr>
        <p:spPr>
          <a:xfrm>
            <a:off x="7320126" y="1434693"/>
            <a:ext cx="271133" cy="267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9" name="Oval 8">
            <a:extLst>
              <a:ext uri="{FF2B5EF4-FFF2-40B4-BE49-F238E27FC236}">
                <a16:creationId xmlns:a16="http://schemas.microsoft.com/office/drawing/2014/main" id="{40BA5507-3FDC-F14F-11F2-79F324D3A242}"/>
              </a:ext>
              <a:ext uri="{C183D7F6-B498-43B3-948B-1728B52AA6E4}">
                <adec:decorative xmlns:adec="http://schemas.microsoft.com/office/drawing/2017/decorative" val="1"/>
              </a:ext>
            </a:extLst>
          </p:cNvPr>
          <p:cNvSpPr/>
          <p:nvPr/>
        </p:nvSpPr>
        <p:spPr>
          <a:xfrm>
            <a:off x="8185343" y="182360"/>
            <a:ext cx="271133" cy="2851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10" name="Oval 9">
            <a:extLst>
              <a:ext uri="{FF2B5EF4-FFF2-40B4-BE49-F238E27FC236}">
                <a16:creationId xmlns:a16="http://schemas.microsoft.com/office/drawing/2014/main" id="{ED798F93-0522-58EF-D75A-2FAFCF857C18}"/>
              </a:ext>
              <a:ext uri="{C183D7F6-B498-43B3-948B-1728B52AA6E4}">
                <adec:decorative xmlns:adec="http://schemas.microsoft.com/office/drawing/2017/decorative" val="1"/>
              </a:ext>
            </a:extLst>
          </p:cNvPr>
          <p:cNvSpPr/>
          <p:nvPr/>
        </p:nvSpPr>
        <p:spPr>
          <a:xfrm>
            <a:off x="8575902" y="182360"/>
            <a:ext cx="271133" cy="2695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11" name="Oval 10">
            <a:extLst>
              <a:ext uri="{FF2B5EF4-FFF2-40B4-BE49-F238E27FC236}">
                <a16:creationId xmlns:a16="http://schemas.microsoft.com/office/drawing/2014/main" id="{33EA7E14-7CC8-53B4-99A9-623C971D90B9}"/>
              </a:ext>
              <a:ext uri="{C183D7F6-B498-43B3-948B-1728B52AA6E4}">
                <adec:decorative xmlns:adec="http://schemas.microsoft.com/office/drawing/2017/decorative" val="1"/>
              </a:ext>
            </a:extLst>
          </p:cNvPr>
          <p:cNvSpPr/>
          <p:nvPr/>
        </p:nvSpPr>
        <p:spPr>
          <a:xfrm>
            <a:off x="9804658" y="1434694"/>
            <a:ext cx="271133" cy="2675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12" name="Oval 11">
            <a:extLst>
              <a:ext uri="{FF2B5EF4-FFF2-40B4-BE49-F238E27FC236}">
                <a16:creationId xmlns:a16="http://schemas.microsoft.com/office/drawing/2014/main" id="{55E5423D-A8D4-FB93-698B-EE6263815100}"/>
              </a:ext>
              <a:ext uri="{C183D7F6-B498-43B3-948B-1728B52AA6E4}">
                <adec:decorative xmlns:adec="http://schemas.microsoft.com/office/drawing/2017/decorative" val="1"/>
              </a:ext>
            </a:extLst>
          </p:cNvPr>
          <p:cNvSpPr/>
          <p:nvPr/>
        </p:nvSpPr>
        <p:spPr>
          <a:xfrm>
            <a:off x="9828256" y="1740997"/>
            <a:ext cx="271133" cy="2851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13" name="Oval 12">
            <a:extLst>
              <a:ext uri="{FF2B5EF4-FFF2-40B4-BE49-F238E27FC236}">
                <a16:creationId xmlns:a16="http://schemas.microsoft.com/office/drawing/2014/main" id="{9EBD3680-DDC1-1E64-F4F0-8CAF788B0C91}"/>
              </a:ext>
              <a:ext uri="{C183D7F6-B498-43B3-948B-1728B52AA6E4}">
                <adec:decorative xmlns:adec="http://schemas.microsoft.com/office/drawing/2017/decorative" val="1"/>
              </a:ext>
            </a:extLst>
          </p:cNvPr>
          <p:cNvSpPr/>
          <p:nvPr/>
        </p:nvSpPr>
        <p:spPr>
          <a:xfrm>
            <a:off x="8541584" y="3014224"/>
            <a:ext cx="271133" cy="2851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14" name="Oval 13">
            <a:extLst>
              <a:ext uri="{FF2B5EF4-FFF2-40B4-BE49-F238E27FC236}">
                <a16:creationId xmlns:a16="http://schemas.microsoft.com/office/drawing/2014/main" id="{89325069-0CE4-DB09-173D-3B6821D84717}"/>
              </a:ext>
              <a:ext uri="{C183D7F6-B498-43B3-948B-1728B52AA6E4}">
                <adec:decorative xmlns:adec="http://schemas.microsoft.com/office/drawing/2017/decorative" val="1"/>
              </a:ext>
            </a:extLst>
          </p:cNvPr>
          <p:cNvSpPr/>
          <p:nvPr/>
        </p:nvSpPr>
        <p:spPr>
          <a:xfrm>
            <a:off x="8217228" y="3011123"/>
            <a:ext cx="271133" cy="2851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15" name="Oval 14">
            <a:extLst>
              <a:ext uri="{FF2B5EF4-FFF2-40B4-BE49-F238E27FC236}">
                <a16:creationId xmlns:a16="http://schemas.microsoft.com/office/drawing/2014/main" id="{3725BDB8-1257-D08E-9182-6C6FF922F340}"/>
              </a:ext>
              <a:ext uri="{C183D7F6-B498-43B3-948B-1728B52AA6E4}">
                <adec:decorative xmlns:adec="http://schemas.microsoft.com/office/drawing/2017/decorative" val="1"/>
              </a:ext>
            </a:extLst>
          </p:cNvPr>
          <p:cNvSpPr/>
          <p:nvPr/>
        </p:nvSpPr>
        <p:spPr>
          <a:xfrm>
            <a:off x="6982041" y="1442927"/>
            <a:ext cx="271133" cy="2851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30" name="TextBox 29">
            <a:extLst>
              <a:ext uri="{FF2B5EF4-FFF2-40B4-BE49-F238E27FC236}">
                <a16:creationId xmlns:a16="http://schemas.microsoft.com/office/drawing/2014/main" id="{8894DC4F-FA0D-D0C5-4EE6-B49E5E2C4D53}"/>
              </a:ext>
              <a:ext uri="{C183D7F6-B498-43B3-948B-1728B52AA6E4}">
                <adec:decorative xmlns:adec="http://schemas.microsoft.com/office/drawing/2017/decorative" val="1"/>
              </a:ext>
            </a:extLst>
          </p:cNvPr>
          <p:cNvSpPr txBox="1"/>
          <p:nvPr/>
        </p:nvSpPr>
        <p:spPr>
          <a:xfrm>
            <a:off x="9740388" y="4565975"/>
            <a:ext cx="604593" cy="429097"/>
          </a:xfrm>
          <a:prstGeom prst="rect">
            <a:avLst/>
          </a:prstGeom>
          <a:noFill/>
        </p:spPr>
        <p:txBody>
          <a:bodyPr wrap="square" lIns="0" tIns="0" rIns="0" bIns="0" rtlCol="0">
            <a:noAutofit/>
          </a:bodyPr>
          <a:lstStyle/>
          <a:p>
            <a:pPr algn="l"/>
            <a:r>
              <a:rPr lang="en-AU" sz="1800" b="1" dirty="0">
                <a:solidFill>
                  <a:schemeClr val="bg1"/>
                </a:solidFill>
              </a:rPr>
              <a:t>1-</a:t>
            </a:r>
          </a:p>
        </p:txBody>
      </p:sp>
      <p:sp>
        <p:nvSpPr>
          <p:cNvPr id="32" name="Oval 31">
            <a:extLst>
              <a:ext uri="{FF2B5EF4-FFF2-40B4-BE49-F238E27FC236}">
                <a16:creationId xmlns:a16="http://schemas.microsoft.com/office/drawing/2014/main" id="{06B257F9-2F30-C305-CB30-27973B546333}"/>
              </a:ext>
              <a:ext uri="{C183D7F6-B498-43B3-948B-1728B52AA6E4}">
                <adec:decorative xmlns:adec="http://schemas.microsoft.com/office/drawing/2017/decorative" val="1"/>
              </a:ext>
            </a:extLst>
          </p:cNvPr>
          <p:cNvSpPr/>
          <p:nvPr/>
        </p:nvSpPr>
        <p:spPr>
          <a:xfrm>
            <a:off x="9380992" y="5797389"/>
            <a:ext cx="271133" cy="267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33" name="Oval 32">
            <a:extLst>
              <a:ext uri="{FF2B5EF4-FFF2-40B4-BE49-F238E27FC236}">
                <a16:creationId xmlns:a16="http://schemas.microsoft.com/office/drawing/2014/main" id="{C0AA32D9-5618-7AC9-0918-803D8255B77A}"/>
              </a:ext>
              <a:ext uri="{C183D7F6-B498-43B3-948B-1728B52AA6E4}">
                <adec:decorative xmlns:adec="http://schemas.microsoft.com/office/drawing/2017/decorative" val="1"/>
              </a:ext>
            </a:extLst>
          </p:cNvPr>
          <p:cNvSpPr/>
          <p:nvPr/>
        </p:nvSpPr>
        <p:spPr>
          <a:xfrm>
            <a:off x="8475781" y="4551294"/>
            <a:ext cx="271133" cy="267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34" name="Oval 33">
            <a:extLst>
              <a:ext uri="{FF2B5EF4-FFF2-40B4-BE49-F238E27FC236}">
                <a16:creationId xmlns:a16="http://schemas.microsoft.com/office/drawing/2014/main" id="{502D09F4-D1A2-C92A-8ED3-52F6A2928487}"/>
              </a:ext>
              <a:ext uri="{C183D7F6-B498-43B3-948B-1728B52AA6E4}">
                <adec:decorative xmlns:adec="http://schemas.microsoft.com/office/drawing/2017/decorative" val="1"/>
              </a:ext>
            </a:extLst>
          </p:cNvPr>
          <p:cNvSpPr/>
          <p:nvPr/>
        </p:nvSpPr>
        <p:spPr>
          <a:xfrm>
            <a:off x="9340998" y="3298961"/>
            <a:ext cx="271133" cy="2851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35" name="Oval 34">
            <a:extLst>
              <a:ext uri="{FF2B5EF4-FFF2-40B4-BE49-F238E27FC236}">
                <a16:creationId xmlns:a16="http://schemas.microsoft.com/office/drawing/2014/main" id="{4BA4BCCB-5C76-12E0-F584-E2C9DD1863C9}"/>
              </a:ext>
              <a:ext uri="{C183D7F6-B498-43B3-948B-1728B52AA6E4}">
                <adec:decorative xmlns:adec="http://schemas.microsoft.com/office/drawing/2017/decorative" val="1"/>
              </a:ext>
            </a:extLst>
          </p:cNvPr>
          <p:cNvSpPr/>
          <p:nvPr/>
        </p:nvSpPr>
        <p:spPr>
          <a:xfrm>
            <a:off x="9731557" y="3298961"/>
            <a:ext cx="271133" cy="2695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36" name="Oval 35">
            <a:extLst>
              <a:ext uri="{FF2B5EF4-FFF2-40B4-BE49-F238E27FC236}">
                <a16:creationId xmlns:a16="http://schemas.microsoft.com/office/drawing/2014/main" id="{847C4C40-7E1D-37FE-6214-9B2CA024ED54}"/>
              </a:ext>
              <a:ext uri="{C183D7F6-B498-43B3-948B-1728B52AA6E4}">
                <adec:decorative xmlns:adec="http://schemas.microsoft.com/office/drawing/2017/decorative" val="1"/>
              </a:ext>
            </a:extLst>
          </p:cNvPr>
          <p:cNvSpPr/>
          <p:nvPr/>
        </p:nvSpPr>
        <p:spPr>
          <a:xfrm>
            <a:off x="10960313" y="4551295"/>
            <a:ext cx="271133" cy="2675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37" name="Oval 36">
            <a:extLst>
              <a:ext uri="{FF2B5EF4-FFF2-40B4-BE49-F238E27FC236}">
                <a16:creationId xmlns:a16="http://schemas.microsoft.com/office/drawing/2014/main" id="{A0CD60BC-482C-B366-43B0-F9608AA632F4}"/>
              </a:ext>
              <a:ext uri="{C183D7F6-B498-43B3-948B-1728B52AA6E4}">
                <adec:decorative xmlns:adec="http://schemas.microsoft.com/office/drawing/2017/decorative" val="1"/>
              </a:ext>
            </a:extLst>
          </p:cNvPr>
          <p:cNvSpPr/>
          <p:nvPr/>
        </p:nvSpPr>
        <p:spPr>
          <a:xfrm>
            <a:off x="10983911" y="4857598"/>
            <a:ext cx="271133" cy="2851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38" name="Oval 37">
            <a:extLst>
              <a:ext uri="{FF2B5EF4-FFF2-40B4-BE49-F238E27FC236}">
                <a16:creationId xmlns:a16="http://schemas.microsoft.com/office/drawing/2014/main" id="{D17C5E96-EFF0-21B0-0D47-27C7BF6481E2}"/>
              </a:ext>
              <a:ext uri="{C183D7F6-B498-43B3-948B-1728B52AA6E4}">
                <adec:decorative xmlns:adec="http://schemas.microsoft.com/office/drawing/2017/decorative" val="1"/>
              </a:ext>
            </a:extLst>
          </p:cNvPr>
          <p:cNvSpPr/>
          <p:nvPr/>
        </p:nvSpPr>
        <p:spPr>
          <a:xfrm>
            <a:off x="9716675" y="6089101"/>
            <a:ext cx="271133" cy="2851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39" name="Oval 38">
            <a:extLst>
              <a:ext uri="{FF2B5EF4-FFF2-40B4-BE49-F238E27FC236}">
                <a16:creationId xmlns:a16="http://schemas.microsoft.com/office/drawing/2014/main" id="{2B467723-F72C-9D77-9404-FA8D5CF828CA}"/>
              </a:ext>
              <a:ext uri="{C183D7F6-B498-43B3-948B-1728B52AA6E4}">
                <adec:decorative xmlns:adec="http://schemas.microsoft.com/office/drawing/2017/decorative" val="1"/>
              </a:ext>
            </a:extLst>
          </p:cNvPr>
          <p:cNvSpPr/>
          <p:nvPr/>
        </p:nvSpPr>
        <p:spPr>
          <a:xfrm>
            <a:off x="9410774" y="6087206"/>
            <a:ext cx="271133" cy="2851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40" name="Oval 39">
            <a:extLst>
              <a:ext uri="{FF2B5EF4-FFF2-40B4-BE49-F238E27FC236}">
                <a16:creationId xmlns:a16="http://schemas.microsoft.com/office/drawing/2014/main" id="{2C6F8345-BD4E-EC61-4B85-0A018C0A3025}"/>
              </a:ext>
              <a:ext uri="{C183D7F6-B498-43B3-948B-1728B52AA6E4}">
                <adec:decorative xmlns:adec="http://schemas.microsoft.com/office/drawing/2017/decorative" val="1"/>
              </a:ext>
            </a:extLst>
          </p:cNvPr>
          <p:cNvSpPr/>
          <p:nvPr/>
        </p:nvSpPr>
        <p:spPr>
          <a:xfrm>
            <a:off x="8137696" y="4559528"/>
            <a:ext cx="271133" cy="2851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609585" eaLnBrk="1" fontAlgn="auto" hangingPunct="1">
              <a:spcBef>
                <a:spcPts val="0"/>
              </a:spcBef>
              <a:spcAft>
                <a:spcPts val="0"/>
              </a:spcAft>
              <a:defRPr/>
            </a:pPr>
            <a:r>
              <a:rPr lang="en-AU" sz="1400" b="1" dirty="0">
                <a:solidFill>
                  <a:schemeClr val="bg1"/>
                </a:solidFill>
                <a:latin typeface="+mj-lt"/>
              </a:rPr>
              <a:t>–</a:t>
            </a:r>
          </a:p>
        </p:txBody>
      </p:sp>
      <p:sp>
        <p:nvSpPr>
          <p:cNvPr id="41" name="Slide Number Placeholder 40">
            <a:extLst>
              <a:ext uri="{FF2B5EF4-FFF2-40B4-BE49-F238E27FC236}">
                <a16:creationId xmlns:a16="http://schemas.microsoft.com/office/drawing/2014/main" id="{B09D106B-312A-36EC-4DBE-AE9D018E61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56</a:t>
            </a:fld>
            <a:endParaRPr lang="en-AU"/>
          </a:p>
        </p:txBody>
      </p:sp>
    </p:spTree>
    <p:extLst>
      <p:ext uri="{BB962C8B-B14F-4D97-AF65-F5344CB8AC3E}">
        <p14:creationId xmlns:p14="http://schemas.microsoft.com/office/powerpoint/2010/main" val="132192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7.40741E-7 L 0.33802 -0.02546 " pathEditMode="relative" rAng="0" ptsTypes="AA">
                                      <p:cBhvr>
                                        <p:cTn id="6" dur="2000" fill="hold"/>
                                        <p:tgtEl>
                                          <p:spTgt spid="98"/>
                                        </p:tgtEl>
                                        <p:attrNameLst>
                                          <p:attrName>ppt_x</p:attrName>
                                          <p:attrName>ppt_y</p:attrName>
                                        </p:attrNameLst>
                                      </p:cBhvr>
                                      <p:rCtr x="16901" y="-1273"/>
                                    </p:animMotion>
                                  </p:childTnLst>
                                </p:cTn>
                              </p:par>
                              <p:par>
                                <p:cTn id="7" presetID="42" presetClass="path" presetSubtype="0" accel="50000" decel="50000" fill="hold" grpId="0" nodeType="withEffect">
                                  <p:stCondLst>
                                    <p:cond delay="0"/>
                                  </p:stCondLst>
                                  <p:childTnLst>
                                    <p:animMotion origin="layout" path="M 3.75E-6 -1.48148E-6 L 0.47005 0.44144 " pathEditMode="relative" rAng="0" ptsTypes="AA">
                                      <p:cBhvr>
                                        <p:cTn id="8" dur="2000" fill="hold"/>
                                        <p:tgtEl>
                                          <p:spTgt spid="86"/>
                                        </p:tgtEl>
                                        <p:attrNameLst>
                                          <p:attrName>ppt_x</p:attrName>
                                          <p:attrName>ppt_y</p:attrName>
                                        </p:attrNameLst>
                                      </p:cBhvr>
                                      <p:rCtr x="23503" y="22060"/>
                                    </p:animMotion>
                                  </p:childTnLst>
                                </p:cTn>
                              </p:par>
                              <p:par>
                                <p:cTn id="9" presetID="10" presetClass="exit" presetSubtype="0" fill="hold" grpId="0" nodeType="withEffect">
                                  <p:stCondLst>
                                    <p:cond delay="0"/>
                                  </p:stCondLst>
                                  <p:childTnLst>
                                    <p:animEffect transition="out" filter="fade">
                                      <p:cBhvr>
                                        <p:cTn id="10" dur="500"/>
                                        <p:tgtEl>
                                          <p:spTgt spid="84"/>
                                        </p:tgtEl>
                                      </p:cBhvr>
                                    </p:animEffect>
                                    <p:set>
                                      <p:cBhvr>
                                        <p:cTn id="11" dur="1" fill="hold">
                                          <p:stCondLst>
                                            <p:cond delay="499"/>
                                          </p:stCondLst>
                                        </p:cTn>
                                        <p:tgtEl>
                                          <p:spTgt spid="84"/>
                                        </p:tgtEl>
                                        <p:attrNameLst>
                                          <p:attrName>style.visibility</p:attrName>
                                        </p:attrNameLst>
                                      </p:cBhvr>
                                      <p:to>
                                        <p:strVal val="hidden"/>
                                      </p:to>
                                    </p:set>
                                  </p:childTnLst>
                                </p:cTn>
                              </p:par>
                              <p:par>
                                <p:cTn id="12" presetID="6" presetClass="entr" presetSubtype="16"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par>
                                <p:cTn id="18" presetID="19" presetClass="emph" presetSubtype="0" fill="hold" nodeType="withEffect">
                                  <p:stCondLst>
                                    <p:cond delay="0"/>
                                  </p:stCondLst>
                                  <p:childTnLst>
                                    <p:animClr clrSpc="rgb" dir="cw">
                                      <p:cBhvr override="childStyle">
                                        <p:cTn id="19" dur="500" fill="hold"/>
                                        <p:tgtEl>
                                          <p:spTgt spid="46">
                                            <p:txEl>
                                              <p:pRg st="0" end="0"/>
                                            </p:txEl>
                                          </p:spTgt>
                                        </p:tgtEl>
                                        <p:attrNameLst>
                                          <p:attrName>style.color</p:attrName>
                                        </p:attrNameLst>
                                      </p:cBhvr>
                                      <p:to>
                                        <a:schemeClr val="accent2"/>
                                      </p:to>
                                    </p:animClr>
                                    <p:animClr clrSpc="rgb" dir="cw">
                                      <p:cBhvr>
                                        <p:cTn id="20" dur="500" fill="hold"/>
                                        <p:tgtEl>
                                          <p:spTgt spid="46">
                                            <p:txEl>
                                              <p:pRg st="0" end="0"/>
                                            </p:txEl>
                                          </p:spTgt>
                                        </p:tgtEl>
                                        <p:attrNameLst>
                                          <p:attrName>fillcolor</p:attrName>
                                        </p:attrNameLst>
                                      </p:cBhvr>
                                      <p:to>
                                        <a:schemeClr val="accent2"/>
                                      </p:to>
                                    </p:animClr>
                                    <p:set>
                                      <p:cBhvr>
                                        <p:cTn id="21" dur="500" fill="hold"/>
                                        <p:tgtEl>
                                          <p:spTgt spid="46">
                                            <p:txEl>
                                              <p:pRg st="0" end="0"/>
                                            </p:txEl>
                                          </p:spTgt>
                                        </p:tgtEl>
                                        <p:attrNameLst>
                                          <p:attrName>fill.type</p:attrName>
                                        </p:attrNameLst>
                                      </p:cBhvr>
                                      <p:to>
                                        <p:strVal val="solid"/>
                                      </p:to>
                                    </p:set>
                                    <p:set>
                                      <p:cBhvr>
                                        <p:cTn id="22" dur="500" fill="hold"/>
                                        <p:tgtEl>
                                          <p:spTgt spid="46">
                                            <p:txEl>
                                              <p:pRg st="0" end="0"/>
                                            </p:txEl>
                                          </p:spTgt>
                                        </p:tgtEl>
                                        <p:attrNameLst>
                                          <p:attrName>fill.on</p:attrName>
                                        </p:attrNameLst>
                                      </p:cBhvr>
                                      <p:to>
                                        <p:strVal val="true"/>
                                      </p:to>
                                    </p:set>
                                  </p:childTnLst>
                                </p:cTn>
                              </p:par>
                              <p:par>
                                <p:cTn id="23" presetID="19" presetClass="emph" presetSubtype="0" fill="hold" nodeType="withEffect">
                                  <p:stCondLst>
                                    <p:cond delay="0"/>
                                  </p:stCondLst>
                                  <p:childTnLst>
                                    <p:animClr clrSpc="rgb" dir="cw">
                                      <p:cBhvr override="childStyle">
                                        <p:cTn id="24" dur="500" fill="hold"/>
                                        <p:tgtEl>
                                          <p:spTgt spid="77">
                                            <p:txEl>
                                              <p:pRg st="0" end="0"/>
                                            </p:txEl>
                                          </p:spTgt>
                                        </p:tgtEl>
                                        <p:attrNameLst>
                                          <p:attrName>style.color</p:attrName>
                                        </p:attrNameLst>
                                      </p:cBhvr>
                                      <p:to>
                                        <a:schemeClr val="accent2"/>
                                      </p:to>
                                    </p:animClr>
                                    <p:animClr clrSpc="rgb" dir="cw">
                                      <p:cBhvr>
                                        <p:cTn id="25" dur="500" fill="hold"/>
                                        <p:tgtEl>
                                          <p:spTgt spid="77">
                                            <p:txEl>
                                              <p:pRg st="0" end="0"/>
                                            </p:txEl>
                                          </p:spTgt>
                                        </p:tgtEl>
                                        <p:attrNameLst>
                                          <p:attrName>fillcolor</p:attrName>
                                        </p:attrNameLst>
                                      </p:cBhvr>
                                      <p:to>
                                        <a:schemeClr val="accent2"/>
                                      </p:to>
                                    </p:animClr>
                                    <p:set>
                                      <p:cBhvr>
                                        <p:cTn id="26" dur="500" fill="hold"/>
                                        <p:tgtEl>
                                          <p:spTgt spid="77">
                                            <p:txEl>
                                              <p:pRg st="0" end="0"/>
                                            </p:txEl>
                                          </p:spTgt>
                                        </p:tgtEl>
                                        <p:attrNameLst>
                                          <p:attrName>fill.type</p:attrName>
                                        </p:attrNameLst>
                                      </p:cBhvr>
                                      <p:to>
                                        <p:strVal val="solid"/>
                                      </p:to>
                                    </p:set>
                                    <p:set>
                                      <p:cBhvr>
                                        <p:cTn id="27" dur="500" fill="hold"/>
                                        <p:tgtEl>
                                          <p:spTgt spid="77">
                                            <p:txEl>
                                              <p:pRg st="0" end="0"/>
                                            </p:txEl>
                                          </p:spTgt>
                                        </p:tgtEl>
                                        <p:attrNameLst>
                                          <p:attrName>fill.on</p:attrName>
                                        </p:attrNameLst>
                                      </p:cBhvr>
                                      <p:to>
                                        <p:strVal val="true"/>
                                      </p:to>
                                    </p:set>
                                  </p:childTnLst>
                                </p:cTn>
                              </p:par>
                              <p:par>
                                <p:cTn id="28" presetID="6" presetClass="entr" presetSubtype="16"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circle(in)">
                                      <p:cBhvr>
                                        <p:cTn id="30" dur="2000"/>
                                        <p:tgtEl>
                                          <p:spTgt spid="30"/>
                                        </p:tgtEl>
                                      </p:cBhvr>
                                    </p:animEffect>
                                  </p:childTnLst>
                                </p:cTn>
                              </p:par>
                              <p:par>
                                <p:cTn id="31" presetID="42" presetClass="path" presetSubtype="0" accel="50000" decel="50000" fill="hold" grpId="0" nodeType="withEffect">
                                  <p:stCondLst>
                                    <p:cond delay="0"/>
                                  </p:stCondLst>
                                  <p:childTnLst>
                                    <p:animMotion origin="layout" path="M -3.95833E-6 -2.22222E-6 L 0.24467 0.00023 " pathEditMode="relative" rAng="0" ptsTypes="AA">
                                      <p:cBhvr>
                                        <p:cTn id="32" dur="2000" fill="hold"/>
                                        <p:tgtEl>
                                          <p:spTgt spid="46">
                                            <p:txEl>
                                              <p:pRg st="0" end="0"/>
                                            </p:txEl>
                                          </p:spTgt>
                                        </p:tgtEl>
                                        <p:attrNameLst>
                                          <p:attrName>ppt_x</p:attrName>
                                          <p:attrName>ppt_y</p:attrName>
                                        </p:attrNameLst>
                                      </p:cBhvr>
                                      <p:rCtr x="12227" y="0"/>
                                    </p:animMotion>
                                  </p:childTnLst>
                                </p:cTn>
                              </p:par>
                              <p:par>
                                <p:cTn id="33" presetID="42" presetClass="path" presetSubtype="0" accel="50000" decel="50000" fill="hold" nodeType="withEffect">
                                  <p:stCondLst>
                                    <p:cond delay="0"/>
                                  </p:stCondLst>
                                  <p:childTnLst>
                                    <p:animMotion origin="layout" path="M -4.16667E-6 4.81481E-6 L 0.30678 0.0625 " pathEditMode="relative" rAng="0" ptsTypes="AA">
                                      <p:cBhvr>
                                        <p:cTn id="34" dur="2000" fill="hold"/>
                                        <p:tgtEl>
                                          <p:spTgt spid="6"/>
                                        </p:tgtEl>
                                        <p:attrNameLst>
                                          <p:attrName>ppt_x</p:attrName>
                                          <p:attrName>ppt_y</p:attrName>
                                        </p:attrNameLst>
                                      </p:cBhvr>
                                      <p:rCtr x="15339" y="3125"/>
                                    </p:animMotion>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46" grpId="0" build="allAtOnce"/>
      <p:bldP spid="86" grpId="0" animBg="1"/>
      <p:bldP spid="98" grpId="0" animBg="1"/>
      <p:bldP spid="2" grpId="0"/>
      <p:bldP spid="3" grpId="0"/>
      <p:bldP spid="4" grpId="0"/>
      <p:bldP spid="3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095B9B-A2EC-7026-60B2-D9C9C7ADC51C}"/>
              </a:ext>
            </a:extLst>
          </p:cNvPr>
          <p:cNvSpPr>
            <a:spLocks noGrp="1"/>
          </p:cNvSpPr>
          <p:nvPr>
            <p:ph type="title"/>
          </p:nvPr>
        </p:nvSpPr>
        <p:spPr/>
        <p:txBody>
          <a:bodyPr/>
          <a:lstStyle/>
          <a:p>
            <a:r>
              <a:rPr lang="en-AU" dirty="0">
                <a:latin typeface="+mj-lt"/>
              </a:rPr>
              <a:t>2.3 Ionic compounds</a:t>
            </a:r>
          </a:p>
        </p:txBody>
      </p:sp>
      <p:sp>
        <p:nvSpPr>
          <p:cNvPr id="4" name="Text Placeholder 3">
            <a:extLst>
              <a:ext uri="{FF2B5EF4-FFF2-40B4-BE49-F238E27FC236}">
                <a16:creationId xmlns:a16="http://schemas.microsoft.com/office/drawing/2014/main" id="{C35B4276-67B6-760C-2C47-95274DD5F110}"/>
              </a:ext>
            </a:extLst>
          </p:cNvPr>
          <p:cNvSpPr>
            <a:spLocks noGrp="1"/>
          </p:cNvSpPr>
          <p:nvPr>
            <p:ph type="body" sz="quarter" idx="18"/>
          </p:nvPr>
        </p:nvSpPr>
        <p:spPr/>
        <p:txBody>
          <a:bodyPr/>
          <a:lstStyle/>
          <a:p>
            <a:r>
              <a:rPr lang="en-AU" dirty="0">
                <a:latin typeface="+mj-lt"/>
              </a:rPr>
              <a:t>Use the word bank to complete the sentences</a:t>
            </a:r>
          </a:p>
        </p:txBody>
      </p:sp>
      <p:sp>
        <p:nvSpPr>
          <p:cNvPr id="9" name="Rectangle: Rounded Corners 8">
            <a:extLst>
              <a:ext uri="{FF2B5EF4-FFF2-40B4-BE49-F238E27FC236}">
                <a16:creationId xmlns:a16="http://schemas.microsoft.com/office/drawing/2014/main" id="{584B7B3A-BB79-A270-92D6-0BBE265E76AD}"/>
              </a:ext>
            </a:extLst>
          </p:cNvPr>
          <p:cNvSpPr/>
          <p:nvPr/>
        </p:nvSpPr>
        <p:spPr>
          <a:xfrm>
            <a:off x="348000" y="1530190"/>
            <a:ext cx="10739099" cy="7711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
            <a:r>
              <a:rPr lang="en-AU" sz="2000" b="1" dirty="0"/>
              <a:t>Word bank – </a:t>
            </a:r>
            <a:endParaRPr lang="en-AU" sz="2000" dirty="0"/>
          </a:p>
        </p:txBody>
      </p:sp>
      <p:sp>
        <p:nvSpPr>
          <p:cNvPr id="10" name="TextBox 9">
            <a:extLst>
              <a:ext uri="{FF2B5EF4-FFF2-40B4-BE49-F238E27FC236}">
                <a16:creationId xmlns:a16="http://schemas.microsoft.com/office/drawing/2014/main" id="{D09CC0AD-D2EA-37DA-FFFD-88DF73880BA0}"/>
              </a:ext>
            </a:extLst>
          </p:cNvPr>
          <p:cNvSpPr txBox="1"/>
          <p:nvPr/>
        </p:nvSpPr>
        <p:spPr>
          <a:xfrm>
            <a:off x="2400300" y="1712580"/>
            <a:ext cx="965200" cy="406400"/>
          </a:xfrm>
          <a:prstGeom prst="rect">
            <a:avLst/>
          </a:prstGeom>
          <a:noFill/>
        </p:spPr>
        <p:txBody>
          <a:bodyPr wrap="square" lIns="0" tIns="0" rIns="0" bIns="0" rtlCol="0" anchor="ctr">
            <a:noAutofit/>
          </a:bodyPr>
          <a:lstStyle/>
          <a:p>
            <a:pPr algn="ctr"/>
            <a:r>
              <a:rPr lang="en-AU" sz="2000" dirty="0">
                <a:solidFill>
                  <a:schemeClr val="bg1"/>
                </a:solidFill>
              </a:rPr>
              <a:t>anion</a:t>
            </a:r>
          </a:p>
        </p:txBody>
      </p:sp>
      <p:sp>
        <p:nvSpPr>
          <p:cNvPr id="12" name="TextBox 11">
            <a:extLst>
              <a:ext uri="{FF2B5EF4-FFF2-40B4-BE49-F238E27FC236}">
                <a16:creationId xmlns:a16="http://schemas.microsoft.com/office/drawing/2014/main" id="{A6CE86C9-1810-9D26-B915-EB248CDAFBBF}"/>
              </a:ext>
            </a:extLst>
          </p:cNvPr>
          <p:cNvSpPr txBox="1"/>
          <p:nvPr/>
        </p:nvSpPr>
        <p:spPr>
          <a:xfrm>
            <a:off x="4076700" y="1712580"/>
            <a:ext cx="965200" cy="406400"/>
          </a:xfrm>
          <a:prstGeom prst="rect">
            <a:avLst/>
          </a:prstGeom>
          <a:noFill/>
        </p:spPr>
        <p:txBody>
          <a:bodyPr wrap="square" lIns="0" tIns="0" rIns="0" bIns="0" rtlCol="0" anchor="ctr">
            <a:noAutofit/>
          </a:bodyPr>
          <a:lstStyle/>
          <a:p>
            <a:pPr algn="ctr"/>
            <a:r>
              <a:rPr lang="en-US" sz="2000" dirty="0">
                <a:solidFill>
                  <a:schemeClr val="bg1"/>
                </a:solidFill>
              </a:rPr>
              <a:t>l</a:t>
            </a:r>
            <a:r>
              <a:rPr lang="en-AU" sz="2000" dirty="0" err="1">
                <a:solidFill>
                  <a:schemeClr val="bg1"/>
                </a:solidFill>
              </a:rPr>
              <a:t>ose</a:t>
            </a:r>
            <a:endParaRPr lang="en-AU" sz="2000" dirty="0">
              <a:solidFill>
                <a:schemeClr val="bg1"/>
              </a:solidFill>
            </a:endParaRPr>
          </a:p>
        </p:txBody>
      </p:sp>
      <p:sp>
        <p:nvSpPr>
          <p:cNvPr id="13" name="TextBox 12">
            <a:extLst>
              <a:ext uri="{FF2B5EF4-FFF2-40B4-BE49-F238E27FC236}">
                <a16:creationId xmlns:a16="http://schemas.microsoft.com/office/drawing/2014/main" id="{F11A77A6-7D49-FDFC-B853-52C9C28F6368}"/>
              </a:ext>
            </a:extLst>
          </p:cNvPr>
          <p:cNvSpPr txBox="1"/>
          <p:nvPr/>
        </p:nvSpPr>
        <p:spPr>
          <a:xfrm>
            <a:off x="5753100" y="1712580"/>
            <a:ext cx="965200" cy="406400"/>
          </a:xfrm>
          <a:prstGeom prst="rect">
            <a:avLst/>
          </a:prstGeom>
          <a:noFill/>
        </p:spPr>
        <p:txBody>
          <a:bodyPr wrap="square" lIns="0" tIns="0" rIns="0" bIns="0" rtlCol="0" anchor="ctr">
            <a:noAutofit/>
          </a:bodyPr>
          <a:lstStyle/>
          <a:p>
            <a:pPr algn="ctr"/>
            <a:r>
              <a:rPr lang="en-AU" sz="2000" dirty="0">
                <a:solidFill>
                  <a:schemeClr val="bg1"/>
                </a:solidFill>
              </a:rPr>
              <a:t>gain</a:t>
            </a:r>
          </a:p>
        </p:txBody>
      </p:sp>
      <p:sp>
        <p:nvSpPr>
          <p:cNvPr id="14" name="TextBox 13">
            <a:extLst>
              <a:ext uri="{FF2B5EF4-FFF2-40B4-BE49-F238E27FC236}">
                <a16:creationId xmlns:a16="http://schemas.microsoft.com/office/drawing/2014/main" id="{AED4D84A-531B-7560-019F-7381365EE9C4}"/>
              </a:ext>
            </a:extLst>
          </p:cNvPr>
          <p:cNvSpPr txBox="1"/>
          <p:nvPr/>
        </p:nvSpPr>
        <p:spPr>
          <a:xfrm>
            <a:off x="7429500" y="1712580"/>
            <a:ext cx="965200" cy="406400"/>
          </a:xfrm>
          <a:prstGeom prst="rect">
            <a:avLst/>
          </a:prstGeom>
          <a:noFill/>
        </p:spPr>
        <p:txBody>
          <a:bodyPr wrap="square" lIns="0" tIns="0" rIns="0" bIns="0" rtlCol="0" anchor="ctr">
            <a:noAutofit/>
          </a:bodyPr>
          <a:lstStyle/>
          <a:p>
            <a:pPr algn="ctr"/>
            <a:r>
              <a:rPr lang="en-AU" sz="2000" dirty="0">
                <a:solidFill>
                  <a:schemeClr val="bg1"/>
                </a:solidFill>
              </a:rPr>
              <a:t>cation</a:t>
            </a:r>
          </a:p>
        </p:txBody>
      </p:sp>
      <p:sp>
        <p:nvSpPr>
          <p:cNvPr id="15" name="TextBox 14">
            <a:extLst>
              <a:ext uri="{FF2B5EF4-FFF2-40B4-BE49-F238E27FC236}">
                <a16:creationId xmlns:a16="http://schemas.microsoft.com/office/drawing/2014/main" id="{8121FA5C-A227-93FC-3B39-4E2DAAED9CBC}"/>
              </a:ext>
            </a:extLst>
          </p:cNvPr>
          <p:cNvSpPr txBox="1"/>
          <p:nvPr/>
        </p:nvSpPr>
        <p:spPr>
          <a:xfrm>
            <a:off x="9105900" y="1712580"/>
            <a:ext cx="1498600" cy="406400"/>
          </a:xfrm>
          <a:prstGeom prst="rect">
            <a:avLst/>
          </a:prstGeom>
          <a:noFill/>
        </p:spPr>
        <p:txBody>
          <a:bodyPr wrap="square" lIns="0" tIns="0" rIns="0" bIns="0" rtlCol="0" anchor="ctr">
            <a:noAutofit/>
          </a:bodyPr>
          <a:lstStyle/>
          <a:p>
            <a:pPr algn="ctr"/>
            <a:r>
              <a:rPr lang="en-AU" sz="2000" dirty="0">
                <a:solidFill>
                  <a:schemeClr val="bg1"/>
                </a:solidFill>
              </a:rPr>
              <a:t>electrostatic</a:t>
            </a:r>
          </a:p>
        </p:txBody>
      </p:sp>
      <p:sp>
        <p:nvSpPr>
          <p:cNvPr id="16" name="Text Placeholder 4">
            <a:extLst>
              <a:ext uri="{FF2B5EF4-FFF2-40B4-BE49-F238E27FC236}">
                <a16:creationId xmlns:a16="http://schemas.microsoft.com/office/drawing/2014/main" id="{5F266E5F-D928-7A93-06A3-9EFBFBF68996}"/>
              </a:ext>
            </a:extLst>
          </p:cNvPr>
          <p:cNvSpPr txBox="1">
            <a:spLocks/>
          </p:cNvSpPr>
          <p:nvPr/>
        </p:nvSpPr>
        <p:spPr>
          <a:xfrm>
            <a:off x="360000" y="2539025"/>
            <a:ext cx="11484000" cy="383589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Ions form when electrons are either gained or lost. Metals _________ electrons and become positive ions or _____________. Non-metals _____________ electrons and become negative ions or _____________. The oppositely charged ions are held together by a strong ______________ attraction, creating an ionic compound. </a:t>
            </a:r>
          </a:p>
        </p:txBody>
      </p:sp>
      <p:sp>
        <p:nvSpPr>
          <p:cNvPr id="2" name="Slide Number Placeholder 1">
            <a:extLst>
              <a:ext uri="{FF2B5EF4-FFF2-40B4-BE49-F238E27FC236}">
                <a16:creationId xmlns:a16="http://schemas.microsoft.com/office/drawing/2014/main" id="{E08BF617-7985-AB82-5D92-2A673754DB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57</a:t>
            </a:fld>
            <a:endParaRPr lang="en-AU"/>
          </a:p>
        </p:txBody>
      </p:sp>
    </p:spTree>
    <p:extLst>
      <p:ext uri="{BB962C8B-B14F-4D97-AF65-F5344CB8AC3E}">
        <p14:creationId xmlns:p14="http://schemas.microsoft.com/office/powerpoint/2010/main" val="367310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989B05-BBBB-7BCF-9AA8-80AD8922B3D7}"/>
              </a:ext>
            </a:extLst>
          </p:cNvPr>
          <p:cNvSpPr>
            <a:spLocks noGrp="1"/>
          </p:cNvSpPr>
          <p:nvPr>
            <p:ph type="title"/>
          </p:nvPr>
        </p:nvSpPr>
        <p:spPr/>
        <p:txBody>
          <a:bodyPr/>
          <a:lstStyle/>
          <a:p>
            <a:r>
              <a:rPr lang="en-AU" dirty="0">
                <a:latin typeface="+mj-lt"/>
              </a:rPr>
              <a:t>2.3 Ionic compounds and chemical formula</a:t>
            </a:r>
          </a:p>
        </p:txBody>
      </p:sp>
      <p:sp>
        <p:nvSpPr>
          <p:cNvPr id="4" name="Text Placeholder 3">
            <a:extLst>
              <a:ext uri="{FF2B5EF4-FFF2-40B4-BE49-F238E27FC236}">
                <a16:creationId xmlns:a16="http://schemas.microsoft.com/office/drawing/2014/main" id="{639E6DB7-35D5-8FC3-2E45-76BA73A33375}"/>
              </a:ext>
            </a:extLst>
          </p:cNvPr>
          <p:cNvSpPr>
            <a:spLocks noGrp="1"/>
          </p:cNvSpPr>
          <p:nvPr>
            <p:ph type="body" sz="quarter" idx="18"/>
          </p:nvPr>
        </p:nvSpPr>
        <p:spPr/>
        <p:txBody>
          <a:bodyPr/>
          <a:lstStyle/>
          <a:p>
            <a:r>
              <a:rPr lang="en-AU" dirty="0">
                <a:latin typeface="+mj-lt"/>
              </a:rPr>
              <a:t>Copy the ions and drag them into the red box to construct an ionic compound </a:t>
            </a:r>
          </a:p>
        </p:txBody>
      </p:sp>
      <p:grpSp>
        <p:nvGrpSpPr>
          <p:cNvPr id="11" name="Group 10" descr="A model of a sodium ion">
            <a:extLst>
              <a:ext uri="{FF2B5EF4-FFF2-40B4-BE49-F238E27FC236}">
                <a16:creationId xmlns:a16="http://schemas.microsoft.com/office/drawing/2014/main" id="{B4FE8B4A-05F9-499D-DB38-A30FDA29698E}"/>
              </a:ext>
            </a:extLst>
          </p:cNvPr>
          <p:cNvGrpSpPr/>
          <p:nvPr/>
        </p:nvGrpSpPr>
        <p:grpSpPr>
          <a:xfrm rot="10800000">
            <a:off x="-5" y="1887090"/>
            <a:ext cx="2782390" cy="689657"/>
            <a:chOff x="21599" y="1450693"/>
            <a:chExt cx="4568056" cy="1132262"/>
          </a:xfrm>
        </p:grpSpPr>
        <p:sp>
          <p:nvSpPr>
            <p:cNvPr id="12" name="Rectangle 11">
              <a:extLst>
                <a:ext uri="{FF2B5EF4-FFF2-40B4-BE49-F238E27FC236}">
                  <a16:creationId xmlns:a16="http://schemas.microsoft.com/office/drawing/2014/main" id="{B6A63DA9-A2EB-E6D6-0D78-D8B0D414652E}"/>
                </a:ext>
              </a:extLst>
            </p:cNvPr>
            <p:cNvSpPr/>
            <p:nvPr/>
          </p:nvSpPr>
          <p:spPr>
            <a:xfrm>
              <a:off x="3869655" y="1450693"/>
              <a:ext cx="720000" cy="113146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AU" sz="2000"/>
            </a:p>
          </p:txBody>
        </p:sp>
        <p:sp>
          <p:nvSpPr>
            <p:cNvPr id="13" name="Arrow: Chevron 12">
              <a:extLst>
                <a:ext uri="{FF2B5EF4-FFF2-40B4-BE49-F238E27FC236}">
                  <a16:creationId xmlns:a16="http://schemas.microsoft.com/office/drawing/2014/main" id="{0E0EB773-A446-D628-0C36-B3E4B3ACC952}"/>
                </a:ext>
              </a:extLst>
            </p:cNvPr>
            <p:cNvSpPr/>
            <p:nvPr/>
          </p:nvSpPr>
          <p:spPr>
            <a:xfrm rot="10800000" flipH="1">
              <a:off x="21599" y="1451490"/>
              <a:ext cx="4568056" cy="1131465"/>
            </a:xfrm>
            <a:prstGeom prst="chevron">
              <a:avLst>
                <a:gd name="adj" fmla="val 598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AU" sz="2000">
                  <a:solidFill>
                    <a:schemeClr val="bg1"/>
                  </a:solidFill>
                </a:rPr>
                <a:t>Sodium Na</a:t>
              </a:r>
              <a:r>
                <a:rPr lang="en-AU" sz="2000" baseline="30000">
                  <a:solidFill>
                    <a:schemeClr val="bg1"/>
                  </a:solidFill>
                </a:rPr>
                <a:t>+</a:t>
              </a:r>
            </a:p>
          </p:txBody>
        </p:sp>
      </p:grpSp>
      <p:grpSp>
        <p:nvGrpSpPr>
          <p:cNvPr id="17" name="Group 16" descr="A model of a lithium ion">
            <a:extLst>
              <a:ext uri="{FF2B5EF4-FFF2-40B4-BE49-F238E27FC236}">
                <a16:creationId xmlns:a16="http://schemas.microsoft.com/office/drawing/2014/main" id="{FDFB4F73-00F4-F652-032E-5C2B4FD4BEB4}"/>
              </a:ext>
            </a:extLst>
          </p:cNvPr>
          <p:cNvGrpSpPr/>
          <p:nvPr/>
        </p:nvGrpSpPr>
        <p:grpSpPr>
          <a:xfrm rot="10800000">
            <a:off x="0" y="2653654"/>
            <a:ext cx="2782388" cy="689657"/>
            <a:chOff x="21599" y="1450693"/>
            <a:chExt cx="4568056" cy="1132262"/>
          </a:xfrm>
        </p:grpSpPr>
        <p:sp>
          <p:nvSpPr>
            <p:cNvPr id="18" name="Rectangle 17">
              <a:extLst>
                <a:ext uri="{FF2B5EF4-FFF2-40B4-BE49-F238E27FC236}">
                  <a16:creationId xmlns:a16="http://schemas.microsoft.com/office/drawing/2014/main" id="{1B82B3CE-AE4F-CC28-047C-9DDACCA20267}"/>
                </a:ext>
              </a:extLst>
            </p:cNvPr>
            <p:cNvSpPr/>
            <p:nvPr/>
          </p:nvSpPr>
          <p:spPr>
            <a:xfrm>
              <a:off x="3869655" y="1450693"/>
              <a:ext cx="720000" cy="113146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AU" sz="2000"/>
            </a:p>
          </p:txBody>
        </p:sp>
        <p:sp>
          <p:nvSpPr>
            <p:cNvPr id="19" name="Arrow: Chevron 18" descr="A model of a lithium ion">
              <a:extLst>
                <a:ext uri="{FF2B5EF4-FFF2-40B4-BE49-F238E27FC236}">
                  <a16:creationId xmlns:a16="http://schemas.microsoft.com/office/drawing/2014/main" id="{A2F83136-2908-356C-CC97-D5EA483B2DDB}"/>
                </a:ext>
              </a:extLst>
            </p:cNvPr>
            <p:cNvSpPr/>
            <p:nvPr/>
          </p:nvSpPr>
          <p:spPr>
            <a:xfrm rot="10800000" flipH="1">
              <a:off x="21599" y="1451490"/>
              <a:ext cx="4568056" cy="1131465"/>
            </a:xfrm>
            <a:prstGeom prst="chevron">
              <a:avLst>
                <a:gd name="adj" fmla="val 598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AU" sz="2000" dirty="0">
                  <a:solidFill>
                    <a:schemeClr val="bg1"/>
                  </a:solidFill>
                </a:rPr>
                <a:t>Lithium Li</a:t>
              </a:r>
              <a:r>
                <a:rPr lang="en-AU" sz="2000" baseline="30000" dirty="0">
                  <a:solidFill>
                    <a:schemeClr val="bg1"/>
                  </a:solidFill>
                </a:rPr>
                <a:t>+</a:t>
              </a:r>
            </a:p>
          </p:txBody>
        </p:sp>
      </p:grpSp>
      <p:grpSp>
        <p:nvGrpSpPr>
          <p:cNvPr id="42" name="Group 41" descr="A model of a magnesium ion">
            <a:extLst>
              <a:ext uri="{FF2B5EF4-FFF2-40B4-BE49-F238E27FC236}">
                <a16:creationId xmlns:a16="http://schemas.microsoft.com/office/drawing/2014/main" id="{0CCC7D48-0EB6-B47C-8BEC-222C80EFF4DF}"/>
              </a:ext>
            </a:extLst>
          </p:cNvPr>
          <p:cNvGrpSpPr/>
          <p:nvPr/>
        </p:nvGrpSpPr>
        <p:grpSpPr>
          <a:xfrm>
            <a:off x="-3" y="3419733"/>
            <a:ext cx="2782389" cy="1381952"/>
            <a:chOff x="-1" y="3850878"/>
            <a:chExt cx="3406489" cy="1691929"/>
          </a:xfrm>
        </p:grpSpPr>
        <p:grpSp>
          <p:nvGrpSpPr>
            <p:cNvPr id="36" name="Group 35">
              <a:extLst>
                <a:ext uri="{FF2B5EF4-FFF2-40B4-BE49-F238E27FC236}">
                  <a16:creationId xmlns:a16="http://schemas.microsoft.com/office/drawing/2014/main" id="{FB9FB7BF-F3EE-089D-919B-6B77740447C9}"/>
                </a:ext>
              </a:extLst>
            </p:cNvPr>
            <p:cNvGrpSpPr/>
            <p:nvPr/>
          </p:nvGrpSpPr>
          <p:grpSpPr>
            <a:xfrm rot="10800000">
              <a:off x="0" y="3850878"/>
              <a:ext cx="3406488" cy="945277"/>
              <a:chOff x="21599" y="1315351"/>
              <a:chExt cx="4568056" cy="1267604"/>
            </a:xfrm>
          </p:grpSpPr>
          <p:sp>
            <p:nvSpPr>
              <p:cNvPr id="37" name="Rectangle 36">
                <a:extLst>
                  <a:ext uri="{FF2B5EF4-FFF2-40B4-BE49-F238E27FC236}">
                    <a16:creationId xmlns:a16="http://schemas.microsoft.com/office/drawing/2014/main" id="{7425A284-756F-B06D-7C14-42995D9EE3A3}"/>
                  </a:ext>
                </a:extLst>
              </p:cNvPr>
              <p:cNvSpPr/>
              <p:nvPr/>
            </p:nvSpPr>
            <p:spPr>
              <a:xfrm>
                <a:off x="3869654" y="1315351"/>
                <a:ext cx="720001" cy="12652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AU" sz="2000"/>
              </a:p>
            </p:txBody>
          </p:sp>
          <p:sp>
            <p:nvSpPr>
              <p:cNvPr id="38" name="Arrow: Chevron 37">
                <a:extLst>
                  <a:ext uri="{FF2B5EF4-FFF2-40B4-BE49-F238E27FC236}">
                    <a16:creationId xmlns:a16="http://schemas.microsoft.com/office/drawing/2014/main" id="{E9028CA2-D10B-B476-57A2-5DF8A9367916}"/>
                  </a:ext>
                </a:extLst>
              </p:cNvPr>
              <p:cNvSpPr/>
              <p:nvPr/>
            </p:nvSpPr>
            <p:spPr>
              <a:xfrm rot="10800000" flipH="1">
                <a:off x="21599" y="1451490"/>
                <a:ext cx="4568056" cy="1131465"/>
              </a:xfrm>
              <a:prstGeom prst="chevron">
                <a:avLst>
                  <a:gd name="adj" fmla="val 598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AU" sz="2000" dirty="0">
                    <a:solidFill>
                      <a:schemeClr val="bg1"/>
                    </a:solidFill>
                  </a:rPr>
                  <a:t>Magnesium</a:t>
                </a:r>
              </a:p>
            </p:txBody>
          </p:sp>
        </p:grpSp>
        <p:grpSp>
          <p:nvGrpSpPr>
            <p:cNvPr id="39" name="Group 38">
              <a:extLst>
                <a:ext uri="{FF2B5EF4-FFF2-40B4-BE49-F238E27FC236}">
                  <a16:creationId xmlns:a16="http://schemas.microsoft.com/office/drawing/2014/main" id="{CA43035F-84CC-E1BC-3B70-F2FB0E7041D2}"/>
                </a:ext>
              </a:extLst>
            </p:cNvPr>
            <p:cNvGrpSpPr/>
            <p:nvPr/>
          </p:nvGrpSpPr>
          <p:grpSpPr>
            <a:xfrm rot="10800000">
              <a:off x="-1" y="4694665"/>
              <a:ext cx="3406488" cy="848142"/>
              <a:chOff x="21599" y="1445609"/>
              <a:chExt cx="4568056" cy="1137346"/>
            </a:xfrm>
          </p:grpSpPr>
          <p:sp>
            <p:nvSpPr>
              <p:cNvPr id="40" name="Rectangle 39">
                <a:extLst>
                  <a:ext uri="{FF2B5EF4-FFF2-40B4-BE49-F238E27FC236}">
                    <a16:creationId xmlns:a16="http://schemas.microsoft.com/office/drawing/2014/main" id="{8B020C0A-CC0B-0CA6-2718-77883D032AE0}"/>
                  </a:ext>
                </a:extLst>
              </p:cNvPr>
              <p:cNvSpPr/>
              <p:nvPr/>
            </p:nvSpPr>
            <p:spPr>
              <a:xfrm>
                <a:off x="3869654" y="1445609"/>
                <a:ext cx="720001" cy="11314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AU" sz="2000"/>
              </a:p>
            </p:txBody>
          </p:sp>
          <p:sp>
            <p:nvSpPr>
              <p:cNvPr id="41" name="Arrow: Chevron 40">
                <a:extLst>
                  <a:ext uri="{FF2B5EF4-FFF2-40B4-BE49-F238E27FC236}">
                    <a16:creationId xmlns:a16="http://schemas.microsoft.com/office/drawing/2014/main" id="{1EECDD40-A5B5-739C-7897-493B06D5EAA3}"/>
                  </a:ext>
                </a:extLst>
              </p:cNvPr>
              <p:cNvSpPr/>
              <p:nvPr/>
            </p:nvSpPr>
            <p:spPr>
              <a:xfrm rot="10800000" flipH="1">
                <a:off x="21599" y="1451490"/>
                <a:ext cx="4568056" cy="1131465"/>
              </a:xfrm>
              <a:prstGeom prst="chevron">
                <a:avLst>
                  <a:gd name="adj" fmla="val 598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AU" sz="2000" dirty="0">
                    <a:solidFill>
                      <a:schemeClr val="bg1"/>
                    </a:solidFill>
                  </a:rPr>
                  <a:t>Mg</a:t>
                </a:r>
                <a:r>
                  <a:rPr lang="en-AU" sz="2000" baseline="30000" dirty="0">
                    <a:solidFill>
                      <a:schemeClr val="bg1"/>
                    </a:solidFill>
                  </a:rPr>
                  <a:t>2+</a:t>
                </a:r>
              </a:p>
            </p:txBody>
          </p:sp>
        </p:grpSp>
      </p:grpSp>
      <p:grpSp>
        <p:nvGrpSpPr>
          <p:cNvPr id="43" name="Group 42" descr="A model of a calcium ion">
            <a:extLst>
              <a:ext uri="{FF2B5EF4-FFF2-40B4-BE49-F238E27FC236}">
                <a16:creationId xmlns:a16="http://schemas.microsoft.com/office/drawing/2014/main" id="{E8D39A09-582A-B731-56C5-E7C628C446F4}"/>
              </a:ext>
            </a:extLst>
          </p:cNvPr>
          <p:cNvGrpSpPr/>
          <p:nvPr/>
        </p:nvGrpSpPr>
        <p:grpSpPr>
          <a:xfrm>
            <a:off x="0" y="4890435"/>
            <a:ext cx="2782389" cy="1378856"/>
            <a:chOff x="-1" y="3850877"/>
            <a:chExt cx="3406489" cy="1688139"/>
          </a:xfrm>
        </p:grpSpPr>
        <p:grpSp>
          <p:nvGrpSpPr>
            <p:cNvPr id="44" name="Group 43">
              <a:extLst>
                <a:ext uri="{FF2B5EF4-FFF2-40B4-BE49-F238E27FC236}">
                  <a16:creationId xmlns:a16="http://schemas.microsoft.com/office/drawing/2014/main" id="{E0B25C96-1041-EDE3-CA03-2DD8D0E0FCF2}"/>
                </a:ext>
              </a:extLst>
            </p:cNvPr>
            <p:cNvGrpSpPr/>
            <p:nvPr/>
          </p:nvGrpSpPr>
          <p:grpSpPr>
            <a:xfrm rot="10800000">
              <a:off x="0" y="3850877"/>
              <a:ext cx="3406488" cy="844350"/>
              <a:chOff x="21599" y="1450693"/>
              <a:chExt cx="4568056" cy="1132262"/>
            </a:xfrm>
          </p:grpSpPr>
          <p:sp>
            <p:nvSpPr>
              <p:cNvPr id="48" name="Rectangle 47">
                <a:extLst>
                  <a:ext uri="{FF2B5EF4-FFF2-40B4-BE49-F238E27FC236}">
                    <a16:creationId xmlns:a16="http://schemas.microsoft.com/office/drawing/2014/main" id="{6F36E30A-0C0F-B270-A6A9-B3031636CC35}"/>
                  </a:ext>
                </a:extLst>
              </p:cNvPr>
              <p:cNvSpPr/>
              <p:nvPr/>
            </p:nvSpPr>
            <p:spPr>
              <a:xfrm>
                <a:off x="3869655" y="1450693"/>
                <a:ext cx="720000" cy="113146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AU" sz="2000"/>
              </a:p>
            </p:txBody>
          </p:sp>
          <p:sp>
            <p:nvSpPr>
              <p:cNvPr id="49" name="Arrow: Chevron 48">
                <a:extLst>
                  <a:ext uri="{FF2B5EF4-FFF2-40B4-BE49-F238E27FC236}">
                    <a16:creationId xmlns:a16="http://schemas.microsoft.com/office/drawing/2014/main" id="{C5B49B61-D510-6AE9-4960-4205B94F9BBB}"/>
                  </a:ext>
                </a:extLst>
              </p:cNvPr>
              <p:cNvSpPr/>
              <p:nvPr/>
            </p:nvSpPr>
            <p:spPr>
              <a:xfrm rot="10800000" flipH="1">
                <a:off x="21599" y="1451490"/>
                <a:ext cx="4568056" cy="1131465"/>
              </a:xfrm>
              <a:prstGeom prst="chevron">
                <a:avLst>
                  <a:gd name="adj" fmla="val 598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AU" sz="2000" dirty="0">
                    <a:solidFill>
                      <a:schemeClr val="bg1"/>
                    </a:solidFill>
                  </a:rPr>
                  <a:t>Calcium</a:t>
                </a:r>
              </a:p>
            </p:txBody>
          </p:sp>
        </p:grpSp>
        <p:grpSp>
          <p:nvGrpSpPr>
            <p:cNvPr id="45" name="Group 44">
              <a:extLst>
                <a:ext uri="{FF2B5EF4-FFF2-40B4-BE49-F238E27FC236}">
                  <a16:creationId xmlns:a16="http://schemas.microsoft.com/office/drawing/2014/main" id="{72EBD18D-45C0-6723-A027-2439E087427B}"/>
                </a:ext>
              </a:extLst>
            </p:cNvPr>
            <p:cNvGrpSpPr/>
            <p:nvPr/>
          </p:nvGrpSpPr>
          <p:grpSpPr>
            <a:xfrm rot="10800000">
              <a:off x="-1" y="4694666"/>
              <a:ext cx="3406488" cy="844350"/>
              <a:chOff x="21599" y="1450693"/>
              <a:chExt cx="4568056" cy="1132262"/>
            </a:xfrm>
          </p:grpSpPr>
          <p:sp>
            <p:nvSpPr>
              <p:cNvPr id="46" name="Rectangle 45">
                <a:extLst>
                  <a:ext uri="{FF2B5EF4-FFF2-40B4-BE49-F238E27FC236}">
                    <a16:creationId xmlns:a16="http://schemas.microsoft.com/office/drawing/2014/main" id="{9E5A3DCA-3D4C-CE6E-D21A-80388F70BC4B}"/>
                  </a:ext>
                </a:extLst>
              </p:cNvPr>
              <p:cNvSpPr/>
              <p:nvPr/>
            </p:nvSpPr>
            <p:spPr>
              <a:xfrm>
                <a:off x="3869655" y="1450693"/>
                <a:ext cx="720000" cy="113146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AU" sz="2000"/>
              </a:p>
            </p:txBody>
          </p:sp>
          <p:sp>
            <p:nvSpPr>
              <p:cNvPr id="47" name="Arrow: Chevron 46">
                <a:extLst>
                  <a:ext uri="{FF2B5EF4-FFF2-40B4-BE49-F238E27FC236}">
                    <a16:creationId xmlns:a16="http://schemas.microsoft.com/office/drawing/2014/main" id="{70574DE2-BA34-F118-D2CD-71603489B891}"/>
                  </a:ext>
                </a:extLst>
              </p:cNvPr>
              <p:cNvSpPr/>
              <p:nvPr/>
            </p:nvSpPr>
            <p:spPr>
              <a:xfrm rot="10800000" flipH="1">
                <a:off x="21599" y="1451490"/>
                <a:ext cx="4568056" cy="1131465"/>
              </a:xfrm>
              <a:prstGeom prst="chevron">
                <a:avLst>
                  <a:gd name="adj" fmla="val 5982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AU" sz="2000" dirty="0">
                    <a:solidFill>
                      <a:schemeClr val="bg1"/>
                    </a:solidFill>
                  </a:rPr>
                  <a:t>Ca</a:t>
                </a:r>
                <a:r>
                  <a:rPr lang="en-AU" sz="2000" baseline="30000" dirty="0">
                    <a:solidFill>
                      <a:schemeClr val="bg1"/>
                    </a:solidFill>
                  </a:rPr>
                  <a:t>2+</a:t>
                </a:r>
              </a:p>
            </p:txBody>
          </p:sp>
        </p:grpSp>
      </p:grpSp>
      <p:sp>
        <p:nvSpPr>
          <p:cNvPr id="61" name="Rectangle 60">
            <a:extLst>
              <a:ext uri="{FF2B5EF4-FFF2-40B4-BE49-F238E27FC236}">
                <a16:creationId xmlns:a16="http://schemas.microsoft.com/office/drawing/2014/main" id="{EACB4C7B-70CF-D0EC-8345-04F368A4F87C}"/>
              </a:ext>
              <a:ext uri="{C183D7F6-B498-43B3-948B-1728B52AA6E4}">
                <adec:decorative xmlns:adec="http://schemas.microsoft.com/office/drawing/2017/decorative" val="1"/>
              </a:ext>
            </a:extLst>
          </p:cNvPr>
          <p:cNvSpPr/>
          <p:nvPr/>
        </p:nvSpPr>
        <p:spPr>
          <a:xfrm>
            <a:off x="3161841" y="1593272"/>
            <a:ext cx="5960125" cy="5102727"/>
          </a:xfrm>
          <a:prstGeom prst="rect">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TextBox 61">
            <a:extLst>
              <a:ext uri="{FF2B5EF4-FFF2-40B4-BE49-F238E27FC236}">
                <a16:creationId xmlns:a16="http://schemas.microsoft.com/office/drawing/2014/main" id="{1702EF53-F57E-B937-2FB7-38440FDBA54A}"/>
              </a:ext>
            </a:extLst>
          </p:cNvPr>
          <p:cNvSpPr txBox="1"/>
          <p:nvPr/>
        </p:nvSpPr>
        <p:spPr>
          <a:xfrm>
            <a:off x="3347291" y="5534932"/>
            <a:ext cx="5497417" cy="963067"/>
          </a:xfrm>
          <a:prstGeom prst="rect">
            <a:avLst/>
          </a:prstGeom>
          <a:noFill/>
        </p:spPr>
        <p:txBody>
          <a:bodyPr wrap="square" lIns="0" tIns="0" rIns="0" bIns="0" rtlCol="0">
            <a:noAutofit/>
          </a:bodyPr>
          <a:lstStyle/>
          <a:p>
            <a:pPr algn="l">
              <a:lnSpc>
                <a:spcPct val="150000"/>
              </a:lnSpc>
              <a:spcAft>
                <a:spcPts val="1200"/>
              </a:spcAft>
            </a:pPr>
            <a:r>
              <a:rPr lang="en-AU" sz="1800" b="1" dirty="0"/>
              <a:t>Name of compound – </a:t>
            </a:r>
            <a:r>
              <a:rPr lang="en-AU" sz="1800" dirty="0"/>
              <a:t>[insert name of compound]</a:t>
            </a:r>
          </a:p>
          <a:p>
            <a:pPr algn="l">
              <a:lnSpc>
                <a:spcPct val="150000"/>
              </a:lnSpc>
              <a:spcAft>
                <a:spcPts val="1200"/>
              </a:spcAft>
            </a:pPr>
            <a:r>
              <a:rPr lang="en-AU" sz="1800" b="1" dirty="0"/>
              <a:t>Chemical formula – </a:t>
            </a:r>
            <a:r>
              <a:rPr lang="en-AU" sz="1800" dirty="0"/>
              <a:t>[insert the chemical formula]</a:t>
            </a:r>
          </a:p>
        </p:txBody>
      </p:sp>
      <p:grpSp>
        <p:nvGrpSpPr>
          <p:cNvPr id="8" name="Group 7" descr="A chloride ion model">
            <a:extLst>
              <a:ext uri="{FF2B5EF4-FFF2-40B4-BE49-F238E27FC236}">
                <a16:creationId xmlns:a16="http://schemas.microsoft.com/office/drawing/2014/main" id="{A2BBCFF0-668C-15F1-603E-66235FD078AF}"/>
              </a:ext>
            </a:extLst>
          </p:cNvPr>
          <p:cNvGrpSpPr/>
          <p:nvPr/>
        </p:nvGrpSpPr>
        <p:grpSpPr>
          <a:xfrm rot="10800000" flipH="1">
            <a:off x="9409613" y="2612783"/>
            <a:ext cx="2782387" cy="689172"/>
            <a:chOff x="5735905" y="1344595"/>
            <a:chExt cx="4389121" cy="1131466"/>
          </a:xfrm>
        </p:grpSpPr>
        <p:sp>
          <p:nvSpPr>
            <p:cNvPr id="6" name="Rectangle 5">
              <a:extLst>
                <a:ext uri="{FF2B5EF4-FFF2-40B4-BE49-F238E27FC236}">
                  <a16:creationId xmlns:a16="http://schemas.microsoft.com/office/drawing/2014/main" id="{90D88C20-7B46-9DAF-6300-94F669B9E147}"/>
                </a:ext>
              </a:extLst>
            </p:cNvPr>
            <p:cNvSpPr/>
            <p:nvPr/>
          </p:nvSpPr>
          <p:spPr>
            <a:xfrm>
              <a:off x="9405026" y="1344595"/>
              <a:ext cx="720000" cy="11314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endParaRPr lang="en-AU" sz="2000" dirty="0"/>
            </a:p>
          </p:txBody>
        </p:sp>
        <p:sp>
          <p:nvSpPr>
            <p:cNvPr id="7" name="Arrow: Chevron 6" descr="A model of a chloride ion">
              <a:extLst>
                <a:ext uri="{FF2B5EF4-FFF2-40B4-BE49-F238E27FC236}">
                  <a16:creationId xmlns:a16="http://schemas.microsoft.com/office/drawing/2014/main" id="{B9572B3B-C3C7-9E11-814B-8E83EE057764}"/>
                </a:ext>
              </a:extLst>
            </p:cNvPr>
            <p:cNvSpPr/>
            <p:nvPr/>
          </p:nvSpPr>
          <p:spPr>
            <a:xfrm rot="10800000">
              <a:off x="5735905" y="1344596"/>
              <a:ext cx="4389121" cy="1131465"/>
            </a:xfrm>
            <a:prstGeom prst="chevron">
              <a:avLst>
                <a:gd name="adj" fmla="val 59822"/>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en-AU" sz="2000" dirty="0">
                  <a:solidFill>
                    <a:schemeClr val="tx1"/>
                  </a:solidFill>
                </a:rPr>
                <a:t>Chloride Cl</a:t>
              </a:r>
              <a:r>
                <a:rPr lang="en-AU" sz="2000" baseline="30000" dirty="0">
                  <a:solidFill>
                    <a:schemeClr val="tx1"/>
                  </a:solidFill>
                </a:rPr>
                <a:t>-</a:t>
              </a:r>
            </a:p>
          </p:txBody>
        </p:sp>
      </p:grpSp>
      <p:grpSp>
        <p:nvGrpSpPr>
          <p:cNvPr id="20" name="Group 19" descr="A model of a fluoride ion">
            <a:extLst>
              <a:ext uri="{FF2B5EF4-FFF2-40B4-BE49-F238E27FC236}">
                <a16:creationId xmlns:a16="http://schemas.microsoft.com/office/drawing/2014/main" id="{3D59D42A-7736-E3FD-18B9-45225B1E8EC6}"/>
              </a:ext>
            </a:extLst>
          </p:cNvPr>
          <p:cNvGrpSpPr/>
          <p:nvPr/>
        </p:nvGrpSpPr>
        <p:grpSpPr>
          <a:xfrm rot="10800000" flipH="1">
            <a:off x="9409612" y="3389019"/>
            <a:ext cx="2782387" cy="689172"/>
            <a:chOff x="5735905" y="1344595"/>
            <a:chExt cx="4389121" cy="1131466"/>
          </a:xfrm>
        </p:grpSpPr>
        <p:sp>
          <p:nvSpPr>
            <p:cNvPr id="21" name="Rectangle 20">
              <a:extLst>
                <a:ext uri="{FF2B5EF4-FFF2-40B4-BE49-F238E27FC236}">
                  <a16:creationId xmlns:a16="http://schemas.microsoft.com/office/drawing/2014/main" id="{4748E9D2-7902-C2A9-4462-A0E4017839BB}"/>
                </a:ext>
              </a:extLst>
            </p:cNvPr>
            <p:cNvSpPr/>
            <p:nvPr/>
          </p:nvSpPr>
          <p:spPr>
            <a:xfrm>
              <a:off x="9405026" y="1344595"/>
              <a:ext cx="720000" cy="11314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endParaRPr lang="en-AU" sz="2000"/>
            </a:p>
          </p:txBody>
        </p:sp>
        <p:sp>
          <p:nvSpPr>
            <p:cNvPr id="22" name="Arrow: Chevron 21">
              <a:extLst>
                <a:ext uri="{FF2B5EF4-FFF2-40B4-BE49-F238E27FC236}">
                  <a16:creationId xmlns:a16="http://schemas.microsoft.com/office/drawing/2014/main" id="{06579BA2-5EA2-CEE1-B263-3E2409B6A668}"/>
                </a:ext>
              </a:extLst>
            </p:cNvPr>
            <p:cNvSpPr/>
            <p:nvPr/>
          </p:nvSpPr>
          <p:spPr>
            <a:xfrm rot="10800000">
              <a:off x="5735905" y="1344596"/>
              <a:ext cx="4389121" cy="1131465"/>
            </a:xfrm>
            <a:prstGeom prst="chevron">
              <a:avLst>
                <a:gd name="adj" fmla="val 59822"/>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en-AU" sz="2000" dirty="0">
                  <a:solidFill>
                    <a:schemeClr val="tx1"/>
                  </a:solidFill>
                </a:rPr>
                <a:t>Fluoride F</a:t>
              </a:r>
              <a:r>
                <a:rPr lang="en-AU" sz="2000" baseline="30000" dirty="0">
                  <a:solidFill>
                    <a:schemeClr val="tx1"/>
                  </a:solidFill>
                </a:rPr>
                <a:t>-</a:t>
              </a:r>
            </a:p>
          </p:txBody>
        </p:sp>
      </p:grpSp>
      <p:grpSp>
        <p:nvGrpSpPr>
          <p:cNvPr id="32" name="Group 31" descr="A model of a oxide ion">
            <a:extLst>
              <a:ext uri="{FF2B5EF4-FFF2-40B4-BE49-F238E27FC236}">
                <a16:creationId xmlns:a16="http://schemas.microsoft.com/office/drawing/2014/main" id="{4C4BD261-04E8-6571-1737-65BB3635A931}"/>
              </a:ext>
            </a:extLst>
          </p:cNvPr>
          <p:cNvGrpSpPr/>
          <p:nvPr/>
        </p:nvGrpSpPr>
        <p:grpSpPr>
          <a:xfrm>
            <a:off x="9409612" y="4165254"/>
            <a:ext cx="2782388" cy="1378343"/>
            <a:chOff x="8785512" y="3515986"/>
            <a:chExt cx="3406488" cy="1687511"/>
          </a:xfrm>
        </p:grpSpPr>
        <p:grpSp>
          <p:nvGrpSpPr>
            <p:cNvPr id="26" name="Group 25">
              <a:extLst>
                <a:ext uri="{FF2B5EF4-FFF2-40B4-BE49-F238E27FC236}">
                  <a16:creationId xmlns:a16="http://schemas.microsoft.com/office/drawing/2014/main" id="{DE5E985A-64A6-150E-E40F-1E035E5609F4}"/>
                </a:ext>
              </a:extLst>
            </p:cNvPr>
            <p:cNvGrpSpPr/>
            <p:nvPr/>
          </p:nvGrpSpPr>
          <p:grpSpPr>
            <a:xfrm rot="10800000" flipH="1">
              <a:off x="8785513" y="3515986"/>
              <a:ext cx="3406487" cy="843756"/>
              <a:chOff x="5735905" y="1344595"/>
              <a:chExt cx="4389121" cy="1131466"/>
            </a:xfrm>
          </p:grpSpPr>
          <p:sp>
            <p:nvSpPr>
              <p:cNvPr id="27" name="Rectangle 26">
                <a:extLst>
                  <a:ext uri="{FF2B5EF4-FFF2-40B4-BE49-F238E27FC236}">
                    <a16:creationId xmlns:a16="http://schemas.microsoft.com/office/drawing/2014/main" id="{6F2AD8BD-2004-E657-E5B7-91F19846BAC8}"/>
                  </a:ext>
                </a:extLst>
              </p:cNvPr>
              <p:cNvSpPr/>
              <p:nvPr/>
            </p:nvSpPr>
            <p:spPr>
              <a:xfrm>
                <a:off x="9405026" y="1344595"/>
                <a:ext cx="720000" cy="11314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endParaRPr lang="en-AU" sz="2000"/>
              </a:p>
            </p:txBody>
          </p:sp>
          <p:sp>
            <p:nvSpPr>
              <p:cNvPr id="28" name="Arrow: Chevron 27">
                <a:extLst>
                  <a:ext uri="{FF2B5EF4-FFF2-40B4-BE49-F238E27FC236}">
                    <a16:creationId xmlns:a16="http://schemas.microsoft.com/office/drawing/2014/main" id="{969C2D92-F843-E025-90EC-39B39E298118}"/>
                  </a:ext>
                </a:extLst>
              </p:cNvPr>
              <p:cNvSpPr/>
              <p:nvPr/>
            </p:nvSpPr>
            <p:spPr>
              <a:xfrm rot="10800000">
                <a:off x="5735905" y="1344596"/>
                <a:ext cx="4389121" cy="1131465"/>
              </a:xfrm>
              <a:prstGeom prst="chevron">
                <a:avLst>
                  <a:gd name="adj" fmla="val 59822"/>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en-AU" sz="2000" dirty="0">
                    <a:solidFill>
                      <a:schemeClr val="tx1"/>
                    </a:solidFill>
                  </a:rPr>
                  <a:t>Oxide</a:t>
                </a:r>
              </a:p>
            </p:txBody>
          </p:sp>
        </p:grpSp>
        <p:grpSp>
          <p:nvGrpSpPr>
            <p:cNvPr id="29" name="Group 28">
              <a:extLst>
                <a:ext uri="{FF2B5EF4-FFF2-40B4-BE49-F238E27FC236}">
                  <a16:creationId xmlns:a16="http://schemas.microsoft.com/office/drawing/2014/main" id="{6B77B0F1-9DE0-67F7-B6F8-8EC21EA8D487}"/>
                </a:ext>
              </a:extLst>
            </p:cNvPr>
            <p:cNvGrpSpPr/>
            <p:nvPr/>
          </p:nvGrpSpPr>
          <p:grpSpPr>
            <a:xfrm rot="10800000" flipH="1">
              <a:off x="8785512" y="4359741"/>
              <a:ext cx="3406487" cy="843756"/>
              <a:chOff x="5735905" y="1344595"/>
              <a:chExt cx="4389121" cy="1131466"/>
            </a:xfrm>
          </p:grpSpPr>
          <p:sp>
            <p:nvSpPr>
              <p:cNvPr id="30" name="Rectangle 29">
                <a:extLst>
                  <a:ext uri="{FF2B5EF4-FFF2-40B4-BE49-F238E27FC236}">
                    <a16:creationId xmlns:a16="http://schemas.microsoft.com/office/drawing/2014/main" id="{9D102C94-5332-1669-D373-29A4FB294280}"/>
                  </a:ext>
                </a:extLst>
              </p:cNvPr>
              <p:cNvSpPr/>
              <p:nvPr/>
            </p:nvSpPr>
            <p:spPr>
              <a:xfrm>
                <a:off x="9405026" y="1344595"/>
                <a:ext cx="720000" cy="11314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endParaRPr lang="en-AU" sz="2000"/>
              </a:p>
            </p:txBody>
          </p:sp>
          <p:sp>
            <p:nvSpPr>
              <p:cNvPr id="31" name="Arrow: Chevron 30">
                <a:extLst>
                  <a:ext uri="{FF2B5EF4-FFF2-40B4-BE49-F238E27FC236}">
                    <a16:creationId xmlns:a16="http://schemas.microsoft.com/office/drawing/2014/main" id="{B29BFE55-27BB-13BE-2B98-1BFB6871962F}"/>
                  </a:ext>
                </a:extLst>
              </p:cNvPr>
              <p:cNvSpPr/>
              <p:nvPr/>
            </p:nvSpPr>
            <p:spPr>
              <a:xfrm rot="10800000">
                <a:off x="5735905" y="1344596"/>
                <a:ext cx="4389121" cy="1131465"/>
              </a:xfrm>
              <a:prstGeom prst="chevron">
                <a:avLst>
                  <a:gd name="adj" fmla="val 59822"/>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200"/>
                  </a:spcAft>
                </a:pPr>
                <a:r>
                  <a:rPr lang="en-AU" sz="2000" dirty="0">
                    <a:solidFill>
                      <a:schemeClr val="tx1"/>
                    </a:solidFill>
                  </a:rPr>
                  <a:t>O</a:t>
                </a:r>
                <a:r>
                  <a:rPr lang="en-AU" sz="2000" baseline="30000" dirty="0">
                    <a:solidFill>
                      <a:schemeClr val="tx1"/>
                    </a:solidFill>
                  </a:rPr>
                  <a:t>2-</a:t>
                </a:r>
              </a:p>
            </p:txBody>
          </p:sp>
        </p:grpSp>
      </p:grpSp>
      <p:sp>
        <p:nvSpPr>
          <p:cNvPr id="2" name="Slide Number Placeholder 1">
            <a:extLst>
              <a:ext uri="{FF2B5EF4-FFF2-40B4-BE49-F238E27FC236}">
                <a16:creationId xmlns:a16="http://schemas.microsoft.com/office/drawing/2014/main" id="{3E54E8EC-2795-5FE7-60FC-56BFFE27545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58</a:t>
            </a:fld>
            <a:endParaRPr lang="en-AU"/>
          </a:p>
        </p:txBody>
      </p:sp>
    </p:spTree>
    <p:extLst>
      <p:ext uri="{BB962C8B-B14F-4D97-AF65-F5344CB8AC3E}">
        <p14:creationId xmlns:p14="http://schemas.microsoft.com/office/powerpoint/2010/main" val="378163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3B1E2-C21D-72CC-0A75-6C9D17FE3A3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ECD77FE-623A-23A9-8986-A7A363410F2A}"/>
              </a:ext>
            </a:extLst>
          </p:cNvPr>
          <p:cNvSpPr>
            <a:spLocks noGrp="1"/>
          </p:cNvSpPr>
          <p:nvPr>
            <p:ph type="title"/>
          </p:nvPr>
        </p:nvSpPr>
        <p:spPr/>
        <p:txBody>
          <a:bodyPr/>
          <a:lstStyle/>
          <a:p>
            <a:r>
              <a:rPr lang="en-AU" dirty="0">
                <a:cs typeface="Arial"/>
              </a:rPr>
              <a:t>2.4 Covalent bonding</a:t>
            </a:r>
          </a:p>
        </p:txBody>
      </p:sp>
      <p:sp>
        <p:nvSpPr>
          <p:cNvPr id="6" name="Text Placeholder 5">
            <a:extLst>
              <a:ext uri="{FF2B5EF4-FFF2-40B4-BE49-F238E27FC236}">
                <a16:creationId xmlns:a16="http://schemas.microsoft.com/office/drawing/2014/main" id="{27832BD6-232B-67A8-4E72-7BE19AF1F686}"/>
              </a:ext>
            </a:extLst>
          </p:cNvPr>
          <p:cNvSpPr>
            <a:spLocks noGrp="1"/>
          </p:cNvSpPr>
          <p:nvPr>
            <p:ph type="body" sz="quarter" idx="18"/>
          </p:nvPr>
        </p:nvSpPr>
        <p:spPr/>
        <p:txBody>
          <a:bodyPr/>
          <a:lstStyle/>
          <a:p>
            <a:r>
              <a:rPr lang="en-AU" dirty="0">
                <a:latin typeface="+mj-lt"/>
              </a:rPr>
              <a:t>Learning intentions and success criteria</a:t>
            </a:r>
          </a:p>
        </p:txBody>
      </p:sp>
      <p:graphicFrame>
        <p:nvGraphicFramePr>
          <p:cNvPr id="4" name="Table 3">
            <a:extLst>
              <a:ext uri="{FF2B5EF4-FFF2-40B4-BE49-F238E27FC236}">
                <a16:creationId xmlns:a16="http://schemas.microsoft.com/office/drawing/2014/main" id="{C8154186-4DB4-3B91-3884-FF2D2FD78462}"/>
              </a:ext>
            </a:extLst>
          </p:cNvPr>
          <p:cNvGraphicFramePr>
            <a:graphicFrameLocks noGrp="1"/>
          </p:cNvGraphicFramePr>
          <p:nvPr>
            <p:extLst>
              <p:ext uri="{D42A27DB-BD31-4B8C-83A1-F6EECF244321}">
                <p14:modId xmlns:p14="http://schemas.microsoft.com/office/powerpoint/2010/main" val="4044502956"/>
              </p:ext>
            </p:extLst>
          </p:nvPr>
        </p:nvGraphicFramePr>
        <p:xfrm>
          <a:off x="359998" y="1916174"/>
          <a:ext cx="11126369" cy="4393629"/>
        </p:xfrm>
        <a:graphic>
          <a:graphicData uri="http://schemas.openxmlformats.org/drawingml/2006/table">
            <a:tbl>
              <a:tblPr firstRow="1">
                <a:tableStyleId>{B301B821-A1FF-4177-AEE7-76D212191A09}</a:tableStyleId>
              </a:tblPr>
              <a:tblGrid>
                <a:gridCol w="5452079">
                  <a:extLst>
                    <a:ext uri="{9D8B030D-6E8A-4147-A177-3AD203B41FA5}">
                      <a16:colId xmlns:a16="http://schemas.microsoft.com/office/drawing/2014/main" val="3623447875"/>
                    </a:ext>
                  </a:extLst>
                </a:gridCol>
                <a:gridCol w="5674290">
                  <a:extLst>
                    <a:ext uri="{9D8B030D-6E8A-4147-A177-3AD203B41FA5}">
                      <a16:colId xmlns:a16="http://schemas.microsoft.com/office/drawing/2014/main" val="3573327086"/>
                    </a:ext>
                  </a:extLst>
                </a:gridCol>
              </a:tblGrid>
              <a:tr h="370133">
                <a:tc>
                  <a:txBody>
                    <a:bodyPr/>
                    <a:lstStyle/>
                    <a:p>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1083194">
                <a:tc>
                  <a:txBody>
                    <a:bodyPr/>
                    <a:lstStyle/>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to describe the chemical properties of materials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describe covalent bonding</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identify examples of covalent compounds</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construct models of covalent compounds</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define diatomic molecule</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list examples of diatomic molecules</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construct chemical formulas of ionic compounds.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bl>
          </a:graphicData>
        </a:graphic>
      </p:graphicFrame>
      <p:sp>
        <p:nvSpPr>
          <p:cNvPr id="2" name="Slide Number Placeholder 1">
            <a:extLst>
              <a:ext uri="{FF2B5EF4-FFF2-40B4-BE49-F238E27FC236}">
                <a16:creationId xmlns:a16="http://schemas.microsoft.com/office/drawing/2014/main" id="{15021D1A-FFBE-D904-E918-0FFF0FEBC9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59</a:t>
            </a:fld>
            <a:endParaRPr lang="en-AU"/>
          </a:p>
        </p:txBody>
      </p:sp>
    </p:spTree>
    <p:extLst>
      <p:ext uri="{BB962C8B-B14F-4D97-AF65-F5344CB8AC3E}">
        <p14:creationId xmlns:p14="http://schemas.microsoft.com/office/powerpoint/2010/main" val="695025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cs typeface="Arial"/>
              </a:rPr>
              <a:t>1.1 Resources around us</a:t>
            </a:r>
          </a:p>
        </p:txBody>
      </p:sp>
      <p:sp>
        <p:nvSpPr>
          <p:cNvPr id="6" name="Text Placeholder 5">
            <a:extLst>
              <a:ext uri="{FF2B5EF4-FFF2-40B4-BE49-F238E27FC236}">
                <a16:creationId xmlns:a16="http://schemas.microsoft.com/office/drawing/2014/main" id="{F6E46F61-5E5D-A38F-3A9E-C34BA5E92B24}"/>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E4CEF851-7094-7492-3BEE-9F4CDD597D27}"/>
              </a:ext>
            </a:extLst>
          </p:cNvPr>
          <p:cNvGraphicFramePr>
            <a:graphicFrameLocks noGrp="1"/>
          </p:cNvGraphicFramePr>
          <p:nvPr>
            <p:extLst>
              <p:ext uri="{D42A27DB-BD31-4B8C-83A1-F6EECF244321}">
                <p14:modId xmlns:p14="http://schemas.microsoft.com/office/powerpoint/2010/main" val="3072666418"/>
              </p:ext>
            </p:extLst>
          </p:nvPr>
        </p:nvGraphicFramePr>
        <p:xfrm>
          <a:off x="359998" y="1916174"/>
          <a:ext cx="11126369" cy="1479434"/>
        </p:xfrm>
        <a:graphic>
          <a:graphicData uri="http://schemas.openxmlformats.org/drawingml/2006/table">
            <a:tbl>
              <a:tblPr firstRow="1">
                <a:tableStyleId>{B301B821-A1FF-4177-AEE7-76D212191A09}</a:tableStyleId>
              </a:tblPr>
              <a:tblGrid>
                <a:gridCol w="5452079">
                  <a:extLst>
                    <a:ext uri="{9D8B030D-6E8A-4147-A177-3AD203B41FA5}">
                      <a16:colId xmlns:a16="http://schemas.microsoft.com/office/drawing/2014/main" val="3623447875"/>
                    </a:ext>
                  </a:extLst>
                </a:gridCol>
                <a:gridCol w="5674290">
                  <a:extLst>
                    <a:ext uri="{9D8B030D-6E8A-4147-A177-3AD203B41FA5}">
                      <a16:colId xmlns:a16="http://schemas.microsoft.com/office/drawing/2014/main" val="3573327086"/>
                    </a:ext>
                  </a:extLst>
                </a:gridCol>
              </a:tblGrid>
              <a:tr h="370133">
                <a:tc>
                  <a:txBody>
                    <a:bodyPr/>
                    <a:lstStyle/>
                    <a:p>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1083194">
                <a:tc>
                  <a:txBody>
                    <a:bodyPr/>
                    <a:lstStyle/>
                    <a:p>
                      <a:pPr marL="285750" indent="-285750">
                        <a:lnSpc>
                          <a:spcPct val="150000"/>
                        </a:lnSpc>
                        <a:buFont typeface="Arial" panose="020B0604020202020204" pitchFamily="34" charset="0"/>
                        <a:buChar char="•"/>
                      </a:pPr>
                      <a:r>
                        <a:rPr lang="en-AU" sz="1800" dirty="0">
                          <a:latin typeface="+mn-lt"/>
                          <a:cs typeface="Arial" panose="020B0604020202020204" pitchFamily="34" charset="0"/>
                        </a:rPr>
                        <a:t>about finite and renewable resources.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buFont typeface="Arial" panose="020B0604020202020204" pitchFamily="34" charset="0"/>
                        <a:buChar char="•"/>
                      </a:pPr>
                      <a:r>
                        <a:rPr lang="en-AU" sz="1800" dirty="0">
                          <a:latin typeface="+mn-lt"/>
                          <a:cs typeface="Arial" panose="020B0604020202020204" pitchFamily="34" charset="0"/>
                        </a:rPr>
                        <a:t> </a:t>
                      </a:r>
                      <a:r>
                        <a:rPr lang="en-AU" sz="1800" kern="1200" dirty="0">
                          <a:solidFill>
                            <a:schemeClr val="dk1"/>
                          </a:solidFill>
                          <a:effectLst/>
                          <a:latin typeface="+mn-lt"/>
                          <a:ea typeface="+mn-ea"/>
                          <a:cs typeface="+mn-cs"/>
                        </a:rPr>
                        <a:t>identify examples of finite and renewable resources</a:t>
                      </a:r>
                      <a:endParaRPr lang="en-AU" sz="180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bl>
          </a:graphicData>
        </a:graphic>
      </p:graphicFrame>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648967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08743-BDBC-9D39-39F0-6D4897C24E1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5962DD1-A2C9-685F-F843-C466BC706750}"/>
              </a:ext>
            </a:extLst>
          </p:cNvPr>
          <p:cNvSpPr>
            <a:spLocks noGrp="1"/>
          </p:cNvSpPr>
          <p:nvPr>
            <p:ph type="title"/>
          </p:nvPr>
        </p:nvSpPr>
        <p:spPr/>
        <p:txBody>
          <a:bodyPr/>
          <a:lstStyle/>
          <a:p>
            <a:r>
              <a:rPr lang="en-AU" dirty="0">
                <a:latin typeface="+mj-lt"/>
              </a:rPr>
              <a:t>2.4 Checkpoint</a:t>
            </a:r>
          </a:p>
        </p:txBody>
      </p:sp>
      <p:sp>
        <p:nvSpPr>
          <p:cNvPr id="9" name="Text Placeholder 8">
            <a:extLst>
              <a:ext uri="{FF2B5EF4-FFF2-40B4-BE49-F238E27FC236}">
                <a16:creationId xmlns:a16="http://schemas.microsoft.com/office/drawing/2014/main" id="{5A792802-7407-D16C-C402-99F690FBD43F}"/>
              </a:ext>
            </a:extLst>
          </p:cNvPr>
          <p:cNvSpPr>
            <a:spLocks noGrp="1"/>
          </p:cNvSpPr>
          <p:nvPr>
            <p:ph type="body" sz="quarter" idx="18"/>
          </p:nvPr>
        </p:nvSpPr>
        <p:spPr>
          <a:xfrm>
            <a:off x="359998" y="876330"/>
            <a:ext cx="11483997" cy="606229"/>
          </a:xfrm>
        </p:spPr>
        <p:txBody>
          <a:bodyPr/>
          <a:lstStyle/>
          <a:p>
            <a:pPr>
              <a:lnSpc>
                <a:spcPct val="100000"/>
              </a:lnSpc>
              <a:spcAft>
                <a:spcPts val="0"/>
              </a:spcAft>
            </a:pPr>
            <a:r>
              <a:rPr lang="en-AU" sz="1800" dirty="0">
                <a:latin typeface="+mj-lt"/>
              </a:rPr>
              <a:t>Which of the following compounds contains covalent bonds? Select all that apply </a:t>
            </a:r>
            <a:br>
              <a:rPr lang="en-AU" sz="1800" dirty="0">
                <a:latin typeface="+mj-lt"/>
              </a:rPr>
            </a:br>
            <a:r>
              <a:rPr lang="en-AU" sz="1800" dirty="0">
                <a:latin typeface="+mj-lt"/>
              </a:rPr>
              <a:t>(there may be more than 1 correct answer)</a:t>
            </a:r>
          </a:p>
        </p:txBody>
      </p:sp>
      <p:grpSp>
        <p:nvGrpSpPr>
          <p:cNvPr id="105" name="Group 104" descr="A. A chlorine molecule – correct">
            <a:extLst>
              <a:ext uri="{FF2B5EF4-FFF2-40B4-BE49-F238E27FC236}">
                <a16:creationId xmlns:a16="http://schemas.microsoft.com/office/drawing/2014/main" id="{2F709F9C-C820-9B26-8D6E-361C7854CA53}"/>
              </a:ext>
            </a:extLst>
          </p:cNvPr>
          <p:cNvGrpSpPr/>
          <p:nvPr/>
        </p:nvGrpSpPr>
        <p:grpSpPr>
          <a:xfrm>
            <a:off x="871025" y="2329663"/>
            <a:ext cx="2302467" cy="1314293"/>
            <a:chOff x="638648" y="2331356"/>
            <a:chExt cx="2302467" cy="1314293"/>
          </a:xfrm>
        </p:grpSpPr>
        <p:grpSp>
          <p:nvGrpSpPr>
            <p:cNvPr id="5" name="Group 4" descr="A chlorine molecule">
              <a:extLst>
                <a:ext uri="{FF2B5EF4-FFF2-40B4-BE49-F238E27FC236}">
                  <a16:creationId xmlns:a16="http://schemas.microsoft.com/office/drawing/2014/main" id="{D1D96CAC-9DCE-824A-F57A-40AA6FAC145B}"/>
                </a:ext>
              </a:extLst>
            </p:cNvPr>
            <p:cNvGrpSpPr/>
            <p:nvPr/>
          </p:nvGrpSpPr>
          <p:grpSpPr>
            <a:xfrm>
              <a:off x="994510" y="2561228"/>
              <a:ext cx="1946605" cy="1084421"/>
              <a:chOff x="497657" y="2151910"/>
              <a:chExt cx="2904204" cy="1618661"/>
            </a:xfrm>
          </p:grpSpPr>
          <p:grpSp>
            <p:nvGrpSpPr>
              <p:cNvPr id="10" name="Group 9">
                <a:extLst>
                  <a:ext uri="{FF2B5EF4-FFF2-40B4-BE49-F238E27FC236}">
                    <a16:creationId xmlns:a16="http://schemas.microsoft.com/office/drawing/2014/main" id="{8E7B7571-8BA4-2F4E-433B-AFECDCF60654}"/>
                  </a:ext>
                </a:extLst>
              </p:cNvPr>
              <p:cNvGrpSpPr/>
              <p:nvPr/>
            </p:nvGrpSpPr>
            <p:grpSpPr>
              <a:xfrm>
                <a:off x="1887693" y="2160537"/>
                <a:ext cx="1514168" cy="1600205"/>
                <a:chOff x="9782485" y="1734198"/>
                <a:chExt cx="1514168" cy="1600205"/>
              </a:xfrm>
            </p:grpSpPr>
            <p:sp>
              <p:nvSpPr>
                <p:cNvPr id="56" name="Oval 55">
                  <a:extLst>
                    <a:ext uri="{FF2B5EF4-FFF2-40B4-BE49-F238E27FC236}">
                      <a16:creationId xmlns:a16="http://schemas.microsoft.com/office/drawing/2014/main" id="{BF08AFEA-ECF9-A3C5-5474-545C3B03A8B2}"/>
                    </a:ext>
                  </a:extLst>
                </p:cNvPr>
                <p:cNvSpPr/>
                <p:nvPr/>
              </p:nvSpPr>
              <p:spPr>
                <a:xfrm>
                  <a:off x="9782485" y="1830064"/>
                  <a:ext cx="1415845" cy="141584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Cl</a:t>
                  </a:r>
                  <a:endParaRPr lang="en-AU" baseline="30000" dirty="0">
                    <a:solidFill>
                      <a:schemeClr val="tx1"/>
                    </a:solidFill>
                  </a:endParaRPr>
                </a:p>
              </p:txBody>
            </p:sp>
            <p:sp>
              <p:nvSpPr>
                <p:cNvPr id="57" name="Oval 56">
                  <a:extLst>
                    <a:ext uri="{FF2B5EF4-FFF2-40B4-BE49-F238E27FC236}">
                      <a16:creationId xmlns:a16="http://schemas.microsoft.com/office/drawing/2014/main" id="{A79E5B99-F492-4897-9FB0-2FED50CE5453}"/>
                    </a:ext>
                  </a:extLst>
                </p:cNvPr>
                <p:cNvSpPr/>
                <p:nvPr/>
              </p:nvSpPr>
              <p:spPr>
                <a:xfrm>
                  <a:off x="10293760" y="1734198"/>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58" name="Oval 57">
                  <a:extLst>
                    <a:ext uri="{FF2B5EF4-FFF2-40B4-BE49-F238E27FC236}">
                      <a16:creationId xmlns:a16="http://schemas.microsoft.com/office/drawing/2014/main" id="{E3211B12-F7FB-8EF9-B1FB-07A69F265F80}"/>
                    </a:ext>
                  </a:extLst>
                </p:cNvPr>
                <p:cNvSpPr/>
                <p:nvPr/>
              </p:nvSpPr>
              <p:spPr>
                <a:xfrm>
                  <a:off x="10569062" y="1741570"/>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59" name="Oval 58">
                  <a:extLst>
                    <a:ext uri="{FF2B5EF4-FFF2-40B4-BE49-F238E27FC236}">
                      <a16:creationId xmlns:a16="http://schemas.microsoft.com/office/drawing/2014/main" id="{FCB90186-EE24-FEDC-D2A4-83FC5F0585EC}"/>
                    </a:ext>
                  </a:extLst>
                </p:cNvPr>
                <p:cNvSpPr/>
                <p:nvPr/>
              </p:nvSpPr>
              <p:spPr>
                <a:xfrm>
                  <a:off x="11100007" y="2333963"/>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60" name="Oval 59">
                  <a:extLst>
                    <a:ext uri="{FF2B5EF4-FFF2-40B4-BE49-F238E27FC236}">
                      <a16:creationId xmlns:a16="http://schemas.microsoft.com/office/drawing/2014/main" id="{A94DD17C-2890-5690-A4C0-C550F6753D81}"/>
                    </a:ext>
                  </a:extLst>
                </p:cNvPr>
                <p:cNvSpPr/>
                <p:nvPr/>
              </p:nvSpPr>
              <p:spPr>
                <a:xfrm>
                  <a:off x="11080540" y="2636300"/>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61" name="Oval 60">
                  <a:extLst>
                    <a:ext uri="{FF2B5EF4-FFF2-40B4-BE49-F238E27FC236}">
                      <a16:creationId xmlns:a16="http://schemas.microsoft.com/office/drawing/2014/main" id="{BC4CAE82-B9BE-513E-1CC0-54D4E9D4A287}"/>
                    </a:ext>
                  </a:extLst>
                </p:cNvPr>
                <p:cNvSpPr/>
                <p:nvPr/>
              </p:nvSpPr>
              <p:spPr>
                <a:xfrm>
                  <a:off x="10215718" y="3137757"/>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grpSp>
          <p:sp>
            <p:nvSpPr>
              <p:cNvPr id="46" name="Oval 45">
                <a:extLst>
                  <a:ext uri="{FF2B5EF4-FFF2-40B4-BE49-F238E27FC236}">
                    <a16:creationId xmlns:a16="http://schemas.microsoft.com/office/drawing/2014/main" id="{1C6716BE-8565-58F8-4EF0-3EA21E5D1793}"/>
                  </a:ext>
                </a:extLst>
              </p:cNvPr>
              <p:cNvSpPr/>
              <p:nvPr/>
            </p:nvSpPr>
            <p:spPr>
              <a:xfrm>
                <a:off x="2624004" y="3573925"/>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grpSp>
            <p:nvGrpSpPr>
              <p:cNvPr id="47" name="Group 46">
                <a:extLst>
                  <a:ext uri="{FF2B5EF4-FFF2-40B4-BE49-F238E27FC236}">
                    <a16:creationId xmlns:a16="http://schemas.microsoft.com/office/drawing/2014/main" id="{88760989-C3B1-DB9D-9761-72C3BED54E8F}"/>
                  </a:ext>
                </a:extLst>
              </p:cNvPr>
              <p:cNvGrpSpPr/>
              <p:nvPr/>
            </p:nvGrpSpPr>
            <p:grpSpPr>
              <a:xfrm>
                <a:off x="510479" y="2151910"/>
                <a:ext cx="1554809" cy="1600205"/>
                <a:chOff x="9691288" y="1734198"/>
                <a:chExt cx="1554809" cy="1600205"/>
              </a:xfrm>
            </p:grpSpPr>
            <p:sp>
              <p:nvSpPr>
                <p:cNvPr id="49" name="Oval 48">
                  <a:extLst>
                    <a:ext uri="{FF2B5EF4-FFF2-40B4-BE49-F238E27FC236}">
                      <a16:creationId xmlns:a16="http://schemas.microsoft.com/office/drawing/2014/main" id="{83198276-8A33-5548-F91D-B7BF135C5DA9}"/>
                    </a:ext>
                  </a:extLst>
                </p:cNvPr>
                <p:cNvSpPr/>
                <p:nvPr/>
              </p:nvSpPr>
              <p:spPr>
                <a:xfrm>
                  <a:off x="9782485" y="1830064"/>
                  <a:ext cx="1415845" cy="141584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Cl</a:t>
                  </a:r>
                  <a:endParaRPr lang="en-AU" baseline="30000" dirty="0">
                    <a:solidFill>
                      <a:schemeClr val="tx1"/>
                    </a:solidFill>
                  </a:endParaRPr>
                </a:p>
              </p:txBody>
            </p:sp>
            <p:sp>
              <p:nvSpPr>
                <p:cNvPr id="50" name="Oval 49">
                  <a:extLst>
                    <a:ext uri="{FF2B5EF4-FFF2-40B4-BE49-F238E27FC236}">
                      <a16:creationId xmlns:a16="http://schemas.microsoft.com/office/drawing/2014/main" id="{CA6AC1D0-AAC9-D8D6-94B9-8C8048A261B8}"/>
                    </a:ext>
                  </a:extLst>
                </p:cNvPr>
                <p:cNvSpPr/>
                <p:nvPr/>
              </p:nvSpPr>
              <p:spPr>
                <a:xfrm>
                  <a:off x="10293760" y="1734198"/>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51" name="Oval 50">
                  <a:extLst>
                    <a:ext uri="{FF2B5EF4-FFF2-40B4-BE49-F238E27FC236}">
                      <a16:creationId xmlns:a16="http://schemas.microsoft.com/office/drawing/2014/main" id="{35910A88-2DA0-8623-BDAB-FA46FB78E8B8}"/>
                    </a:ext>
                  </a:extLst>
                </p:cNvPr>
                <p:cNvSpPr/>
                <p:nvPr/>
              </p:nvSpPr>
              <p:spPr>
                <a:xfrm>
                  <a:off x="10569062" y="1741570"/>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52" name="Oval 51">
                  <a:extLst>
                    <a:ext uri="{FF2B5EF4-FFF2-40B4-BE49-F238E27FC236}">
                      <a16:creationId xmlns:a16="http://schemas.microsoft.com/office/drawing/2014/main" id="{7DC81FAA-2C04-0854-FF24-A0410BD5E54D}"/>
                    </a:ext>
                  </a:extLst>
                </p:cNvPr>
                <p:cNvSpPr/>
                <p:nvPr/>
              </p:nvSpPr>
              <p:spPr>
                <a:xfrm>
                  <a:off x="11049451" y="2125014"/>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53" name="Oval 52">
                  <a:extLst>
                    <a:ext uri="{FF2B5EF4-FFF2-40B4-BE49-F238E27FC236}">
                      <a16:creationId xmlns:a16="http://schemas.microsoft.com/office/drawing/2014/main" id="{31A5CC41-7505-85F6-1C32-5C50CA742509}"/>
                    </a:ext>
                  </a:extLst>
                </p:cNvPr>
                <p:cNvSpPr/>
                <p:nvPr/>
              </p:nvSpPr>
              <p:spPr>
                <a:xfrm>
                  <a:off x="11020735" y="2749079"/>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54" name="Oval 53">
                  <a:extLst>
                    <a:ext uri="{FF2B5EF4-FFF2-40B4-BE49-F238E27FC236}">
                      <a16:creationId xmlns:a16="http://schemas.microsoft.com/office/drawing/2014/main" id="{D98F825B-B6A8-494C-89DD-52FC2982123B}"/>
                    </a:ext>
                  </a:extLst>
                </p:cNvPr>
                <p:cNvSpPr/>
                <p:nvPr/>
              </p:nvSpPr>
              <p:spPr>
                <a:xfrm>
                  <a:off x="10215718" y="3137757"/>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55" name="Oval 54">
                  <a:extLst>
                    <a:ext uri="{FF2B5EF4-FFF2-40B4-BE49-F238E27FC236}">
                      <a16:creationId xmlns:a16="http://schemas.microsoft.com/office/drawing/2014/main" id="{7A3A6311-0561-FABB-5245-91DCED849AA5}"/>
                    </a:ext>
                  </a:extLst>
                </p:cNvPr>
                <p:cNvSpPr/>
                <p:nvPr/>
              </p:nvSpPr>
              <p:spPr>
                <a:xfrm>
                  <a:off x="9691288" y="2264925"/>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grpSp>
          <p:sp>
            <p:nvSpPr>
              <p:cNvPr id="48" name="Oval 47">
                <a:extLst>
                  <a:ext uri="{FF2B5EF4-FFF2-40B4-BE49-F238E27FC236}">
                    <a16:creationId xmlns:a16="http://schemas.microsoft.com/office/drawing/2014/main" id="{FFE99726-1B5D-A59A-4814-B6E125573DAF}"/>
                  </a:ext>
                </a:extLst>
              </p:cNvPr>
              <p:cNvSpPr/>
              <p:nvPr/>
            </p:nvSpPr>
            <p:spPr>
              <a:xfrm>
                <a:off x="497657" y="2992774"/>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grpSp>
        <p:sp>
          <p:nvSpPr>
            <p:cNvPr id="63" name="TextBox 62">
              <a:extLst>
                <a:ext uri="{FF2B5EF4-FFF2-40B4-BE49-F238E27FC236}">
                  <a16:creationId xmlns:a16="http://schemas.microsoft.com/office/drawing/2014/main" id="{27DE032B-AB7E-5250-D35D-E5FD95B14F3C}"/>
                </a:ext>
              </a:extLst>
            </p:cNvPr>
            <p:cNvSpPr txBox="1"/>
            <p:nvPr/>
          </p:nvSpPr>
          <p:spPr>
            <a:xfrm>
              <a:off x="638648" y="2331356"/>
              <a:ext cx="711725" cy="606229"/>
            </a:xfrm>
            <a:prstGeom prst="rect">
              <a:avLst/>
            </a:prstGeom>
            <a:noFill/>
          </p:spPr>
          <p:txBody>
            <a:bodyPr wrap="square" lIns="0" tIns="0" rIns="0" bIns="0" rtlCol="0">
              <a:noAutofit/>
            </a:bodyPr>
            <a:lstStyle/>
            <a:p>
              <a:pPr marL="342900" indent="-342900" algn="l">
                <a:buFont typeface="+mj-lt"/>
                <a:buAutoNum type="alphaUcPeriod"/>
              </a:pPr>
              <a:r>
                <a:rPr lang="en-US" sz="1800" dirty="0"/>
                <a:t> </a:t>
              </a:r>
              <a:endParaRPr lang="en-AU" sz="1800" dirty="0"/>
            </a:p>
          </p:txBody>
        </p:sp>
      </p:grpSp>
      <p:pic>
        <p:nvPicPr>
          <p:cNvPr id="62" name="Graphic 61" descr="Checkmark with solid fill">
            <a:extLst>
              <a:ext uri="{FF2B5EF4-FFF2-40B4-BE49-F238E27FC236}">
                <a16:creationId xmlns:a16="http://schemas.microsoft.com/office/drawing/2014/main" id="{7C4E251B-8749-0E2E-2ED0-311EBB3C3A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5058" y="3882540"/>
            <a:ext cx="914400" cy="914400"/>
          </a:xfrm>
          <a:prstGeom prst="rect">
            <a:avLst/>
          </a:prstGeom>
        </p:spPr>
      </p:pic>
      <p:grpSp>
        <p:nvGrpSpPr>
          <p:cNvPr id="106" name="Group 105" descr="B. A water molecule – correct">
            <a:extLst>
              <a:ext uri="{FF2B5EF4-FFF2-40B4-BE49-F238E27FC236}">
                <a16:creationId xmlns:a16="http://schemas.microsoft.com/office/drawing/2014/main" id="{F7B2EB7F-C4FF-A5F1-E6DB-E169F734BC33}"/>
              </a:ext>
            </a:extLst>
          </p:cNvPr>
          <p:cNvGrpSpPr/>
          <p:nvPr/>
        </p:nvGrpSpPr>
        <p:grpSpPr>
          <a:xfrm>
            <a:off x="4925957" y="2325948"/>
            <a:ext cx="1959878" cy="1544167"/>
            <a:chOff x="4508002" y="2327641"/>
            <a:chExt cx="1959878" cy="1544167"/>
          </a:xfrm>
        </p:grpSpPr>
        <p:grpSp>
          <p:nvGrpSpPr>
            <p:cNvPr id="65" name="Group 64" descr="A water molecule">
              <a:extLst>
                <a:ext uri="{FF2B5EF4-FFF2-40B4-BE49-F238E27FC236}">
                  <a16:creationId xmlns:a16="http://schemas.microsoft.com/office/drawing/2014/main" id="{53A48CE6-B70B-B186-08D8-A988BFA5A351}"/>
                </a:ext>
              </a:extLst>
            </p:cNvPr>
            <p:cNvGrpSpPr/>
            <p:nvPr/>
          </p:nvGrpSpPr>
          <p:grpSpPr>
            <a:xfrm>
              <a:off x="4911711" y="2327641"/>
              <a:ext cx="1556169" cy="1544167"/>
              <a:chOff x="8968569" y="3912538"/>
              <a:chExt cx="2344472" cy="2355031"/>
            </a:xfrm>
          </p:grpSpPr>
          <p:sp>
            <p:nvSpPr>
              <p:cNvPr id="66" name="Oval 65">
                <a:extLst>
                  <a:ext uri="{FF2B5EF4-FFF2-40B4-BE49-F238E27FC236}">
                    <a16:creationId xmlns:a16="http://schemas.microsoft.com/office/drawing/2014/main" id="{6142AE5B-4FBA-66F5-43CF-A1A7197A0403}"/>
                  </a:ext>
                </a:extLst>
              </p:cNvPr>
              <p:cNvSpPr/>
              <p:nvPr/>
            </p:nvSpPr>
            <p:spPr>
              <a:xfrm>
                <a:off x="8968569" y="4179291"/>
                <a:ext cx="989338" cy="99550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H</a:t>
                </a:r>
                <a:endParaRPr lang="en-AU" baseline="30000" dirty="0">
                  <a:solidFill>
                    <a:schemeClr val="tx1"/>
                  </a:solidFill>
                </a:endParaRPr>
              </a:p>
            </p:txBody>
          </p:sp>
          <p:grpSp>
            <p:nvGrpSpPr>
              <p:cNvPr id="67" name="Group 66">
                <a:extLst>
                  <a:ext uri="{FF2B5EF4-FFF2-40B4-BE49-F238E27FC236}">
                    <a16:creationId xmlns:a16="http://schemas.microsoft.com/office/drawing/2014/main" id="{FBE4B230-A4D8-048D-5E37-5505E3290D12}"/>
                  </a:ext>
                </a:extLst>
              </p:cNvPr>
              <p:cNvGrpSpPr/>
              <p:nvPr/>
            </p:nvGrpSpPr>
            <p:grpSpPr>
              <a:xfrm>
                <a:off x="9772208" y="3912538"/>
                <a:ext cx="1540833" cy="1511710"/>
                <a:chOff x="9755817" y="1734198"/>
                <a:chExt cx="1540836" cy="1511711"/>
              </a:xfrm>
            </p:grpSpPr>
            <p:sp>
              <p:nvSpPr>
                <p:cNvPr id="73" name="Oval 72">
                  <a:extLst>
                    <a:ext uri="{FF2B5EF4-FFF2-40B4-BE49-F238E27FC236}">
                      <a16:creationId xmlns:a16="http://schemas.microsoft.com/office/drawing/2014/main" id="{1080CAAA-BDDB-AAF6-564A-A24DEE94CAE5}"/>
                    </a:ext>
                  </a:extLst>
                </p:cNvPr>
                <p:cNvSpPr/>
                <p:nvPr/>
              </p:nvSpPr>
              <p:spPr>
                <a:xfrm>
                  <a:off x="9782485" y="1830064"/>
                  <a:ext cx="1415845" cy="141584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O</a:t>
                  </a:r>
                  <a:endParaRPr lang="en-AU" baseline="30000" dirty="0">
                    <a:solidFill>
                      <a:schemeClr val="tx1"/>
                    </a:solidFill>
                  </a:endParaRPr>
                </a:p>
              </p:txBody>
            </p:sp>
            <p:sp>
              <p:nvSpPr>
                <p:cNvPr id="74" name="Oval 73">
                  <a:extLst>
                    <a:ext uri="{FF2B5EF4-FFF2-40B4-BE49-F238E27FC236}">
                      <a16:creationId xmlns:a16="http://schemas.microsoft.com/office/drawing/2014/main" id="{6BE45BFF-F6F9-DF9B-FBED-DC6CB2E31D7D}"/>
                    </a:ext>
                  </a:extLst>
                </p:cNvPr>
                <p:cNvSpPr/>
                <p:nvPr/>
              </p:nvSpPr>
              <p:spPr>
                <a:xfrm>
                  <a:off x="10293760" y="1734198"/>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a:t>–</a:t>
                  </a:r>
                  <a:endParaRPr lang="en-AU" sz="1000" b="1" dirty="0"/>
                </a:p>
              </p:txBody>
            </p:sp>
            <p:sp>
              <p:nvSpPr>
                <p:cNvPr id="75" name="Oval 74">
                  <a:extLst>
                    <a:ext uri="{FF2B5EF4-FFF2-40B4-BE49-F238E27FC236}">
                      <a16:creationId xmlns:a16="http://schemas.microsoft.com/office/drawing/2014/main" id="{16DEC295-D01D-25A6-3BEF-2E34C1328859}"/>
                    </a:ext>
                  </a:extLst>
                </p:cNvPr>
                <p:cNvSpPr/>
                <p:nvPr/>
              </p:nvSpPr>
              <p:spPr>
                <a:xfrm>
                  <a:off x="10569062" y="1741570"/>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76" name="Oval 75">
                  <a:extLst>
                    <a:ext uri="{FF2B5EF4-FFF2-40B4-BE49-F238E27FC236}">
                      <a16:creationId xmlns:a16="http://schemas.microsoft.com/office/drawing/2014/main" id="{78C4B3D6-BE6C-6A88-2D24-0EFEA4BF6451}"/>
                    </a:ext>
                  </a:extLst>
                </p:cNvPr>
                <p:cNvSpPr/>
                <p:nvPr/>
              </p:nvSpPr>
              <p:spPr>
                <a:xfrm>
                  <a:off x="11100007" y="2333963"/>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77" name="Oval 76">
                  <a:extLst>
                    <a:ext uri="{FF2B5EF4-FFF2-40B4-BE49-F238E27FC236}">
                      <a16:creationId xmlns:a16="http://schemas.microsoft.com/office/drawing/2014/main" id="{E9263EDD-DF69-7FB2-A3FE-25D1F0C3EFEA}"/>
                    </a:ext>
                  </a:extLst>
                </p:cNvPr>
                <p:cNvSpPr/>
                <p:nvPr/>
              </p:nvSpPr>
              <p:spPr>
                <a:xfrm>
                  <a:off x="11080540" y="2636300"/>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78" name="Oval 77">
                  <a:extLst>
                    <a:ext uri="{FF2B5EF4-FFF2-40B4-BE49-F238E27FC236}">
                      <a16:creationId xmlns:a16="http://schemas.microsoft.com/office/drawing/2014/main" id="{448C3FDB-6325-B14A-199D-B6802ABE0508}"/>
                    </a:ext>
                  </a:extLst>
                </p:cNvPr>
                <p:cNvSpPr/>
                <p:nvPr/>
              </p:nvSpPr>
              <p:spPr>
                <a:xfrm>
                  <a:off x="9755817" y="2137317"/>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grpSp>
          <p:grpSp>
            <p:nvGrpSpPr>
              <p:cNvPr id="68" name="Group 67">
                <a:extLst>
                  <a:ext uri="{FF2B5EF4-FFF2-40B4-BE49-F238E27FC236}">
                    <a16:creationId xmlns:a16="http://schemas.microsoft.com/office/drawing/2014/main" id="{4D7D2EA1-3797-02A2-C4E2-552DF5652DAB}"/>
                  </a:ext>
                </a:extLst>
              </p:cNvPr>
              <p:cNvGrpSpPr/>
              <p:nvPr/>
            </p:nvGrpSpPr>
            <p:grpSpPr>
              <a:xfrm>
                <a:off x="9968857" y="5270704"/>
                <a:ext cx="989338" cy="996865"/>
                <a:chOff x="6952424" y="1740208"/>
                <a:chExt cx="989340" cy="996865"/>
              </a:xfrm>
            </p:grpSpPr>
            <p:sp>
              <p:nvSpPr>
                <p:cNvPr id="71" name="Oval 70">
                  <a:extLst>
                    <a:ext uri="{FF2B5EF4-FFF2-40B4-BE49-F238E27FC236}">
                      <a16:creationId xmlns:a16="http://schemas.microsoft.com/office/drawing/2014/main" id="{D43441ED-9DF8-087A-77BD-58C4619CA02B}"/>
                    </a:ext>
                  </a:extLst>
                </p:cNvPr>
                <p:cNvSpPr/>
                <p:nvPr/>
              </p:nvSpPr>
              <p:spPr>
                <a:xfrm>
                  <a:off x="6952424" y="1741570"/>
                  <a:ext cx="989340" cy="99550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H</a:t>
                  </a:r>
                  <a:endParaRPr lang="en-AU" baseline="30000" dirty="0">
                    <a:solidFill>
                      <a:schemeClr val="tx1"/>
                    </a:solidFill>
                  </a:endParaRPr>
                </a:p>
              </p:txBody>
            </p:sp>
            <p:sp>
              <p:nvSpPr>
                <p:cNvPr id="72" name="Oval 71">
                  <a:extLst>
                    <a:ext uri="{FF2B5EF4-FFF2-40B4-BE49-F238E27FC236}">
                      <a16:creationId xmlns:a16="http://schemas.microsoft.com/office/drawing/2014/main" id="{139174A8-CA09-5E75-CDF0-14FE02AF84CF}"/>
                    </a:ext>
                  </a:extLst>
                </p:cNvPr>
                <p:cNvSpPr/>
                <p:nvPr/>
              </p:nvSpPr>
              <p:spPr>
                <a:xfrm>
                  <a:off x="7615643" y="1740208"/>
                  <a:ext cx="196646" cy="1966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grpSp>
          <p:sp>
            <p:nvSpPr>
              <p:cNvPr id="69" name="Oval 68">
                <a:extLst>
                  <a:ext uri="{FF2B5EF4-FFF2-40B4-BE49-F238E27FC236}">
                    <a16:creationId xmlns:a16="http://schemas.microsoft.com/office/drawing/2014/main" id="{BAEC1318-4C38-CC9B-4BAA-370FD525EAC2}"/>
                  </a:ext>
                </a:extLst>
              </p:cNvPr>
              <p:cNvSpPr/>
              <p:nvPr/>
            </p:nvSpPr>
            <p:spPr>
              <a:xfrm>
                <a:off x="9772205" y="4869950"/>
                <a:ext cx="196646" cy="19664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sp>
            <p:nvSpPr>
              <p:cNvPr id="70" name="Oval 69">
                <a:extLst>
                  <a:ext uri="{FF2B5EF4-FFF2-40B4-BE49-F238E27FC236}">
                    <a16:creationId xmlns:a16="http://schemas.microsoft.com/office/drawing/2014/main" id="{9DBAB2DA-9D10-9EAE-C04E-BEB2EE906555}"/>
                  </a:ext>
                </a:extLst>
              </p:cNvPr>
              <p:cNvSpPr/>
              <p:nvPr/>
            </p:nvSpPr>
            <p:spPr>
              <a:xfrm>
                <a:off x="10080057" y="5249159"/>
                <a:ext cx="196646" cy="19664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t>–</a:t>
                </a:r>
              </a:p>
            </p:txBody>
          </p:sp>
        </p:grpSp>
        <p:sp>
          <p:nvSpPr>
            <p:cNvPr id="79" name="TextBox 78">
              <a:extLst>
                <a:ext uri="{FF2B5EF4-FFF2-40B4-BE49-F238E27FC236}">
                  <a16:creationId xmlns:a16="http://schemas.microsoft.com/office/drawing/2014/main" id="{5D030313-0411-05D8-60DA-13490AC29682}"/>
                </a:ext>
              </a:extLst>
            </p:cNvPr>
            <p:cNvSpPr txBox="1"/>
            <p:nvPr/>
          </p:nvSpPr>
          <p:spPr>
            <a:xfrm>
              <a:off x="4508002" y="2331356"/>
              <a:ext cx="711725" cy="606229"/>
            </a:xfrm>
            <a:prstGeom prst="rect">
              <a:avLst/>
            </a:prstGeom>
            <a:noFill/>
          </p:spPr>
          <p:txBody>
            <a:bodyPr wrap="square" lIns="0" tIns="0" rIns="0" bIns="0" rtlCol="0">
              <a:noAutofit/>
            </a:bodyPr>
            <a:lstStyle/>
            <a:p>
              <a:pPr marL="342900" indent="-342900" algn="l">
                <a:buFont typeface="+mj-lt"/>
                <a:buAutoNum type="alphaUcPeriod" startAt="2"/>
              </a:pPr>
              <a:r>
                <a:rPr lang="en-US" sz="1800" dirty="0"/>
                <a:t> </a:t>
              </a:r>
              <a:endParaRPr lang="en-AU" sz="1800" dirty="0"/>
            </a:p>
          </p:txBody>
        </p:sp>
      </p:grpSp>
      <p:pic>
        <p:nvPicPr>
          <p:cNvPr id="100" name="Graphic 99" descr="Checkmark with solid fill">
            <a:extLst>
              <a:ext uri="{FF2B5EF4-FFF2-40B4-BE49-F238E27FC236}">
                <a16:creationId xmlns:a16="http://schemas.microsoft.com/office/drawing/2014/main" id="{78781C79-8E88-4D5B-17C2-5DE788D9AD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8696" y="3882540"/>
            <a:ext cx="914400" cy="914400"/>
          </a:xfrm>
          <a:prstGeom prst="rect">
            <a:avLst/>
          </a:prstGeom>
        </p:spPr>
      </p:pic>
      <p:sp>
        <p:nvSpPr>
          <p:cNvPr id="80" name="TextBox 79" descr="C. Sodium chloride (NaCI) – incorrect">
            <a:extLst>
              <a:ext uri="{FF2B5EF4-FFF2-40B4-BE49-F238E27FC236}">
                <a16:creationId xmlns:a16="http://schemas.microsoft.com/office/drawing/2014/main" id="{CDE94831-E453-EABF-7800-B105903D32A0}"/>
              </a:ext>
            </a:extLst>
          </p:cNvPr>
          <p:cNvSpPr txBox="1"/>
          <p:nvPr/>
        </p:nvSpPr>
        <p:spPr>
          <a:xfrm>
            <a:off x="8292373" y="2329663"/>
            <a:ext cx="2966002" cy="606229"/>
          </a:xfrm>
          <a:prstGeom prst="rect">
            <a:avLst/>
          </a:prstGeom>
          <a:noFill/>
        </p:spPr>
        <p:txBody>
          <a:bodyPr wrap="square" lIns="0" tIns="0" rIns="0" bIns="0" rtlCol="0">
            <a:noAutofit/>
          </a:bodyPr>
          <a:lstStyle/>
          <a:p>
            <a:pPr marL="342900" indent="-342900">
              <a:buFont typeface="+mj-lt"/>
              <a:buAutoNum type="alphaUcPeriod" startAt="3"/>
            </a:pPr>
            <a:r>
              <a:rPr lang="en-US" sz="1800" dirty="0"/>
              <a:t> </a:t>
            </a:r>
            <a:r>
              <a:rPr lang="en-AU" sz="1800" dirty="0"/>
              <a:t>Sodium chloride (NaCl)</a:t>
            </a:r>
          </a:p>
          <a:p>
            <a:pPr marL="342900" indent="-342900" algn="l">
              <a:buFont typeface="+mj-lt"/>
              <a:buAutoNum type="alphaUcPeriod" startAt="3"/>
            </a:pPr>
            <a:endParaRPr lang="en-AU" sz="1800" dirty="0"/>
          </a:p>
        </p:txBody>
      </p:sp>
      <p:pic>
        <p:nvPicPr>
          <p:cNvPr id="104" name="Graphic 103" descr="Close with solid fill">
            <a:extLst>
              <a:ext uri="{FF2B5EF4-FFF2-40B4-BE49-F238E27FC236}">
                <a16:creationId xmlns:a16="http://schemas.microsoft.com/office/drawing/2014/main" id="{364AA5BF-6C6C-DB61-E34B-15EC4F1711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8174" y="3873829"/>
            <a:ext cx="914400" cy="914400"/>
          </a:xfrm>
          <a:prstGeom prst="rect">
            <a:avLst/>
          </a:prstGeom>
        </p:spPr>
      </p:pic>
      <p:sp>
        <p:nvSpPr>
          <p:cNvPr id="81" name="TextBox 80" descr="D. Magnesium oxide (MgO) – incorrect">
            <a:extLst>
              <a:ext uri="{FF2B5EF4-FFF2-40B4-BE49-F238E27FC236}">
                <a16:creationId xmlns:a16="http://schemas.microsoft.com/office/drawing/2014/main" id="{F69E7D52-317C-2431-901A-07135C75CE1A}"/>
              </a:ext>
            </a:extLst>
          </p:cNvPr>
          <p:cNvSpPr txBox="1"/>
          <p:nvPr/>
        </p:nvSpPr>
        <p:spPr>
          <a:xfrm>
            <a:off x="525098" y="5004765"/>
            <a:ext cx="2994321" cy="606229"/>
          </a:xfrm>
          <a:prstGeom prst="rect">
            <a:avLst/>
          </a:prstGeom>
          <a:noFill/>
        </p:spPr>
        <p:txBody>
          <a:bodyPr wrap="square" lIns="0" tIns="0" rIns="0" bIns="0" rtlCol="0">
            <a:noAutofit/>
          </a:bodyPr>
          <a:lstStyle/>
          <a:p>
            <a:pPr marL="342900" indent="-342900">
              <a:buFont typeface="+mj-lt"/>
              <a:buAutoNum type="alphaUcPeriod" startAt="4"/>
            </a:pPr>
            <a:r>
              <a:rPr lang="en-AU" sz="1800" dirty="0"/>
              <a:t>Magnesium oxide (MgO)</a:t>
            </a:r>
          </a:p>
        </p:txBody>
      </p:sp>
      <p:pic>
        <p:nvPicPr>
          <p:cNvPr id="102" name="Graphic 101" descr="Close with solid fill">
            <a:extLst>
              <a:ext uri="{FF2B5EF4-FFF2-40B4-BE49-F238E27FC236}">
                <a16:creationId xmlns:a16="http://schemas.microsoft.com/office/drawing/2014/main" id="{6C0C6319-AE31-E8E1-A244-24AE9B0C19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65058" y="5583600"/>
            <a:ext cx="914400" cy="914400"/>
          </a:xfrm>
          <a:prstGeom prst="rect">
            <a:avLst/>
          </a:prstGeom>
        </p:spPr>
      </p:pic>
      <p:sp>
        <p:nvSpPr>
          <p:cNvPr id="82" name="TextBox 81" descr="E. Copper metal – incorrect">
            <a:extLst>
              <a:ext uri="{FF2B5EF4-FFF2-40B4-BE49-F238E27FC236}">
                <a16:creationId xmlns:a16="http://schemas.microsoft.com/office/drawing/2014/main" id="{66414CB8-9069-2EC3-306B-CD02BE3EC6AA}"/>
              </a:ext>
            </a:extLst>
          </p:cNvPr>
          <p:cNvSpPr txBox="1"/>
          <p:nvPr/>
        </p:nvSpPr>
        <p:spPr>
          <a:xfrm>
            <a:off x="4840717" y="5009912"/>
            <a:ext cx="2130359" cy="606229"/>
          </a:xfrm>
          <a:prstGeom prst="rect">
            <a:avLst/>
          </a:prstGeom>
          <a:noFill/>
        </p:spPr>
        <p:txBody>
          <a:bodyPr wrap="square" lIns="0" tIns="0" rIns="0" bIns="0" rtlCol="0">
            <a:noAutofit/>
          </a:bodyPr>
          <a:lstStyle/>
          <a:p>
            <a:pPr marL="342900" indent="-342900">
              <a:buFont typeface="+mj-lt"/>
              <a:buAutoNum type="alphaUcPeriod" startAt="5"/>
            </a:pPr>
            <a:r>
              <a:rPr lang="en-AU" sz="1800" dirty="0"/>
              <a:t>Copper metal</a:t>
            </a:r>
            <a:r>
              <a:rPr lang="en-US" sz="1800" dirty="0"/>
              <a:t> </a:t>
            </a:r>
            <a:endParaRPr lang="en-AU" sz="1800" dirty="0"/>
          </a:p>
        </p:txBody>
      </p:sp>
      <p:pic>
        <p:nvPicPr>
          <p:cNvPr id="103" name="Graphic 102" descr="Close with solid fill">
            <a:extLst>
              <a:ext uri="{FF2B5EF4-FFF2-40B4-BE49-F238E27FC236}">
                <a16:creationId xmlns:a16="http://schemas.microsoft.com/office/drawing/2014/main" id="{75AE72F7-4D0A-6BCB-6FD9-20EAC9B3A7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8696" y="5558085"/>
            <a:ext cx="914400" cy="914400"/>
          </a:xfrm>
          <a:prstGeom prst="rect">
            <a:avLst/>
          </a:prstGeom>
        </p:spPr>
      </p:pic>
      <p:sp>
        <p:nvSpPr>
          <p:cNvPr id="83" name="TextBox 82" descr="F. Methane (CH4) – correct">
            <a:extLst>
              <a:ext uri="{FF2B5EF4-FFF2-40B4-BE49-F238E27FC236}">
                <a16:creationId xmlns:a16="http://schemas.microsoft.com/office/drawing/2014/main" id="{A6738B09-5D2D-B021-0365-3CE7BEB908C1}"/>
              </a:ext>
            </a:extLst>
          </p:cNvPr>
          <p:cNvSpPr txBox="1"/>
          <p:nvPr/>
        </p:nvSpPr>
        <p:spPr>
          <a:xfrm>
            <a:off x="8822906" y="5004764"/>
            <a:ext cx="1904937" cy="606229"/>
          </a:xfrm>
          <a:prstGeom prst="rect">
            <a:avLst/>
          </a:prstGeom>
          <a:noFill/>
        </p:spPr>
        <p:txBody>
          <a:bodyPr wrap="square" lIns="0" tIns="0" rIns="0" bIns="0" rtlCol="0">
            <a:noAutofit/>
          </a:bodyPr>
          <a:lstStyle/>
          <a:p>
            <a:pPr marL="342900" indent="-342900">
              <a:buFont typeface="+mj-lt"/>
              <a:buAutoNum type="alphaUcPeriod" startAt="6"/>
            </a:pPr>
            <a:r>
              <a:rPr lang="en-AU" sz="1800" dirty="0"/>
              <a:t>Methane (CH</a:t>
            </a:r>
            <a:r>
              <a:rPr lang="en-AU" sz="1800" baseline="-25000" dirty="0"/>
              <a:t>4</a:t>
            </a:r>
            <a:r>
              <a:rPr lang="en-AU" sz="1800" dirty="0"/>
              <a:t>)</a:t>
            </a:r>
            <a:r>
              <a:rPr lang="en-US" sz="1800" dirty="0"/>
              <a:t> </a:t>
            </a:r>
            <a:endParaRPr lang="en-AU" sz="1800" dirty="0"/>
          </a:p>
        </p:txBody>
      </p:sp>
      <p:pic>
        <p:nvPicPr>
          <p:cNvPr id="101" name="Graphic 100" descr="Checkmark with solid fill">
            <a:extLst>
              <a:ext uri="{FF2B5EF4-FFF2-40B4-BE49-F238E27FC236}">
                <a16:creationId xmlns:a16="http://schemas.microsoft.com/office/drawing/2014/main" id="{4203A58C-25FE-C600-2004-0BA2591903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18174" y="5581907"/>
            <a:ext cx="914400" cy="914400"/>
          </a:xfrm>
          <a:prstGeom prst="rect">
            <a:avLst/>
          </a:prstGeom>
        </p:spPr>
      </p:pic>
      <p:sp>
        <p:nvSpPr>
          <p:cNvPr id="2" name="Slide Number Placeholder 1">
            <a:extLst>
              <a:ext uri="{FF2B5EF4-FFF2-40B4-BE49-F238E27FC236}">
                <a16:creationId xmlns:a16="http://schemas.microsoft.com/office/drawing/2014/main" id="{7CB803A6-F165-27FC-929E-23D09A04B7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60</a:t>
            </a:fld>
            <a:endParaRPr lang="en-AU"/>
          </a:p>
        </p:txBody>
      </p:sp>
    </p:spTree>
    <p:extLst>
      <p:ext uri="{BB962C8B-B14F-4D97-AF65-F5344CB8AC3E}">
        <p14:creationId xmlns:p14="http://schemas.microsoft.com/office/powerpoint/2010/main" val="181447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anim calcmode="lin" valueType="num">
                                      <p:cBhvr>
                                        <p:cTn id="13" dur="1000" fill="hold"/>
                                        <p:tgtEl>
                                          <p:spTgt spid="100"/>
                                        </p:tgtEl>
                                        <p:attrNameLst>
                                          <p:attrName>ppt_x</p:attrName>
                                        </p:attrNameLst>
                                      </p:cBhvr>
                                      <p:tavLst>
                                        <p:tav tm="0">
                                          <p:val>
                                            <p:strVal val="#ppt_x"/>
                                          </p:val>
                                        </p:tav>
                                        <p:tav tm="100000">
                                          <p:val>
                                            <p:strVal val="#ppt_x"/>
                                          </p:val>
                                        </p:tav>
                                      </p:tavLst>
                                    </p:anim>
                                    <p:anim calcmode="lin" valueType="num">
                                      <p:cBhvr>
                                        <p:cTn id="14" dur="1000" fill="hold"/>
                                        <p:tgtEl>
                                          <p:spTgt spid="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1000"/>
                                        <p:tgtEl>
                                          <p:spTgt spid="104"/>
                                        </p:tgtEl>
                                      </p:cBhvr>
                                    </p:animEffect>
                                    <p:anim calcmode="lin" valueType="num">
                                      <p:cBhvr>
                                        <p:cTn id="18" dur="1000" fill="hold"/>
                                        <p:tgtEl>
                                          <p:spTgt spid="104"/>
                                        </p:tgtEl>
                                        <p:attrNameLst>
                                          <p:attrName>ppt_x</p:attrName>
                                        </p:attrNameLst>
                                      </p:cBhvr>
                                      <p:tavLst>
                                        <p:tav tm="0">
                                          <p:val>
                                            <p:strVal val="#ppt_x"/>
                                          </p:val>
                                        </p:tav>
                                        <p:tav tm="100000">
                                          <p:val>
                                            <p:strVal val="#ppt_x"/>
                                          </p:val>
                                        </p:tav>
                                      </p:tavLst>
                                    </p:anim>
                                    <p:anim calcmode="lin" valueType="num">
                                      <p:cBhvr>
                                        <p:cTn id="19" dur="1000" fill="hold"/>
                                        <p:tgtEl>
                                          <p:spTgt spid="10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1000"/>
                                        <p:tgtEl>
                                          <p:spTgt spid="102"/>
                                        </p:tgtEl>
                                      </p:cBhvr>
                                    </p:animEffect>
                                    <p:anim calcmode="lin" valueType="num">
                                      <p:cBhvr>
                                        <p:cTn id="23" dur="1000" fill="hold"/>
                                        <p:tgtEl>
                                          <p:spTgt spid="102"/>
                                        </p:tgtEl>
                                        <p:attrNameLst>
                                          <p:attrName>ppt_x</p:attrName>
                                        </p:attrNameLst>
                                      </p:cBhvr>
                                      <p:tavLst>
                                        <p:tav tm="0">
                                          <p:val>
                                            <p:strVal val="#ppt_x"/>
                                          </p:val>
                                        </p:tav>
                                        <p:tav tm="100000">
                                          <p:val>
                                            <p:strVal val="#ppt_x"/>
                                          </p:val>
                                        </p:tav>
                                      </p:tavLst>
                                    </p:anim>
                                    <p:anim calcmode="lin" valueType="num">
                                      <p:cBhvr>
                                        <p:cTn id="24" dur="1000" fill="hold"/>
                                        <p:tgtEl>
                                          <p:spTgt spid="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1000"/>
                                        <p:tgtEl>
                                          <p:spTgt spid="101"/>
                                        </p:tgtEl>
                                      </p:cBhvr>
                                    </p:animEffect>
                                    <p:anim calcmode="lin" valueType="num">
                                      <p:cBhvr>
                                        <p:cTn id="33" dur="1000" fill="hold"/>
                                        <p:tgtEl>
                                          <p:spTgt spid="101"/>
                                        </p:tgtEl>
                                        <p:attrNameLst>
                                          <p:attrName>ppt_x</p:attrName>
                                        </p:attrNameLst>
                                      </p:cBhvr>
                                      <p:tavLst>
                                        <p:tav tm="0">
                                          <p:val>
                                            <p:strVal val="#ppt_x"/>
                                          </p:val>
                                        </p:tav>
                                        <p:tav tm="100000">
                                          <p:val>
                                            <p:strVal val="#ppt_x"/>
                                          </p:val>
                                        </p:tav>
                                      </p:tavLst>
                                    </p:anim>
                                    <p:anim calcmode="lin" valueType="num">
                                      <p:cBhvr>
                                        <p:cTn id="34"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1E1A2-B0ED-B21B-7E41-FC27296C4E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AD6C583-192C-8EC5-5B50-E75E18C2B0E9}"/>
              </a:ext>
            </a:extLst>
          </p:cNvPr>
          <p:cNvSpPr>
            <a:spLocks noGrp="1"/>
          </p:cNvSpPr>
          <p:nvPr>
            <p:ph type="title"/>
          </p:nvPr>
        </p:nvSpPr>
        <p:spPr/>
        <p:txBody>
          <a:bodyPr/>
          <a:lstStyle/>
          <a:p>
            <a:r>
              <a:rPr lang="en-AU" dirty="0">
                <a:latin typeface="+mj-lt"/>
                <a:cs typeface="Arial"/>
              </a:rPr>
              <a:t>2.5 Metallic bonding</a:t>
            </a:r>
          </a:p>
        </p:txBody>
      </p:sp>
      <p:sp>
        <p:nvSpPr>
          <p:cNvPr id="6" name="Text Placeholder 5">
            <a:extLst>
              <a:ext uri="{FF2B5EF4-FFF2-40B4-BE49-F238E27FC236}">
                <a16:creationId xmlns:a16="http://schemas.microsoft.com/office/drawing/2014/main" id="{F62A0140-1ECE-E3F1-1C87-3998F533E503}"/>
              </a:ext>
            </a:extLst>
          </p:cNvPr>
          <p:cNvSpPr>
            <a:spLocks noGrp="1"/>
          </p:cNvSpPr>
          <p:nvPr>
            <p:ph type="body" sz="quarter" idx="18"/>
          </p:nvPr>
        </p:nvSpPr>
        <p:spPr/>
        <p:txBody>
          <a:bodyPr/>
          <a:lstStyle/>
          <a:p>
            <a:r>
              <a:rPr lang="en-AU" dirty="0">
                <a:latin typeface="+mj-lt"/>
              </a:rPr>
              <a:t>Learning intentions and success criteria</a:t>
            </a:r>
          </a:p>
        </p:txBody>
      </p:sp>
      <p:graphicFrame>
        <p:nvGraphicFramePr>
          <p:cNvPr id="4" name="Table 3">
            <a:extLst>
              <a:ext uri="{FF2B5EF4-FFF2-40B4-BE49-F238E27FC236}">
                <a16:creationId xmlns:a16="http://schemas.microsoft.com/office/drawing/2014/main" id="{25A7B748-FA33-28AE-C1FE-E3A8AE69B82F}"/>
              </a:ext>
            </a:extLst>
          </p:cNvPr>
          <p:cNvGraphicFramePr>
            <a:graphicFrameLocks noGrp="1"/>
          </p:cNvGraphicFramePr>
          <p:nvPr>
            <p:extLst>
              <p:ext uri="{D42A27DB-BD31-4B8C-83A1-F6EECF244321}">
                <p14:modId xmlns:p14="http://schemas.microsoft.com/office/powerpoint/2010/main" val="222306767"/>
              </p:ext>
            </p:extLst>
          </p:nvPr>
        </p:nvGraphicFramePr>
        <p:xfrm>
          <a:off x="359998" y="1916174"/>
          <a:ext cx="11126369" cy="3784029"/>
        </p:xfrm>
        <a:graphic>
          <a:graphicData uri="http://schemas.openxmlformats.org/drawingml/2006/table">
            <a:tbl>
              <a:tblPr firstRow="1">
                <a:tableStyleId>{B301B821-A1FF-4177-AEE7-76D212191A09}</a:tableStyleId>
              </a:tblPr>
              <a:tblGrid>
                <a:gridCol w="5452079">
                  <a:extLst>
                    <a:ext uri="{9D8B030D-6E8A-4147-A177-3AD203B41FA5}">
                      <a16:colId xmlns:a16="http://schemas.microsoft.com/office/drawing/2014/main" val="3623447875"/>
                    </a:ext>
                  </a:extLst>
                </a:gridCol>
                <a:gridCol w="5674290">
                  <a:extLst>
                    <a:ext uri="{9D8B030D-6E8A-4147-A177-3AD203B41FA5}">
                      <a16:colId xmlns:a16="http://schemas.microsoft.com/office/drawing/2014/main" val="3573327086"/>
                    </a:ext>
                  </a:extLst>
                </a:gridCol>
              </a:tblGrid>
              <a:tr h="370133">
                <a:tc>
                  <a:txBody>
                    <a:bodyPr/>
                    <a:lstStyle/>
                    <a:p>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1083194">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2000" dirty="0">
                          <a:latin typeface="+mn-lt"/>
                          <a:cs typeface="Arial" panose="020B0604020202020204" pitchFamily="34" charset="0"/>
                        </a:rPr>
                        <a:t>to describe the chemical and physical properties of materials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describe metallic bonding</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identify examples of metallic bonding</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identify properties of metallic bonding that make metals suitable for certain uses</a:t>
                      </a:r>
                    </a:p>
                    <a:p>
                      <a:pPr marL="285750" indent="-285750">
                        <a:lnSpc>
                          <a:spcPct val="150000"/>
                        </a:lnSpc>
                        <a:spcAft>
                          <a:spcPts val="1200"/>
                        </a:spcAft>
                        <a:buFont typeface="Arial" panose="020B0604020202020204" pitchFamily="34" charset="0"/>
                        <a:buChar char="•"/>
                      </a:pPr>
                      <a:endParaRPr lang="en-AU" sz="2000" dirty="0">
                        <a:latin typeface="+mn-lt"/>
                        <a:cs typeface="Arial" panose="020B0604020202020204" pitchFamily="34" charset="0"/>
                      </a:endParaRPr>
                    </a:p>
                    <a:p>
                      <a:pPr marL="285750" indent="-285750">
                        <a:lnSpc>
                          <a:spcPct val="150000"/>
                        </a:lnSpc>
                        <a:spcAft>
                          <a:spcPts val="1200"/>
                        </a:spcAft>
                        <a:buFont typeface="Arial" panose="020B0604020202020204" pitchFamily="34" charset="0"/>
                        <a:buChar char="•"/>
                      </a:pPr>
                      <a:endParaRPr lang="en-AU" sz="200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bl>
          </a:graphicData>
        </a:graphic>
      </p:graphicFrame>
      <p:sp>
        <p:nvSpPr>
          <p:cNvPr id="2" name="Slide Number Placeholder 1">
            <a:extLst>
              <a:ext uri="{FF2B5EF4-FFF2-40B4-BE49-F238E27FC236}">
                <a16:creationId xmlns:a16="http://schemas.microsoft.com/office/drawing/2014/main" id="{41559E99-719E-8353-B6D9-94FA5B2A26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61</a:t>
            </a:fld>
            <a:endParaRPr lang="en-AU"/>
          </a:p>
        </p:txBody>
      </p:sp>
    </p:spTree>
    <p:extLst>
      <p:ext uri="{BB962C8B-B14F-4D97-AF65-F5344CB8AC3E}">
        <p14:creationId xmlns:p14="http://schemas.microsoft.com/office/powerpoint/2010/main" val="41160163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65FD4-B6DF-D00E-A167-2AB8F14ABCA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BDF4397-3994-A0CA-2A68-D3815C6AF2DD}"/>
              </a:ext>
            </a:extLst>
          </p:cNvPr>
          <p:cNvSpPr>
            <a:spLocks noGrp="1"/>
          </p:cNvSpPr>
          <p:nvPr>
            <p:ph type="title"/>
          </p:nvPr>
        </p:nvSpPr>
        <p:spPr/>
        <p:txBody>
          <a:bodyPr/>
          <a:lstStyle/>
          <a:p>
            <a:r>
              <a:rPr lang="en-AU" dirty="0">
                <a:latin typeface="+mj-lt"/>
              </a:rPr>
              <a:t>2.5 Checkpoint</a:t>
            </a:r>
          </a:p>
        </p:txBody>
      </p:sp>
      <p:sp>
        <p:nvSpPr>
          <p:cNvPr id="9" name="Text Placeholder 8">
            <a:extLst>
              <a:ext uri="{FF2B5EF4-FFF2-40B4-BE49-F238E27FC236}">
                <a16:creationId xmlns:a16="http://schemas.microsoft.com/office/drawing/2014/main" id="{C73F5036-A7C7-5C1A-8412-C81C4189BC49}"/>
              </a:ext>
            </a:extLst>
          </p:cNvPr>
          <p:cNvSpPr>
            <a:spLocks noGrp="1"/>
          </p:cNvSpPr>
          <p:nvPr>
            <p:ph type="body" sz="quarter" idx="18"/>
          </p:nvPr>
        </p:nvSpPr>
        <p:spPr/>
        <p:txBody>
          <a:bodyPr/>
          <a:lstStyle/>
          <a:p>
            <a:r>
              <a:rPr lang="en-AU" dirty="0">
                <a:latin typeface="+mj-lt"/>
              </a:rPr>
              <a:t>Select the correct response</a:t>
            </a:r>
          </a:p>
        </p:txBody>
      </p:sp>
      <p:sp>
        <p:nvSpPr>
          <p:cNvPr id="3" name="TextBox 2">
            <a:extLst>
              <a:ext uri="{FF2B5EF4-FFF2-40B4-BE49-F238E27FC236}">
                <a16:creationId xmlns:a16="http://schemas.microsoft.com/office/drawing/2014/main" id="{3847B402-A59E-4ADB-F851-8695A9B85E83}"/>
              </a:ext>
            </a:extLst>
          </p:cNvPr>
          <p:cNvSpPr txBox="1"/>
          <p:nvPr/>
        </p:nvSpPr>
        <p:spPr>
          <a:xfrm>
            <a:off x="348000" y="1653309"/>
            <a:ext cx="11031200" cy="4844691"/>
          </a:xfrm>
          <a:prstGeom prst="rect">
            <a:avLst/>
          </a:prstGeom>
          <a:noFill/>
        </p:spPr>
        <p:txBody>
          <a:bodyPr wrap="square" lIns="0" tIns="0" rIns="0" bIns="0" rtlCol="0">
            <a:noAutofit/>
          </a:bodyPr>
          <a:lstStyle/>
          <a:p>
            <a:pPr algn="l">
              <a:lnSpc>
                <a:spcPct val="150000"/>
              </a:lnSpc>
              <a:spcAft>
                <a:spcPts val="1200"/>
              </a:spcAft>
            </a:pPr>
            <a:r>
              <a:rPr lang="en-AU" sz="2000" dirty="0"/>
              <a:t>An ion is:</a:t>
            </a:r>
          </a:p>
          <a:p>
            <a:pPr marL="457200" indent="-457200" algn="l">
              <a:lnSpc>
                <a:spcPct val="150000"/>
              </a:lnSpc>
              <a:spcAft>
                <a:spcPts val="1200"/>
              </a:spcAft>
              <a:buFont typeface="+mj-lt"/>
              <a:buAutoNum type="alphaUcPeriod"/>
            </a:pPr>
            <a:r>
              <a:rPr lang="en-AU" sz="2000" dirty="0"/>
              <a:t>a neutral atom with no charge</a:t>
            </a:r>
          </a:p>
          <a:p>
            <a:pPr marL="457200" indent="-457200" algn="l">
              <a:lnSpc>
                <a:spcPct val="150000"/>
              </a:lnSpc>
              <a:spcAft>
                <a:spcPts val="1200"/>
              </a:spcAft>
              <a:buFont typeface="+mj-lt"/>
              <a:buAutoNum type="alphaUcPeriod"/>
            </a:pPr>
            <a:r>
              <a:rPr lang="en-AU" sz="2000" dirty="0"/>
              <a:t>an atom or molecule with a positive or negative charge</a:t>
            </a:r>
          </a:p>
          <a:p>
            <a:pPr marL="457200" indent="-457200" algn="l">
              <a:lnSpc>
                <a:spcPct val="150000"/>
              </a:lnSpc>
              <a:spcAft>
                <a:spcPts val="1200"/>
              </a:spcAft>
              <a:buFont typeface="+mj-lt"/>
              <a:buAutoNum type="alphaUcPeriod"/>
            </a:pPr>
            <a:r>
              <a:rPr lang="en-AU" sz="2000" dirty="0"/>
              <a:t>a type of molecule made of  2 or more atoms</a:t>
            </a:r>
          </a:p>
          <a:p>
            <a:pPr marL="457200" indent="-457200" algn="l">
              <a:lnSpc>
                <a:spcPct val="150000"/>
              </a:lnSpc>
              <a:spcAft>
                <a:spcPts val="1200"/>
              </a:spcAft>
              <a:buFont typeface="+mj-lt"/>
              <a:buAutoNum type="alphaUcPeriod"/>
            </a:pPr>
            <a:r>
              <a:rPr lang="en-AU" sz="2000" dirty="0"/>
              <a:t>an atom with a complete outer shell</a:t>
            </a:r>
          </a:p>
        </p:txBody>
      </p:sp>
      <p:sp>
        <p:nvSpPr>
          <p:cNvPr id="2" name="Slide Number Placeholder 1">
            <a:extLst>
              <a:ext uri="{FF2B5EF4-FFF2-40B4-BE49-F238E27FC236}">
                <a16:creationId xmlns:a16="http://schemas.microsoft.com/office/drawing/2014/main" id="{6B00C6F2-332E-6E9A-512E-9D766DF1FB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62</a:t>
            </a:fld>
            <a:endParaRPr lang="en-AU"/>
          </a:p>
        </p:txBody>
      </p:sp>
    </p:spTree>
    <p:extLst>
      <p:ext uri="{BB962C8B-B14F-4D97-AF65-F5344CB8AC3E}">
        <p14:creationId xmlns:p14="http://schemas.microsoft.com/office/powerpoint/2010/main" val="325094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59998" y="360000"/>
            <a:ext cx="10943002" cy="522000"/>
          </a:xfrm>
        </p:spPr>
        <p:txBody>
          <a:bodyPr/>
          <a:lstStyle/>
          <a:p>
            <a:r>
              <a:rPr lang="en-AU" sz="3200" dirty="0">
                <a:cs typeface="Arial"/>
              </a:rPr>
              <a:t>2.6 Bonds and beyond – exploring the properties of bonds</a:t>
            </a:r>
          </a:p>
        </p:txBody>
      </p:sp>
      <p:sp>
        <p:nvSpPr>
          <p:cNvPr id="6" name="Text Placeholder 5">
            <a:extLst>
              <a:ext uri="{FF2B5EF4-FFF2-40B4-BE49-F238E27FC236}">
                <a16:creationId xmlns:a16="http://schemas.microsoft.com/office/drawing/2014/main" id="{F6E46F61-5E5D-A38F-3A9E-C34BA5E92B24}"/>
              </a:ext>
            </a:extLst>
          </p:cNvPr>
          <p:cNvSpPr>
            <a:spLocks noGrp="1"/>
          </p:cNvSpPr>
          <p:nvPr>
            <p:ph type="body" sz="quarter" idx="18"/>
          </p:nvPr>
        </p:nvSpPr>
        <p:spPr/>
        <p:txBody>
          <a:bodyPr/>
          <a:lstStyle/>
          <a:p>
            <a:r>
              <a:rPr lang="en-AU" dirty="0">
                <a:latin typeface="+mj-lt"/>
              </a:rPr>
              <a:t>Learning intentions and success criteria</a:t>
            </a:r>
          </a:p>
        </p:txBody>
      </p:sp>
      <p:graphicFrame>
        <p:nvGraphicFramePr>
          <p:cNvPr id="4" name="Table 3">
            <a:extLst>
              <a:ext uri="{FF2B5EF4-FFF2-40B4-BE49-F238E27FC236}">
                <a16:creationId xmlns:a16="http://schemas.microsoft.com/office/drawing/2014/main" id="{E4CEF851-7094-7492-3BEE-9F4CDD597D27}"/>
              </a:ext>
            </a:extLst>
          </p:cNvPr>
          <p:cNvGraphicFramePr>
            <a:graphicFrameLocks noGrp="1"/>
          </p:cNvGraphicFramePr>
          <p:nvPr>
            <p:extLst>
              <p:ext uri="{D42A27DB-BD31-4B8C-83A1-F6EECF244321}">
                <p14:modId xmlns:p14="http://schemas.microsoft.com/office/powerpoint/2010/main" val="2808128476"/>
              </p:ext>
            </p:extLst>
          </p:nvPr>
        </p:nvGraphicFramePr>
        <p:xfrm>
          <a:off x="359998" y="1916174"/>
          <a:ext cx="11484002" cy="4790440"/>
        </p:xfrm>
        <a:graphic>
          <a:graphicData uri="http://schemas.openxmlformats.org/drawingml/2006/table">
            <a:tbl>
              <a:tblPr firstRow="1">
                <a:tableStyleId>{B301B821-A1FF-4177-AEE7-76D212191A09}</a:tableStyleId>
              </a:tblPr>
              <a:tblGrid>
                <a:gridCol w="2935293">
                  <a:extLst>
                    <a:ext uri="{9D8B030D-6E8A-4147-A177-3AD203B41FA5}">
                      <a16:colId xmlns:a16="http://schemas.microsoft.com/office/drawing/2014/main" val="3623447875"/>
                    </a:ext>
                  </a:extLst>
                </a:gridCol>
                <a:gridCol w="8548709">
                  <a:extLst>
                    <a:ext uri="{9D8B030D-6E8A-4147-A177-3AD203B41FA5}">
                      <a16:colId xmlns:a16="http://schemas.microsoft.com/office/drawing/2014/main" val="3573327086"/>
                    </a:ext>
                  </a:extLst>
                </a:gridCol>
              </a:tblGrid>
              <a:tr h="370133">
                <a:tc>
                  <a:txBody>
                    <a:bodyPr/>
                    <a:lstStyle/>
                    <a:p>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2809033">
                <a:tc>
                  <a:txBody>
                    <a:bodyPr/>
                    <a:lstStyle/>
                    <a:p>
                      <a:pPr marL="285750" indent="-285750">
                        <a:lnSpc>
                          <a:spcPct val="150000"/>
                        </a:lnSpc>
                        <a:spcAft>
                          <a:spcPts val="1200"/>
                        </a:spcAft>
                        <a:buFont typeface="Arial" panose="020B0604020202020204" pitchFamily="34" charset="0"/>
                        <a:buChar char="•"/>
                      </a:pPr>
                      <a:r>
                        <a:rPr lang="en-AU" sz="1800" kern="1200" dirty="0">
                          <a:solidFill>
                            <a:schemeClr val="dk1"/>
                          </a:solidFill>
                          <a:effectLst/>
                          <a:latin typeface="+mn-lt"/>
                          <a:ea typeface="+mn-ea"/>
                          <a:cs typeface="+mn-cs"/>
                        </a:rPr>
                        <a:t>to explain the use of materials based on their physical and chemical properties</a:t>
                      </a:r>
                      <a:endParaRPr lang="en-AU" sz="1800" kern="1200" dirty="0">
                        <a:solidFill>
                          <a:schemeClr val="dk1"/>
                        </a:solidFill>
                        <a:latin typeface="+mn-lt"/>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377" rtl="0" eaLnBrk="1" latinLnBrk="0" hangingPunct="1">
                        <a:lnSpc>
                          <a:spcPct val="150000"/>
                        </a:lnSpc>
                        <a:spcAft>
                          <a:spcPts val="1200"/>
                        </a:spcAft>
                        <a:buFont typeface="Arial" panose="020B0604020202020204" pitchFamily="34" charset="0"/>
                        <a:buChar char="•"/>
                      </a:pPr>
                      <a:r>
                        <a:rPr lang="en-AU" sz="1800" kern="1200" dirty="0">
                          <a:solidFill>
                            <a:schemeClr val="dk1"/>
                          </a:solidFill>
                          <a:latin typeface="+mn-lt"/>
                          <a:ea typeface="+mn-ea"/>
                          <a:cs typeface="Arial" panose="020B0604020202020204" pitchFamily="34" charset="0"/>
                        </a:rPr>
                        <a:t>make observations about the physical and chemical properties of ionic, covalent and metallic substances</a:t>
                      </a:r>
                    </a:p>
                    <a:p>
                      <a:pPr marL="285750" indent="-285750" algn="l" defTabSz="914377" rtl="0" eaLnBrk="1" latinLnBrk="0" hangingPunct="1">
                        <a:lnSpc>
                          <a:spcPct val="150000"/>
                        </a:lnSpc>
                        <a:spcAft>
                          <a:spcPts val="1200"/>
                        </a:spcAft>
                        <a:buFont typeface="Arial" panose="020B0604020202020204" pitchFamily="34" charset="0"/>
                        <a:buChar char="•"/>
                      </a:pPr>
                      <a:r>
                        <a:rPr lang="en-AU" sz="1800" kern="1200" dirty="0">
                          <a:solidFill>
                            <a:schemeClr val="dk1"/>
                          </a:solidFill>
                          <a:latin typeface="+mn-lt"/>
                          <a:ea typeface="+mn-ea"/>
                          <a:cs typeface="Arial" panose="020B0604020202020204" pitchFamily="34" charset="0"/>
                        </a:rPr>
                        <a:t>compare the physical and chemical properties of ionic, covalent, and metallic substances </a:t>
                      </a:r>
                    </a:p>
                    <a:p>
                      <a:pPr marL="285750" indent="-285750" algn="l" defTabSz="914377" rtl="0" eaLnBrk="1" latinLnBrk="0" hangingPunct="1">
                        <a:lnSpc>
                          <a:spcPct val="150000"/>
                        </a:lnSpc>
                        <a:spcAft>
                          <a:spcPts val="1200"/>
                        </a:spcAft>
                        <a:buFont typeface="Arial" panose="020B0604020202020204" pitchFamily="34" charset="0"/>
                        <a:buChar char="•"/>
                      </a:pPr>
                      <a:r>
                        <a:rPr lang="en-AU" sz="1800" kern="1200" dirty="0">
                          <a:solidFill>
                            <a:schemeClr val="dk1"/>
                          </a:solidFill>
                          <a:latin typeface="+mn-lt"/>
                          <a:ea typeface="+mn-ea"/>
                          <a:cs typeface="Arial" panose="020B0604020202020204" pitchFamily="34" charset="0"/>
                        </a:rPr>
                        <a:t>explain how the physical and chemical properties of each substance influence its practical use in everyday life</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r h="370133">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to design a safe investigation</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explain why we are doing this investigation</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conduct a risk assessment</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select an appropriate method to test a property</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930822"/>
                  </a:ext>
                </a:extLst>
              </a:tr>
            </a:tbl>
          </a:graphicData>
        </a:graphic>
      </p:graphicFrame>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63</a:t>
            </a:fld>
            <a:endParaRPr lang="en-AU"/>
          </a:p>
        </p:txBody>
      </p:sp>
    </p:spTree>
    <p:extLst>
      <p:ext uri="{BB962C8B-B14F-4D97-AF65-F5344CB8AC3E}">
        <p14:creationId xmlns:p14="http://schemas.microsoft.com/office/powerpoint/2010/main" val="2962758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30C6E7-49CE-612A-E6B8-D46FEBE072CB}"/>
              </a:ext>
            </a:extLst>
          </p:cNvPr>
          <p:cNvSpPr>
            <a:spLocks noGrp="1"/>
          </p:cNvSpPr>
          <p:nvPr>
            <p:ph type="title"/>
          </p:nvPr>
        </p:nvSpPr>
        <p:spPr/>
        <p:txBody>
          <a:bodyPr/>
          <a:lstStyle/>
          <a:p>
            <a:r>
              <a:rPr lang="en-AU" dirty="0">
                <a:solidFill>
                  <a:schemeClr val="accent1"/>
                </a:solidFill>
                <a:latin typeface="+mj-lt"/>
              </a:rPr>
              <a:t>2.6 Checkpoint</a:t>
            </a:r>
          </a:p>
        </p:txBody>
      </p:sp>
      <p:sp>
        <p:nvSpPr>
          <p:cNvPr id="5" name="Text Placeholder 4">
            <a:extLst>
              <a:ext uri="{FF2B5EF4-FFF2-40B4-BE49-F238E27FC236}">
                <a16:creationId xmlns:a16="http://schemas.microsoft.com/office/drawing/2014/main" id="{BE72920F-45EB-F1DF-06A5-BFD3F26A5E97}"/>
              </a:ext>
            </a:extLst>
          </p:cNvPr>
          <p:cNvSpPr>
            <a:spLocks noGrp="1"/>
          </p:cNvSpPr>
          <p:nvPr>
            <p:ph type="body" sz="quarter" idx="18"/>
          </p:nvPr>
        </p:nvSpPr>
        <p:spPr/>
        <p:txBody>
          <a:bodyPr/>
          <a:lstStyle/>
          <a:p>
            <a:pPr marL="712788" indent="-712788">
              <a:spcBef>
                <a:spcPts val="1200"/>
              </a:spcBef>
              <a:spcAft>
                <a:spcPts val="600"/>
              </a:spcAft>
            </a:pPr>
            <a:r>
              <a:rPr lang="en-AU" dirty="0">
                <a:latin typeface="+mj-lt"/>
                <a:ea typeface="Calibri" panose="020F0502020204030204" pitchFamily="34" charset="0"/>
              </a:rPr>
              <a:t>What is the difference between an investigation aim and purpose?</a:t>
            </a:r>
          </a:p>
        </p:txBody>
      </p:sp>
      <p:sp>
        <p:nvSpPr>
          <p:cNvPr id="7" name="Picture Placeholder 6">
            <a:extLst>
              <a:ext uri="{FF2B5EF4-FFF2-40B4-BE49-F238E27FC236}">
                <a16:creationId xmlns:a16="http://schemas.microsoft.com/office/drawing/2014/main" id="{8E37447F-2BE6-4F0E-3C21-D456225AB3A2}"/>
              </a:ext>
            </a:extLst>
          </p:cNvPr>
          <p:cNvSpPr>
            <a:spLocks noGrp="1"/>
          </p:cNvSpPr>
          <p:nvPr>
            <p:ph type="pic" sz="quarter" idx="13"/>
          </p:nvPr>
        </p:nvSpPr>
        <p:spPr/>
        <p:txBody>
          <a:bodyPr/>
          <a:lstStyle/>
          <a:p>
            <a:pPr marL="457200" indent="-457200">
              <a:buFont typeface="+mj-lt"/>
              <a:buAutoNum type="alphaUcPeriod"/>
            </a:pPr>
            <a:r>
              <a:rPr lang="en-AU" dirty="0">
                <a:latin typeface="+mn-lt"/>
              </a:rPr>
              <a:t>The aim is a broad statement about the investigation, while the purpose is a specific question to be answered.</a:t>
            </a:r>
          </a:p>
          <a:p>
            <a:pPr marL="457200" indent="-457200">
              <a:buFont typeface="+mj-lt"/>
              <a:buAutoNum type="alphaUcPeriod"/>
            </a:pPr>
            <a:r>
              <a:rPr lang="en-AU" dirty="0">
                <a:latin typeface="+mn-lt"/>
              </a:rPr>
              <a:t>The purpose explains why the investigation is being conducted, while the aim describes what the investigation intends to achieve.</a:t>
            </a:r>
          </a:p>
          <a:p>
            <a:pPr marL="457200" indent="-457200">
              <a:buFont typeface="+mj-lt"/>
              <a:buAutoNum type="alphaUcPeriod"/>
            </a:pPr>
            <a:r>
              <a:rPr lang="en-AU" dirty="0">
                <a:latin typeface="+mn-lt"/>
              </a:rPr>
              <a:t>The aim is the hypothesis being tested in the investigation, and the purpose is the conclusion drawn from the results.</a:t>
            </a:r>
          </a:p>
          <a:p>
            <a:pPr marL="457200" indent="-457200">
              <a:buFont typeface="+mj-lt"/>
              <a:buAutoNum type="alphaUcPeriod"/>
            </a:pPr>
            <a:r>
              <a:rPr lang="en-AU" dirty="0">
                <a:latin typeface="+mn-lt"/>
              </a:rPr>
              <a:t>The purpose and aim are the same thing; both refer to the outcome of the investigation.</a:t>
            </a:r>
          </a:p>
        </p:txBody>
      </p:sp>
      <p:sp>
        <p:nvSpPr>
          <p:cNvPr id="4" name="Slide Number Placeholder 3">
            <a:extLst>
              <a:ext uri="{FF2B5EF4-FFF2-40B4-BE49-F238E27FC236}">
                <a16:creationId xmlns:a16="http://schemas.microsoft.com/office/drawing/2014/main" id="{D8CA63E4-4652-0867-C3E8-0B42A714CA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64</a:t>
            </a:fld>
            <a:endParaRPr lang="en-AU"/>
          </a:p>
        </p:txBody>
      </p:sp>
    </p:spTree>
    <p:extLst>
      <p:ext uri="{BB962C8B-B14F-4D97-AF65-F5344CB8AC3E}">
        <p14:creationId xmlns:p14="http://schemas.microsoft.com/office/powerpoint/2010/main" val="49182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26873A-AFE1-847E-FB2E-C320AB120F05}"/>
              </a:ext>
            </a:extLst>
          </p:cNvPr>
          <p:cNvSpPr>
            <a:spLocks noGrp="1"/>
          </p:cNvSpPr>
          <p:nvPr>
            <p:ph type="title"/>
          </p:nvPr>
        </p:nvSpPr>
        <p:spPr>
          <a:xfrm>
            <a:off x="360000" y="235201"/>
            <a:ext cx="11484000" cy="545601"/>
          </a:xfrm>
        </p:spPr>
        <p:txBody>
          <a:bodyPr/>
          <a:lstStyle/>
          <a:p>
            <a:pPr>
              <a:lnSpc>
                <a:spcPct val="114000"/>
              </a:lnSpc>
            </a:pPr>
            <a:r>
              <a:rPr lang="en-AU" dirty="0"/>
              <a:t>2.6 Bonds and beyond – exploring the properties of different types of bonds </a:t>
            </a:r>
          </a:p>
        </p:txBody>
      </p:sp>
      <p:graphicFrame>
        <p:nvGraphicFramePr>
          <p:cNvPr id="5" name="Table 4">
            <a:extLst>
              <a:ext uri="{FF2B5EF4-FFF2-40B4-BE49-F238E27FC236}">
                <a16:creationId xmlns:a16="http://schemas.microsoft.com/office/drawing/2014/main" id="{BB5053F7-05BE-936A-C721-A5A32A30CA2D}"/>
              </a:ext>
            </a:extLst>
          </p:cNvPr>
          <p:cNvGraphicFramePr>
            <a:graphicFrameLocks noGrp="1"/>
          </p:cNvGraphicFramePr>
          <p:nvPr>
            <p:extLst>
              <p:ext uri="{D42A27DB-BD31-4B8C-83A1-F6EECF244321}">
                <p14:modId xmlns:p14="http://schemas.microsoft.com/office/powerpoint/2010/main" val="1590190222"/>
              </p:ext>
            </p:extLst>
          </p:nvPr>
        </p:nvGraphicFramePr>
        <p:xfrm>
          <a:off x="360000" y="1552574"/>
          <a:ext cx="11484000" cy="4797424"/>
        </p:xfrm>
        <a:graphic>
          <a:graphicData uri="http://schemas.openxmlformats.org/drawingml/2006/table">
            <a:tbl>
              <a:tblPr firstRow="1" firstCol="1" bandRow="1">
                <a:tableStyleId>{B301B821-A1FF-4177-AEE7-76D212191A09}</a:tableStyleId>
              </a:tblPr>
              <a:tblGrid>
                <a:gridCol w="5096466">
                  <a:extLst>
                    <a:ext uri="{9D8B030D-6E8A-4147-A177-3AD203B41FA5}">
                      <a16:colId xmlns:a16="http://schemas.microsoft.com/office/drawing/2014/main" val="1654518864"/>
                    </a:ext>
                  </a:extLst>
                </a:gridCol>
                <a:gridCol w="2053541">
                  <a:extLst>
                    <a:ext uri="{9D8B030D-6E8A-4147-A177-3AD203B41FA5}">
                      <a16:colId xmlns:a16="http://schemas.microsoft.com/office/drawing/2014/main" val="3997329239"/>
                    </a:ext>
                  </a:extLst>
                </a:gridCol>
                <a:gridCol w="2235070">
                  <a:extLst>
                    <a:ext uri="{9D8B030D-6E8A-4147-A177-3AD203B41FA5}">
                      <a16:colId xmlns:a16="http://schemas.microsoft.com/office/drawing/2014/main" val="1758387685"/>
                    </a:ext>
                  </a:extLst>
                </a:gridCol>
                <a:gridCol w="2098923">
                  <a:extLst>
                    <a:ext uri="{9D8B030D-6E8A-4147-A177-3AD203B41FA5}">
                      <a16:colId xmlns:a16="http://schemas.microsoft.com/office/drawing/2014/main" val="3819901554"/>
                    </a:ext>
                  </a:extLst>
                </a:gridCol>
              </a:tblGrid>
              <a:tr h="599678">
                <a:tc>
                  <a:txBody>
                    <a:bodyPr/>
                    <a:lstStyle/>
                    <a:p>
                      <a:pPr marL="108000">
                        <a:lnSpc>
                          <a:spcPct val="150000"/>
                        </a:lnSpc>
                        <a:spcBef>
                          <a:spcPts val="0"/>
                        </a:spcBef>
                        <a:spcAft>
                          <a:spcPts val="1200"/>
                        </a:spcAft>
                        <a:buNone/>
                      </a:pPr>
                      <a:r>
                        <a:rPr lang="en-AU" sz="2000" dirty="0">
                          <a:effectLst/>
                        </a:rPr>
                        <a:t>Property</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dirty="0">
                          <a:effectLst/>
                        </a:rPr>
                        <a:t>Ionic</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dirty="0">
                          <a:effectLst/>
                        </a:rPr>
                        <a:t>Covalent</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a:effectLst/>
                        </a:rPr>
                        <a:t>Metallic</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7122904"/>
                  </a:ext>
                </a:extLst>
              </a:tr>
              <a:tr h="599678">
                <a:tc>
                  <a:txBody>
                    <a:bodyPr/>
                    <a:lstStyle/>
                    <a:p>
                      <a:pPr marL="108000">
                        <a:lnSpc>
                          <a:spcPct val="150000"/>
                        </a:lnSpc>
                        <a:spcBef>
                          <a:spcPts val="0"/>
                        </a:spcBef>
                        <a:spcAft>
                          <a:spcPts val="1200"/>
                        </a:spcAft>
                        <a:buNone/>
                      </a:pPr>
                      <a:r>
                        <a:rPr lang="en-AU" sz="2000">
                          <a:effectLst/>
                        </a:rPr>
                        <a:t>Appearance – lustre</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a:effectLst/>
                        </a:rPr>
                        <a:t>Dull</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a:effectLst/>
                        </a:rPr>
                        <a:t>Dull</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a:effectLst/>
                        </a:rPr>
                        <a:t>Shiny</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1745581"/>
                  </a:ext>
                </a:extLst>
              </a:tr>
              <a:tr h="599678">
                <a:tc>
                  <a:txBody>
                    <a:bodyPr/>
                    <a:lstStyle/>
                    <a:p>
                      <a:pPr marL="108000">
                        <a:lnSpc>
                          <a:spcPct val="150000"/>
                        </a:lnSpc>
                        <a:spcBef>
                          <a:spcPts val="0"/>
                        </a:spcBef>
                        <a:spcAft>
                          <a:spcPts val="1200"/>
                        </a:spcAft>
                        <a:buNone/>
                      </a:pPr>
                      <a:r>
                        <a:rPr lang="en-AU" sz="2000" dirty="0">
                          <a:effectLst/>
                        </a:rPr>
                        <a:t>Malleable</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dirty="0">
                          <a:effectLst/>
                        </a:rPr>
                        <a:t>No</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dirty="0">
                          <a:effectLst/>
                        </a:rPr>
                        <a:t>No</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a:effectLst/>
                        </a:rPr>
                        <a:t>Yes</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30899181"/>
                  </a:ext>
                </a:extLst>
              </a:tr>
              <a:tr h="599678">
                <a:tc>
                  <a:txBody>
                    <a:bodyPr/>
                    <a:lstStyle/>
                    <a:p>
                      <a:pPr marL="108000">
                        <a:lnSpc>
                          <a:spcPct val="150000"/>
                        </a:lnSpc>
                        <a:spcBef>
                          <a:spcPts val="0"/>
                        </a:spcBef>
                        <a:spcAft>
                          <a:spcPts val="1200"/>
                        </a:spcAft>
                        <a:buNone/>
                      </a:pPr>
                      <a:r>
                        <a:rPr lang="en-AU" sz="2000">
                          <a:effectLst/>
                        </a:rPr>
                        <a:t>Conductivity as a solid</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a:effectLst/>
                        </a:rPr>
                        <a:t>No</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a:effectLst/>
                        </a:rPr>
                        <a:t>No</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a:effectLst/>
                        </a:rPr>
                        <a:t>Yes</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9459875"/>
                  </a:ext>
                </a:extLst>
              </a:tr>
              <a:tr h="599678">
                <a:tc>
                  <a:txBody>
                    <a:bodyPr/>
                    <a:lstStyle/>
                    <a:p>
                      <a:pPr marL="108000">
                        <a:lnSpc>
                          <a:spcPct val="150000"/>
                        </a:lnSpc>
                        <a:spcBef>
                          <a:spcPts val="0"/>
                        </a:spcBef>
                        <a:spcAft>
                          <a:spcPts val="1200"/>
                        </a:spcAft>
                        <a:buNone/>
                      </a:pPr>
                      <a:r>
                        <a:rPr lang="en-AU" sz="2000" dirty="0">
                          <a:effectLst/>
                        </a:rPr>
                        <a:t>Conductivity in a solution</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dirty="0">
                          <a:effectLst/>
                        </a:rPr>
                        <a:t>Yes</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dirty="0">
                          <a:effectLst/>
                        </a:rPr>
                        <a:t>No</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a:effectLst/>
                        </a:rPr>
                        <a:t>No</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5534496"/>
                  </a:ext>
                </a:extLst>
              </a:tr>
              <a:tr h="599678">
                <a:tc>
                  <a:txBody>
                    <a:bodyPr/>
                    <a:lstStyle/>
                    <a:p>
                      <a:pPr marL="108000">
                        <a:lnSpc>
                          <a:spcPct val="150000"/>
                        </a:lnSpc>
                        <a:spcBef>
                          <a:spcPts val="0"/>
                        </a:spcBef>
                        <a:spcAft>
                          <a:spcPts val="1200"/>
                        </a:spcAft>
                        <a:buNone/>
                      </a:pPr>
                      <a:r>
                        <a:rPr lang="en-AU" sz="2000">
                          <a:effectLst/>
                        </a:rPr>
                        <a:t>Soluble in water</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a:effectLst/>
                        </a:rPr>
                        <a:t>Yes</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a:effectLst/>
                        </a:rPr>
                        <a:t>Sometimes</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dirty="0">
                          <a:effectLst/>
                        </a:rPr>
                        <a:t>No</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63322078"/>
                  </a:ext>
                </a:extLst>
              </a:tr>
              <a:tr h="599678">
                <a:tc>
                  <a:txBody>
                    <a:bodyPr/>
                    <a:lstStyle/>
                    <a:p>
                      <a:pPr marL="108000">
                        <a:lnSpc>
                          <a:spcPct val="150000"/>
                        </a:lnSpc>
                        <a:spcBef>
                          <a:spcPts val="0"/>
                        </a:spcBef>
                        <a:spcAft>
                          <a:spcPts val="1200"/>
                        </a:spcAft>
                        <a:buNone/>
                      </a:pPr>
                      <a:r>
                        <a:rPr lang="en-AU" sz="2000" dirty="0">
                          <a:effectLst/>
                        </a:rPr>
                        <a:t>Melting point</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dirty="0">
                          <a:effectLst/>
                        </a:rPr>
                        <a:t>High</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dirty="0">
                          <a:effectLst/>
                        </a:rPr>
                        <a:t>Low</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a:effectLst/>
                        </a:rPr>
                        <a:t>High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4057826"/>
                  </a:ext>
                </a:extLst>
              </a:tr>
              <a:tr h="599678">
                <a:tc>
                  <a:txBody>
                    <a:bodyPr/>
                    <a:lstStyle/>
                    <a:p>
                      <a:pPr marL="108000">
                        <a:lnSpc>
                          <a:spcPct val="150000"/>
                        </a:lnSpc>
                        <a:spcBef>
                          <a:spcPts val="0"/>
                        </a:spcBef>
                        <a:spcAft>
                          <a:spcPts val="1200"/>
                        </a:spcAft>
                        <a:buNone/>
                      </a:pPr>
                      <a:r>
                        <a:rPr lang="en-AU" sz="2000">
                          <a:effectLst/>
                        </a:rPr>
                        <a:t>Reactive with acid</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a:effectLst/>
                        </a:rPr>
                        <a:t>No</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a:effectLst/>
                        </a:rPr>
                        <a:t>No</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50000"/>
                        </a:lnSpc>
                        <a:spcBef>
                          <a:spcPts val="0"/>
                        </a:spcBef>
                        <a:spcAft>
                          <a:spcPts val="1200"/>
                        </a:spcAft>
                        <a:buNone/>
                      </a:pPr>
                      <a:r>
                        <a:rPr lang="en-AU" sz="2000" dirty="0">
                          <a:effectLst/>
                        </a:rPr>
                        <a:t>Yes</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3051806"/>
                  </a:ext>
                </a:extLst>
              </a:tr>
            </a:tbl>
          </a:graphicData>
        </a:graphic>
      </p:graphicFrame>
      <p:sp>
        <p:nvSpPr>
          <p:cNvPr id="2" name="Slide Number Placeholder 1">
            <a:extLst>
              <a:ext uri="{FF2B5EF4-FFF2-40B4-BE49-F238E27FC236}">
                <a16:creationId xmlns:a16="http://schemas.microsoft.com/office/drawing/2014/main" id="{DAB1A07C-A083-C7D5-4546-0E7325C102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65</a:t>
            </a:fld>
            <a:endParaRPr lang="en-AU"/>
          </a:p>
        </p:txBody>
      </p:sp>
    </p:spTree>
    <p:extLst>
      <p:ext uri="{BB962C8B-B14F-4D97-AF65-F5344CB8AC3E}">
        <p14:creationId xmlns:p14="http://schemas.microsoft.com/office/powerpoint/2010/main" val="106907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800681"/>
          </a:xfrm>
        </p:spPr>
        <p:txBody>
          <a:bodyPr/>
          <a:lstStyle/>
          <a:p>
            <a:r>
              <a:rPr lang="en-AU" dirty="0">
                <a:latin typeface="Arial"/>
                <a:cs typeface="Arial"/>
              </a:rPr>
              <a:t>Essential question 3</a:t>
            </a:r>
            <a:endParaRPr lang="en-AU" sz="2800" dirty="0">
              <a:solidFill>
                <a:schemeClr val="accent4"/>
              </a:solidFill>
            </a:endParaRPr>
          </a:p>
        </p:txBody>
      </p:sp>
      <p:sp>
        <p:nvSpPr>
          <p:cNvPr id="3" name="TextBox 2">
            <a:extLst>
              <a:ext uri="{FF2B5EF4-FFF2-40B4-BE49-F238E27FC236}">
                <a16:creationId xmlns:a16="http://schemas.microsoft.com/office/drawing/2014/main" id="{607A7E7D-1099-C3E0-F482-5E49E8049670}"/>
              </a:ext>
            </a:extLst>
          </p:cNvPr>
          <p:cNvSpPr txBox="1"/>
          <p:nvPr/>
        </p:nvSpPr>
        <p:spPr>
          <a:xfrm>
            <a:off x="540000" y="4868562"/>
            <a:ext cx="8642100" cy="1200329"/>
          </a:xfrm>
          <a:prstGeom prst="rect">
            <a:avLst/>
          </a:prstGeom>
          <a:noFill/>
        </p:spPr>
        <p:txBody>
          <a:bodyPr wrap="square">
            <a:spAutoFit/>
          </a:bodyPr>
          <a:lstStyle/>
          <a:p>
            <a:r>
              <a:rPr lang="en-AU" sz="3600" dirty="0">
                <a:solidFill>
                  <a:schemeClr val="accent4"/>
                </a:solidFill>
                <a:latin typeface="Arial"/>
                <a:cs typeface="Arial"/>
              </a:rPr>
              <a:t>What makes hydrocarbons so useful and potentially so harmful?</a:t>
            </a:r>
            <a:endParaRPr lang="en-AU" sz="3600" dirty="0"/>
          </a:p>
        </p:txBody>
      </p:sp>
    </p:spTree>
    <p:extLst>
      <p:ext uri="{BB962C8B-B14F-4D97-AF65-F5344CB8AC3E}">
        <p14:creationId xmlns:p14="http://schemas.microsoft.com/office/powerpoint/2010/main" val="167839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cs typeface="Arial"/>
              </a:rPr>
              <a:t>3.1 Is it organic or inorganic?</a:t>
            </a:r>
          </a:p>
        </p:txBody>
      </p:sp>
      <p:sp>
        <p:nvSpPr>
          <p:cNvPr id="6" name="Text Placeholder 5">
            <a:extLst>
              <a:ext uri="{FF2B5EF4-FFF2-40B4-BE49-F238E27FC236}">
                <a16:creationId xmlns:a16="http://schemas.microsoft.com/office/drawing/2014/main" id="{F6E46F61-5E5D-A38F-3A9E-C34BA5E92B24}"/>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E4CEF851-7094-7492-3BEE-9F4CDD597D27}"/>
              </a:ext>
            </a:extLst>
          </p:cNvPr>
          <p:cNvGraphicFramePr>
            <a:graphicFrameLocks noGrp="1"/>
          </p:cNvGraphicFramePr>
          <p:nvPr>
            <p:extLst>
              <p:ext uri="{D42A27DB-BD31-4B8C-83A1-F6EECF244321}">
                <p14:modId xmlns:p14="http://schemas.microsoft.com/office/powerpoint/2010/main" val="2509940527"/>
              </p:ext>
            </p:extLst>
          </p:nvPr>
        </p:nvGraphicFramePr>
        <p:xfrm>
          <a:off x="359998" y="1916174"/>
          <a:ext cx="11126369" cy="2895029"/>
        </p:xfrm>
        <a:graphic>
          <a:graphicData uri="http://schemas.openxmlformats.org/drawingml/2006/table">
            <a:tbl>
              <a:tblPr firstRow="1">
                <a:tableStyleId>{B301B821-A1FF-4177-AEE7-76D212191A09}</a:tableStyleId>
              </a:tblPr>
              <a:tblGrid>
                <a:gridCol w="5452079">
                  <a:extLst>
                    <a:ext uri="{9D8B030D-6E8A-4147-A177-3AD203B41FA5}">
                      <a16:colId xmlns:a16="http://schemas.microsoft.com/office/drawing/2014/main" val="3623447875"/>
                    </a:ext>
                  </a:extLst>
                </a:gridCol>
                <a:gridCol w="5674290">
                  <a:extLst>
                    <a:ext uri="{9D8B030D-6E8A-4147-A177-3AD203B41FA5}">
                      <a16:colId xmlns:a16="http://schemas.microsoft.com/office/drawing/2014/main" val="3573327086"/>
                    </a:ext>
                  </a:extLst>
                </a:gridCol>
              </a:tblGrid>
              <a:tr h="370133">
                <a:tc>
                  <a:txBody>
                    <a:bodyPr/>
                    <a:lstStyle/>
                    <a:p>
                      <a:pPr>
                        <a:lnSpc>
                          <a:spcPct val="150000"/>
                        </a:lnSpc>
                        <a:spcAft>
                          <a:spcPts val="1200"/>
                        </a:spcAft>
                      </a:pPr>
                      <a:r>
                        <a:rPr lang="en-AU" sz="2000" dirty="0">
                          <a:solidFill>
                            <a:schemeClr val="accent1"/>
                          </a:solidFill>
                          <a:latin typeface="+mj-lt"/>
                          <a:cs typeface="Arial" panose="020B0604020202020204" pitchFamily="34" charset="0"/>
                        </a:rPr>
                        <a:t>We are learning to</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1200"/>
                        </a:spcAft>
                      </a:pPr>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1214557">
                <a:tc>
                  <a:txBody>
                    <a:bodyPr/>
                    <a:lstStyle/>
                    <a:p>
                      <a:pPr marL="285750" lvl="0" indent="-285750">
                        <a:lnSpc>
                          <a:spcPct val="150000"/>
                        </a:lnSpc>
                        <a:spcBef>
                          <a:spcPts val="1200"/>
                        </a:spcBef>
                        <a:spcAft>
                          <a:spcPts val="1200"/>
                        </a:spcAft>
                        <a:buFont typeface="Arial" panose="020B0604020202020204" pitchFamily="34" charset="0"/>
                        <a:buChar char="•"/>
                      </a:pPr>
                      <a:r>
                        <a:rPr lang="en-AU" sz="1800" kern="1200" dirty="0">
                          <a:solidFill>
                            <a:schemeClr val="dk1"/>
                          </a:solidFill>
                          <a:effectLst/>
                          <a:latin typeface="+mn-lt"/>
                          <a:ea typeface="+mn-ea"/>
                          <a:cs typeface="+mn-cs"/>
                        </a:rPr>
                        <a:t>describe the chemical properties </a:t>
                      </a:r>
                      <a:br>
                        <a:rPr lang="en-AU" sz="1800" kern="1200" dirty="0">
                          <a:solidFill>
                            <a:schemeClr val="dk1"/>
                          </a:solidFill>
                          <a:effectLst/>
                          <a:latin typeface="+mn-lt"/>
                          <a:ea typeface="+mn-ea"/>
                          <a:cs typeface="+mn-cs"/>
                        </a:rPr>
                      </a:br>
                      <a:r>
                        <a:rPr lang="en-AU" sz="1800" kern="1200" dirty="0">
                          <a:solidFill>
                            <a:schemeClr val="dk1"/>
                          </a:solidFill>
                          <a:effectLst/>
                          <a:latin typeface="+mn-lt"/>
                          <a:ea typeface="+mn-ea"/>
                          <a:cs typeface="+mn-cs"/>
                        </a:rPr>
                        <a:t>of materials and their uses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recognise a C–H bond</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identify why a compound is inorganic or organic based on its bonding</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provide examples of inorganic and organic compounds and their uses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bl>
          </a:graphicData>
        </a:graphic>
      </p:graphicFrame>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67</a:t>
            </a:fld>
            <a:endParaRPr lang="en-AU"/>
          </a:p>
        </p:txBody>
      </p:sp>
    </p:spTree>
    <p:extLst>
      <p:ext uri="{BB962C8B-B14F-4D97-AF65-F5344CB8AC3E}">
        <p14:creationId xmlns:p14="http://schemas.microsoft.com/office/powerpoint/2010/main" val="638580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E499E0-D72A-83B1-8422-98345CD4B5FC}"/>
              </a:ext>
            </a:extLst>
          </p:cNvPr>
          <p:cNvSpPr>
            <a:spLocks noGrp="1"/>
          </p:cNvSpPr>
          <p:nvPr>
            <p:ph type="title"/>
          </p:nvPr>
        </p:nvSpPr>
        <p:spPr/>
        <p:txBody>
          <a:bodyPr/>
          <a:lstStyle/>
          <a:p>
            <a:r>
              <a:rPr lang="en-AU" dirty="0"/>
              <a:t>3.1 Comparing organic and inorganic molecules</a:t>
            </a:r>
          </a:p>
        </p:txBody>
      </p:sp>
      <p:sp>
        <p:nvSpPr>
          <p:cNvPr id="4" name="Text Placeholder 3">
            <a:extLst>
              <a:ext uri="{FF2B5EF4-FFF2-40B4-BE49-F238E27FC236}">
                <a16:creationId xmlns:a16="http://schemas.microsoft.com/office/drawing/2014/main" id="{A414CD6D-A7B8-0BA3-6AA5-2025F6B45D55}"/>
              </a:ext>
            </a:extLst>
          </p:cNvPr>
          <p:cNvSpPr>
            <a:spLocks noGrp="1"/>
          </p:cNvSpPr>
          <p:nvPr>
            <p:ph type="body" sz="quarter" idx="18"/>
          </p:nvPr>
        </p:nvSpPr>
        <p:spPr/>
        <p:txBody>
          <a:bodyPr/>
          <a:lstStyle/>
          <a:p>
            <a:r>
              <a:rPr lang="en-AU" dirty="0">
                <a:latin typeface="+mj-lt"/>
              </a:rPr>
              <a:t>What are the similarities and differences between organic and inorganic substances?</a:t>
            </a:r>
          </a:p>
        </p:txBody>
      </p:sp>
      <p:sp>
        <p:nvSpPr>
          <p:cNvPr id="22" name="Rectangle: Rounded Corners 21">
            <a:extLst>
              <a:ext uri="{FF2B5EF4-FFF2-40B4-BE49-F238E27FC236}">
                <a16:creationId xmlns:a16="http://schemas.microsoft.com/office/drawing/2014/main" id="{CF26F202-D949-2B70-D2DE-9E141CC8E0D5}"/>
              </a:ext>
              <a:ext uri="{C183D7F6-B498-43B3-948B-1728B52AA6E4}">
                <adec:decorative xmlns:adec="http://schemas.microsoft.com/office/drawing/2017/decorative" val="1"/>
              </a:ext>
            </a:extLst>
          </p:cNvPr>
          <p:cNvSpPr/>
          <p:nvPr/>
        </p:nvSpPr>
        <p:spPr>
          <a:xfrm>
            <a:off x="359999" y="1470585"/>
            <a:ext cx="5397193" cy="4985885"/>
          </a:xfrm>
          <a:prstGeom prst="roundRect">
            <a:avLst>
              <a:gd name="adj" fmla="val 370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Rounded Corners 23">
            <a:extLst>
              <a:ext uri="{FF2B5EF4-FFF2-40B4-BE49-F238E27FC236}">
                <a16:creationId xmlns:a16="http://schemas.microsoft.com/office/drawing/2014/main" id="{D4B42734-5491-B7E9-051A-ECA191D09F21}"/>
              </a:ext>
              <a:ext uri="{C183D7F6-B498-43B3-948B-1728B52AA6E4}">
                <adec:decorative xmlns:adec="http://schemas.microsoft.com/office/drawing/2017/decorative" val="1"/>
              </a:ext>
            </a:extLst>
          </p:cNvPr>
          <p:cNvSpPr/>
          <p:nvPr/>
        </p:nvSpPr>
        <p:spPr>
          <a:xfrm>
            <a:off x="5890051" y="1476252"/>
            <a:ext cx="5397193" cy="4985885"/>
          </a:xfrm>
          <a:prstGeom prst="roundRect">
            <a:avLst>
              <a:gd name="adj" fmla="val 3709"/>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5" name="Text Placeholder 3">
            <a:extLst>
              <a:ext uri="{FF2B5EF4-FFF2-40B4-BE49-F238E27FC236}">
                <a16:creationId xmlns:a16="http://schemas.microsoft.com/office/drawing/2014/main" id="{DC3F221C-2AFE-97D6-6830-AA145978983C}"/>
              </a:ext>
            </a:extLst>
          </p:cNvPr>
          <p:cNvSpPr txBox="1">
            <a:spLocks/>
          </p:cNvSpPr>
          <p:nvPr/>
        </p:nvSpPr>
        <p:spPr>
          <a:xfrm>
            <a:off x="557460" y="1578416"/>
            <a:ext cx="1062401" cy="310015"/>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solidFill>
                  <a:schemeClr val="tx1"/>
                </a:solidFill>
                <a:latin typeface="+mj-lt"/>
              </a:rPr>
              <a:t>Organic</a:t>
            </a:r>
          </a:p>
        </p:txBody>
      </p:sp>
      <p:grpSp>
        <p:nvGrpSpPr>
          <p:cNvPr id="35" name="Group 34" descr="A model of glucose">
            <a:extLst>
              <a:ext uri="{FF2B5EF4-FFF2-40B4-BE49-F238E27FC236}">
                <a16:creationId xmlns:a16="http://schemas.microsoft.com/office/drawing/2014/main" id="{DFA3F7B3-25B1-9A46-0D65-FD7FB4F7D3A5}"/>
              </a:ext>
            </a:extLst>
          </p:cNvPr>
          <p:cNvGrpSpPr/>
          <p:nvPr/>
        </p:nvGrpSpPr>
        <p:grpSpPr>
          <a:xfrm>
            <a:off x="557460" y="2075132"/>
            <a:ext cx="1634529" cy="2297984"/>
            <a:chOff x="226795" y="1992497"/>
            <a:chExt cx="1946462" cy="2736531"/>
          </a:xfrm>
        </p:grpSpPr>
        <p:pic>
          <p:nvPicPr>
            <p:cNvPr id="7" name="Picture 6">
              <a:extLst>
                <a:ext uri="{FF2B5EF4-FFF2-40B4-BE49-F238E27FC236}">
                  <a16:creationId xmlns:a16="http://schemas.microsoft.com/office/drawing/2014/main" id="{CFA95108-270A-F6AE-B4A8-7A88EFA89AE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6795" y="1992497"/>
              <a:ext cx="1946462" cy="2160494"/>
            </a:xfrm>
            <a:prstGeom prst="roundRect">
              <a:avLst/>
            </a:prstGeom>
          </p:spPr>
        </p:pic>
        <p:sp>
          <p:nvSpPr>
            <p:cNvPr id="17" name="Rectangle: Rounded Corners 16">
              <a:extLst>
                <a:ext uri="{FF2B5EF4-FFF2-40B4-BE49-F238E27FC236}">
                  <a16:creationId xmlns:a16="http://schemas.microsoft.com/office/drawing/2014/main" id="{2F5E0688-C836-7D30-BAF5-9F29B1BDABE7}"/>
                </a:ext>
              </a:extLst>
            </p:cNvPr>
            <p:cNvSpPr/>
            <p:nvPr/>
          </p:nvSpPr>
          <p:spPr>
            <a:xfrm>
              <a:off x="433825" y="4042540"/>
              <a:ext cx="1484506" cy="6864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t>Glucose (</a:t>
              </a:r>
              <a:r>
                <a:rPr lang="en-AU" sz="1600"/>
                <a:t>C</a:t>
              </a:r>
              <a:r>
                <a:rPr lang="en-AU" sz="1600" baseline="-25000"/>
                <a:t>6</a:t>
              </a:r>
              <a:r>
                <a:rPr lang="en-AU" sz="1600"/>
                <a:t>H</a:t>
              </a:r>
              <a:r>
                <a:rPr lang="en-AU" sz="1600" baseline="-25000"/>
                <a:t>12</a:t>
              </a:r>
              <a:r>
                <a:rPr lang="en-AU" sz="1600"/>
                <a:t>O</a:t>
              </a:r>
              <a:r>
                <a:rPr lang="en-AU" sz="1600" baseline="-25000"/>
                <a:t>6</a:t>
              </a:r>
              <a:r>
                <a:rPr lang="en-AU" sz="1600"/>
                <a:t>)</a:t>
              </a:r>
              <a:endParaRPr lang="en-AU" sz="1600" dirty="0"/>
            </a:p>
          </p:txBody>
        </p:sp>
      </p:grpSp>
      <p:grpSp>
        <p:nvGrpSpPr>
          <p:cNvPr id="36" name="Group 35" descr="A model of methane">
            <a:extLst>
              <a:ext uri="{FF2B5EF4-FFF2-40B4-BE49-F238E27FC236}">
                <a16:creationId xmlns:a16="http://schemas.microsoft.com/office/drawing/2014/main" id="{680C5307-B14E-8593-6500-B7CC0EDDA487}"/>
              </a:ext>
            </a:extLst>
          </p:cNvPr>
          <p:cNvGrpSpPr/>
          <p:nvPr/>
        </p:nvGrpSpPr>
        <p:grpSpPr>
          <a:xfrm>
            <a:off x="557460" y="4497604"/>
            <a:ext cx="1697185" cy="1815237"/>
            <a:chOff x="169596" y="4627787"/>
            <a:chExt cx="1813145" cy="1939263"/>
          </a:xfrm>
        </p:grpSpPr>
        <p:pic>
          <p:nvPicPr>
            <p:cNvPr id="8" name="Picture 7">
              <a:extLst>
                <a:ext uri="{FF2B5EF4-FFF2-40B4-BE49-F238E27FC236}">
                  <a16:creationId xmlns:a16="http://schemas.microsoft.com/office/drawing/2014/main" id="{A0745050-E1C8-F232-1EB0-D7C23B57F38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5404" y="4627787"/>
              <a:ext cx="1500322" cy="1806269"/>
            </a:xfrm>
            <a:prstGeom prst="roundRect">
              <a:avLst/>
            </a:prstGeom>
          </p:spPr>
        </p:pic>
        <p:sp>
          <p:nvSpPr>
            <p:cNvPr id="18" name="Rectangle: Rounded Corners 17">
              <a:extLst>
                <a:ext uri="{FF2B5EF4-FFF2-40B4-BE49-F238E27FC236}">
                  <a16:creationId xmlns:a16="http://schemas.microsoft.com/office/drawing/2014/main" id="{A890F4EC-6D6B-AF48-CCAF-F4871A7F1D1F}"/>
                </a:ext>
              </a:extLst>
            </p:cNvPr>
            <p:cNvSpPr/>
            <p:nvPr/>
          </p:nvSpPr>
          <p:spPr>
            <a:xfrm>
              <a:off x="169596" y="6176491"/>
              <a:ext cx="1813145" cy="3905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t>Methane (CH</a:t>
              </a:r>
              <a:r>
                <a:rPr lang="en-AU" sz="1600" baseline="-25000" dirty="0"/>
                <a:t>4</a:t>
              </a:r>
              <a:r>
                <a:rPr lang="en-AU" sz="1600" dirty="0"/>
                <a:t>)</a:t>
              </a:r>
            </a:p>
          </p:txBody>
        </p:sp>
      </p:grpSp>
      <p:grpSp>
        <p:nvGrpSpPr>
          <p:cNvPr id="34" name="Group 33" descr="A model of a propane molecule. ">
            <a:extLst>
              <a:ext uri="{FF2B5EF4-FFF2-40B4-BE49-F238E27FC236}">
                <a16:creationId xmlns:a16="http://schemas.microsoft.com/office/drawing/2014/main" id="{ABD3B885-FF6C-9661-D1BE-737439552F13}"/>
              </a:ext>
            </a:extLst>
          </p:cNvPr>
          <p:cNvGrpSpPr/>
          <p:nvPr/>
        </p:nvGrpSpPr>
        <p:grpSpPr>
          <a:xfrm>
            <a:off x="3056864" y="2192924"/>
            <a:ext cx="2548910" cy="2022320"/>
            <a:chOff x="2511520" y="1433088"/>
            <a:chExt cx="3442395" cy="2731216"/>
          </a:xfrm>
        </p:grpSpPr>
        <p:pic>
          <p:nvPicPr>
            <p:cNvPr id="14" name="Picture 13">
              <a:extLst>
                <a:ext uri="{FF2B5EF4-FFF2-40B4-BE49-F238E27FC236}">
                  <a16:creationId xmlns:a16="http://schemas.microsoft.com/office/drawing/2014/main" id="{E11DAF2B-C89F-84AD-7EED-CF422AFAD2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9777" y="2329249"/>
              <a:ext cx="2261812" cy="1835055"/>
            </a:xfrm>
            <a:prstGeom prst="roundRect">
              <a:avLst>
                <a:gd name="adj" fmla="val 33277"/>
              </a:avLst>
            </a:prstGeom>
          </p:spPr>
        </p:pic>
        <p:pic>
          <p:nvPicPr>
            <p:cNvPr id="12" name="Picture 11">
              <a:extLst>
                <a:ext uri="{FF2B5EF4-FFF2-40B4-BE49-F238E27FC236}">
                  <a16:creationId xmlns:a16="http://schemas.microsoft.com/office/drawing/2014/main" id="{5B3EF908-6661-B1F4-3DA7-E0CBF1167DC8}"/>
                </a:ext>
              </a:extLst>
            </p:cNvPr>
            <p:cNvPicPr>
              <a:picLocks noChangeAspect="1"/>
            </p:cNvPicPr>
            <p:nvPr/>
          </p:nvPicPr>
          <p:blipFill>
            <a:blip r:embed="rId6"/>
            <a:stretch>
              <a:fillRect/>
            </a:stretch>
          </p:blipFill>
          <p:spPr>
            <a:xfrm>
              <a:off x="2511520" y="1433088"/>
              <a:ext cx="1775570" cy="896161"/>
            </a:xfrm>
            <a:prstGeom prst="roundRect">
              <a:avLst/>
            </a:prstGeom>
          </p:spPr>
        </p:pic>
        <p:sp>
          <p:nvSpPr>
            <p:cNvPr id="19" name="Rectangle: Rounded Corners 18">
              <a:extLst>
                <a:ext uri="{FF2B5EF4-FFF2-40B4-BE49-F238E27FC236}">
                  <a16:creationId xmlns:a16="http://schemas.microsoft.com/office/drawing/2014/main" id="{24109AAC-D866-1D32-42B8-4DF672167735}"/>
                </a:ext>
              </a:extLst>
            </p:cNvPr>
            <p:cNvSpPr/>
            <p:nvPr/>
          </p:nvSpPr>
          <p:spPr>
            <a:xfrm>
              <a:off x="4178346" y="1862985"/>
              <a:ext cx="1775569" cy="7752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t>Propane (C</a:t>
              </a:r>
              <a:r>
                <a:rPr lang="en-AU" sz="1600" baseline="-25000" dirty="0"/>
                <a:t>3</a:t>
              </a:r>
              <a:r>
                <a:rPr lang="en-AU" sz="1600" dirty="0"/>
                <a:t>H</a:t>
              </a:r>
              <a:r>
                <a:rPr lang="en-AU" sz="1600" baseline="-25000" dirty="0"/>
                <a:t>8</a:t>
              </a:r>
              <a:r>
                <a:rPr lang="en-AU" sz="1600" dirty="0"/>
                <a:t>)</a:t>
              </a:r>
            </a:p>
          </p:txBody>
        </p:sp>
      </p:grpSp>
      <p:grpSp>
        <p:nvGrpSpPr>
          <p:cNvPr id="33" name="Group 32" descr="A model of cellulose">
            <a:extLst>
              <a:ext uri="{FF2B5EF4-FFF2-40B4-BE49-F238E27FC236}">
                <a16:creationId xmlns:a16="http://schemas.microsoft.com/office/drawing/2014/main" id="{D45933D6-6C3E-EEB7-6426-5441600FECF2}"/>
              </a:ext>
            </a:extLst>
          </p:cNvPr>
          <p:cNvGrpSpPr/>
          <p:nvPr/>
        </p:nvGrpSpPr>
        <p:grpSpPr>
          <a:xfrm>
            <a:off x="2608670" y="4255697"/>
            <a:ext cx="2927257" cy="1984594"/>
            <a:chOff x="1982742" y="4106046"/>
            <a:chExt cx="3740077" cy="2539147"/>
          </a:xfrm>
        </p:grpSpPr>
        <p:pic>
          <p:nvPicPr>
            <p:cNvPr id="20" name="Picture 19">
              <a:extLst>
                <a:ext uri="{FF2B5EF4-FFF2-40B4-BE49-F238E27FC236}">
                  <a16:creationId xmlns:a16="http://schemas.microsoft.com/office/drawing/2014/main" id="{ACCF5ACA-174E-FD20-71CE-B990437E563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82742" y="4106046"/>
              <a:ext cx="3740077" cy="2131065"/>
            </a:xfrm>
            <a:prstGeom prst="rect">
              <a:avLst/>
            </a:prstGeom>
          </p:spPr>
        </p:pic>
        <p:sp>
          <p:nvSpPr>
            <p:cNvPr id="21" name="Rectangle: Rounded Corners 20">
              <a:extLst>
                <a:ext uri="{FF2B5EF4-FFF2-40B4-BE49-F238E27FC236}">
                  <a16:creationId xmlns:a16="http://schemas.microsoft.com/office/drawing/2014/main" id="{E751C4EB-E7F3-4ECF-E37D-AC90492B21A1}"/>
                </a:ext>
              </a:extLst>
            </p:cNvPr>
            <p:cNvSpPr/>
            <p:nvPr/>
          </p:nvSpPr>
          <p:spPr>
            <a:xfrm>
              <a:off x="3017785" y="5978672"/>
              <a:ext cx="2581550" cy="666521"/>
            </a:xfrm>
            <a:prstGeom prst="roundRect">
              <a:avLst>
                <a:gd name="adj" fmla="val 2418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t>Cellulose (wood) (C</a:t>
              </a:r>
              <a:r>
                <a:rPr lang="en-AU" sz="1600" baseline="-25000" dirty="0"/>
                <a:t>6</a:t>
              </a:r>
              <a:r>
                <a:rPr lang="en-AU" sz="1600" dirty="0"/>
                <a:t>H</a:t>
              </a:r>
              <a:r>
                <a:rPr lang="en-AU" sz="1600" baseline="-25000" dirty="0"/>
                <a:t>10</a:t>
              </a:r>
              <a:r>
                <a:rPr lang="en-AU" sz="1600" dirty="0"/>
                <a:t>O</a:t>
              </a:r>
              <a:r>
                <a:rPr lang="en-AU" sz="1600" baseline="-25000" dirty="0"/>
                <a:t>5</a:t>
              </a:r>
              <a:r>
                <a:rPr lang="en-AU" sz="1600" dirty="0"/>
                <a:t>)</a:t>
              </a:r>
              <a:r>
                <a:rPr lang="en-AU" sz="1600" baseline="-25000" dirty="0"/>
                <a:t>n</a:t>
              </a:r>
            </a:p>
          </p:txBody>
        </p:sp>
      </p:grpSp>
      <p:sp>
        <p:nvSpPr>
          <p:cNvPr id="16" name="Text Placeholder 3">
            <a:extLst>
              <a:ext uri="{FF2B5EF4-FFF2-40B4-BE49-F238E27FC236}">
                <a16:creationId xmlns:a16="http://schemas.microsoft.com/office/drawing/2014/main" id="{274B662D-1F61-24DE-4C2E-385749B66D8A}"/>
              </a:ext>
            </a:extLst>
          </p:cNvPr>
          <p:cNvSpPr txBox="1">
            <a:spLocks/>
          </p:cNvSpPr>
          <p:nvPr/>
        </p:nvSpPr>
        <p:spPr>
          <a:xfrm>
            <a:off x="6089329" y="1578416"/>
            <a:ext cx="1187771" cy="310015"/>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solidFill>
                  <a:schemeClr val="tx1"/>
                </a:solidFill>
                <a:latin typeface="+mj-lt"/>
              </a:rPr>
              <a:t>Inorganic</a:t>
            </a:r>
          </a:p>
        </p:txBody>
      </p:sp>
      <p:grpSp>
        <p:nvGrpSpPr>
          <p:cNvPr id="30" name="Group 29" descr="A molecular model of water.">
            <a:extLst>
              <a:ext uri="{FF2B5EF4-FFF2-40B4-BE49-F238E27FC236}">
                <a16:creationId xmlns:a16="http://schemas.microsoft.com/office/drawing/2014/main" id="{8A0B0D63-E3E4-B73B-7EE2-7F0A94F5791D}"/>
              </a:ext>
            </a:extLst>
          </p:cNvPr>
          <p:cNvGrpSpPr/>
          <p:nvPr/>
        </p:nvGrpSpPr>
        <p:grpSpPr>
          <a:xfrm>
            <a:off x="6089329" y="2301975"/>
            <a:ext cx="1791997" cy="2148189"/>
            <a:chOff x="6186690" y="2257649"/>
            <a:chExt cx="1914435" cy="2294964"/>
          </a:xfrm>
        </p:grpSpPr>
        <p:pic>
          <p:nvPicPr>
            <p:cNvPr id="6" name="Picture 5">
              <a:extLst>
                <a:ext uri="{FF2B5EF4-FFF2-40B4-BE49-F238E27FC236}">
                  <a16:creationId xmlns:a16="http://schemas.microsoft.com/office/drawing/2014/main" id="{A59C9CED-8312-3EA0-CF08-09A37634BCD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186690" y="2257649"/>
              <a:ext cx="1767132" cy="2294964"/>
            </a:xfrm>
            <a:prstGeom prst="ellipse">
              <a:avLst/>
            </a:prstGeom>
          </p:spPr>
        </p:pic>
        <p:sp>
          <p:nvSpPr>
            <p:cNvPr id="25" name="Rectangle: Rounded Corners 24">
              <a:extLst>
                <a:ext uri="{FF2B5EF4-FFF2-40B4-BE49-F238E27FC236}">
                  <a16:creationId xmlns:a16="http://schemas.microsoft.com/office/drawing/2014/main" id="{BCBAB912-97EC-11E5-EF41-3A5C99885438}"/>
                </a:ext>
              </a:extLst>
            </p:cNvPr>
            <p:cNvSpPr/>
            <p:nvPr/>
          </p:nvSpPr>
          <p:spPr>
            <a:xfrm>
              <a:off x="7219879" y="3280285"/>
              <a:ext cx="881246" cy="5494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t>Water (H</a:t>
              </a:r>
              <a:r>
                <a:rPr lang="en-AU" sz="1600" baseline="-25000" dirty="0"/>
                <a:t>2</a:t>
              </a:r>
              <a:r>
                <a:rPr lang="en-AU" sz="1600" dirty="0"/>
                <a:t>O)</a:t>
              </a:r>
            </a:p>
          </p:txBody>
        </p:sp>
      </p:grpSp>
      <p:grpSp>
        <p:nvGrpSpPr>
          <p:cNvPr id="29" name="Group 28" descr="A model of sodium chloride lattice.">
            <a:extLst>
              <a:ext uri="{FF2B5EF4-FFF2-40B4-BE49-F238E27FC236}">
                <a16:creationId xmlns:a16="http://schemas.microsoft.com/office/drawing/2014/main" id="{A9C905E6-B513-0C06-EF6B-E06B71E4E3FD}"/>
              </a:ext>
            </a:extLst>
          </p:cNvPr>
          <p:cNvGrpSpPr/>
          <p:nvPr/>
        </p:nvGrpSpPr>
        <p:grpSpPr>
          <a:xfrm>
            <a:off x="7993837" y="2436304"/>
            <a:ext cx="3189465" cy="2012226"/>
            <a:chOff x="8221324" y="2401156"/>
            <a:chExt cx="3407386" cy="2149711"/>
          </a:xfrm>
        </p:grpSpPr>
        <p:pic>
          <p:nvPicPr>
            <p:cNvPr id="9" name="Picture 8" descr="A model of sodium chloride">
              <a:extLst>
                <a:ext uri="{FF2B5EF4-FFF2-40B4-BE49-F238E27FC236}">
                  <a16:creationId xmlns:a16="http://schemas.microsoft.com/office/drawing/2014/main" id="{58B33B4D-3242-6AE1-3A72-CD27B380E5D3}"/>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221324" y="2401156"/>
              <a:ext cx="2067646" cy="2149711"/>
            </a:xfrm>
            <a:prstGeom prst="flowChartAlternateProcess">
              <a:avLst/>
            </a:prstGeom>
          </p:spPr>
        </p:pic>
        <p:sp>
          <p:nvSpPr>
            <p:cNvPr id="26" name="Rectangle: Rounded Corners 25">
              <a:extLst>
                <a:ext uri="{FF2B5EF4-FFF2-40B4-BE49-F238E27FC236}">
                  <a16:creationId xmlns:a16="http://schemas.microsoft.com/office/drawing/2014/main" id="{326DF76D-95A3-C3DF-ED9C-6A896AE88FAC}"/>
                </a:ext>
              </a:extLst>
            </p:cNvPr>
            <p:cNvSpPr/>
            <p:nvPr/>
          </p:nvSpPr>
          <p:spPr>
            <a:xfrm>
              <a:off x="10091486" y="3278240"/>
              <a:ext cx="1537224" cy="881045"/>
            </a:xfrm>
            <a:prstGeom prst="roundRect">
              <a:avLst>
                <a:gd name="adj" fmla="val 204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t>Sodium chloride (salt) (NaCl)</a:t>
              </a:r>
            </a:p>
          </p:txBody>
        </p:sp>
      </p:grpSp>
      <p:grpSp>
        <p:nvGrpSpPr>
          <p:cNvPr id="41" name="Group 40" descr="A molecular model of carbon dioxide.">
            <a:extLst>
              <a:ext uri="{FF2B5EF4-FFF2-40B4-BE49-F238E27FC236}">
                <a16:creationId xmlns:a16="http://schemas.microsoft.com/office/drawing/2014/main" id="{AC82B352-F69A-E570-6048-4EEBC647E737}"/>
              </a:ext>
            </a:extLst>
          </p:cNvPr>
          <p:cNvGrpSpPr/>
          <p:nvPr/>
        </p:nvGrpSpPr>
        <p:grpSpPr>
          <a:xfrm>
            <a:off x="5993529" y="4679500"/>
            <a:ext cx="2350650" cy="1636718"/>
            <a:chOff x="6084345" y="4797619"/>
            <a:chExt cx="2511258" cy="1748547"/>
          </a:xfrm>
        </p:grpSpPr>
        <p:pic>
          <p:nvPicPr>
            <p:cNvPr id="2052" name="Picture 4" descr="A yellow piece of paper with red and black pins attached to it&#10;&#10;AI-generated content may be incorrect., Picture">
              <a:extLst>
                <a:ext uri="{FF2B5EF4-FFF2-40B4-BE49-F238E27FC236}">
                  <a16:creationId xmlns:a16="http://schemas.microsoft.com/office/drawing/2014/main" id="{5F359400-F363-122B-8AC3-B888401260A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rot="16200000">
              <a:off x="6692353" y="4189611"/>
              <a:ext cx="1295241" cy="2511258"/>
            </a:xfrm>
            <a:prstGeom prst="round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7C52EC9E-E255-2CAA-4B82-7F4D438E9355}"/>
                </a:ext>
              </a:extLst>
            </p:cNvPr>
            <p:cNvSpPr/>
            <p:nvPr/>
          </p:nvSpPr>
          <p:spPr>
            <a:xfrm>
              <a:off x="6586871" y="5977970"/>
              <a:ext cx="1864022" cy="5681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t>Carbon dioxide (CO</a:t>
              </a:r>
              <a:r>
                <a:rPr lang="en-AU" sz="1600" baseline="-25000" dirty="0"/>
                <a:t>2</a:t>
              </a:r>
              <a:r>
                <a:rPr lang="en-AU" sz="1600" dirty="0"/>
                <a:t>)</a:t>
              </a:r>
            </a:p>
          </p:txBody>
        </p:sp>
      </p:grpSp>
      <p:grpSp>
        <p:nvGrpSpPr>
          <p:cNvPr id="42" name="Group 41" descr="An oxygen molecule made with a molecular model kit">
            <a:extLst>
              <a:ext uri="{FF2B5EF4-FFF2-40B4-BE49-F238E27FC236}">
                <a16:creationId xmlns:a16="http://schemas.microsoft.com/office/drawing/2014/main" id="{F4B2E2C9-77A1-EC39-5455-381CB1BFE1CD}"/>
              </a:ext>
            </a:extLst>
          </p:cNvPr>
          <p:cNvGrpSpPr/>
          <p:nvPr/>
        </p:nvGrpSpPr>
        <p:grpSpPr>
          <a:xfrm>
            <a:off x="9057902" y="4683047"/>
            <a:ext cx="1959703" cy="1648159"/>
            <a:chOff x="9358091" y="4801408"/>
            <a:chExt cx="2093600" cy="1760770"/>
          </a:xfrm>
        </p:grpSpPr>
        <p:pic>
          <p:nvPicPr>
            <p:cNvPr id="2050" name="Picture 2" descr="A molecular model of oxygen,">
              <a:extLst>
                <a:ext uri="{FF2B5EF4-FFF2-40B4-BE49-F238E27FC236}">
                  <a16:creationId xmlns:a16="http://schemas.microsoft.com/office/drawing/2014/main" id="{A7EFB4FD-A551-D463-0704-29BB4D4A4029}"/>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rot="16200000">
              <a:off x="9757767" y="4401732"/>
              <a:ext cx="1294248" cy="2093600"/>
            </a:xfrm>
            <a:prstGeom prst="roundRect">
              <a:avLst/>
            </a:prstGeom>
            <a:noFill/>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a16="http://schemas.microsoft.com/office/drawing/2014/main" id="{E0E332F1-916A-AC48-A83E-200E989CD3FE}"/>
                </a:ext>
              </a:extLst>
            </p:cNvPr>
            <p:cNvSpPr/>
            <p:nvPr/>
          </p:nvSpPr>
          <p:spPr>
            <a:xfrm>
              <a:off x="10288970" y="5966515"/>
              <a:ext cx="1114375" cy="5956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t>Oxygen (O</a:t>
              </a:r>
              <a:r>
                <a:rPr lang="en-AU" sz="1600" baseline="-25000" dirty="0"/>
                <a:t>2</a:t>
              </a:r>
              <a:r>
                <a:rPr lang="en-AU" sz="1600" dirty="0"/>
                <a:t>)</a:t>
              </a:r>
            </a:p>
          </p:txBody>
        </p:sp>
      </p:grpSp>
      <p:sp>
        <p:nvSpPr>
          <p:cNvPr id="38" name="TextBox 37">
            <a:extLst>
              <a:ext uri="{FF2B5EF4-FFF2-40B4-BE49-F238E27FC236}">
                <a16:creationId xmlns:a16="http://schemas.microsoft.com/office/drawing/2014/main" id="{C9F5745E-253D-2E14-3F25-729FB3EAD9C0}"/>
              </a:ext>
              <a:ext uri="{C183D7F6-B498-43B3-948B-1728B52AA6E4}">
                <adec:decorative xmlns:adec="http://schemas.microsoft.com/office/drawing/2017/decorative" val="0"/>
              </a:ext>
            </a:extLst>
          </p:cNvPr>
          <p:cNvSpPr txBox="1"/>
          <p:nvPr/>
        </p:nvSpPr>
        <p:spPr>
          <a:xfrm>
            <a:off x="348000" y="6486589"/>
            <a:ext cx="6096000" cy="246221"/>
          </a:xfrm>
          <a:prstGeom prst="rect">
            <a:avLst/>
          </a:prstGeom>
          <a:noFill/>
        </p:spPr>
        <p:txBody>
          <a:bodyPr wrap="square">
            <a:spAutoFit/>
          </a:bodyPr>
          <a:lstStyle/>
          <a:p>
            <a:r>
              <a:rPr lang="en-AU" sz="1000" dirty="0"/>
              <a:t>Cellulose is in </a:t>
            </a:r>
            <a:r>
              <a:rPr lang="en-AU" sz="1000" dirty="0">
                <a:hlinkClick r:id="rId12"/>
              </a:rPr>
              <a:t>public domain</a:t>
            </a:r>
            <a:endParaRPr lang="en-AU" sz="1000" dirty="0"/>
          </a:p>
        </p:txBody>
      </p:sp>
      <p:sp>
        <p:nvSpPr>
          <p:cNvPr id="2" name="Slide Number Placeholder 1">
            <a:extLst>
              <a:ext uri="{FF2B5EF4-FFF2-40B4-BE49-F238E27FC236}">
                <a16:creationId xmlns:a16="http://schemas.microsoft.com/office/drawing/2014/main" id="{B9430BCC-0F44-3A8C-B48B-FB5B157770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68</a:t>
            </a:fld>
            <a:endParaRPr lang="en-AU"/>
          </a:p>
        </p:txBody>
      </p:sp>
    </p:spTree>
    <p:extLst>
      <p:ext uri="{BB962C8B-B14F-4D97-AF65-F5344CB8AC3E}">
        <p14:creationId xmlns:p14="http://schemas.microsoft.com/office/powerpoint/2010/main" val="269447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cs typeface="Arial"/>
              </a:rPr>
              <a:t>3.2 Hydrocarbons are everywhere</a:t>
            </a:r>
          </a:p>
        </p:txBody>
      </p:sp>
      <p:sp>
        <p:nvSpPr>
          <p:cNvPr id="6" name="Text Placeholder 5">
            <a:extLst>
              <a:ext uri="{FF2B5EF4-FFF2-40B4-BE49-F238E27FC236}">
                <a16:creationId xmlns:a16="http://schemas.microsoft.com/office/drawing/2014/main" id="{F6E46F61-5E5D-A38F-3A9E-C34BA5E92B24}"/>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E4CEF851-7094-7492-3BEE-9F4CDD597D27}"/>
              </a:ext>
            </a:extLst>
          </p:cNvPr>
          <p:cNvGraphicFramePr>
            <a:graphicFrameLocks noGrp="1"/>
          </p:cNvGraphicFramePr>
          <p:nvPr>
            <p:extLst>
              <p:ext uri="{D42A27DB-BD31-4B8C-83A1-F6EECF244321}">
                <p14:modId xmlns:p14="http://schemas.microsoft.com/office/powerpoint/2010/main" val="1051286931"/>
              </p:ext>
            </p:extLst>
          </p:nvPr>
        </p:nvGraphicFramePr>
        <p:xfrm>
          <a:off x="359998" y="1916174"/>
          <a:ext cx="11126369" cy="3758629"/>
        </p:xfrm>
        <a:graphic>
          <a:graphicData uri="http://schemas.openxmlformats.org/drawingml/2006/table">
            <a:tbl>
              <a:tblPr firstRow="1">
                <a:tableStyleId>{B301B821-A1FF-4177-AEE7-76D212191A09}</a:tableStyleId>
              </a:tblPr>
              <a:tblGrid>
                <a:gridCol w="5452079">
                  <a:extLst>
                    <a:ext uri="{9D8B030D-6E8A-4147-A177-3AD203B41FA5}">
                      <a16:colId xmlns:a16="http://schemas.microsoft.com/office/drawing/2014/main" val="3623447875"/>
                    </a:ext>
                  </a:extLst>
                </a:gridCol>
                <a:gridCol w="5674290">
                  <a:extLst>
                    <a:ext uri="{9D8B030D-6E8A-4147-A177-3AD203B41FA5}">
                      <a16:colId xmlns:a16="http://schemas.microsoft.com/office/drawing/2014/main" val="3573327086"/>
                    </a:ext>
                  </a:extLst>
                </a:gridCol>
              </a:tblGrid>
              <a:tr h="370133">
                <a:tc>
                  <a:txBody>
                    <a:bodyPr/>
                    <a:lstStyle/>
                    <a:p>
                      <a:pPr>
                        <a:lnSpc>
                          <a:spcPct val="150000"/>
                        </a:lnSpc>
                        <a:spcAft>
                          <a:spcPts val="1200"/>
                        </a:spcAft>
                      </a:pPr>
                      <a:r>
                        <a:rPr lang="en-AU" sz="2000" dirty="0">
                          <a:solidFill>
                            <a:schemeClr val="accent1"/>
                          </a:solidFill>
                          <a:latin typeface="+mj-lt"/>
                          <a:cs typeface="Arial" panose="020B0604020202020204" pitchFamily="34" charset="0"/>
                        </a:rPr>
                        <a:t>We are learning to</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1200"/>
                        </a:spcAft>
                      </a:pPr>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1083194">
                <a:tc>
                  <a:txBody>
                    <a:bodyPr/>
                    <a:lstStyle/>
                    <a:p>
                      <a:pPr marL="285750" lvl="0" indent="-285750">
                        <a:lnSpc>
                          <a:spcPct val="150000"/>
                        </a:lnSpc>
                        <a:spcAft>
                          <a:spcPts val="1200"/>
                        </a:spcAft>
                        <a:buFont typeface="Arial" panose="020B0604020202020204" pitchFamily="34" charset="0"/>
                        <a:buChar char="•"/>
                      </a:pPr>
                      <a:r>
                        <a:rPr lang="en-AU" sz="1800" kern="1200" dirty="0">
                          <a:solidFill>
                            <a:schemeClr val="dk1"/>
                          </a:solidFill>
                          <a:effectLst/>
                          <a:latin typeface="+mn-lt"/>
                          <a:ea typeface="+mn-ea"/>
                          <a:cs typeface="+mn-cs"/>
                        </a:rPr>
                        <a:t>explain the use of materials based on their physical properties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define fractional distillation</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describe how hydrocarbons are separated from crude oil</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explain how hydrocarbons are separated to form useful products</a:t>
                      </a:r>
                      <a:endParaRPr lang="en-AU" sz="1800" dirty="0">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r h="370133">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use cause and effect relationship to make predictions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predict where fractions will be removed during fractional distillation based on boiling point</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930822"/>
                  </a:ext>
                </a:extLst>
              </a:tr>
            </a:tbl>
          </a:graphicData>
        </a:graphic>
      </p:graphicFrame>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69</a:t>
            </a:fld>
            <a:endParaRPr lang="en-AU"/>
          </a:p>
        </p:txBody>
      </p:sp>
    </p:spTree>
    <p:extLst>
      <p:ext uri="{BB962C8B-B14F-4D97-AF65-F5344CB8AC3E}">
        <p14:creationId xmlns:p14="http://schemas.microsoft.com/office/powerpoint/2010/main" val="341489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134DC0-F5BD-7798-B54F-869DF064A044}"/>
              </a:ext>
            </a:extLst>
          </p:cNvPr>
          <p:cNvSpPr>
            <a:spLocks noGrp="1"/>
          </p:cNvSpPr>
          <p:nvPr>
            <p:ph type="title"/>
          </p:nvPr>
        </p:nvSpPr>
        <p:spPr/>
        <p:txBody>
          <a:bodyPr/>
          <a:lstStyle/>
          <a:p>
            <a:r>
              <a:rPr lang="en-AU" dirty="0"/>
              <a:t>1.1 Lotus diagram – blank</a:t>
            </a:r>
          </a:p>
        </p:txBody>
      </p:sp>
      <p:graphicFrame>
        <p:nvGraphicFramePr>
          <p:cNvPr id="7" name="Table 6">
            <a:extLst>
              <a:ext uri="{FF2B5EF4-FFF2-40B4-BE49-F238E27FC236}">
                <a16:creationId xmlns:a16="http://schemas.microsoft.com/office/drawing/2014/main" id="{B42657E5-FAFB-A1B1-2D19-FC05B1A9167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1726574"/>
              </p:ext>
            </p:extLst>
          </p:nvPr>
        </p:nvGraphicFramePr>
        <p:xfrm>
          <a:off x="360000" y="12962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EDFD"/>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8" name="Table 7">
            <a:extLst>
              <a:ext uri="{FF2B5EF4-FFF2-40B4-BE49-F238E27FC236}">
                <a16:creationId xmlns:a16="http://schemas.microsoft.com/office/drawing/2014/main" id="{A48D9557-0260-9092-AA54-DBC6062112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9130769"/>
              </p:ext>
            </p:extLst>
          </p:nvPr>
        </p:nvGraphicFramePr>
        <p:xfrm>
          <a:off x="4220329" y="1296203"/>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9" name="Table 8">
            <a:extLst>
              <a:ext uri="{FF2B5EF4-FFF2-40B4-BE49-F238E27FC236}">
                <a16:creationId xmlns:a16="http://schemas.microsoft.com/office/drawing/2014/main" id="{D86D45A0-263E-E6D6-90C1-16C2BF08DC1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65812344"/>
              </p:ext>
            </p:extLst>
          </p:nvPr>
        </p:nvGraphicFramePr>
        <p:xfrm>
          <a:off x="8080658" y="12962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DEFB"/>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1" name="Table 10">
            <a:extLst>
              <a:ext uri="{FF2B5EF4-FFF2-40B4-BE49-F238E27FC236}">
                <a16:creationId xmlns:a16="http://schemas.microsoft.com/office/drawing/2014/main" id="{2403C9B3-50B3-0CA5-DE7E-38E17021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141432"/>
              </p:ext>
            </p:extLst>
          </p:nvPr>
        </p:nvGraphicFramePr>
        <p:xfrm>
          <a:off x="360000" y="30107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8" name="Table 17">
            <a:extLst>
              <a:ext uri="{FF2B5EF4-FFF2-40B4-BE49-F238E27FC236}">
                <a16:creationId xmlns:a16="http://schemas.microsoft.com/office/drawing/2014/main" id="{02D9167B-2C24-9E62-D889-0416D8056506}"/>
              </a:ext>
            </a:extLst>
          </p:cNvPr>
          <p:cNvGraphicFramePr>
            <a:graphicFrameLocks noGrp="1"/>
          </p:cNvGraphicFramePr>
          <p:nvPr>
            <p:extLst>
              <p:ext uri="{D42A27DB-BD31-4B8C-83A1-F6EECF244321}">
                <p14:modId xmlns:p14="http://schemas.microsoft.com/office/powerpoint/2010/main" val="1601954509"/>
              </p:ext>
            </p:extLst>
          </p:nvPr>
        </p:nvGraphicFramePr>
        <p:xfrm>
          <a:off x="4220329" y="3010701"/>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EDFD"/>
                    </a:solidFill>
                  </a:tcPr>
                </a:tc>
                <a:tc>
                  <a:txBody>
                    <a:bodyPr/>
                    <a:lstStyle/>
                    <a:p>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DEFB"/>
                    </a:solidFill>
                  </a:tcPr>
                </a:tc>
                <a:extLst>
                  <a:ext uri="{0D108BD9-81ED-4DB2-BD59-A6C34878D82A}">
                    <a16:rowId xmlns:a16="http://schemas.microsoft.com/office/drawing/2014/main" val="1533329986"/>
                  </a:ext>
                </a:extLst>
              </a:tr>
              <a:tr h="536577">
                <a:tc>
                  <a:txBody>
                    <a:bodyPr/>
                    <a:lstStyle/>
                    <a:p>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r>
                        <a:rPr lang="en-US" sz="1400" b="1" dirty="0">
                          <a:solidFill>
                            <a:schemeClr val="bg1"/>
                          </a:solidFill>
                        </a:rPr>
                        <a:t>Resources</a:t>
                      </a:r>
                      <a:endParaRPr lang="en-AU" sz="1400" b="1" dirty="0">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34292747"/>
                  </a:ext>
                </a:extLst>
              </a:tr>
              <a:tr h="536577">
                <a:tc>
                  <a:txBody>
                    <a:bodyPr/>
                    <a:lstStyle/>
                    <a:p>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C1"/>
                    </a:solidFill>
                  </a:tcPr>
                </a:tc>
                <a:extLst>
                  <a:ext uri="{0D108BD9-81ED-4DB2-BD59-A6C34878D82A}">
                    <a16:rowId xmlns:a16="http://schemas.microsoft.com/office/drawing/2014/main" val="3383057333"/>
                  </a:ext>
                </a:extLst>
              </a:tr>
            </a:tbl>
          </a:graphicData>
        </a:graphic>
      </p:graphicFrame>
      <p:graphicFrame>
        <p:nvGraphicFramePr>
          <p:cNvPr id="13" name="Table 12">
            <a:extLst>
              <a:ext uri="{FF2B5EF4-FFF2-40B4-BE49-F238E27FC236}">
                <a16:creationId xmlns:a16="http://schemas.microsoft.com/office/drawing/2014/main" id="{8260ABEC-23BF-6FAE-F8E3-DD81401477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9255074"/>
              </p:ext>
            </p:extLst>
          </p:nvPr>
        </p:nvGraphicFramePr>
        <p:xfrm>
          <a:off x="8080658" y="30107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4" name="Table 13">
            <a:extLst>
              <a:ext uri="{FF2B5EF4-FFF2-40B4-BE49-F238E27FC236}">
                <a16:creationId xmlns:a16="http://schemas.microsoft.com/office/drawing/2014/main" id="{FD0EA39F-DAE4-0DD2-3335-DAC5A529449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2727171"/>
              </p:ext>
            </p:extLst>
          </p:nvPr>
        </p:nvGraphicFramePr>
        <p:xfrm>
          <a:off x="360000" y="47252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5" name="Table 14">
            <a:extLst>
              <a:ext uri="{FF2B5EF4-FFF2-40B4-BE49-F238E27FC236}">
                <a16:creationId xmlns:a16="http://schemas.microsoft.com/office/drawing/2014/main" id="{5FBAE1FE-CEC7-813E-71D5-3D5B9964819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9432745"/>
              </p:ext>
            </p:extLst>
          </p:nvPr>
        </p:nvGraphicFramePr>
        <p:xfrm>
          <a:off x="4220329" y="4725203"/>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6" name="Table 15">
            <a:extLst>
              <a:ext uri="{FF2B5EF4-FFF2-40B4-BE49-F238E27FC236}">
                <a16:creationId xmlns:a16="http://schemas.microsoft.com/office/drawing/2014/main" id="{DA2A61DD-F9F1-B9AE-E820-3B8B548C55A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2550069"/>
              </p:ext>
            </p:extLst>
          </p:nvPr>
        </p:nvGraphicFramePr>
        <p:xfrm>
          <a:off x="8080658" y="47252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C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sp>
        <p:nvSpPr>
          <p:cNvPr id="3" name="Slide Number Placeholder 2">
            <a:extLst>
              <a:ext uri="{FF2B5EF4-FFF2-40B4-BE49-F238E27FC236}">
                <a16:creationId xmlns:a16="http://schemas.microsoft.com/office/drawing/2014/main" id="{6DB5D886-28F7-816B-A6AE-72121205E90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56623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71B92-E0AC-EB2A-63AC-CD3EB889542C}"/>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9DB51AB8-969A-BA5B-A720-72556E0C4267}"/>
              </a:ext>
            </a:extLst>
          </p:cNvPr>
          <p:cNvSpPr>
            <a:spLocks noGrp="1"/>
          </p:cNvSpPr>
          <p:nvPr>
            <p:ph type="title"/>
          </p:nvPr>
        </p:nvSpPr>
        <p:spPr/>
        <p:txBody>
          <a:bodyPr/>
          <a:lstStyle/>
          <a:p>
            <a:r>
              <a:rPr lang="en-AU"/>
              <a:t>3.2 Frayer diagram – crude oil</a:t>
            </a:r>
          </a:p>
        </p:txBody>
      </p:sp>
      <p:grpSp>
        <p:nvGrpSpPr>
          <p:cNvPr id="5" name="Group 4">
            <a:extLst>
              <a:ext uri="{FF2B5EF4-FFF2-40B4-BE49-F238E27FC236}">
                <a16:creationId xmlns:a16="http://schemas.microsoft.com/office/drawing/2014/main" id="{D021C53A-E1D7-0AC4-72B9-A36EA65EB90A}"/>
              </a:ext>
              <a:ext uri="{C183D7F6-B498-43B3-948B-1728B52AA6E4}">
                <adec:decorative xmlns:adec="http://schemas.microsoft.com/office/drawing/2017/decorative" val="1"/>
              </a:ext>
            </a:extLst>
          </p:cNvPr>
          <p:cNvGrpSpPr/>
          <p:nvPr/>
        </p:nvGrpSpPr>
        <p:grpSpPr>
          <a:xfrm>
            <a:off x="448956" y="1055543"/>
            <a:ext cx="11294088" cy="5422747"/>
            <a:chOff x="448956" y="1055543"/>
            <a:chExt cx="11294088" cy="5422747"/>
          </a:xfrm>
        </p:grpSpPr>
        <p:sp>
          <p:nvSpPr>
            <p:cNvPr id="20" name="Google Shape;72;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DDB76D4D-21CA-46EE-AD8A-E4360E4AB11F}"/>
                </a:ext>
                <a:ext uri="{C183D7F6-B498-43B3-948B-1728B52AA6E4}">
                  <adec:decorative xmlns:adec="http://schemas.microsoft.com/office/drawing/2017/decorative" val="1"/>
                </a:ext>
              </a:extLst>
            </p:cNvPr>
            <p:cNvSpPr/>
            <p:nvPr/>
          </p:nvSpPr>
          <p:spPr>
            <a:xfrm rot="-5400000">
              <a:off x="1919983" y="-401410"/>
              <a:ext cx="2653156" cy="5594489"/>
            </a:xfrm>
            <a:prstGeom prst="round1Rect">
              <a:avLst>
                <a:gd name="adj" fmla="val 16667"/>
              </a:avLst>
            </a:prstGeom>
            <a:solidFill>
              <a:schemeClr val="lt1"/>
            </a:solidFill>
            <a:ln w="19050" cap="rnd" cmpd="sng">
              <a:solidFill>
                <a:srgbClr val="1E4E79"/>
              </a:solidFill>
              <a:prstDash val="dot"/>
              <a:round/>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1" name="Google Shape;74;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C8212573-BE56-A689-655E-470D60589E35}"/>
                </a:ext>
                <a:ext uri="{C183D7F6-B498-43B3-948B-1728B52AA6E4}">
                  <adec:decorative xmlns:adec="http://schemas.microsoft.com/office/drawing/2017/decorative" val="1"/>
                </a:ext>
              </a:extLst>
            </p:cNvPr>
            <p:cNvSpPr/>
            <p:nvPr/>
          </p:nvSpPr>
          <p:spPr>
            <a:xfrm>
              <a:off x="6207356" y="1055543"/>
              <a:ext cx="5527839"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4800">
                <a:latin typeface="Calibri"/>
                <a:ea typeface="Calibri"/>
                <a:cs typeface="Calibri"/>
                <a:sym typeface="Calibri"/>
              </a:endParaRPr>
            </a:p>
          </p:txBody>
        </p:sp>
        <p:sp>
          <p:nvSpPr>
            <p:cNvPr id="22" name="Google Shape;76;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0DA797C4-83EF-1871-1904-7191E2EE822F}"/>
                </a:ext>
                <a:ext uri="{C183D7F6-B498-43B3-948B-1728B52AA6E4}">
                  <adec:decorative xmlns:adec="http://schemas.microsoft.com/office/drawing/2017/decorative" val="1"/>
                </a:ext>
              </a:extLst>
            </p:cNvPr>
            <p:cNvSpPr/>
            <p:nvPr/>
          </p:nvSpPr>
          <p:spPr>
            <a:xfrm rot="10800000">
              <a:off x="448956" y="3825131"/>
              <a:ext cx="5594491"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3" name="Google Shape;78;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7C47C5EC-0926-03DF-2B96-40623CDB9D8E}"/>
                </a:ext>
                <a:ext uri="{C183D7F6-B498-43B3-948B-1728B52AA6E4}">
                  <adec:decorative xmlns:adec="http://schemas.microsoft.com/office/drawing/2017/decorative" val="1"/>
                </a:ext>
              </a:extLst>
            </p:cNvPr>
            <p:cNvSpPr/>
            <p:nvPr/>
          </p:nvSpPr>
          <p:spPr>
            <a:xfrm rot="5400000">
              <a:off x="7653459" y="2388705"/>
              <a:ext cx="2651063" cy="552810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grpSp>
      <p:sp>
        <p:nvSpPr>
          <p:cNvPr id="24" name="Google Shape;80;p15">
            <a:extLst>
              <a:ext uri="{FF2B5EF4-FFF2-40B4-BE49-F238E27FC236}">
                <a16:creationId xmlns:a16="http://schemas.microsoft.com/office/drawing/2014/main" id="{E9BC4908-3C3D-8091-B6F1-8958D840B113}"/>
              </a:ext>
              <a:ext uri="{C183D7F6-B498-43B3-948B-1728B52AA6E4}">
                <adec:decorative xmlns:adec="http://schemas.microsoft.com/office/drawing/2017/decorative" val="1"/>
              </a:ext>
            </a:extLst>
          </p:cNvPr>
          <p:cNvSpPr/>
          <p:nvPr/>
        </p:nvSpPr>
        <p:spPr>
          <a:xfrm>
            <a:off x="4971662" y="3331490"/>
            <a:ext cx="2280038" cy="913886"/>
          </a:xfrm>
          <a:prstGeom prst="roundRect">
            <a:avLst>
              <a:gd name="adj" fmla="val 16667"/>
            </a:avLst>
          </a:prstGeom>
          <a:solidFill>
            <a:schemeClr val="lt1"/>
          </a:solidFill>
          <a:ln w="50800" cap="flat" cmpd="thickThin">
            <a:solidFill>
              <a:srgbClr val="2E75B5"/>
            </a:solidFill>
            <a:prstDash val="solid"/>
            <a:miter lim="800000"/>
            <a:headEnd type="none" w="sm" len="sm"/>
            <a:tailEnd type="none" w="sm" len="sm"/>
          </a:ln>
        </p:spPr>
        <p:txBody>
          <a:bodyPr spcFirstLastPara="1" wrap="square" lIns="121900" tIns="121900" rIns="121900" bIns="121900" anchor="ctr" anchorCtr="0">
            <a:noAutofit/>
          </a:bodyPr>
          <a:lstStyle/>
          <a:p>
            <a:r>
              <a:rPr lang="en-AU" sz="3200" b="1"/>
              <a:t>Crude oil</a:t>
            </a:r>
            <a:endParaRPr sz="3200" b="1"/>
          </a:p>
        </p:txBody>
      </p:sp>
      <p:sp>
        <p:nvSpPr>
          <p:cNvPr id="2" name="TextBox 1">
            <a:extLst>
              <a:ext uri="{FF2B5EF4-FFF2-40B4-BE49-F238E27FC236}">
                <a16:creationId xmlns:a16="http://schemas.microsoft.com/office/drawing/2014/main" id="{3327471B-EC19-6498-018F-26A386714F85}"/>
              </a:ext>
              <a:ext uri="{C183D7F6-B498-43B3-948B-1728B52AA6E4}">
                <adec:decorative xmlns:adec="http://schemas.microsoft.com/office/drawing/2017/decorative" val="0"/>
              </a:ext>
            </a:extLst>
          </p:cNvPr>
          <p:cNvSpPr txBox="1"/>
          <p:nvPr/>
        </p:nvSpPr>
        <p:spPr>
          <a:xfrm>
            <a:off x="543911" y="1193800"/>
            <a:ext cx="5499538" cy="213769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Definition</a:t>
            </a:r>
          </a:p>
          <a:p>
            <a:pPr marL="177800" algn="l">
              <a:lnSpc>
                <a:spcPct val="114000"/>
              </a:lnSpc>
              <a:spcAft>
                <a:spcPts val="600"/>
              </a:spcAft>
            </a:pPr>
            <a:r>
              <a:rPr lang="en-US" sz="1800" dirty="0">
                <a:solidFill>
                  <a:schemeClr val="accent1"/>
                </a:solidFill>
              </a:rPr>
              <a:t> </a:t>
            </a:r>
            <a:endParaRPr lang="en-US" sz="1800" dirty="0"/>
          </a:p>
        </p:txBody>
      </p:sp>
      <p:sp>
        <p:nvSpPr>
          <p:cNvPr id="7" name="TextBox 6">
            <a:extLst>
              <a:ext uri="{FF2B5EF4-FFF2-40B4-BE49-F238E27FC236}">
                <a16:creationId xmlns:a16="http://schemas.microsoft.com/office/drawing/2014/main" id="{FD256C08-6F47-4A6A-22DB-E8DDEE37D1FC}"/>
              </a:ext>
              <a:ext uri="{C183D7F6-B498-43B3-948B-1728B52AA6E4}">
                <adec:decorative xmlns:adec="http://schemas.microsoft.com/office/drawing/2017/decorative" val="0"/>
              </a:ext>
            </a:extLst>
          </p:cNvPr>
          <p:cNvSpPr txBox="1"/>
          <p:nvPr/>
        </p:nvSpPr>
        <p:spPr>
          <a:xfrm>
            <a:off x="6214844" y="1193800"/>
            <a:ext cx="5527840" cy="213769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Facts/Characteristics</a:t>
            </a:r>
          </a:p>
          <a:p>
            <a:pPr marL="177800" algn="l">
              <a:lnSpc>
                <a:spcPct val="150000"/>
              </a:lnSpc>
              <a:spcAft>
                <a:spcPts val="1200"/>
              </a:spcAft>
            </a:pPr>
            <a:endParaRPr lang="en-AU" sz="1800" dirty="0"/>
          </a:p>
        </p:txBody>
      </p:sp>
      <p:sp>
        <p:nvSpPr>
          <p:cNvPr id="9" name="TextBox 8">
            <a:extLst>
              <a:ext uri="{FF2B5EF4-FFF2-40B4-BE49-F238E27FC236}">
                <a16:creationId xmlns:a16="http://schemas.microsoft.com/office/drawing/2014/main" id="{25386534-1672-CD06-F135-492554C2CB04}"/>
              </a:ext>
              <a:ext uri="{C183D7F6-B498-43B3-948B-1728B52AA6E4}">
                <adec:decorative xmlns:adec="http://schemas.microsoft.com/office/drawing/2017/decorative" val="0"/>
              </a:ext>
            </a:extLst>
          </p:cNvPr>
          <p:cNvSpPr txBox="1"/>
          <p:nvPr/>
        </p:nvSpPr>
        <p:spPr>
          <a:xfrm>
            <a:off x="448955" y="4245376"/>
            <a:ext cx="5594849" cy="2252624"/>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Examples</a:t>
            </a:r>
            <a:r>
              <a:rPr lang="en-US" sz="1800" dirty="0">
                <a:solidFill>
                  <a:schemeClr val="accent1"/>
                </a:solidFill>
                <a:latin typeface="+mj-lt"/>
              </a:rPr>
              <a:t> (of what crude oil is used for)</a:t>
            </a:r>
          </a:p>
          <a:p>
            <a:pPr marL="177800" algn="l">
              <a:lnSpc>
                <a:spcPct val="150000"/>
              </a:lnSpc>
              <a:spcAft>
                <a:spcPts val="1200"/>
              </a:spcAft>
            </a:pPr>
            <a:endParaRPr lang="en-AU" sz="1800" dirty="0"/>
          </a:p>
        </p:txBody>
      </p:sp>
      <p:sp>
        <p:nvSpPr>
          <p:cNvPr id="11" name="TextBox 10">
            <a:extLst>
              <a:ext uri="{FF2B5EF4-FFF2-40B4-BE49-F238E27FC236}">
                <a16:creationId xmlns:a16="http://schemas.microsoft.com/office/drawing/2014/main" id="{37433211-4DAF-F6EE-283D-8E6481A69835}"/>
              </a:ext>
              <a:ext uri="{C183D7F6-B498-43B3-948B-1728B52AA6E4}">
                <adec:decorative xmlns:adec="http://schemas.microsoft.com/office/drawing/2017/decorative" val="0"/>
              </a:ext>
            </a:extLst>
          </p:cNvPr>
          <p:cNvSpPr txBox="1"/>
          <p:nvPr/>
        </p:nvSpPr>
        <p:spPr>
          <a:xfrm>
            <a:off x="6214843" y="4245376"/>
            <a:ext cx="5464608" cy="2252624"/>
          </a:xfrm>
          <a:prstGeom prst="rect">
            <a:avLst/>
          </a:prstGeom>
          <a:noFill/>
        </p:spPr>
        <p:txBody>
          <a:bodyPr wrap="square" lIns="0" tIns="0" rIns="0" bIns="0" rtlCol="0">
            <a:noAutofit/>
          </a:bodyPr>
          <a:lstStyle/>
          <a:p>
            <a:pPr marL="355600" algn="l">
              <a:lnSpc>
                <a:spcPct val="150000"/>
              </a:lnSpc>
              <a:spcAft>
                <a:spcPts val="1200"/>
              </a:spcAft>
            </a:pPr>
            <a:r>
              <a:rPr lang="en-US" sz="1800" b="1" dirty="0">
                <a:solidFill>
                  <a:schemeClr val="accent1"/>
                </a:solidFill>
                <a:latin typeface="+mj-lt"/>
              </a:rPr>
              <a:t>Non-example</a:t>
            </a:r>
          </a:p>
          <a:p>
            <a:pPr marL="355600" algn="l">
              <a:lnSpc>
                <a:spcPct val="150000"/>
              </a:lnSpc>
              <a:spcAft>
                <a:spcPts val="1200"/>
              </a:spcAft>
            </a:pPr>
            <a:endParaRPr lang="en-US" sz="1800" dirty="0">
              <a:solidFill>
                <a:schemeClr val="accent1"/>
              </a:solidFill>
            </a:endParaRPr>
          </a:p>
          <a:p>
            <a:pPr marL="177800" algn="l">
              <a:lnSpc>
                <a:spcPct val="150000"/>
              </a:lnSpc>
              <a:spcAft>
                <a:spcPts val="1200"/>
              </a:spcAft>
            </a:pPr>
            <a:endParaRPr lang="en-US" sz="1800" b="1" dirty="0">
              <a:solidFill>
                <a:schemeClr val="accent1"/>
              </a:solidFill>
              <a:latin typeface="+mj-lt"/>
            </a:endParaRPr>
          </a:p>
          <a:p>
            <a:pPr algn="l">
              <a:lnSpc>
                <a:spcPct val="150000"/>
              </a:lnSpc>
              <a:spcAft>
                <a:spcPts val="1200"/>
              </a:spcAft>
            </a:pPr>
            <a:endParaRPr lang="en-AU" sz="1800" b="1" dirty="0"/>
          </a:p>
        </p:txBody>
      </p:sp>
      <p:sp>
        <p:nvSpPr>
          <p:cNvPr id="4" name="Slide Number Placeholder 3">
            <a:extLst>
              <a:ext uri="{FF2B5EF4-FFF2-40B4-BE49-F238E27FC236}">
                <a16:creationId xmlns:a16="http://schemas.microsoft.com/office/drawing/2014/main" id="{C35A1C4E-C14E-36C3-0995-22F159EFB7F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70</a:t>
            </a:fld>
            <a:endParaRPr lang="en-AU"/>
          </a:p>
        </p:txBody>
      </p:sp>
    </p:spTree>
    <p:extLst>
      <p:ext uri="{BB962C8B-B14F-4D97-AF65-F5344CB8AC3E}">
        <p14:creationId xmlns:p14="http://schemas.microsoft.com/office/powerpoint/2010/main" val="166008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C54DC-42A4-AB22-2E35-8A5FCBB4811E}"/>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333E2FAA-9CBB-865F-1A3F-6D8C2B9E9381}"/>
              </a:ext>
            </a:extLst>
          </p:cNvPr>
          <p:cNvSpPr>
            <a:spLocks noGrp="1"/>
          </p:cNvSpPr>
          <p:nvPr>
            <p:ph type="title"/>
          </p:nvPr>
        </p:nvSpPr>
        <p:spPr/>
        <p:txBody>
          <a:bodyPr/>
          <a:lstStyle/>
          <a:p>
            <a:r>
              <a:rPr lang="en-AU"/>
              <a:t>3.2 Frayer diagram – crude oil (sample response)</a:t>
            </a:r>
          </a:p>
        </p:txBody>
      </p:sp>
      <p:grpSp>
        <p:nvGrpSpPr>
          <p:cNvPr id="12" name="Group 11">
            <a:extLst>
              <a:ext uri="{FF2B5EF4-FFF2-40B4-BE49-F238E27FC236}">
                <a16:creationId xmlns:a16="http://schemas.microsoft.com/office/drawing/2014/main" id="{85142B10-5879-F221-8F0C-F82F0730D962}"/>
              </a:ext>
              <a:ext uri="{C183D7F6-B498-43B3-948B-1728B52AA6E4}">
                <adec:decorative xmlns:adec="http://schemas.microsoft.com/office/drawing/2017/decorative" val="1"/>
              </a:ext>
            </a:extLst>
          </p:cNvPr>
          <p:cNvGrpSpPr/>
          <p:nvPr/>
        </p:nvGrpSpPr>
        <p:grpSpPr>
          <a:xfrm>
            <a:off x="448956" y="1055543"/>
            <a:ext cx="11294088" cy="5422747"/>
            <a:chOff x="448956" y="1055543"/>
            <a:chExt cx="11294088" cy="5422747"/>
          </a:xfrm>
        </p:grpSpPr>
        <p:sp>
          <p:nvSpPr>
            <p:cNvPr id="20" name="Google Shape;72;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2461BEB8-FDDE-74D1-9816-36867ADD1C7E}"/>
                </a:ext>
                <a:ext uri="{C183D7F6-B498-43B3-948B-1728B52AA6E4}">
                  <adec:decorative xmlns:adec="http://schemas.microsoft.com/office/drawing/2017/decorative" val="1"/>
                </a:ext>
              </a:extLst>
            </p:cNvPr>
            <p:cNvSpPr/>
            <p:nvPr/>
          </p:nvSpPr>
          <p:spPr>
            <a:xfrm rot="-5400000">
              <a:off x="1919983" y="-401410"/>
              <a:ext cx="2653156" cy="5594489"/>
            </a:xfrm>
            <a:prstGeom prst="round1Rect">
              <a:avLst>
                <a:gd name="adj" fmla="val 16667"/>
              </a:avLst>
            </a:prstGeom>
            <a:solidFill>
              <a:schemeClr val="lt1"/>
            </a:solidFill>
            <a:ln w="19050" cap="rnd" cmpd="sng">
              <a:solidFill>
                <a:srgbClr val="1E4E79"/>
              </a:solidFill>
              <a:prstDash val="dot"/>
              <a:round/>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1" name="Google Shape;74;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2B1D9A35-01A4-B5A0-79D8-0C8E773D715C}"/>
                </a:ext>
                <a:ext uri="{C183D7F6-B498-43B3-948B-1728B52AA6E4}">
                  <adec:decorative xmlns:adec="http://schemas.microsoft.com/office/drawing/2017/decorative" val="1"/>
                </a:ext>
              </a:extLst>
            </p:cNvPr>
            <p:cNvSpPr/>
            <p:nvPr/>
          </p:nvSpPr>
          <p:spPr>
            <a:xfrm>
              <a:off x="6207356" y="1055543"/>
              <a:ext cx="5527839"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4800">
                <a:latin typeface="Calibri"/>
                <a:ea typeface="Calibri"/>
                <a:cs typeface="Calibri"/>
                <a:sym typeface="Calibri"/>
              </a:endParaRPr>
            </a:p>
          </p:txBody>
        </p:sp>
        <p:sp>
          <p:nvSpPr>
            <p:cNvPr id="22" name="Google Shape;76;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39BCC583-00D8-FD10-9815-CD8801F61FBF}"/>
                </a:ext>
                <a:ext uri="{C183D7F6-B498-43B3-948B-1728B52AA6E4}">
                  <adec:decorative xmlns:adec="http://schemas.microsoft.com/office/drawing/2017/decorative" val="1"/>
                </a:ext>
              </a:extLst>
            </p:cNvPr>
            <p:cNvSpPr/>
            <p:nvPr/>
          </p:nvSpPr>
          <p:spPr>
            <a:xfrm rot="10800000">
              <a:off x="448956" y="3825131"/>
              <a:ext cx="5594491"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3" name="Google Shape;78;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670D4E72-47AD-2442-ECD0-2DEE8F4EC282}"/>
                </a:ext>
                <a:ext uri="{C183D7F6-B498-43B3-948B-1728B52AA6E4}">
                  <adec:decorative xmlns:adec="http://schemas.microsoft.com/office/drawing/2017/decorative" val="1"/>
                </a:ext>
              </a:extLst>
            </p:cNvPr>
            <p:cNvSpPr/>
            <p:nvPr/>
          </p:nvSpPr>
          <p:spPr>
            <a:xfrm rot="5400000">
              <a:off x="7653459" y="2388705"/>
              <a:ext cx="2651063" cy="552810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grpSp>
      <p:sp>
        <p:nvSpPr>
          <p:cNvPr id="24" name="Google Shape;80;p15">
            <a:extLst>
              <a:ext uri="{FF2B5EF4-FFF2-40B4-BE49-F238E27FC236}">
                <a16:creationId xmlns:a16="http://schemas.microsoft.com/office/drawing/2014/main" id="{DCC27F6B-D351-106C-7F92-864482DECE07}"/>
              </a:ext>
              <a:ext uri="{C183D7F6-B498-43B3-948B-1728B52AA6E4}">
                <adec:decorative xmlns:adec="http://schemas.microsoft.com/office/drawing/2017/decorative" val="1"/>
              </a:ext>
            </a:extLst>
          </p:cNvPr>
          <p:cNvSpPr/>
          <p:nvPr/>
        </p:nvSpPr>
        <p:spPr>
          <a:xfrm>
            <a:off x="4971662" y="3331490"/>
            <a:ext cx="2280038" cy="913886"/>
          </a:xfrm>
          <a:prstGeom prst="roundRect">
            <a:avLst>
              <a:gd name="adj" fmla="val 16667"/>
            </a:avLst>
          </a:prstGeom>
          <a:solidFill>
            <a:schemeClr val="lt1"/>
          </a:solidFill>
          <a:ln w="50800" cap="flat" cmpd="thickThin">
            <a:solidFill>
              <a:srgbClr val="2E75B5"/>
            </a:solidFill>
            <a:prstDash val="solid"/>
            <a:miter lim="800000"/>
            <a:headEnd type="none" w="sm" len="sm"/>
            <a:tailEnd type="none" w="sm" len="sm"/>
          </a:ln>
        </p:spPr>
        <p:txBody>
          <a:bodyPr spcFirstLastPara="1" wrap="square" lIns="121900" tIns="121900" rIns="121900" bIns="121900" anchor="ctr" anchorCtr="0">
            <a:noAutofit/>
          </a:bodyPr>
          <a:lstStyle/>
          <a:p>
            <a:r>
              <a:rPr lang="en-AU" sz="3200" b="1" dirty="0"/>
              <a:t>Crude oil</a:t>
            </a:r>
            <a:endParaRPr sz="3200" b="1" dirty="0"/>
          </a:p>
        </p:txBody>
      </p:sp>
      <p:sp>
        <p:nvSpPr>
          <p:cNvPr id="2" name="TextBox 1">
            <a:extLst>
              <a:ext uri="{FF2B5EF4-FFF2-40B4-BE49-F238E27FC236}">
                <a16:creationId xmlns:a16="http://schemas.microsoft.com/office/drawing/2014/main" id="{190D80F3-F781-A0B9-AB2D-8EAEFF787BF8}"/>
              </a:ext>
              <a:ext uri="{C183D7F6-B498-43B3-948B-1728B52AA6E4}">
                <adec:decorative xmlns:adec="http://schemas.microsoft.com/office/drawing/2017/decorative" val="0"/>
              </a:ext>
            </a:extLst>
          </p:cNvPr>
          <p:cNvSpPr txBox="1"/>
          <p:nvPr/>
        </p:nvSpPr>
        <p:spPr>
          <a:xfrm>
            <a:off x="543911" y="1193800"/>
            <a:ext cx="5320861" cy="213769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Definition</a:t>
            </a:r>
          </a:p>
          <a:p>
            <a:pPr marL="177800" algn="l">
              <a:lnSpc>
                <a:spcPct val="114000"/>
              </a:lnSpc>
              <a:spcAft>
                <a:spcPts val="600"/>
              </a:spcAft>
            </a:pPr>
            <a:r>
              <a:rPr lang="en-US" sz="1600" dirty="0">
                <a:effectLst/>
              </a:rPr>
              <a:t>Oil, as it is found naturally in underground reservoirs, </a:t>
            </a:r>
            <a:br>
              <a:rPr lang="en-US" sz="1600" dirty="0">
                <a:effectLst/>
              </a:rPr>
            </a:br>
            <a:r>
              <a:rPr lang="en-US" sz="1600" dirty="0">
                <a:effectLst/>
              </a:rPr>
              <a:t>is a raw natural resource made from hydrocarbons </a:t>
            </a:r>
            <a:br>
              <a:rPr lang="en-US" sz="1600" dirty="0">
                <a:effectLst/>
              </a:rPr>
            </a:br>
            <a:r>
              <a:rPr lang="en-US" sz="1600" dirty="0">
                <a:effectLst/>
              </a:rPr>
              <a:t>that formed over millions of years from the remains </a:t>
            </a:r>
            <a:br>
              <a:rPr lang="en-US" sz="1600" dirty="0">
                <a:effectLst/>
              </a:rPr>
            </a:br>
            <a:r>
              <a:rPr lang="en-US" sz="1600" dirty="0">
                <a:effectLst/>
              </a:rPr>
              <a:t>of animals and plants.</a:t>
            </a:r>
            <a:endParaRPr lang="en-US" sz="1600" b="1" dirty="0">
              <a:solidFill>
                <a:schemeClr val="accent1"/>
              </a:solidFill>
            </a:endParaRPr>
          </a:p>
        </p:txBody>
      </p:sp>
      <p:sp>
        <p:nvSpPr>
          <p:cNvPr id="7" name="TextBox 6">
            <a:extLst>
              <a:ext uri="{FF2B5EF4-FFF2-40B4-BE49-F238E27FC236}">
                <a16:creationId xmlns:a16="http://schemas.microsoft.com/office/drawing/2014/main" id="{CD92820C-2C2F-A9E9-0F63-C8D910525933}"/>
              </a:ext>
              <a:ext uri="{C183D7F6-B498-43B3-948B-1728B52AA6E4}">
                <adec:decorative xmlns:adec="http://schemas.microsoft.com/office/drawing/2017/decorative" val="0"/>
              </a:ext>
            </a:extLst>
          </p:cNvPr>
          <p:cNvSpPr txBox="1"/>
          <p:nvPr/>
        </p:nvSpPr>
        <p:spPr>
          <a:xfrm>
            <a:off x="6278880" y="1193800"/>
            <a:ext cx="5463804" cy="243840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Facts/Characteristics</a:t>
            </a:r>
          </a:p>
          <a:p>
            <a:pPr marL="444500" indent="-285750">
              <a:lnSpc>
                <a:spcPct val="114000"/>
              </a:lnSpc>
              <a:spcAft>
                <a:spcPts val="600"/>
              </a:spcAft>
              <a:buFont typeface="Arial" panose="020B0604020202020204" pitchFamily="34" charset="0"/>
              <a:buChar char="•"/>
            </a:pPr>
            <a:r>
              <a:rPr lang="en-US" sz="1600" dirty="0"/>
              <a:t>Extracted by drilling into the Earth’s crust</a:t>
            </a:r>
          </a:p>
          <a:p>
            <a:pPr marL="444500" indent="-285750">
              <a:lnSpc>
                <a:spcPct val="114000"/>
              </a:lnSpc>
              <a:spcAft>
                <a:spcPts val="600"/>
              </a:spcAft>
              <a:buFont typeface="Arial" panose="020B0604020202020204" pitchFamily="34" charset="0"/>
              <a:buChar char="•"/>
            </a:pPr>
            <a:r>
              <a:rPr lang="en-US" sz="1600" dirty="0"/>
              <a:t>It is a mixture of hydrocarbons.</a:t>
            </a:r>
          </a:p>
          <a:p>
            <a:pPr marL="444500" indent="-285750">
              <a:lnSpc>
                <a:spcPct val="114000"/>
              </a:lnSpc>
              <a:spcAft>
                <a:spcPts val="600"/>
              </a:spcAft>
              <a:buFont typeface="Arial" panose="020B0604020202020204" pitchFamily="34" charset="0"/>
              <a:buChar char="•"/>
            </a:pPr>
            <a:r>
              <a:rPr lang="en-US" sz="1600" dirty="0"/>
              <a:t>It is a finite resource</a:t>
            </a:r>
          </a:p>
        </p:txBody>
      </p:sp>
      <p:sp>
        <p:nvSpPr>
          <p:cNvPr id="9" name="TextBox 8">
            <a:extLst>
              <a:ext uri="{FF2B5EF4-FFF2-40B4-BE49-F238E27FC236}">
                <a16:creationId xmlns:a16="http://schemas.microsoft.com/office/drawing/2014/main" id="{28D21110-9B92-790D-E365-23AD398A728D}"/>
              </a:ext>
              <a:ext uri="{C183D7F6-B498-43B3-948B-1728B52AA6E4}">
                <adec:decorative xmlns:adec="http://schemas.microsoft.com/office/drawing/2017/decorative" val="0"/>
              </a:ext>
            </a:extLst>
          </p:cNvPr>
          <p:cNvSpPr txBox="1"/>
          <p:nvPr/>
        </p:nvSpPr>
        <p:spPr>
          <a:xfrm>
            <a:off x="448955" y="3895678"/>
            <a:ext cx="5594849" cy="2252624"/>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Examples </a:t>
            </a:r>
            <a:r>
              <a:rPr lang="en-US" sz="1800" dirty="0">
                <a:solidFill>
                  <a:schemeClr val="accent1"/>
                </a:solidFill>
                <a:latin typeface="+mj-lt"/>
              </a:rPr>
              <a:t>(of what crude oil is used for)</a:t>
            </a:r>
          </a:p>
          <a:p>
            <a:pPr marL="463550" indent="-285750" algn="l">
              <a:lnSpc>
                <a:spcPct val="114000"/>
              </a:lnSpc>
              <a:spcAft>
                <a:spcPts val="600"/>
              </a:spcAft>
              <a:buFont typeface="Arial" panose="020B0604020202020204" pitchFamily="34" charset="0"/>
              <a:buChar char="•"/>
            </a:pPr>
            <a:r>
              <a:rPr lang="en-US" sz="1600" dirty="0"/>
              <a:t>Fuel production – Used to make petrol, diesel, jet fuel, and kerosene.</a:t>
            </a:r>
          </a:p>
          <a:p>
            <a:pPr marL="463550" indent="-285750" algn="l">
              <a:lnSpc>
                <a:spcPct val="114000"/>
              </a:lnSpc>
              <a:spcAft>
                <a:spcPts val="600"/>
              </a:spcAft>
              <a:buFont typeface="Arial" panose="020B0604020202020204" pitchFamily="34" charset="0"/>
              <a:buChar char="•"/>
            </a:pPr>
            <a:r>
              <a:rPr lang="en-US" sz="1600" dirty="0"/>
              <a:t>Plastics – A key raw material for</a:t>
            </a:r>
          </a:p>
          <a:p>
            <a:pPr marL="463550" indent="-285750" algn="l">
              <a:lnSpc>
                <a:spcPct val="114000"/>
              </a:lnSpc>
              <a:spcAft>
                <a:spcPts val="600"/>
              </a:spcAft>
              <a:buFont typeface="Arial" panose="020B0604020202020204" pitchFamily="34" charset="0"/>
              <a:buChar char="•"/>
            </a:pPr>
            <a:r>
              <a:rPr lang="en-US" sz="1600" dirty="0"/>
              <a:t> manufacturing various plastics.</a:t>
            </a:r>
          </a:p>
          <a:p>
            <a:pPr marL="463550" indent="-285750" algn="l">
              <a:lnSpc>
                <a:spcPct val="114000"/>
              </a:lnSpc>
              <a:spcAft>
                <a:spcPts val="600"/>
              </a:spcAft>
              <a:buFont typeface="Arial" panose="020B0604020202020204" pitchFamily="34" charset="0"/>
              <a:buChar char="•"/>
            </a:pPr>
            <a:r>
              <a:rPr lang="en-US" sz="1600" dirty="0"/>
              <a:t>Other products – Used in producing lubricants, asphalt, and synthetic rubber.</a:t>
            </a:r>
            <a:endParaRPr lang="en-US" sz="1600" b="1" dirty="0">
              <a:solidFill>
                <a:schemeClr val="accent1"/>
              </a:solidFill>
              <a:latin typeface="+mj-lt"/>
            </a:endParaRPr>
          </a:p>
        </p:txBody>
      </p:sp>
      <p:sp>
        <p:nvSpPr>
          <p:cNvPr id="11" name="TextBox 10">
            <a:extLst>
              <a:ext uri="{FF2B5EF4-FFF2-40B4-BE49-F238E27FC236}">
                <a16:creationId xmlns:a16="http://schemas.microsoft.com/office/drawing/2014/main" id="{3DEAA923-81F3-B306-0553-B69D86C7490E}"/>
              </a:ext>
              <a:ext uri="{C183D7F6-B498-43B3-948B-1728B52AA6E4}">
                <adec:decorative xmlns:adec="http://schemas.microsoft.com/office/drawing/2017/decorative" val="0"/>
              </a:ext>
            </a:extLst>
          </p:cNvPr>
          <p:cNvSpPr txBox="1"/>
          <p:nvPr/>
        </p:nvSpPr>
        <p:spPr>
          <a:xfrm>
            <a:off x="6207356" y="3895678"/>
            <a:ext cx="5464608" cy="2252624"/>
          </a:xfrm>
          <a:prstGeom prst="rect">
            <a:avLst/>
          </a:prstGeom>
          <a:noFill/>
        </p:spPr>
        <p:txBody>
          <a:bodyPr wrap="square" lIns="0" tIns="0" rIns="0" bIns="0" rtlCol="0">
            <a:noAutofit/>
          </a:bodyPr>
          <a:lstStyle/>
          <a:p>
            <a:pPr marL="1168400" algn="l">
              <a:lnSpc>
                <a:spcPct val="150000"/>
              </a:lnSpc>
              <a:spcAft>
                <a:spcPts val="1200"/>
              </a:spcAft>
            </a:pPr>
            <a:r>
              <a:rPr lang="en-US" sz="1800" b="1" dirty="0">
                <a:solidFill>
                  <a:schemeClr val="accent1"/>
                </a:solidFill>
                <a:latin typeface="+mj-lt"/>
              </a:rPr>
              <a:t>Non-example</a:t>
            </a:r>
          </a:p>
          <a:p>
            <a:pPr marL="463550" indent="-285750" algn="l">
              <a:lnSpc>
                <a:spcPct val="114000"/>
              </a:lnSpc>
              <a:spcAft>
                <a:spcPts val="600"/>
              </a:spcAft>
              <a:buFont typeface="Arial" panose="020B0604020202020204" pitchFamily="34" charset="0"/>
              <a:buChar char="•"/>
            </a:pPr>
            <a:r>
              <a:rPr lang="en-AU" sz="1600" dirty="0"/>
              <a:t>Refined fuels – Petrol, diesel, and kerosene are products derived from crude oil, but they </a:t>
            </a:r>
            <a:r>
              <a:rPr lang="en-US" sz="1600" dirty="0"/>
              <a:t>are not </a:t>
            </a:r>
            <a:br>
              <a:rPr lang="en-US" sz="1600" dirty="0"/>
            </a:br>
            <a:r>
              <a:rPr lang="en-US" sz="1600" dirty="0"/>
              <a:t>crude oil themselves.</a:t>
            </a:r>
          </a:p>
          <a:p>
            <a:pPr marL="463550" indent="-285750" algn="l">
              <a:lnSpc>
                <a:spcPct val="114000"/>
              </a:lnSpc>
              <a:spcAft>
                <a:spcPts val="600"/>
              </a:spcAft>
              <a:buFont typeface="Arial" panose="020B0604020202020204" pitchFamily="34" charset="0"/>
              <a:buChar char="•"/>
            </a:pPr>
            <a:r>
              <a:rPr lang="en-US" sz="1600" dirty="0"/>
              <a:t>Plant oils such as olive oil and canola oil</a:t>
            </a:r>
          </a:p>
        </p:txBody>
      </p:sp>
      <p:sp>
        <p:nvSpPr>
          <p:cNvPr id="3" name="Slide Number Placeholder 2">
            <a:extLst>
              <a:ext uri="{FF2B5EF4-FFF2-40B4-BE49-F238E27FC236}">
                <a16:creationId xmlns:a16="http://schemas.microsoft.com/office/drawing/2014/main" id="{DBD2CA1E-AC95-48B4-D414-6C40450ECD1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71</a:t>
            </a:fld>
            <a:endParaRPr lang="en-AU"/>
          </a:p>
        </p:txBody>
      </p:sp>
    </p:spTree>
    <p:extLst>
      <p:ext uri="{BB962C8B-B14F-4D97-AF65-F5344CB8AC3E}">
        <p14:creationId xmlns:p14="http://schemas.microsoft.com/office/powerpoint/2010/main" val="347249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71B52-7F29-FA75-C0B9-00CE41E81607}"/>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B5541905-C4DC-8150-40D4-6AD6268D8A90}"/>
              </a:ext>
            </a:extLst>
          </p:cNvPr>
          <p:cNvSpPr>
            <a:spLocks noGrp="1"/>
          </p:cNvSpPr>
          <p:nvPr>
            <p:ph type="title"/>
          </p:nvPr>
        </p:nvSpPr>
        <p:spPr/>
        <p:txBody>
          <a:bodyPr/>
          <a:lstStyle/>
          <a:p>
            <a:r>
              <a:rPr lang="en-AU" dirty="0"/>
              <a:t>3.2 Frayer diagram – mixture</a:t>
            </a:r>
          </a:p>
        </p:txBody>
      </p:sp>
      <p:grpSp>
        <p:nvGrpSpPr>
          <p:cNvPr id="6" name="Group 5">
            <a:extLst>
              <a:ext uri="{FF2B5EF4-FFF2-40B4-BE49-F238E27FC236}">
                <a16:creationId xmlns:a16="http://schemas.microsoft.com/office/drawing/2014/main" id="{37C83459-6646-B6F7-00D1-D882B5C88ACA}"/>
              </a:ext>
              <a:ext uri="{C183D7F6-B498-43B3-948B-1728B52AA6E4}">
                <adec:decorative xmlns:adec="http://schemas.microsoft.com/office/drawing/2017/decorative" val="1"/>
              </a:ext>
            </a:extLst>
          </p:cNvPr>
          <p:cNvGrpSpPr/>
          <p:nvPr/>
        </p:nvGrpSpPr>
        <p:grpSpPr>
          <a:xfrm>
            <a:off x="1244907" y="1055543"/>
            <a:ext cx="9702186" cy="5422747"/>
            <a:chOff x="1244907" y="1055543"/>
            <a:chExt cx="9702186" cy="5422747"/>
          </a:xfrm>
        </p:grpSpPr>
        <p:sp>
          <p:nvSpPr>
            <p:cNvPr id="20" name="Google Shape;72;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FB0396B2-F299-7DC0-39AF-4ADFD277A984}"/>
                </a:ext>
                <a:ext uri="{C183D7F6-B498-43B3-948B-1728B52AA6E4}">
                  <adec:decorative xmlns:adec="http://schemas.microsoft.com/office/drawing/2017/decorative" val="1"/>
                </a:ext>
              </a:extLst>
            </p:cNvPr>
            <p:cNvSpPr/>
            <p:nvPr/>
          </p:nvSpPr>
          <p:spPr>
            <a:xfrm rot="-5400000">
              <a:off x="2327914" y="6522"/>
              <a:ext cx="2653156" cy="4778625"/>
            </a:xfrm>
            <a:prstGeom prst="round1Rect">
              <a:avLst>
                <a:gd name="adj" fmla="val 16667"/>
              </a:avLst>
            </a:prstGeom>
            <a:solidFill>
              <a:schemeClr val="lt1"/>
            </a:solidFill>
            <a:ln w="19050" cap="rnd" cmpd="sng">
              <a:solidFill>
                <a:srgbClr val="1E4E79"/>
              </a:solidFill>
              <a:prstDash val="dot"/>
              <a:round/>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1" name="Google Shape;74;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4BE2B560-A416-58E5-F25F-C6BC388ABEFF}"/>
                </a:ext>
                <a:ext uri="{C183D7F6-B498-43B3-948B-1728B52AA6E4}">
                  <adec:decorative xmlns:adec="http://schemas.microsoft.com/office/drawing/2017/decorative" val="1"/>
                </a:ext>
              </a:extLst>
            </p:cNvPr>
            <p:cNvSpPr/>
            <p:nvPr/>
          </p:nvSpPr>
          <p:spPr>
            <a:xfrm>
              <a:off x="6207357" y="1055543"/>
              <a:ext cx="4719464"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4800">
                <a:latin typeface="Calibri"/>
                <a:ea typeface="Calibri"/>
                <a:cs typeface="Calibri"/>
                <a:sym typeface="Calibri"/>
              </a:endParaRPr>
            </a:p>
          </p:txBody>
        </p:sp>
        <p:sp>
          <p:nvSpPr>
            <p:cNvPr id="22" name="Google Shape;76;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CE85AC59-CD4A-6BE8-EBBA-96C0F4F65541}"/>
                </a:ext>
                <a:ext uri="{C183D7F6-B498-43B3-948B-1728B52AA6E4}">
                  <adec:decorative xmlns:adec="http://schemas.microsoft.com/office/drawing/2017/decorative" val="1"/>
                </a:ext>
              </a:extLst>
            </p:cNvPr>
            <p:cNvSpPr/>
            <p:nvPr/>
          </p:nvSpPr>
          <p:spPr>
            <a:xfrm rot="10800000">
              <a:off x="1244907" y="3825132"/>
              <a:ext cx="4798541"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3" name="Google Shape;78;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6A8B2BB6-EA11-2D22-5C0A-B1355897E0D3}"/>
                </a:ext>
                <a:ext uri="{C183D7F6-B498-43B3-948B-1728B52AA6E4}">
                  <adec:decorative xmlns:adec="http://schemas.microsoft.com/office/drawing/2017/decorative" val="1"/>
                </a:ext>
              </a:extLst>
            </p:cNvPr>
            <p:cNvSpPr/>
            <p:nvPr/>
          </p:nvSpPr>
          <p:spPr>
            <a:xfrm rot="5400000">
              <a:off x="7255484" y="2786681"/>
              <a:ext cx="2651063" cy="4732155"/>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grpSp>
      <p:sp>
        <p:nvSpPr>
          <p:cNvPr id="24" name="Google Shape;80;p15">
            <a:extLst>
              <a:ext uri="{FF2B5EF4-FFF2-40B4-BE49-F238E27FC236}">
                <a16:creationId xmlns:a16="http://schemas.microsoft.com/office/drawing/2014/main" id="{C04365B2-7FF7-4958-5769-37D7B25B56F6}"/>
              </a:ext>
              <a:ext uri="{C183D7F6-B498-43B3-948B-1728B52AA6E4}">
                <adec:decorative xmlns:adec="http://schemas.microsoft.com/office/drawing/2017/decorative" val="1"/>
              </a:ext>
            </a:extLst>
          </p:cNvPr>
          <p:cNvSpPr/>
          <p:nvPr/>
        </p:nvSpPr>
        <p:spPr>
          <a:xfrm>
            <a:off x="4971662" y="3501482"/>
            <a:ext cx="2280038" cy="625367"/>
          </a:xfrm>
          <a:prstGeom prst="roundRect">
            <a:avLst>
              <a:gd name="adj" fmla="val 16667"/>
            </a:avLst>
          </a:prstGeom>
          <a:solidFill>
            <a:schemeClr val="lt1"/>
          </a:solidFill>
          <a:ln w="50800" cap="flat" cmpd="thickThin">
            <a:solidFill>
              <a:srgbClr val="2E75B5"/>
            </a:solidFill>
            <a:prstDash val="solid"/>
            <a:miter lim="800000"/>
            <a:headEnd type="none" w="sm" len="sm"/>
            <a:tailEnd type="none" w="sm" len="sm"/>
          </a:ln>
        </p:spPr>
        <p:txBody>
          <a:bodyPr spcFirstLastPara="1" wrap="square" lIns="121900" tIns="121900" rIns="121900" bIns="121900" anchor="ctr" anchorCtr="0">
            <a:noAutofit/>
          </a:bodyPr>
          <a:lstStyle/>
          <a:p>
            <a:pPr algn="ctr"/>
            <a:r>
              <a:rPr lang="en-AU" sz="2800" b="1" dirty="0"/>
              <a:t>Mixture</a:t>
            </a:r>
            <a:endParaRPr sz="2800" b="1" dirty="0"/>
          </a:p>
        </p:txBody>
      </p:sp>
      <p:sp>
        <p:nvSpPr>
          <p:cNvPr id="2" name="TextBox 1">
            <a:extLst>
              <a:ext uri="{FF2B5EF4-FFF2-40B4-BE49-F238E27FC236}">
                <a16:creationId xmlns:a16="http://schemas.microsoft.com/office/drawing/2014/main" id="{D6DDC177-1A4F-986F-01D1-51B82515FFA0}"/>
              </a:ext>
              <a:ext uri="{C183D7F6-B498-43B3-948B-1728B52AA6E4}">
                <adec:decorative xmlns:adec="http://schemas.microsoft.com/office/drawing/2017/decorative" val="0"/>
              </a:ext>
            </a:extLst>
          </p:cNvPr>
          <p:cNvSpPr txBox="1"/>
          <p:nvPr/>
        </p:nvSpPr>
        <p:spPr>
          <a:xfrm>
            <a:off x="1244599" y="1193800"/>
            <a:ext cx="4799205" cy="243840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Definition</a:t>
            </a:r>
          </a:p>
          <a:p>
            <a:pPr marL="177800" algn="l">
              <a:lnSpc>
                <a:spcPct val="150000"/>
              </a:lnSpc>
              <a:spcAft>
                <a:spcPts val="1200"/>
              </a:spcAft>
            </a:pPr>
            <a:endParaRPr lang="en-AU" sz="1800" dirty="0"/>
          </a:p>
        </p:txBody>
      </p:sp>
      <p:sp>
        <p:nvSpPr>
          <p:cNvPr id="7" name="TextBox 6">
            <a:extLst>
              <a:ext uri="{FF2B5EF4-FFF2-40B4-BE49-F238E27FC236}">
                <a16:creationId xmlns:a16="http://schemas.microsoft.com/office/drawing/2014/main" id="{7C75E56F-94C8-1DEB-15CC-E8EDB1DECFFF}"/>
              </a:ext>
              <a:ext uri="{C183D7F6-B498-43B3-948B-1728B52AA6E4}">
                <adec:decorative xmlns:adec="http://schemas.microsoft.com/office/drawing/2017/decorative" val="0"/>
              </a:ext>
            </a:extLst>
          </p:cNvPr>
          <p:cNvSpPr txBox="1"/>
          <p:nvPr/>
        </p:nvSpPr>
        <p:spPr>
          <a:xfrm>
            <a:off x="6214844" y="1193800"/>
            <a:ext cx="4799205" cy="243840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Facts/Characteristics</a:t>
            </a:r>
          </a:p>
          <a:p>
            <a:pPr marL="177800" algn="l">
              <a:lnSpc>
                <a:spcPct val="150000"/>
              </a:lnSpc>
              <a:spcAft>
                <a:spcPts val="1200"/>
              </a:spcAft>
            </a:pPr>
            <a:endParaRPr lang="en-AU" sz="1800" dirty="0"/>
          </a:p>
        </p:txBody>
      </p:sp>
      <p:sp>
        <p:nvSpPr>
          <p:cNvPr id="9" name="TextBox 8">
            <a:extLst>
              <a:ext uri="{FF2B5EF4-FFF2-40B4-BE49-F238E27FC236}">
                <a16:creationId xmlns:a16="http://schemas.microsoft.com/office/drawing/2014/main" id="{35513CA3-AE61-BEDE-B032-2C68FC3A225A}"/>
              </a:ext>
              <a:ext uri="{C183D7F6-B498-43B3-948B-1728B52AA6E4}">
                <adec:decorative xmlns:adec="http://schemas.microsoft.com/office/drawing/2017/decorative" val="0"/>
              </a:ext>
            </a:extLst>
          </p:cNvPr>
          <p:cNvSpPr txBox="1"/>
          <p:nvPr/>
        </p:nvSpPr>
        <p:spPr>
          <a:xfrm>
            <a:off x="1244599" y="4245376"/>
            <a:ext cx="4799205" cy="2252624"/>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Examples</a:t>
            </a:r>
          </a:p>
          <a:p>
            <a:pPr marL="177800" algn="l">
              <a:lnSpc>
                <a:spcPct val="150000"/>
              </a:lnSpc>
              <a:spcAft>
                <a:spcPts val="1200"/>
              </a:spcAft>
            </a:pPr>
            <a:endParaRPr lang="en-US" sz="1800" dirty="0">
              <a:solidFill>
                <a:schemeClr val="accent1"/>
              </a:solidFill>
            </a:endParaRPr>
          </a:p>
          <a:p>
            <a:pPr algn="l">
              <a:lnSpc>
                <a:spcPct val="150000"/>
              </a:lnSpc>
              <a:spcAft>
                <a:spcPts val="1200"/>
              </a:spcAft>
            </a:pPr>
            <a:endParaRPr lang="en-AU" sz="1800" b="1" dirty="0"/>
          </a:p>
        </p:txBody>
      </p:sp>
      <p:sp>
        <p:nvSpPr>
          <p:cNvPr id="11" name="TextBox 10">
            <a:extLst>
              <a:ext uri="{FF2B5EF4-FFF2-40B4-BE49-F238E27FC236}">
                <a16:creationId xmlns:a16="http://schemas.microsoft.com/office/drawing/2014/main" id="{F623B0CB-D2AA-3649-132E-15923D105545}"/>
              </a:ext>
              <a:ext uri="{C183D7F6-B498-43B3-948B-1728B52AA6E4}">
                <adec:decorative xmlns:adec="http://schemas.microsoft.com/office/drawing/2017/decorative" val="0"/>
              </a:ext>
            </a:extLst>
          </p:cNvPr>
          <p:cNvSpPr txBox="1"/>
          <p:nvPr/>
        </p:nvSpPr>
        <p:spPr>
          <a:xfrm>
            <a:off x="6214843" y="4245376"/>
            <a:ext cx="4799205" cy="2252624"/>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Non-example</a:t>
            </a:r>
          </a:p>
          <a:p>
            <a:pPr marL="177800" algn="l">
              <a:lnSpc>
                <a:spcPct val="150000"/>
              </a:lnSpc>
              <a:spcAft>
                <a:spcPts val="1200"/>
              </a:spcAft>
            </a:pPr>
            <a:endParaRPr lang="en-AU" sz="1800" dirty="0"/>
          </a:p>
        </p:txBody>
      </p:sp>
      <p:sp>
        <p:nvSpPr>
          <p:cNvPr id="4" name="Slide Number Placeholder 3">
            <a:extLst>
              <a:ext uri="{FF2B5EF4-FFF2-40B4-BE49-F238E27FC236}">
                <a16:creationId xmlns:a16="http://schemas.microsoft.com/office/drawing/2014/main" id="{E6BE816D-8215-FB52-01E4-9AAC112B0F5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72</a:t>
            </a:fld>
            <a:endParaRPr lang="en-AU"/>
          </a:p>
        </p:txBody>
      </p:sp>
    </p:spTree>
    <p:extLst>
      <p:ext uri="{BB962C8B-B14F-4D97-AF65-F5344CB8AC3E}">
        <p14:creationId xmlns:p14="http://schemas.microsoft.com/office/powerpoint/2010/main" val="396688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12E58-89E8-CCA9-A950-EB94D4143182}"/>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29E12F22-D16B-E58A-50E2-55E7D8A290F4}"/>
              </a:ext>
            </a:extLst>
          </p:cNvPr>
          <p:cNvSpPr>
            <a:spLocks noGrp="1"/>
          </p:cNvSpPr>
          <p:nvPr>
            <p:ph type="title"/>
          </p:nvPr>
        </p:nvSpPr>
        <p:spPr/>
        <p:txBody>
          <a:bodyPr/>
          <a:lstStyle/>
          <a:p>
            <a:r>
              <a:rPr lang="en-AU" dirty="0"/>
              <a:t>3.2 Frayer diagram – Mixture (sample response)</a:t>
            </a:r>
          </a:p>
        </p:txBody>
      </p:sp>
      <p:grpSp>
        <p:nvGrpSpPr>
          <p:cNvPr id="3" name="Group 2">
            <a:extLst>
              <a:ext uri="{FF2B5EF4-FFF2-40B4-BE49-F238E27FC236}">
                <a16:creationId xmlns:a16="http://schemas.microsoft.com/office/drawing/2014/main" id="{B581A8CB-D1FE-7A36-0AFA-CC0B6D6C7AE0}"/>
              </a:ext>
              <a:ext uri="{C183D7F6-B498-43B3-948B-1728B52AA6E4}">
                <adec:decorative xmlns:adec="http://schemas.microsoft.com/office/drawing/2017/decorative" val="1"/>
              </a:ext>
            </a:extLst>
          </p:cNvPr>
          <p:cNvGrpSpPr/>
          <p:nvPr/>
        </p:nvGrpSpPr>
        <p:grpSpPr>
          <a:xfrm>
            <a:off x="1224991" y="1069256"/>
            <a:ext cx="9722102" cy="5446745"/>
            <a:chOff x="1224991" y="1069256"/>
            <a:chExt cx="9722102" cy="5446745"/>
          </a:xfrm>
        </p:grpSpPr>
        <p:sp>
          <p:nvSpPr>
            <p:cNvPr id="20" name="Google Shape;72;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7AE529BB-4908-C412-007F-8F06BE01C01F}"/>
                </a:ext>
                <a:ext uri="{C183D7F6-B498-43B3-948B-1728B52AA6E4}">
                  <adec:decorative xmlns:adec="http://schemas.microsoft.com/office/drawing/2017/decorative" val="1"/>
                </a:ext>
              </a:extLst>
            </p:cNvPr>
            <p:cNvSpPr/>
            <p:nvPr/>
          </p:nvSpPr>
          <p:spPr>
            <a:xfrm rot="16200000">
              <a:off x="2327914" y="6522"/>
              <a:ext cx="2653156" cy="4778625"/>
            </a:xfrm>
            <a:prstGeom prst="round1Rect">
              <a:avLst>
                <a:gd name="adj" fmla="val 16667"/>
              </a:avLst>
            </a:prstGeom>
            <a:solidFill>
              <a:schemeClr val="lt1"/>
            </a:solidFill>
            <a:ln w="19050" cap="rnd" cmpd="sng">
              <a:solidFill>
                <a:srgbClr val="1E4E79"/>
              </a:solidFill>
              <a:prstDash val="dot"/>
              <a:round/>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1" name="Google Shape;74;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964B6047-F1D7-FC92-9EE7-18C58E24F0A9}"/>
                </a:ext>
                <a:ext uri="{C183D7F6-B498-43B3-948B-1728B52AA6E4}">
                  <adec:decorative xmlns:adec="http://schemas.microsoft.com/office/drawing/2017/decorative" val="1"/>
                </a:ext>
              </a:extLst>
            </p:cNvPr>
            <p:cNvSpPr/>
            <p:nvPr/>
          </p:nvSpPr>
          <p:spPr>
            <a:xfrm>
              <a:off x="6207357" y="1069256"/>
              <a:ext cx="4719464"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4800">
                <a:latin typeface="Calibri"/>
                <a:ea typeface="Calibri"/>
                <a:cs typeface="Calibri"/>
                <a:sym typeface="Calibri"/>
              </a:endParaRPr>
            </a:p>
          </p:txBody>
        </p:sp>
        <p:sp>
          <p:nvSpPr>
            <p:cNvPr id="22" name="Google Shape;76;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B367A99C-85F4-BF5F-4D74-61C867DCA43A}"/>
                </a:ext>
                <a:ext uri="{C183D7F6-B498-43B3-948B-1728B52AA6E4}">
                  <adec:decorative xmlns:adec="http://schemas.microsoft.com/office/drawing/2017/decorative" val="1"/>
                </a:ext>
              </a:extLst>
            </p:cNvPr>
            <p:cNvSpPr/>
            <p:nvPr/>
          </p:nvSpPr>
          <p:spPr>
            <a:xfrm rot="10800000">
              <a:off x="1224991" y="3862843"/>
              <a:ext cx="4798541"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3" name="Google Shape;78;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5533890A-13A0-B039-00B9-1C8E25DACC44}"/>
                </a:ext>
                <a:ext uri="{C183D7F6-B498-43B3-948B-1728B52AA6E4}">
                  <adec:decorative xmlns:adec="http://schemas.microsoft.com/office/drawing/2017/decorative" val="1"/>
                </a:ext>
              </a:extLst>
            </p:cNvPr>
            <p:cNvSpPr/>
            <p:nvPr/>
          </p:nvSpPr>
          <p:spPr>
            <a:xfrm rot="5400000">
              <a:off x="7255484" y="2824392"/>
              <a:ext cx="2651063" cy="4732155"/>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grpSp>
      <p:sp>
        <p:nvSpPr>
          <p:cNvPr id="24" name="Google Shape;80;p15">
            <a:extLst>
              <a:ext uri="{FF2B5EF4-FFF2-40B4-BE49-F238E27FC236}">
                <a16:creationId xmlns:a16="http://schemas.microsoft.com/office/drawing/2014/main" id="{6961E3F5-BF38-9695-0B89-B057D94FCFC5}"/>
              </a:ext>
              <a:ext uri="{C183D7F6-B498-43B3-948B-1728B52AA6E4}">
                <adec:decorative xmlns:adec="http://schemas.microsoft.com/office/drawing/2017/decorative" val="1"/>
              </a:ext>
            </a:extLst>
          </p:cNvPr>
          <p:cNvSpPr/>
          <p:nvPr/>
        </p:nvSpPr>
        <p:spPr>
          <a:xfrm>
            <a:off x="4971662" y="3501482"/>
            <a:ext cx="2280038" cy="625367"/>
          </a:xfrm>
          <a:prstGeom prst="roundRect">
            <a:avLst>
              <a:gd name="adj" fmla="val 16667"/>
            </a:avLst>
          </a:prstGeom>
          <a:solidFill>
            <a:schemeClr val="lt1"/>
          </a:solidFill>
          <a:ln w="50800" cap="flat" cmpd="thickThin">
            <a:solidFill>
              <a:srgbClr val="2E75B5"/>
            </a:solidFill>
            <a:prstDash val="solid"/>
            <a:miter lim="800000"/>
            <a:headEnd type="none" w="sm" len="sm"/>
            <a:tailEnd type="none" w="sm" len="sm"/>
          </a:ln>
        </p:spPr>
        <p:txBody>
          <a:bodyPr spcFirstLastPara="1" wrap="square" lIns="121900" tIns="121900" rIns="121900" bIns="121900" anchor="ctr" anchorCtr="0">
            <a:noAutofit/>
          </a:bodyPr>
          <a:lstStyle/>
          <a:p>
            <a:pPr algn="ctr"/>
            <a:r>
              <a:rPr lang="en-AU" sz="2800" b="1" dirty="0"/>
              <a:t>Mixture</a:t>
            </a:r>
            <a:endParaRPr sz="2800" b="1" dirty="0"/>
          </a:p>
        </p:txBody>
      </p:sp>
      <p:sp>
        <p:nvSpPr>
          <p:cNvPr id="2" name="TextBox 1">
            <a:extLst>
              <a:ext uri="{FF2B5EF4-FFF2-40B4-BE49-F238E27FC236}">
                <a16:creationId xmlns:a16="http://schemas.microsoft.com/office/drawing/2014/main" id="{F2AAF724-2AF3-AE9B-6B1E-157EA43815C5}"/>
              </a:ext>
              <a:ext uri="{C183D7F6-B498-43B3-948B-1728B52AA6E4}">
                <adec:decorative xmlns:adec="http://schemas.microsoft.com/office/drawing/2017/decorative" val="0"/>
              </a:ext>
            </a:extLst>
          </p:cNvPr>
          <p:cNvSpPr txBox="1"/>
          <p:nvPr/>
        </p:nvSpPr>
        <p:spPr>
          <a:xfrm>
            <a:off x="1244599" y="1193800"/>
            <a:ext cx="4799205" cy="243840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Definition</a:t>
            </a:r>
          </a:p>
          <a:p>
            <a:pPr marL="177800" algn="l">
              <a:lnSpc>
                <a:spcPct val="114000"/>
              </a:lnSpc>
              <a:spcAft>
                <a:spcPts val="1200"/>
              </a:spcAft>
            </a:pPr>
            <a:r>
              <a:rPr lang="en-AU" sz="1600" dirty="0">
                <a:effectLst/>
                <a:ea typeface="Calibri" panose="020F0502020204030204" pitchFamily="34" charset="0"/>
              </a:rPr>
              <a:t>A combination of  2 or more substances where these substances do not undergo a chemical reaction to bond together, and each part in the mixture retains its own properties.</a:t>
            </a:r>
            <a:endParaRPr lang="en-US" sz="1600" b="1" dirty="0">
              <a:solidFill>
                <a:schemeClr val="accent1"/>
              </a:solidFill>
            </a:endParaRPr>
          </a:p>
        </p:txBody>
      </p:sp>
      <p:sp>
        <p:nvSpPr>
          <p:cNvPr id="7" name="TextBox 6">
            <a:extLst>
              <a:ext uri="{FF2B5EF4-FFF2-40B4-BE49-F238E27FC236}">
                <a16:creationId xmlns:a16="http://schemas.microsoft.com/office/drawing/2014/main" id="{AED26988-DE17-4CDF-5A92-738F2D2EEFF3}"/>
              </a:ext>
              <a:ext uri="{C183D7F6-B498-43B3-948B-1728B52AA6E4}">
                <adec:decorative xmlns:adec="http://schemas.microsoft.com/office/drawing/2017/decorative" val="0"/>
              </a:ext>
            </a:extLst>
          </p:cNvPr>
          <p:cNvSpPr txBox="1"/>
          <p:nvPr/>
        </p:nvSpPr>
        <p:spPr>
          <a:xfrm>
            <a:off x="6214844" y="1193800"/>
            <a:ext cx="4799205" cy="243840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Facts/Characteristics</a:t>
            </a:r>
          </a:p>
          <a:p>
            <a:pPr marL="444500" indent="-285750" algn="l">
              <a:lnSpc>
                <a:spcPct val="114000"/>
              </a:lnSpc>
              <a:spcAft>
                <a:spcPts val="1200"/>
              </a:spcAft>
              <a:buFont typeface="Arial" panose="020B0604020202020204" pitchFamily="34" charset="0"/>
              <a:buChar char="•"/>
            </a:pPr>
            <a:r>
              <a:rPr lang="en-AU" sz="1600" dirty="0"/>
              <a:t>Can be separated into individual components</a:t>
            </a:r>
          </a:p>
          <a:p>
            <a:pPr marL="444500" indent="-285750" algn="l">
              <a:lnSpc>
                <a:spcPct val="114000"/>
              </a:lnSpc>
              <a:spcAft>
                <a:spcPts val="1200"/>
              </a:spcAft>
              <a:buFont typeface="Arial" panose="020B0604020202020204" pitchFamily="34" charset="0"/>
              <a:buChar char="•"/>
            </a:pPr>
            <a:r>
              <a:rPr lang="en-AU" sz="1600" dirty="0"/>
              <a:t>Components retain their properties</a:t>
            </a:r>
          </a:p>
          <a:p>
            <a:pPr marL="444500" indent="-285750" algn="l">
              <a:lnSpc>
                <a:spcPct val="114000"/>
              </a:lnSpc>
              <a:spcAft>
                <a:spcPts val="1200"/>
              </a:spcAft>
              <a:buFont typeface="Arial" panose="020B0604020202020204" pitchFamily="34" charset="0"/>
              <a:buChar char="•"/>
            </a:pPr>
            <a:r>
              <a:rPr lang="en-AU" sz="1600" dirty="0"/>
              <a:t>Can be homogenous (evenly mixed) or heterogenous</a:t>
            </a:r>
          </a:p>
        </p:txBody>
      </p:sp>
      <p:sp>
        <p:nvSpPr>
          <p:cNvPr id="9" name="TextBox 8">
            <a:extLst>
              <a:ext uri="{FF2B5EF4-FFF2-40B4-BE49-F238E27FC236}">
                <a16:creationId xmlns:a16="http://schemas.microsoft.com/office/drawing/2014/main" id="{BAB89888-FD72-DEC7-AB6B-BA734C269175}"/>
              </a:ext>
              <a:ext uri="{C183D7F6-B498-43B3-948B-1728B52AA6E4}">
                <adec:decorative xmlns:adec="http://schemas.microsoft.com/office/drawing/2017/decorative" val="0"/>
              </a:ext>
            </a:extLst>
          </p:cNvPr>
          <p:cNvSpPr txBox="1"/>
          <p:nvPr/>
        </p:nvSpPr>
        <p:spPr>
          <a:xfrm>
            <a:off x="1244599" y="3878652"/>
            <a:ext cx="4549698" cy="2619347"/>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Examples</a:t>
            </a:r>
          </a:p>
          <a:p>
            <a:pPr marL="444500" indent="-285750" algn="l">
              <a:lnSpc>
                <a:spcPct val="114000"/>
              </a:lnSpc>
              <a:spcAft>
                <a:spcPts val="1200"/>
              </a:spcAft>
              <a:buFont typeface="Arial" panose="020B0604020202020204" pitchFamily="34" charset="0"/>
              <a:buChar char="•"/>
            </a:pPr>
            <a:r>
              <a:rPr lang="en-AU" sz="1600" dirty="0"/>
              <a:t>Salt water</a:t>
            </a:r>
          </a:p>
          <a:p>
            <a:pPr marL="444500" indent="-285750" algn="l">
              <a:lnSpc>
                <a:spcPct val="114000"/>
              </a:lnSpc>
              <a:spcAft>
                <a:spcPts val="1200"/>
              </a:spcAft>
              <a:buFont typeface="Arial" panose="020B0604020202020204" pitchFamily="34" charset="0"/>
              <a:buChar char="•"/>
            </a:pPr>
            <a:r>
              <a:rPr lang="en-AU" sz="1600" dirty="0"/>
              <a:t>Air</a:t>
            </a:r>
          </a:p>
          <a:p>
            <a:pPr marL="444500" indent="-285750" algn="l">
              <a:lnSpc>
                <a:spcPct val="114000"/>
              </a:lnSpc>
              <a:spcAft>
                <a:spcPts val="1200"/>
              </a:spcAft>
              <a:buFont typeface="Arial" panose="020B0604020202020204" pitchFamily="34" charset="0"/>
              <a:buChar char="•"/>
            </a:pPr>
            <a:r>
              <a:rPr lang="en-AU" sz="1600" dirty="0"/>
              <a:t>Soil</a:t>
            </a:r>
          </a:p>
          <a:p>
            <a:pPr marL="444500" indent="-285750" algn="l">
              <a:lnSpc>
                <a:spcPct val="114000"/>
              </a:lnSpc>
              <a:spcAft>
                <a:spcPts val="1200"/>
              </a:spcAft>
              <a:buFont typeface="Arial" panose="020B0604020202020204" pitchFamily="34" charset="0"/>
              <a:buChar char="•"/>
            </a:pPr>
            <a:r>
              <a:rPr lang="en-AU" sz="1600" dirty="0"/>
              <a:t>Crude oil</a:t>
            </a:r>
          </a:p>
          <a:p>
            <a:pPr marL="444500" indent="-285750" algn="l">
              <a:lnSpc>
                <a:spcPct val="114000"/>
              </a:lnSpc>
              <a:spcAft>
                <a:spcPts val="1200"/>
              </a:spcAft>
              <a:buFont typeface="Arial" panose="020B0604020202020204" pitchFamily="34" charset="0"/>
              <a:buChar char="•"/>
            </a:pPr>
            <a:r>
              <a:rPr lang="en-AU" sz="1600" dirty="0"/>
              <a:t>Metal alloy</a:t>
            </a:r>
          </a:p>
        </p:txBody>
      </p:sp>
      <p:sp>
        <p:nvSpPr>
          <p:cNvPr id="11" name="TextBox 10">
            <a:extLst>
              <a:ext uri="{FF2B5EF4-FFF2-40B4-BE49-F238E27FC236}">
                <a16:creationId xmlns:a16="http://schemas.microsoft.com/office/drawing/2014/main" id="{4BF311E6-4884-57B1-FB49-98B0F26FA27B}"/>
              </a:ext>
              <a:ext uri="{C183D7F6-B498-43B3-948B-1728B52AA6E4}">
                <adec:decorative xmlns:adec="http://schemas.microsoft.com/office/drawing/2017/decorative" val="0"/>
              </a:ext>
            </a:extLst>
          </p:cNvPr>
          <p:cNvSpPr txBox="1"/>
          <p:nvPr/>
        </p:nvSpPr>
        <p:spPr>
          <a:xfrm>
            <a:off x="6417312" y="4126849"/>
            <a:ext cx="4799205" cy="2252624"/>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Non-example</a:t>
            </a:r>
          </a:p>
          <a:p>
            <a:pPr marL="444500" indent="-285750" algn="l">
              <a:lnSpc>
                <a:spcPct val="114000"/>
              </a:lnSpc>
              <a:spcAft>
                <a:spcPts val="1200"/>
              </a:spcAft>
              <a:buFont typeface="Arial" panose="020B0604020202020204" pitchFamily="34" charset="0"/>
              <a:buChar char="•"/>
            </a:pPr>
            <a:r>
              <a:rPr lang="en-AU" sz="1600" dirty="0"/>
              <a:t>Distilled water</a:t>
            </a:r>
          </a:p>
          <a:p>
            <a:pPr marL="444500" indent="-285750" algn="l">
              <a:lnSpc>
                <a:spcPct val="114000"/>
              </a:lnSpc>
              <a:spcAft>
                <a:spcPts val="1200"/>
              </a:spcAft>
              <a:buFont typeface="Arial" panose="020B0604020202020204" pitchFamily="34" charset="0"/>
              <a:buChar char="•"/>
            </a:pPr>
            <a:r>
              <a:rPr lang="en-AU" sz="1600" dirty="0"/>
              <a:t>Carbon dioxide gas</a:t>
            </a:r>
          </a:p>
          <a:p>
            <a:pPr marL="444500" indent="-285750" algn="l">
              <a:lnSpc>
                <a:spcPct val="114000"/>
              </a:lnSpc>
              <a:spcAft>
                <a:spcPts val="1200"/>
              </a:spcAft>
              <a:buFont typeface="Arial" panose="020B0604020202020204" pitchFamily="34" charset="0"/>
              <a:buChar char="•"/>
            </a:pPr>
            <a:r>
              <a:rPr lang="en-AU" sz="1600" dirty="0"/>
              <a:t>Copper metal</a:t>
            </a:r>
          </a:p>
        </p:txBody>
      </p:sp>
      <p:sp>
        <p:nvSpPr>
          <p:cNvPr id="4" name="Slide Number Placeholder 3">
            <a:extLst>
              <a:ext uri="{FF2B5EF4-FFF2-40B4-BE49-F238E27FC236}">
                <a16:creationId xmlns:a16="http://schemas.microsoft.com/office/drawing/2014/main" id="{13382048-CE8C-F564-0720-7AC47310EB3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73</a:t>
            </a:fld>
            <a:endParaRPr lang="en-AU"/>
          </a:p>
        </p:txBody>
      </p:sp>
    </p:spTree>
    <p:extLst>
      <p:ext uri="{BB962C8B-B14F-4D97-AF65-F5344CB8AC3E}">
        <p14:creationId xmlns:p14="http://schemas.microsoft.com/office/powerpoint/2010/main" val="361152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FCA32-948F-6306-86DA-12B6EDB54874}"/>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14ED95BD-798C-C65D-FF4F-2E84CD30B533}"/>
              </a:ext>
            </a:extLst>
          </p:cNvPr>
          <p:cNvSpPr>
            <a:spLocks noGrp="1"/>
          </p:cNvSpPr>
          <p:nvPr>
            <p:ph type="title"/>
          </p:nvPr>
        </p:nvSpPr>
        <p:spPr/>
        <p:txBody>
          <a:bodyPr/>
          <a:lstStyle/>
          <a:p>
            <a:r>
              <a:rPr lang="en-AU" dirty="0">
                <a:latin typeface="+mj-lt"/>
              </a:rPr>
              <a:t>3.2 Frayer diagram – hydrocarbon</a:t>
            </a:r>
          </a:p>
        </p:txBody>
      </p:sp>
      <p:grpSp>
        <p:nvGrpSpPr>
          <p:cNvPr id="5" name="Group 4">
            <a:extLst>
              <a:ext uri="{FF2B5EF4-FFF2-40B4-BE49-F238E27FC236}">
                <a16:creationId xmlns:a16="http://schemas.microsoft.com/office/drawing/2014/main" id="{4D351774-1108-EEE6-F11A-52099E9ABF78}"/>
              </a:ext>
              <a:ext uri="{C183D7F6-B498-43B3-948B-1728B52AA6E4}">
                <adec:decorative xmlns:adec="http://schemas.microsoft.com/office/drawing/2017/decorative" val="1"/>
              </a:ext>
            </a:extLst>
          </p:cNvPr>
          <p:cNvGrpSpPr/>
          <p:nvPr/>
        </p:nvGrpSpPr>
        <p:grpSpPr>
          <a:xfrm>
            <a:off x="1244907" y="1055543"/>
            <a:ext cx="9702186" cy="5422747"/>
            <a:chOff x="1244907" y="1055543"/>
            <a:chExt cx="9702186" cy="5422747"/>
          </a:xfrm>
        </p:grpSpPr>
        <p:sp>
          <p:nvSpPr>
            <p:cNvPr id="20" name="Google Shape;72;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99DA2B2F-FDA9-B89F-6F8F-F1872FD37EDB}"/>
                </a:ext>
                <a:ext uri="{C183D7F6-B498-43B3-948B-1728B52AA6E4}">
                  <adec:decorative xmlns:adec="http://schemas.microsoft.com/office/drawing/2017/decorative" val="1"/>
                </a:ext>
              </a:extLst>
            </p:cNvPr>
            <p:cNvSpPr/>
            <p:nvPr/>
          </p:nvSpPr>
          <p:spPr>
            <a:xfrm rot="-5400000">
              <a:off x="2327914" y="6522"/>
              <a:ext cx="2653156" cy="4778625"/>
            </a:xfrm>
            <a:prstGeom prst="round1Rect">
              <a:avLst>
                <a:gd name="adj" fmla="val 16667"/>
              </a:avLst>
            </a:prstGeom>
            <a:solidFill>
              <a:schemeClr val="lt1"/>
            </a:solidFill>
            <a:ln w="19050" cap="rnd" cmpd="sng">
              <a:solidFill>
                <a:srgbClr val="1E4E79"/>
              </a:solidFill>
              <a:prstDash val="dot"/>
              <a:round/>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1" name="Google Shape;74;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04A73A7E-7C03-F8B4-A2CA-069E48FB6A78}"/>
                </a:ext>
                <a:ext uri="{C183D7F6-B498-43B3-948B-1728B52AA6E4}">
                  <adec:decorative xmlns:adec="http://schemas.microsoft.com/office/drawing/2017/decorative" val="1"/>
                </a:ext>
              </a:extLst>
            </p:cNvPr>
            <p:cNvSpPr/>
            <p:nvPr/>
          </p:nvSpPr>
          <p:spPr>
            <a:xfrm>
              <a:off x="6207357" y="1055543"/>
              <a:ext cx="4719464"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4800">
                <a:latin typeface="Calibri"/>
                <a:ea typeface="Calibri"/>
                <a:cs typeface="Calibri"/>
                <a:sym typeface="Calibri"/>
              </a:endParaRPr>
            </a:p>
          </p:txBody>
        </p:sp>
        <p:sp>
          <p:nvSpPr>
            <p:cNvPr id="22" name="Google Shape;76;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716503D0-CEF9-7BD4-8E97-9421C829F906}"/>
                </a:ext>
                <a:ext uri="{C183D7F6-B498-43B3-948B-1728B52AA6E4}">
                  <adec:decorative xmlns:adec="http://schemas.microsoft.com/office/drawing/2017/decorative" val="1"/>
                </a:ext>
              </a:extLst>
            </p:cNvPr>
            <p:cNvSpPr/>
            <p:nvPr/>
          </p:nvSpPr>
          <p:spPr>
            <a:xfrm rot="10800000">
              <a:off x="1244907" y="3825132"/>
              <a:ext cx="4798541"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3" name="Google Shape;78;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F71950FF-D51E-BF02-04B9-A4755ADD3E57}"/>
                </a:ext>
                <a:ext uri="{C183D7F6-B498-43B3-948B-1728B52AA6E4}">
                  <adec:decorative xmlns:adec="http://schemas.microsoft.com/office/drawing/2017/decorative" val="1"/>
                </a:ext>
              </a:extLst>
            </p:cNvPr>
            <p:cNvSpPr/>
            <p:nvPr/>
          </p:nvSpPr>
          <p:spPr>
            <a:xfrm rot="5400000">
              <a:off x="7255484" y="2786681"/>
              <a:ext cx="2651063" cy="4732155"/>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grpSp>
      <p:sp>
        <p:nvSpPr>
          <p:cNvPr id="24" name="Google Shape;80;p15">
            <a:extLst>
              <a:ext uri="{FF2B5EF4-FFF2-40B4-BE49-F238E27FC236}">
                <a16:creationId xmlns:a16="http://schemas.microsoft.com/office/drawing/2014/main" id="{D810B427-1C37-7015-972C-A11B9F154E21}"/>
              </a:ext>
              <a:ext uri="{C183D7F6-B498-43B3-948B-1728B52AA6E4}">
                <adec:decorative xmlns:adec="http://schemas.microsoft.com/office/drawing/2017/decorative" val="1"/>
              </a:ext>
            </a:extLst>
          </p:cNvPr>
          <p:cNvSpPr/>
          <p:nvPr/>
        </p:nvSpPr>
        <p:spPr>
          <a:xfrm>
            <a:off x="4795025" y="3331490"/>
            <a:ext cx="2579648" cy="913886"/>
          </a:xfrm>
          <a:prstGeom prst="roundRect">
            <a:avLst>
              <a:gd name="adj" fmla="val 16667"/>
            </a:avLst>
          </a:prstGeom>
          <a:solidFill>
            <a:schemeClr val="lt1"/>
          </a:solidFill>
          <a:ln w="50800" cap="flat" cmpd="thickThin">
            <a:solidFill>
              <a:srgbClr val="2E75B5"/>
            </a:solidFill>
            <a:prstDash val="solid"/>
            <a:miter lim="800000"/>
            <a:headEnd type="none" w="sm" len="sm"/>
            <a:tailEnd type="none" w="sm" len="sm"/>
          </a:ln>
        </p:spPr>
        <p:txBody>
          <a:bodyPr spcFirstLastPara="1" wrap="square" lIns="121900" tIns="121900" rIns="121900" bIns="121900" anchor="ctr" anchorCtr="0">
            <a:noAutofit/>
          </a:bodyPr>
          <a:lstStyle/>
          <a:p>
            <a:pPr algn="ctr"/>
            <a:r>
              <a:rPr lang="en-AU" sz="2800" b="1" dirty="0"/>
              <a:t>Hydrocarbon</a:t>
            </a:r>
            <a:endParaRPr sz="2800" b="1" dirty="0"/>
          </a:p>
        </p:txBody>
      </p:sp>
      <p:sp>
        <p:nvSpPr>
          <p:cNvPr id="2" name="TextBox 1">
            <a:extLst>
              <a:ext uri="{FF2B5EF4-FFF2-40B4-BE49-F238E27FC236}">
                <a16:creationId xmlns:a16="http://schemas.microsoft.com/office/drawing/2014/main" id="{DA8EF4AB-6D6F-EEF2-92D1-07EFF75566A5}"/>
              </a:ext>
              <a:ext uri="{C183D7F6-B498-43B3-948B-1728B52AA6E4}">
                <adec:decorative xmlns:adec="http://schemas.microsoft.com/office/drawing/2017/decorative" val="0"/>
              </a:ext>
            </a:extLst>
          </p:cNvPr>
          <p:cNvSpPr txBox="1"/>
          <p:nvPr/>
        </p:nvSpPr>
        <p:spPr>
          <a:xfrm>
            <a:off x="1244599" y="1193800"/>
            <a:ext cx="4799205" cy="243840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Definition</a:t>
            </a:r>
          </a:p>
          <a:p>
            <a:pPr marL="177800" algn="l">
              <a:lnSpc>
                <a:spcPct val="150000"/>
              </a:lnSpc>
              <a:spcAft>
                <a:spcPts val="1200"/>
              </a:spcAft>
            </a:pPr>
            <a:endParaRPr lang="en-AU" sz="1800" dirty="0"/>
          </a:p>
        </p:txBody>
      </p:sp>
      <p:sp>
        <p:nvSpPr>
          <p:cNvPr id="7" name="TextBox 6">
            <a:extLst>
              <a:ext uri="{FF2B5EF4-FFF2-40B4-BE49-F238E27FC236}">
                <a16:creationId xmlns:a16="http://schemas.microsoft.com/office/drawing/2014/main" id="{DA3EFC6A-7AE8-9E18-7401-2EE80F7C2AE4}"/>
              </a:ext>
              <a:ext uri="{C183D7F6-B498-43B3-948B-1728B52AA6E4}">
                <adec:decorative xmlns:adec="http://schemas.microsoft.com/office/drawing/2017/decorative" val="0"/>
              </a:ext>
            </a:extLst>
          </p:cNvPr>
          <p:cNvSpPr txBox="1"/>
          <p:nvPr/>
        </p:nvSpPr>
        <p:spPr>
          <a:xfrm>
            <a:off x="6214844" y="1193800"/>
            <a:ext cx="4799205" cy="243840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Facts/Characteristics</a:t>
            </a:r>
          </a:p>
          <a:p>
            <a:pPr marL="177800" algn="l">
              <a:lnSpc>
                <a:spcPct val="150000"/>
              </a:lnSpc>
              <a:spcAft>
                <a:spcPts val="1200"/>
              </a:spcAft>
            </a:pPr>
            <a:endParaRPr lang="en-AU" sz="1800" dirty="0"/>
          </a:p>
        </p:txBody>
      </p:sp>
      <p:sp>
        <p:nvSpPr>
          <p:cNvPr id="9" name="TextBox 8">
            <a:extLst>
              <a:ext uri="{FF2B5EF4-FFF2-40B4-BE49-F238E27FC236}">
                <a16:creationId xmlns:a16="http://schemas.microsoft.com/office/drawing/2014/main" id="{2084CDA5-A532-D1BB-95F8-E7921C756EDE}"/>
              </a:ext>
              <a:ext uri="{C183D7F6-B498-43B3-948B-1728B52AA6E4}">
                <adec:decorative xmlns:adec="http://schemas.microsoft.com/office/drawing/2017/decorative" val="0"/>
              </a:ext>
            </a:extLst>
          </p:cNvPr>
          <p:cNvSpPr txBox="1"/>
          <p:nvPr/>
        </p:nvSpPr>
        <p:spPr>
          <a:xfrm>
            <a:off x="1244599" y="4245376"/>
            <a:ext cx="4799205" cy="2252624"/>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Examples</a:t>
            </a:r>
          </a:p>
          <a:p>
            <a:pPr marL="177800" algn="l">
              <a:lnSpc>
                <a:spcPct val="150000"/>
              </a:lnSpc>
              <a:spcAft>
                <a:spcPts val="1200"/>
              </a:spcAft>
            </a:pPr>
            <a:endParaRPr lang="en-AU" sz="1800" dirty="0"/>
          </a:p>
        </p:txBody>
      </p:sp>
      <p:sp>
        <p:nvSpPr>
          <p:cNvPr id="11" name="TextBox 10">
            <a:extLst>
              <a:ext uri="{FF2B5EF4-FFF2-40B4-BE49-F238E27FC236}">
                <a16:creationId xmlns:a16="http://schemas.microsoft.com/office/drawing/2014/main" id="{999E8F5E-DABF-F726-C0AB-247EB6E4BE9F}"/>
              </a:ext>
              <a:ext uri="{C183D7F6-B498-43B3-948B-1728B52AA6E4}">
                <adec:decorative xmlns:adec="http://schemas.microsoft.com/office/drawing/2017/decorative" val="0"/>
              </a:ext>
            </a:extLst>
          </p:cNvPr>
          <p:cNvSpPr txBox="1"/>
          <p:nvPr/>
        </p:nvSpPr>
        <p:spPr>
          <a:xfrm>
            <a:off x="6214843" y="4245376"/>
            <a:ext cx="4799205" cy="2252624"/>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Non-example</a:t>
            </a:r>
          </a:p>
          <a:p>
            <a:pPr marL="177800" algn="l">
              <a:lnSpc>
                <a:spcPct val="150000"/>
              </a:lnSpc>
              <a:spcAft>
                <a:spcPts val="1200"/>
              </a:spcAft>
            </a:pPr>
            <a:endParaRPr lang="en-AU" sz="1800" dirty="0"/>
          </a:p>
        </p:txBody>
      </p:sp>
      <p:sp>
        <p:nvSpPr>
          <p:cNvPr id="4" name="Slide Number Placeholder 3">
            <a:extLst>
              <a:ext uri="{FF2B5EF4-FFF2-40B4-BE49-F238E27FC236}">
                <a16:creationId xmlns:a16="http://schemas.microsoft.com/office/drawing/2014/main" id="{60614E56-21F7-5B83-52FD-E624445AA4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74</a:t>
            </a:fld>
            <a:endParaRPr lang="en-AU"/>
          </a:p>
        </p:txBody>
      </p:sp>
    </p:spTree>
    <p:extLst>
      <p:ext uri="{BB962C8B-B14F-4D97-AF65-F5344CB8AC3E}">
        <p14:creationId xmlns:p14="http://schemas.microsoft.com/office/powerpoint/2010/main" val="282835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80020-24E8-ED1A-B784-2AE2CEACCAE1}"/>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BF7C565F-39AC-9501-CE19-19B36ED036BE}"/>
              </a:ext>
            </a:extLst>
          </p:cNvPr>
          <p:cNvSpPr>
            <a:spLocks noGrp="1"/>
          </p:cNvSpPr>
          <p:nvPr>
            <p:ph type="title"/>
          </p:nvPr>
        </p:nvSpPr>
        <p:spPr/>
        <p:txBody>
          <a:bodyPr/>
          <a:lstStyle/>
          <a:p>
            <a:r>
              <a:rPr lang="en-AU" dirty="0"/>
              <a:t>3.2 Frayer diagram – hydrocarbon (sample response)</a:t>
            </a:r>
          </a:p>
        </p:txBody>
      </p:sp>
      <p:grpSp>
        <p:nvGrpSpPr>
          <p:cNvPr id="3" name="Group 2">
            <a:extLst>
              <a:ext uri="{FF2B5EF4-FFF2-40B4-BE49-F238E27FC236}">
                <a16:creationId xmlns:a16="http://schemas.microsoft.com/office/drawing/2014/main" id="{AEEAA33E-6800-70A7-A193-BE5F3DD866DD}"/>
              </a:ext>
              <a:ext uri="{C183D7F6-B498-43B3-948B-1728B52AA6E4}">
                <adec:decorative xmlns:adec="http://schemas.microsoft.com/office/drawing/2017/decorative" val="1"/>
              </a:ext>
            </a:extLst>
          </p:cNvPr>
          <p:cNvGrpSpPr/>
          <p:nvPr/>
        </p:nvGrpSpPr>
        <p:grpSpPr>
          <a:xfrm>
            <a:off x="1244907" y="1055543"/>
            <a:ext cx="9702186" cy="5422747"/>
            <a:chOff x="1244907" y="1055543"/>
            <a:chExt cx="9702186" cy="5422747"/>
          </a:xfrm>
        </p:grpSpPr>
        <p:sp>
          <p:nvSpPr>
            <p:cNvPr id="20" name="Google Shape;72;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A8F4DB08-0CAB-9342-8F40-5001282E9C2E}"/>
                </a:ext>
                <a:ext uri="{C183D7F6-B498-43B3-948B-1728B52AA6E4}">
                  <adec:decorative xmlns:adec="http://schemas.microsoft.com/office/drawing/2017/decorative" val="1"/>
                </a:ext>
              </a:extLst>
            </p:cNvPr>
            <p:cNvSpPr/>
            <p:nvPr/>
          </p:nvSpPr>
          <p:spPr>
            <a:xfrm rot="-5400000">
              <a:off x="2327914" y="6522"/>
              <a:ext cx="2653156" cy="4778625"/>
            </a:xfrm>
            <a:prstGeom prst="round1Rect">
              <a:avLst>
                <a:gd name="adj" fmla="val 16667"/>
              </a:avLst>
            </a:prstGeom>
            <a:solidFill>
              <a:schemeClr val="lt1"/>
            </a:solidFill>
            <a:ln w="19050" cap="rnd" cmpd="sng">
              <a:solidFill>
                <a:srgbClr val="1E4E79"/>
              </a:solidFill>
              <a:prstDash val="dot"/>
              <a:round/>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1" name="Google Shape;74;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F2BB4B66-9BB7-50D5-74CF-94378315338B}"/>
                </a:ext>
                <a:ext uri="{C183D7F6-B498-43B3-948B-1728B52AA6E4}">
                  <adec:decorative xmlns:adec="http://schemas.microsoft.com/office/drawing/2017/decorative" val="1"/>
                </a:ext>
              </a:extLst>
            </p:cNvPr>
            <p:cNvSpPr/>
            <p:nvPr/>
          </p:nvSpPr>
          <p:spPr>
            <a:xfrm>
              <a:off x="6207357" y="1055543"/>
              <a:ext cx="4719464"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14100000" sx="103000" sy="103000" algn="ctr" rotWithShape="0">
                <a:srgbClr val="2E75B5">
                  <a:alpha val="34900"/>
                </a:srgbClr>
              </a:outerShdw>
            </a:effectLst>
          </p:spPr>
          <p:txBody>
            <a:bodyPr spcFirstLastPara="1" wrap="square" lIns="121900" tIns="121900" rIns="121900" bIns="121900" anchor="ctr" anchorCtr="0">
              <a:noAutofit/>
            </a:bodyPr>
            <a:lstStyle/>
            <a:p>
              <a:endParaRPr sz="4800">
                <a:latin typeface="Calibri"/>
                <a:ea typeface="Calibri"/>
                <a:cs typeface="Calibri"/>
                <a:sym typeface="Calibri"/>
              </a:endParaRPr>
            </a:p>
          </p:txBody>
        </p:sp>
        <p:sp>
          <p:nvSpPr>
            <p:cNvPr id="22" name="Google Shape;76;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4127503A-6E88-9C33-B542-060BEFBCA09F}"/>
                </a:ext>
                <a:ext uri="{C183D7F6-B498-43B3-948B-1728B52AA6E4}">
                  <adec:decorative xmlns:adec="http://schemas.microsoft.com/office/drawing/2017/decorative" val="1"/>
                </a:ext>
              </a:extLst>
            </p:cNvPr>
            <p:cNvSpPr/>
            <p:nvPr/>
          </p:nvSpPr>
          <p:spPr>
            <a:xfrm rot="10800000">
              <a:off x="1244907" y="3825132"/>
              <a:ext cx="4798541" cy="2653157"/>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sp>
          <p:nvSpPr>
            <p:cNvPr id="23" name="Google Shape;78;p15" descr="A scaffold for a frayer diagram. The title should be placed at the centre,  a definition in the top left, facts and characteristics in the top right, examples in the bottom left and non-examples in the bottom right.">
              <a:extLst>
                <a:ext uri="{FF2B5EF4-FFF2-40B4-BE49-F238E27FC236}">
                  <a16:creationId xmlns:a16="http://schemas.microsoft.com/office/drawing/2014/main" id="{8485D6FD-2345-FCB6-44B3-178C921F54AA}"/>
                </a:ext>
                <a:ext uri="{C183D7F6-B498-43B3-948B-1728B52AA6E4}">
                  <adec:decorative xmlns:adec="http://schemas.microsoft.com/office/drawing/2017/decorative" val="1"/>
                </a:ext>
              </a:extLst>
            </p:cNvPr>
            <p:cNvSpPr/>
            <p:nvPr/>
          </p:nvSpPr>
          <p:spPr>
            <a:xfrm rot="5400000">
              <a:off x="7255484" y="2786681"/>
              <a:ext cx="2651063" cy="4732155"/>
            </a:xfrm>
            <a:prstGeom prst="round1Rect">
              <a:avLst>
                <a:gd name="adj" fmla="val 16667"/>
              </a:avLst>
            </a:prstGeom>
            <a:solidFill>
              <a:schemeClr val="lt1"/>
            </a:solidFill>
            <a:ln w="19050" cap="rnd" cmpd="sng">
              <a:solidFill>
                <a:srgbClr val="1E4E79"/>
              </a:solidFill>
              <a:prstDash val="dot"/>
              <a:miter lim="800000"/>
              <a:headEnd type="none" w="sm" len="sm"/>
              <a:tailEnd type="none" w="sm" len="sm"/>
            </a:ln>
            <a:effectLst>
              <a:outerShdw blurRad="127000" dist="50800" dir="5400000" sx="103000" sy="103000" algn="ctr" rotWithShape="0">
                <a:srgbClr val="2E75B5">
                  <a:alpha val="34900"/>
                </a:srgbClr>
              </a:outerShdw>
            </a:effectLst>
          </p:spPr>
          <p:txBody>
            <a:bodyPr spcFirstLastPara="1" wrap="square" lIns="121900" tIns="121900" rIns="121900" bIns="121900" anchor="ctr" anchorCtr="0">
              <a:noAutofit/>
            </a:bodyPr>
            <a:lstStyle/>
            <a:p>
              <a:endParaRPr sz="3200"/>
            </a:p>
          </p:txBody>
        </p:sp>
      </p:grpSp>
      <p:sp>
        <p:nvSpPr>
          <p:cNvPr id="24" name="Google Shape;80;p15">
            <a:extLst>
              <a:ext uri="{FF2B5EF4-FFF2-40B4-BE49-F238E27FC236}">
                <a16:creationId xmlns:a16="http://schemas.microsoft.com/office/drawing/2014/main" id="{AE2C8E25-DD7C-908C-0285-8764172DA422}"/>
              </a:ext>
              <a:ext uri="{C183D7F6-B498-43B3-948B-1728B52AA6E4}">
                <adec:decorative xmlns:adec="http://schemas.microsoft.com/office/drawing/2017/decorative" val="1"/>
              </a:ext>
            </a:extLst>
          </p:cNvPr>
          <p:cNvSpPr/>
          <p:nvPr/>
        </p:nvSpPr>
        <p:spPr>
          <a:xfrm>
            <a:off x="4795025" y="3331490"/>
            <a:ext cx="2579648" cy="913886"/>
          </a:xfrm>
          <a:prstGeom prst="roundRect">
            <a:avLst>
              <a:gd name="adj" fmla="val 16667"/>
            </a:avLst>
          </a:prstGeom>
          <a:solidFill>
            <a:schemeClr val="lt1"/>
          </a:solidFill>
          <a:ln w="50800" cap="flat" cmpd="thickThin">
            <a:solidFill>
              <a:srgbClr val="2E75B5"/>
            </a:solidFill>
            <a:prstDash val="solid"/>
            <a:miter lim="800000"/>
            <a:headEnd type="none" w="sm" len="sm"/>
            <a:tailEnd type="none" w="sm" len="sm"/>
          </a:ln>
        </p:spPr>
        <p:txBody>
          <a:bodyPr spcFirstLastPara="1" wrap="square" lIns="121900" tIns="121900" rIns="121900" bIns="121900" anchor="ctr" anchorCtr="0">
            <a:noAutofit/>
          </a:bodyPr>
          <a:lstStyle/>
          <a:p>
            <a:pPr algn="ctr"/>
            <a:r>
              <a:rPr lang="en-AU" sz="2800" b="1" dirty="0"/>
              <a:t>Hydrocarbon</a:t>
            </a:r>
            <a:endParaRPr sz="2800" b="1" dirty="0"/>
          </a:p>
        </p:txBody>
      </p:sp>
      <p:sp>
        <p:nvSpPr>
          <p:cNvPr id="2" name="TextBox 1">
            <a:extLst>
              <a:ext uri="{FF2B5EF4-FFF2-40B4-BE49-F238E27FC236}">
                <a16:creationId xmlns:a16="http://schemas.microsoft.com/office/drawing/2014/main" id="{898FC3D9-5D41-5ED2-58AC-F68C2CF3B9E5}"/>
              </a:ext>
              <a:ext uri="{C183D7F6-B498-43B3-948B-1728B52AA6E4}">
                <adec:decorative xmlns:adec="http://schemas.microsoft.com/office/drawing/2017/decorative" val="0"/>
              </a:ext>
            </a:extLst>
          </p:cNvPr>
          <p:cNvSpPr txBox="1"/>
          <p:nvPr/>
        </p:nvSpPr>
        <p:spPr>
          <a:xfrm>
            <a:off x="1415638" y="1151373"/>
            <a:ext cx="4449903" cy="243840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Definition</a:t>
            </a:r>
          </a:p>
          <a:p>
            <a:pPr marL="177800" algn="l">
              <a:lnSpc>
                <a:spcPct val="114000"/>
              </a:lnSpc>
              <a:spcAft>
                <a:spcPts val="1200"/>
              </a:spcAft>
            </a:pPr>
            <a:r>
              <a:rPr lang="en-AU" sz="1600" dirty="0">
                <a:effectLst/>
                <a:ea typeface="Calibri" panose="020F0502020204030204" pitchFamily="34" charset="0"/>
              </a:rPr>
              <a:t>A group of compounds containing only hydrogen and carbon.</a:t>
            </a:r>
            <a:endParaRPr lang="en-AU" sz="1600" b="1" dirty="0"/>
          </a:p>
        </p:txBody>
      </p:sp>
      <p:sp>
        <p:nvSpPr>
          <p:cNvPr id="7" name="TextBox 6">
            <a:extLst>
              <a:ext uri="{FF2B5EF4-FFF2-40B4-BE49-F238E27FC236}">
                <a16:creationId xmlns:a16="http://schemas.microsoft.com/office/drawing/2014/main" id="{A674EA1E-C98D-EDB2-E061-2747E5820CA4}"/>
              </a:ext>
              <a:ext uri="{C183D7F6-B498-43B3-948B-1728B52AA6E4}">
                <adec:decorative xmlns:adec="http://schemas.microsoft.com/office/drawing/2017/decorative" val="0"/>
              </a:ext>
            </a:extLst>
          </p:cNvPr>
          <p:cNvSpPr txBox="1"/>
          <p:nvPr/>
        </p:nvSpPr>
        <p:spPr>
          <a:xfrm>
            <a:off x="6214845" y="1193800"/>
            <a:ext cx="4539216" cy="2438400"/>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Facts/Characteristics</a:t>
            </a:r>
          </a:p>
          <a:p>
            <a:pPr marL="444500" indent="-285750" algn="l">
              <a:lnSpc>
                <a:spcPct val="114000"/>
              </a:lnSpc>
              <a:spcAft>
                <a:spcPts val="1200"/>
              </a:spcAft>
              <a:buFont typeface="Arial" panose="020B0604020202020204" pitchFamily="34" charset="0"/>
              <a:buChar char="•"/>
            </a:pPr>
            <a:r>
              <a:rPr lang="en-AU" sz="1600" dirty="0"/>
              <a:t>Found in fossil fuels</a:t>
            </a:r>
          </a:p>
          <a:p>
            <a:pPr marL="444500" indent="-285750" algn="l">
              <a:lnSpc>
                <a:spcPct val="114000"/>
              </a:lnSpc>
              <a:spcAft>
                <a:spcPts val="1200"/>
              </a:spcAft>
              <a:buFont typeface="Arial" panose="020B0604020202020204" pitchFamily="34" charset="0"/>
              <a:buChar char="•"/>
            </a:pPr>
            <a:r>
              <a:rPr lang="en-AU" sz="1600" dirty="0"/>
              <a:t>Release energy when they undergo combustion</a:t>
            </a:r>
          </a:p>
          <a:p>
            <a:pPr marL="444500" indent="-285750" algn="l">
              <a:lnSpc>
                <a:spcPct val="114000"/>
              </a:lnSpc>
              <a:spcAft>
                <a:spcPts val="1200"/>
              </a:spcAft>
              <a:buFont typeface="Arial" panose="020B0604020202020204" pitchFamily="34" charset="0"/>
              <a:buChar char="•"/>
            </a:pPr>
            <a:r>
              <a:rPr lang="en-AU" sz="1600" dirty="0"/>
              <a:t>Can be solids, liquids or gases at room temp</a:t>
            </a:r>
          </a:p>
        </p:txBody>
      </p:sp>
      <p:sp>
        <p:nvSpPr>
          <p:cNvPr id="9" name="TextBox 8">
            <a:extLst>
              <a:ext uri="{FF2B5EF4-FFF2-40B4-BE49-F238E27FC236}">
                <a16:creationId xmlns:a16="http://schemas.microsoft.com/office/drawing/2014/main" id="{797A1C90-5C50-F708-B8F2-637577B6D6A3}"/>
              </a:ext>
              <a:ext uri="{C183D7F6-B498-43B3-948B-1728B52AA6E4}">
                <adec:decorative xmlns:adec="http://schemas.microsoft.com/office/drawing/2017/decorative" val="0"/>
              </a:ext>
            </a:extLst>
          </p:cNvPr>
          <p:cNvSpPr txBox="1"/>
          <p:nvPr/>
        </p:nvSpPr>
        <p:spPr>
          <a:xfrm>
            <a:off x="1402893" y="4025399"/>
            <a:ext cx="4610652" cy="2252624"/>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Examples</a:t>
            </a:r>
          </a:p>
          <a:p>
            <a:pPr marL="444500" indent="-285750" algn="l">
              <a:lnSpc>
                <a:spcPct val="114000"/>
              </a:lnSpc>
              <a:spcAft>
                <a:spcPts val="1200"/>
              </a:spcAft>
              <a:buFont typeface="Arial" panose="020B0604020202020204" pitchFamily="34" charset="0"/>
              <a:buChar char="•"/>
            </a:pPr>
            <a:r>
              <a:rPr lang="en-AU" sz="1600" dirty="0"/>
              <a:t>Methane (CH</a:t>
            </a:r>
            <a:r>
              <a:rPr lang="en-AU" sz="1600" baseline="-25000" dirty="0"/>
              <a:t>4</a:t>
            </a:r>
            <a:r>
              <a:rPr lang="en-AU" sz="1600" dirty="0"/>
              <a:t>)</a:t>
            </a:r>
          </a:p>
          <a:p>
            <a:pPr marL="444500" indent="-285750" algn="l">
              <a:lnSpc>
                <a:spcPct val="114000"/>
              </a:lnSpc>
              <a:spcAft>
                <a:spcPts val="1200"/>
              </a:spcAft>
              <a:buFont typeface="Arial" panose="020B0604020202020204" pitchFamily="34" charset="0"/>
              <a:buChar char="•"/>
            </a:pPr>
            <a:r>
              <a:rPr lang="en-AU" sz="1600" dirty="0"/>
              <a:t>Propane (C</a:t>
            </a:r>
            <a:r>
              <a:rPr lang="en-AU" sz="1600" baseline="-25000" dirty="0"/>
              <a:t>3</a:t>
            </a:r>
            <a:r>
              <a:rPr lang="en-AU" sz="1600" dirty="0"/>
              <a:t>H</a:t>
            </a:r>
            <a:r>
              <a:rPr lang="en-AU" sz="1600" baseline="-25000" dirty="0"/>
              <a:t>4</a:t>
            </a:r>
            <a:r>
              <a:rPr lang="en-AU" sz="1600" dirty="0"/>
              <a:t>)</a:t>
            </a:r>
          </a:p>
          <a:p>
            <a:pPr marL="444500" indent="-285750" algn="l">
              <a:lnSpc>
                <a:spcPct val="114000"/>
              </a:lnSpc>
              <a:spcAft>
                <a:spcPts val="1200"/>
              </a:spcAft>
              <a:buFont typeface="Arial" panose="020B0604020202020204" pitchFamily="34" charset="0"/>
              <a:buChar char="•"/>
            </a:pPr>
            <a:r>
              <a:rPr lang="en-AU" sz="1600" dirty="0"/>
              <a:t>Octane (C</a:t>
            </a:r>
            <a:r>
              <a:rPr lang="en-AU" sz="1600" baseline="-25000" dirty="0"/>
              <a:t>8</a:t>
            </a:r>
            <a:r>
              <a:rPr lang="en-AU" sz="1600" dirty="0"/>
              <a:t>H</a:t>
            </a:r>
            <a:r>
              <a:rPr lang="en-AU" sz="1600" baseline="-25000" dirty="0"/>
              <a:t>18</a:t>
            </a:r>
            <a:r>
              <a:rPr lang="en-AU" sz="1600" dirty="0"/>
              <a:t>)</a:t>
            </a:r>
          </a:p>
        </p:txBody>
      </p:sp>
      <p:sp>
        <p:nvSpPr>
          <p:cNvPr id="11" name="TextBox 10">
            <a:extLst>
              <a:ext uri="{FF2B5EF4-FFF2-40B4-BE49-F238E27FC236}">
                <a16:creationId xmlns:a16="http://schemas.microsoft.com/office/drawing/2014/main" id="{BCF14B0E-5C23-9182-5CF1-6F4842D8FEA4}"/>
              </a:ext>
              <a:ext uri="{C183D7F6-B498-43B3-948B-1728B52AA6E4}">
                <adec:decorative xmlns:adec="http://schemas.microsoft.com/office/drawing/2017/decorative" val="0"/>
              </a:ext>
            </a:extLst>
          </p:cNvPr>
          <p:cNvSpPr txBox="1"/>
          <p:nvPr/>
        </p:nvSpPr>
        <p:spPr>
          <a:xfrm>
            <a:off x="6292194" y="4235521"/>
            <a:ext cx="4461866" cy="2252624"/>
          </a:xfrm>
          <a:prstGeom prst="rect">
            <a:avLst/>
          </a:prstGeom>
          <a:noFill/>
        </p:spPr>
        <p:txBody>
          <a:bodyPr wrap="square" lIns="0" tIns="0" rIns="0" bIns="0" rtlCol="0">
            <a:noAutofit/>
          </a:bodyPr>
          <a:lstStyle/>
          <a:p>
            <a:pPr marL="177800" algn="l">
              <a:lnSpc>
                <a:spcPct val="150000"/>
              </a:lnSpc>
              <a:spcAft>
                <a:spcPts val="1200"/>
              </a:spcAft>
            </a:pPr>
            <a:r>
              <a:rPr lang="en-US" sz="1800" b="1" dirty="0">
                <a:solidFill>
                  <a:schemeClr val="accent1"/>
                </a:solidFill>
                <a:latin typeface="+mj-lt"/>
              </a:rPr>
              <a:t>Non-example</a:t>
            </a:r>
          </a:p>
          <a:p>
            <a:pPr marL="177800" algn="l">
              <a:lnSpc>
                <a:spcPct val="114000"/>
              </a:lnSpc>
              <a:spcAft>
                <a:spcPts val="1200"/>
              </a:spcAft>
              <a:tabLst>
                <a:tab pos="177800" algn="l"/>
              </a:tabLst>
            </a:pPr>
            <a:r>
              <a:rPr lang="en-AU" sz="1600" dirty="0"/>
              <a:t>Any compound that contains an element other than just hydrogen and carbon for example, Water (H</a:t>
            </a:r>
            <a:r>
              <a:rPr lang="en-AU" sz="1600" baseline="-25000" dirty="0"/>
              <a:t>2</a:t>
            </a:r>
            <a:r>
              <a:rPr lang="en-AU" sz="1600" dirty="0"/>
              <a:t>O), ethanol (C</a:t>
            </a:r>
            <a:r>
              <a:rPr lang="en-AU" sz="1600" baseline="-25000" dirty="0"/>
              <a:t>2</a:t>
            </a:r>
            <a:r>
              <a:rPr lang="en-AU" sz="1600" dirty="0"/>
              <a:t>H</a:t>
            </a:r>
            <a:r>
              <a:rPr lang="en-AU" sz="1600" baseline="-25000" dirty="0"/>
              <a:t>5</a:t>
            </a:r>
            <a:r>
              <a:rPr lang="en-AU" sz="1600" dirty="0"/>
              <a:t>OH) and glucose (C</a:t>
            </a:r>
            <a:r>
              <a:rPr lang="en-AU" sz="1600" baseline="-25000" dirty="0"/>
              <a:t>6</a:t>
            </a:r>
            <a:r>
              <a:rPr lang="en-AU" sz="1600" dirty="0"/>
              <a:t>H</a:t>
            </a:r>
            <a:r>
              <a:rPr lang="en-AU" sz="1600" baseline="-25000" dirty="0"/>
              <a:t>12</a:t>
            </a:r>
            <a:r>
              <a:rPr lang="en-AU" sz="1600" dirty="0"/>
              <a:t>O</a:t>
            </a:r>
            <a:r>
              <a:rPr lang="en-AU" sz="1600" baseline="-25000" dirty="0"/>
              <a:t>6</a:t>
            </a:r>
            <a:r>
              <a:rPr lang="en-AU" sz="1600" dirty="0"/>
              <a:t>).</a:t>
            </a:r>
          </a:p>
        </p:txBody>
      </p:sp>
      <p:sp>
        <p:nvSpPr>
          <p:cNvPr id="4" name="Slide Number Placeholder 3">
            <a:extLst>
              <a:ext uri="{FF2B5EF4-FFF2-40B4-BE49-F238E27FC236}">
                <a16:creationId xmlns:a16="http://schemas.microsoft.com/office/drawing/2014/main" id="{EF6D67F1-3C7D-94F7-DBEC-9A7C2B1E4BA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75</a:t>
            </a:fld>
            <a:endParaRPr lang="en-AU"/>
          </a:p>
        </p:txBody>
      </p:sp>
    </p:spTree>
    <p:extLst>
      <p:ext uri="{BB962C8B-B14F-4D97-AF65-F5344CB8AC3E}">
        <p14:creationId xmlns:p14="http://schemas.microsoft.com/office/powerpoint/2010/main" val="396913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A51FA-ED2F-D41F-D73D-31F88A95B20D}"/>
              </a:ext>
            </a:extLst>
          </p:cNvPr>
          <p:cNvSpPr>
            <a:spLocks noGrp="1"/>
          </p:cNvSpPr>
          <p:nvPr>
            <p:ph type="title"/>
          </p:nvPr>
        </p:nvSpPr>
        <p:spPr/>
        <p:txBody>
          <a:bodyPr/>
          <a:lstStyle/>
          <a:p>
            <a:r>
              <a:rPr lang="en-AU" dirty="0"/>
              <a:t>3.2 Fractional distillation</a:t>
            </a:r>
          </a:p>
        </p:txBody>
      </p:sp>
      <p:sp>
        <p:nvSpPr>
          <p:cNvPr id="4" name="Text Placeholder 3">
            <a:extLst>
              <a:ext uri="{FF2B5EF4-FFF2-40B4-BE49-F238E27FC236}">
                <a16:creationId xmlns:a16="http://schemas.microsoft.com/office/drawing/2014/main" id="{439B3AE8-08BC-5714-0F66-566957B82EC3}"/>
              </a:ext>
            </a:extLst>
          </p:cNvPr>
          <p:cNvSpPr>
            <a:spLocks noGrp="1"/>
          </p:cNvSpPr>
          <p:nvPr>
            <p:ph type="body" sz="quarter" idx="18"/>
          </p:nvPr>
        </p:nvSpPr>
        <p:spPr/>
        <p:txBody>
          <a:bodyPr/>
          <a:lstStyle/>
          <a:p>
            <a:r>
              <a:rPr lang="en-AU" dirty="0">
                <a:latin typeface="+mj-lt"/>
                <a:hlinkClick r:id="rId4"/>
              </a:rPr>
              <a:t>Fractional distillation (4:05)</a:t>
            </a:r>
            <a:endParaRPr lang="en-AU" dirty="0">
              <a:latin typeface="+mj-lt"/>
            </a:endParaRPr>
          </a:p>
        </p:txBody>
      </p:sp>
      <p:pic>
        <p:nvPicPr>
          <p:cNvPr id="8" name="Online Media 7" title="Fractional Distillation | Organic Chemistry | Chemistry | FuseSchool">
            <a:hlinkClick r:id="" action="ppaction://media"/>
            <a:extLst>
              <a:ext uri="{FF2B5EF4-FFF2-40B4-BE49-F238E27FC236}">
                <a16:creationId xmlns:a16="http://schemas.microsoft.com/office/drawing/2014/main" id="{1C924DE8-6D23-2FB2-2E58-0B6A896A7FAD}"/>
              </a:ext>
            </a:extLst>
          </p:cNvPr>
          <p:cNvPicPr>
            <a:picLocks noRot="1" noChangeAspect="1"/>
          </p:cNvPicPr>
          <p:nvPr>
            <a:videoFile r:link="rId1"/>
          </p:nvPr>
        </p:nvPicPr>
        <p:blipFill>
          <a:blip r:embed="rId5"/>
          <a:stretch>
            <a:fillRect/>
          </a:stretch>
        </p:blipFill>
        <p:spPr>
          <a:xfrm>
            <a:off x="1712028" y="1562100"/>
            <a:ext cx="8767944" cy="4953900"/>
          </a:xfrm>
          <a:prstGeom prst="rect">
            <a:avLst/>
          </a:prstGeom>
        </p:spPr>
      </p:pic>
      <p:sp>
        <p:nvSpPr>
          <p:cNvPr id="2" name="Slide Number Placeholder 1">
            <a:extLst>
              <a:ext uri="{FF2B5EF4-FFF2-40B4-BE49-F238E27FC236}">
                <a16:creationId xmlns:a16="http://schemas.microsoft.com/office/drawing/2014/main" id="{1CBB8CDA-A418-82A1-FEC5-F3A5023950E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76</a:t>
            </a:fld>
            <a:endParaRPr lang="en-AU"/>
          </a:p>
        </p:txBody>
      </p:sp>
    </p:spTree>
    <p:extLst>
      <p:ext uri="{BB962C8B-B14F-4D97-AF65-F5344CB8AC3E}">
        <p14:creationId xmlns:p14="http://schemas.microsoft.com/office/powerpoint/2010/main" val="37173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3601A6-CD49-C12A-AFB0-F220D44ADB87}"/>
              </a:ext>
            </a:extLst>
          </p:cNvPr>
          <p:cNvSpPr>
            <a:spLocks noGrp="1"/>
          </p:cNvSpPr>
          <p:nvPr>
            <p:ph type="title"/>
          </p:nvPr>
        </p:nvSpPr>
        <p:spPr>
          <a:xfrm>
            <a:off x="360000" y="360000"/>
            <a:ext cx="11484000" cy="545601"/>
          </a:xfrm>
        </p:spPr>
        <p:txBody>
          <a:bodyPr/>
          <a:lstStyle/>
          <a:p>
            <a:r>
              <a:rPr lang="en-AU" dirty="0">
                <a:latin typeface="+mj-lt"/>
              </a:rPr>
              <a:t>3.2 Fractional distillation diagram</a:t>
            </a:r>
          </a:p>
        </p:txBody>
      </p:sp>
      <p:sp>
        <p:nvSpPr>
          <p:cNvPr id="7" name="TextBox 6">
            <a:extLst>
              <a:ext uri="{FF2B5EF4-FFF2-40B4-BE49-F238E27FC236}">
                <a16:creationId xmlns:a16="http://schemas.microsoft.com/office/drawing/2014/main" id="{B04C998C-4686-522E-2564-3DD6C6A80959}"/>
              </a:ext>
            </a:extLst>
          </p:cNvPr>
          <p:cNvSpPr txBox="1"/>
          <p:nvPr/>
        </p:nvSpPr>
        <p:spPr>
          <a:xfrm>
            <a:off x="348000" y="1327495"/>
            <a:ext cx="5371130" cy="4651979"/>
          </a:xfrm>
          <a:prstGeom prst="rect">
            <a:avLst/>
          </a:prstGeom>
          <a:noFill/>
        </p:spPr>
        <p:txBody>
          <a:bodyPr wrap="square">
            <a:spAutoFit/>
          </a:bodyPr>
          <a:lstStyle/>
          <a:p>
            <a:pPr>
              <a:lnSpc>
                <a:spcPct val="150000"/>
              </a:lnSpc>
              <a:spcAft>
                <a:spcPts val="1200"/>
              </a:spcAft>
            </a:pPr>
            <a:r>
              <a:rPr lang="en-AU" sz="2000" dirty="0">
                <a:effectLst/>
                <a:ea typeface="Calibri" panose="020F0502020204030204" pitchFamily="34" charset="0"/>
              </a:rPr>
              <a:t>Add these labels to the diagram:</a:t>
            </a:r>
          </a:p>
          <a:p>
            <a:pPr marL="285750" indent="-285750">
              <a:lnSpc>
                <a:spcPct val="150000"/>
              </a:lnSpc>
              <a:spcAft>
                <a:spcPts val="1200"/>
              </a:spcAft>
              <a:buFont typeface="Arial" panose="020B0604020202020204" pitchFamily="34" charset="0"/>
              <a:buChar char="•"/>
            </a:pPr>
            <a:r>
              <a:rPr lang="en-AU" sz="2000" dirty="0">
                <a:effectLst/>
                <a:ea typeface="Calibri" panose="020F0502020204030204" pitchFamily="34" charset="0"/>
              </a:rPr>
              <a:t>Crude oil </a:t>
            </a:r>
          </a:p>
          <a:p>
            <a:pPr marL="285750" indent="-285750">
              <a:lnSpc>
                <a:spcPct val="150000"/>
              </a:lnSpc>
              <a:spcAft>
                <a:spcPts val="1200"/>
              </a:spcAft>
              <a:buFont typeface="Arial" panose="020B0604020202020204" pitchFamily="34" charset="0"/>
              <a:buChar char="•"/>
            </a:pPr>
            <a:r>
              <a:rPr lang="en-AU" sz="2000" dirty="0">
                <a:effectLst/>
                <a:ea typeface="Calibri" panose="020F0502020204030204" pitchFamily="34" charset="0"/>
              </a:rPr>
              <a:t>400 </a:t>
            </a:r>
            <a:r>
              <a:rPr lang="en-AU" sz="2000" baseline="30000" dirty="0" err="1">
                <a:effectLst/>
                <a:ea typeface="Calibri" panose="020F0502020204030204" pitchFamily="34" charset="0"/>
              </a:rPr>
              <a:t>o</a:t>
            </a:r>
            <a:r>
              <a:rPr lang="en-AU" sz="2000" dirty="0" err="1">
                <a:effectLst/>
                <a:ea typeface="Calibri" panose="020F0502020204030204" pitchFamily="34" charset="0"/>
              </a:rPr>
              <a:t>C</a:t>
            </a:r>
            <a:endParaRPr lang="en-AU" sz="2000" dirty="0">
              <a:effectLst/>
              <a:ea typeface="Calibri" panose="020F0502020204030204" pitchFamily="34" charset="0"/>
            </a:endParaRPr>
          </a:p>
          <a:p>
            <a:pPr marL="285750" indent="-285750">
              <a:lnSpc>
                <a:spcPct val="150000"/>
              </a:lnSpc>
              <a:spcAft>
                <a:spcPts val="1200"/>
              </a:spcAft>
              <a:buFont typeface="Arial" panose="020B0604020202020204" pitchFamily="34" charset="0"/>
              <a:buChar char="•"/>
            </a:pPr>
            <a:r>
              <a:rPr lang="en-AU" sz="2000" dirty="0">
                <a:ea typeface="Calibri" panose="020F0502020204030204" pitchFamily="34" charset="0"/>
              </a:rPr>
              <a:t>Liquid petroleum gas (LPG)</a:t>
            </a:r>
            <a:endParaRPr lang="en-AU" sz="2000" dirty="0">
              <a:effectLst/>
              <a:ea typeface="Calibri" panose="020F0502020204030204" pitchFamily="34" charset="0"/>
            </a:endParaRPr>
          </a:p>
          <a:p>
            <a:pPr marL="285750" indent="-285750">
              <a:lnSpc>
                <a:spcPct val="150000"/>
              </a:lnSpc>
              <a:spcAft>
                <a:spcPts val="1200"/>
              </a:spcAft>
              <a:buFont typeface="Arial" panose="020B0604020202020204" pitchFamily="34" charset="0"/>
              <a:buChar char="•"/>
            </a:pPr>
            <a:r>
              <a:rPr lang="en-AU" sz="2000" dirty="0">
                <a:ea typeface="Calibri" panose="020F0502020204030204" pitchFamily="34" charset="0"/>
              </a:rPr>
              <a:t>F</a:t>
            </a:r>
            <a:r>
              <a:rPr lang="en-AU" sz="2000" dirty="0">
                <a:effectLst/>
                <a:ea typeface="Calibri" panose="020F0502020204030204" pitchFamily="34" charset="0"/>
              </a:rPr>
              <a:t>urnace</a:t>
            </a:r>
          </a:p>
          <a:p>
            <a:pPr marL="285750" indent="-285750">
              <a:lnSpc>
                <a:spcPct val="150000"/>
              </a:lnSpc>
              <a:spcAft>
                <a:spcPts val="1200"/>
              </a:spcAft>
              <a:buFont typeface="Arial" panose="020B0604020202020204" pitchFamily="34" charset="0"/>
              <a:buChar char="•"/>
            </a:pPr>
            <a:r>
              <a:rPr lang="en-AU" sz="2000" dirty="0">
                <a:ea typeface="Calibri" panose="020F0502020204030204" pitchFamily="34" charset="0"/>
              </a:rPr>
              <a:t>V</a:t>
            </a:r>
            <a:r>
              <a:rPr lang="en-AU" sz="2000" dirty="0">
                <a:effectLst/>
                <a:ea typeface="Calibri" panose="020F0502020204030204" pitchFamily="34" charset="0"/>
              </a:rPr>
              <a:t>ery long hydrocarbons (lubricating oil, paraffin wax, asphalt)</a:t>
            </a:r>
          </a:p>
          <a:p>
            <a:pPr marL="285750" indent="-285750">
              <a:lnSpc>
                <a:spcPct val="150000"/>
              </a:lnSpc>
              <a:spcAft>
                <a:spcPts val="1200"/>
              </a:spcAft>
              <a:buFont typeface="Arial" panose="020B0604020202020204" pitchFamily="34" charset="0"/>
              <a:buChar char="•"/>
            </a:pPr>
            <a:r>
              <a:rPr lang="en-AU" sz="2000" dirty="0">
                <a:effectLst/>
                <a:ea typeface="Calibri" panose="020F0502020204030204" pitchFamily="34" charset="0"/>
              </a:rPr>
              <a:t>150 </a:t>
            </a:r>
            <a:r>
              <a:rPr lang="en-AU" sz="2000" baseline="30000" dirty="0" err="1">
                <a:effectLst/>
                <a:ea typeface="Calibri" panose="020F0502020204030204" pitchFamily="34" charset="0"/>
              </a:rPr>
              <a:t>o</a:t>
            </a:r>
            <a:r>
              <a:rPr lang="en-AU" sz="2000" dirty="0" err="1">
                <a:effectLst/>
                <a:ea typeface="Calibri" panose="020F0502020204030204" pitchFamily="34" charset="0"/>
              </a:rPr>
              <a:t>C</a:t>
            </a:r>
            <a:endParaRPr lang="en-AU" sz="2000" dirty="0"/>
          </a:p>
        </p:txBody>
      </p:sp>
      <p:pic>
        <p:nvPicPr>
          <p:cNvPr id="5" name="Picture 4" descr="Partially labelled diagram of fractional distillation.">
            <a:extLst>
              <a:ext uri="{FF2B5EF4-FFF2-40B4-BE49-F238E27FC236}">
                <a16:creationId xmlns:a16="http://schemas.microsoft.com/office/drawing/2014/main" id="{A939BD01-869D-7996-323A-44395514875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58377" y="360000"/>
            <a:ext cx="5985623" cy="5857430"/>
          </a:xfrm>
          <a:prstGeom prst="rect">
            <a:avLst/>
          </a:prstGeom>
        </p:spPr>
      </p:pic>
      <p:sp>
        <p:nvSpPr>
          <p:cNvPr id="9" name="TextBox 8">
            <a:extLst>
              <a:ext uri="{FF2B5EF4-FFF2-40B4-BE49-F238E27FC236}">
                <a16:creationId xmlns:a16="http://schemas.microsoft.com/office/drawing/2014/main" id="{41119A1E-2C98-BE60-0970-2AFFBF187A35}"/>
              </a:ext>
              <a:ext uri="{C183D7F6-B498-43B3-948B-1728B52AA6E4}">
                <adec:decorative xmlns:adec="http://schemas.microsoft.com/office/drawing/2017/decorative" val="1"/>
              </a:ext>
            </a:extLst>
          </p:cNvPr>
          <p:cNvSpPr txBox="1"/>
          <p:nvPr/>
        </p:nvSpPr>
        <p:spPr>
          <a:xfrm>
            <a:off x="360000" y="6401368"/>
            <a:ext cx="8100923" cy="294632"/>
          </a:xfrm>
          <a:prstGeom prst="rect">
            <a:avLst/>
          </a:prstGeom>
          <a:noFill/>
        </p:spPr>
        <p:txBody>
          <a:bodyPr wrap="square">
            <a:spAutoFit/>
          </a:bodyPr>
          <a:lstStyle/>
          <a:p>
            <a:pPr>
              <a:lnSpc>
                <a:spcPct val="150000"/>
              </a:lnSpc>
              <a:spcBef>
                <a:spcPts val="1200"/>
              </a:spcBef>
              <a:spcAft>
                <a:spcPts val="600"/>
              </a:spcAft>
            </a:pPr>
            <a:r>
              <a:rPr lang="en-AU" sz="1000" dirty="0">
                <a:effectLst/>
                <a:ea typeface="Calibri" panose="020F0502020204030204" pitchFamily="34" charset="0"/>
              </a:rPr>
              <a:t>Image credit: Crude oil distillation via </a:t>
            </a:r>
            <a:r>
              <a:rPr lang="en-AU" sz="1000" u="sng" dirty="0">
                <a:solidFill>
                  <a:srgbClr val="001C4A"/>
                </a:solidFill>
                <a:effectLst/>
                <a:ea typeface="Calibri" panose="020F0502020204030204" pitchFamily="34" charset="0"/>
                <a:hlinkClick r:id="rId4"/>
              </a:rPr>
              <a:t>Wikimedia Commons</a:t>
            </a:r>
            <a:r>
              <a:rPr lang="en-AU" sz="1000" dirty="0">
                <a:effectLst/>
                <a:ea typeface="Calibri" panose="020F0502020204030204" pitchFamily="34" charset="0"/>
              </a:rPr>
              <a:t> is used under the </a:t>
            </a:r>
            <a:r>
              <a:rPr lang="en-AU" sz="1000" u="sng" dirty="0">
                <a:solidFill>
                  <a:srgbClr val="001C4A"/>
                </a:solidFill>
                <a:effectLst/>
                <a:ea typeface="Calibri" panose="020F0502020204030204" pitchFamily="34" charset="0"/>
                <a:hlinkClick r:id="rId5"/>
              </a:rPr>
              <a:t>CC BY-SA 3.0</a:t>
            </a:r>
            <a:r>
              <a:rPr lang="en-AU" sz="1000" dirty="0">
                <a:effectLst/>
                <a:ea typeface="Calibri" panose="020F0502020204030204" pitchFamily="34" charset="0"/>
              </a:rPr>
              <a:t> licence.</a:t>
            </a:r>
            <a:endParaRPr lang="en-AU" sz="40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05702EE3-97AD-091F-AABF-878D8617C7F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77</a:t>
            </a:fld>
            <a:endParaRPr lang="en-AU"/>
          </a:p>
        </p:txBody>
      </p:sp>
    </p:spTree>
    <p:extLst>
      <p:ext uri="{BB962C8B-B14F-4D97-AF65-F5344CB8AC3E}">
        <p14:creationId xmlns:p14="http://schemas.microsoft.com/office/powerpoint/2010/main" val="291415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331B8-3EB5-E6E0-E8D7-90744687D41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BE7E918-7F1F-1672-2484-058AD7F49DCD}"/>
              </a:ext>
            </a:extLst>
          </p:cNvPr>
          <p:cNvSpPr>
            <a:spLocks noGrp="1"/>
          </p:cNvSpPr>
          <p:nvPr>
            <p:ph type="title"/>
          </p:nvPr>
        </p:nvSpPr>
        <p:spPr/>
        <p:txBody>
          <a:bodyPr/>
          <a:lstStyle/>
          <a:p>
            <a:r>
              <a:rPr lang="en-AU">
                <a:latin typeface="+mj-lt"/>
                <a:cs typeface="Arial"/>
              </a:rPr>
              <a:t>3.3 Give them a name</a:t>
            </a:r>
          </a:p>
        </p:txBody>
      </p:sp>
      <p:sp>
        <p:nvSpPr>
          <p:cNvPr id="6" name="Text Placeholder 5">
            <a:extLst>
              <a:ext uri="{FF2B5EF4-FFF2-40B4-BE49-F238E27FC236}">
                <a16:creationId xmlns:a16="http://schemas.microsoft.com/office/drawing/2014/main" id="{3E8F4080-D33E-E792-A7A2-E788FCBCC455}"/>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0F8ACFEA-54CD-A3A9-9DCA-2391D1137C87}"/>
              </a:ext>
            </a:extLst>
          </p:cNvPr>
          <p:cNvGraphicFramePr>
            <a:graphicFrameLocks noGrp="1"/>
          </p:cNvGraphicFramePr>
          <p:nvPr>
            <p:extLst>
              <p:ext uri="{D42A27DB-BD31-4B8C-83A1-F6EECF244321}">
                <p14:modId xmlns:p14="http://schemas.microsoft.com/office/powerpoint/2010/main" val="555731997"/>
              </p:ext>
            </p:extLst>
          </p:nvPr>
        </p:nvGraphicFramePr>
        <p:xfrm>
          <a:off x="359998" y="1916174"/>
          <a:ext cx="11126369" cy="3926840"/>
        </p:xfrm>
        <a:graphic>
          <a:graphicData uri="http://schemas.openxmlformats.org/drawingml/2006/table">
            <a:tbl>
              <a:tblPr firstRow="1">
                <a:tableStyleId>{B301B821-A1FF-4177-AEE7-76D212191A09}</a:tableStyleId>
              </a:tblPr>
              <a:tblGrid>
                <a:gridCol w="5452079">
                  <a:extLst>
                    <a:ext uri="{9D8B030D-6E8A-4147-A177-3AD203B41FA5}">
                      <a16:colId xmlns:a16="http://schemas.microsoft.com/office/drawing/2014/main" val="3623447875"/>
                    </a:ext>
                  </a:extLst>
                </a:gridCol>
                <a:gridCol w="5674290">
                  <a:extLst>
                    <a:ext uri="{9D8B030D-6E8A-4147-A177-3AD203B41FA5}">
                      <a16:colId xmlns:a16="http://schemas.microsoft.com/office/drawing/2014/main" val="3573327086"/>
                    </a:ext>
                  </a:extLst>
                </a:gridCol>
              </a:tblGrid>
              <a:tr h="370133">
                <a:tc>
                  <a:txBody>
                    <a:bodyPr/>
                    <a:lstStyle/>
                    <a:p>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1083194">
                <a:tc>
                  <a:txBody>
                    <a:bodyPr/>
                    <a:lstStyle/>
                    <a:p>
                      <a:pPr marL="285750" indent="-285750">
                        <a:lnSpc>
                          <a:spcPct val="150000"/>
                        </a:lnSpc>
                        <a:spcAft>
                          <a:spcPts val="1200"/>
                        </a:spcAft>
                        <a:buFont typeface="Arial" panose="020B0604020202020204" pitchFamily="34" charset="0"/>
                        <a:buChar char="•"/>
                      </a:pPr>
                      <a:r>
                        <a:rPr lang="en-AU" sz="1800" kern="1200" dirty="0">
                          <a:solidFill>
                            <a:schemeClr val="dk1"/>
                          </a:solidFill>
                          <a:effectLst/>
                          <a:latin typeface="+mn-lt"/>
                          <a:ea typeface="+mn-ea"/>
                          <a:cs typeface="+mn-cs"/>
                        </a:rPr>
                        <a:t>to describe the similarities and differences between materials based on their chemical properties</a:t>
                      </a:r>
                      <a:endParaRPr lang="en-AU" sz="2000" dirty="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build molecular models of the first 8 alkanes</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identify the functional group of an organic compound</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identify and name the first 8 alkanes</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kern="1200" dirty="0">
                          <a:solidFill>
                            <a:schemeClr val="dk1"/>
                          </a:solidFill>
                          <a:effectLst/>
                          <a:latin typeface="+mn-lt"/>
                          <a:ea typeface="+mn-ea"/>
                          <a:cs typeface="+mn-cs"/>
                        </a:rPr>
                        <a:t>draw the structure of the first 8 alkanes</a:t>
                      </a:r>
                    </a:p>
                    <a:p>
                      <a:pPr marL="285750" indent="-285750">
                        <a:lnSpc>
                          <a:spcPct val="150000"/>
                        </a:lnSpc>
                        <a:spcAft>
                          <a:spcPts val="1200"/>
                        </a:spcAft>
                        <a:buFont typeface="Arial" panose="020B0604020202020204" pitchFamily="34" charset="0"/>
                        <a:buChar char="•"/>
                      </a:pPr>
                      <a:r>
                        <a:rPr lang="en-AU" sz="1800" kern="1200" dirty="0">
                          <a:solidFill>
                            <a:schemeClr val="dk1"/>
                          </a:solidFill>
                          <a:effectLst/>
                          <a:latin typeface="+mn-lt"/>
                          <a:ea typeface="+mn-ea"/>
                          <a:cs typeface="+mn-cs"/>
                        </a:rPr>
                        <a:t>name some simple alkenes, alkynes, alcohols and carboxylic acids</a:t>
                      </a:r>
                      <a:endParaRPr lang="en-AU"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bl>
          </a:graphicData>
        </a:graphic>
      </p:graphicFrame>
      <p:sp>
        <p:nvSpPr>
          <p:cNvPr id="2" name="Slide Number Placeholder 1">
            <a:extLst>
              <a:ext uri="{FF2B5EF4-FFF2-40B4-BE49-F238E27FC236}">
                <a16:creationId xmlns:a16="http://schemas.microsoft.com/office/drawing/2014/main" id="{071E2303-E4E0-0E3D-7737-FF55D1B48C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78</a:t>
            </a:fld>
            <a:endParaRPr lang="en-AU"/>
          </a:p>
        </p:txBody>
      </p:sp>
    </p:spTree>
    <p:extLst>
      <p:ext uri="{BB962C8B-B14F-4D97-AF65-F5344CB8AC3E}">
        <p14:creationId xmlns:p14="http://schemas.microsoft.com/office/powerpoint/2010/main" val="11788209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8B626-C0F5-6E4F-C8E1-AF32D740B918}"/>
              </a:ext>
            </a:extLst>
          </p:cNvPr>
          <p:cNvSpPr>
            <a:spLocks noGrp="1"/>
          </p:cNvSpPr>
          <p:nvPr>
            <p:ph type="title"/>
          </p:nvPr>
        </p:nvSpPr>
        <p:spPr/>
        <p:txBody>
          <a:bodyPr/>
          <a:lstStyle/>
          <a:p>
            <a:r>
              <a:rPr lang="en-AU" dirty="0"/>
              <a:t>3.3 The role of IUPAC</a:t>
            </a:r>
          </a:p>
        </p:txBody>
      </p:sp>
      <p:sp>
        <p:nvSpPr>
          <p:cNvPr id="4" name="Text Placeholder 3">
            <a:extLst>
              <a:ext uri="{FF2B5EF4-FFF2-40B4-BE49-F238E27FC236}">
                <a16:creationId xmlns:a16="http://schemas.microsoft.com/office/drawing/2014/main" id="{C7AAA26B-4EE2-1C38-55DE-359E7F42E5B7}"/>
              </a:ext>
            </a:extLst>
          </p:cNvPr>
          <p:cNvSpPr>
            <a:spLocks noGrp="1"/>
          </p:cNvSpPr>
          <p:nvPr>
            <p:ph type="body" sz="quarter" idx="18"/>
          </p:nvPr>
        </p:nvSpPr>
        <p:spPr/>
        <p:txBody>
          <a:bodyPr/>
          <a:lstStyle/>
          <a:p>
            <a:r>
              <a:rPr lang="en-AU" dirty="0"/>
              <a:t>International Union of Pure and Applied Chemistry</a:t>
            </a:r>
          </a:p>
        </p:txBody>
      </p:sp>
      <p:sp>
        <p:nvSpPr>
          <p:cNvPr id="8" name="Text Placeholder 7">
            <a:extLst>
              <a:ext uri="{FF2B5EF4-FFF2-40B4-BE49-F238E27FC236}">
                <a16:creationId xmlns:a16="http://schemas.microsoft.com/office/drawing/2014/main" id="{1E1F7C63-EFF4-25A6-729C-9FCA95229BD2}"/>
              </a:ext>
            </a:extLst>
          </p:cNvPr>
          <p:cNvSpPr>
            <a:spLocks noGrp="1"/>
          </p:cNvSpPr>
          <p:nvPr>
            <p:ph type="body" sz="quarter" idx="17"/>
          </p:nvPr>
        </p:nvSpPr>
        <p:spPr>
          <a:xfrm>
            <a:off x="360000" y="1567086"/>
            <a:ext cx="11484000" cy="1430115"/>
          </a:xfrm>
        </p:spPr>
        <p:txBody>
          <a:bodyPr/>
          <a:lstStyle/>
          <a:p>
            <a:r>
              <a:rPr lang="en-AU" dirty="0"/>
              <a:t>IUPAC is responsible for establishing clear and consistent naming systems </a:t>
            </a:r>
            <a:br>
              <a:rPr lang="en-AU" dirty="0"/>
            </a:br>
            <a:r>
              <a:rPr lang="en-AU" dirty="0"/>
              <a:t>(also known as nomenclature) and terminology. It has a system for naming chemical compounds that provides a standard language for scientists worldwide.</a:t>
            </a:r>
          </a:p>
        </p:txBody>
      </p:sp>
      <p:pic>
        <p:nvPicPr>
          <p:cNvPr id="9" name="Picture 4" descr="Picture 1, Picture">
            <a:extLst>
              <a:ext uri="{FF2B5EF4-FFF2-40B4-BE49-F238E27FC236}">
                <a16:creationId xmlns:a16="http://schemas.microsoft.com/office/drawing/2014/main" id="{276EAAF8-8CF1-41A0-083F-53433A51E2C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97569" y="2997201"/>
            <a:ext cx="5996862" cy="369521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6E297B0-3C95-2487-B173-60A6A3CDA6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79</a:t>
            </a:fld>
            <a:endParaRPr lang="en-AU"/>
          </a:p>
        </p:txBody>
      </p:sp>
    </p:spTree>
    <p:extLst>
      <p:ext uri="{BB962C8B-B14F-4D97-AF65-F5344CB8AC3E}">
        <p14:creationId xmlns:p14="http://schemas.microsoft.com/office/powerpoint/2010/main" val="126902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DDB88-6C5A-57C6-8FAC-F526DAE6AD4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F8E3B6A-37AD-1439-CE6C-75F1D1CF2AC6}"/>
              </a:ext>
            </a:extLst>
          </p:cNvPr>
          <p:cNvSpPr>
            <a:spLocks noGrp="1"/>
          </p:cNvSpPr>
          <p:nvPr>
            <p:ph type="title"/>
          </p:nvPr>
        </p:nvSpPr>
        <p:spPr/>
        <p:txBody>
          <a:bodyPr/>
          <a:lstStyle/>
          <a:p>
            <a:r>
              <a:rPr lang="en-AU" dirty="0"/>
              <a:t>1.1 Lotus diagram (1 of 5)</a:t>
            </a:r>
          </a:p>
        </p:txBody>
      </p:sp>
      <p:graphicFrame>
        <p:nvGraphicFramePr>
          <p:cNvPr id="7" name="Table 6">
            <a:extLst>
              <a:ext uri="{FF2B5EF4-FFF2-40B4-BE49-F238E27FC236}">
                <a16:creationId xmlns:a16="http://schemas.microsoft.com/office/drawing/2014/main" id="{27E18B2C-4DEB-30C8-7001-7B910D9E32B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9478556"/>
              </p:ext>
            </p:extLst>
          </p:nvPr>
        </p:nvGraphicFramePr>
        <p:xfrm>
          <a:off x="360000" y="12962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EDFD"/>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8" name="Table 7">
            <a:extLst>
              <a:ext uri="{FF2B5EF4-FFF2-40B4-BE49-F238E27FC236}">
                <a16:creationId xmlns:a16="http://schemas.microsoft.com/office/drawing/2014/main" id="{E9201D68-0A97-C7F7-3B2C-2C1863DDBAF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8511703"/>
              </p:ext>
            </p:extLst>
          </p:nvPr>
        </p:nvGraphicFramePr>
        <p:xfrm>
          <a:off x="4220329" y="1296203"/>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9" name="Table 8">
            <a:extLst>
              <a:ext uri="{FF2B5EF4-FFF2-40B4-BE49-F238E27FC236}">
                <a16:creationId xmlns:a16="http://schemas.microsoft.com/office/drawing/2014/main" id="{BC631588-FDD0-0709-C6D7-45CC84F69CB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6043153"/>
              </p:ext>
            </p:extLst>
          </p:nvPr>
        </p:nvGraphicFramePr>
        <p:xfrm>
          <a:off x="8080658" y="12962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DEFB"/>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1" name="Table 10">
            <a:extLst>
              <a:ext uri="{FF2B5EF4-FFF2-40B4-BE49-F238E27FC236}">
                <a16:creationId xmlns:a16="http://schemas.microsoft.com/office/drawing/2014/main" id="{F893109F-1F96-34B4-A550-414D6080396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0753226"/>
              </p:ext>
            </p:extLst>
          </p:nvPr>
        </p:nvGraphicFramePr>
        <p:xfrm>
          <a:off x="360000" y="30107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8" name="Table 17">
            <a:extLst>
              <a:ext uri="{FF2B5EF4-FFF2-40B4-BE49-F238E27FC236}">
                <a16:creationId xmlns:a16="http://schemas.microsoft.com/office/drawing/2014/main" id="{A7C00A64-7BEC-1303-2037-9D2E68F05566}"/>
              </a:ext>
            </a:extLst>
          </p:cNvPr>
          <p:cNvGraphicFramePr>
            <a:graphicFrameLocks noGrp="1"/>
          </p:cNvGraphicFramePr>
          <p:nvPr>
            <p:extLst>
              <p:ext uri="{D42A27DB-BD31-4B8C-83A1-F6EECF244321}">
                <p14:modId xmlns:p14="http://schemas.microsoft.com/office/powerpoint/2010/main" val="2920850114"/>
              </p:ext>
            </p:extLst>
          </p:nvPr>
        </p:nvGraphicFramePr>
        <p:xfrm>
          <a:off x="4220329" y="3010701"/>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algn="ctr"/>
                      <a:r>
                        <a:rPr lang="en-US" sz="1400" b="0" dirty="0">
                          <a:solidFill>
                            <a:schemeClr val="tx1"/>
                          </a:solidFill>
                        </a:rPr>
                        <a:t>Natural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EDFD"/>
                    </a:solidFill>
                  </a:tcPr>
                </a:tc>
                <a:tc>
                  <a:txBody>
                    <a:bodyPr/>
                    <a:lstStyle/>
                    <a:p>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DEFB"/>
                    </a:solidFill>
                  </a:tcPr>
                </a:tc>
                <a:extLst>
                  <a:ext uri="{0D108BD9-81ED-4DB2-BD59-A6C34878D82A}">
                    <a16:rowId xmlns:a16="http://schemas.microsoft.com/office/drawing/2014/main" val="1533329986"/>
                  </a:ext>
                </a:extLst>
              </a:tr>
              <a:tr h="536577">
                <a:tc>
                  <a:txBody>
                    <a:bodyPr/>
                    <a:lstStyle/>
                    <a:p>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r>
                        <a:rPr lang="en-US" sz="1400" b="1" dirty="0">
                          <a:solidFill>
                            <a:schemeClr val="bg1"/>
                          </a:solidFill>
                        </a:rPr>
                        <a:t>Resources</a:t>
                      </a:r>
                      <a:endParaRPr lang="en-AU" sz="1400" b="1" dirty="0">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34292747"/>
                  </a:ext>
                </a:extLst>
              </a:tr>
              <a:tr h="536577">
                <a:tc>
                  <a:txBody>
                    <a:bodyPr/>
                    <a:lstStyle/>
                    <a:p>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endParaRPr lang="en-AU" sz="16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C1"/>
                    </a:solidFill>
                  </a:tcPr>
                </a:tc>
                <a:extLst>
                  <a:ext uri="{0D108BD9-81ED-4DB2-BD59-A6C34878D82A}">
                    <a16:rowId xmlns:a16="http://schemas.microsoft.com/office/drawing/2014/main" val="3383057333"/>
                  </a:ext>
                </a:extLst>
              </a:tr>
            </a:tbl>
          </a:graphicData>
        </a:graphic>
      </p:graphicFrame>
      <p:graphicFrame>
        <p:nvGraphicFramePr>
          <p:cNvPr id="13" name="Table 12">
            <a:extLst>
              <a:ext uri="{FF2B5EF4-FFF2-40B4-BE49-F238E27FC236}">
                <a16:creationId xmlns:a16="http://schemas.microsoft.com/office/drawing/2014/main" id="{8C9207CA-8C0A-E3E9-92AD-02760B075BD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0243895"/>
              </p:ext>
            </p:extLst>
          </p:nvPr>
        </p:nvGraphicFramePr>
        <p:xfrm>
          <a:off x="8080658" y="30107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4" name="Table 13">
            <a:extLst>
              <a:ext uri="{FF2B5EF4-FFF2-40B4-BE49-F238E27FC236}">
                <a16:creationId xmlns:a16="http://schemas.microsoft.com/office/drawing/2014/main" id="{CB386F93-90C4-E064-AF51-E0BC6091764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1849316"/>
              </p:ext>
            </p:extLst>
          </p:nvPr>
        </p:nvGraphicFramePr>
        <p:xfrm>
          <a:off x="360000" y="47252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5" name="Table 14">
            <a:extLst>
              <a:ext uri="{FF2B5EF4-FFF2-40B4-BE49-F238E27FC236}">
                <a16:creationId xmlns:a16="http://schemas.microsoft.com/office/drawing/2014/main" id="{5258F05A-18CC-8111-C68F-3596F289D93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0596426"/>
              </p:ext>
            </p:extLst>
          </p:nvPr>
        </p:nvGraphicFramePr>
        <p:xfrm>
          <a:off x="4220329" y="4725203"/>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6" name="Table 15">
            <a:extLst>
              <a:ext uri="{FF2B5EF4-FFF2-40B4-BE49-F238E27FC236}">
                <a16:creationId xmlns:a16="http://schemas.microsoft.com/office/drawing/2014/main" id="{C3674F02-7528-B257-7D58-08B960AF111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4749545"/>
              </p:ext>
            </p:extLst>
          </p:nvPr>
        </p:nvGraphicFramePr>
        <p:xfrm>
          <a:off x="8080658" y="47252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C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sp>
        <p:nvSpPr>
          <p:cNvPr id="3" name="Slide Number Placeholder 2">
            <a:extLst>
              <a:ext uri="{FF2B5EF4-FFF2-40B4-BE49-F238E27FC236}">
                <a16:creationId xmlns:a16="http://schemas.microsoft.com/office/drawing/2014/main" id="{6270190E-69AB-4F71-21C7-1E68937ED4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425251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FF9F4-A5A1-8256-6D96-565BB1130FA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81D9B6E-C6B8-0036-5EA6-B8FFF55E90EB}"/>
              </a:ext>
            </a:extLst>
          </p:cNvPr>
          <p:cNvSpPr>
            <a:spLocks noGrp="1"/>
          </p:cNvSpPr>
          <p:nvPr>
            <p:ph type="title"/>
          </p:nvPr>
        </p:nvSpPr>
        <p:spPr/>
        <p:txBody>
          <a:bodyPr/>
          <a:lstStyle/>
          <a:p>
            <a:r>
              <a:rPr lang="en-AU" dirty="0">
                <a:latin typeface="+mj-lt"/>
              </a:rPr>
              <a:t>3.3 Naming organic compounds (1 of 2)</a:t>
            </a:r>
          </a:p>
        </p:txBody>
      </p:sp>
      <p:sp>
        <p:nvSpPr>
          <p:cNvPr id="9" name="Rectangle: Rounded Corners 8">
            <a:extLst>
              <a:ext uri="{FF2B5EF4-FFF2-40B4-BE49-F238E27FC236}">
                <a16:creationId xmlns:a16="http://schemas.microsoft.com/office/drawing/2014/main" id="{29F17E80-A8B5-C58F-B629-A3D778C6CC8D}"/>
              </a:ext>
              <a:ext uri="{C183D7F6-B498-43B3-948B-1728B52AA6E4}">
                <adec:decorative xmlns:adec="http://schemas.microsoft.com/office/drawing/2017/decorative" val="0"/>
              </a:ext>
            </a:extLst>
          </p:cNvPr>
          <p:cNvSpPr/>
          <p:nvPr/>
        </p:nvSpPr>
        <p:spPr>
          <a:xfrm>
            <a:off x="182882" y="1351188"/>
            <a:ext cx="11661118" cy="2896113"/>
          </a:xfrm>
          <a:prstGeom prst="roundRect">
            <a:avLst>
              <a:gd name="adj" fmla="val 971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lnSpc>
                <a:spcPct val="150000"/>
              </a:lnSpc>
              <a:spcAft>
                <a:spcPts val="1200"/>
              </a:spcAft>
              <a:buNone/>
            </a:pPr>
            <a:r>
              <a:rPr lang="en-AU" sz="2000" b="1" i="0" dirty="0">
                <a:solidFill>
                  <a:srgbClr val="000000"/>
                </a:solidFill>
                <a:effectLst/>
              </a:rPr>
              <a:t>The IUPAC name of an organic compound consists of  2 main parts </a:t>
            </a:r>
          </a:p>
          <a:p>
            <a:pPr algn="l" rtl="0" fontAlgn="base">
              <a:lnSpc>
                <a:spcPct val="150000"/>
              </a:lnSpc>
              <a:spcAft>
                <a:spcPts val="1200"/>
              </a:spcAft>
              <a:buNone/>
            </a:pPr>
            <a:r>
              <a:rPr lang="en-AU" sz="2000" b="1" dirty="0">
                <a:solidFill>
                  <a:srgbClr val="000000"/>
                </a:solidFill>
              </a:rPr>
              <a:t>P</a:t>
            </a:r>
            <a:r>
              <a:rPr lang="en-AU" sz="2000" b="1" i="0" dirty="0">
                <a:solidFill>
                  <a:srgbClr val="000000"/>
                </a:solidFill>
                <a:effectLst/>
              </a:rPr>
              <a:t>refix </a:t>
            </a:r>
            <a:r>
              <a:rPr lang="en-AU" sz="2000" b="0" i="0" dirty="0">
                <a:solidFill>
                  <a:srgbClr val="000000"/>
                </a:solidFill>
                <a:effectLst/>
              </a:rPr>
              <a:t>– is the first part of the name of an organic compound, it refers to the number of carbon atoms are in the longest continuous carbon chain. </a:t>
            </a:r>
          </a:p>
          <a:p>
            <a:pPr algn="l" rtl="0" fontAlgn="base">
              <a:lnSpc>
                <a:spcPct val="150000"/>
              </a:lnSpc>
              <a:spcAft>
                <a:spcPts val="1200"/>
              </a:spcAft>
              <a:buNone/>
            </a:pPr>
            <a:r>
              <a:rPr lang="en-AU" sz="2000" b="1" dirty="0">
                <a:solidFill>
                  <a:srgbClr val="000000"/>
                </a:solidFill>
              </a:rPr>
              <a:t>S</a:t>
            </a:r>
            <a:r>
              <a:rPr lang="en-AU" sz="2000" b="1" i="0" dirty="0">
                <a:solidFill>
                  <a:srgbClr val="000000"/>
                </a:solidFill>
                <a:effectLst/>
              </a:rPr>
              <a:t>uffix </a:t>
            </a:r>
            <a:r>
              <a:rPr lang="en-AU" sz="2000" b="0" i="0" dirty="0">
                <a:solidFill>
                  <a:srgbClr val="000000"/>
                </a:solidFill>
                <a:effectLst/>
              </a:rPr>
              <a:t>– is the second part of the name of an organic compound shows the type of bond between the carbon atoms or the functional group.  </a:t>
            </a:r>
          </a:p>
        </p:txBody>
      </p:sp>
      <p:sp>
        <p:nvSpPr>
          <p:cNvPr id="10" name="Rectangle: Rounded Corners 9">
            <a:extLst>
              <a:ext uri="{FF2B5EF4-FFF2-40B4-BE49-F238E27FC236}">
                <a16:creationId xmlns:a16="http://schemas.microsoft.com/office/drawing/2014/main" id="{901546BA-E4EF-3222-0309-46D6F52C899B}"/>
              </a:ext>
              <a:ext uri="{C183D7F6-B498-43B3-948B-1728B52AA6E4}">
                <adec:decorative xmlns:adec="http://schemas.microsoft.com/office/drawing/2017/decorative" val="0"/>
              </a:ext>
            </a:extLst>
          </p:cNvPr>
          <p:cNvSpPr/>
          <p:nvPr/>
        </p:nvSpPr>
        <p:spPr>
          <a:xfrm>
            <a:off x="182882" y="4438888"/>
            <a:ext cx="11661118" cy="1212612"/>
          </a:xfrm>
          <a:prstGeom prst="roundRect">
            <a:avLst>
              <a:gd name="adj" fmla="val 16956"/>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fontAlgn="base">
              <a:lnSpc>
                <a:spcPct val="150000"/>
              </a:lnSpc>
              <a:spcAft>
                <a:spcPts val="1200"/>
              </a:spcAft>
              <a:buNone/>
            </a:pPr>
            <a:r>
              <a:rPr lang="en-AU" sz="2000" b="0" i="0" dirty="0">
                <a:solidFill>
                  <a:srgbClr val="000000"/>
                </a:solidFill>
                <a:effectLst/>
              </a:rPr>
              <a:t>A </a:t>
            </a:r>
            <a:r>
              <a:rPr lang="en-AU" sz="2000" b="1" i="0" dirty="0">
                <a:solidFill>
                  <a:srgbClr val="000000"/>
                </a:solidFill>
                <a:effectLst/>
              </a:rPr>
              <a:t>functional group </a:t>
            </a:r>
            <a:r>
              <a:rPr lang="en-AU" sz="2000" b="0" i="0" dirty="0">
                <a:solidFill>
                  <a:srgbClr val="000000"/>
                </a:solidFill>
                <a:effectLst/>
              </a:rPr>
              <a:t>is a specific group of atoms or bonds within a molecule that is responsible for the characteristic chemical reactions of that compound.</a:t>
            </a:r>
          </a:p>
        </p:txBody>
      </p:sp>
      <p:sp>
        <p:nvSpPr>
          <p:cNvPr id="2" name="Slide Number Placeholder 1">
            <a:extLst>
              <a:ext uri="{FF2B5EF4-FFF2-40B4-BE49-F238E27FC236}">
                <a16:creationId xmlns:a16="http://schemas.microsoft.com/office/drawing/2014/main" id="{B4734FE1-D3F2-97B5-DFB0-3B38AEBFBF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80</a:t>
            </a:fld>
            <a:endParaRPr lang="en-AU"/>
          </a:p>
        </p:txBody>
      </p:sp>
    </p:spTree>
    <p:extLst>
      <p:ext uri="{BB962C8B-B14F-4D97-AF65-F5344CB8AC3E}">
        <p14:creationId xmlns:p14="http://schemas.microsoft.com/office/powerpoint/2010/main" val="408989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2B3D51-BDC7-5C53-2DE4-4B6C65B6D928}"/>
              </a:ext>
            </a:extLst>
          </p:cNvPr>
          <p:cNvSpPr>
            <a:spLocks noGrp="1"/>
          </p:cNvSpPr>
          <p:nvPr>
            <p:ph type="title"/>
          </p:nvPr>
        </p:nvSpPr>
        <p:spPr/>
        <p:txBody>
          <a:bodyPr/>
          <a:lstStyle/>
          <a:p>
            <a:r>
              <a:rPr lang="en-AU" dirty="0"/>
              <a:t>3.3 Naming organic compounds (2 of 2)</a:t>
            </a:r>
          </a:p>
        </p:txBody>
      </p:sp>
      <p:sp>
        <p:nvSpPr>
          <p:cNvPr id="4" name="Text Placeholder 3">
            <a:extLst>
              <a:ext uri="{FF2B5EF4-FFF2-40B4-BE49-F238E27FC236}">
                <a16:creationId xmlns:a16="http://schemas.microsoft.com/office/drawing/2014/main" id="{5F11559E-5709-874C-BE56-1CA7D9747307}"/>
              </a:ext>
            </a:extLst>
          </p:cNvPr>
          <p:cNvSpPr>
            <a:spLocks noGrp="1"/>
          </p:cNvSpPr>
          <p:nvPr>
            <p:ph type="body" sz="quarter" idx="18"/>
          </p:nvPr>
        </p:nvSpPr>
        <p:spPr/>
        <p:txBody>
          <a:bodyPr/>
          <a:lstStyle/>
          <a:p>
            <a:r>
              <a:rPr lang="en-AU" dirty="0"/>
              <a:t>A worked example</a:t>
            </a:r>
          </a:p>
        </p:txBody>
      </p:sp>
      <p:sp>
        <p:nvSpPr>
          <p:cNvPr id="31" name="Rectangle: Rounded Corners 30" descr="Rules for naming organic compounds">
            <a:extLst>
              <a:ext uri="{FF2B5EF4-FFF2-40B4-BE49-F238E27FC236}">
                <a16:creationId xmlns:a16="http://schemas.microsoft.com/office/drawing/2014/main" id="{D28D4B37-2E9B-496E-27E2-4BBD92103540}"/>
              </a:ext>
            </a:extLst>
          </p:cNvPr>
          <p:cNvSpPr/>
          <p:nvPr/>
        </p:nvSpPr>
        <p:spPr>
          <a:xfrm>
            <a:off x="360000" y="1664120"/>
            <a:ext cx="3821360" cy="4851879"/>
          </a:xfrm>
          <a:prstGeom prst="roundRect">
            <a:avLst>
              <a:gd name="adj" fmla="val 633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Bef>
                <a:spcPts val="1200"/>
              </a:spcBef>
              <a:spcAft>
                <a:spcPts val="1200"/>
              </a:spcAft>
              <a:buNone/>
            </a:pPr>
            <a:r>
              <a:rPr lang="en-AU" sz="1600" b="1" dirty="0">
                <a:solidFill>
                  <a:srgbClr val="000000"/>
                </a:solidFill>
                <a:ea typeface="Calibri" panose="020F0502020204030204" pitchFamily="34" charset="0"/>
              </a:rPr>
              <a:t>Rules for naming organic compounds</a:t>
            </a:r>
          </a:p>
          <a:p>
            <a:pPr>
              <a:lnSpc>
                <a:spcPct val="150000"/>
              </a:lnSpc>
              <a:spcBef>
                <a:spcPts val="1200"/>
              </a:spcBef>
              <a:spcAft>
                <a:spcPts val="1200"/>
              </a:spcAft>
              <a:buNone/>
            </a:pPr>
            <a:r>
              <a:rPr lang="en-AU" sz="1600" dirty="0">
                <a:solidFill>
                  <a:srgbClr val="000000"/>
                </a:solidFill>
                <a:ea typeface="Calibri" panose="020F0502020204030204" pitchFamily="34" charset="0"/>
              </a:rPr>
              <a:t>1. Count the number of carbon atoms in the longest continuous chain. Use this number to determine the prefix.</a:t>
            </a:r>
          </a:p>
          <a:p>
            <a:pPr>
              <a:lnSpc>
                <a:spcPct val="150000"/>
              </a:lnSpc>
              <a:spcBef>
                <a:spcPts val="1200"/>
              </a:spcBef>
              <a:spcAft>
                <a:spcPts val="1200"/>
              </a:spcAft>
              <a:buNone/>
            </a:pPr>
            <a:r>
              <a:rPr lang="en-AU" sz="1600" dirty="0">
                <a:solidFill>
                  <a:srgbClr val="000000"/>
                </a:solidFill>
                <a:ea typeface="Calibri" panose="020F0502020204030204" pitchFamily="34" charset="0"/>
              </a:rPr>
              <a:t>2. Identify the functional group to determine the suffix.</a:t>
            </a:r>
          </a:p>
          <a:p>
            <a:pPr>
              <a:lnSpc>
                <a:spcPct val="150000"/>
              </a:lnSpc>
              <a:spcBef>
                <a:spcPts val="1200"/>
              </a:spcBef>
              <a:spcAft>
                <a:spcPts val="1200"/>
              </a:spcAft>
              <a:buNone/>
            </a:pPr>
            <a:r>
              <a:rPr lang="en-AU" sz="1600" dirty="0">
                <a:solidFill>
                  <a:srgbClr val="000000"/>
                </a:solidFill>
                <a:ea typeface="Calibri" panose="020F0502020204030204" pitchFamily="34" charset="0"/>
              </a:rPr>
              <a:t>3. Write the prefix followed by the suffix to name the organic compound</a:t>
            </a:r>
          </a:p>
        </p:txBody>
      </p:sp>
      <p:pic>
        <p:nvPicPr>
          <p:cNvPr id="6" name="Picture 5" descr="Structural formula for an alkane with 7 carbons">
            <a:extLst>
              <a:ext uri="{FF2B5EF4-FFF2-40B4-BE49-F238E27FC236}">
                <a16:creationId xmlns:a16="http://schemas.microsoft.com/office/drawing/2014/main" id="{282BE196-0AC0-8E70-8C04-D32B22D33BE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99775" y="1664120"/>
            <a:ext cx="6784225" cy="1952780"/>
          </a:xfrm>
          <a:prstGeom prst="rect">
            <a:avLst/>
          </a:prstGeom>
        </p:spPr>
      </p:pic>
      <p:sp>
        <p:nvSpPr>
          <p:cNvPr id="5" name="TextBox 4">
            <a:extLst>
              <a:ext uri="{FF2B5EF4-FFF2-40B4-BE49-F238E27FC236}">
                <a16:creationId xmlns:a16="http://schemas.microsoft.com/office/drawing/2014/main" id="{787BD167-A73A-DCBB-8012-41479A731DAD}"/>
              </a:ext>
            </a:extLst>
          </p:cNvPr>
          <p:cNvSpPr txBox="1"/>
          <p:nvPr/>
        </p:nvSpPr>
        <p:spPr>
          <a:xfrm>
            <a:off x="5241758" y="2708811"/>
            <a:ext cx="361045" cy="361045"/>
          </a:xfrm>
          <a:prstGeom prst="rect">
            <a:avLst/>
          </a:prstGeom>
          <a:noFill/>
        </p:spPr>
        <p:txBody>
          <a:bodyPr wrap="square" lIns="0" tIns="0" rIns="0" bIns="0" rtlCol="0" anchor="ctr">
            <a:noAutofit/>
          </a:bodyPr>
          <a:lstStyle/>
          <a:p>
            <a:pPr algn="ctr"/>
            <a:r>
              <a:rPr lang="en-US" sz="2000" b="1" dirty="0">
                <a:solidFill>
                  <a:schemeClr val="tx2"/>
                </a:solidFill>
              </a:rPr>
              <a:t>1</a:t>
            </a:r>
            <a:endParaRPr lang="en-AU" sz="2000" b="1" dirty="0">
              <a:solidFill>
                <a:schemeClr val="tx2"/>
              </a:solidFill>
            </a:endParaRPr>
          </a:p>
        </p:txBody>
      </p:sp>
      <p:sp>
        <p:nvSpPr>
          <p:cNvPr id="7" name="TextBox 6">
            <a:extLst>
              <a:ext uri="{FF2B5EF4-FFF2-40B4-BE49-F238E27FC236}">
                <a16:creationId xmlns:a16="http://schemas.microsoft.com/office/drawing/2014/main" id="{BC8DED51-784A-3DFC-CD0C-DAC5D491F926}"/>
              </a:ext>
            </a:extLst>
          </p:cNvPr>
          <p:cNvSpPr txBox="1"/>
          <p:nvPr/>
        </p:nvSpPr>
        <p:spPr>
          <a:xfrm>
            <a:off x="5964264" y="2708811"/>
            <a:ext cx="361045" cy="361045"/>
          </a:xfrm>
          <a:prstGeom prst="rect">
            <a:avLst/>
          </a:prstGeom>
          <a:noFill/>
        </p:spPr>
        <p:txBody>
          <a:bodyPr wrap="square" lIns="0" tIns="0" rIns="0" bIns="0" rtlCol="0" anchor="ctr">
            <a:noAutofit/>
          </a:bodyPr>
          <a:lstStyle/>
          <a:p>
            <a:pPr algn="ctr"/>
            <a:r>
              <a:rPr lang="en-US" sz="2000" b="1" dirty="0">
                <a:solidFill>
                  <a:schemeClr val="tx2"/>
                </a:solidFill>
              </a:rPr>
              <a:t>2</a:t>
            </a:r>
            <a:endParaRPr lang="en-AU" sz="2000" b="1" dirty="0">
              <a:solidFill>
                <a:schemeClr val="tx2"/>
              </a:solidFill>
            </a:endParaRPr>
          </a:p>
        </p:txBody>
      </p:sp>
      <p:sp>
        <p:nvSpPr>
          <p:cNvPr id="8" name="TextBox 7">
            <a:extLst>
              <a:ext uri="{FF2B5EF4-FFF2-40B4-BE49-F238E27FC236}">
                <a16:creationId xmlns:a16="http://schemas.microsoft.com/office/drawing/2014/main" id="{93C15B30-F05D-C21C-EF06-3C875B23F792}"/>
              </a:ext>
            </a:extLst>
          </p:cNvPr>
          <p:cNvSpPr txBox="1"/>
          <p:nvPr/>
        </p:nvSpPr>
        <p:spPr>
          <a:xfrm>
            <a:off x="6868375" y="2708811"/>
            <a:ext cx="361045" cy="361045"/>
          </a:xfrm>
          <a:prstGeom prst="rect">
            <a:avLst/>
          </a:prstGeom>
          <a:noFill/>
        </p:spPr>
        <p:txBody>
          <a:bodyPr wrap="square" lIns="0" tIns="0" rIns="0" bIns="0" rtlCol="0" anchor="ctr">
            <a:noAutofit/>
          </a:bodyPr>
          <a:lstStyle/>
          <a:p>
            <a:pPr algn="ctr"/>
            <a:r>
              <a:rPr lang="en-US" sz="2000" b="1" dirty="0">
                <a:solidFill>
                  <a:schemeClr val="tx2"/>
                </a:solidFill>
              </a:rPr>
              <a:t>3</a:t>
            </a:r>
            <a:endParaRPr lang="en-AU" sz="2000" b="1" dirty="0">
              <a:solidFill>
                <a:schemeClr val="tx2"/>
              </a:solidFill>
            </a:endParaRPr>
          </a:p>
        </p:txBody>
      </p:sp>
      <p:sp>
        <p:nvSpPr>
          <p:cNvPr id="9" name="TextBox 8">
            <a:extLst>
              <a:ext uri="{FF2B5EF4-FFF2-40B4-BE49-F238E27FC236}">
                <a16:creationId xmlns:a16="http://schemas.microsoft.com/office/drawing/2014/main" id="{E06CC503-EBB6-0A25-9E92-D509C9D891F7}"/>
              </a:ext>
            </a:extLst>
          </p:cNvPr>
          <p:cNvSpPr txBox="1"/>
          <p:nvPr/>
        </p:nvSpPr>
        <p:spPr>
          <a:xfrm>
            <a:off x="7718121" y="2708811"/>
            <a:ext cx="361045" cy="361045"/>
          </a:xfrm>
          <a:prstGeom prst="rect">
            <a:avLst/>
          </a:prstGeom>
          <a:noFill/>
        </p:spPr>
        <p:txBody>
          <a:bodyPr wrap="square" lIns="0" tIns="0" rIns="0" bIns="0" rtlCol="0" anchor="ctr">
            <a:noAutofit/>
          </a:bodyPr>
          <a:lstStyle/>
          <a:p>
            <a:pPr algn="ctr"/>
            <a:r>
              <a:rPr lang="en-US" sz="2000" b="1" dirty="0">
                <a:solidFill>
                  <a:schemeClr val="tx2"/>
                </a:solidFill>
              </a:rPr>
              <a:t>4</a:t>
            </a:r>
            <a:endParaRPr lang="en-AU" sz="2000" b="1" dirty="0">
              <a:solidFill>
                <a:schemeClr val="tx2"/>
              </a:solidFill>
            </a:endParaRPr>
          </a:p>
        </p:txBody>
      </p:sp>
      <p:sp>
        <p:nvSpPr>
          <p:cNvPr id="10" name="TextBox 9">
            <a:extLst>
              <a:ext uri="{FF2B5EF4-FFF2-40B4-BE49-F238E27FC236}">
                <a16:creationId xmlns:a16="http://schemas.microsoft.com/office/drawing/2014/main" id="{13D97D4F-2994-3312-8BFE-6DC03BEE8775}"/>
              </a:ext>
            </a:extLst>
          </p:cNvPr>
          <p:cNvSpPr txBox="1"/>
          <p:nvPr/>
        </p:nvSpPr>
        <p:spPr>
          <a:xfrm>
            <a:off x="8567867" y="2708811"/>
            <a:ext cx="361045" cy="361045"/>
          </a:xfrm>
          <a:prstGeom prst="rect">
            <a:avLst/>
          </a:prstGeom>
          <a:noFill/>
        </p:spPr>
        <p:txBody>
          <a:bodyPr wrap="square" lIns="0" tIns="0" rIns="0" bIns="0" rtlCol="0" anchor="ctr">
            <a:noAutofit/>
          </a:bodyPr>
          <a:lstStyle/>
          <a:p>
            <a:pPr algn="ctr"/>
            <a:r>
              <a:rPr lang="en-US" sz="2000" b="1" dirty="0">
                <a:solidFill>
                  <a:schemeClr val="tx2"/>
                </a:solidFill>
              </a:rPr>
              <a:t>5</a:t>
            </a:r>
            <a:endParaRPr lang="en-AU" sz="2000" b="1" dirty="0">
              <a:solidFill>
                <a:schemeClr val="tx2"/>
              </a:solidFill>
            </a:endParaRPr>
          </a:p>
        </p:txBody>
      </p:sp>
      <p:sp>
        <p:nvSpPr>
          <p:cNvPr id="11" name="TextBox 10">
            <a:extLst>
              <a:ext uri="{FF2B5EF4-FFF2-40B4-BE49-F238E27FC236}">
                <a16:creationId xmlns:a16="http://schemas.microsoft.com/office/drawing/2014/main" id="{83DD3B03-4965-00D8-1372-E82C493EEAC5}"/>
              </a:ext>
            </a:extLst>
          </p:cNvPr>
          <p:cNvSpPr txBox="1"/>
          <p:nvPr/>
        </p:nvSpPr>
        <p:spPr>
          <a:xfrm>
            <a:off x="9319781" y="2708811"/>
            <a:ext cx="361045" cy="361045"/>
          </a:xfrm>
          <a:prstGeom prst="rect">
            <a:avLst/>
          </a:prstGeom>
          <a:noFill/>
        </p:spPr>
        <p:txBody>
          <a:bodyPr wrap="square" lIns="0" tIns="0" rIns="0" bIns="0" rtlCol="0" anchor="ctr">
            <a:noAutofit/>
          </a:bodyPr>
          <a:lstStyle/>
          <a:p>
            <a:pPr algn="ctr"/>
            <a:r>
              <a:rPr lang="en-US" sz="2000" b="1" dirty="0">
                <a:solidFill>
                  <a:schemeClr val="tx2"/>
                </a:solidFill>
              </a:rPr>
              <a:t>6</a:t>
            </a:r>
            <a:endParaRPr lang="en-AU" sz="2000" b="1" dirty="0">
              <a:solidFill>
                <a:schemeClr val="tx2"/>
              </a:solidFill>
            </a:endParaRPr>
          </a:p>
        </p:txBody>
      </p:sp>
      <p:sp>
        <p:nvSpPr>
          <p:cNvPr id="12" name="TextBox 11">
            <a:extLst>
              <a:ext uri="{FF2B5EF4-FFF2-40B4-BE49-F238E27FC236}">
                <a16:creationId xmlns:a16="http://schemas.microsoft.com/office/drawing/2014/main" id="{3F05B217-D58A-4152-4401-E20E8ECFB9E9}"/>
              </a:ext>
            </a:extLst>
          </p:cNvPr>
          <p:cNvSpPr txBox="1"/>
          <p:nvPr/>
        </p:nvSpPr>
        <p:spPr>
          <a:xfrm>
            <a:off x="10179688" y="2708811"/>
            <a:ext cx="361045" cy="361045"/>
          </a:xfrm>
          <a:prstGeom prst="rect">
            <a:avLst/>
          </a:prstGeom>
          <a:noFill/>
        </p:spPr>
        <p:txBody>
          <a:bodyPr wrap="square" lIns="0" tIns="0" rIns="0" bIns="0" rtlCol="0" anchor="ctr">
            <a:noAutofit/>
          </a:bodyPr>
          <a:lstStyle/>
          <a:p>
            <a:pPr algn="ctr"/>
            <a:r>
              <a:rPr lang="en-US" sz="2000" b="1" dirty="0">
                <a:solidFill>
                  <a:schemeClr val="tx2"/>
                </a:solidFill>
              </a:rPr>
              <a:t>7</a:t>
            </a:r>
            <a:endParaRPr lang="en-AU" sz="2000" b="1" dirty="0">
              <a:solidFill>
                <a:schemeClr val="tx2"/>
              </a:solidFill>
            </a:endParaRPr>
          </a:p>
        </p:txBody>
      </p:sp>
      <p:sp>
        <p:nvSpPr>
          <p:cNvPr id="2" name="Slide Number Placeholder 1">
            <a:extLst>
              <a:ext uri="{FF2B5EF4-FFF2-40B4-BE49-F238E27FC236}">
                <a16:creationId xmlns:a16="http://schemas.microsoft.com/office/drawing/2014/main" id="{7D22D852-0697-2776-3728-98D37956175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81</a:t>
            </a:fld>
            <a:endParaRPr lang="en-AU"/>
          </a:p>
        </p:txBody>
      </p:sp>
      <p:sp>
        <p:nvSpPr>
          <p:cNvPr id="15" name="Rectangle: Rounded Corners 14">
            <a:extLst>
              <a:ext uri="{FF2B5EF4-FFF2-40B4-BE49-F238E27FC236}">
                <a16:creationId xmlns:a16="http://schemas.microsoft.com/office/drawing/2014/main" id="{06F12C95-C59A-720F-F907-35C3C4FEED7F}"/>
              </a:ext>
            </a:extLst>
          </p:cNvPr>
          <p:cNvSpPr/>
          <p:nvPr/>
        </p:nvSpPr>
        <p:spPr>
          <a:xfrm>
            <a:off x="4685056" y="4191635"/>
            <a:ext cx="6784225" cy="2273757"/>
          </a:xfrm>
          <a:prstGeom prst="roundRect">
            <a:avLst>
              <a:gd name="adj" fmla="val 10881"/>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88900">
              <a:lnSpc>
                <a:spcPct val="150000"/>
              </a:lnSpc>
              <a:spcAft>
                <a:spcPts val="1200"/>
              </a:spcAft>
            </a:pPr>
            <a:r>
              <a:rPr lang="en-AU" sz="1600" b="1" dirty="0">
                <a:solidFill>
                  <a:schemeClr val="tx1"/>
                </a:solidFill>
              </a:rPr>
              <a:t>Prefix for 7 carbons = ?</a:t>
            </a:r>
          </a:p>
          <a:p>
            <a:pPr marL="88900">
              <a:lnSpc>
                <a:spcPct val="150000"/>
              </a:lnSpc>
              <a:spcAft>
                <a:spcPts val="1200"/>
              </a:spcAft>
            </a:pPr>
            <a:r>
              <a:rPr lang="en-AU" sz="1600" b="1" dirty="0">
                <a:solidFill>
                  <a:schemeClr val="tx1"/>
                </a:solidFill>
              </a:rPr>
              <a:t>Suffix for carbon chain with single bonds </a:t>
            </a:r>
          </a:p>
          <a:p>
            <a:pPr marL="88900">
              <a:lnSpc>
                <a:spcPct val="150000"/>
              </a:lnSpc>
              <a:spcAft>
                <a:spcPts val="1200"/>
              </a:spcAft>
            </a:pPr>
            <a:r>
              <a:rPr lang="en-AU" sz="1600" b="1" dirty="0">
                <a:solidFill>
                  <a:schemeClr val="tx1"/>
                </a:solidFill>
              </a:rPr>
              <a:t>= ?</a:t>
            </a:r>
          </a:p>
          <a:p>
            <a:pPr marL="88900">
              <a:lnSpc>
                <a:spcPct val="150000"/>
              </a:lnSpc>
              <a:spcAft>
                <a:spcPts val="1200"/>
              </a:spcAft>
            </a:pPr>
            <a:r>
              <a:rPr lang="en-AU" sz="1600" b="1" dirty="0">
                <a:solidFill>
                  <a:schemeClr val="tx1"/>
                </a:solidFill>
              </a:rPr>
              <a:t>Name of compound = ? </a:t>
            </a:r>
          </a:p>
        </p:txBody>
      </p:sp>
      <p:sp>
        <p:nvSpPr>
          <p:cNvPr id="14" name="Rectangle: Rounded Corners 13">
            <a:extLst>
              <a:ext uri="{FF2B5EF4-FFF2-40B4-BE49-F238E27FC236}">
                <a16:creationId xmlns:a16="http://schemas.microsoft.com/office/drawing/2014/main" id="{8373C2EA-38D1-B478-C180-78F597A71DDE}"/>
              </a:ext>
            </a:extLst>
          </p:cNvPr>
          <p:cNvSpPr/>
          <p:nvPr/>
        </p:nvSpPr>
        <p:spPr>
          <a:xfrm>
            <a:off x="4699775" y="4231263"/>
            <a:ext cx="6784225" cy="2273757"/>
          </a:xfrm>
          <a:prstGeom prst="roundRect">
            <a:avLst>
              <a:gd name="adj" fmla="val 10881"/>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88900">
              <a:lnSpc>
                <a:spcPct val="150000"/>
              </a:lnSpc>
              <a:spcAft>
                <a:spcPts val="1200"/>
              </a:spcAft>
            </a:pPr>
            <a:r>
              <a:rPr lang="en-AU" sz="1600" b="1" dirty="0">
                <a:solidFill>
                  <a:schemeClr val="tx1"/>
                </a:solidFill>
              </a:rPr>
              <a:t>Prefix for 7 carbons = hept-</a:t>
            </a:r>
          </a:p>
          <a:p>
            <a:pPr marL="88900">
              <a:lnSpc>
                <a:spcPct val="150000"/>
              </a:lnSpc>
              <a:spcAft>
                <a:spcPts val="1200"/>
              </a:spcAft>
            </a:pPr>
            <a:r>
              <a:rPr lang="en-AU" sz="1600" b="1" dirty="0">
                <a:solidFill>
                  <a:schemeClr val="tx1"/>
                </a:solidFill>
              </a:rPr>
              <a:t>Suffix for carbon chain with single bonds </a:t>
            </a:r>
          </a:p>
          <a:p>
            <a:pPr marL="88900">
              <a:lnSpc>
                <a:spcPct val="150000"/>
              </a:lnSpc>
              <a:spcAft>
                <a:spcPts val="1200"/>
              </a:spcAft>
            </a:pPr>
            <a:r>
              <a:rPr lang="en-AU" sz="1600" b="1" dirty="0">
                <a:solidFill>
                  <a:schemeClr val="tx1"/>
                </a:solidFill>
              </a:rPr>
              <a:t>= -</a:t>
            </a:r>
            <a:r>
              <a:rPr lang="en-AU" sz="1600" b="1" dirty="0" err="1">
                <a:solidFill>
                  <a:schemeClr val="tx1"/>
                </a:solidFill>
              </a:rPr>
              <a:t>ane</a:t>
            </a:r>
            <a:endParaRPr lang="en-AU" sz="1600" b="1" dirty="0">
              <a:solidFill>
                <a:schemeClr val="tx1"/>
              </a:solidFill>
            </a:endParaRPr>
          </a:p>
          <a:p>
            <a:pPr marL="88900">
              <a:lnSpc>
                <a:spcPct val="150000"/>
              </a:lnSpc>
              <a:spcAft>
                <a:spcPts val="1200"/>
              </a:spcAft>
            </a:pPr>
            <a:r>
              <a:rPr lang="en-AU" sz="1600" b="1" dirty="0">
                <a:solidFill>
                  <a:schemeClr val="tx1"/>
                </a:solidFill>
              </a:rPr>
              <a:t>Name of compound = heptane </a:t>
            </a:r>
          </a:p>
        </p:txBody>
      </p:sp>
    </p:spTree>
    <p:extLst>
      <p:ext uri="{BB962C8B-B14F-4D97-AF65-F5344CB8AC3E}">
        <p14:creationId xmlns:p14="http://schemas.microsoft.com/office/powerpoint/2010/main" val="4503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5" grpId="0" animBg="1"/>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80CFC-D8A8-7CBB-29D9-E47114B9AA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CE1C8C-BCF5-99B1-01EB-32B996318D93}"/>
              </a:ext>
            </a:extLst>
          </p:cNvPr>
          <p:cNvSpPr>
            <a:spLocks noGrp="1"/>
          </p:cNvSpPr>
          <p:nvPr>
            <p:ph type="title"/>
          </p:nvPr>
        </p:nvSpPr>
        <p:spPr/>
        <p:txBody>
          <a:bodyPr/>
          <a:lstStyle/>
          <a:p>
            <a:r>
              <a:rPr lang="en-AU" dirty="0"/>
              <a:t>3.3 Naming organic compounds – alkanes (1 of 2)</a:t>
            </a:r>
          </a:p>
        </p:txBody>
      </p:sp>
      <p:graphicFrame>
        <p:nvGraphicFramePr>
          <p:cNvPr id="15" name="Table 14">
            <a:extLst>
              <a:ext uri="{FF2B5EF4-FFF2-40B4-BE49-F238E27FC236}">
                <a16:creationId xmlns:a16="http://schemas.microsoft.com/office/drawing/2014/main" id="{1749FCCD-DA3C-18F9-E5C9-F1765534850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6032917"/>
              </p:ext>
            </p:extLst>
          </p:nvPr>
        </p:nvGraphicFramePr>
        <p:xfrm>
          <a:off x="360000" y="907964"/>
          <a:ext cx="11082700" cy="5788035"/>
        </p:xfrm>
        <a:graphic>
          <a:graphicData uri="http://schemas.openxmlformats.org/drawingml/2006/table">
            <a:tbl>
              <a:tblPr firstRow="1" bandRow="1">
                <a:tableStyleId>{B301B821-A1FF-4177-AEE7-76D212191A09}</a:tableStyleId>
              </a:tblPr>
              <a:tblGrid>
                <a:gridCol w="2200700">
                  <a:extLst>
                    <a:ext uri="{9D8B030D-6E8A-4147-A177-3AD203B41FA5}">
                      <a16:colId xmlns:a16="http://schemas.microsoft.com/office/drawing/2014/main" val="1701457388"/>
                    </a:ext>
                  </a:extLst>
                </a:gridCol>
                <a:gridCol w="2976500">
                  <a:extLst>
                    <a:ext uri="{9D8B030D-6E8A-4147-A177-3AD203B41FA5}">
                      <a16:colId xmlns:a16="http://schemas.microsoft.com/office/drawing/2014/main" val="3124614594"/>
                    </a:ext>
                  </a:extLst>
                </a:gridCol>
                <a:gridCol w="5905500">
                  <a:extLst>
                    <a:ext uri="{9D8B030D-6E8A-4147-A177-3AD203B41FA5}">
                      <a16:colId xmlns:a16="http://schemas.microsoft.com/office/drawing/2014/main" val="1439048444"/>
                    </a:ext>
                  </a:extLst>
                </a:gridCol>
              </a:tblGrid>
              <a:tr h="934303">
                <a:tc>
                  <a:txBody>
                    <a:bodyPr/>
                    <a:lstStyle/>
                    <a:p>
                      <a:pPr marL="108000">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7685792"/>
                  </a:ext>
                </a:extLst>
              </a:tr>
              <a:tr h="1213433">
                <a:tc>
                  <a:txBody>
                    <a:bodyPr/>
                    <a:lstStyle/>
                    <a:p>
                      <a:pPr marL="108000">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7672054"/>
                  </a:ext>
                </a:extLst>
              </a:tr>
              <a:tr h="1213433">
                <a:tc>
                  <a:txBody>
                    <a:bodyPr/>
                    <a:lstStyle/>
                    <a:p>
                      <a:pPr marL="108000">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6578095"/>
                  </a:ext>
                </a:extLst>
              </a:tr>
              <a:tr h="1213433">
                <a:tc>
                  <a:txBody>
                    <a:bodyPr/>
                    <a:lstStyle/>
                    <a:p>
                      <a:pPr marL="108000">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993210"/>
                  </a:ext>
                </a:extLst>
              </a:tr>
              <a:tr h="1213433">
                <a:tc>
                  <a:txBody>
                    <a:bodyPr/>
                    <a:lstStyle/>
                    <a:p>
                      <a:pPr marL="108000">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6361815"/>
                  </a:ext>
                </a:extLst>
              </a:tr>
            </a:tbl>
          </a:graphicData>
        </a:graphic>
      </p:graphicFrame>
      <p:sp>
        <p:nvSpPr>
          <p:cNvPr id="24" name="TextBox 23">
            <a:extLst>
              <a:ext uri="{FF2B5EF4-FFF2-40B4-BE49-F238E27FC236}">
                <a16:creationId xmlns:a16="http://schemas.microsoft.com/office/drawing/2014/main" id="{B7E8C2C3-8205-CC1C-6F58-BC32459BF16D}"/>
              </a:ext>
            </a:extLst>
          </p:cNvPr>
          <p:cNvSpPr txBox="1"/>
          <p:nvPr/>
        </p:nvSpPr>
        <p:spPr>
          <a:xfrm>
            <a:off x="525100" y="1143000"/>
            <a:ext cx="1684700" cy="457200"/>
          </a:xfrm>
          <a:prstGeom prst="rect">
            <a:avLst/>
          </a:prstGeom>
          <a:noFill/>
        </p:spPr>
        <p:txBody>
          <a:bodyPr wrap="square" lIns="0" tIns="0" rIns="0" bIns="0" rtlCol="0" anchor="ctr">
            <a:noAutofit/>
          </a:bodyPr>
          <a:lstStyle/>
          <a:p>
            <a:pPr algn="ctr"/>
            <a:r>
              <a:rPr lang="en-US" sz="1800" b="1" dirty="0">
                <a:solidFill>
                  <a:schemeClr val="bg1"/>
                </a:solidFill>
                <a:latin typeface="+mj-lt"/>
              </a:rPr>
              <a:t>IUPAC Name</a:t>
            </a:r>
            <a:endParaRPr lang="en-AU" sz="1800" b="1" dirty="0">
              <a:solidFill>
                <a:schemeClr val="bg1"/>
              </a:solidFill>
              <a:latin typeface="+mj-lt"/>
            </a:endParaRPr>
          </a:p>
        </p:txBody>
      </p:sp>
      <p:sp>
        <p:nvSpPr>
          <p:cNvPr id="25" name="TextBox 24">
            <a:extLst>
              <a:ext uri="{FF2B5EF4-FFF2-40B4-BE49-F238E27FC236}">
                <a16:creationId xmlns:a16="http://schemas.microsoft.com/office/drawing/2014/main" id="{A6756864-8301-0E3B-DC59-63EBA57A733B}"/>
              </a:ext>
            </a:extLst>
          </p:cNvPr>
          <p:cNvSpPr txBox="1"/>
          <p:nvPr/>
        </p:nvSpPr>
        <p:spPr>
          <a:xfrm>
            <a:off x="2811100" y="1143000"/>
            <a:ext cx="2573700" cy="457200"/>
          </a:xfrm>
          <a:prstGeom prst="rect">
            <a:avLst/>
          </a:prstGeom>
          <a:noFill/>
        </p:spPr>
        <p:txBody>
          <a:bodyPr wrap="square" lIns="0" tIns="0" rIns="0" bIns="0" rtlCol="0" anchor="ctr">
            <a:noAutofit/>
          </a:bodyPr>
          <a:lstStyle/>
          <a:p>
            <a:r>
              <a:rPr lang="en-US" sz="1800" b="1" dirty="0">
                <a:solidFill>
                  <a:schemeClr val="bg1"/>
                </a:solidFill>
                <a:latin typeface="+mj-lt"/>
              </a:rPr>
              <a:t>Number of carbon atoms/functional group</a:t>
            </a:r>
            <a:endParaRPr lang="en-AU" sz="1800" b="1" dirty="0">
              <a:solidFill>
                <a:schemeClr val="bg1"/>
              </a:solidFill>
              <a:latin typeface="+mj-lt"/>
            </a:endParaRPr>
          </a:p>
        </p:txBody>
      </p:sp>
      <p:sp>
        <p:nvSpPr>
          <p:cNvPr id="26" name="TextBox 25">
            <a:extLst>
              <a:ext uri="{FF2B5EF4-FFF2-40B4-BE49-F238E27FC236}">
                <a16:creationId xmlns:a16="http://schemas.microsoft.com/office/drawing/2014/main" id="{E934A364-AE6A-582B-904C-1CCB625FE85A}"/>
              </a:ext>
            </a:extLst>
          </p:cNvPr>
          <p:cNvSpPr txBox="1"/>
          <p:nvPr/>
        </p:nvSpPr>
        <p:spPr>
          <a:xfrm>
            <a:off x="7227111" y="1143000"/>
            <a:ext cx="2573700" cy="457200"/>
          </a:xfrm>
          <a:prstGeom prst="rect">
            <a:avLst/>
          </a:prstGeom>
          <a:noFill/>
        </p:spPr>
        <p:txBody>
          <a:bodyPr wrap="square" lIns="0" tIns="0" rIns="0" bIns="0" rtlCol="0" anchor="ctr">
            <a:noAutofit/>
          </a:bodyPr>
          <a:lstStyle/>
          <a:p>
            <a:pPr algn="ctr"/>
            <a:r>
              <a:rPr lang="en-US" sz="1800" b="1" dirty="0">
                <a:solidFill>
                  <a:schemeClr val="bg1"/>
                </a:solidFill>
                <a:latin typeface="+mj-lt"/>
              </a:rPr>
              <a:t>Structure</a:t>
            </a:r>
            <a:endParaRPr lang="en-AU" sz="1800" b="1" dirty="0">
              <a:solidFill>
                <a:schemeClr val="bg1"/>
              </a:solidFill>
              <a:latin typeface="+mj-lt"/>
            </a:endParaRPr>
          </a:p>
        </p:txBody>
      </p:sp>
      <p:sp>
        <p:nvSpPr>
          <p:cNvPr id="27" name="TextBox 26">
            <a:extLst>
              <a:ext uri="{FF2B5EF4-FFF2-40B4-BE49-F238E27FC236}">
                <a16:creationId xmlns:a16="http://schemas.microsoft.com/office/drawing/2014/main" id="{BC60A5A4-8424-AE91-2752-87046EA65707}"/>
              </a:ext>
            </a:extLst>
          </p:cNvPr>
          <p:cNvSpPr txBox="1"/>
          <p:nvPr/>
        </p:nvSpPr>
        <p:spPr>
          <a:xfrm>
            <a:off x="525100" y="2223197"/>
            <a:ext cx="1684700" cy="457200"/>
          </a:xfrm>
          <a:prstGeom prst="rect">
            <a:avLst/>
          </a:prstGeom>
          <a:noFill/>
        </p:spPr>
        <p:txBody>
          <a:bodyPr wrap="square" lIns="0" tIns="0" rIns="0" bIns="0" rtlCol="0" anchor="ctr">
            <a:noAutofit/>
          </a:bodyPr>
          <a:lstStyle/>
          <a:p>
            <a:pPr algn="ctr"/>
            <a:r>
              <a:rPr lang="en-US" sz="1800" dirty="0">
                <a:latin typeface="+mj-lt"/>
              </a:rPr>
              <a:t>Methane</a:t>
            </a:r>
            <a:endParaRPr lang="en-AU" sz="1800" dirty="0">
              <a:latin typeface="+mj-lt"/>
            </a:endParaRPr>
          </a:p>
        </p:txBody>
      </p:sp>
      <p:sp>
        <p:nvSpPr>
          <p:cNvPr id="31" name="TextBox 30">
            <a:extLst>
              <a:ext uri="{FF2B5EF4-FFF2-40B4-BE49-F238E27FC236}">
                <a16:creationId xmlns:a16="http://schemas.microsoft.com/office/drawing/2014/main" id="{8D2DF695-9BE5-DB87-12F1-820BA2890EFF}"/>
              </a:ext>
            </a:extLst>
          </p:cNvPr>
          <p:cNvSpPr txBox="1"/>
          <p:nvPr/>
        </p:nvSpPr>
        <p:spPr>
          <a:xfrm>
            <a:off x="3178616" y="2223197"/>
            <a:ext cx="1684700" cy="457200"/>
          </a:xfrm>
          <a:prstGeom prst="rect">
            <a:avLst/>
          </a:prstGeom>
          <a:noFill/>
        </p:spPr>
        <p:txBody>
          <a:bodyPr wrap="square" lIns="0" tIns="0" rIns="0" bIns="0" rtlCol="0" anchor="ctr">
            <a:noAutofit/>
          </a:bodyPr>
          <a:lstStyle/>
          <a:p>
            <a:pPr algn="ctr"/>
            <a:r>
              <a:rPr lang="en-US" sz="1800" dirty="0">
                <a:latin typeface="+mj-lt"/>
              </a:rPr>
              <a:t>1</a:t>
            </a:r>
            <a:endParaRPr lang="en-AU" sz="1800" dirty="0">
              <a:latin typeface="+mj-lt"/>
            </a:endParaRPr>
          </a:p>
        </p:txBody>
      </p:sp>
      <p:pic>
        <p:nvPicPr>
          <p:cNvPr id="20" name="Picture 19" descr="A structural formula for methane">
            <a:extLst>
              <a:ext uri="{FF2B5EF4-FFF2-40B4-BE49-F238E27FC236}">
                <a16:creationId xmlns:a16="http://schemas.microsoft.com/office/drawing/2014/main" id="{3C02121E-F3CC-1051-5173-4C814464CB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4840" y="1877897"/>
            <a:ext cx="1094287" cy="1062899"/>
          </a:xfrm>
          <a:prstGeom prst="rect">
            <a:avLst/>
          </a:prstGeom>
        </p:spPr>
      </p:pic>
      <p:sp>
        <p:nvSpPr>
          <p:cNvPr id="28" name="TextBox 27">
            <a:extLst>
              <a:ext uri="{FF2B5EF4-FFF2-40B4-BE49-F238E27FC236}">
                <a16:creationId xmlns:a16="http://schemas.microsoft.com/office/drawing/2014/main" id="{69C659F8-7C87-4BBE-6CAA-497D2A807C2A}"/>
              </a:ext>
            </a:extLst>
          </p:cNvPr>
          <p:cNvSpPr txBox="1"/>
          <p:nvPr/>
        </p:nvSpPr>
        <p:spPr>
          <a:xfrm>
            <a:off x="525100" y="3437093"/>
            <a:ext cx="1684700" cy="457200"/>
          </a:xfrm>
          <a:prstGeom prst="rect">
            <a:avLst/>
          </a:prstGeom>
          <a:noFill/>
        </p:spPr>
        <p:txBody>
          <a:bodyPr wrap="square" lIns="0" tIns="0" rIns="0" bIns="0" rtlCol="0" anchor="ctr">
            <a:noAutofit/>
          </a:bodyPr>
          <a:lstStyle/>
          <a:p>
            <a:pPr algn="ctr"/>
            <a:r>
              <a:rPr lang="en-US" sz="1800" dirty="0">
                <a:latin typeface="+mj-lt"/>
              </a:rPr>
              <a:t>Ethane</a:t>
            </a:r>
            <a:endParaRPr lang="en-AU" sz="1800" dirty="0">
              <a:latin typeface="+mj-lt"/>
            </a:endParaRPr>
          </a:p>
        </p:txBody>
      </p:sp>
      <p:sp>
        <p:nvSpPr>
          <p:cNvPr id="32" name="TextBox 31">
            <a:extLst>
              <a:ext uri="{FF2B5EF4-FFF2-40B4-BE49-F238E27FC236}">
                <a16:creationId xmlns:a16="http://schemas.microsoft.com/office/drawing/2014/main" id="{62F45AC2-6245-2AE6-A1E1-1D8A27C19D05}"/>
              </a:ext>
            </a:extLst>
          </p:cNvPr>
          <p:cNvSpPr txBox="1"/>
          <p:nvPr/>
        </p:nvSpPr>
        <p:spPr>
          <a:xfrm>
            <a:off x="3178616" y="3437093"/>
            <a:ext cx="1684700" cy="457200"/>
          </a:xfrm>
          <a:prstGeom prst="rect">
            <a:avLst/>
          </a:prstGeom>
          <a:noFill/>
        </p:spPr>
        <p:txBody>
          <a:bodyPr wrap="square" lIns="0" tIns="0" rIns="0" bIns="0" rtlCol="0" anchor="ctr">
            <a:noAutofit/>
          </a:bodyPr>
          <a:lstStyle/>
          <a:p>
            <a:pPr algn="ctr"/>
            <a:r>
              <a:rPr lang="en-US" sz="1800" dirty="0">
                <a:latin typeface="+mj-lt"/>
              </a:rPr>
              <a:t>2</a:t>
            </a:r>
            <a:endParaRPr lang="en-AU" sz="1800" dirty="0">
              <a:latin typeface="+mj-lt"/>
            </a:endParaRPr>
          </a:p>
        </p:txBody>
      </p:sp>
      <p:pic>
        <p:nvPicPr>
          <p:cNvPr id="21" name="Picture 20" descr="A structural formula for ethane">
            <a:extLst>
              <a:ext uri="{FF2B5EF4-FFF2-40B4-BE49-F238E27FC236}">
                <a16:creationId xmlns:a16="http://schemas.microsoft.com/office/drawing/2014/main" id="{FE28269C-86ED-9CF1-22A7-914DFE3533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4014" y="3111614"/>
            <a:ext cx="1595938" cy="1023256"/>
          </a:xfrm>
          <a:prstGeom prst="rect">
            <a:avLst/>
          </a:prstGeom>
        </p:spPr>
      </p:pic>
      <p:sp>
        <p:nvSpPr>
          <p:cNvPr id="29" name="TextBox 28">
            <a:extLst>
              <a:ext uri="{FF2B5EF4-FFF2-40B4-BE49-F238E27FC236}">
                <a16:creationId xmlns:a16="http://schemas.microsoft.com/office/drawing/2014/main" id="{70EC470A-3D30-D481-8854-93EA9F86D03B}"/>
              </a:ext>
            </a:extLst>
          </p:cNvPr>
          <p:cNvSpPr txBox="1"/>
          <p:nvPr/>
        </p:nvSpPr>
        <p:spPr>
          <a:xfrm>
            <a:off x="525100" y="4650989"/>
            <a:ext cx="1684700" cy="457200"/>
          </a:xfrm>
          <a:prstGeom prst="rect">
            <a:avLst/>
          </a:prstGeom>
          <a:noFill/>
        </p:spPr>
        <p:txBody>
          <a:bodyPr wrap="square" lIns="0" tIns="0" rIns="0" bIns="0" rtlCol="0" anchor="ctr">
            <a:noAutofit/>
          </a:bodyPr>
          <a:lstStyle/>
          <a:p>
            <a:pPr algn="ctr"/>
            <a:r>
              <a:rPr lang="en-US" sz="1800" dirty="0">
                <a:latin typeface="+mj-lt"/>
              </a:rPr>
              <a:t>Propane</a:t>
            </a:r>
            <a:endParaRPr lang="en-AU" sz="1800" dirty="0">
              <a:latin typeface="+mj-lt"/>
            </a:endParaRPr>
          </a:p>
        </p:txBody>
      </p:sp>
      <p:sp>
        <p:nvSpPr>
          <p:cNvPr id="33" name="TextBox 32">
            <a:extLst>
              <a:ext uri="{FF2B5EF4-FFF2-40B4-BE49-F238E27FC236}">
                <a16:creationId xmlns:a16="http://schemas.microsoft.com/office/drawing/2014/main" id="{2EF62EFE-DA35-5110-A076-CC6417DD948F}"/>
              </a:ext>
            </a:extLst>
          </p:cNvPr>
          <p:cNvSpPr txBox="1"/>
          <p:nvPr/>
        </p:nvSpPr>
        <p:spPr>
          <a:xfrm>
            <a:off x="3178616" y="4650989"/>
            <a:ext cx="1684700" cy="457200"/>
          </a:xfrm>
          <a:prstGeom prst="rect">
            <a:avLst/>
          </a:prstGeom>
          <a:noFill/>
        </p:spPr>
        <p:txBody>
          <a:bodyPr wrap="square" lIns="0" tIns="0" rIns="0" bIns="0" rtlCol="0" anchor="ctr">
            <a:noAutofit/>
          </a:bodyPr>
          <a:lstStyle/>
          <a:p>
            <a:pPr algn="ctr"/>
            <a:r>
              <a:rPr lang="en-US" sz="1800" dirty="0">
                <a:latin typeface="+mj-lt"/>
              </a:rPr>
              <a:t>3</a:t>
            </a:r>
            <a:endParaRPr lang="en-AU" sz="1800" dirty="0">
              <a:latin typeface="+mj-lt"/>
            </a:endParaRPr>
          </a:p>
        </p:txBody>
      </p:sp>
      <p:pic>
        <p:nvPicPr>
          <p:cNvPr id="22" name="Picture 21" descr="A structural formula for propane">
            <a:extLst>
              <a:ext uri="{FF2B5EF4-FFF2-40B4-BE49-F238E27FC236}">
                <a16:creationId xmlns:a16="http://schemas.microsoft.com/office/drawing/2014/main" id="{C1CC768A-568F-AB43-9596-9AD9673D43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99189" y="4305688"/>
            <a:ext cx="2025589" cy="1023256"/>
          </a:xfrm>
          <a:prstGeom prst="rect">
            <a:avLst/>
          </a:prstGeom>
        </p:spPr>
      </p:pic>
      <p:sp>
        <p:nvSpPr>
          <p:cNvPr id="30" name="TextBox 29">
            <a:extLst>
              <a:ext uri="{FF2B5EF4-FFF2-40B4-BE49-F238E27FC236}">
                <a16:creationId xmlns:a16="http://schemas.microsoft.com/office/drawing/2014/main" id="{50F8B9C4-ECEC-42F7-B613-70C6172C5520}"/>
              </a:ext>
            </a:extLst>
          </p:cNvPr>
          <p:cNvSpPr txBox="1"/>
          <p:nvPr/>
        </p:nvSpPr>
        <p:spPr>
          <a:xfrm>
            <a:off x="525100" y="5864885"/>
            <a:ext cx="1684700" cy="457200"/>
          </a:xfrm>
          <a:prstGeom prst="rect">
            <a:avLst/>
          </a:prstGeom>
          <a:noFill/>
        </p:spPr>
        <p:txBody>
          <a:bodyPr wrap="square" lIns="0" tIns="0" rIns="0" bIns="0" rtlCol="0" anchor="ctr">
            <a:noAutofit/>
          </a:bodyPr>
          <a:lstStyle/>
          <a:p>
            <a:pPr algn="ctr"/>
            <a:r>
              <a:rPr lang="en-US" sz="1800" dirty="0">
                <a:latin typeface="+mj-lt"/>
              </a:rPr>
              <a:t>Butane</a:t>
            </a:r>
            <a:endParaRPr lang="en-AU" sz="1800" dirty="0">
              <a:latin typeface="+mj-lt"/>
            </a:endParaRPr>
          </a:p>
        </p:txBody>
      </p:sp>
      <p:sp>
        <p:nvSpPr>
          <p:cNvPr id="34" name="TextBox 33">
            <a:extLst>
              <a:ext uri="{FF2B5EF4-FFF2-40B4-BE49-F238E27FC236}">
                <a16:creationId xmlns:a16="http://schemas.microsoft.com/office/drawing/2014/main" id="{0D16DC6A-3F9C-21E0-F262-29283828EED5}"/>
              </a:ext>
            </a:extLst>
          </p:cNvPr>
          <p:cNvSpPr txBox="1"/>
          <p:nvPr/>
        </p:nvSpPr>
        <p:spPr>
          <a:xfrm>
            <a:off x="3178616" y="5864885"/>
            <a:ext cx="1684700" cy="457200"/>
          </a:xfrm>
          <a:prstGeom prst="rect">
            <a:avLst/>
          </a:prstGeom>
          <a:noFill/>
        </p:spPr>
        <p:txBody>
          <a:bodyPr wrap="square" lIns="0" tIns="0" rIns="0" bIns="0" rtlCol="0" anchor="ctr">
            <a:noAutofit/>
          </a:bodyPr>
          <a:lstStyle/>
          <a:p>
            <a:pPr algn="ctr"/>
            <a:r>
              <a:rPr lang="en-US" sz="1800" dirty="0">
                <a:latin typeface="+mj-lt"/>
              </a:rPr>
              <a:t>4</a:t>
            </a:r>
            <a:endParaRPr lang="en-AU" sz="1800" dirty="0">
              <a:latin typeface="+mj-lt"/>
            </a:endParaRPr>
          </a:p>
        </p:txBody>
      </p:sp>
      <p:pic>
        <p:nvPicPr>
          <p:cNvPr id="23" name="Picture 22" descr="A structural formula for butane">
            <a:extLst>
              <a:ext uri="{FF2B5EF4-FFF2-40B4-BE49-F238E27FC236}">
                <a16:creationId xmlns:a16="http://schemas.microsoft.com/office/drawing/2014/main" id="{7FFD1925-078A-2051-0B4C-26869805CC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51755" y="5499761"/>
            <a:ext cx="2120456" cy="1016239"/>
          </a:xfrm>
          <a:prstGeom prst="rect">
            <a:avLst/>
          </a:prstGeom>
        </p:spPr>
      </p:pic>
      <p:sp>
        <p:nvSpPr>
          <p:cNvPr id="2" name="Slide Number Placeholder 1">
            <a:extLst>
              <a:ext uri="{FF2B5EF4-FFF2-40B4-BE49-F238E27FC236}">
                <a16:creationId xmlns:a16="http://schemas.microsoft.com/office/drawing/2014/main" id="{B4AF5DC3-E0AA-D273-D203-869494F6BB4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82</a:t>
            </a:fld>
            <a:endParaRPr lang="en-AU"/>
          </a:p>
        </p:txBody>
      </p:sp>
    </p:spTree>
    <p:extLst>
      <p:ext uri="{BB962C8B-B14F-4D97-AF65-F5344CB8AC3E}">
        <p14:creationId xmlns:p14="http://schemas.microsoft.com/office/powerpoint/2010/main" val="143428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3FC16-F74B-5C46-CB43-7D6B62EFE8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B909D3-5E0F-D5B5-C6C3-41DF4E705C9A}"/>
              </a:ext>
            </a:extLst>
          </p:cNvPr>
          <p:cNvSpPr>
            <a:spLocks noGrp="1"/>
          </p:cNvSpPr>
          <p:nvPr>
            <p:ph type="title"/>
          </p:nvPr>
        </p:nvSpPr>
        <p:spPr/>
        <p:txBody>
          <a:bodyPr/>
          <a:lstStyle/>
          <a:p>
            <a:r>
              <a:rPr lang="en-AU" dirty="0"/>
              <a:t>3.3 Naming organic compounds – alkanes (2 of 2)</a:t>
            </a:r>
          </a:p>
        </p:txBody>
      </p:sp>
      <p:graphicFrame>
        <p:nvGraphicFramePr>
          <p:cNvPr id="15" name="Table 14">
            <a:extLst>
              <a:ext uri="{FF2B5EF4-FFF2-40B4-BE49-F238E27FC236}">
                <a16:creationId xmlns:a16="http://schemas.microsoft.com/office/drawing/2014/main" id="{DC4F9677-2834-D461-B439-F8FB55B56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5020128"/>
              </p:ext>
            </p:extLst>
          </p:nvPr>
        </p:nvGraphicFramePr>
        <p:xfrm>
          <a:off x="360000" y="907964"/>
          <a:ext cx="11082700" cy="5788035"/>
        </p:xfrm>
        <a:graphic>
          <a:graphicData uri="http://schemas.openxmlformats.org/drawingml/2006/table">
            <a:tbl>
              <a:tblPr firstRow="1" bandRow="1">
                <a:tableStyleId>{B301B821-A1FF-4177-AEE7-76D212191A09}</a:tableStyleId>
              </a:tblPr>
              <a:tblGrid>
                <a:gridCol w="2200700">
                  <a:extLst>
                    <a:ext uri="{9D8B030D-6E8A-4147-A177-3AD203B41FA5}">
                      <a16:colId xmlns:a16="http://schemas.microsoft.com/office/drawing/2014/main" val="1701457388"/>
                    </a:ext>
                  </a:extLst>
                </a:gridCol>
                <a:gridCol w="2976500">
                  <a:extLst>
                    <a:ext uri="{9D8B030D-6E8A-4147-A177-3AD203B41FA5}">
                      <a16:colId xmlns:a16="http://schemas.microsoft.com/office/drawing/2014/main" val="3124614594"/>
                    </a:ext>
                  </a:extLst>
                </a:gridCol>
                <a:gridCol w="5905500">
                  <a:extLst>
                    <a:ext uri="{9D8B030D-6E8A-4147-A177-3AD203B41FA5}">
                      <a16:colId xmlns:a16="http://schemas.microsoft.com/office/drawing/2014/main" val="1439048444"/>
                    </a:ext>
                  </a:extLst>
                </a:gridCol>
              </a:tblGrid>
              <a:tr h="934303">
                <a:tc>
                  <a:txBody>
                    <a:bodyPr/>
                    <a:lstStyle/>
                    <a:p>
                      <a:pPr marL="108000">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7685792"/>
                  </a:ext>
                </a:extLst>
              </a:tr>
              <a:tr h="1213433">
                <a:tc>
                  <a:txBody>
                    <a:bodyPr/>
                    <a:lstStyle/>
                    <a:p>
                      <a:pPr marL="108000">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7672054"/>
                  </a:ext>
                </a:extLst>
              </a:tr>
              <a:tr h="1213433">
                <a:tc>
                  <a:txBody>
                    <a:bodyPr/>
                    <a:lstStyle/>
                    <a:p>
                      <a:pPr marL="108000">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6578095"/>
                  </a:ext>
                </a:extLst>
              </a:tr>
              <a:tr h="1213433">
                <a:tc>
                  <a:txBody>
                    <a:bodyPr/>
                    <a:lstStyle/>
                    <a:p>
                      <a:pPr marL="108000">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993210"/>
                  </a:ext>
                </a:extLst>
              </a:tr>
              <a:tr h="1213433">
                <a:tc>
                  <a:txBody>
                    <a:bodyPr/>
                    <a:lstStyle/>
                    <a:p>
                      <a:pPr marL="108000">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algn="ctr">
                        <a:lnSpc>
                          <a:spcPct val="150000"/>
                        </a:lnSpc>
                      </a:pPr>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6361815"/>
                  </a:ext>
                </a:extLst>
              </a:tr>
            </a:tbl>
          </a:graphicData>
        </a:graphic>
      </p:graphicFrame>
      <p:sp>
        <p:nvSpPr>
          <p:cNvPr id="20" name="TextBox 19">
            <a:extLst>
              <a:ext uri="{FF2B5EF4-FFF2-40B4-BE49-F238E27FC236}">
                <a16:creationId xmlns:a16="http://schemas.microsoft.com/office/drawing/2014/main" id="{58BEEC49-FE03-1F89-5999-61A8270145B6}"/>
              </a:ext>
            </a:extLst>
          </p:cNvPr>
          <p:cNvSpPr txBox="1"/>
          <p:nvPr/>
        </p:nvSpPr>
        <p:spPr>
          <a:xfrm>
            <a:off x="525100" y="1143000"/>
            <a:ext cx="1684700" cy="457200"/>
          </a:xfrm>
          <a:prstGeom prst="rect">
            <a:avLst/>
          </a:prstGeom>
          <a:noFill/>
        </p:spPr>
        <p:txBody>
          <a:bodyPr wrap="square" lIns="0" tIns="0" rIns="0" bIns="0" rtlCol="0" anchor="ctr">
            <a:noAutofit/>
          </a:bodyPr>
          <a:lstStyle/>
          <a:p>
            <a:pPr algn="ctr"/>
            <a:r>
              <a:rPr lang="en-US" sz="1800" b="1" dirty="0">
                <a:solidFill>
                  <a:schemeClr val="bg1"/>
                </a:solidFill>
                <a:latin typeface="+mj-lt"/>
              </a:rPr>
              <a:t>IUPAC Name</a:t>
            </a:r>
            <a:endParaRPr lang="en-AU" sz="1800" b="1" dirty="0">
              <a:solidFill>
                <a:schemeClr val="bg1"/>
              </a:solidFill>
              <a:latin typeface="+mj-lt"/>
            </a:endParaRPr>
          </a:p>
        </p:txBody>
      </p:sp>
      <p:sp>
        <p:nvSpPr>
          <p:cNvPr id="21" name="TextBox 20">
            <a:extLst>
              <a:ext uri="{FF2B5EF4-FFF2-40B4-BE49-F238E27FC236}">
                <a16:creationId xmlns:a16="http://schemas.microsoft.com/office/drawing/2014/main" id="{495CE9F9-A8CB-CEEE-1BA7-6ED8E6C456AC}"/>
              </a:ext>
            </a:extLst>
          </p:cNvPr>
          <p:cNvSpPr txBox="1"/>
          <p:nvPr/>
        </p:nvSpPr>
        <p:spPr>
          <a:xfrm>
            <a:off x="2811100" y="1143000"/>
            <a:ext cx="2573700" cy="457200"/>
          </a:xfrm>
          <a:prstGeom prst="rect">
            <a:avLst/>
          </a:prstGeom>
          <a:noFill/>
        </p:spPr>
        <p:txBody>
          <a:bodyPr wrap="square" lIns="0" tIns="0" rIns="0" bIns="0" rtlCol="0" anchor="ctr">
            <a:noAutofit/>
          </a:bodyPr>
          <a:lstStyle/>
          <a:p>
            <a:r>
              <a:rPr lang="en-US" sz="1800" b="1" dirty="0">
                <a:solidFill>
                  <a:schemeClr val="bg1"/>
                </a:solidFill>
                <a:latin typeface="+mj-lt"/>
              </a:rPr>
              <a:t>Number of carbon atoms/functional group</a:t>
            </a:r>
            <a:endParaRPr lang="en-AU" sz="1800" b="1" dirty="0">
              <a:solidFill>
                <a:schemeClr val="bg1"/>
              </a:solidFill>
              <a:latin typeface="+mj-lt"/>
            </a:endParaRPr>
          </a:p>
        </p:txBody>
      </p:sp>
      <p:sp>
        <p:nvSpPr>
          <p:cNvPr id="22" name="TextBox 21">
            <a:extLst>
              <a:ext uri="{FF2B5EF4-FFF2-40B4-BE49-F238E27FC236}">
                <a16:creationId xmlns:a16="http://schemas.microsoft.com/office/drawing/2014/main" id="{FCA1211A-D0EA-807D-F593-32F5B519D3A8}"/>
              </a:ext>
            </a:extLst>
          </p:cNvPr>
          <p:cNvSpPr txBox="1"/>
          <p:nvPr/>
        </p:nvSpPr>
        <p:spPr>
          <a:xfrm>
            <a:off x="7118460" y="1143000"/>
            <a:ext cx="2573700" cy="457200"/>
          </a:xfrm>
          <a:prstGeom prst="rect">
            <a:avLst/>
          </a:prstGeom>
          <a:noFill/>
        </p:spPr>
        <p:txBody>
          <a:bodyPr wrap="square" lIns="0" tIns="0" rIns="0" bIns="0" rtlCol="0" anchor="ctr">
            <a:noAutofit/>
          </a:bodyPr>
          <a:lstStyle/>
          <a:p>
            <a:pPr algn="ctr"/>
            <a:r>
              <a:rPr lang="en-US" sz="1800" b="1" dirty="0">
                <a:solidFill>
                  <a:schemeClr val="bg1"/>
                </a:solidFill>
                <a:latin typeface="+mj-lt"/>
              </a:rPr>
              <a:t>Structure</a:t>
            </a:r>
            <a:endParaRPr lang="en-AU" sz="1800" b="1" dirty="0">
              <a:solidFill>
                <a:schemeClr val="bg1"/>
              </a:solidFill>
              <a:latin typeface="+mj-lt"/>
            </a:endParaRPr>
          </a:p>
        </p:txBody>
      </p:sp>
      <p:sp>
        <p:nvSpPr>
          <p:cNvPr id="23" name="TextBox 22">
            <a:extLst>
              <a:ext uri="{FF2B5EF4-FFF2-40B4-BE49-F238E27FC236}">
                <a16:creationId xmlns:a16="http://schemas.microsoft.com/office/drawing/2014/main" id="{43B3DD41-0381-F29E-A599-159A539A9628}"/>
              </a:ext>
            </a:extLst>
          </p:cNvPr>
          <p:cNvSpPr txBox="1"/>
          <p:nvPr/>
        </p:nvSpPr>
        <p:spPr>
          <a:xfrm>
            <a:off x="525100" y="2223197"/>
            <a:ext cx="1684700" cy="457200"/>
          </a:xfrm>
          <a:prstGeom prst="rect">
            <a:avLst/>
          </a:prstGeom>
          <a:noFill/>
        </p:spPr>
        <p:txBody>
          <a:bodyPr wrap="square" lIns="0" tIns="0" rIns="0" bIns="0" rtlCol="0" anchor="ctr">
            <a:noAutofit/>
          </a:bodyPr>
          <a:lstStyle/>
          <a:p>
            <a:pPr algn="ctr"/>
            <a:r>
              <a:rPr lang="en-US" sz="1800" dirty="0">
                <a:latin typeface="+mj-lt"/>
              </a:rPr>
              <a:t>Pentane</a:t>
            </a:r>
            <a:endParaRPr lang="en-AU" sz="1800" dirty="0">
              <a:latin typeface="+mj-lt"/>
            </a:endParaRPr>
          </a:p>
        </p:txBody>
      </p:sp>
      <p:sp>
        <p:nvSpPr>
          <p:cNvPr id="27" name="TextBox 26">
            <a:extLst>
              <a:ext uri="{FF2B5EF4-FFF2-40B4-BE49-F238E27FC236}">
                <a16:creationId xmlns:a16="http://schemas.microsoft.com/office/drawing/2014/main" id="{FD334D71-E80E-5001-C1F3-30FF72CD7950}"/>
              </a:ext>
            </a:extLst>
          </p:cNvPr>
          <p:cNvSpPr txBox="1"/>
          <p:nvPr/>
        </p:nvSpPr>
        <p:spPr>
          <a:xfrm>
            <a:off x="3178616" y="2223197"/>
            <a:ext cx="1684700" cy="457200"/>
          </a:xfrm>
          <a:prstGeom prst="rect">
            <a:avLst/>
          </a:prstGeom>
          <a:noFill/>
        </p:spPr>
        <p:txBody>
          <a:bodyPr wrap="square" lIns="0" tIns="0" rIns="0" bIns="0" rtlCol="0" anchor="ctr">
            <a:noAutofit/>
          </a:bodyPr>
          <a:lstStyle/>
          <a:p>
            <a:pPr algn="ctr"/>
            <a:r>
              <a:rPr lang="en-US" sz="1800" dirty="0">
                <a:latin typeface="+mj-lt"/>
              </a:rPr>
              <a:t>5</a:t>
            </a:r>
            <a:endParaRPr lang="en-AU" sz="1800" dirty="0">
              <a:latin typeface="+mj-lt"/>
            </a:endParaRPr>
          </a:p>
        </p:txBody>
      </p:sp>
      <p:pic>
        <p:nvPicPr>
          <p:cNvPr id="31" name="Picture 30" descr="A structural formula for pentane">
            <a:extLst>
              <a:ext uri="{FF2B5EF4-FFF2-40B4-BE49-F238E27FC236}">
                <a16:creationId xmlns:a16="http://schemas.microsoft.com/office/drawing/2014/main" id="{E0591E32-6909-60B6-02A0-677970FF7D3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075232" y="1980595"/>
            <a:ext cx="2616928" cy="942404"/>
          </a:xfrm>
          <a:prstGeom prst="rect">
            <a:avLst/>
          </a:prstGeom>
        </p:spPr>
      </p:pic>
      <p:sp>
        <p:nvSpPr>
          <p:cNvPr id="24" name="TextBox 23">
            <a:extLst>
              <a:ext uri="{FF2B5EF4-FFF2-40B4-BE49-F238E27FC236}">
                <a16:creationId xmlns:a16="http://schemas.microsoft.com/office/drawing/2014/main" id="{D56530C0-A5FF-C81A-9DC7-F3D026AF86D8}"/>
              </a:ext>
            </a:extLst>
          </p:cNvPr>
          <p:cNvSpPr txBox="1"/>
          <p:nvPr/>
        </p:nvSpPr>
        <p:spPr>
          <a:xfrm>
            <a:off x="525100" y="3437093"/>
            <a:ext cx="1684700" cy="457200"/>
          </a:xfrm>
          <a:prstGeom prst="rect">
            <a:avLst/>
          </a:prstGeom>
          <a:noFill/>
        </p:spPr>
        <p:txBody>
          <a:bodyPr wrap="square" lIns="0" tIns="0" rIns="0" bIns="0" rtlCol="0" anchor="ctr">
            <a:noAutofit/>
          </a:bodyPr>
          <a:lstStyle/>
          <a:p>
            <a:pPr algn="ctr"/>
            <a:r>
              <a:rPr lang="en-US" sz="1800" dirty="0">
                <a:latin typeface="+mj-lt"/>
              </a:rPr>
              <a:t>Hexane</a:t>
            </a:r>
            <a:endParaRPr lang="en-AU" sz="1800" dirty="0">
              <a:latin typeface="+mj-lt"/>
            </a:endParaRPr>
          </a:p>
        </p:txBody>
      </p:sp>
      <p:sp>
        <p:nvSpPr>
          <p:cNvPr id="28" name="TextBox 27">
            <a:extLst>
              <a:ext uri="{FF2B5EF4-FFF2-40B4-BE49-F238E27FC236}">
                <a16:creationId xmlns:a16="http://schemas.microsoft.com/office/drawing/2014/main" id="{265651B6-3048-3E9E-1F40-2BD74107A9DF}"/>
              </a:ext>
            </a:extLst>
          </p:cNvPr>
          <p:cNvSpPr txBox="1"/>
          <p:nvPr/>
        </p:nvSpPr>
        <p:spPr>
          <a:xfrm>
            <a:off x="3178616" y="3437093"/>
            <a:ext cx="1684700" cy="457200"/>
          </a:xfrm>
          <a:prstGeom prst="rect">
            <a:avLst/>
          </a:prstGeom>
          <a:noFill/>
        </p:spPr>
        <p:txBody>
          <a:bodyPr wrap="square" lIns="0" tIns="0" rIns="0" bIns="0" rtlCol="0" anchor="ctr">
            <a:noAutofit/>
          </a:bodyPr>
          <a:lstStyle/>
          <a:p>
            <a:pPr algn="ctr"/>
            <a:r>
              <a:rPr lang="en-US" sz="1800" dirty="0">
                <a:latin typeface="+mj-lt"/>
              </a:rPr>
              <a:t>6</a:t>
            </a:r>
            <a:endParaRPr lang="en-AU" sz="1800" dirty="0">
              <a:latin typeface="+mj-lt"/>
            </a:endParaRPr>
          </a:p>
        </p:txBody>
      </p:sp>
      <p:pic>
        <p:nvPicPr>
          <p:cNvPr id="32" name="Picture 31" descr="A structural formula for hexane">
            <a:extLst>
              <a:ext uri="{FF2B5EF4-FFF2-40B4-BE49-F238E27FC236}">
                <a16:creationId xmlns:a16="http://schemas.microsoft.com/office/drawing/2014/main" id="{CF7E8C23-D433-64F0-A5B3-066C6DC8DB2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918146" y="3194491"/>
            <a:ext cx="2931100" cy="942404"/>
          </a:xfrm>
          <a:prstGeom prst="rect">
            <a:avLst/>
          </a:prstGeom>
        </p:spPr>
      </p:pic>
      <p:sp>
        <p:nvSpPr>
          <p:cNvPr id="25" name="TextBox 24">
            <a:extLst>
              <a:ext uri="{FF2B5EF4-FFF2-40B4-BE49-F238E27FC236}">
                <a16:creationId xmlns:a16="http://schemas.microsoft.com/office/drawing/2014/main" id="{908E77AB-C7EC-DA9A-80C7-73E0C1322377}"/>
              </a:ext>
            </a:extLst>
          </p:cNvPr>
          <p:cNvSpPr txBox="1"/>
          <p:nvPr/>
        </p:nvSpPr>
        <p:spPr>
          <a:xfrm>
            <a:off x="525100" y="4650989"/>
            <a:ext cx="1684700" cy="457200"/>
          </a:xfrm>
          <a:prstGeom prst="rect">
            <a:avLst/>
          </a:prstGeom>
          <a:noFill/>
        </p:spPr>
        <p:txBody>
          <a:bodyPr wrap="square" lIns="0" tIns="0" rIns="0" bIns="0" rtlCol="0" anchor="ctr">
            <a:noAutofit/>
          </a:bodyPr>
          <a:lstStyle/>
          <a:p>
            <a:pPr algn="ctr"/>
            <a:r>
              <a:rPr lang="en-US" sz="1800" dirty="0">
                <a:latin typeface="+mj-lt"/>
              </a:rPr>
              <a:t>Heptane</a:t>
            </a:r>
            <a:endParaRPr lang="en-AU" sz="1800" dirty="0">
              <a:latin typeface="+mj-lt"/>
            </a:endParaRPr>
          </a:p>
        </p:txBody>
      </p:sp>
      <p:sp>
        <p:nvSpPr>
          <p:cNvPr id="29" name="TextBox 28">
            <a:extLst>
              <a:ext uri="{FF2B5EF4-FFF2-40B4-BE49-F238E27FC236}">
                <a16:creationId xmlns:a16="http://schemas.microsoft.com/office/drawing/2014/main" id="{7BAD122D-710E-561A-159A-C74D3615AAF4}"/>
              </a:ext>
            </a:extLst>
          </p:cNvPr>
          <p:cNvSpPr txBox="1"/>
          <p:nvPr/>
        </p:nvSpPr>
        <p:spPr>
          <a:xfrm>
            <a:off x="3178616" y="4650989"/>
            <a:ext cx="1684700" cy="457200"/>
          </a:xfrm>
          <a:prstGeom prst="rect">
            <a:avLst/>
          </a:prstGeom>
          <a:noFill/>
        </p:spPr>
        <p:txBody>
          <a:bodyPr wrap="square" lIns="0" tIns="0" rIns="0" bIns="0" rtlCol="0" anchor="ctr">
            <a:noAutofit/>
          </a:bodyPr>
          <a:lstStyle/>
          <a:p>
            <a:pPr algn="ctr"/>
            <a:r>
              <a:rPr lang="en-US" sz="1800" dirty="0">
                <a:latin typeface="+mj-lt"/>
              </a:rPr>
              <a:t>7</a:t>
            </a:r>
            <a:endParaRPr lang="en-AU" sz="1800" dirty="0">
              <a:latin typeface="+mj-lt"/>
            </a:endParaRPr>
          </a:p>
        </p:txBody>
      </p:sp>
      <p:pic>
        <p:nvPicPr>
          <p:cNvPr id="33" name="Picture 32" descr="A structural formula for heptane">
            <a:extLst>
              <a:ext uri="{FF2B5EF4-FFF2-40B4-BE49-F238E27FC236}">
                <a16:creationId xmlns:a16="http://schemas.microsoft.com/office/drawing/2014/main" id="{99F1CDDB-40CF-7BA7-451C-006EAB54BA3C}"/>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6782308" y="4418237"/>
            <a:ext cx="3202777" cy="922704"/>
          </a:xfrm>
          <a:prstGeom prst="rect">
            <a:avLst/>
          </a:prstGeom>
        </p:spPr>
      </p:pic>
      <p:sp>
        <p:nvSpPr>
          <p:cNvPr id="26" name="TextBox 25">
            <a:extLst>
              <a:ext uri="{FF2B5EF4-FFF2-40B4-BE49-F238E27FC236}">
                <a16:creationId xmlns:a16="http://schemas.microsoft.com/office/drawing/2014/main" id="{2B14D482-4B34-3986-9D35-3F15E0C0FBD3}"/>
              </a:ext>
            </a:extLst>
          </p:cNvPr>
          <p:cNvSpPr txBox="1"/>
          <p:nvPr/>
        </p:nvSpPr>
        <p:spPr>
          <a:xfrm>
            <a:off x="525100" y="5864885"/>
            <a:ext cx="1684700" cy="457200"/>
          </a:xfrm>
          <a:prstGeom prst="rect">
            <a:avLst/>
          </a:prstGeom>
          <a:noFill/>
        </p:spPr>
        <p:txBody>
          <a:bodyPr wrap="square" lIns="0" tIns="0" rIns="0" bIns="0" rtlCol="0" anchor="ctr">
            <a:noAutofit/>
          </a:bodyPr>
          <a:lstStyle/>
          <a:p>
            <a:pPr algn="ctr"/>
            <a:r>
              <a:rPr lang="en-US" sz="1800" dirty="0">
                <a:latin typeface="+mj-lt"/>
              </a:rPr>
              <a:t>Octane</a:t>
            </a:r>
            <a:endParaRPr lang="en-AU" sz="1800" dirty="0">
              <a:latin typeface="+mj-lt"/>
            </a:endParaRPr>
          </a:p>
        </p:txBody>
      </p:sp>
      <p:sp>
        <p:nvSpPr>
          <p:cNvPr id="30" name="TextBox 29">
            <a:extLst>
              <a:ext uri="{FF2B5EF4-FFF2-40B4-BE49-F238E27FC236}">
                <a16:creationId xmlns:a16="http://schemas.microsoft.com/office/drawing/2014/main" id="{6DD132BC-CC90-61E7-EF63-0EDE6CB4EAF0}"/>
              </a:ext>
            </a:extLst>
          </p:cNvPr>
          <p:cNvSpPr txBox="1"/>
          <p:nvPr/>
        </p:nvSpPr>
        <p:spPr>
          <a:xfrm>
            <a:off x="3178616" y="5864885"/>
            <a:ext cx="1684700" cy="457200"/>
          </a:xfrm>
          <a:prstGeom prst="rect">
            <a:avLst/>
          </a:prstGeom>
          <a:noFill/>
        </p:spPr>
        <p:txBody>
          <a:bodyPr wrap="square" lIns="0" tIns="0" rIns="0" bIns="0" rtlCol="0" anchor="ctr">
            <a:noAutofit/>
          </a:bodyPr>
          <a:lstStyle/>
          <a:p>
            <a:pPr algn="ctr"/>
            <a:r>
              <a:rPr lang="en-US" sz="1800" dirty="0">
                <a:latin typeface="+mj-lt"/>
              </a:rPr>
              <a:t>8</a:t>
            </a:r>
            <a:endParaRPr lang="en-AU" sz="1800" dirty="0">
              <a:latin typeface="+mj-lt"/>
            </a:endParaRPr>
          </a:p>
        </p:txBody>
      </p:sp>
      <p:pic>
        <p:nvPicPr>
          <p:cNvPr id="34" name="Picture 33" descr="A structural formula for octane">
            <a:extLst>
              <a:ext uri="{FF2B5EF4-FFF2-40B4-BE49-F238E27FC236}">
                <a16:creationId xmlns:a16="http://schemas.microsoft.com/office/drawing/2014/main" id="{E5C0E76B-C931-517C-247B-CA5653642F10}"/>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6753869" y="5693717"/>
            <a:ext cx="3259654" cy="799536"/>
          </a:xfrm>
          <a:prstGeom prst="rect">
            <a:avLst/>
          </a:prstGeom>
        </p:spPr>
      </p:pic>
      <p:sp>
        <p:nvSpPr>
          <p:cNvPr id="2" name="Slide Number Placeholder 1">
            <a:extLst>
              <a:ext uri="{FF2B5EF4-FFF2-40B4-BE49-F238E27FC236}">
                <a16:creationId xmlns:a16="http://schemas.microsoft.com/office/drawing/2014/main" id="{6D731816-D0F4-61E5-8B59-53FD418C040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83</a:t>
            </a:fld>
            <a:endParaRPr lang="en-AU"/>
          </a:p>
        </p:txBody>
      </p:sp>
    </p:spTree>
    <p:extLst>
      <p:ext uri="{BB962C8B-B14F-4D97-AF65-F5344CB8AC3E}">
        <p14:creationId xmlns:p14="http://schemas.microsoft.com/office/powerpoint/2010/main" val="1186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B41B5-34A2-223E-0E1F-E528F7E501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D2287D-1110-E0BD-958F-5E1ACB408331}"/>
              </a:ext>
            </a:extLst>
          </p:cNvPr>
          <p:cNvSpPr>
            <a:spLocks noGrp="1"/>
          </p:cNvSpPr>
          <p:nvPr>
            <p:ph type="title"/>
          </p:nvPr>
        </p:nvSpPr>
        <p:spPr/>
        <p:txBody>
          <a:bodyPr/>
          <a:lstStyle/>
          <a:p>
            <a:r>
              <a:rPr lang="en-AU" dirty="0"/>
              <a:t>3.3 Naming organic compounds – problem set 2 (1 of 2)</a:t>
            </a:r>
          </a:p>
        </p:txBody>
      </p:sp>
      <p:graphicFrame>
        <p:nvGraphicFramePr>
          <p:cNvPr id="5" name="Table 4">
            <a:extLst>
              <a:ext uri="{FF2B5EF4-FFF2-40B4-BE49-F238E27FC236}">
                <a16:creationId xmlns:a16="http://schemas.microsoft.com/office/drawing/2014/main" id="{6591DE3D-574B-9D18-53A4-A017C867464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286743"/>
              </p:ext>
            </p:extLst>
          </p:nvPr>
        </p:nvGraphicFramePr>
        <p:xfrm>
          <a:off x="360000" y="929500"/>
          <a:ext cx="11031900" cy="5766500"/>
        </p:xfrm>
        <a:graphic>
          <a:graphicData uri="http://schemas.openxmlformats.org/drawingml/2006/table">
            <a:tbl>
              <a:tblPr firstRow="1" bandRow="1">
                <a:tableStyleId>{B301B821-A1FF-4177-AEE7-76D212191A09}</a:tableStyleId>
              </a:tblPr>
              <a:tblGrid>
                <a:gridCol w="2757975">
                  <a:extLst>
                    <a:ext uri="{9D8B030D-6E8A-4147-A177-3AD203B41FA5}">
                      <a16:colId xmlns:a16="http://schemas.microsoft.com/office/drawing/2014/main" val="2473093426"/>
                    </a:ext>
                  </a:extLst>
                </a:gridCol>
                <a:gridCol w="2757975">
                  <a:extLst>
                    <a:ext uri="{9D8B030D-6E8A-4147-A177-3AD203B41FA5}">
                      <a16:colId xmlns:a16="http://schemas.microsoft.com/office/drawing/2014/main" val="2435353641"/>
                    </a:ext>
                  </a:extLst>
                </a:gridCol>
                <a:gridCol w="2757975">
                  <a:extLst>
                    <a:ext uri="{9D8B030D-6E8A-4147-A177-3AD203B41FA5}">
                      <a16:colId xmlns:a16="http://schemas.microsoft.com/office/drawing/2014/main" val="1175240024"/>
                    </a:ext>
                  </a:extLst>
                </a:gridCol>
                <a:gridCol w="2757975">
                  <a:extLst>
                    <a:ext uri="{9D8B030D-6E8A-4147-A177-3AD203B41FA5}">
                      <a16:colId xmlns:a16="http://schemas.microsoft.com/office/drawing/2014/main" val="29669128"/>
                    </a:ext>
                  </a:extLst>
                </a:gridCol>
              </a:tblGrid>
              <a:tr h="1153300">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363385"/>
                  </a:ext>
                </a:extLst>
              </a:tr>
              <a:tr h="1153300">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8460991"/>
                  </a:ext>
                </a:extLst>
              </a:tr>
              <a:tr h="1153300">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4144761"/>
                  </a:ext>
                </a:extLst>
              </a:tr>
              <a:tr h="1153300">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9436320"/>
                  </a:ext>
                </a:extLst>
              </a:tr>
              <a:tr h="1153300">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3674514"/>
                  </a:ext>
                </a:extLst>
              </a:tr>
            </a:tbl>
          </a:graphicData>
        </a:graphic>
      </p:graphicFrame>
      <p:sp>
        <p:nvSpPr>
          <p:cNvPr id="6" name="TextBox 5">
            <a:extLst>
              <a:ext uri="{FF2B5EF4-FFF2-40B4-BE49-F238E27FC236}">
                <a16:creationId xmlns:a16="http://schemas.microsoft.com/office/drawing/2014/main" id="{536BD4F1-C293-7AD1-ACB8-9C5C9D40F8A1}"/>
              </a:ext>
            </a:extLst>
          </p:cNvPr>
          <p:cNvSpPr txBox="1"/>
          <p:nvPr/>
        </p:nvSpPr>
        <p:spPr>
          <a:xfrm>
            <a:off x="929300" y="1257300"/>
            <a:ext cx="1684700" cy="457200"/>
          </a:xfrm>
          <a:prstGeom prst="rect">
            <a:avLst/>
          </a:prstGeom>
          <a:noFill/>
        </p:spPr>
        <p:txBody>
          <a:bodyPr wrap="square" lIns="0" tIns="0" rIns="0" bIns="0" rtlCol="0" anchor="ctr" anchorCtr="1">
            <a:noAutofit/>
          </a:bodyPr>
          <a:lstStyle/>
          <a:p>
            <a:r>
              <a:rPr lang="en-US" sz="1800" b="1" dirty="0">
                <a:solidFill>
                  <a:schemeClr val="bg1"/>
                </a:solidFill>
                <a:latin typeface="+mj-lt"/>
              </a:rPr>
              <a:t>Structure</a:t>
            </a:r>
            <a:endParaRPr lang="en-AU" sz="1800" b="1" dirty="0">
              <a:solidFill>
                <a:schemeClr val="bg1"/>
              </a:solidFill>
              <a:latin typeface="+mj-lt"/>
            </a:endParaRPr>
          </a:p>
        </p:txBody>
      </p:sp>
      <p:sp>
        <p:nvSpPr>
          <p:cNvPr id="7" name="TextBox 6">
            <a:extLst>
              <a:ext uri="{FF2B5EF4-FFF2-40B4-BE49-F238E27FC236}">
                <a16:creationId xmlns:a16="http://schemas.microsoft.com/office/drawing/2014/main" id="{90F1E880-8470-541D-A453-0878D4D6E970}"/>
              </a:ext>
            </a:extLst>
          </p:cNvPr>
          <p:cNvSpPr txBox="1"/>
          <p:nvPr/>
        </p:nvSpPr>
        <p:spPr>
          <a:xfrm>
            <a:off x="3232400" y="1257300"/>
            <a:ext cx="2573700" cy="457200"/>
          </a:xfrm>
          <a:prstGeom prst="rect">
            <a:avLst/>
          </a:prstGeom>
          <a:noFill/>
        </p:spPr>
        <p:txBody>
          <a:bodyPr wrap="square" lIns="0" tIns="0" rIns="0" bIns="0" rtlCol="0" anchor="ctr" anchorCtr="1">
            <a:noAutofit/>
          </a:bodyPr>
          <a:lstStyle/>
          <a:p>
            <a:r>
              <a:rPr lang="en-US" sz="1800" b="1" dirty="0">
                <a:solidFill>
                  <a:schemeClr val="bg1"/>
                </a:solidFill>
                <a:latin typeface="+mj-lt"/>
              </a:rPr>
              <a:t>Prefix (# of carbon atoms</a:t>
            </a:r>
            <a:endParaRPr lang="en-AU" sz="1800" b="1" dirty="0">
              <a:solidFill>
                <a:schemeClr val="bg1"/>
              </a:solidFill>
              <a:latin typeface="+mj-lt"/>
            </a:endParaRPr>
          </a:p>
        </p:txBody>
      </p:sp>
      <p:sp>
        <p:nvSpPr>
          <p:cNvPr id="25" name="TextBox 24">
            <a:extLst>
              <a:ext uri="{FF2B5EF4-FFF2-40B4-BE49-F238E27FC236}">
                <a16:creationId xmlns:a16="http://schemas.microsoft.com/office/drawing/2014/main" id="{4C6C6C4B-8D39-6619-1565-51ABF8D39969}"/>
              </a:ext>
            </a:extLst>
          </p:cNvPr>
          <p:cNvSpPr txBox="1"/>
          <p:nvPr/>
        </p:nvSpPr>
        <p:spPr>
          <a:xfrm>
            <a:off x="5960700" y="1257300"/>
            <a:ext cx="2573700" cy="457200"/>
          </a:xfrm>
          <a:prstGeom prst="rect">
            <a:avLst/>
          </a:prstGeom>
          <a:noFill/>
        </p:spPr>
        <p:txBody>
          <a:bodyPr wrap="square" lIns="0" tIns="0" rIns="0" bIns="0" rtlCol="0" anchor="ctr" anchorCtr="1">
            <a:noAutofit/>
          </a:bodyPr>
          <a:lstStyle/>
          <a:p>
            <a:r>
              <a:rPr lang="en-US" sz="1800" b="1" dirty="0">
                <a:solidFill>
                  <a:schemeClr val="bg1"/>
                </a:solidFill>
                <a:latin typeface="+mj-lt"/>
              </a:rPr>
              <a:t>Suffix (functional group</a:t>
            </a:r>
            <a:endParaRPr lang="en-AU" sz="1800" b="1" dirty="0">
              <a:solidFill>
                <a:schemeClr val="bg1"/>
              </a:solidFill>
              <a:latin typeface="+mj-lt"/>
            </a:endParaRPr>
          </a:p>
        </p:txBody>
      </p:sp>
      <p:sp>
        <p:nvSpPr>
          <p:cNvPr id="26" name="TextBox 25">
            <a:extLst>
              <a:ext uri="{FF2B5EF4-FFF2-40B4-BE49-F238E27FC236}">
                <a16:creationId xmlns:a16="http://schemas.microsoft.com/office/drawing/2014/main" id="{603E5F42-6E91-1FF5-CFCF-9FE76EB9836A}"/>
              </a:ext>
            </a:extLst>
          </p:cNvPr>
          <p:cNvSpPr txBox="1"/>
          <p:nvPr/>
        </p:nvSpPr>
        <p:spPr>
          <a:xfrm>
            <a:off x="8818200" y="1257300"/>
            <a:ext cx="2573700" cy="457200"/>
          </a:xfrm>
          <a:prstGeom prst="rect">
            <a:avLst/>
          </a:prstGeom>
          <a:noFill/>
        </p:spPr>
        <p:txBody>
          <a:bodyPr wrap="square" lIns="0" tIns="0" rIns="0" bIns="0" rtlCol="0" anchor="ctr" anchorCtr="1">
            <a:noAutofit/>
          </a:bodyPr>
          <a:lstStyle/>
          <a:p>
            <a:r>
              <a:rPr lang="en-US" sz="1800" b="1" dirty="0">
                <a:solidFill>
                  <a:schemeClr val="bg1"/>
                </a:solidFill>
                <a:latin typeface="+mj-lt"/>
              </a:rPr>
              <a:t>IUPAC Name</a:t>
            </a:r>
            <a:endParaRPr lang="en-AU" sz="1800" b="1" dirty="0">
              <a:solidFill>
                <a:schemeClr val="bg1"/>
              </a:solidFill>
              <a:latin typeface="+mj-lt"/>
            </a:endParaRPr>
          </a:p>
        </p:txBody>
      </p:sp>
      <p:pic>
        <p:nvPicPr>
          <p:cNvPr id="27" name="Picture 26" descr="Structural formula for methanoic acid">
            <a:extLst>
              <a:ext uri="{FF2B5EF4-FFF2-40B4-BE49-F238E27FC236}">
                <a16:creationId xmlns:a16="http://schemas.microsoft.com/office/drawing/2014/main" id="{C70F5E48-3053-07E9-CFD7-729F0F25D5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960" y="2288160"/>
            <a:ext cx="1517377" cy="836179"/>
          </a:xfrm>
          <a:prstGeom prst="rect">
            <a:avLst/>
          </a:prstGeom>
        </p:spPr>
      </p:pic>
      <p:sp>
        <p:nvSpPr>
          <p:cNvPr id="31" name="TextBox 30">
            <a:extLst>
              <a:ext uri="{FF2B5EF4-FFF2-40B4-BE49-F238E27FC236}">
                <a16:creationId xmlns:a16="http://schemas.microsoft.com/office/drawing/2014/main" id="{68129EC7-7724-D8C1-6024-D8547361C0C1}"/>
              </a:ext>
            </a:extLst>
          </p:cNvPr>
          <p:cNvSpPr txBox="1"/>
          <p:nvPr/>
        </p:nvSpPr>
        <p:spPr>
          <a:xfrm>
            <a:off x="3183297" y="2366659"/>
            <a:ext cx="2622803" cy="457200"/>
          </a:xfrm>
          <a:prstGeom prst="rect">
            <a:avLst/>
          </a:prstGeom>
          <a:noFill/>
        </p:spPr>
        <p:txBody>
          <a:bodyPr wrap="square" lIns="0" tIns="0" rIns="0" bIns="0" rtlCol="0" anchor="ctr" anchorCtr="1">
            <a:noAutofit/>
          </a:bodyPr>
          <a:lstStyle/>
          <a:p>
            <a:pPr>
              <a:lnSpc>
                <a:spcPct val="150000"/>
              </a:lnSpc>
              <a:spcAft>
                <a:spcPts val="1200"/>
              </a:spcAft>
            </a:pPr>
            <a:r>
              <a:rPr lang="en-US" sz="1800" dirty="0"/>
              <a:t>meth-</a:t>
            </a:r>
            <a:br>
              <a:rPr lang="en-US" sz="1800" dirty="0"/>
            </a:br>
            <a:r>
              <a:rPr lang="en-US" sz="1800" dirty="0"/>
              <a:t>(1)</a:t>
            </a:r>
            <a:endParaRPr lang="en-AU" sz="1800" dirty="0"/>
          </a:p>
        </p:txBody>
      </p:sp>
      <p:sp>
        <p:nvSpPr>
          <p:cNvPr id="32" name="TextBox 31">
            <a:extLst>
              <a:ext uri="{FF2B5EF4-FFF2-40B4-BE49-F238E27FC236}">
                <a16:creationId xmlns:a16="http://schemas.microsoft.com/office/drawing/2014/main" id="{C235EA59-2CCD-858E-8E36-4C945950539A}"/>
              </a:ext>
            </a:extLst>
          </p:cNvPr>
          <p:cNvSpPr txBox="1"/>
          <p:nvPr/>
        </p:nvSpPr>
        <p:spPr>
          <a:xfrm>
            <a:off x="5960700" y="2114819"/>
            <a:ext cx="2573700" cy="960880"/>
          </a:xfrm>
          <a:prstGeom prst="rect">
            <a:avLst/>
          </a:prstGeom>
          <a:noFill/>
        </p:spPr>
        <p:txBody>
          <a:bodyPr wrap="square" lIns="0" tIns="0" rIns="0" bIns="0" rtlCol="0" anchor="ctr" anchorCtr="1">
            <a:noAutofit/>
          </a:bodyPr>
          <a:lstStyle/>
          <a:p>
            <a:pPr algn="ctr">
              <a:lnSpc>
                <a:spcPct val="150000"/>
              </a:lnSpc>
              <a:spcAft>
                <a:spcPts val="1200"/>
              </a:spcAft>
            </a:pPr>
            <a:r>
              <a:rPr lang="en-US" sz="1800" dirty="0"/>
              <a:t>-</a:t>
            </a:r>
            <a:r>
              <a:rPr lang="en-US" sz="1800" dirty="0" err="1"/>
              <a:t>anoic</a:t>
            </a:r>
            <a:r>
              <a:rPr lang="en-US" sz="1800" dirty="0"/>
              <a:t> acid</a:t>
            </a:r>
            <a:br>
              <a:rPr lang="en-US" sz="1800" dirty="0"/>
            </a:br>
            <a:r>
              <a:rPr lang="en-US" sz="1800" dirty="0"/>
              <a:t>(carboxylic acid)</a:t>
            </a:r>
            <a:endParaRPr lang="en-AU" sz="1800" dirty="0"/>
          </a:p>
        </p:txBody>
      </p:sp>
      <p:sp>
        <p:nvSpPr>
          <p:cNvPr id="33" name="TextBox 32">
            <a:extLst>
              <a:ext uri="{FF2B5EF4-FFF2-40B4-BE49-F238E27FC236}">
                <a16:creationId xmlns:a16="http://schemas.microsoft.com/office/drawing/2014/main" id="{796A8DC0-65CD-5332-4361-0AB7798C4DEB}"/>
              </a:ext>
            </a:extLst>
          </p:cNvPr>
          <p:cNvSpPr txBox="1"/>
          <p:nvPr/>
        </p:nvSpPr>
        <p:spPr>
          <a:xfrm>
            <a:off x="8689000" y="2366659"/>
            <a:ext cx="2702900" cy="457200"/>
          </a:xfrm>
          <a:prstGeom prst="rect">
            <a:avLst/>
          </a:prstGeom>
          <a:noFill/>
        </p:spPr>
        <p:txBody>
          <a:bodyPr wrap="square" lIns="0" tIns="0" rIns="0" bIns="0" rtlCol="0" anchor="ctr" anchorCtr="1">
            <a:noAutofit/>
          </a:bodyPr>
          <a:lstStyle/>
          <a:p>
            <a:pPr>
              <a:lnSpc>
                <a:spcPct val="150000"/>
              </a:lnSpc>
              <a:spcAft>
                <a:spcPts val="1200"/>
              </a:spcAft>
            </a:pPr>
            <a:r>
              <a:rPr lang="en-US" sz="1800" dirty="0" err="1"/>
              <a:t>methanoic</a:t>
            </a:r>
            <a:r>
              <a:rPr lang="en-US" sz="1800" dirty="0"/>
              <a:t> acid</a:t>
            </a:r>
            <a:endParaRPr lang="en-AU" sz="1800" dirty="0"/>
          </a:p>
        </p:txBody>
      </p:sp>
      <p:pic>
        <p:nvPicPr>
          <p:cNvPr id="28" name="Picture 27" descr="Structural formula for methanol">
            <a:extLst>
              <a:ext uri="{FF2B5EF4-FFF2-40B4-BE49-F238E27FC236}">
                <a16:creationId xmlns:a16="http://schemas.microsoft.com/office/drawing/2014/main" id="{794473EF-7DC9-9135-358A-59D0F0B6F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2318" y="3378381"/>
            <a:ext cx="1258660" cy="869735"/>
          </a:xfrm>
          <a:prstGeom prst="rect">
            <a:avLst/>
          </a:prstGeom>
        </p:spPr>
      </p:pic>
      <p:sp>
        <p:nvSpPr>
          <p:cNvPr id="46" name="TextBox 45">
            <a:extLst>
              <a:ext uri="{FF2B5EF4-FFF2-40B4-BE49-F238E27FC236}">
                <a16:creationId xmlns:a16="http://schemas.microsoft.com/office/drawing/2014/main" id="{C2DB7E53-5F48-83F8-2081-1265066AE847}"/>
              </a:ext>
            </a:extLst>
          </p:cNvPr>
          <p:cNvSpPr txBox="1"/>
          <p:nvPr/>
        </p:nvSpPr>
        <p:spPr>
          <a:xfrm>
            <a:off x="3183297" y="3570449"/>
            <a:ext cx="2622803" cy="457200"/>
          </a:xfrm>
          <a:prstGeom prst="rect">
            <a:avLst/>
          </a:prstGeom>
          <a:noFill/>
        </p:spPr>
        <p:txBody>
          <a:bodyPr wrap="square" lIns="0" tIns="0" rIns="0" bIns="0" rtlCol="0" anchor="ctr" anchorCtr="1">
            <a:noAutofit/>
          </a:bodyPr>
          <a:lstStyle/>
          <a:p>
            <a:pPr>
              <a:lnSpc>
                <a:spcPct val="150000"/>
              </a:lnSpc>
              <a:spcAft>
                <a:spcPts val="1200"/>
              </a:spcAft>
            </a:pPr>
            <a:r>
              <a:rPr lang="en-US" sz="1800" dirty="0"/>
              <a:t>meth-</a:t>
            </a:r>
            <a:br>
              <a:rPr lang="en-US" sz="1800" dirty="0"/>
            </a:br>
            <a:r>
              <a:rPr lang="en-US" sz="1800" dirty="0"/>
              <a:t>(1)</a:t>
            </a:r>
            <a:endParaRPr lang="en-AU" sz="1800" dirty="0"/>
          </a:p>
        </p:txBody>
      </p:sp>
      <p:sp>
        <p:nvSpPr>
          <p:cNvPr id="47" name="TextBox 46">
            <a:extLst>
              <a:ext uri="{FF2B5EF4-FFF2-40B4-BE49-F238E27FC236}">
                <a16:creationId xmlns:a16="http://schemas.microsoft.com/office/drawing/2014/main" id="{96E9A694-C522-7870-7A23-719C794F175C}"/>
              </a:ext>
            </a:extLst>
          </p:cNvPr>
          <p:cNvSpPr txBox="1"/>
          <p:nvPr/>
        </p:nvSpPr>
        <p:spPr>
          <a:xfrm>
            <a:off x="5960700" y="3318609"/>
            <a:ext cx="2573700" cy="960880"/>
          </a:xfrm>
          <a:prstGeom prst="rect">
            <a:avLst/>
          </a:prstGeom>
          <a:noFill/>
        </p:spPr>
        <p:txBody>
          <a:bodyPr wrap="square" lIns="0" tIns="0" rIns="0" bIns="0" rtlCol="0" anchor="ctr" anchorCtr="1">
            <a:noAutofit/>
          </a:bodyPr>
          <a:lstStyle/>
          <a:p>
            <a:pPr algn="ctr">
              <a:lnSpc>
                <a:spcPct val="150000"/>
              </a:lnSpc>
              <a:spcAft>
                <a:spcPts val="1200"/>
              </a:spcAft>
            </a:pPr>
            <a:r>
              <a:rPr lang="en-US" sz="1800" dirty="0"/>
              <a:t>-</a:t>
            </a:r>
            <a:r>
              <a:rPr lang="en-US" sz="1800" dirty="0" err="1"/>
              <a:t>anol</a:t>
            </a:r>
            <a:br>
              <a:rPr lang="en-US" sz="1800" dirty="0"/>
            </a:br>
            <a:r>
              <a:rPr lang="en-US" sz="1800" dirty="0"/>
              <a:t>(alcohol)</a:t>
            </a:r>
            <a:endParaRPr lang="en-AU" sz="1800" dirty="0"/>
          </a:p>
        </p:txBody>
      </p:sp>
      <p:sp>
        <p:nvSpPr>
          <p:cNvPr id="48" name="TextBox 47">
            <a:extLst>
              <a:ext uri="{FF2B5EF4-FFF2-40B4-BE49-F238E27FC236}">
                <a16:creationId xmlns:a16="http://schemas.microsoft.com/office/drawing/2014/main" id="{6DBF386B-B12C-D1E9-F272-8A077219F2A4}"/>
              </a:ext>
            </a:extLst>
          </p:cNvPr>
          <p:cNvSpPr txBox="1"/>
          <p:nvPr/>
        </p:nvSpPr>
        <p:spPr>
          <a:xfrm>
            <a:off x="8689000" y="3570449"/>
            <a:ext cx="2702900" cy="457200"/>
          </a:xfrm>
          <a:prstGeom prst="rect">
            <a:avLst/>
          </a:prstGeom>
          <a:noFill/>
        </p:spPr>
        <p:txBody>
          <a:bodyPr wrap="square" lIns="0" tIns="0" rIns="0" bIns="0" rtlCol="0" anchor="ctr" anchorCtr="1">
            <a:noAutofit/>
          </a:bodyPr>
          <a:lstStyle/>
          <a:p>
            <a:pPr>
              <a:lnSpc>
                <a:spcPct val="150000"/>
              </a:lnSpc>
              <a:spcAft>
                <a:spcPts val="1200"/>
              </a:spcAft>
            </a:pPr>
            <a:r>
              <a:rPr lang="en-US" sz="1800" dirty="0"/>
              <a:t>methanol</a:t>
            </a:r>
            <a:endParaRPr lang="en-AU" sz="1800" dirty="0"/>
          </a:p>
        </p:txBody>
      </p:sp>
      <p:pic>
        <p:nvPicPr>
          <p:cNvPr id="29" name="Picture 28" descr="Structural formula for ethene">
            <a:extLst>
              <a:ext uri="{FF2B5EF4-FFF2-40B4-BE49-F238E27FC236}">
                <a16:creationId xmlns:a16="http://schemas.microsoft.com/office/drawing/2014/main" id="{34B4D075-7DA9-F7E0-B450-FBF4152D1E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1251424" y="4578080"/>
            <a:ext cx="1040448" cy="770485"/>
          </a:xfrm>
          <a:prstGeom prst="rect">
            <a:avLst/>
          </a:prstGeom>
        </p:spPr>
      </p:pic>
      <p:sp>
        <p:nvSpPr>
          <p:cNvPr id="49" name="TextBox 48">
            <a:extLst>
              <a:ext uri="{FF2B5EF4-FFF2-40B4-BE49-F238E27FC236}">
                <a16:creationId xmlns:a16="http://schemas.microsoft.com/office/drawing/2014/main" id="{44450F23-49AE-0759-DE79-C85194E11A43}"/>
              </a:ext>
            </a:extLst>
          </p:cNvPr>
          <p:cNvSpPr txBox="1"/>
          <p:nvPr/>
        </p:nvSpPr>
        <p:spPr>
          <a:xfrm>
            <a:off x="3183297" y="4697601"/>
            <a:ext cx="2622803" cy="457200"/>
          </a:xfrm>
          <a:prstGeom prst="rect">
            <a:avLst/>
          </a:prstGeom>
          <a:noFill/>
        </p:spPr>
        <p:txBody>
          <a:bodyPr wrap="square" lIns="0" tIns="0" rIns="0" bIns="0" rtlCol="0" anchor="ctr" anchorCtr="1">
            <a:noAutofit/>
          </a:bodyPr>
          <a:lstStyle/>
          <a:p>
            <a:pPr>
              <a:lnSpc>
                <a:spcPct val="150000"/>
              </a:lnSpc>
              <a:spcAft>
                <a:spcPts val="1200"/>
              </a:spcAft>
            </a:pPr>
            <a:r>
              <a:rPr lang="en-US" sz="1800" dirty="0"/>
              <a:t>eth-</a:t>
            </a:r>
            <a:br>
              <a:rPr lang="en-US" sz="1800" dirty="0"/>
            </a:br>
            <a:r>
              <a:rPr lang="en-US" sz="1800" dirty="0"/>
              <a:t>(2)</a:t>
            </a:r>
            <a:endParaRPr lang="en-AU" sz="1800" dirty="0"/>
          </a:p>
        </p:txBody>
      </p:sp>
      <p:sp>
        <p:nvSpPr>
          <p:cNvPr id="50" name="TextBox 49">
            <a:extLst>
              <a:ext uri="{FF2B5EF4-FFF2-40B4-BE49-F238E27FC236}">
                <a16:creationId xmlns:a16="http://schemas.microsoft.com/office/drawing/2014/main" id="{F63B8690-2D4E-2B3C-DDFA-96D8DC1EB266}"/>
              </a:ext>
            </a:extLst>
          </p:cNvPr>
          <p:cNvSpPr txBox="1"/>
          <p:nvPr/>
        </p:nvSpPr>
        <p:spPr>
          <a:xfrm>
            <a:off x="5960700" y="4436898"/>
            <a:ext cx="2573700" cy="960880"/>
          </a:xfrm>
          <a:prstGeom prst="rect">
            <a:avLst/>
          </a:prstGeom>
          <a:noFill/>
        </p:spPr>
        <p:txBody>
          <a:bodyPr wrap="square" lIns="0" tIns="0" rIns="0" bIns="0" rtlCol="0" anchor="ctr" anchorCtr="1">
            <a:noAutofit/>
          </a:bodyPr>
          <a:lstStyle/>
          <a:p>
            <a:pPr algn="ctr">
              <a:lnSpc>
                <a:spcPct val="150000"/>
              </a:lnSpc>
              <a:spcAft>
                <a:spcPts val="1200"/>
              </a:spcAft>
            </a:pPr>
            <a:r>
              <a:rPr lang="en-US" sz="1800" dirty="0"/>
              <a:t>-</a:t>
            </a:r>
            <a:r>
              <a:rPr lang="en-US" sz="1800" dirty="0" err="1"/>
              <a:t>ene</a:t>
            </a:r>
            <a:br>
              <a:rPr lang="en-US" sz="1800" dirty="0"/>
            </a:br>
            <a:r>
              <a:rPr lang="en-US" sz="1800" dirty="0"/>
              <a:t>(alkene)</a:t>
            </a:r>
            <a:endParaRPr lang="en-AU" sz="1800" dirty="0"/>
          </a:p>
        </p:txBody>
      </p:sp>
      <p:sp>
        <p:nvSpPr>
          <p:cNvPr id="51" name="TextBox 50">
            <a:extLst>
              <a:ext uri="{FF2B5EF4-FFF2-40B4-BE49-F238E27FC236}">
                <a16:creationId xmlns:a16="http://schemas.microsoft.com/office/drawing/2014/main" id="{E15C7D43-873E-D899-B66A-FBD0ADF309F6}"/>
              </a:ext>
            </a:extLst>
          </p:cNvPr>
          <p:cNvSpPr txBox="1"/>
          <p:nvPr/>
        </p:nvSpPr>
        <p:spPr>
          <a:xfrm>
            <a:off x="8689000" y="4697601"/>
            <a:ext cx="2702900" cy="457200"/>
          </a:xfrm>
          <a:prstGeom prst="rect">
            <a:avLst/>
          </a:prstGeom>
          <a:noFill/>
        </p:spPr>
        <p:txBody>
          <a:bodyPr wrap="square" lIns="0" tIns="0" rIns="0" bIns="0" rtlCol="0" anchor="ctr" anchorCtr="1">
            <a:noAutofit/>
          </a:bodyPr>
          <a:lstStyle/>
          <a:p>
            <a:pPr>
              <a:lnSpc>
                <a:spcPct val="150000"/>
              </a:lnSpc>
              <a:spcAft>
                <a:spcPts val="1200"/>
              </a:spcAft>
            </a:pPr>
            <a:r>
              <a:rPr lang="en-US" sz="1800" dirty="0"/>
              <a:t>ethene</a:t>
            </a:r>
            <a:endParaRPr lang="en-AU" sz="1800" dirty="0"/>
          </a:p>
        </p:txBody>
      </p:sp>
      <p:pic>
        <p:nvPicPr>
          <p:cNvPr id="30" name="Picture 29" descr="Structural formula for ethanoic acid">
            <a:extLst>
              <a:ext uri="{FF2B5EF4-FFF2-40B4-BE49-F238E27FC236}">
                <a16:creationId xmlns:a16="http://schemas.microsoft.com/office/drawing/2014/main" id="{39D825FC-B526-47E9-5118-A8A46FFEBA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2318" y="5663806"/>
            <a:ext cx="1258660" cy="960768"/>
          </a:xfrm>
          <a:prstGeom prst="rect">
            <a:avLst/>
          </a:prstGeom>
        </p:spPr>
      </p:pic>
      <p:sp>
        <p:nvSpPr>
          <p:cNvPr id="52" name="TextBox 51">
            <a:extLst>
              <a:ext uri="{FF2B5EF4-FFF2-40B4-BE49-F238E27FC236}">
                <a16:creationId xmlns:a16="http://schemas.microsoft.com/office/drawing/2014/main" id="{C44C5C2A-CD3B-4027-9072-B20203959BE6}"/>
              </a:ext>
            </a:extLst>
          </p:cNvPr>
          <p:cNvSpPr txBox="1"/>
          <p:nvPr/>
        </p:nvSpPr>
        <p:spPr>
          <a:xfrm>
            <a:off x="3183297" y="5892528"/>
            <a:ext cx="2622803" cy="457200"/>
          </a:xfrm>
          <a:prstGeom prst="rect">
            <a:avLst/>
          </a:prstGeom>
          <a:noFill/>
        </p:spPr>
        <p:txBody>
          <a:bodyPr wrap="square" lIns="0" tIns="0" rIns="0" bIns="0" rtlCol="0" anchor="ctr" anchorCtr="1">
            <a:noAutofit/>
          </a:bodyPr>
          <a:lstStyle/>
          <a:p>
            <a:pPr>
              <a:lnSpc>
                <a:spcPct val="150000"/>
              </a:lnSpc>
              <a:spcAft>
                <a:spcPts val="1200"/>
              </a:spcAft>
            </a:pPr>
            <a:r>
              <a:rPr lang="en-US" sz="1800" dirty="0"/>
              <a:t>eth-</a:t>
            </a:r>
            <a:br>
              <a:rPr lang="en-US" sz="1800" dirty="0"/>
            </a:br>
            <a:r>
              <a:rPr lang="en-US" sz="1800" dirty="0"/>
              <a:t>(2)</a:t>
            </a:r>
            <a:endParaRPr lang="en-AU" sz="1800" dirty="0"/>
          </a:p>
        </p:txBody>
      </p:sp>
      <p:sp>
        <p:nvSpPr>
          <p:cNvPr id="53" name="TextBox 52">
            <a:extLst>
              <a:ext uri="{FF2B5EF4-FFF2-40B4-BE49-F238E27FC236}">
                <a16:creationId xmlns:a16="http://schemas.microsoft.com/office/drawing/2014/main" id="{DBB6FF63-40F1-42E1-6865-0D5C2BC91F15}"/>
              </a:ext>
            </a:extLst>
          </p:cNvPr>
          <p:cNvSpPr txBox="1"/>
          <p:nvPr/>
        </p:nvSpPr>
        <p:spPr>
          <a:xfrm>
            <a:off x="5960700" y="5640688"/>
            <a:ext cx="2573700" cy="960880"/>
          </a:xfrm>
          <a:prstGeom prst="rect">
            <a:avLst/>
          </a:prstGeom>
          <a:noFill/>
        </p:spPr>
        <p:txBody>
          <a:bodyPr wrap="square" lIns="0" tIns="0" rIns="0" bIns="0" rtlCol="0" anchor="ctr" anchorCtr="1">
            <a:noAutofit/>
          </a:bodyPr>
          <a:lstStyle/>
          <a:p>
            <a:pPr algn="ctr">
              <a:lnSpc>
                <a:spcPct val="150000"/>
              </a:lnSpc>
              <a:spcAft>
                <a:spcPts val="1200"/>
              </a:spcAft>
            </a:pPr>
            <a:r>
              <a:rPr lang="en-US" sz="1800" dirty="0"/>
              <a:t>-</a:t>
            </a:r>
            <a:r>
              <a:rPr lang="en-US" sz="1800" dirty="0" err="1"/>
              <a:t>anoic</a:t>
            </a:r>
            <a:r>
              <a:rPr lang="en-US" sz="1800" dirty="0"/>
              <a:t> acid</a:t>
            </a:r>
            <a:br>
              <a:rPr lang="en-US" sz="1800" dirty="0"/>
            </a:br>
            <a:r>
              <a:rPr lang="en-US" sz="1800" dirty="0"/>
              <a:t>(carboxylic acid)</a:t>
            </a:r>
            <a:endParaRPr lang="en-AU" sz="1800" dirty="0"/>
          </a:p>
        </p:txBody>
      </p:sp>
      <p:sp>
        <p:nvSpPr>
          <p:cNvPr id="54" name="TextBox 53">
            <a:extLst>
              <a:ext uri="{FF2B5EF4-FFF2-40B4-BE49-F238E27FC236}">
                <a16:creationId xmlns:a16="http://schemas.microsoft.com/office/drawing/2014/main" id="{73FCD946-A14F-DC8B-E67D-EB35027274AB}"/>
              </a:ext>
            </a:extLst>
          </p:cNvPr>
          <p:cNvSpPr txBox="1"/>
          <p:nvPr/>
        </p:nvSpPr>
        <p:spPr>
          <a:xfrm>
            <a:off x="8689000" y="5892528"/>
            <a:ext cx="2702900" cy="457200"/>
          </a:xfrm>
          <a:prstGeom prst="rect">
            <a:avLst/>
          </a:prstGeom>
          <a:noFill/>
        </p:spPr>
        <p:txBody>
          <a:bodyPr wrap="square" lIns="0" tIns="0" rIns="0" bIns="0" rtlCol="0" anchor="ctr" anchorCtr="1">
            <a:noAutofit/>
          </a:bodyPr>
          <a:lstStyle/>
          <a:p>
            <a:pPr>
              <a:lnSpc>
                <a:spcPct val="150000"/>
              </a:lnSpc>
              <a:spcAft>
                <a:spcPts val="1200"/>
              </a:spcAft>
            </a:pPr>
            <a:r>
              <a:rPr lang="en-US" sz="1800" dirty="0"/>
              <a:t>ethanoic acid</a:t>
            </a:r>
            <a:endParaRPr lang="en-AU" sz="1800" dirty="0"/>
          </a:p>
        </p:txBody>
      </p:sp>
      <p:sp>
        <p:nvSpPr>
          <p:cNvPr id="2" name="Slide Number Placeholder 1">
            <a:extLst>
              <a:ext uri="{FF2B5EF4-FFF2-40B4-BE49-F238E27FC236}">
                <a16:creationId xmlns:a16="http://schemas.microsoft.com/office/drawing/2014/main" id="{EB8D2B08-A322-1800-FEB6-BA0B5FF50EF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84</a:t>
            </a:fld>
            <a:endParaRPr lang="en-AU"/>
          </a:p>
        </p:txBody>
      </p:sp>
    </p:spTree>
    <p:extLst>
      <p:ext uri="{BB962C8B-B14F-4D97-AF65-F5344CB8AC3E}">
        <p14:creationId xmlns:p14="http://schemas.microsoft.com/office/powerpoint/2010/main" val="338980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8F359-B72C-F1FC-857F-9CB2C19C3F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90B741-B330-AF4A-9F0B-10411883C847}"/>
              </a:ext>
            </a:extLst>
          </p:cNvPr>
          <p:cNvSpPr>
            <a:spLocks noGrp="1"/>
          </p:cNvSpPr>
          <p:nvPr>
            <p:ph type="title"/>
          </p:nvPr>
        </p:nvSpPr>
        <p:spPr/>
        <p:txBody>
          <a:bodyPr/>
          <a:lstStyle/>
          <a:p>
            <a:r>
              <a:rPr lang="en-AU" dirty="0"/>
              <a:t>3.3 Naming organic compounds – problem set 2 (2 of 2)</a:t>
            </a:r>
          </a:p>
        </p:txBody>
      </p:sp>
      <p:graphicFrame>
        <p:nvGraphicFramePr>
          <p:cNvPr id="5" name="Table 4">
            <a:extLst>
              <a:ext uri="{FF2B5EF4-FFF2-40B4-BE49-F238E27FC236}">
                <a16:creationId xmlns:a16="http://schemas.microsoft.com/office/drawing/2014/main" id="{05D0D81B-3E4C-36A5-CE71-4CE96A5A9F4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686341"/>
              </p:ext>
            </p:extLst>
          </p:nvPr>
        </p:nvGraphicFramePr>
        <p:xfrm>
          <a:off x="360000" y="929500"/>
          <a:ext cx="11031900" cy="5766499"/>
        </p:xfrm>
        <a:graphic>
          <a:graphicData uri="http://schemas.openxmlformats.org/drawingml/2006/table">
            <a:tbl>
              <a:tblPr firstRow="1" bandRow="1">
                <a:tableStyleId>{B301B821-A1FF-4177-AEE7-76D212191A09}</a:tableStyleId>
              </a:tblPr>
              <a:tblGrid>
                <a:gridCol w="2757975">
                  <a:extLst>
                    <a:ext uri="{9D8B030D-6E8A-4147-A177-3AD203B41FA5}">
                      <a16:colId xmlns:a16="http://schemas.microsoft.com/office/drawing/2014/main" val="2473093426"/>
                    </a:ext>
                  </a:extLst>
                </a:gridCol>
                <a:gridCol w="2757975">
                  <a:extLst>
                    <a:ext uri="{9D8B030D-6E8A-4147-A177-3AD203B41FA5}">
                      <a16:colId xmlns:a16="http://schemas.microsoft.com/office/drawing/2014/main" val="2435353641"/>
                    </a:ext>
                  </a:extLst>
                </a:gridCol>
                <a:gridCol w="2757975">
                  <a:extLst>
                    <a:ext uri="{9D8B030D-6E8A-4147-A177-3AD203B41FA5}">
                      <a16:colId xmlns:a16="http://schemas.microsoft.com/office/drawing/2014/main" val="1175240024"/>
                    </a:ext>
                  </a:extLst>
                </a:gridCol>
                <a:gridCol w="2757975">
                  <a:extLst>
                    <a:ext uri="{9D8B030D-6E8A-4147-A177-3AD203B41FA5}">
                      <a16:colId xmlns:a16="http://schemas.microsoft.com/office/drawing/2014/main" val="29669128"/>
                    </a:ext>
                  </a:extLst>
                </a:gridCol>
              </a:tblGrid>
              <a:tr h="1061287">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363385"/>
                  </a:ext>
                </a:extLst>
              </a:tr>
              <a:tr h="1568404">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8460991"/>
                  </a:ext>
                </a:extLst>
              </a:tr>
              <a:tr h="1568404">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4144761"/>
                  </a:ext>
                </a:extLst>
              </a:tr>
              <a:tr h="1568404">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9436320"/>
                  </a:ext>
                </a:extLst>
              </a:tr>
            </a:tbl>
          </a:graphicData>
        </a:graphic>
      </p:graphicFrame>
      <p:sp>
        <p:nvSpPr>
          <p:cNvPr id="6" name="TextBox 5">
            <a:extLst>
              <a:ext uri="{FF2B5EF4-FFF2-40B4-BE49-F238E27FC236}">
                <a16:creationId xmlns:a16="http://schemas.microsoft.com/office/drawing/2014/main" id="{308ECE0A-8582-B22A-9161-B545D39B976C}"/>
              </a:ext>
            </a:extLst>
          </p:cNvPr>
          <p:cNvSpPr txBox="1"/>
          <p:nvPr/>
        </p:nvSpPr>
        <p:spPr>
          <a:xfrm>
            <a:off x="886681" y="1283461"/>
            <a:ext cx="1684700" cy="457200"/>
          </a:xfrm>
          <a:prstGeom prst="rect">
            <a:avLst/>
          </a:prstGeom>
          <a:noFill/>
        </p:spPr>
        <p:txBody>
          <a:bodyPr wrap="square" lIns="0" tIns="0" rIns="0" bIns="0" rtlCol="0" anchor="ctr" anchorCtr="1">
            <a:noAutofit/>
          </a:bodyPr>
          <a:lstStyle/>
          <a:p>
            <a:r>
              <a:rPr lang="en-US" sz="1800" b="1" dirty="0">
                <a:solidFill>
                  <a:schemeClr val="bg1"/>
                </a:solidFill>
                <a:latin typeface="+mj-lt"/>
              </a:rPr>
              <a:t>Structure</a:t>
            </a:r>
            <a:endParaRPr lang="en-AU" sz="1800" b="1" dirty="0">
              <a:solidFill>
                <a:schemeClr val="bg1"/>
              </a:solidFill>
              <a:latin typeface="+mj-lt"/>
            </a:endParaRPr>
          </a:p>
        </p:txBody>
      </p:sp>
      <p:sp>
        <p:nvSpPr>
          <p:cNvPr id="7" name="TextBox 6">
            <a:extLst>
              <a:ext uri="{FF2B5EF4-FFF2-40B4-BE49-F238E27FC236}">
                <a16:creationId xmlns:a16="http://schemas.microsoft.com/office/drawing/2014/main" id="{6FB9E291-CCF6-F31D-C044-34734A0E3B3A}"/>
              </a:ext>
            </a:extLst>
          </p:cNvPr>
          <p:cNvSpPr txBox="1"/>
          <p:nvPr/>
        </p:nvSpPr>
        <p:spPr>
          <a:xfrm>
            <a:off x="3232400" y="1257300"/>
            <a:ext cx="2573700" cy="457200"/>
          </a:xfrm>
          <a:prstGeom prst="rect">
            <a:avLst/>
          </a:prstGeom>
          <a:noFill/>
        </p:spPr>
        <p:txBody>
          <a:bodyPr wrap="square" lIns="0" tIns="0" rIns="0" bIns="0" rtlCol="0" anchor="ctr" anchorCtr="1">
            <a:noAutofit/>
          </a:bodyPr>
          <a:lstStyle/>
          <a:p>
            <a:r>
              <a:rPr lang="en-US" sz="1800" b="1" dirty="0">
                <a:solidFill>
                  <a:schemeClr val="bg1"/>
                </a:solidFill>
                <a:latin typeface="+mj-lt"/>
              </a:rPr>
              <a:t>Prefix (# of carbon atoms</a:t>
            </a:r>
            <a:endParaRPr lang="en-AU" sz="1800" b="1" dirty="0">
              <a:solidFill>
                <a:schemeClr val="bg1"/>
              </a:solidFill>
              <a:latin typeface="+mj-lt"/>
            </a:endParaRPr>
          </a:p>
        </p:txBody>
      </p:sp>
      <p:sp>
        <p:nvSpPr>
          <p:cNvPr id="25" name="TextBox 24">
            <a:extLst>
              <a:ext uri="{FF2B5EF4-FFF2-40B4-BE49-F238E27FC236}">
                <a16:creationId xmlns:a16="http://schemas.microsoft.com/office/drawing/2014/main" id="{974C6B29-85EE-8666-B4DD-F5B0E492622C}"/>
              </a:ext>
            </a:extLst>
          </p:cNvPr>
          <p:cNvSpPr txBox="1"/>
          <p:nvPr/>
        </p:nvSpPr>
        <p:spPr>
          <a:xfrm>
            <a:off x="5960700" y="1257300"/>
            <a:ext cx="2573700" cy="457200"/>
          </a:xfrm>
          <a:prstGeom prst="rect">
            <a:avLst/>
          </a:prstGeom>
          <a:noFill/>
        </p:spPr>
        <p:txBody>
          <a:bodyPr wrap="square" lIns="0" tIns="0" rIns="0" bIns="0" rtlCol="0" anchor="ctr" anchorCtr="1">
            <a:noAutofit/>
          </a:bodyPr>
          <a:lstStyle/>
          <a:p>
            <a:r>
              <a:rPr lang="en-US" sz="1800" b="1" dirty="0">
                <a:solidFill>
                  <a:schemeClr val="bg1"/>
                </a:solidFill>
                <a:latin typeface="+mj-lt"/>
              </a:rPr>
              <a:t>Suffix (functional group</a:t>
            </a:r>
            <a:endParaRPr lang="en-AU" sz="1800" b="1" dirty="0">
              <a:solidFill>
                <a:schemeClr val="bg1"/>
              </a:solidFill>
              <a:latin typeface="+mj-lt"/>
            </a:endParaRPr>
          </a:p>
        </p:txBody>
      </p:sp>
      <p:sp>
        <p:nvSpPr>
          <p:cNvPr id="26" name="TextBox 25">
            <a:extLst>
              <a:ext uri="{FF2B5EF4-FFF2-40B4-BE49-F238E27FC236}">
                <a16:creationId xmlns:a16="http://schemas.microsoft.com/office/drawing/2014/main" id="{318652B6-B3FA-4524-3467-3649FDE7F924}"/>
              </a:ext>
            </a:extLst>
          </p:cNvPr>
          <p:cNvSpPr txBox="1"/>
          <p:nvPr/>
        </p:nvSpPr>
        <p:spPr>
          <a:xfrm>
            <a:off x="8818200" y="1257300"/>
            <a:ext cx="2573700" cy="457200"/>
          </a:xfrm>
          <a:prstGeom prst="rect">
            <a:avLst/>
          </a:prstGeom>
          <a:noFill/>
        </p:spPr>
        <p:txBody>
          <a:bodyPr wrap="square" lIns="0" tIns="0" rIns="0" bIns="0" rtlCol="0" anchor="ctr" anchorCtr="1">
            <a:noAutofit/>
          </a:bodyPr>
          <a:lstStyle/>
          <a:p>
            <a:r>
              <a:rPr lang="en-US" sz="1800" b="1" dirty="0">
                <a:solidFill>
                  <a:schemeClr val="bg1"/>
                </a:solidFill>
                <a:latin typeface="+mj-lt"/>
              </a:rPr>
              <a:t>IUPAC Name</a:t>
            </a:r>
            <a:endParaRPr lang="en-AU" sz="1800" b="1" dirty="0">
              <a:solidFill>
                <a:schemeClr val="bg1"/>
              </a:solidFill>
              <a:latin typeface="+mj-lt"/>
            </a:endParaRPr>
          </a:p>
        </p:txBody>
      </p:sp>
      <p:pic>
        <p:nvPicPr>
          <p:cNvPr id="4" name="Picture 3" descr="Structural formula for propanoic acid">
            <a:extLst>
              <a:ext uri="{FF2B5EF4-FFF2-40B4-BE49-F238E27FC236}">
                <a16:creationId xmlns:a16="http://schemas.microsoft.com/office/drawing/2014/main" id="{D1A4468B-24C6-23F8-EC93-1851035A9A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865" y="2254273"/>
            <a:ext cx="2004332" cy="1139171"/>
          </a:xfrm>
          <a:prstGeom prst="rect">
            <a:avLst/>
          </a:prstGeom>
        </p:spPr>
      </p:pic>
      <p:sp>
        <p:nvSpPr>
          <p:cNvPr id="31" name="TextBox 30">
            <a:extLst>
              <a:ext uri="{FF2B5EF4-FFF2-40B4-BE49-F238E27FC236}">
                <a16:creationId xmlns:a16="http://schemas.microsoft.com/office/drawing/2014/main" id="{D9DF0D84-4CC3-943F-613D-E72E8B35ACC7}"/>
              </a:ext>
            </a:extLst>
          </p:cNvPr>
          <p:cNvSpPr txBox="1"/>
          <p:nvPr/>
        </p:nvSpPr>
        <p:spPr>
          <a:xfrm>
            <a:off x="3183297" y="2366659"/>
            <a:ext cx="2622803" cy="457200"/>
          </a:xfrm>
          <a:prstGeom prst="rect">
            <a:avLst/>
          </a:prstGeom>
          <a:noFill/>
        </p:spPr>
        <p:txBody>
          <a:bodyPr wrap="square" lIns="0" tIns="0" rIns="0" bIns="0" rtlCol="0" anchor="ctr" anchorCtr="1">
            <a:noAutofit/>
          </a:bodyPr>
          <a:lstStyle/>
          <a:p>
            <a:pPr algn="ctr">
              <a:lnSpc>
                <a:spcPct val="150000"/>
              </a:lnSpc>
              <a:spcAft>
                <a:spcPts val="1200"/>
              </a:spcAft>
            </a:pPr>
            <a:r>
              <a:rPr lang="en-US" sz="1800" dirty="0"/>
              <a:t>Prop-</a:t>
            </a:r>
            <a:br>
              <a:rPr lang="en-US" sz="1800" dirty="0"/>
            </a:br>
            <a:r>
              <a:rPr lang="en-US" sz="1800" dirty="0"/>
              <a:t>(3)</a:t>
            </a:r>
            <a:endParaRPr lang="en-AU" sz="1800" dirty="0"/>
          </a:p>
        </p:txBody>
      </p:sp>
      <p:sp>
        <p:nvSpPr>
          <p:cNvPr id="32" name="TextBox 31">
            <a:extLst>
              <a:ext uri="{FF2B5EF4-FFF2-40B4-BE49-F238E27FC236}">
                <a16:creationId xmlns:a16="http://schemas.microsoft.com/office/drawing/2014/main" id="{8BD1D720-FB94-3B49-E268-9B67DFA6D35F}"/>
              </a:ext>
            </a:extLst>
          </p:cNvPr>
          <p:cNvSpPr txBox="1"/>
          <p:nvPr/>
        </p:nvSpPr>
        <p:spPr>
          <a:xfrm>
            <a:off x="5960700" y="2114819"/>
            <a:ext cx="2573700" cy="960880"/>
          </a:xfrm>
          <a:prstGeom prst="rect">
            <a:avLst/>
          </a:prstGeom>
          <a:noFill/>
        </p:spPr>
        <p:txBody>
          <a:bodyPr wrap="square" lIns="0" tIns="0" rIns="0" bIns="0" rtlCol="0" anchor="ctr" anchorCtr="1">
            <a:noAutofit/>
          </a:bodyPr>
          <a:lstStyle/>
          <a:p>
            <a:pPr algn="ctr">
              <a:lnSpc>
                <a:spcPct val="150000"/>
              </a:lnSpc>
              <a:spcAft>
                <a:spcPts val="1200"/>
              </a:spcAft>
            </a:pPr>
            <a:r>
              <a:rPr lang="en-US" sz="1800" dirty="0"/>
              <a:t>-</a:t>
            </a:r>
            <a:r>
              <a:rPr lang="en-US" sz="1800" dirty="0" err="1"/>
              <a:t>anoic</a:t>
            </a:r>
            <a:r>
              <a:rPr lang="en-US" sz="1800" dirty="0"/>
              <a:t> acid</a:t>
            </a:r>
          </a:p>
          <a:p>
            <a:pPr algn="ctr">
              <a:lnSpc>
                <a:spcPct val="150000"/>
              </a:lnSpc>
              <a:spcAft>
                <a:spcPts val="1200"/>
              </a:spcAft>
            </a:pPr>
            <a:r>
              <a:rPr lang="en-US" sz="1800" dirty="0"/>
              <a:t>(carboxylic acid)</a:t>
            </a:r>
            <a:endParaRPr lang="en-AU" sz="1800" dirty="0"/>
          </a:p>
        </p:txBody>
      </p:sp>
      <p:sp>
        <p:nvSpPr>
          <p:cNvPr id="33" name="TextBox 32">
            <a:extLst>
              <a:ext uri="{FF2B5EF4-FFF2-40B4-BE49-F238E27FC236}">
                <a16:creationId xmlns:a16="http://schemas.microsoft.com/office/drawing/2014/main" id="{D987BC79-909C-7EE1-9634-584E978C9401}"/>
              </a:ext>
            </a:extLst>
          </p:cNvPr>
          <p:cNvSpPr txBox="1"/>
          <p:nvPr/>
        </p:nvSpPr>
        <p:spPr>
          <a:xfrm>
            <a:off x="8689000" y="2366659"/>
            <a:ext cx="2702900" cy="457200"/>
          </a:xfrm>
          <a:prstGeom prst="rect">
            <a:avLst/>
          </a:prstGeom>
          <a:noFill/>
        </p:spPr>
        <p:txBody>
          <a:bodyPr wrap="square" lIns="0" tIns="0" rIns="0" bIns="0" rtlCol="0" anchor="ctr" anchorCtr="1">
            <a:noAutofit/>
          </a:bodyPr>
          <a:lstStyle/>
          <a:p>
            <a:pPr>
              <a:lnSpc>
                <a:spcPct val="150000"/>
              </a:lnSpc>
              <a:spcAft>
                <a:spcPts val="1200"/>
              </a:spcAft>
            </a:pPr>
            <a:r>
              <a:rPr lang="en-US" sz="1800" dirty="0"/>
              <a:t>Propanoic acid</a:t>
            </a:r>
            <a:endParaRPr lang="en-AU" sz="1800" dirty="0"/>
          </a:p>
        </p:txBody>
      </p:sp>
      <p:pic>
        <p:nvPicPr>
          <p:cNvPr id="8" name="Picture 7" descr="Propene structural formula">
            <a:extLst>
              <a:ext uri="{FF2B5EF4-FFF2-40B4-BE49-F238E27FC236}">
                <a16:creationId xmlns:a16="http://schemas.microsoft.com/office/drawing/2014/main" id="{9059B1C3-402B-4DA3-EEA5-7437098AF0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754"/>
          <a:stretch/>
        </p:blipFill>
        <p:spPr bwMode="auto">
          <a:xfrm>
            <a:off x="738431" y="3607209"/>
            <a:ext cx="2004331" cy="1344559"/>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D1FE5261-2DB0-7008-439C-0956E3EED59E}"/>
              </a:ext>
            </a:extLst>
          </p:cNvPr>
          <p:cNvSpPr txBox="1"/>
          <p:nvPr/>
        </p:nvSpPr>
        <p:spPr>
          <a:xfrm>
            <a:off x="3183297" y="4049901"/>
            <a:ext cx="2622803" cy="457200"/>
          </a:xfrm>
          <a:prstGeom prst="rect">
            <a:avLst/>
          </a:prstGeom>
          <a:noFill/>
        </p:spPr>
        <p:txBody>
          <a:bodyPr wrap="square" lIns="0" tIns="0" rIns="0" bIns="0" rtlCol="0" anchor="ctr" anchorCtr="1">
            <a:noAutofit/>
          </a:bodyPr>
          <a:lstStyle/>
          <a:p>
            <a:pPr algn="ctr">
              <a:lnSpc>
                <a:spcPct val="150000"/>
              </a:lnSpc>
              <a:spcAft>
                <a:spcPts val="1200"/>
              </a:spcAft>
            </a:pPr>
            <a:r>
              <a:rPr lang="en-US" sz="1800" dirty="0"/>
              <a:t>Prop- </a:t>
            </a:r>
            <a:br>
              <a:rPr lang="en-US" sz="1800" dirty="0"/>
            </a:br>
            <a:r>
              <a:rPr lang="en-US" sz="1800" dirty="0"/>
              <a:t>(3)</a:t>
            </a:r>
            <a:endParaRPr lang="en-AU" sz="1800" dirty="0"/>
          </a:p>
        </p:txBody>
      </p:sp>
      <p:sp>
        <p:nvSpPr>
          <p:cNvPr id="50" name="TextBox 49">
            <a:extLst>
              <a:ext uri="{FF2B5EF4-FFF2-40B4-BE49-F238E27FC236}">
                <a16:creationId xmlns:a16="http://schemas.microsoft.com/office/drawing/2014/main" id="{FA82C739-E4E2-B080-72C9-C545988C427C}"/>
              </a:ext>
            </a:extLst>
          </p:cNvPr>
          <p:cNvSpPr txBox="1"/>
          <p:nvPr/>
        </p:nvSpPr>
        <p:spPr>
          <a:xfrm>
            <a:off x="5960700" y="3812749"/>
            <a:ext cx="2573700" cy="960880"/>
          </a:xfrm>
          <a:prstGeom prst="rect">
            <a:avLst/>
          </a:prstGeom>
          <a:noFill/>
        </p:spPr>
        <p:txBody>
          <a:bodyPr wrap="square" lIns="0" tIns="0" rIns="0" bIns="0" rtlCol="0" anchor="ctr" anchorCtr="1">
            <a:noAutofit/>
          </a:bodyPr>
          <a:lstStyle/>
          <a:p>
            <a:pPr algn="ctr">
              <a:lnSpc>
                <a:spcPct val="150000"/>
              </a:lnSpc>
              <a:spcAft>
                <a:spcPts val="1200"/>
              </a:spcAft>
            </a:pPr>
            <a:r>
              <a:rPr lang="en-US" sz="1800" dirty="0"/>
              <a:t>-</a:t>
            </a:r>
            <a:r>
              <a:rPr lang="en-US" sz="1800" dirty="0" err="1"/>
              <a:t>ene</a:t>
            </a:r>
            <a:endParaRPr lang="en-US" sz="1800" dirty="0"/>
          </a:p>
          <a:p>
            <a:pPr algn="ctr">
              <a:lnSpc>
                <a:spcPct val="150000"/>
              </a:lnSpc>
              <a:spcAft>
                <a:spcPts val="1200"/>
              </a:spcAft>
            </a:pPr>
            <a:r>
              <a:rPr lang="en-US" sz="1800" dirty="0"/>
              <a:t>(alkene)</a:t>
            </a:r>
            <a:endParaRPr lang="en-AU" sz="1800" dirty="0"/>
          </a:p>
        </p:txBody>
      </p:sp>
      <p:sp>
        <p:nvSpPr>
          <p:cNvPr id="48" name="TextBox 47">
            <a:extLst>
              <a:ext uri="{FF2B5EF4-FFF2-40B4-BE49-F238E27FC236}">
                <a16:creationId xmlns:a16="http://schemas.microsoft.com/office/drawing/2014/main" id="{250CC7B6-3882-A1B3-4088-AB76D6508E09}"/>
              </a:ext>
            </a:extLst>
          </p:cNvPr>
          <p:cNvSpPr txBox="1"/>
          <p:nvPr/>
        </p:nvSpPr>
        <p:spPr>
          <a:xfrm>
            <a:off x="8689000" y="4045442"/>
            <a:ext cx="2702900" cy="457200"/>
          </a:xfrm>
          <a:prstGeom prst="rect">
            <a:avLst/>
          </a:prstGeom>
          <a:noFill/>
        </p:spPr>
        <p:txBody>
          <a:bodyPr wrap="square" lIns="0" tIns="0" rIns="0" bIns="0" rtlCol="0" anchor="ctr" anchorCtr="1">
            <a:noAutofit/>
          </a:bodyPr>
          <a:lstStyle/>
          <a:p>
            <a:pPr>
              <a:lnSpc>
                <a:spcPct val="150000"/>
              </a:lnSpc>
              <a:spcAft>
                <a:spcPts val="1200"/>
              </a:spcAft>
            </a:pPr>
            <a:r>
              <a:rPr lang="en-US" sz="1800" dirty="0"/>
              <a:t>Propene</a:t>
            </a:r>
            <a:endParaRPr lang="en-AU" sz="1800" dirty="0"/>
          </a:p>
        </p:txBody>
      </p:sp>
      <p:pic>
        <p:nvPicPr>
          <p:cNvPr id="9" name="Picture 8" descr="Structural formula of propanol">
            <a:extLst>
              <a:ext uri="{FF2B5EF4-FFF2-40B4-BE49-F238E27FC236}">
                <a16:creationId xmlns:a16="http://schemas.microsoft.com/office/drawing/2014/main" id="{F922680E-AEE2-C496-D579-A0614BC792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2874" y="5366583"/>
            <a:ext cx="2312314" cy="1066611"/>
          </a:xfrm>
          <a:prstGeom prst="rect">
            <a:avLst/>
          </a:prstGeom>
        </p:spPr>
      </p:pic>
      <p:sp>
        <p:nvSpPr>
          <p:cNvPr id="11" name="TextBox 10">
            <a:extLst>
              <a:ext uri="{FF2B5EF4-FFF2-40B4-BE49-F238E27FC236}">
                <a16:creationId xmlns:a16="http://schemas.microsoft.com/office/drawing/2014/main" id="{58FB75C9-49EC-179F-2BC5-75A8276996D8}"/>
              </a:ext>
            </a:extLst>
          </p:cNvPr>
          <p:cNvSpPr txBox="1"/>
          <p:nvPr/>
        </p:nvSpPr>
        <p:spPr>
          <a:xfrm>
            <a:off x="3183297" y="5658481"/>
            <a:ext cx="2622803" cy="457200"/>
          </a:xfrm>
          <a:prstGeom prst="rect">
            <a:avLst/>
          </a:prstGeom>
          <a:noFill/>
        </p:spPr>
        <p:txBody>
          <a:bodyPr wrap="square" lIns="0" tIns="0" rIns="0" bIns="0" rtlCol="0" anchor="ctr" anchorCtr="1">
            <a:noAutofit/>
          </a:bodyPr>
          <a:lstStyle/>
          <a:p>
            <a:pPr algn="ctr">
              <a:lnSpc>
                <a:spcPct val="150000"/>
              </a:lnSpc>
              <a:spcAft>
                <a:spcPts val="1200"/>
              </a:spcAft>
            </a:pPr>
            <a:r>
              <a:rPr lang="en-US" sz="1800" dirty="0"/>
              <a:t>Prop- </a:t>
            </a:r>
            <a:br>
              <a:rPr lang="en-US" sz="1800" dirty="0"/>
            </a:br>
            <a:r>
              <a:rPr lang="en-US" sz="1800" dirty="0"/>
              <a:t>(3)</a:t>
            </a:r>
            <a:endParaRPr lang="en-AU" sz="1800" dirty="0"/>
          </a:p>
        </p:txBody>
      </p:sp>
      <p:sp>
        <p:nvSpPr>
          <p:cNvPr id="47" name="TextBox 46">
            <a:extLst>
              <a:ext uri="{FF2B5EF4-FFF2-40B4-BE49-F238E27FC236}">
                <a16:creationId xmlns:a16="http://schemas.microsoft.com/office/drawing/2014/main" id="{91B23089-CB35-B27C-A1F9-440AA20A540E}"/>
              </a:ext>
            </a:extLst>
          </p:cNvPr>
          <p:cNvSpPr txBox="1"/>
          <p:nvPr/>
        </p:nvSpPr>
        <p:spPr>
          <a:xfrm>
            <a:off x="5960700" y="5406641"/>
            <a:ext cx="2573700" cy="960880"/>
          </a:xfrm>
          <a:prstGeom prst="rect">
            <a:avLst/>
          </a:prstGeom>
          <a:noFill/>
        </p:spPr>
        <p:txBody>
          <a:bodyPr wrap="square" lIns="0" tIns="0" rIns="0" bIns="0" rtlCol="0" anchor="ctr" anchorCtr="1">
            <a:noAutofit/>
          </a:bodyPr>
          <a:lstStyle/>
          <a:p>
            <a:pPr algn="ctr">
              <a:lnSpc>
                <a:spcPct val="150000"/>
              </a:lnSpc>
              <a:spcAft>
                <a:spcPts val="1200"/>
              </a:spcAft>
            </a:pPr>
            <a:r>
              <a:rPr lang="en-US" sz="1800" dirty="0"/>
              <a:t>-</a:t>
            </a:r>
            <a:r>
              <a:rPr lang="en-US" sz="1800" dirty="0" err="1"/>
              <a:t>anol</a:t>
            </a:r>
            <a:endParaRPr lang="en-US" sz="1800" dirty="0"/>
          </a:p>
          <a:p>
            <a:pPr algn="ctr">
              <a:lnSpc>
                <a:spcPct val="150000"/>
              </a:lnSpc>
              <a:spcAft>
                <a:spcPts val="1200"/>
              </a:spcAft>
            </a:pPr>
            <a:r>
              <a:rPr lang="en-US" sz="1800" dirty="0"/>
              <a:t>(alcohol)</a:t>
            </a:r>
            <a:endParaRPr lang="en-AU" sz="1800" dirty="0"/>
          </a:p>
        </p:txBody>
      </p:sp>
      <p:sp>
        <p:nvSpPr>
          <p:cNvPr id="51" name="TextBox 50">
            <a:extLst>
              <a:ext uri="{FF2B5EF4-FFF2-40B4-BE49-F238E27FC236}">
                <a16:creationId xmlns:a16="http://schemas.microsoft.com/office/drawing/2014/main" id="{3D325D9E-35CC-2B87-8E6F-F431A34A5C32}"/>
              </a:ext>
            </a:extLst>
          </p:cNvPr>
          <p:cNvSpPr txBox="1"/>
          <p:nvPr/>
        </p:nvSpPr>
        <p:spPr>
          <a:xfrm>
            <a:off x="8689000" y="5658481"/>
            <a:ext cx="2702900" cy="457200"/>
          </a:xfrm>
          <a:prstGeom prst="rect">
            <a:avLst/>
          </a:prstGeom>
          <a:noFill/>
        </p:spPr>
        <p:txBody>
          <a:bodyPr wrap="square" lIns="0" tIns="0" rIns="0" bIns="0" rtlCol="0" anchor="ctr" anchorCtr="1">
            <a:noAutofit/>
          </a:bodyPr>
          <a:lstStyle/>
          <a:p>
            <a:pPr>
              <a:lnSpc>
                <a:spcPct val="150000"/>
              </a:lnSpc>
              <a:spcAft>
                <a:spcPts val="1200"/>
              </a:spcAft>
            </a:pPr>
            <a:r>
              <a:rPr lang="en-US" sz="1800" dirty="0"/>
              <a:t>Propanol</a:t>
            </a:r>
            <a:endParaRPr lang="en-AU" sz="1800" dirty="0"/>
          </a:p>
        </p:txBody>
      </p:sp>
      <p:sp>
        <p:nvSpPr>
          <p:cNvPr id="2" name="Slide Number Placeholder 1">
            <a:extLst>
              <a:ext uri="{FF2B5EF4-FFF2-40B4-BE49-F238E27FC236}">
                <a16:creationId xmlns:a16="http://schemas.microsoft.com/office/drawing/2014/main" id="{9D3751FB-6ED4-A6D4-7572-A2066F6F71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85</a:t>
            </a:fld>
            <a:endParaRPr lang="en-AU"/>
          </a:p>
        </p:txBody>
      </p:sp>
    </p:spTree>
    <p:extLst>
      <p:ext uri="{BB962C8B-B14F-4D97-AF65-F5344CB8AC3E}">
        <p14:creationId xmlns:p14="http://schemas.microsoft.com/office/powerpoint/2010/main" val="67681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10" grpId="0"/>
      <p:bldP spid="50" grpId="0"/>
      <p:bldP spid="48" grpId="0"/>
      <p:bldP spid="11" grpId="0"/>
      <p:bldP spid="47" grpId="0"/>
      <p:bldP spid="5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1CC2B-4C5F-DAFC-97FB-65E384F0A9D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7D1E4D-E7EE-2F07-2D9E-416520D24907}"/>
              </a:ext>
            </a:extLst>
          </p:cNvPr>
          <p:cNvSpPr>
            <a:spLocks noGrp="1"/>
          </p:cNvSpPr>
          <p:nvPr>
            <p:ph type="title"/>
          </p:nvPr>
        </p:nvSpPr>
        <p:spPr>
          <a:xfrm>
            <a:off x="359998" y="360000"/>
            <a:ext cx="10600102" cy="522000"/>
          </a:xfrm>
        </p:spPr>
        <p:txBody>
          <a:bodyPr/>
          <a:lstStyle/>
          <a:p>
            <a:r>
              <a:rPr lang="en-AU" sz="3200" dirty="0">
                <a:latin typeface="+mj-lt"/>
                <a:cs typeface="Arial"/>
              </a:rPr>
              <a:t>3.4 All things combustion (practical investigation) (1 of 2)</a:t>
            </a:r>
          </a:p>
        </p:txBody>
      </p:sp>
      <p:sp>
        <p:nvSpPr>
          <p:cNvPr id="6" name="Text Placeholder 5">
            <a:extLst>
              <a:ext uri="{FF2B5EF4-FFF2-40B4-BE49-F238E27FC236}">
                <a16:creationId xmlns:a16="http://schemas.microsoft.com/office/drawing/2014/main" id="{D5D12C7C-8FFE-C083-7CDA-07CB170B9D1D}"/>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A541BDCD-3452-35B8-F9B5-494A3BD93A36}"/>
              </a:ext>
            </a:extLst>
          </p:cNvPr>
          <p:cNvGraphicFramePr>
            <a:graphicFrameLocks noGrp="1"/>
          </p:cNvGraphicFramePr>
          <p:nvPr>
            <p:extLst>
              <p:ext uri="{D42A27DB-BD31-4B8C-83A1-F6EECF244321}">
                <p14:modId xmlns:p14="http://schemas.microsoft.com/office/powerpoint/2010/main" val="3156616208"/>
              </p:ext>
            </p:extLst>
          </p:nvPr>
        </p:nvGraphicFramePr>
        <p:xfrm>
          <a:off x="357631" y="1865945"/>
          <a:ext cx="11126369" cy="3611309"/>
        </p:xfrm>
        <a:graphic>
          <a:graphicData uri="http://schemas.openxmlformats.org/drawingml/2006/table">
            <a:tbl>
              <a:tblPr firstRow="1">
                <a:tableStyleId>{B301B821-A1FF-4177-AEE7-76D212191A09}</a:tableStyleId>
              </a:tblPr>
              <a:tblGrid>
                <a:gridCol w="4025735">
                  <a:extLst>
                    <a:ext uri="{9D8B030D-6E8A-4147-A177-3AD203B41FA5}">
                      <a16:colId xmlns:a16="http://schemas.microsoft.com/office/drawing/2014/main" val="3623447875"/>
                    </a:ext>
                  </a:extLst>
                </a:gridCol>
                <a:gridCol w="7100634">
                  <a:extLst>
                    <a:ext uri="{9D8B030D-6E8A-4147-A177-3AD203B41FA5}">
                      <a16:colId xmlns:a16="http://schemas.microsoft.com/office/drawing/2014/main" val="3573327086"/>
                    </a:ext>
                  </a:extLst>
                </a:gridCol>
              </a:tblGrid>
              <a:tr h="370133">
                <a:tc>
                  <a:txBody>
                    <a:bodyPr/>
                    <a:lstStyle/>
                    <a:p>
                      <a:pPr>
                        <a:lnSpc>
                          <a:spcPct val="150000"/>
                        </a:lnSpc>
                        <a:spcAft>
                          <a:spcPts val="1200"/>
                        </a:spcAft>
                      </a:pPr>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1200"/>
                        </a:spcAft>
                      </a:pPr>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1430530">
                <a:tc>
                  <a:txBody>
                    <a:bodyPr/>
                    <a:lstStyle/>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to explain the use of materials based on their chemical properties.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define complete and incomplete combustion</a:t>
                      </a:r>
                    </a:p>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give an example of complete and incomplete combustion</a:t>
                      </a:r>
                    </a:p>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identify the products of complete and incomplete combustion</a:t>
                      </a:r>
                    </a:p>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compare the products of complete and incomplete combustion</a:t>
                      </a:r>
                    </a:p>
                    <a:p>
                      <a:pPr marL="285750" indent="-285750">
                        <a:lnSpc>
                          <a:spcPct val="150000"/>
                        </a:lnSpc>
                        <a:spcAft>
                          <a:spcPts val="1200"/>
                        </a:spcAft>
                        <a:buFont typeface="Arial" panose="020B0604020202020204" pitchFamily="34" charset="0"/>
                        <a:buChar char="•"/>
                      </a:pPr>
                      <a:r>
                        <a:rPr lang="en-AU" sz="1800" dirty="0">
                          <a:latin typeface="+mn-lt"/>
                          <a:cs typeface="Arial" panose="020B0604020202020204" pitchFamily="34" charset="0"/>
                        </a:rPr>
                        <a:t>compare the energy released by complete and incomplete combustion.</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bl>
          </a:graphicData>
        </a:graphic>
      </p:graphicFrame>
      <p:sp>
        <p:nvSpPr>
          <p:cNvPr id="3" name="TextBox 2">
            <a:extLst>
              <a:ext uri="{FF2B5EF4-FFF2-40B4-BE49-F238E27FC236}">
                <a16:creationId xmlns:a16="http://schemas.microsoft.com/office/drawing/2014/main" id="{C59D7D89-E0BA-690E-D946-541759E456DC}"/>
              </a:ext>
            </a:extLst>
          </p:cNvPr>
          <p:cNvSpPr txBox="1"/>
          <p:nvPr/>
        </p:nvSpPr>
        <p:spPr>
          <a:xfrm>
            <a:off x="359998" y="6461200"/>
            <a:ext cx="4239491" cy="234800"/>
          </a:xfrm>
          <a:prstGeom prst="rect">
            <a:avLst/>
          </a:prstGeom>
          <a:noFill/>
        </p:spPr>
        <p:txBody>
          <a:bodyPr wrap="square" lIns="0" tIns="0" rIns="0" bIns="0" rtlCol="0">
            <a:noAutofit/>
          </a:bodyPr>
          <a:lstStyle/>
          <a:p>
            <a:pPr algn="l"/>
            <a:r>
              <a:rPr lang="en-AU" sz="1400" b="1" dirty="0"/>
              <a:t>See next slide for the other LISC</a:t>
            </a:r>
          </a:p>
        </p:txBody>
      </p:sp>
      <p:sp>
        <p:nvSpPr>
          <p:cNvPr id="2" name="Slide Number Placeholder 1">
            <a:extLst>
              <a:ext uri="{FF2B5EF4-FFF2-40B4-BE49-F238E27FC236}">
                <a16:creationId xmlns:a16="http://schemas.microsoft.com/office/drawing/2014/main" id="{78914A6F-5F89-7381-B7A8-C9EBB493DBC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86</a:t>
            </a:fld>
            <a:endParaRPr lang="en-AU"/>
          </a:p>
        </p:txBody>
      </p:sp>
    </p:spTree>
    <p:extLst>
      <p:ext uri="{BB962C8B-B14F-4D97-AF65-F5344CB8AC3E}">
        <p14:creationId xmlns:p14="http://schemas.microsoft.com/office/powerpoint/2010/main" val="42112065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26025-BB7E-0F79-5529-56A183E119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6EFE547-AED1-9973-0996-DBB9DBBF7E6C}"/>
              </a:ext>
            </a:extLst>
          </p:cNvPr>
          <p:cNvSpPr>
            <a:spLocks noGrp="1"/>
          </p:cNvSpPr>
          <p:nvPr>
            <p:ph type="title"/>
          </p:nvPr>
        </p:nvSpPr>
        <p:spPr>
          <a:xfrm>
            <a:off x="359998" y="360000"/>
            <a:ext cx="10663602" cy="522000"/>
          </a:xfrm>
        </p:spPr>
        <p:txBody>
          <a:bodyPr/>
          <a:lstStyle/>
          <a:p>
            <a:r>
              <a:rPr lang="en-AU" sz="3200" dirty="0">
                <a:latin typeface="+mj-lt"/>
                <a:cs typeface="Arial"/>
              </a:rPr>
              <a:t>3.4 All things combustion (practical investigation) (2 of 2)</a:t>
            </a:r>
          </a:p>
        </p:txBody>
      </p:sp>
      <p:sp>
        <p:nvSpPr>
          <p:cNvPr id="6" name="Text Placeholder 5">
            <a:extLst>
              <a:ext uri="{FF2B5EF4-FFF2-40B4-BE49-F238E27FC236}">
                <a16:creationId xmlns:a16="http://schemas.microsoft.com/office/drawing/2014/main" id="{CEF17E3D-F897-B0E2-1A95-67AC4DA178A8}"/>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2EE7ED07-53C1-9A99-BE3E-B2ADF4815CC6}"/>
              </a:ext>
            </a:extLst>
          </p:cNvPr>
          <p:cNvGraphicFramePr>
            <a:graphicFrameLocks noGrp="1"/>
          </p:cNvGraphicFramePr>
          <p:nvPr>
            <p:extLst>
              <p:ext uri="{D42A27DB-BD31-4B8C-83A1-F6EECF244321}">
                <p14:modId xmlns:p14="http://schemas.microsoft.com/office/powerpoint/2010/main" val="479565251"/>
              </p:ext>
            </p:extLst>
          </p:nvPr>
        </p:nvGraphicFramePr>
        <p:xfrm>
          <a:off x="359998" y="1757678"/>
          <a:ext cx="11126369" cy="4542211"/>
        </p:xfrm>
        <a:graphic>
          <a:graphicData uri="http://schemas.openxmlformats.org/drawingml/2006/table">
            <a:tbl>
              <a:tblPr firstRow="1">
                <a:tableStyleId>{B301B821-A1FF-4177-AEE7-76D212191A09}</a:tableStyleId>
              </a:tblPr>
              <a:tblGrid>
                <a:gridCol w="5452079">
                  <a:extLst>
                    <a:ext uri="{9D8B030D-6E8A-4147-A177-3AD203B41FA5}">
                      <a16:colId xmlns:a16="http://schemas.microsoft.com/office/drawing/2014/main" val="3623447875"/>
                    </a:ext>
                  </a:extLst>
                </a:gridCol>
                <a:gridCol w="5674290">
                  <a:extLst>
                    <a:ext uri="{9D8B030D-6E8A-4147-A177-3AD203B41FA5}">
                      <a16:colId xmlns:a16="http://schemas.microsoft.com/office/drawing/2014/main" val="3573327086"/>
                    </a:ext>
                  </a:extLst>
                </a:gridCol>
              </a:tblGrid>
              <a:tr h="370133">
                <a:tc>
                  <a:txBody>
                    <a:bodyPr/>
                    <a:lstStyle/>
                    <a:p>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2154611">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to design a safe and valid investigation</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identify the data that need to be collected in an investigation</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identify and mitigate risks in an investigation</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design a valid and safe investigation</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930822"/>
                  </a:ext>
                </a:extLst>
              </a:tr>
              <a:tr h="0">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to use cause and effect relationships to make predictions.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identify simple relationships</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make logical predictions based on cause-and-effect relationships</a:t>
                      </a:r>
                    </a:p>
                    <a:p>
                      <a:pPr marL="285750" marR="0" lvl="0" indent="-28575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800" dirty="0">
                          <a:latin typeface="+mn-lt"/>
                          <a:cs typeface="Arial" panose="020B0604020202020204" pitchFamily="34" charset="0"/>
                        </a:rPr>
                        <a:t>provide reasoning for my predictions.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53762"/>
                  </a:ext>
                </a:extLst>
              </a:tr>
            </a:tbl>
          </a:graphicData>
        </a:graphic>
      </p:graphicFrame>
      <p:sp>
        <p:nvSpPr>
          <p:cNvPr id="2" name="Slide Number Placeholder 1">
            <a:extLst>
              <a:ext uri="{FF2B5EF4-FFF2-40B4-BE49-F238E27FC236}">
                <a16:creationId xmlns:a16="http://schemas.microsoft.com/office/drawing/2014/main" id="{69EB7003-C240-AC5D-8B15-3DC191788A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87</a:t>
            </a:fld>
            <a:endParaRPr lang="en-AU"/>
          </a:p>
        </p:txBody>
      </p:sp>
    </p:spTree>
    <p:extLst>
      <p:ext uri="{BB962C8B-B14F-4D97-AF65-F5344CB8AC3E}">
        <p14:creationId xmlns:p14="http://schemas.microsoft.com/office/powerpoint/2010/main" val="28702170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68ACD-00F5-7978-56D9-BE068A039F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468F39-888D-572B-6AA6-FB04BE94787D}"/>
              </a:ext>
            </a:extLst>
          </p:cNvPr>
          <p:cNvSpPr>
            <a:spLocks noGrp="1"/>
          </p:cNvSpPr>
          <p:nvPr>
            <p:ph type="title"/>
          </p:nvPr>
        </p:nvSpPr>
        <p:spPr/>
        <p:txBody>
          <a:bodyPr/>
          <a:lstStyle/>
          <a:p>
            <a:r>
              <a:rPr lang="en-AU" dirty="0">
                <a:latin typeface="+mj-lt"/>
                <a:cs typeface="Arial"/>
              </a:rPr>
              <a:t>3.4 Checkpoint</a:t>
            </a:r>
            <a:endParaRPr lang="en-AU" dirty="0">
              <a:latin typeface="+mj-lt"/>
            </a:endParaRPr>
          </a:p>
        </p:txBody>
      </p:sp>
      <p:sp>
        <p:nvSpPr>
          <p:cNvPr id="7" name="Text Placeholder 6">
            <a:extLst>
              <a:ext uri="{FF2B5EF4-FFF2-40B4-BE49-F238E27FC236}">
                <a16:creationId xmlns:a16="http://schemas.microsoft.com/office/drawing/2014/main" id="{3960E7F1-9624-6362-AFCC-019211319D03}"/>
              </a:ext>
            </a:extLst>
          </p:cNvPr>
          <p:cNvSpPr>
            <a:spLocks noGrp="1"/>
          </p:cNvSpPr>
          <p:nvPr>
            <p:ph type="body" sz="quarter" idx="18"/>
          </p:nvPr>
        </p:nvSpPr>
        <p:spPr>
          <a:xfrm>
            <a:off x="359998" y="944247"/>
            <a:ext cx="10080000" cy="310015"/>
          </a:xfrm>
        </p:spPr>
        <p:txBody>
          <a:bodyPr/>
          <a:lstStyle/>
          <a:p>
            <a:r>
              <a:rPr lang="en-AU" dirty="0">
                <a:latin typeface="+mj-lt"/>
              </a:rPr>
              <a:t>Identify the common alkane in the image</a:t>
            </a:r>
          </a:p>
        </p:txBody>
      </p:sp>
      <p:pic>
        <p:nvPicPr>
          <p:cNvPr id="4" name="Picture 3" descr="A model of a molecule of pentane.">
            <a:extLst>
              <a:ext uri="{FF2B5EF4-FFF2-40B4-BE49-F238E27FC236}">
                <a16:creationId xmlns:a16="http://schemas.microsoft.com/office/drawing/2014/main" id="{BD61B5C8-9E9C-871A-D453-C0B301ECA1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565400" y="1894326"/>
            <a:ext cx="7061200" cy="4603674"/>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AEB9294B-9F3C-5B18-DA9A-C1220341B7D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88</a:t>
            </a:fld>
            <a:endParaRPr lang="en-AU"/>
          </a:p>
        </p:txBody>
      </p:sp>
    </p:spTree>
    <p:extLst>
      <p:ext uri="{BB962C8B-B14F-4D97-AF65-F5344CB8AC3E}">
        <p14:creationId xmlns:p14="http://schemas.microsoft.com/office/powerpoint/2010/main" val="149269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2A0F4-6DF0-DED0-078A-77A7409D7FC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B28BFD6-7E04-3847-5D71-97F1BA319537}"/>
              </a:ext>
            </a:extLst>
          </p:cNvPr>
          <p:cNvSpPr>
            <a:spLocks noGrp="1"/>
          </p:cNvSpPr>
          <p:nvPr>
            <p:ph type="title"/>
          </p:nvPr>
        </p:nvSpPr>
        <p:spPr/>
        <p:txBody>
          <a:bodyPr/>
          <a:lstStyle/>
          <a:p>
            <a:r>
              <a:rPr lang="en-AU" dirty="0">
                <a:latin typeface="+mj-lt"/>
              </a:rPr>
              <a:t>3.4</a:t>
            </a:r>
            <a:r>
              <a:rPr lang="en-AU">
                <a:latin typeface="+mj-lt"/>
              </a:rPr>
              <a:t> Complete combustion – sample response</a:t>
            </a:r>
          </a:p>
        </p:txBody>
      </p:sp>
      <p:sp>
        <p:nvSpPr>
          <p:cNvPr id="6" name="TextBox 5">
            <a:extLst>
              <a:ext uri="{FF2B5EF4-FFF2-40B4-BE49-F238E27FC236}">
                <a16:creationId xmlns:a16="http://schemas.microsoft.com/office/drawing/2014/main" id="{63BD481C-FE7F-A334-2A46-DDA295422269}"/>
              </a:ext>
            </a:extLst>
          </p:cNvPr>
          <p:cNvSpPr txBox="1"/>
          <p:nvPr/>
        </p:nvSpPr>
        <p:spPr>
          <a:xfrm>
            <a:off x="360000" y="905602"/>
            <a:ext cx="7539823" cy="1945672"/>
          </a:xfrm>
          <a:prstGeom prst="roundRect">
            <a:avLst>
              <a:gd name="adj" fmla="val 11718"/>
            </a:avLst>
          </a:prstGeom>
          <a:noFill/>
          <a:ln w="28575">
            <a:solidFill>
              <a:schemeClr val="tx1"/>
            </a:solidFill>
          </a:ln>
        </p:spPr>
        <p:txBody>
          <a:bodyPr wrap="square" lIns="0" tIns="0" rIns="0" bIns="0" rtlCol="0" anchor="ctr">
            <a:noAutofit/>
          </a:bodyPr>
          <a:lstStyle/>
          <a:p>
            <a:pPr marL="108000">
              <a:lnSpc>
                <a:spcPct val="150000"/>
              </a:lnSpc>
              <a:spcAft>
                <a:spcPts val="1200"/>
              </a:spcAft>
            </a:pPr>
            <a:r>
              <a:rPr lang="en-AU" sz="2000" b="1" dirty="0">
                <a:effectLst/>
                <a:latin typeface="Arial" panose="020B0604020202020204" pitchFamily="34" charset="0"/>
                <a:ea typeface="Calibri" panose="020F0502020204030204" pitchFamily="34" charset="0"/>
              </a:rPr>
              <a:t>Definition</a:t>
            </a:r>
            <a:endParaRPr lang="en-AU" sz="1800" b="1" dirty="0">
              <a:solidFill>
                <a:schemeClr val="bg1"/>
              </a:solidFill>
              <a:latin typeface="Arial" panose="020B0604020202020204" pitchFamily="34" charset="0"/>
              <a:ea typeface="Calibri" panose="020F0502020204030204" pitchFamily="34" charset="0"/>
            </a:endParaRPr>
          </a:p>
          <a:p>
            <a:pPr marL="108000" algn="l">
              <a:lnSpc>
                <a:spcPct val="150000"/>
              </a:lnSpc>
              <a:spcAft>
                <a:spcPts val="1200"/>
              </a:spcAft>
            </a:pPr>
            <a:r>
              <a:rPr lang="en-AU" sz="1800" dirty="0">
                <a:effectLst/>
                <a:ea typeface="Calibri" panose="020F0502020204030204" pitchFamily="34" charset="0"/>
              </a:rPr>
              <a:t>Complete combustion of a hydrocarbon occurs when the hydrocarbon reacts</a:t>
            </a:r>
            <a:r>
              <a:rPr lang="en-AU" sz="1800" dirty="0">
                <a:ea typeface="Calibri" panose="020F0502020204030204" pitchFamily="34" charset="0"/>
              </a:rPr>
              <a:t> </a:t>
            </a:r>
            <a:r>
              <a:rPr lang="en-AU" sz="1800" dirty="0">
                <a:effectLst/>
                <a:ea typeface="Calibri" panose="020F0502020204030204" pitchFamily="34" charset="0"/>
              </a:rPr>
              <a:t>with an excess of oxygen, ensuring that all the hydrocarbon is fully oxidised.</a:t>
            </a:r>
            <a:endParaRPr lang="en-AU" sz="1800" b="1" dirty="0">
              <a:solidFill>
                <a:schemeClr val="bg1"/>
              </a:solidFill>
            </a:endParaRPr>
          </a:p>
        </p:txBody>
      </p:sp>
      <p:sp>
        <p:nvSpPr>
          <p:cNvPr id="7" name="TextBox 6">
            <a:extLst>
              <a:ext uri="{FF2B5EF4-FFF2-40B4-BE49-F238E27FC236}">
                <a16:creationId xmlns:a16="http://schemas.microsoft.com/office/drawing/2014/main" id="{B15A5713-1608-2EDA-6933-286C7703B37D}"/>
              </a:ext>
            </a:extLst>
          </p:cNvPr>
          <p:cNvSpPr txBox="1"/>
          <p:nvPr/>
        </p:nvSpPr>
        <p:spPr>
          <a:xfrm>
            <a:off x="360000" y="2975289"/>
            <a:ext cx="4008800" cy="1346223"/>
          </a:xfrm>
          <a:prstGeom prst="roundRect">
            <a:avLst>
              <a:gd name="adj" fmla="val 12724"/>
            </a:avLst>
          </a:prstGeom>
          <a:noFill/>
          <a:ln w="28575">
            <a:solidFill>
              <a:schemeClr val="tx1"/>
            </a:solidFill>
          </a:ln>
        </p:spPr>
        <p:txBody>
          <a:bodyPr wrap="square" lIns="0" tIns="0" rIns="0" bIns="0" rtlCol="0" anchor="t">
            <a:noAutofit/>
          </a:bodyPr>
          <a:lstStyle/>
          <a:p>
            <a:pPr marL="108000">
              <a:lnSpc>
                <a:spcPct val="150000"/>
              </a:lnSpc>
              <a:spcAft>
                <a:spcPts val="1200"/>
              </a:spcAft>
            </a:pPr>
            <a:r>
              <a:rPr lang="en-AU" sz="2000" b="1" dirty="0">
                <a:effectLst/>
                <a:latin typeface="+mj-lt"/>
                <a:ea typeface="Calibri" panose="020F0502020204030204" pitchFamily="34" charset="0"/>
              </a:rPr>
              <a:t>Products</a:t>
            </a:r>
            <a:endParaRPr lang="en-AU" sz="1800" b="1" dirty="0">
              <a:effectLst/>
              <a:latin typeface="+mj-lt"/>
              <a:ea typeface="Calibri" panose="020F0502020204030204" pitchFamily="34" charset="0"/>
            </a:endParaRPr>
          </a:p>
          <a:p>
            <a:pPr marL="108000">
              <a:lnSpc>
                <a:spcPct val="150000"/>
              </a:lnSpc>
              <a:spcAft>
                <a:spcPts val="1200"/>
              </a:spcAft>
            </a:pPr>
            <a:r>
              <a:rPr lang="en-AU" sz="1800" dirty="0">
                <a:effectLst/>
                <a:ea typeface="Calibri" panose="020F0502020204030204" pitchFamily="34" charset="0"/>
              </a:rPr>
              <a:t>Carbon dioxide and water.</a:t>
            </a:r>
            <a:endParaRPr lang="en-AU" sz="1800" b="1" dirty="0">
              <a:solidFill>
                <a:schemeClr val="bg1"/>
              </a:solidFill>
              <a:ea typeface="Calibri" panose="020F0502020204030204" pitchFamily="34" charset="0"/>
            </a:endParaRPr>
          </a:p>
          <a:p>
            <a:pPr marL="108000" algn="l">
              <a:lnSpc>
                <a:spcPct val="150000"/>
              </a:lnSpc>
              <a:spcAft>
                <a:spcPts val="1200"/>
              </a:spcAft>
            </a:pPr>
            <a:endParaRPr lang="en-AU" sz="1800" b="1" dirty="0">
              <a:solidFill>
                <a:schemeClr val="bg1"/>
              </a:solidFill>
            </a:endParaRPr>
          </a:p>
        </p:txBody>
      </p:sp>
      <p:sp>
        <p:nvSpPr>
          <p:cNvPr id="14" name="TextBox 13">
            <a:extLst>
              <a:ext uri="{FF2B5EF4-FFF2-40B4-BE49-F238E27FC236}">
                <a16:creationId xmlns:a16="http://schemas.microsoft.com/office/drawing/2014/main" id="{AB83D9F3-5923-3497-736C-42CBFF6B96F4}"/>
              </a:ext>
            </a:extLst>
          </p:cNvPr>
          <p:cNvSpPr txBox="1"/>
          <p:nvPr/>
        </p:nvSpPr>
        <p:spPr>
          <a:xfrm>
            <a:off x="341656" y="4445528"/>
            <a:ext cx="4027144" cy="2250471"/>
          </a:xfrm>
          <a:prstGeom prst="roundRect">
            <a:avLst>
              <a:gd name="adj" fmla="val 9895"/>
            </a:avLst>
          </a:prstGeom>
          <a:noFill/>
          <a:ln w="28575">
            <a:solidFill>
              <a:schemeClr val="tx1"/>
            </a:solidFill>
          </a:ln>
        </p:spPr>
        <p:txBody>
          <a:bodyPr wrap="square" lIns="0" tIns="0" rIns="0" bIns="0" rtlCol="0" anchor="t">
            <a:noAutofit/>
          </a:bodyPr>
          <a:lstStyle/>
          <a:p>
            <a:pPr marL="108000">
              <a:lnSpc>
                <a:spcPct val="150000"/>
              </a:lnSpc>
              <a:spcAft>
                <a:spcPts val="1200"/>
              </a:spcAft>
            </a:pPr>
            <a:r>
              <a:rPr lang="en-AU" sz="2000" b="1" dirty="0">
                <a:effectLst/>
                <a:latin typeface="+mj-lt"/>
                <a:ea typeface="Calibri" panose="020F0502020204030204" pitchFamily="34" charset="0"/>
              </a:rPr>
              <a:t>Examples</a:t>
            </a:r>
            <a:endParaRPr lang="en-AU" sz="1800" b="1" dirty="0">
              <a:solidFill>
                <a:schemeClr val="bg1"/>
              </a:solidFill>
              <a:latin typeface="+mj-lt"/>
              <a:ea typeface="Calibri" panose="020F0502020204030204" pitchFamily="34" charset="0"/>
            </a:endParaRPr>
          </a:p>
          <a:p>
            <a:pPr marL="355600" indent="-285750" algn="l">
              <a:lnSpc>
                <a:spcPct val="150000"/>
              </a:lnSpc>
              <a:spcAft>
                <a:spcPts val="1200"/>
              </a:spcAft>
              <a:buFont typeface="Arial" panose="020B0604020202020204" pitchFamily="34" charset="0"/>
              <a:buChar char="•"/>
            </a:pPr>
            <a:r>
              <a:rPr lang="en-AU" sz="1800" dirty="0"/>
              <a:t>Burning natural gas in a stove</a:t>
            </a:r>
          </a:p>
          <a:p>
            <a:pPr marL="355600" indent="-285750" algn="l">
              <a:lnSpc>
                <a:spcPct val="150000"/>
              </a:lnSpc>
              <a:spcAft>
                <a:spcPts val="1200"/>
              </a:spcAft>
              <a:buFont typeface="Arial" panose="020B0604020202020204" pitchFamily="34" charset="0"/>
              <a:buChar char="•"/>
            </a:pPr>
            <a:r>
              <a:rPr lang="en-AU" sz="1800" dirty="0"/>
              <a:t>Burning propane (LPG) in a BBQ</a:t>
            </a:r>
          </a:p>
          <a:p>
            <a:pPr marL="355600" indent="-285750" algn="l">
              <a:lnSpc>
                <a:spcPct val="150000"/>
              </a:lnSpc>
              <a:spcAft>
                <a:spcPts val="1200"/>
              </a:spcAft>
              <a:buFont typeface="Arial" panose="020B0604020202020204" pitchFamily="34" charset="0"/>
              <a:buChar char="•"/>
            </a:pPr>
            <a:r>
              <a:rPr lang="en-AU" sz="1800" dirty="0"/>
              <a:t>Combustion of fuel in a car.</a:t>
            </a:r>
          </a:p>
        </p:txBody>
      </p:sp>
      <p:sp>
        <p:nvSpPr>
          <p:cNvPr id="15" name="TextBox 14">
            <a:extLst>
              <a:ext uri="{FF2B5EF4-FFF2-40B4-BE49-F238E27FC236}">
                <a16:creationId xmlns:a16="http://schemas.microsoft.com/office/drawing/2014/main" id="{65E900EF-6CB6-B4D0-CAE9-02F9B0C11129}"/>
              </a:ext>
            </a:extLst>
          </p:cNvPr>
          <p:cNvSpPr txBox="1"/>
          <p:nvPr/>
        </p:nvSpPr>
        <p:spPr>
          <a:xfrm>
            <a:off x="4486495" y="2975289"/>
            <a:ext cx="3413328" cy="3720711"/>
          </a:xfrm>
          <a:prstGeom prst="roundRect">
            <a:avLst>
              <a:gd name="adj" fmla="val 5505"/>
            </a:avLst>
          </a:prstGeom>
          <a:noFill/>
          <a:ln w="28575">
            <a:solidFill>
              <a:schemeClr val="tx1"/>
            </a:solidFill>
          </a:ln>
        </p:spPr>
        <p:txBody>
          <a:bodyPr wrap="square" lIns="0" tIns="0" rIns="0" bIns="0" rtlCol="0" anchor="t">
            <a:noAutofit/>
          </a:bodyPr>
          <a:lstStyle/>
          <a:p>
            <a:pPr marL="108000">
              <a:lnSpc>
                <a:spcPct val="150000"/>
              </a:lnSpc>
              <a:spcAft>
                <a:spcPts val="1200"/>
              </a:spcAft>
            </a:pPr>
            <a:r>
              <a:rPr lang="en-AU" sz="2000" b="1" dirty="0">
                <a:effectLst/>
                <a:latin typeface="+mj-lt"/>
                <a:ea typeface="Calibri" panose="020F0502020204030204" pitchFamily="34" charset="0"/>
              </a:rPr>
              <a:t>Properties</a:t>
            </a:r>
            <a:endParaRPr lang="en-AU" sz="1800" b="1" dirty="0">
              <a:solidFill>
                <a:schemeClr val="bg1"/>
              </a:solidFill>
              <a:latin typeface="+mj-lt"/>
              <a:ea typeface="Calibri" panose="020F0502020204030204" pitchFamily="34" charset="0"/>
            </a:endParaRPr>
          </a:p>
          <a:p>
            <a:pPr marL="444500" indent="-285750" algn="l">
              <a:lnSpc>
                <a:spcPct val="150000"/>
              </a:lnSpc>
              <a:spcAft>
                <a:spcPts val="1200"/>
              </a:spcAft>
              <a:buFont typeface="Arial" panose="020B0604020202020204" pitchFamily="34" charset="0"/>
              <a:buChar char="•"/>
            </a:pPr>
            <a:r>
              <a:rPr lang="en-AU" sz="1800" dirty="0"/>
              <a:t>Burns with clear flame</a:t>
            </a:r>
          </a:p>
          <a:p>
            <a:pPr marL="444500" indent="-285750" algn="l">
              <a:lnSpc>
                <a:spcPct val="150000"/>
              </a:lnSpc>
              <a:spcAft>
                <a:spcPts val="1200"/>
              </a:spcAft>
              <a:buFont typeface="Arial" panose="020B0604020202020204" pitchFamily="34" charset="0"/>
              <a:buChar char="•"/>
            </a:pPr>
            <a:r>
              <a:rPr lang="en-AU" sz="1800" dirty="0"/>
              <a:t>Low pollutants</a:t>
            </a:r>
          </a:p>
          <a:p>
            <a:pPr marL="444500" indent="-285750" algn="l">
              <a:lnSpc>
                <a:spcPct val="150000"/>
              </a:lnSpc>
              <a:spcAft>
                <a:spcPts val="1200"/>
              </a:spcAft>
              <a:buFont typeface="Arial" panose="020B0604020202020204" pitchFamily="34" charset="0"/>
              <a:buChar char="•"/>
            </a:pPr>
            <a:r>
              <a:rPr lang="en-AU" sz="1800" dirty="0"/>
              <a:t>Blue flame</a:t>
            </a:r>
          </a:p>
          <a:p>
            <a:pPr marL="444500" indent="-285750" algn="l">
              <a:lnSpc>
                <a:spcPct val="150000"/>
              </a:lnSpc>
              <a:spcAft>
                <a:spcPts val="1200"/>
              </a:spcAft>
              <a:buFont typeface="Arial" panose="020B0604020202020204" pitchFamily="34" charset="0"/>
              <a:buChar char="•"/>
            </a:pPr>
            <a:r>
              <a:rPr lang="en-AU" sz="1800" dirty="0"/>
              <a:t>High energy output</a:t>
            </a:r>
          </a:p>
        </p:txBody>
      </p:sp>
      <p:pic>
        <p:nvPicPr>
          <p:cNvPr id="4" name="Picture 3" descr="A Bunsen burner with a blue flame">
            <a:extLst>
              <a:ext uri="{FF2B5EF4-FFF2-40B4-BE49-F238E27FC236}">
                <a16:creationId xmlns:a16="http://schemas.microsoft.com/office/drawing/2014/main" id="{6DDC9729-D17C-F6AF-40C1-A93DE6A3439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505076" y="905601"/>
            <a:ext cx="2498133" cy="5380899"/>
          </a:xfrm>
          <a:prstGeom prst="rect">
            <a:avLst/>
          </a:prstGeom>
        </p:spPr>
      </p:pic>
      <p:sp>
        <p:nvSpPr>
          <p:cNvPr id="5" name="TextBox 4">
            <a:extLst>
              <a:ext uri="{FF2B5EF4-FFF2-40B4-BE49-F238E27FC236}">
                <a16:creationId xmlns:a16="http://schemas.microsoft.com/office/drawing/2014/main" id="{25C6B937-0CA8-EEAB-C7C7-8A7F711D8C3D}"/>
              </a:ext>
              <a:ext uri="{C183D7F6-B498-43B3-948B-1728B52AA6E4}">
                <adec:decorative xmlns:adec="http://schemas.microsoft.com/office/drawing/2017/decorative" val="1"/>
              </a:ext>
            </a:extLst>
          </p:cNvPr>
          <p:cNvSpPr txBox="1"/>
          <p:nvPr/>
        </p:nvSpPr>
        <p:spPr>
          <a:xfrm>
            <a:off x="8171233" y="6449778"/>
            <a:ext cx="2831976" cy="246221"/>
          </a:xfrm>
          <a:prstGeom prst="rect">
            <a:avLst/>
          </a:prstGeom>
          <a:noFill/>
        </p:spPr>
        <p:txBody>
          <a:bodyPr wrap="square">
            <a:spAutoFit/>
          </a:bodyPr>
          <a:lstStyle/>
          <a:p>
            <a:pPr algn="r"/>
            <a:r>
              <a:rPr lang="en-AU" sz="1000" dirty="0">
                <a:effectLst/>
              </a:rPr>
              <a:t>This work has been generated using </a:t>
            </a:r>
            <a:r>
              <a:rPr lang="en-AU" sz="1000" dirty="0" err="1">
                <a:effectLst/>
                <a:hlinkClick r:id="rId4"/>
              </a:rPr>
              <a:t>Chemix</a:t>
            </a:r>
            <a:r>
              <a:rPr lang="en-AU" sz="1000" dirty="0">
                <a:effectLst/>
              </a:rPr>
              <a:t>.</a:t>
            </a:r>
            <a:endParaRPr lang="en-AU" sz="1000" dirty="0"/>
          </a:p>
        </p:txBody>
      </p:sp>
      <p:sp>
        <p:nvSpPr>
          <p:cNvPr id="3" name="Slide Number Placeholder 2">
            <a:extLst>
              <a:ext uri="{FF2B5EF4-FFF2-40B4-BE49-F238E27FC236}">
                <a16:creationId xmlns:a16="http://schemas.microsoft.com/office/drawing/2014/main" id="{A5287CB1-291E-F19E-B9A4-AAA848A6DD6F}"/>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89</a:t>
            </a:fld>
            <a:endParaRPr lang="en-AU"/>
          </a:p>
        </p:txBody>
      </p:sp>
    </p:spTree>
    <p:extLst>
      <p:ext uri="{BB962C8B-B14F-4D97-AF65-F5344CB8AC3E}">
        <p14:creationId xmlns:p14="http://schemas.microsoft.com/office/powerpoint/2010/main" val="196077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1D411-88F8-C4D9-B769-B9D676FEAF3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F23E8C8-854C-5652-FAC6-D4FF24BD4B90}"/>
              </a:ext>
            </a:extLst>
          </p:cNvPr>
          <p:cNvSpPr>
            <a:spLocks noGrp="1"/>
          </p:cNvSpPr>
          <p:nvPr>
            <p:ph type="title"/>
          </p:nvPr>
        </p:nvSpPr>
        <p:spPr/>
        <p:txBody>
          <a:bodyPr/>
          <a:lstStyle/>
          <a:p>
            <a:r>
              <a:rPr lang="en-AU" dirty="0"/>
              <a:t>1.1 Lotus diagram (2 of 5)</a:t>
            </a:r>
          </a:p>
        </p:txBody>
      </p:sp>
      <p:graphicFrame>
        <p:nvGraphicFramePr>
          <p:cNvPr id="7" name="Table 6">
            <a:extLst>
              <a:ext uri="{FF2B5EF4-FFF2-40B4-BE49-F238E27FC236}">
                <a16:creationId xmlns:a16="http://schemas.microsoft.com/office/drawing/2014/main" id="{C2C0A647-7C25-EFC2-6802-13F316ACEE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4221905"/>
              </p:ext>
            </p:extLst>
          </p:nvPr>
        </p:nvGraphicFramePr>
        <p:xfrm>
          <a:off x="360000" y="12962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EDFD"/>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8" name="Table 7">
            <a:extLst>
              <a:ext uri="{FF2B5EF4-FFF2-40B4-BE49-F238E27FC236}">
                <a16:creationId xmlns:a16="http://schemas.microsoft.com/office/drawing/2014/main" id="{0A698E90-B9A6-417E-93A0-355AC33EB2E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3346483"/>
              </p:ext>
            </p:extLst>
          </p:nvPr>
        </p:nvGraphicFramePr>
        <p:xfrm>
          <a:off x="4220329" y="1296203"/>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9" name="Table 8">
            <a:extLst>
              <a:ext uri="{FF2B5EF4-FFF2-40B4-BE49-F238E27FC236}">
                <a16:creationId xmlns:a16="http://schemas.microsoft.com/office/drawing/2014/main" id="{30F4D519-831B-34C9-AA56-53BCEFB141A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0569578"/>
              </p:ext>
            </p:extLst>
          </p:nvPr>
        </p:nvGraphicFramePr>
        <p:xfrm>
          <a:off x="8080658" y="12962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DEFB"/>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1" name="Table 10">
            <a:extLst>
              <a:ext uri="{FF2B5EF4-FFF2-40B4-BE49-F238E27FC236}">
                <a16:creationId xmlns:a16="http://schemas.microsoft.com/office/drawing/2014/main" id="{29120DEC-D6BE-4270-7385-3454DFB6A8B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8459294"/>
              </p:ext>
            </p:extLst>
          </p:nvPr>
        </p:nvGraphicFramePr>
        <p:xfrm>
          <a:off x="360000" y="30107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8" name="Table 17">
            <a:extLst>
              <a:ext uri="{FF2B5EF4-FFF2-40B4-BE49-F238E27FC236}">
                <a16:creationId xmlns:a16="http://schemas.microsoft.com/office/drawing/2014/main" id="{BACF613B-945B-35F9-C6B7-39BBAD77C0EB}"/>
              </a:ext>
            </a:extLst>
          </p:cNvPr>
          <p:cNvGraphicFramePr>
            <a:graphicFrameLocks noGrp="1"/>
          </p:cNvGraphicFramePr>
          <p:nvPr>
            <p:extLst>
              <p:ext uri="{D42A27DB-BD31-4B8C-83A1-F6EECF244321}">
                <p14:modId xmlns:p14="http://schemas.microsoft.com/office/powerpoint/2010/main" val="1508176611"/>
              </p:ext>
            </p:extLst>
          </p:nvPr>
        </p:nvGraphicFramePr>
        <p:xfrm>
          <a:off x="4220329" y="3010701"/>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pPr algn="ctr"/>
                      <a:r>
                        <a:rPr lang="en-US" sz="1400" b="0" dirty="0">
                          <a:solidFill>
                            <a:schemeClr val="tx1"/>
                          </a:solidFill>
                        </a:rPr>
                        <a:t>Natural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EDFD"/>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sz="1400" b="0" kern="1200" dirty="0">
                          <a:solidFill>
                            <a:schemeClr val="tx1"/>
                          </a:solidFill>
                          <a:latin typeface="+mn-lt"/>
                          <a:ea typeface="+mn-ea"/>
                          <a:cs typeface="+mn-cs"/>
                        </a:rPr>
                        <a:t>Renewable resources</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en-US" sz="1400" b="0" dirty="0">
                          <a:solidFill>
                            <a:schemeClr val="tx1"/>
                          </a:solidFill>
                        </a:rPr>
                        <a:t>Human resources</a:t>
                      </a:r>
                      <a:endParaRPr lang="en-AU" sz="1400" b="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DEFB"/>
                    </a:solidFill>
                  </a:tcPr>
                </a:tc>
                <a:extLst>
                  <a:ext uri="{0D108BD9-81ED-4DB2-BD59-A6C34878D82A}">
                    <a16:rowId xmlns:a16="http://schemas.microsoft.com/office/drawing/2014/main" val="1533329986"/>
                  </a:ext>
                </a:extLst>
              </a:tr>
              <a:tr h="536577">
                <a:tc>
                  <a:txBody>
                    <a:bodyPr/>
                    <a:lstStyle/>
                    <a:p>
                      <a:pPr algn="ctr"/>
                      <a:endParaRPr lang="en-AU"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US" sz="1400" b="1" dirty="0">
                          <a:solidFill>
                            <a:schemeClr val="bg1"/>
                          </a:solidFill>
                        </a:rPr>
                        <a:t>Resources</a:t>
                      </a:r>
                      <a:endParaRPr lang="en-AU" sz="1400" b="1" dirty="0">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AU"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34292747"/>
                  </a:ext>
                </a:extLst>
              </a:tr>
              <a:tr h="536577">
                <a:tc>
                  <a:txBody>
                    <a:bodyPr/>
                    <a:lstStyle/>
                    <a:p>
                      <a:pPr algn="ctr"/>
                      <a:r>
                        <a:rPr lang="en-US" sz="1400" b="0" dirty="0"/>
                        <a:t>Capital resources</a:t>
                      </a:r>
                      <a:endParaRPr lang="en-AU" sz="14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400" b="0" dirty="0"/>
                        <a:t>Social resources</a:t>
                      </a:r>
                      <a:endParaRPr lang="en-AU" sz="14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1400" b="0" dirty="0"/>
                        <a:t>Finite resources</a:t>
                      </a:r>
                      <a:endParaRPr lang="en-AU" sz="14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C1"/>
                    </a:solidFill>
                  </a:tcPr>
                </a:tc>
                <a:extLst>
                  <a:ext uri="{0D108BD9-81ED-4DB2-BD59-A6C34878D82A}">
                    <a16:rowId xmlns:a16="http://schemas.microsoft.com/office/drawing/2014/main" val="3383057333"/>
                  </a:ext>
                </a:extLst>
              </a:tr>
            </a:tbl>
          </a:graphicData>
        </a:graphic>
      </p:graphicFrame>
      <p:graphicFrame>
        <p:nvGraphicFramePr>
          <p:cNvPr id="13" name="Table 12">
            <a:extLst>
              <a:ext uri="{FF2B5EF4-FFF2-40B4-BE49-F238E27FC236}">
                <a16:creationId xmlns:a16="http://schemas.microsoft.com/office/drawing/2014/main" id="{A90A595B-22F0-ABB7-BE91-CBC2564826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7137924"/>
              </p:ext>
            </p:extLst>
          </p:nvPr>
        </p:nvGraphicFramePr>
        <p:xfrm>
          <a:off x="8080658" y="30107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4" name="Table 13">
            <a:extLst>
              <a:ext uri="{FF2B5EF4-FFF2-40B4-BE49-F238E27FC236}">
                <a16:creationId xmlns:a16="http://schemas.microsoft.com/office/drawing/2014/main" id="{F329DC5E-20EE-C248-75B0-057F46F130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4684976"/>
              </p:ext>
            </p:extLst>
          </p:nvPr>
        </p:nvGraphicFramePr>
        <p:xfrm>
          <a:off x="360000" y="4725204"/>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5" name="Table 14">
            <a:extLst>
              <a:ext uri="{FF2B5EF4-FFF2-40B4-BE49-F238E27FC236}">
                <a16:creationId xmlns:a16="http://schemas.microsoft.com/office/drawing/2014/main" id="{9ABA9455-E37D-ED19-13A6-899C3A9BEB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0159050"/>
              </p:ext>
            </p:extLst>
          </p:nvPr>
        </p:nvGraphicFramePr>
        <p:xfrm>
          <a:off x="4220329" y="4725203"/>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graphicFrame>
        <p:nvGraphicFramePr>
          <p:cNvPr id="16" name="Table 15">
            <a:extLst>
              <a:ext uri="{FF2B5EF4-FFF2-40B4-BE49-F238E27FC236}">
                <a16:creationId xmlns:a16="http://schemas.microsoft.com/office/drawing/2014/main" id="{EB20301A-E220-C44A-BD33-AD02E2F81B4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44581485"/>
              </p:ext>
            </p:extLst>
          </p:nvPr>
        </p:nvGraphicFramePr>
        <p:xfrm>
          <a:off x="8080658" y="4725202"/>
          <a:ext cx="3751341" cy="1609731"/>
        </p:xfrm>
        <a:graphic>
          <a:graphicData uri="http://schemas.openxmlformats.org/drawingml/2006/table">
            <a:tbl>
              <a:tblPr firstRow="1" bandRow="1">
                <a:tableStyleId>{5A111915-BE36-4E01-A7E5-04B1672EAD32}</a:tableStyleId>
              </a:tblPr>
              <a:tblGrid>
                <a:gridCol w="1250447">
                  <a:extLst>
                    <a:ext uri="{9D8B030D-6E8A-4147-A177-3AD203B41FA5}">
                      <a16:colId xmlns:a16="http://schemas.microsoft.com/office/drawing/2014/main" val="3812434236"/>
                    </a:ext>
                  </a:extLst>
                </a:gridCol>
                <a:gridCol w="1250447">
                  <a:extLst>
                    <a:ext uri="{9D8B030D-6E8A-4147-A177-3AD203B41FA5}">
                      <a16:colId xmlns:a16="http://schemas.microsoft.com/office/drawing/2014/main" val="2570799939"/>
                    </a:ext>
                  </a:extLst>
                </a:gridCol>
                <a:gridCol w="1250447">
                  <a:extLst>
                    <a:ext uri="{9D8B030D-6E8A-4147-A177-3AD203B41FA5}">
                      <a16:colId xmlns:a16="http://schemas.microsoft.com/office/drawing/2014/main" val="2150250465"/>
                    </a:ext>
                  </a:extLst>
                </a:gridCol>
              </a:tblGrid>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29986"/>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C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92747"/>
                  </a:ext>
                </a:extLst>
              </a:tr>
              <a:tr h="536577">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3057333"/>
                  </a:ext>
                </a:extLst>
              </a:tr>
            </a:tbl>
          </a:graphicData>
        </a:graphic>
      </p:graphicFrame>
      <p:sp>
        <p:nvSpPr>
          <p:cNvPr id="3" name="Slide Number Placeholder 2">
            <a:extLst>
              <a:ext uri="{FF2B5EF4-FFF2-40B4-BE49-F238E27FC236}">
                <a16:creationId xmlns:a16="http://schemas.microsoft.com/office/drawing/2014/main" id="{3142A79B-F5B3-4608-FEAA-7B9B0A1E923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96716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EC436C-0582-16D5-8CB9-C4515E8864DF}"/>
              </a:ext>
            </a:extLst>
          </p:cNvPr>
          <p:cNvSpPr>
            <a:spLocks noGrp="1"/>
          </p:cNvSpPr>
          <p:nvPr>
            <p:ph type="title"/>
          </p:nvPr>
        </p:nvSpPr>
        <p:spPr>
          <a:xfrm>
            <a:off x="360000" y="333460"/>
            <a:ext cx="11484000" cy="545601"/>
          </a:xfrm>
        </p:spPr>
        <p:txBody>
          <a:bodyPr/>
          <a:lstStyle/>
          <a:p>
            <a:r>
              <a:rPr lang="en-AU" dirty="0"/>
              <a:t>3.4</a:t>
            </a:r>
            <a:r>
              <a:rPr lang="en-AU"/>
              <a:t> Incomplete combustion – sample response</a:t>
            </a:r>
          </a:p>
        </p:txBody>
      </p:sp>
      <p:sp>
        <p:nvSpPr>
          <p:cNvPr id="6" name="TextBox 5">
            <a:extLst>
              <a:ext uri="{FF2B5EF4-FFF2-40B4-BE49-F238E27FC236}">
                <a16:creationId xmlns:a16="http://schemas.microsoft.com/office/drawing/2014/main" id="{BAB2911F-7E51-6AFA-5BEC-0CF2D415320F}"/>
              </a:ext>
            </a:extLst>
          </p:cNvPr>
          <p:cNvSpPr txBox="1"/>
          <p:nvPr/>
        </p:nvSpPr>
        <p:spPr>
          <a:xfrm>
            <a:off x="360000" y="1010932"/>
            <a:ext cx="8110900" cy="1539585"/>
          </a:xfrm>
          <a:prstGeom prst="roundRect">
            <a:avLst>
              <a:gd name="adj" fmla="val 10068"/>
            </a:avLst>
          </a:prstGeom>
          <a:noFill/>
          <a:ln w="28575">
            <a:solidFill>
              <a:schemeClr val="tx1"/>
            </a:solidFill>
          </a:ln>
        </p:spPr>
        <p:txBody>
          <a:bodyPr wrap="square" lIns="0" tIns="0" rIns="0" bIns="0" rtlCol="0" anchor="ctr">
            <a:noAutofit/>
          </a:bodyPr>
          <a:lstStyle/>
          <a:p>
            <a:pPr marL="108000">
              <a:lnSpc>
                <a:spcPct val="150000"/>
              </a:lnSpc>
              <a:spcAft>
                <a:spcPts val="1200"/>
              </a:spcAft>
            </a:pPr>
            <a:r>
              <a:rPr lang="en-AU" sz="2000" b="1" dirty="0">
                <a:effectLst/>
                <a:ea typeface="Calibri" panose="020F0502020204030204" pitchFamily="34" charset="0"/>
              </a:rPr>
              <a:t>Definition</a:t>
            </a:r>
            <a:endParaRPr lang="en-AU" sz="1800" b="1" dirty="0">
              <a:solidFill>
                <a:schemeClr val="bg1"/>
              </a:solidFill>
              <a:ea typeface="Calibri" panose="020F0502020204030204" pitchFamily="34" charset="0"/>
            </a:endParaRPr>
          </a:p>
          <a:p>
            <a:pPr marL="108000">
              <a:lnSpc>
                <a:spcPct val="150000"/>
              </a:lnSpc>
              <a:spcAft>
                <a:spcPts val="1200"/>
              </a:spcAft>
            </a:pPr>
            <a:r>
              <a:rPr lang="en-AU" sz="1800" dirty="0">
                <a:ea typeface="Calibri" panose="020F0502020204030204" pitchFamily="34" charset="0"/>
              </a:rPr>
              <a:t>Inc</a:t>
            </a:r>
            <a:r>
              <a:rPr lang="en-AU" sz="1800" dirty="0">
                <a:effectLst/>
                <a:ea typeface="Calibri" panose="020F0502020204030204" pitchFamily="34" charset="0"/>
              </a:rPr>
              <a:t>omplete combustion of a hydrocarbon occurs when the hydrocarbon reacts with a limited supply of oxygen, the hydrocarbon is not fully oxidised.</a:t>
            </a:r>
            <a:endParaRPr lang="en-AU" sz="1800" b="1" dirty="0">
              <a:solidFill>
                <a:schemeClr val="bg1"/>
              </a:solidFill>
            </a:endParaRPr>
          </a:p>
        </p:txBody>
      </p:sp>
      <p:sp>
        <p:nvSpPr>
          <p:cNvPr id="7" name="TextBox 6">
            <a:extLst>
              <a:ext uri="{FF2B5EF4-FFF2-40B4-BE49-F238E27FC236}">
                <a16:creationId xmlns:a16="http://schemas.microsoft.com/office/drawing/2014/main" id="{12DB6B5C-5A04-E100-0687-D11830098239}"/>
              </a:ext>
            </a:extLst>
          </p:cNvPr>
          <p:cNvSpPr txBox="1"/>
          <p:nvPr/>
        </p:nvSpPr>
        <p:spPr>
          <a:xfrm>
            <a:off x="358888" y="2693777"/>
            <a:ext cx="4716056" cy="1154323"/>
          </a:xfrm>
          <a:prstGeom prst="roundRect">
            <a:avLst/>
          </a:prstGeom>
          <a:noFill/>
          <a:ln w="28575">
            <a:solidFill>
              <a:schemeClr val="tx1"/>
            </a:solidFill>
          </a:ln>
        </p:spPr>
        <p:txBody>
          <a:bodyPr wrap="square" lIns="0" tIns="0" rIns="0" bIns="0" rtlCol="0" anchor="t">
            <a:noAutofit/>
          </a:bodyPr>
          <a:lstStyle/>
          <a:p>
            <a:pPr marL="108000">
              <a:lnSpc>
                <a:spcPct val="150000"/>
              </a:lnSpc>
              <a:spcAft>
                <a:spcPts val="1200"/>
              </a:spcAft>
            </a:pPr>
            <a:r>
              <a:rPr lang="en-AU" sz="2000" b="1" dirty="0">
                <a:effectLst/>
                <a:ea typeface="Calibri" panose="020F0502020204030204" pitchFamily="34" charset="0"/>
              </a:rPr>
              <a:t>Products</a:t>
            </a:r>
            <a:endParaRPr lang="en-AU" sz="1800" b="1" dirty="0">
              <a:solidFill>
                <a:schemeClr val="bg1"/>
              </a:solidFill>
              <a:ea typeface="Calibri" panose="020F0502020204030204" pitchFamily="34" charset="0"/>
            </a:endParaRPr>
          </a:p>
          <a:p>
            <a:pPr marL="108000" algn="l">
              <a:lnSpc>
                <a:spcPct val="150000"/>
              </a:lnSpc>
              <a:spcAft>
                <a:spcPts val="1200"/>
              </a:spcAft>
            </a:pPr>
            <a:r>
              <a:rPr lang="en-AU" sz="1800" dirty="0"/>
              <a:t>Carbon monoxide, carbon and water</a:t>
            </a:r>
          </a:p>
        </p:txBody>
      </p:sp>
      <p:sp>
        <p:nvSpPr>
          <p:cNvPr id="14" name="TextBox 13">
            <a:extLst>
              <a:ext uri="{FF2B5EF4-FFF2-40B4-BE49-F238E27FC236}">
                <a16:creationId xmlns:a16="http://schemas.microsoft.com/office/drawing/2014/main" id="{786D3888-AC2F-983B-DA59-7E72E2335CA2}"/>
              </a:ext>
            </a:extLst>
          </p:cNvPr>
          <p:cNvSpPr txBox="1"/>
          <p:nvPr/>
        </p:nvSpPr>
        <p:spPr>
          <a:xfrm>
            <a:off x="358888" y="3955141"/>
            <a:ext cx="4716056" cy="2682899"/>
          </a:xfrm>
          <a:prstGeom prst="roundRect">
            <a:avLst>
              <a:gd name="adj" fmla="val 7673"/>
            </a:avLst>
          </a:prstGeom>
          <a:noFill/>
          <a:ln w="28575">
            <a:solidFill>
              <a:schemeClr val="tx1"/>
            </a:solidFill>
          </a:ln>
        </p:spPr>
        <p:txBody>
          <a:bodyPr wrap="square" lIns="0" tIns="0" rIns="0" bIns="0" rtlCol="0" anchor="t">
            <a:noAutofit/>
          </a:bodyPr>
          <a:lstStyle/>
          <a:p>
            <a:pPr marL="108000">
              <a:lnSpc>
                <a:spcPct val="150000"/>
              </a:lnSpc>
              <a:spcAft>
                <a:spcPts val="1200"/>
              </a:spcAft>
            </a:pPr>
            <a:r>
              <a:rPr lang="en-AU" sz="2000" b="1" dirty="0">
                <a:effectLst/>
                <a:ea typeface="Calibri" panose="020F0502020204030204" pitchFamily="34" charset="0"/>
              </a:rPr>
              <a:t>Examples</a:t>
            </a:r>
            <a:endParaRPr lang="en-AU" sz="1800" b="1" dirty="0">
              <a:solidFill>
                <a:schemeClr val="bg1"/>
              </a:solidFill>
              <a:ea typeface="Calibri" panose="020F0502020204030204" pitchFamily="34" charset="0"/>
            </a:endParaRPr>
          </a:p>
          <a:p>
            <a:pPr marL="355600" indent="-285750">
              <a:lnSpc>
                <a:spcPct val="150000"/>
              </a:lnSpc>
              <a:spcAft>
                <a:spcPts val="1200"/>
              </a:spcAft>
              <a:buFont typeface="Arial" panose="020B0604020202020204" pitchFamily="34" charset="0"/>
              <a:buChar char="•"/>
            </a:pPr>
            <a:r>
              <a:rPr lang="en-AU" sz="1800" dirty="0">
                <a:ea typeface="Calibri" panose="020F0502020204030204" pitchFamily="34" charset="0"/>
              </a:rPr>
              <a:t>Burning wood in a fireplace</a:t>
            </a:r>
          </a:p>
          <a:p>
            <a:pPr marL="355600" indent="-285750">
              <a:lnSpc>
                <a:spcPct val="150000"/>
              </a:lnSpc>
              <a:spcAft>
                <a:spcPts val="1200"/>
              </a:spcAft>
              <a:buFont typeface="Arial" panose="020B0604020202020204" pitchFamily="34" charset="0"/>
              <a:buChar char="•"/>
            </a:pPr>
            <a:r>
              <a:rPr lang="en-AU" sz="1800" dirty="0">
                <a:ea typeface="Calibri" panose="020F0502020204030204" pitchFamily="34" charset="0"/>
              </a:rPr>
              <a:t>Car exhaust emissions</a:t>
            </a:r>
          </a:p>
          <a:p>
            <a:pPr marL="355600" indent="-285750">
              <a:lnSpc>
                <a:spcPct val="150000"/>
              </a:lnSpc>
              <a:spcAft>
                <a:spcPts val="1200"/>
              </a:spcAft>
              <a:buFont typeface="Arial" panose="020B0604020202020204" pitchFamily="34" charset="0"/>
              <a:buChar char="•"/>
            </a:pPr>
            <a:r>
              <a:rPr lang="en-AU" sz="1800" dirty="0">
                <a:ea typeface="Calibri" panose="020F0502020204030204" pitchFamily="34" charset="0"/>
              </a:rPr>
              <a:t>Bunsen burner with the holes on the collar closed</a:t>
            </a:r>
          </a:p>
          <a:p>
            <a:pPr marL="108000">
              <a:lnSpc>
                <a:spcPct val="150000"/>
              </a:lnSpc>
              <a:spcAft>
                <a:spcPts val="1200"/>
              </a:spcAft>
            </a:pPr>
            <a:endParaRPr lang="en-AU" sz="1800" dirty="0">
              <a:ea typeface="Calibri" panose="020F0502020204030204" pitchFamily="34" charset="0"/>
            </a:endParaRPr>
          </a:p>
          <a:p>
            <a:pPr marL="108000" indent="-285750" algn="l">
              <a:lnSpc>
                <a:spcPct val="150000"/>
              </a:lnSpc>
              <a:spcAft>
                <a:spcPts val="1200"/>
              </a:spcAft>
              <a:buFont typeface="Arial" panose="020B0604020202020204" pitchFamily="34" charset="0"/>
              <a:buChar char="•"/>
            </a:pPr>
            <a:endParaRPr lang="en-AU" sz="1800" b="1" dirty="0">
              <a:solidFill>
                <a:schemeClr val="bg1"/>
              </a:solidFill>
            </a:endParaRPr>
          </a:p>
        </p:txBody>
      </p:sp>
      <p:sp>
        <p:nvSpPr>
          <p:cNvPr id="15" name="TextBox 14">
            <a:extLst>
              <a:ext uri="{FF2B5EF4-FFF2-40B4-BE49-F238E27FC236}">
                <a16:creationId xmlns:a16="http://schemas.microsoft.com/office/drawing/2014/main" id="{CC5C4EEF-5C5F-240F-45FA-B9AB3C99BC9E}"/>
              </a:ext>
            </a:extLst>
          </p:cNvPr>
          <p:cNvSpPr txBox="1"/>
          <p:nvPr/>
        </p:nvSpPr>
        <p:spPr>
          <a:xfrm>
            <a:off x="5226408" y="2697603"/>
            <a:ext cx="3244492" cy="3998397"/>
          </a:xfrm>
          <a:prstGeom prst="roundRect">
            <a:avLst>
              <a:gd name="adj" fmla="val 5707"/>
            </a:avLst>
          </a:prstGeom>
          <a:noFill/>
          <a:ln w="28575">
            <a:solidFill>
              <a:schemeClr val="tx1"/>
            </a:solidFill>
          </a:ln>
        </p:spPr>
        <p:txBody>
          <a:bodyPr wrap="square" lIns="0" tIns="0" rIns="0" bIns="0" rtlCol="0" anchor="t">
            <a:noAutofit/>
          </a:bodyPr>
          <a:lstStyle/>
          <a:p>
            <a:pPr marL="108000">
              <a:lnSpc>
                <a:spcPct val="150000"/>
              </a:lnSpc>
              <a:spcAft>
                <a:spcPts val="1200"/>
              </a:spcAft>
            </a:pPr>
            <a:r>
              <a:rPr lang="en-AU" sz="2000" b="1" dirty="0">
                <a:effectLst/>
                <a:ea typeface="Calibri" panose="020F0502020204030204" pitchFamily="34" charset="0"/>
              </a:rPr>
              <a:t>Properties</a:t>
            </a:r>
            <a:endParaRPr lang="en-AU" sz="1800" b="1" dirty="0">
              <a:solidFill>
                <a:schemeClr val="bg1"/>
              </a:solidFill>
              <a:ea typeface="Calibri" panose="020F0502020204030204" pitchFamily="34" charset="0"/>
            </a:endParaRPr>
          </a:p>
          <a:p>
            <a:pPr marL="444500" indent="-285750" algn="l">
              <a:lnSpc>
                <a:spcPct val="150000"/>
              </a:lnSpc>
              <a:spcAft>
                <a:spcPts val="1200"/>
              </a:spcAft>
              <a:buFont typeface="Arial" panose="020B0604020202020204" pitchFamily="34" charset="0"/>
              <a:buChar char="•"/>
            </a:pPr>
            <a:r>
              <a:rPr lang="en-AU" sz="1800" dirty="0"/>
              <a:t>Burns with dirty flame (coats objects with soot)</a:t>
            </a:r>
          </a:p>
          <a:p>
            <a:pPr marL="444500" indent="-285750" algn="l">
              <a:lnSpc>
                <a:spcPct val="150000"/>
              </a:lnSpc>
              <a:spcAft>
                <a:spcPts val="1200"/>
              </a:spcAft>
              <a:buFont typeface="Arial" panose="020B0604020202020204" pitchFamily="34" charset="0"/>
              <a:buChar char="•"/>
            </a:pPr>
            <a:r>
              <a:rPr lang="en-AU" sz="1800" dirty="0"/>
              <a:t>High pollutants (CO and soot)</a:t>
            </a:r>
          </a:p>
          <a:p>
            <a:pPr marL="444500" indent="-285750" algn="l">
              <a:lnSpc>
                <a:spcPct val="150000"/>
              </a:lnSpc>
              <a:spcAft>
                <a:spcPts val="1200"/>
              </a:spcAft>
              <a:buFont typeface="Arial" panose="020B0604020202020204" pitchFamily="34" charset="0"/>
              <a:buChar char="•"/>
            </a:pPr>
            <a:r>
              <a:rPr lang="en-AU" sz="1800" dirty="0"/>
              <a:t>Yellow/orange flame</a:t>
            </a:r>
          </a:p>
          <a:p>
            <a:pPr marL="444500" indent="-285750" algn="l">
              <a:lnSpc>
                <a:spcPct val="150000"/>
              </a:lnSpc>
              <a:spcAft>
                <a:spcPts val="1200"/>
              </a:spcAft>
              <a:buFont typeface="Arial" panose="020B0604020202020204" pitchFamily="34" charset="0"/>
              <a:buChar char="•"/>
            </a:pPr>
            <a:r>
              <a:rPr lang="en-AU" sz="1800" dirty="0"/>
              <a:t>Lower energy output</a:t>
            </a:r>
          </a:p>
          <a:p>
            <a:pPr marL="108000" algn="l">
              <a:lnSpc>
                <a:spcPct val="150000"/>
              </a:lnSpc>
              <a:spcAft>
                <a:spcPts val="1200"/>
              </a:spcAft>
            </a:pPr>
            <a:endParaRPr lang="en-AU" sz="1800" b="1" dirty="0">
              <a:solidFill>
                <a:schemeClr val="bg1"/>
              </a:solidFill>
            </a:endParaRPr>
          </a:p>
        </p:txBody>
      </p:sp>
      <p:pic>
        <p:nvPicPr>
          <p:cNvPr id="17" name="Picture 16" descr="A Bunsen burner with a yellow flame">
            <a:extLst>
              <a:ext uri="{FF2B5EF4-FFF2-40B4-BE49-F238E27FC236}">
                <a16:creationId xmlns:a16="http://schemas.microsoft.com/office/drawing/2014/main" id="{172798E2-3FC4-05DF-84E6-24907F02757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90904" y="1010932"/>
            <a:ext cx="2387964" cy="5046968"/>
          </a:xfrm>
          <a:prstGeom prst="rect">
            <a:avLst/>
          </a:prstGeom>
        </p:spPr>
      </p:pic>
      <p:sp>
        <p:nvSpPr>
          <p:cNvPr id="2" name="TextBox 1">
            <a:extLst>
              <a:ext uri="{FF2B5EF4-FFF2-40B4-BE49-F238E27FC236}">
                <a16:creationId xmlns:a16="http://schemas.microsoft.com/office/drawing/2014/main" id="{49FB97F8-5C83-F3D1-C579-65FFD42B05CA}"/>
              </a:ext>
              <a:ext uri="{C183D7F6-B498-43B3-948B-1728B52AA6E4}">
                <adec:decorative xmlns:adec="http://schemas.microsoft.com/office/drawing/2017/decorative" val="1"/>
              </a:ext>
            </a:extLst>
          </p:cNvPr>
          <p:cNvSpPr txBox="1"/>
          <p:nvPr/>
        </p:nvSpPr>
        <p:spPr>
          <a:xfrm>
            <a:off x="8790904" y="6163839"/>
            <a:ext cx="2860368" cy="246221"/>
          </a:xfrm>
          <a:prstGeom prst="rect">
            <a:avLst/>
          </a:prstGeom>
          <a:noFill/>
        </p:spPr>
        <p:txBody>
          <a:bodyPr wrap="square">
            <a:spAutoFit/>
          </a:bodyPr>
          <a:lstStyle/>
          <a:p>
            <a:pPr algn="r"/>
            <a:r>
              <a:rPr lang="en-AU" sz="1000" dirty="0">
                <a:effectLst/>
                <a:latin typeface="Arial" panose="020B0604020202020204" pitchFamily="34" charset="0"/>
              </a:rPr>
              <a:t>This work has been generated using </a:t>
            </a:r>
            <a:r>
              <a:rPr lang="en-AU" sz="1000" dirty="0" err="1">
                <a:effectLst/>
                <a:latin typeface="Arial" panose="020B0604020202020204" pitchFamily="34" charset="0"/>
                <a:hlinkClick r:id="rId4"/>
              </a:rPr>
              <a:t>Chemix</a:t>
            </a:r>
            <a:r>
              <a:rPr lang="en-AU" sz="1000" dirty="0">
                <a:effectLst/>
                <a:latin typeface="Arial" panose="020B0604020202020204" pitchFamily="34" charset="0"/>
              </a:rPr>
              <a:t>.</a:t>
            </a:r>
            <a:endParaRPr lang="en-AU" sz="1000" dirty="0"/>
          </a:p>
        </p:txBody>
      </p:sp>
      <p:sp>
        <p:nvSpPr>
          <p:cNvPr id="3" name="Slide Number Placeholder 2">
            <a:extLst>
              <a:ext uri="{FF2B5EF4-FFF2-40B4-BE49-F238E27FC236}">
                <a16:creationId xmlns:a16="http://schemas.microsoft.com/office/drawing/2014/main" id="{EF54704B-50B2-6E22-BBC6-29C8B18F608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90</a:t>
            </a:fld>
            <a:endParaRPr lang="en-AU"/>
          </a:p>
        </p:txBody>
      </p:sp>
    </p:spTree>
    <p:extLst>
      <p:ext uri="{BB962C8B-B14F-4D97-AF65-F5344CB8AC3E}">
        <p14:creationId xmlns:p14="http://schemas.microsoft.com/office/powerpoint/2010/main" val="133357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1902D-822C-B7B4-CEDD-11A2DCF2F2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73FE63-CF4C-27F7-EFA7-CE019B920F50}"/>
              </a:ext>
            </a:extLst>
          </p:cNvPr>
          <p:cNvSpPr>
            <a:spLocks noGrp="1"/>
          </p:cNvSpPr>
          <p:nvPr>
            <p:ph type="title"/>
          </p:nvPr>
        </p:nvSpPr>
        <p:spPr/>
        <p:txBody>
          <a:bodyPr/>
          <a:lstStyle/>
          <a:p>
            <a:r>
              <a:rPr lang="en-AU" dirty="0">
                <a:latin typeface="+mj-lt"/>
                <a:cs typeface="Arial"/>
              </a:rPr>
              <a:t>3.4 Checkpoint 1</a:t>
            </a:r>
            <a:endParaRPr lang="en-AU" dirty="0">
              <a:latin typeface="+mj-lt"/>
            </a:endParaRPr>
          </a:p>
        </p:txBody>
      </p:sp>
      <p:sp>
        <p:nvSpPr>
          <p:cNvPr id="9" name="Text Placeholder 8">
            <a:extLst>
              <a:ext uri="{FF2B5EF4-FFF2-40B4-BE49-F238E27FC236}">
                <a16:creationId xmlns:a16="http://schemas.microsoft.com/office/drawing/2014/main" id="{36581AFE-3EFE-2171-803D-1E1FBE5C1C5E}"/>
              </a:ext>
            </a:extLst>
          </p:cNvPr>
          <p:cNvSpPr>
            <a:spLocks noGrp="1"/>
          </p:cNvSpPr>
          <p:nvPr>
            <p:ph type="body" sz="quarter" idx="18"/>
          </p:nvPr>
        </p:nvSpPr>
        <p:spPr/>
        <p:txBody>
          <a:bodyPr/>
          <a:lstStyle/>
          <a:p>
            <a:r>
              <a:rPr lang="en-AU" dirty="0">
                <a:latin typeface="+mj-lt"/>
              </a:rPr>
              <a:t>What is a key characteristic of complete combustion?</a:t>
            </a:r>
          </a:p>
        </p:txBody>
      </p:sp>
      <p:sp>
        <p:nvSpPr>
          <p:cNvPr id="7" name="TextBox 6">
            <a:extLst>
              <a:ext uri="{FF2B5EF4-FFF2-40B4-BE49-F238E27FC236}">
                <a16:creationId xmlns:a16="http://schemas.microsoft.com/office/drawing/2014/main" id="{460B3E20-B5DE-A135-2CD9-7383EFE1ED93}"/>
              </a:ext>
            </a:extLst>
          </p:cNvPr>
          <p:cNvSpPr txBox="1"/>
          <p:nvPr/>
        </p:nvSpPr>
        <p:spPr>
          <a:xfrm>
            <a:off x="359998" y="2205228"/>
            <a:ext cx="11295552" cy="3133344"/>
          </a:xfrm>
          <a:prstGeom prst="rect">
            <a:avLst/>
          </a:prstGeom>
          <a:noFill/>
        </p:spPr>
        <p:txBody>
          <a:bodyPr wrap="none" lIns="0" tIns="0" rIns="0" bIns="0" rtlCol="0">
            <a:noAutofit/>
          </a:bodyPr>
          <a:lstStyle/>
          <a:p>
            <a:pPr marL="457200" indent="-457200">
              <a:lnSpc>
                <a:spcPct val="150000"/>
              </a:lnSpc>
              <a:spcAft>
                <a:spcPts val="1200"/>
              </a:spcAft>
              <a:buFont typeface="+mj-lt"/>
              <a:buAutoNum type="alphaUcPeriod"/>
            </a:pPr>
            <a:r>
              <a:rPr lang="en-AU" sz="2000" dirty="0">
                <a:solidFill>
                  <a:srgbClr val="000000"/>
                </a:solidFill>
                <a:effectLst/>
                <a:ea typeface="Calibri" panose="020F0502020204030204" pitchFamily="34" charset="0"/>
              </a:rPr>
              <a:t>It produces soot and carbon monoxide.</a:t>
            </a:r>
          </a:p>
          <a:p>
            <a:pPr marL="457200" indent="-457200">
              <a:lnSpc>
                <a:spcPct val="150000"/>
              </a:lnSpc>
              <a:spcAft>
                <a:spcPts val="1200"/>
              </a:spcAft>
              <a:buFont typeface="+mj-lt"/>
              <a:buAutoNum type="alphaUcPeriod"/>
            </a:pPr>
            <a:r>
              <a:rPr lang="en-AU" sz="2000" dirty="0">
                <a:solidFill>
                  <a:srgbClr val="000000"/>
                </a:solidFill>
                <a:effectLst/>
                <a:ea typeface="Calibri" panose="020F0502020204030204" pitchFamily="34" charset="0"/>
              </a:rPr>
              <a:t>It occurs in the presence of a limited supply of oxygen.</a:t>
            </a:r>
          </a:p>
          <a:p>
            <a:pPr marL="457200" indent="-457200">
              <a:lnSpc>
                <a:spcPct val="150000"/>
              </a:lnSpc>
              <a:spcAft>
                <a:spcPts val="1200"/>
              </a:spcAft>
              <a:buFont typeface="+mj-lt"/>
              <a:buAutoNum type="alphaUcPeriod"/>
            </a:pPr>
            <a:r>
              <a:rPr lang="en-AU" sz="2000" dirty="0">
                <a:solidFill>
                  <a:srgbClr val="000000"/>
                </a:solidFill>
                <a:effectLst/>
                <a:ea typeface="Calibri" panose="020F0502020204030204" pitchFamily="34" charset="0"/>
              </a:rPr>
              <a:t>It produces carbon dioxide and water as the main products.</a:t>
            </a:r>
          </a:p>
          <a:p>
            <a:pPr marL="457200" indent="-457200">
              <a:lnSpc>
                <a:spcPct val="150000"/>
              </a:lnSpc>
              <a:spcAft>
                <a:spcPts val="1200"/>
              </a:spcAft>
              <a:buFont typeface="+mj-lt"/>
              <a:buAutoNum type="alphaUcPeriod"/>
            </a:pPr>
            <a:r>
              <a:rPr lang="en-AU" sz="2000" dirty="0">
                <a:solidFill>
                  <a:srgbClr val="000000"/>
                </a:solidFill>
                <a:effectLst/>
                <a:ea typeface="Calibri" panose="020F0502020204030204" pitchFamily="34" charset="0"/>
              </a:rPr>
              <a:t>It has a yellow flame.</a:t>
            </a:r>
            <a:endParaRPr lang="en-AU" sz="2000" dirty="0">
              <a:effectLst/>
              <a:ea typeface="Calibri" panose="020F0502020204030204" pitchFamily="34" charset="0"/>
            </a:endParaRPr>
          </a:p>
          <a:p>
            <a:pPr algn="l">
              <a:lnSpc>
                <a:spcPct val="150000"/>
              </a:lnSpc>
              <a:spcAft>
                <a:spcPts val="1200"/>
              </a:spcAft>
            </a:pPr>
            <a:endParaRPr lang="en-AU" sz="1800" dirty="0"/>
          </a:p>
        </p:txBody>
      </p:sp>
      <p:sp>
        <p:nvSpPr>
          <p:cNvPr id="2" name="Slide Number Placeholder 1">
            <a:extLst>
              <a:ext uri="{FF2B5EF4-FFF2-40B4-BE49-F238E27FC236}">
                <a16:creationId xmlns:a16="http://schemas.microsoft.com/office/drawing/2014/main" id="{B26D5AD4-D7AB-090C-B9CD-4410E89FA7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91</a:t>
            </a:fld>
            <a:endParaRPr lang="en-AU"/>
          </a:p>
        </p:txBody>
      </p:sp>
    </p:spTree>
    <p:extLst>
      <p:ext uri="{BB962C8B-B14F-4D97-AF65-F5344CB8AC3E}">
        <p14:creationId xmlns:p14="http://schemas.microsoft.com/office/powerpoint/2010/main" val="64559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12" name="Title 11">
            <a:extLst>
              <a:ext uri="{FF2B5EF4-FFF2-40B4-BE49-F238E27FC236}">
                <a16:creationId xmlns:a16="http://schemas.microsoft.com/office/drawing/2014/main" id="{1A0A8708-0372-564D-66C1-A361C1C12F6B}"/>
              </a:ext>
            </a:extLst>
          </p:cNvPr>
          <p:cNvSpPr>
            <a:spLocks noGrp="1"/>
          </p:cNvSpPr>
          <p:nvPr>
            <p:ph type="title"/>
          </p:nvPr>
        </p:nvSpPr>
        <p:spPr/>
        <p:txBody>
          <a:bodyPr/>
          <a:lstStyle/>
          <a:p>
            <a:r>
              <a:rPr lang="en-AU" sz="3200" dirty="0"/>
              <a:t>3.4 Predict-Observe-Explain (POE)</a:t>
            </a:r>
          </a:p>
        </p:txBody>
      </p:sp>
      <p:sp>
        <p:nvSpPr>
          <p:cNvPr id="13" name="Text Placeholder 12">
            <a:extLst>
              <a:ext uri="{FF2B5EF4-FFF2-40B4-BE49-F238E27FC236}">
                <a16:creationId xmlns:a16="http://schemas.microsoft.com/office/drawing/2014/main" id="{39F2C770-B143-7AE8-8FFF-6CA7FEA54A7D}"/>
              </a:ext>
            </a:extLst>
          </p:cNvPr>
          <p:cNvSpPr>
            <a:spLocks noGrp="1"/>
          </p:cNvSpPr>
          <p:nvPr>
            <p:ph type="body" sz="quarter" idx="18"/>
          </p:nvPr>
        </p:nvSpPr>
        <p:spPr>
          <a:xfrm>
            <a:off x="7162800" y="360000"/>
            <a:ext cx="4669200" cy="821100"/>
          </a:xfrm>
        </p:spPr>
        <p:txBody>
          <a:bodyPr/>
          <a:lstStyle/>
          <a:p>
            <a:r>
              <a:rPr lang="en-AU" sz="1800" dirty="0"/>
              <a:t>Topic – complete and incomplete combustion</a:t>
            </a:r>
          </a:p>
          <a:p>
            <a:r>
              <a:rPr lang="en-AU" sz="1800" dirty="0"/>
              <a:t>Concept – flame efficiency</a:t>
            </a:r>
          </a:p>
        </p:txBody>
      </p:sp>
      <p:sp>
        <p:nvSpPr>
          <p:cNvPr id="30" name="Google Shape;102;p19">
            <a:extLst>
              <a:ext uri="{FF2B5EF4-FFF2-40B4-BE49-F238E27FC236}">
                <a16:creationId xmlns:a16="http://schemas.microsoft.com/office/drawing/2014/main" id="{83FB68FB-7E69-53DC-A428-20DCEC206067}"/>
              </a:ext>
            </a:extLst>
          </p:cNvPr>
          <p:cNvSpPr/>
          <p:nvPr/>
        </p:nvSpPr>
        <p:spPr>
          <a:xfrm>
            <a:off x="360000" y="1767214"/>
            <a:ext cx="3488045" cy="4864995"/>
          </a:xfrm>
          <a:prstGeom prst="rect">
            <a:avLst/>
          </a:prstGeom>
          <a:solidFill>
            <a:schemeClr val="tx2">
              <a:lumMod val="20000"/>
              <a:lumOff val="80000"/>
            </a:schemeClr>
          </a:solidFill>
          <a:ln>
            <a:noFill/>
          </a:ln>
          <a:effectLst>
            <a:outerShdw blurRad="50800" dist="104775" dir="3600000" algn="tl" rotWithShape="0">
              <a:srgbClr val="000000">
                <a:alpha val="40000"/>
              </a:srgbClr>
            </a:outerShdw>
          </a:effectLst>
        </p:spPr>
        <p:txBody>
          <a:bodyPr spcFirstLastPara="1" wrap="square" lIns="327600" tIns="163767" rIns="327600" bIns="163767" anchor="t" anchorCtr="0">
            <a:noAutofit/>
          </a:bodyPr>
          <a:lstStyle/>
          <a:p>
            <a:pPr marL="0" marR="0" lvl="0" indent="0" algn="l" rtl="0">
              <a:lnSpc>
                <a:spcPct val="150000"/>
              </a:lnSpc>
              <a:spcBef>
                <a:spcPts val="0"/>
              </a:spcBef>
              <a:spcAft>
                <a:spcPts val="1200"/>
              </a:spcAft>
              <a:buNone/>
            </a:pPr>
            <a:r>
              <a:rPr lang="en-AU" sz="2800" b="1" dirty="0">
                <a:solidFill>
                  <a:schemeClr val="accent1"/>
                </a:solidFill>
                <a:latin typeface="+mj-lt"/>
                <a:ea typeface="Arial"/>
                <a:cs typeface="Arial" panose="020B0604020202020204" pitchFamily="34" charset="0"/>
                <a:sym typeface="Arial"/>
              </a:rPr>
              <a:t>Predict</a:t>
            </a:r>
          </a:p>
          <a:p>
            <a:pPr marL="0" marR="0" lvl="0" indent="0" algn="l" rtl="0">
              <a:lnSpc>
                <a:spcPct val="150000"/>
              </a:lnSpc>
              <a:spcBef>
                <a:spcPts val="0"/>
              </a:spcBef>
              <a:spcAft>
                <a:spcPts val="1200"/>
              </a:spcAft>
              <a:buNone/>
            </a:pPr>
            <a:r>
              <a:rPr lang="en-AU" sz="1800" dirty="0">
                <a:solidFill>
                  <a:schemeClr val="accent1"/>
                </a:solidFill>
                <a:ea typeface="Arial"/>
                <a:cs typeface="Arial" panose="020B0604020202020204" pitchFamily="34" charset="0"/>
                <a:sym typeface="Arial"/>
              </a:rPr>
              <a:t>[insert prediction/s and reasoning]</a:t>
            </a:r>
            <a:endParaRPr lang="en-AU" sz="2800" dirty="0">
              <a:solidFill>
                <a:schemeClr val="accent1"/>
              </a:solidFill>
              <a:ea typeface="Arial"/>
              <a:cs typeface="Arial" panose="020B0604020202020204" pitchFamily="34" charset="0"/>
              <a:sym typeface="Arial"/>
            </a:endParaRPr>
          </a:p>
          <a:p>
            <a:pPr marL="0" marR="0" lvl="0" indent="0" algn="l" rtl="0">
              <a:lnSpc>
                <a:spcPct val="150000"/>
              </a:lnSpc>
              <a:spcBef>
                <a:spcPts val="0"/>
              </a:spcBef>
              <a:spcAft>
                <a:spcPts val="1200"/>
              </a:spcAft>
              <a:buNone/>
            </a:pPr>
            <a:endParaRPr sz="2800" b="1" dirty="0">
              <a:latin typeface="+mj-lt"/>
              <a:ea typeface="Arial"/>
              <a:cs typeface="Arial" panose="020B0604020202020204" pitchFamily="34" charset="0"/>
              <a:sym typeface="Arial"/>
            </a:endParaRPr>
          </a:p>
          <a:p>
            <a:pPr marL="0" marR="0" lvl="0" indent="0" algn="ctr" rtl="0">
              <a:lnSpc>
                <a:spcPct val="150000"/>
              </a:lnSpc>
              <a:spcBef>
                <a:spcPts val="0"/>
              </a:spcBef>
              <a:spcAft>
                <a:spcPts val="1200"/>
              </a:spcAft>
              <a:buNone/>
            </a:pPr>
            <a:endParaRPr sz="2800" b="1" dirty="0">
              <a:latin typeface="+mj-lt"/>
              <a:ea typeface="Arial"/>
              <a:cs typeface="Arial" panose="020B0604020202020204" pitchFamily="34" charset="0"/>
              <a:sym typeface="Arial"/>
            </a:endParaRPr>
          </a:p>
          <a:p>
            <a:pPr marL="609585" marR="0" lvl="0" indent="0" algn="l" rtl="0">
              <a:lnSpc>
                <a:spcPct val="150000"/>
              </a:lnSpc>
              <a:spcBef>
                <a:spcPts val="0"/>
              </a:spcBef>
              <a:spcAft>
                <a:spcPts val="1200"/>
              </a:spcAft>
              <a:buNone/>
            </a:pPr>
            <a:endParaRPr sz="2800" b="1" dirty="0">
              <a:latin typeface="+mj-lt"/>
              <a:ea typeface="Arial"/>
              <a:cs typeface="Arial" panose="020B0604020202020204" pitchFamily="34" charset="0"/>
              <a:sym typeface="Arial"/>
            </a:endParaRPr>
          </a:p>
        </p:txBody>
      </p:sp>
      <p:sp>
        <p:nvSpPr>
          <p:cNvPr id="31" name="Google Shape;107;p19">
            <a:extLst>
              <a:ext uri="{FF2B5EF4-FFF2-40B4-BE49-F238E27FC236}">
                <a16:creationId xmlns:a16="http://schemas.microsoft.com/office/drawing/2014/main" id="{9CB7158A-F7F3-AF1B-1F48-18EA9DA24A8A}"/>
              </a:ext>
            </a:extLst>
          </p:cNvPr>
          <p:cNvSpPr/>
          <p:nvPr/>
        </p:nvSpPr>
        <p:spPr>
          <a:xfrm>
            <a:off x="4120193" y="1767404"/>
            <a:ext cx="3488045" cy="4864805"/>
          </a:xfrm>
          <a:prstGeom prst="rect">
            <a:avLst/>
          </a:prstGeom>
          <a:solidFill>
            <a:schemeClr val="accent4"/>
          </a:solidFill>
          <a:ln>
            <a:noFill/>
          </a:ln>
          <a:effectLst>
            <a:outerShdw blurRad="50800" dist="104775" dir="3600000" algn="tl" rotWithShape="0">
              <a:srgbClr val="000000">
                <a:alpha val="40000"/>
              </a:srgbClr>
            </a:outerShdw>
          </a:effectLst>
        </p:spPr>
        <p:txBody>
          <a:bodyPr spcFirstLastPara="1" wrap="square" lIns="327600" tIns="163767" rIns="327600" bIns="163767" anchor="t" anchorCtr="0">
            <a:noAutofit/>
          </a:bodyPr>
          <a:lstStyle/>
          <a:p>
            <a:pPr marL="0" marR="0" lvl="0" indent="0" algn="l" rtl="0">
              <a:lnSpc>
                <a:spcPct val="150000"/>
              </a:lnSpc>
              <a:spcBef>
                <a:spcPts val="0"/>
              </a:spcBef>
              <a:spcAft>
                <a:spcPts val="1200"/>
              </a:spcAft>
              <a:buNone/>
            </a:pPr>
            <a:r>
              <a:rPr lang="en-AU" sz="2800" b="1" dirty="0">
                <a:latin typeface="+mj-lt"/>
                <a:ea typeface="Arial"/>
                <a:cs typeface="Arial" panose="020B0604020202020204" pitchFamily="34" charset="0"/>
                <a:sym typeface="Arial"/>
              </a:rPr>
              <a:t>Observe</a:t>
            </a:r>
          </a:p>
          <a:p>
            <a:pPr marL="0" marR="0" lvl="0" indent="0" algn="l" rtl="0">
              <a:lnSpc>
                <a:spcPct val="150000"/>
              </a:lnSpc>
              <a:spcBef>
                <a:spcPts val="0"/>
              </a:spcBef>
              <a:spcAft>
                <a:spcPts val="1200"/>
              </a:spcAft>
              <a:buNone/>
            </a:pPr>
            <a:r>
              <a:rPr kumimoji="0" lang="en-AU" sz="1800" b="0" i="0" u="none" strike="noStrike" kern="1200" cap="none" spc="0" normalizeH="0" baseline="0" noProof="0" dirty="0">
                <a:ln>
                  <a:noFill/>
                </a:ln>
                <a:solidFill>
                  <a:srgbClr val="22272B"/>
                </a:solidFill>
                <a:effectLst/>
                <a:uLnTx/>
                <a:uFillTx/>
                <a:latin typeface="Arial" panose="020B0604020202020204"/>
                <a:ea typeface="Arial"/>
                <a:cs typeface="Arial" panose="020B0604020202020204" pitchFamily="34" charset="0"/>
                <a:sym typeface="Arial"/>
              </a:rPr>
              <a:t>[insert prediction/s and reasoning]</a:t>
            </a:r>
            <a:endParaRPr sz="2800" b="1" dirty="0">
              <a:latin typeface="+mj-lt"/>
              <a:ea typeface="Arial"/>
              <a:cs typeface="Arial" panose="020B0604020202020204" pitchFamily="34" charset="0"/>
              <a:sym typeface="Arial"/>
            </a:endParaRPr>
          </a:p>
          <a:p>
            <a:pPr marL="0" marR="0" lvl="0" indent="0" algn="ctr" rtl="0">
              <a:lnSpc>
                <a:spcPct val="150000"/>
              </a:lnSpc>
              <a:spcBef>
                <a:spcPts val="0"/>
              </a:spcBef>
              <a:spcAft>
                <a:spcPts val="1200"/>
              </a:spcAft>
              <a:buNone/>
            </a:pPr>
            <a:endParaRPr sz="2800" b="1" dirty="0">
              <a:latin typeface="+mj-lt"/>
              <a:ea typeface="Arial"/>
              <a:cs typeface="Arial" panose="020B0604020202020204" pitchFamily="34" charset="0"/>
              <a:sym typeface="Arial"/>
            </a:endParaRPr>
          </a:p>
          <a:p>
            <a:pPr marL="609585" marR="0" lvl="0" indent="0" algn="l" rtl="0">
              <a:lnSpc>
                <a:spcPct val="150000"/>
              </a:lnSpc>
              <a:spcBef>
                <a:spcPts val="0"/>
              </a:spcBef>
              <a:spcAft>
                <a:spcPts val="1200"/>
              </a:spcAft>
              <a:buNone/>
            </a:pPr>
            <a:endParaRPr sz="2800" b="1" dirty="0">
              <a:latin typeface="+mj-lt"/>
              <a:ea typeface="Arial"/>
              <a:cs typeface="Arial" panose="020B0604020202020204" pitchFamily="34" charset="0"/>
              <a:sym typeface="Arial"/>
            </a:endParaRPr>
          </a:p>
        </p:txBody>
      </p:sp>
      <p:sp>
        <p:nvSpPr>
          <p:cNvPr id="32" name="Google Shape;108;p19">
            <a:extLst>
              <a:ext uri="{FF2B5EF4-FFF2-40B4-BE49-F238E27FC236}">
                <a16:creationId xmlns:a16="http://schemas.microsoft.com/office/drawing/2014/main" id="{608C55EC-037C-E0A6-1F05-49F54FBF0BD6}"/>
              </a:ext>
            </a:extLst>
          </p:cNvPr>
          <p:cNvSpPr/>
          <p:nvPr/>
        </p:nvSpPr>
        <p:spPr>
          <a:xfrm>
            <a:off x="7880354" y="1767404"/>
            <a:ext cx="3488045" cy="4864995"/>
          </a:xfrm>
          <a:prstGeom prst="rect">
            <a:avLst/>
          </a:prstGeom>
          <a:solidFill>
            <a:srgbClr val="5E9DAA"/>
          </a:solidFill>
          <a:ln>
            <a:noFill/>
          </a:ln>
          <a:effectLst>
            <a:outerShdw blurRad="50800" dist="104775" dir="3600000" algn="tl" rotWithShape="0">
              <a:srgbClr val="000000">
                <a:alpha val="40000"/>
              </a:srgbClr>
            </a:outerShdw>
          </a:effectLst>
        </p:spPr>
        <p:txBody>
          <a:bodyPr spcFirstLastPara="1" wrap="square" lIns="327600" tIns="163767" rIns="327600" bIns="163767" anchor="t" anchorCtr="0">
            <a:noAutofit/>
          </a:bodyPr>
          <a:lstStyle/>
          <a:p>
            <a:pPr marL="0" marR="0" lvl="0" indent="0" rtl="0">
              <a:lnSpc>
                <a:spcPct val="150000"/>
              </a:lnSpc>
              <a:spcBef>
                <a:spcPts val="0"/>
              </a:spcBef>
              <a:spcAft>
                <a:spcPts val="1200"/>
              </a:spcAft>
              <a:buNone/>
            </a:pPr>
            <a:r>
              <a:rPr lang="en-AU" sz="2800" b="1" dirty="0">
                <a:solidFill>
                  <a:schemeClr val="bg1"/>
                </a:solidFill>
                <a:latin typeface="+mj-lt"/>
                <a:ea typeface="Arial"/>
                <a:cs typeface="Arial" panose="020B0604020202020204" pitchFamily="34" charset="0"/>
                <a:sym typeface="Arial"/>
              </a:rPr>
              <a:t>Explain</a:t>
            </a:r>
          </a:p>
          <a:p>
            <a:pPr marL="0" marR="0" lvl="0" indent="0" rtl="0">
              <a:lnSpc>
                <a:spcPct val="150000"/>
              </a:lnSpc>
              <a:spcBef>
                <a:spcPts val="0"/>
              </a:spcBef>
              <a:spcAft>
                <a:spcPts val="1200"/>
              </a:spcAft>
              <a:buNone/>
            </a:pPr>
            <a:r>
              <a:rPr kumimoji="0" lang="en-AU" sz="1800" b="0" i="0" u="none" strike="noStrike" kern="1200" cap="none" spc="0" normalizeH="0" baseline="0" noProof="0" dirty="0">
                <a:ln>
                  <a:noFill/>
                </a:ln>
                <a:solidFill>
                  <a:schemeClr val="bg1"/>
                </a:solidFill>
                <a:effectLst/>
                <a:uLnTx/>
                <a:uFillTx/>
                <a:latin typeface="Arial" panose="020B0604020202020204"/>
                <a:ea typeface="Arial"/>
                <a:cs typeface="Arial" panose="020B0604020202020204" pitchFamily="34" charset="0"/>
                <a:sym typeface="Arial"/>
              </a:rPr>
              <a:t>[insert prediction/s and reasoning]</a:t>
            </a:r>
            <a:endParaRPr sz="2800" b="1" dirty="0">
              <a:solidFill>
                <a:schemeClr val="bg1"/>
              </a:solidFill>
              <a:latin typeface="+mj-lt"/>
              <a:ea typeface="Arial"/>
              <a:cs typeface="Arial" panose="020B0604020202020204" pitchFamily="34" charset="0"/>
              <a:sym typeface="Arial"/>
            </a:endParaRPr>
          </a:p>
          <a:p>
            <a:pPr marL="609585" marR="0" lvl="0" indent="0" algn="l" rtl="0">
              <a:lnSpc>
                <a:spcPct val="150000"/>
              </a:lnSpc>
              <a:spcBef>
                <a:spcPts val="0"/>
              </a:spcBef>
              <a:spcAft>
                <a:spcPts val="1200"/>
              </a:spcAft>
              <a:buNone/>
            </a:pPr>
            <a:endParaRPr sz="2800" b="1" dirty="0">
              <a:latin typeface="+mj-lt"/>
              <a:ea typeface="Arial"/>
              <a:cs typeface="Arial" panose="020B0604020202020204" pitchFamily="34" charset="0"/>
              <a:sym typeface="Arial"/>
            </a:endParaRPr>
          </a:p>
        </p:txBody>
      </p:sp>
      <p:grpSp>
        <p:nvGrpSpPr>
          <p:cNvPr id="3" name="Group 2">
            <a:extLst>
              <a:ext uri="{FF2B5EF4-FFF2-40B4-BE49-F238E27FC236}">
                <a16:creationId xmlns:a16="http://schemas.microsoft.com/office/drawing/2014/main" id="{68440094-ADCA-95B7-1817-11FB03D37ACC}"/>
              </a:ext>
              <a:ext uri="{C183D7F6-B498-43B3-948B-1728B52AA6E4}">
                <adec:decorative xmlns:adec="http://schemas.microsoft.com/office/drawing/2017/decorative" val="1"/>
              </a:ext>
            </a:extLst>
          </p:cNvPr>
          <p:cNvGrpSpPr/>
          <p:nvPr/>
        </p:nvGrpSpPr>
        <p:grpSpPr>
          <a:xfrm>
            <a:off x="2727450" y="1447556"/>
            <a:ext cx="8554299" cy="1059179"/>
            <a:chOff x="2727450" y="1447556"/>
            <a:chExt cx="8554299" cy="1059179"/>
          </a:xfrm>
        </p:grpSpPr>
        <p:pic>
          <p:nvPicPr>
            <p:cNvPr id="33" name="Google Shape;110;p19">
              <a:extLst>
                <a:ext uri="{FF2B5EF4-FFF2-40B4-BE49-F238E27FC236}">
                  <a16:creationId xmlns:a16="http://schemas.microsoft.com/office/drawing/2014/main" id="{1225E350-F916-6BE3-2203-5EE6AC9B9B86}"/>
                </a:ext>
                <a:ext uri="{C183D7F6-B498-43B3-948B-1728B52AA6E4}">
                  <adec:decorative xmlns:adec="http://schemas.microsoft.com/office/drawing/2017/decorative" val="1"/>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726127" y="1478477"/>
              <a:ext cx="813214" cy="997318"/>
            </a:xfrm>
            <a:prstGeom prst="rect">
              <a:avLst/>
            </a:prstGeom>
            <a:noFill/>
            <a:ln>
              <a:noFill/>
            </a:ln>
            <a:effectLst>
              <a:outerShdw blurRad="57150" dist="19050" dir="5400000" algn="bl" rotWithShape="0">
                <a:srgbClr val="000000">
                  <a:alpha val="50000"/>
                </a:srgbClr>
              </a:outerShdw>
            </a:effectLst>
          </p:spPr>
        </p:pic>
        <p:pic>
          <p:nvPicPr>
            <p:cNvPr id="34" name="Google Shape;111;p19">
              <a:extLst>
                <a:ext uri="{FF2B5EF4-FFF2-40B4-BE49-F238E27FC236}">
                  <a16:creationId xmlns:a16="http://schemas.microsoft.com/office/drawing/2014/main" id="{35316C65-FF17-662C-4ED4-E48C0B3E203C}"/>
                </a:ext>
                <a:ext uri="{C183D7F6-B498-43B3-948B-1728B52AA6E4}">
                  <adec:decorative xmlns:adec="http://schemas.microsoft.com/office/drawing/2017/decorative" val="1"/>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585667" y="1447556"/>
              <a:ext cx="696082" cy="1059179"/>
            </a:xfrm>
            <a:prstGeom prst="rect">
              <a:avLst/>
            </a:prstGeom>
            <a:noFill/>
            <a:ln>
              <a:noFill/>
            </a:ln>
            <a:effectLst>
              <a:outerShdw blurRad="57150" dist="19050" dir="5400000" algn="bl" rotWithShape="0">
                <a:srgbClr val="000000">
                  <a:alpha val="50000"/>
                </a:srgbClr>
              </a:outerShdw>
            </a:effectLst>
          </p:spPr>
        </p:pic>
        <p:pic>
          <p:nvPicPr>
            <p:cNvPr id="35" name="Google Shape;112;p19">
              <a:extLst>
                <a:ext uri="{FF2B5EF4-FFF2-40B4-BE49-F238E27FC236}">
                  <a16:creationId xmlns:a16="http://schemas.microsoft.com/office/drawing/2014/main" id="{1A36E6C9-A8DD-56BD-FDA8-A3180708ECE0}"/>
                </a:ext>
                <a:ext uri="{C183D7F6-B498-43B3-948B-1728B52AA6E4}">
                  <adec:decorative xmlns:adec="http://schemas.microsoft.com/office/drawing/2017/decorative" val="1"/>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727450" y="1478477"/>
              <a:ext cx="952378" cy="997318"/>
            </a:xfrm>
            <a:prstGeom prst="rect">
              <a:avLst/>
            </a:prstGeom>
            <a:noFill/>
            <a:ln>
              <a:noFill/>
            </a:ln>
            <a:effectLst>
              <a:outerShdw blurRad="50800" dist="104775" dir="3600000" algn="tl" rotWithShape="0">
                <a:srgbClr val="000000">
                  <a:alpha val="40000"/>
                </a:srgbClr>
              </a:outerShdw>
            </a:effectLst>
          </p:spPr>
        </p:pic>
      </p:grpSp>
      <p:sp>
        <p:nvSpPr>
          <p:cNvPr id="37" name="Slide Number Placeholder 36">
            <a:extLst>
              <a:ext uri="{FF2B5EF4-FFF2-40B4-BE49-F238E27FC236}">
                <a16:creationId xmlns:a16="http://schemas.microsoft.com/office/drawing/2014/main" id="{C73303BA-37B6-00FF-AAA0-E21DA08739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92</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BFFD-5350-31E1-4AF0-A864AF179F18}"/>
              </a:ext>
            </a:extLst>
          </p:cNvPr>
          <p:cNvSpPr>
            <a:spLocks noGrp="1"/>
          </p:cNvSpPr>
          <p:nvPr>
            <p:ph type="title"/>
          </p:nvPr>
        </p:nvSpPr>
        <p:spPr/>
        <p:txBody>
          <a:bodyPr/>
          <a:lstStyle/>
          <a:p>
            <a:r>
              <a:rPr lang="en-AU" dirty="0">
                <a:latin typeface="+mj-lt"/>
              </a:rPr>
              <a:t>3.4 Calculation of energy transferred to the water</a:t>
            </a:r>
          </a:p>
        </p:txBody>
      </p:sp>
      <p:sp>
        <p:nvSpPr>
          <p:cNvPr id="5" name="Text Placeholder 4">
            <a:extLst>
              <a:ext uri="{FF2B5EF4-FFF2-40B4-BE49-F238E27FC236}">
                <a16:creationId xmlns:a16="http://schemas.microsoft.com/office/drawing/2014/main" id="{50FE814C-A833-96E5-8A76-5DA0336206B2}"/>
              </a:ext>
            </a:extLst>
          </p:cNvPr>
          <p:cNvSpPr>
            <a:spLocks noGrp="1"/>
          </p:cNvSpPr>
          <p:nvPr>
            <p:ph type="body" sz="quarter" idx="17"/>
          </p:nvPr>
        </p:nvSpPr>
        <p:spPr>
          <a:xfrm>
            <a:off x="348000" y="1186086"/>
            <a:ext cx="11484000" cy="5509914"/>
          </a:xfrm>
        </p:spPr>
        <p:txBody>
          <a:bodyPr/>
          <a:lstStyle/>
          <a:p>
            <a:r>
              <a:rPr lang="en-AU" sz="1600" dirty="0">
                <a:latin typeface="+mn-lt"/>
              </a:rPr>
              <a:t>The energy transferred to the water as thermal energy, </a:t>
            </a:r>
            <a:r>
              <a:rPr lang="en-AU" sz="1600" dirty="0" err="1">
                <a:latin typeface="+mn-lt"/>
              </a:rPr>
              <a:t>Ethermal</a:t>
            </a:r>
            <a:r>
              <a:rPr lang="en-AU" sz="1600" dirty="0">
                <a:latin typeface="+mn-lt"/>
              </a:rPr>
              <a:t> can be calculated by the formula:</a:t>
            </a:r>
          </a:p>
          <a:p>
            <a:r>
              <a:rPr lang="en-AU" sz="1600" dirty="0" err="1">
                <a:latin typeface="+mn-lt"/>
              </a:rPr>
              <a:t>Ethermal</a:t>
            </a:r>
            <a:r>
              <a:rPr lang="en-AU" sz="1600" dirty="0">
                <a:latin typeface="+mn-lt"/>
              </a:rPr>
              <a:t> = mass of water (m) × 4.18 (c) × change in temperature (∆T), where:</a:t>
            </a:r>
          </a:p>
          <a:p>
            <a:pPr marL="285750" indent="-285750">
              <a:buFont typeface="Arial" panose="020B0604020202020204" pitchFamily="34" charset="0"/>
              <a:buChar char="•"/>
            </a:pPr>
            <a:r>
              <a:rPr lang="en-AU" sz="1600" dirty="0">
                <a:latin typeface="+mn-lt"/>
              </a:rPr>
              <a:t>m is the mass of water (g)</a:t>
            </a:r>
          </a:p>
          <a:p>
            <a:pPr marL="285750" indent="-285750">
              <a:buFont typeface="Arial" panose="020B0604020202020204" pitchFamily="34" charset="0"/>
              <a:buChar char="•"/>
            </a:pPr>
            <a:r>
              <a:rPr lang="en-AU" sz="1600" dirty="0">
                <a:latin typeface="+mn-lt"/>
              </a:rPr>
              <a:t>c = 4.18 JK-1g-1 is the specific heat capacity of water (the energy required to raise the temperature of 1 gram of water by 1 degree Celsius)</a:t>
            </a:r>
          </a:p>
          <a:p>
            <a:pPr marL="285750" indent="-285750">
              <a:buFont typeface="Arial" panose="020B0604020202020204" pitchFamily="34" charset="0"/>
              <a:buChar char="•"/>
            </a:pPr>
            <a:r>
              <a:rPr lang="en-AU" sz="1600" dirty="0">
                <a:latin typeface="+mn-lt"/>
              </a:rPr>
              <a:t>∆T is the change in temperature of the water (°C).</a:t>
            </a:r>
          </a:p>
          <a:p>
            <a:r>
              <a:rPr lang="en-AU" sz="1600" dirty="0">
                <a:latin typeface="+mn-lt"/>
              </a:rPr>
              <a:t>For example, if the mass of water is 100 g, the change in temperature of water is 5 °C (temperature increases from 20 °C to 25 °C), when heated for 6 minutes, then energy transferred to the water, </a:t>
            </a:r>
            <a:r>
              <a:rPr lang="en-AU" sz="1600" dirty="0" err="1">
                <a:latin typeface="+mn-lt"/>
              </a:rPr>
              <a:t>Ethermal</a:t>
            </a:r>
            <a:r>
              <a:rPr lang="en-AU" sz="1600" dirty="0">
                <a:latin typeface="+mn-lt"/>
              </a:rPr>
              <a:t> is 2090 J.</a:t>
            </a:r>
          </a:p>
          <a:p>
            <a:r>
              <a:rPr lang="en-AU" sz="1600" dirty="0" err="1">
                <a:latin typeface="+mn-lt"/>
              </a:rPr>
              <a:t>E</a:t>
            </a:r>
            <a:r>
              <a:rPr lang="en-AU" sz="1600" baseline="-25000" dirty="0" err="1">
                <a:latin typeface="+mn-lt"/>
              </a:rPr>
              <a:t>thermal</a:t>
            </a:r>
            <a:r>
              <a:rPr lang="en-AU" sz="1600" dirty="0">
                <a:latin typeface="+mn-lt"/>
              </a:rPr>
              <a:t> = m × 4.18 × ∆T</a:t>
            </a:r>
          </a:p>
          <a:p>
            <a:r>
              <a:rPr lang="en-AU" sz="1600" dirty="0" err="1">
                <a:latin typeface="+mn-lt"/>
              </a:rPr>
              <a:t>E</a:t>
            </a:r>
            <a:r>
              <a:rPr lang="en-AU" sz="1600" baseline="-25000" dirty="0" err="1">
                <a:latin typeface="+mn-lt"/>
              </a:rPr>
              <a:t>thermal</a:t>
            </a:r>
            <a:r>
              <a:rPr lang="en-AU" sz="1600" baseline="-25000" dirty="0">
                <a:latin typeface="+mn-lt"/>
              </a:rPr>
              <a:t>  </a:t>
            </a:r>
            <a:r>
              <a:rPr lang="en-AU" sz="1600" dirty="0">
                <a:latin typeface="+mn-lt"/>
              </a:rPr>
              <a:t>= (100) (4.18) (5)</a:t>
            </a:r>
          </a:p>
          <a:p>
            <a:r>
              <a:rPr lang="en-AU" sz="1600" dirty="0" err="1">
                <a:latin typeface="+mn-lt"/>
              </a:rPr>
              <a:t>E</a:t>
            </a:r>
            <a:r>
              <a:rPr lang="en-AU" sz="1600" baseline="-25000" dirty="0" err="1">
                <a:latin typeface="+mn-lt"/>
              </a:rPr>
              <a:t>thermal</a:t>
            </a:r>
            <a:r>
              <a:rPr lang="en-AU" sz="1600" baseline="-25000" dirty="0">
                <a:latin typeface="+mn-lt"/>
              </a:rPr>
              <a:t> </a:t>
            </a:r>
            <a:r>
              <a:rPr lang="en-AU" sz="1600" dirty="0">
                <a:latin typeface="+mn-lt"/>
              </a:rPr>
              <a:t>= 2090.0 J</a:t>
            </a:r>
          </a:p>
          <a:p>
            <a:endParaRPr lang="en-AU" sz="1600" dirty="0">
              <a:latin typeface="+mn-lt"/>
            </a:endParaRPr>
          </a:p>
        </p:txBody>
      </p:sp>
      <p:sp>
        <p:nvSpPr>
          <p:cNvPr id="4" name="Slide Number Placeholder 3">
            <a:extLst>
              <a:ext uri="{FF2B5EF4-FFF2-40B4-BE49-F238E27FC236}">
                <a16:creationId xmlns:a16="http://schemas.microsoft.com/office/drawing/2014/main" id="{C6EB0120-B69D-FD5B-CCC2-0D33B395EE0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93</a:t>
            </a:fld>
            <a:endParaRPr lang="en-AU"/>
          </a:p>
        </p:txBody>
      </p:sp>
    </p:spTree>
    <p:extLst>
      <p:ext uri="{BB962C8B-B14F-4D97-AF65-F5344CB8AC3E}">
        <p14:creationId xmlns:p14="http://schemas.microsoft.com/office/powerpoint/2010/main" val="40778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A0C01B-EB6E-ECD5-C34C-F542399E978F}"/>
              </a:ext>
            </a:extLst>
          </p:cNvPr>
          <p:cNvSpPr>
            <a:spLocks noGrp="1"/>
          </p:cNvSpPr>
          <p:nvPr>
            <p:ph type="title"/>
          </p:nvPr>
        </p:nvSpPr>
        <p:spPr/>
        <p:txBody>
          <a:bodyPr/>
          <a:lstStyle/>
          <a:p>
            <a:r>
              <a:rPr lang="en-AU" dirty="0">
                <a:solidFill>
                  <a:schemeClr val="accent1"/>
                </a:solidFill>
                <a:latin typeface="+mj-lt"/>
              </a:rPr>
              <a:t>3.4 Checkpoint 2</a:t>
            </a:r>
          </a:p>
        </p:txBody>
      </p:sp>
      <p:sp>
        <p:nvSpPr>
          <p:cNvPr id="9" name="Text Placeholder 8">
            <a:extLst>
              <a:ext uri="{FF2B5EF4-FFF2-40B4-BE49-F238E27FC236}">
                <a16:creationId xmlns:a16="http://schemas.microsoft.com/office/drawing/2014/main" id="{8E8DA727-D6CD-1CD2-073B-E1EAC8681B7E}"/>
              </a:ext>
            </a:extLst>
          </p:cNvPr>
          <p:cNvSpPr>
            <a:spLocks noGrp="1"/>
          </p:cNvSpPr>
          <p:nvPr>
            <p:ph type="body" sz="quarter" idx="18"/>
          </p:nvPr>
        </p:nvSpPr>
        <p:spPr/>
        <p:txBody>
          <a:bodyPr/>
          <a:lstStyle/>
          <a:p>
            <a:r>
              <a:rPr lang="en-AU" dirty="0">
                <a:latin typeface="+mj-lt"/>
              </a:rPr>
              <a:t>Exit ticket</a:t>
            </a:r>
          </a:p>
        </p:txBody>
      </p:sp>
      <p:sp>
        <p:nvSpPr>
          <p:cNvPr id="4" name="Picture Placeholder 3">
            <a:extLst>
              <a:ext uri="{FF2B5EF4-FFF2-40B4-BE49-F238E27FC236}">
                <a16:creationId xmlns:a16="http://schemas.microsoft.com/office/drawing/2014/main" id="{7C132B94-92D8-A893-1120-A4CA9188D82F}"/>
              </a:ext>
            </a:extLst>
          </p:cNvPr>
          <p:cNvSpPr>
            <a:spLocks noGrp="1"/>
          </p:cNvSpPr>
          <p:nvPr>
            <p:ph type="pic" sz="quarter" idx="13"/>
          </p:nvPr>
        </p:nvSpPr>
        <p:spPr/>
        <p:txBody>
          <a:bodyPr/>
          <a:lstStyle/>
          <a:p>
            <a:r>
              <a:rPr lang="en-AU" dirty="0">
                <a:latin typeface="+mn-lt"/>
              </a:rPr>
              <a:t>A car engine burns petrol (a hydrocarbon) to release energy, which is used to move the car. An air filter cleans the air that goes to the motor. To burn properly, the engine requires a sufficient supply of oxygen, which is obtained from the air. An air filter helps clean the air before it enters the engine. </a:t>
            </a:r>
          </a:p>
          <a:p>
            <a:pPr marL="457200" indent="-457200">
              <a:buFont typeface="+mj-lt"/>
              <a:buAutoNum type="arabicPeriod"/>
            </a:pPr>
            <a:r>
              <a:rPr lang="en-AU" dirty="0">
                <a:latin typeface="+mn-lt"/>
              </a:rPr>
              <a:t>What would happen if the air filter became dirty or clogged?</a:t>
            </a:r>
          </a:p>
          <a:p>
            <a:pPr marL="457200" indent="-457200">
              <a:buFont typeface="+mj-lt"/>
              <a:buAutoNum type="arabicPeriod"/>
            </a:pPr>
            <a:r>
              <a:rPr lang="en-AU" dirty="0">
                <a:latin typeface="+mn-lt"/>
              </a:rPr>
              <a:t>What type of combustion is likely to occur?</a:t>
            </a:r>
          </a:p>
          <a:p>
            <a:pPr marL="457200" indent="-457200">
              <a:buFont typeface="+mj-lt"/>
              <a:buAutoNum type="arabicPeriod"/>
            </a:pPr>
            <a:r>
              <a:rPr lang="en-AU" dirty="0">
                <a:latin typeface="+mn-lt"/>
              </a:rPr>
              <a:t>Will more or less energy be released? Explain why</a:t>
            </a:r>
          </a:p>
          <a:p>
            <a:endParaRPr lang="en-AU" dirty="0">
              <a:latin typeface="+mn-lt"/>
            </a:endParaRPr>
          </a:p>
        </p:txBody>
      </p:sp>
      <p:sp>
        <p:nvSpPr>
          <p:cNvPr id="2" name="Slide Number Placeholder 1">
            <a:extLst>
              <a:ext uri="{FF2B5EF4-FFF2-40B4-BE49-F238E27FC236}">
                <a16:creationId xmlns:a16="http://schemas.microsoft.com/office/drawing/2014/main" id="{B8222139-9769-C8DB-BF16-ED378EE30AB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94</a:t>
            </a:fld>
            <a:endParaRPr lang="en-AU"/>
          </a:p>
        </p:txBody>
      </p:sp>
    </p:spTree>
    <p:extLst>
      <p:ext uri="{BB962C8B-B14F-4D97-AF65-F5344CB8AC3E}">
        <p14:creationId xmlns:p14="http://schemas.microsoft.com/office/powerpoint/2010/main" val="13478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27108-014A-D8A6-F501-C6BA287ACF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9D8074B-5C79-5F0E-E9A7-B3F886ED82BD}"/>
              </a:ext>
            </a:extLst>
          </p:cNvPr>
          <p:cNvSpPr>
            <a:spLocks noGrp="1"/>
          </p:cNvSpPr>
          <p:nvPr>
            <p:ph type="title"/>
          </p:nvPr>
        </p:nvSpPr>
        <p:spPr/>
        <p:txBody>
          <a:bodyPr/>
          <a:lstStyle/>
          <a:p>
            <a:r>
              <a:rPr lang="en-AU" dirty="0">
                <a:latin typeface="+mj-lt"/>
                <a:cs typeface="Arial"/>
              </a:rPr>
              <a:t>3.5 How have we used hydrocarbons?</a:t>
            </a:r>
          </a:p>
        </p:txBody>
      </p:sp>
      <p:sp>
        <p:nvSpPr>
          <p:cNvPr id="6" name="Text Placeholder 5">
            <a:extLst>
              <a:ext uri="{FF2B5EF4-FFF2-40B4-BE49-F238E27FC236}">
                <a16:creationId xmlns:a16="http://schemas.microsoft.com/office/drawing/2014/main" id="{FBD6B31C-116A-CD33-FE2F-CA1B4D8E6F34}"/>
              </a:ext>
            </a:extLst>
          </p:cNvPr>
          <p:cNvSpPr>
            <a:spLocks noGrp="1"/>
          </p:cNvSpPr>
          <p:nvPr>
            <p:ph type="body" sz="quarter" idx="18"/>
          </p:nvPr>
        </p:nvSpPr>
        <p:spPr/>
        <p:txBody>
          <a:bodyPr/>
          <a:lstStyle/>
          <a:p>
            <a:r>
              <a:rPr lang="en-AU">
                <a:latin typeface="+mj-lt"/>
              </a:rPr>
              <a:t>Learning intentions and success criteria</a:t>
            </a:r>
          </a:p>
        </p:txBody>
      </p:sp>
      <p:graphicFrame>
        <p:nvGraphicFramePr>
          <p:cNvPr id="4" name="Table 3">
            <a:extLst>
              <a:ext uri="{FF2B5EF4-FFF2-40B4-BE49-F238E27FC236}">
                <a16:creationId xmlns:a16="http://schemas.microsoft.com/office/drawing/2014/main" id="{69D01CCC-6BDC-97A0-B9E2-06921DFD07ED}"/>
              </a:ext>
            </a:extLst>
          </p:cNvPr>
          <p:cNvGraphicFramePr>
            <a:graphicFrameLocks noGrp="1"/>
          </p:cNvGraphicFramePr>
          <p:nvPr>
            <p:extLst>
              <p:ext uri="{D42A27DB-BD31-4B8C-83A1-F6EECF244321}">
                <p14:modId xmlns:p14="http://schemas.microsoft.com/office/powerpoint/2010/main" val="378654678"/>
              </p:ext>
            </p:extLst>
          </p:nvPr>
        </p:nvGraphicFramePr>
        <p:xfrm>
          <a:off x="359998" y="1916174"/>
          <a:ext cx="11126369" cy="4184778"/>
        </p:xfrm>
        <a:graphic>
          <a:graphicData uri="http://schemas.openxmlformats.org/drawingml/2006/table">
            <a:tbl>
              <a:tblPr firstRow="1">
                <a:tableStyleId>{B301B821-A1FF-4177-AEE7-76D212191A09}</a:tableStyleId>
              </a:tblPr>
              <a:tblGrid>
                <a:gridCol w="5672812">
                  <a:extLst>
                    <a:ext uri="{9D8B030D-6E8A-4147-A177-3AD203B41FA5}">
                      <a16:colId xmlns:a16="http://schemas.microsoft.com/office/drawing/2014/main" val="3623447875"/>
                    </a:ext>
                  </a:extLst>
                </a:gridCol>
                <a:gridCol w="5453557">
                  <a:extLst>
                    <a:ext uri="{9D8B030D-6E8A-4147-A177-3AD203B41FA5}">
                      <a16:colId xmlns:a16="http://schemas.microsoft.com/office/drawing/2014/main" val="3573327086"/>
                    </a:ext>
                  </a:extLst>
                </a:gridCol>
              </a:tblGrid>
              <a:tr h="370133">
                <a:tc>
                  <a:txBody>
                    <a:bodyPr/>
                    <a:lstStyle/>
                    <a:p>
                      <a:pPr>
                        <a:lnSpc>
                          <a:spcPct val="150000"/>
                        </a:lnSpc>
                        <a:spcAft>
                          <a:spcPts val="1200"/>
                        </a:spcAft>
                      </a:pPr>
                      <a:r>
                        <a:rPr lang="en-AU" sz="2000" dirty="0">
                          <a:solidFill>
                            <a:schemeClr val="accent1"/>
                          </a:solidFill>
                          <a:latin typeface="+mj-lt"/>
                          <a:cs typeface="Arial" panose="020B0604020202020204" pitchFamily="34" charset="0"/>
                        </a:rPr>
                        <a:t>We are learning</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Aft>
                          <a:spcPts val="1200"/>
                        </a:spcAft>
                      </a:pPr>
                      <a:r>
                        <a:rPr lang="en-AU" sz="2000" dirty="0">
                          <a:solidFill>
                            <a:schemeClr val="accent1"/>
                          </a:solidFill>
                          <a:latin typeface="+mj-lt"/>
                          <a:cs typeface="Arial" panose="020B0604020202020204" pitchFamily="34" charset="0"/>
                        </a:rPr>
                        <a:t>I can</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508732"/>
                  </a:ext>
                </a:extLst>
              </a:tr>
              <a:tr h="1083194">
                <a:tc>
                  <a:txBody>
                    <a:bodyPr/>
                    <a:lstStyle/>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to explain the use of materials based on their chemical properties.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outline a past use of hydrocarbons</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outline a current use of hydrocarbons</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describe how the use of hydrocarbons has changed</a:t>
                      </a:r>
                    </a:p>
                    <a:p>
                      <a:pPr marL="285750" indent="-285750">
                        <a:lnSpc>
                          <a:spcPct val="150000"/>
                        </a:lnSpc>
                        <a:spcAft>
                          <a:spcPts val="1200"/>
                        </a:spcAft>
                        <a:buFont typeface="Arial" panose="020B0604020202020204" pitchFamily="34" charset="0"/>
                        <a:buChar char="•"/>
                      </a:pPr>
                      <a:r>
                        <a:rPr lang="en-AU" sz="2000" dirty="0">
                          <a:latin typeface="+mn-lt"/>
                          <a:cs typeface="Arial" panose="020B0604020202020204" pitchFamily="34" charset="0"/>
                        </a:rPr>
                        <a:t>recognise that the environmental impacts of the use have changed the use of a hydrocarbon compound.</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50346"/>
                  </a:ext>
                </a:extLst>
              </a:tr>
            </a:tbl>
          </a:graphicData>
        </a:graphic>
      </p:graphicFrame>
      <p:sp>
        <p:nvSpPr>
          <p:cNvPr id="2" name="Slide Number Placeholder 1">
            <a:extLst>
              <a:ext uri="{FF2B5EF4-FFF2-40B4-BE49-F238E27FC236}">
                <a16:creationId xmlns:a16="http://schemas.microsoft.com/office/drawing/2014/main" id="{63A0DC15-B14C-972E-D34D-60DA2DD8C9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95</a:t>
            </a:fld>
            <a:endParaRPr lang="en-AU"/>
          </a:p>
        </p:txBody>
      </p:sp>
    </p:spTree>
    <p:extLst>
      <p:ext uri="{BB962C8B-B14F-4D97-AF65-F5344CB8AC3E}">
        <p14:creationId xmlns:p14="http://schemas.microsoft.com/office/powerpoint/2010/main" val="25417093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3FC8C-91E8-ECFB-DA30-202E9EA810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D6749CD-F332-CA5A-310E-479BED837220}"/>
              </a:ext>
            </a:extLst>
          </p:cNvPr>
          <p:cNvSpPr>
            <a:spLocks noGrp="1"/>
          </p:cNvSpPr>
          <p:nvPr>
            <p:ph type="title"/>
          </p:nvPr>
        </p:nvSpPr>
        <p:spPr/>
        <p:txBody>
          <a:bodyPr/>
          <a:lstStyle/>
          <a:p>
            <a:r>
              <a:rPr lang="en-AU" dirty="0">
                <a:latin typeface="+mj-lt"/>
              </a:rPr>
              <a:t>3.5 Using hydrocarbons</a:t>
            </a:r>
          </a:p>
        </p:txBody>
      </p:sp>
      <p:grpSp>
        <p:nvGrpSpPr>
          <p:cNvPr id="16" name="Group 15" descr="Task&#10;Research the current and historical &#10;use of your allocated hydrocarbon.&#10;Create a summary of your findings in two slides for the shared slide deck.&#10;&#10;">
            <a:extLst>
              <a:ext uri="{FF2B5EF4-FFF2-40B4-BE49-F238E27FC236}">
                <a16:creationId xmlns:a16="http://schemas.microsoft.com/office/drawing/2014/main" id="{F3CC334B-0FD6-3E2D-A312-2F662C4A0134}"/>
              </a:ext>
            </a:extLst>
          </p:cNvPr>
          <p:cNvGrpSpPr/>
          <p:nvPr/>
        </p:nvGrpSpPr>
        <p:grpSpPr>
          <a:xfrm>
            <a:off x="360000" y="1179236"/>
            <a:ext cx="5761349" cy="5516765"/>
            <a:chOff x="194951" y="1315418"/>
            <a:chExt cx="5431150" cy="5200584"/>
          </a:xfrm>
        </p:grpSpPr>
        <p:sp>
          <p:nvSpPr>
            <p:cNvPr id="14" name="Rectangle: Rounded Corners 16">
              <a:extLst>
                <a:ext uri="{FF2B5EF4-FFF2-40B4-BE49-F238E27FC236}">
                  <a16:creationId xmlns:a16="http://schemas.microsoft.com/office/drawing/2014/main" id="{7330799D-E89E-F93A-A825-F2DEB19C43DC}"/>
                </a:ext>
              </a:extLst>
            </p:cNvPr>
            <p:cNvSpPr txBox="1">
              <a:spLocks/>
            </p:cNvSpPr>
            <p:nvPr/>
          </p:nvSpPr>
          <p:spPr>
            <a:xfrm flipH="1">
              <a:off x="780118" y="1828585"/>
              <a:ext cx="4263221" cy="2908018"/>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vert="horz" lIns="72000" tIns="360000" rIns="72000" bIns="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AU" sz="2400" b="1" dirty="0">
                  <a:solidFill>
                    <a:schemeClr val="tx1"/>
                  </a:solidFill>
                  <a:latin typeface="+mj-lt"/>
                  <a:cs typeface="Arial" panose="020B0604020202020204" pitchFamily="34" charset="0"/>
                </a:rPr>
                <a:t>Task</a:t>
              </a:r>
              <a:endParaRPr lang="en-AU" b="1" dirty="0">
                <a:solidFill>
                  <a:schemeClr val="tx1"/>
                </a:solidFill>
                <a:latin typeface="+mj-lt"/>
                <a:cs typeface="Arial" panose="020B0604020202020204" pitchFamily="34" charset="0"/>
              </a:endParaRPr>
            </a:p>
            <a:p>
              <a:pPr marL="179388" indent="-179388">
                <a:buFont typeface="Arial" panose="020B0604020202020204" pitchFamily="34" charset="0"/>
                <a:buChar char="•"/>
              </a:pPr>
              <a:r>
                <a:rPr lang="en-AU" dirty="0">
                  <a:solidFill>
                    <a:schemeClr val="tx1"/>
                  </a:solidFill>
                  <a:cs typeface="Arial" panose="020B0604020202020204" pitchFamily="34" charset="0"/>
                </a:rPr>
                <a:t>Research the current and</a:t>
              </a:r>
              <a:r>
                <a:rPr lang="en-AU" i="1" dirty="0">
                  <a:solidFill>
                    <a:schemeClr val="tx1"/>
                  </a:solidFill>
                  <a:cs typeface="Arial" panose="020B0604020202020204" pitchFamily="34" charset="0"/>
                </a:rPr>
                <a:t> </a:t>
              </a:r>
              <a:r>
                <a:rPr lang="en-AU" dirty="0">
                  <a:solidFill>
                    <a:schemeClr val="tx1"/>
                  </a:solidFill>
                  <a:cs typeface="Arial" panose="020B0604020202020204" pitchFamily="34" charset="0"/>
                </a:rPr>
                <a:t>historical </a:t>
              </a:r>
              <a:br>
                <a:rPr lang="en-AU" dirty="0">
                  <a:solidFill>
                    <a:schemeClr val="tx1"/>
                  </a:solidFill>
                  <a:cs typeface="Arial" panose="020B0604020202020204" pitchFamily="34" charset="0"/>
                </a:rPr>
              </a:br>
              <a:r>
                <a:rPr lang="en-AU" dirty="0">
                  <a:solidFill>
                    <a:schemeClr val="tx1"/>
                  </a:solidFill>
                  <a:cs typeface="Arial" panose="020B0604020202020204" pitchFamily="34" charset="0"/>
                </a:rPr>
                <a:t>use of your allocated hydrocarbon.</a:t>
              </a:r>
            </a:p>
            <a:p>
              <a:pPr marL="179388" indent="-179388">
                <a:buFont typeface="Arial" panose="020B0604020202020204" pitchFamily="34" charset="0"/>
                <a:buChar char="•"/>
              </a:pPr>
              <a:r>
                <a:rPr lang="en-AU" dirty="0">
                  <a:solidFill>
                    <a:schemeClr val="tx1"/>
                  </a:solidFill>
                </a:rPr>
                <a:t>Create a summary of your findings in 2 slides for the shared slide deck.</a:t>
              </a:r>
            </a:p>
            <a:p>
              <a:endParaRPr lang="en-AU" dirty="0">
                <a:solidFill>
                  <a:schemeClr val="tx1"/>
                </a:solidFill>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BB1AAD5E-2C2A-5E97-CB7E-A831CC5BDF5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l="10018" t="11715" r="10018" b="11715"/>
            <a:stretch>
              <a:fillRect/>
            </a:stretch>
          </p:blipFill>
          <p:spPr>
            <a:xfrm>
              <a:off x="194951" y="1315418"/>
              <a:ext cx="5431150" cy="5200584"/>
            </a:xfrm>
            <a:prstGeom prst="rect">
              <a:avLst/>
            </a:prstGeom>
          </p:spPr>
        </p:pic>
      </p:grpSp>
      <p:sp>
        <p:nvSpPr>
          <p:cNvPr id="17" name="Rectangle: Rounded Corners 16">
            <a:extLst>
              <a:ext uri="{FF2B5EF4-FFF2-40B4-BE49-F238E27FC236}">
                <a16:creationId xmlns:a16="http://schemas.microsoft.com/office/drawing/2014/main" id="{3421A012-90BD-59E3-C908-7E779EFDD4C4}"/>
              </a:ext>
            </a:extLst>
          </p:cNvPr>
          <p:cNvSpPr txBox="1">
            <a:spLocks/>
          </p:cNvSpPr>
          <p:nvPr/>
        </p:nvSpPr>
        <p:spPr>
          <a:xfrm>
            <a:off x="6227403" y="1179235"/>
            <a:ext cx="5354997" cy="2437565"/>
          </a:xfrm>
          <a:prstGeom prst="roundRect">
            <a:avLst>
              <a:gd name="adj" fmla="val 5734"/>
            </a:avLst>
          </a:prstGeom>
          <a:solidFill>
            <a:schemeClr val="accent4"/>
          </a:solidFill>
        </p:spPr>
        <p:style>
          <a:lnRef idx="0">
            <a:scrgbClr r="0" g="0" b="0"/>
          </a:lnRef>
          <a:fillRef idx="0">
            <a:scrgbClr r="0" g="0" b="0"/>
          </a:fillRef>
          <a:effectRef idx="0">
            <a:scrgbClr r="0" g="0" b="0"/>
          </a:effectRef>
          <a:fontRef idx="minor">
            <a:schemeClr val="lt1"/>
          </a:fontRef>
        </p:style>
        <p:txBody>
          <a:bodyPr vert="horz" lIns="108000" tIns="0" rIns="180000" bIns="0" rtlCol="0" anchor="t"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spcAft>
                <a:spcPts val="0"/>
              </a:spcAft>
            </a:pPr>
            <a:r>
              <a:rPr lang="en-AU" sz="1800" b="1" dirty="0">
                <a:solidFill>
                  <a:schemeClr val="tx1"/>
                </a:solidFill>
                <a:latin typeface="+mj-lt"/>
                <a:cs typeface="Arial" panose="020B0604020202020204" pitchFamily="34" charset="0"/>
              </a:rPr>
              <a:t>Slide 1</a:t>
            </a:r>
          </a:p>
          <a:p>
            <a:pPr marL="285750" indent="-285750">
              <a:buFont typeface="Arial" panose="020B0604020202020204" pitchFamily="34" charset="0"/>
              <a:buChar char="•"/>
              <a:tabLst>
                <a:tab pos="228600" algn="l"/>
              </a:tabLst>
            </a:pPr>
            <a:r>
              <a:rPr lang="en-AU" sz="1600" dirty="0">
                <a:solidFill>
                  <a:schemeClr val="tx1"/>
                </a:solidFill>
                <a:ea typeface="Calibri" panose="020F0502020204030204" pitchFamily="34" charset="0"/>
              </a:rPr>
              <a:t>the name of the hydrocarbon</a:t>
            </a:r>
          </a:p>
          <a:p>
            <a:pPr marL="285750" indent="-285750">
              <a:buFont typeface="Arial" panose="020B0604020202020204" pitchFamily="34" charset="0"/>
              <a:buChar char="•"/>
              <a:tabLst>
                <a:tab pos="228600" algn="l"/>
              </a:tabLst>
            </a:pPr>
            <a:r>
              <a:rPr lang="en-AU" sz="1600" dirty="0">
                <a:solidFill>
                  <a:schemeClr val="tx1"/>
                </a:solidFill>
                <a:ea typeface="Calibri" panose="020F0502020204030204" pitchFamily="34" charset="0"/>
              </a:rPr>
              <a:t>the formula for the hydrocarbon</a:t>
            </a:r>
          </a:p>
          <a:p>
            <a:pPr marL="285750" indent="-285750">
              <a:buFont typeface="Arial" panose="020B0604020202020204" pitchFamily="34" charset="0"/>
              <a:buChar char="•"/>
              <a:tabLst>
                <a:tab pos="228600" algn="l"/>
              </a:tabLst>
            </a:pPr>
            <a:r>
              <a:rPr lang="en-AU" sz="1600" dirty="0">
                <a:solidFill>
                  <a:schemeClr val="tx1"/>
                </a:solidFill>
                <a:ea typeface="Calibri" panose="020F0502020204030204" pitchFamily="34" charset="0"/>
              </a:rPr>
              <a:t>an image of the structure of the hydrocarbon</a:t>
            </a:r>
          </a:p>
          <a:p>
            <a:pPr marL="285750" indent="-285750">
              <a:buFont typeface="Arial" panose="020B0604020202020204" pitchFamily="34" charset="0"/>
              <a:buChar char="•"/>
              <a:tabLst>
                <a:tab pos="228600" algn="l"/>
              </a:tabLst>
            </a:pPr>
            <a:r>
              <a:rPr lang="en-AU" sz="1600" dirty="0">
                <a:solidFill>
                  <a:schemeClr val="tx1"/>
                </a:solidFill>
                <a:ea typeface="Calibri" panose="020F0502020204030204" pitchFamily="34" charset="0"/>
              </a:rPr>
              <a:t>an image of the hydrocarbon</a:t>
            </a:r>
            <a:endParaRPr lang="en-AU" sz="1600" dirty="0">
              <a:solidFill>
                <a:schemeClr val="tx1"/>
              </a:solidFill>
              <a:cs typeface="Arial" panose="020B0604020202020204" pitchFamily="34" charset="0"/>
            </a:endParaRPr>
          </a:p>
        </p:txBody>
      </p:sp>
      <p:sp>
        <p:nvSpPr>
          <p:cNvPr id="18" name="Rectangle: Rounded Corners 16">
            <a:extLst>
              <a:ext uri="{FF2B5EF4-FFF2-40B4-BE49-F238E27FC236}">
                <a16:creationId xmlns:a16="http://schemas.microsoft.com/office/drawing/2014/main" id="{6A8BC71C-944D-B77F-EEB7-2B46D43027BD}"/>
              </a:ext>
            </a:extLst>
          </p:cNvPr>
          <p:cNvSpPr txBox="1">
            <a:spLocks/>
          </p:cNvSpPr>
          <p:nvPr/>
        </p:nvSpPr>
        <p:spPr>
          <a:xfrm flipH="1">
            <a:off x="6227404" y="3890434"/>
            <a:ext cx="5354996" cy="2805566"/>
          </a:xfrm>
          <a:prstGeom prst="roundRect">
            <a:avLst>
              <a:gd name="adj" fmla="val 5734"/>
            </a:avLst>
          </a:prstGeom>
          <a:solidFill>
            <a:schemeClr val="accent6"/>
          </a:solidFill>
          <a:ln w="12700" cap="flat" cmpd="sng" algn="ctr">
            <a:noFill/>
            <a:prstDash val="solid"/>
            <a:miter lim="800000"/>
          </a:ln>
          <a:effectLst>
            <a:outerShdw blurRad="628986" dist="549322" dir="5400000" sx="85160" sy="85160" algn="t" rotWithShape="0">
              <a:schemeClr val="bg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08000" tIns="0" rIns="180000" bIns="0" rtlCol="0" anchor="t"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spcAft>
                <a:spcPts val="0"/>
              </a:spcAft>
            </a:pPr>
            <a:r>
              <a:rPr lang="en-AU" sz="1800" b="1" dirty="0">
                <a:solidFill>
                  <a:schemeClr val="tx1"/>
                </a:solidFill>
                <a:latin typeface="+mj-lt"/>
                <a:cs typeface="Arial" panose="020B0604020202020204" pitchFamily="34" charset="0"/>
              </a:rPr>
              <a:t>Slide 2</a:t>
            </a:r>
          </a:p>
          <a:p>
            <a:pPr marL="285750" lvl="0" indent="-285750">
              <a:buFont typeface="Arial" panose="020B0604020202020204" pitchFamily="34" charset="0"/>
              <a:buChar char="•"/>
              <a:tabLst>
                <a:tab pos="228600" algn="l"/>
              </a:tabLst>
            </a:pPr>
            <a:r>
              <a:rPr lang="en-AU" sz="1600" dirty="0">
                <a:solidFill>
                  <a:schemeClr val="tx1"/>
                </a:solidFill>
                <a:effectLst/>
                <a:ea typeface="Calibri" panose="020F0502020204030204" pitchFamily="34" charset="0"/>
              </a:rPr>
              <a:t>an explanation of how the hydrocarbon has been </a:t>
            </a:r>
            <a:br>
              <a:rPr lang="en-AU" sz="1600" dirty="0">
                <a:solidFill>
                  <a:schemeClr val="tx1"/>
                </a:solidFill>
                <a:effectLst/>
                <a:ea typeface="Calibri" panose="020F0502020204030204" pitchFamily="34" charset="0"/>
              </a:rPr>
            </a:br>
            <a:r>
              <a:rPr lang="en-AU" sz="1600" dirty="0">
                <a:solidFill>
                  <a:schemeClr val="tx1"/>
                </a:solidFill>
                <a:effectLst/>
                <a:ea typeface="Calibri" panose="020F0502020204030204" pitchFamily="34" charset="0"/>
              </a:rPr>
              <a:t>used in the past</a:t>
            </a:r>
          </a:p>
          <a:p>
            <a:pPr marL="285750" lvl="0" indent="-285750">
              <a:buFont typeface="Arial" panose="020B0604020202020204" pitchFamily="34" charset="0"/>
              <a:buChar char="•"/>
              <a:tabLst>
                <a:tab pos="228600" algn="l"/>
              </a:tabLst>
            </a:pPr>
            <a:r>
              <a:rPr lang="en-AU" sz="1600" dirty="0">
                <a:solidFill>
                  <a:schemeClr val="tx1"/>
                </a:solidFill>
                <a:effectLst/>
                <a:ea typeface="Calibri" panose="020F0502020204030204" pitchFamily="34" charset="0"/>
              </a:rPr>
              <a:t>an explanation of how the hydrocarbon is used now</a:t>
            </a:r>
          </a:p>
          <a:p>
            <a:pPr marL="285750" lvl="0" indent="-285750">
              <a:buFont typeface="Arial" panose="020B0604020202020204" pitchFamily="34" charset="0"/>
              <a:buChar char="•"/>
              <a:tabLst>
                <a:tab pos="228600" algn="l"/>
              </a:tabLst>
            </a:pPr>
            <a:r>
              <a:rPr lang="en-AU" sz="1600" dirty="0">
                <a:solidFill>
                  <a:schemeClr val="tx1"/>
                </a:solidFill>
                <a:effectLst/>
                <a:ea typeface="Calibri" panose="020F0502020204030204" pitchFamily="34" charset="0"/>
              </a:rPr>
              <a:t>the environmental impacts of its use</a:t>
            </a:r>
          </a:p>
          <a:p>
            <a:pPr marL="285750" lvl="0" indent="-285750">
              <a:buFont typeface="Arial" panose="020B0604020202020204" pitchFamily="34" charset="0"/>
              <a:buChar char="•"/>
              <a:tabLst>
                <a:tab pos="228600" algn="l"/>
              </a:tabLst>
            </a:pPr>
            <a:r>
              <a:rPr lang="en-AU" sz="1600" dirty="0">
                <a:solidFill>
                  <a:schemeClr val="tx1"/>
                </a:solidFill>
                <a:effectLst/>
                <a:ea typeface="Calibri" panose="020F0502020204030204" pitchFamily="34" charset="0"/>
              </a:rPr>
              <a:t>relevant images</a:t>
            </a:r>
          </a:p>
        </p:txBody>
      </p:sp>
      <p:sp>
        <p:nvSpPr>
          <p:cNvPr id="2" name="Slide Number Placeholder 1">
            <a:extLst>
              <a:ext uri="{FF2B5EF4-FFF2-40B4-BE49-F238E27FC236}">
                <a16:creationId xmlns:a16="http://schemas.microsoft.com/office/drawing/2014/main" id="{EFE549F2-BE62-E73F-AAFA-A99CDA03A4F4}"/>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96</a:t>
            </a:fld>
            <a:endParaRPr lang="en-AU"/>
          </a:p>
        </p:txBody>
      </p:sp>
    </p:spTree>
    <p:extLst>
      <p:ext uri="{BB962C8B-B14F-4D97-AF65-F5344CB8AC3E}">
        <p14:creationId xmlns:p14="http://schemas.microsoft.com/office/powerpoint/2010/main" val="72145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9" name="Electric circuit">
            <a:extLst>
              <a:ext uri="{FF2B5EF4-FFF2-40B4-BE49-F238E27FC236}">
                <a16:creationId xmlns:a16="http://schemas.microsoft.com/office/drawing/2014/main" id="{C4B5D2C1-451F-524C-D05F-C1D22B9CC90D}"/>
              </a:ext>
              <a:ext uri="{C183D7F6-B498-43B3-948B-1728B52AA6E4}">
                <adec:decorative xmlns:adec="http://schemas.microsoft.com/office/drawing/2017/decorative" val="1"/>
              </a:ext>
            </a:extLst>
          </p:cNvPr>
          <p:cNvSpPr/>
          <p:nvPr/>
        </p:nvSpPr>
        <p:spPr>
          <a:xfrm>
            <a:off x="359999" y="3034271"/>
            <a:ext cx="1696221" cy="64094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b="1" dirty="0">
              <a:solidFill>
                <a:schemeClr val="accent1"/>
              </a:solidFill>
            </a:endParaRPr>
          </a:p>
        </p:txBody>
      </p:sp>
      <p:sp>
        <p:nvSpPr>
          <p:cNvPr id="25" name="Electric circuit">
            <a:extLst>
              <a:ext uri="{FF2B5EF4-FFF2-40B4-BE49-F238E27FC236}">
                <a16:creationId xmlns:a16="http://schemas.microsoft.com/office/drawing/2014/main" id="{46B86850-D5E5-015A-318A-1E67C23BDE54}"/>
              </a:ext>
              <a:ext uri="{C183D7F6-B498-43B3-948B-1728B52AA6E4}">
                <adec:decorative xmlns:adec="http://schemas.microsoft.com/office/drawing/2017/decorative" val="1"/>
              </a:ext>
            </a:extLst>
          </p:cNvPr>
          <p:cNvSpPr/>
          <p:nvPr/>
        </p:nvSpPr>
        <p:spPr>
          <a:xfrm>
            <a:off x="359998" y="3782298"/>
            <a:ext cx="1696221" cy="64094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b="1" dirty="0">
              <a:solidFill>
                <a:schemeClr val="accent1"/>
              </a:solidFill>
            </a:endParaRPr>
          </a:p>
        </p:txBody>
      </p:sp>
      <p:sp>
        <p:nvSpPr>
          <p:cNvPr id="28" name="Electric circuit">
            <a:extLst>
              <a:ext uri="{FF2B5EF4-FFF2-40B4-BE49-F238E27FC236}">
                <a16:creationId xmlns:a16="http://schemas.microsoft.com/office/drawing/2014/main" id="{302FA9EE-97FB-B7F6-8EA2-B21320D82849}"/>
              </a:ext>
              <a:ext uri="{C183D7F6-B498-43B3-948B-1728B52AA6E4}">
                <adec:decorative xmlns:adec="http://schemas.microsoft.com/office/drawing/2017/decorative" val="1"/>
              </a:ext>
            </a:extLst>
          </p:cNvPr>
          <p:cNvSpPr/>
          <p:nvPr/>
        </p:nvSpPr>
        <p:spPr>
          <a:xfrm>
            <a:off x="359997" y="4530325"/>
            <a:ext cx="1696221" cy="64094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b="1" dirty="0">
              <a:solidFill>
                <a:schemeClr val="accent1"/>
              </a:solidFill>
            </a:endParaRPr>
          </a:p>
        </p:txBody>
      </p:sp>
      <p:sp>
        <p:nvSpPr>
          <p:cNvPr id="34" name="Electric circuit">
            <a:extLst>
              <a:ext uri="{FF2B5EF4-FFF2-40B4-BE49-F238E27FC236}">
                <a16:creationId xmlns:a16="http://schemas.microsoft.com/office/drawing/2014/main" id="{32A69472-A5DA-91FA-73E7-0F2E3440A1B2}"/>
              </a:ext>
              <a:ext uri="{C183D7F6-B498-43B3-948B-1728B52AA6E4}">
                <adec:decorative xmlns:adec="http://schemas.microsoft.com/office/drawing/2017/decorative" val="1"/>
              </a:ext>
            </a:extLst>
          </p:cNvPr>
          <p:cNvSpPr/>
          <p:nvPr/>
        </p:nvSpPr>
        <p:spPr>
          <a:xfrm>
            <a:off x="359996" y="5278352"/>
            <a:ext cx="1696221" cy="64094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b="1" dirty="0">
              <a:solidFill>
                <a:schemeClr val="accent1"/>
              </a:solidFill>
            </a:endParaRPr>
          </a:p>
        </p:txBody>
      </p:sp>
      <p:sp>
        <p:nvSpPr>
          <p:cNvPr id="35" name="Electric circuit">
            <a:extLst>
              <a:ext uri="{FF2B5EF4-FFF2-40B4-BE49-F238E27FC236}">
                <a16:creationId xmlns:a16="http://schemas.microsoft.com/office/drawing/2014/main" id="{15387EB2-D772-18B9-FA51-CC2F21E2BB66}"/>
              </a:ext>
              <a:ext uri="{C183D7F6-B498-43B3-948B-1728B52AA6E4}">
                <adec:decorative xmlns:adec="http://schemas.microsoft.com/office/drawing/2017/decorative" val="1"/>
              </a:ext>
            </a:extLst>
          </p:cNvPr>
          <p:cNvSpPr/>
          <p:nvPr/>
        </p:nvSpPr>
        <p:spPr>
          <a:xfrm>
            <a:off x="359995" y="6026379"/>
            <a:ext cx="1696221" cy="64094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b="1" dirty="0">
              <a:solidFill>
                <a:schemeClr val="accent1"/>
              </a:solidFill>
            </a:endParaRPr>
          </a:p>
        </p:txBody>
      </p:sp>
      <p:sp>
        <p:nvSpPr>
          <p:cNvPr id="4" name="Title 3">
            <a:extLst>
              <a:ext uri="{FF2B5EF4-FFF2-40B4-BE49-F238E27FC236}">
                <a16:creationId xmlns:a16="http://schemas.microsoft.com/office/drawing/2014/main" id="{F27EE652-2E69-6BB2-03C1-2E6BC1A8E3A3}"/>
              </a:ext>
            </a:extLst>
          </p:cNvPr>
          <p:cNvSpPr>
            <a:spLocks noGrp="1"/>
          </p:cNvSpPr>
          <p:nvPr>
            <p:ph type="title"/>
          </p:nvPr>
        </p:nvSpPr>
        <p:spPr/>
        <p:txBody>
          <a:bodyPr/>
          <a:lstStyle/>
          <a:p>
            <a:r>
              <a:rPr lang="en-AU" dirty="0">
                <a:cs typeface="Arial"/>
              </a:rPr>
              <a:t>3.5 Checkpoint – How have we used hydrocarbons?</a:t>
            </a:r>
            <a:endParaRPr lang="en-AU" dirty="0">
              <a:latin typeface="+mj-lt"/>
            </a:endParaRPr>
          </a:p>
        </p:txBody>
      </p:sp>
      <p:sp>
        <p:nvSpPr>
          <p:cNvPr id="37" name="TextBox 36">
            <a:extLst>
              <a:ext uri="{FF2B5EF4-FFF2-40B4-BE49-F238E27FC236}">
                <a16:creationId xmlns:a16="http://schemas.microsoft.com/office/drawing/2014/main" id="{A57B35F2-E181-52BE-C57C-4706E0E915BE}"/>
              </a:ext>
            </a:extLst>
          </p:cNvPr>
          <p:cNvSpPr txBox="1"/>
          <p:nvPr/>
        </p:nvSpPr>
        <p:spPr>
          <a:xfrm>
            <a:off x="381991" y="909037"/>
            <a:ext cx="11483999" cy="869409"/>
          </a:xfrm>
          <a:prstGeom prst="rect">
            <a:avLst/>
          </a:prstGeom>
          <a:noFill/>
        </p:spPr>
        <p:txBody>
          <a:bodyPr wrap="square" lIns="0" tIns="0" rIns="0" bIns="0" rtlCol="0">
            <a:noAutofit/>
          </a:bodyPr>
          <a:lstStyle/>
          <a:p>
            <a:pPr algn="l">
              <a:lnSpc>
                <a:spcPct val="150000"/>
              </a:lnSpc>
              <a:spcAft>
                <a:spcPts val="600"/>
              </a:spcAft>
            </a:pPr>
            <a:r>
              <a:rPr lang="en-AU" sz="1800" dirty="0"/>
              <a:t>Match the materials with their uses.</a:t>
            </a:r>
          </a:p>
          <a:p>
            <a:pPr algn="l">
              <a:lnSpc>
                <a:spcPct val="150000"/>
              </a:lnSpc>
              <a:spcAft>
                <a:spcPts val="600"/>
              </a:spcAft>
            </a:pPr>
            <a:r>
              <a:rPr lang="en-AU" sz="1800" dirty="0"/>
              <a:t>Note – this question has a mixture of hydrocarbon fractions and pure hydrocarbon compounds. </a:t>
            </a:r>
          </a:p>
        </p:txBody>
      </p:sp>
      <p:sp>
        <p:nvSpPr>
          <p:cNvPr id="3" name="Text Placeholder 1">
            <a:extLst>
              <a:ext uri="{FF2B5EF4-FFF2-40B4-BE49-F238E27FC236}">
                <a16:creationId xmlns:a16="http://schemas.microsoft.com/office/drawing/2014/main" id="{5668D9A4-C7B9-23D7-9FB3-56D115C7F52E}"/>
              </a:ext>
            </a:extLst>
          </p:cNvPr>
          <p:cNvSpPr txBox="1">
            <a:spLocks/>
          </p:cNvSpPr>
          <p:nvPr/>
        </p:nvSpPr>
        <p:spPr>
          <a:xfrm>
            <a:off x="381991" y="1886229"/>
            <a:ext cx="5424788" cy="310015"/>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solidFill>
                <a:latin typeface="+mj-lt"/>
              </a:rPr>
              <a:t>Word bank</a:t>
            </a:r>
            <a:endParaRPr lang="en-AU" b="1" dirty="0">
              <a:solidFill>
                <a:schemeClr val="tx1"/>
              </a:solidFill>
              <a:latin typeface="+mj-lt"/>
            </a:endParaRPr>
          </a:p>
        </p:txBody>
      </p:sp>
      <p:sp>
        <p:nvSpPr>
          <p:cNvPr id="5" name="Oil">
            <a:extLst>
              <a:ext uri="{FF2B5EF4-FFF2-40B4-BE49-F238E27FC236}">
                <a16:creationId xmlns:a16="http://schemas.microsoft.com/office/drawing/2014/main" id="{69498D91-CBF9-E0A4-71B2-1527A8A5C591}"/>
              </a:ext>
            </a:extLst>
          </p:cNvPr>
          <p:cNvSpPr/>
          <p:nvPr/>
        </p:nvSpPr>
        <p:spPr>
          <a:xfrm>
            <a:off x="359999" y="2266693"/>
            <a:ext cx="1696221" cy="64094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Oil</a:t>
            </a:r>
            <a:endParaRPr lang="en-AU" sz="1600" b="1" dirty="0">
              <a:solidFill>
                <a:schemeClr val="bg1"/>
              </a:solidFill>
            </a:endParaRPr>
          </a:p>
        </p:txBody>
      </p:sp>
      <p:sp>
        <p:nvSpPr>
          <p:cNvPr id="6" name="Kerosene">
            <a:extLst>
              <a:ext uri="{FF2B5EF4-FFF2-40B4-BE49-F238E27FC236}">
                <a16:creationId xmlns:a16="http://schemas.microsoft.com/office/drawing/2014/main" id="{DE75D822-517C-04BC-FA9F-D578BDA56633}"/>
              </a:ext>
            </a:extLst>
          </p:cNvPr>
          <p:cNvSpPr/>
          <p:nvPr/>
        </p:nvSpPr>
        <p:spPr>
          <a:xfrm>
            <a:off x="2589353" y="2266693"/>
            <a:ext cx="1696221" cy="64094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4138" algn="ctr"/>
            <a:r>
              <a:rPr lang="en-US" sz="1600" b="1" dirty="0">
                <a:solidFill>
                  <a:schemeClr val="bg1"/>
                </a:solidFill>
              </a:rPr>
              <a:t>Kerosene</a:t>
            </a:r>
            <a:endParaRPr lang="en-AU" sz="1600" b="1" dirty="0">
              <a:solidFill>
                <a:schemeClr val="bg1"/>
              </a:solidFill>
            </a:endParaRPr>
          </a:p>
        </p:txBody>
      </p:sp>
      <p:sp>
        <p:nvSpPr>
          <p:cNvPr id="7" name="Butane">
            <a:extLst>
              <a:ext uri="{FF2B5EF4-FFF2-40B4-BE49-F238E27FC236}">
                <a16:creationId xmlns:a16="http://schemas.microsoft.com/office/drawing/2014/main" id="{BADCA8E0-A0B0-2057-F488-97F8C74C4C3B}"/>
              </a:ext>
            </a:extLst>
          </p:cNvPr>
          <p:cNvSpPr/>
          <p:nvPr/>
        </p:nvSpPr>
        <p:spPr>
          <a:xfrm>
            <a:off x="4818707" y="2266693"/>
            <a:ext cx="1696221" cy="64094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Butane</a:t>
            </a:r>
            <a:endParaRPr lang="en-AU" sz="1600" b="1" dirty="0">
              <a:solidFill>
                <a:schemeClr val="bg1"/>
              </a:solidFill>
            </a:endParaRPr>
          </a:p>
        </p:txBody>
      </p:sp>
      <p:sp>
        <p:nvSpPr>
          <p:cNvPr id="8" name="Octane">
            <a:extLst>
              <a:ext uri="{FF2B5EF4-FFF2-40B4-BE49-F238E27FC236}">
                <a16:creationId xmlns:a16="http://schemas.microsoft.com/office/drawing/2014/main" id="{CAE8D556-2B43-4052-5CDB-3507912D4809}"/>
              </a:ext>
            </a:extLst>
          </p:cNvPr>
          <p:cNvSpPr/>
          <p:nvPr/>
        </p:nvSpPr>
        <p:spPr>
          <a:xfrm>
            <a:off x="7048061" y="2266693"/>
            <a:ext cx="1696221" cy="64094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Octane</a:t>
            </a:r>
            <a:endParaRPr lang="en-AU" sz="1600" b="1" dirty="0">
              <a:solidFill>
                <a:schemeClr val="bg1"/>
              </a:solidFill>
            </a:endParaRPr>
          </a:p>
        </p:txBody>
      </p:sp>
      <p:sp>
        <p:nvSpPr>
          <p:cNvPr id="9" name="Ethene">
            <a:extLst>
              <a:ext uri="{FF2B5EF4-FFF2-40B4-BE49-F238E27FC236}">
                <a16:creationId xmlns:a16="http://schemas.microsoft.com/office/drawing/2014/main" id="{1C8E963F-D4D8-53DE-9E4E-42F000534C61}"/>
              </a:ext>
            </a:extLst>
          </p:cNvPr>
          <p:cNvSpPr/>
          <p:nvPr/>
        </p:nvSpPr>
        <p:spPr>
          <a:xfrm>
            <a:off x="9277414" y="2266693"/>
            <a:ext cx="1696221" cy="64094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Ethene</a:t>
            </a:r>
            <a:endParaRPr lang="en-AU" sz="1600" b="1" dirty="0">
              <a:solidFill>
                <a:schemeClr val="bg1"/>
              </a:solidFill>
            </a:endParaRPr>
          </a:p>
        </p:txBody>
      </p:sp>
      <p:sp>
        <p:nvSpPr>
          <p:cNvPr id="10" name="Rectangle: Rounded Corners 9">
            <a:extLst>
              <a:ext uri="{FF2B5EF4-FFF2-40B4-BE49-F238E27FC236}">
                <a16:creationId xmlns:a16="http://schemas.microsoft.com/office/drawing/2014/main" id="{F8E7A362-DD5C-4B96-B003-64A946A6B450}"/>
              </a:ext>
            </a:extLst>
          </p:cNvPr>
          <p:cNvSpPr/>
          <p:nvPr/>
        </p:nvSpPr>
        <p:spPr>
          <a:xfrm>
            <a:off x="2206580" y="3034271"/>
            <a:ext cx="8767055" cy="640942"/>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nchorCtr="0"/>
          <a:lstStyle/>
          <a:p>
            <a:pPr marL="540000" indent="-342900">
              <a:lnSpc>
                <a:spcPct val="114000"/>
              </a:lnSpc>
              <a:buFont typeface="+mj-lt"/>
              <a:buAutoNum type="alphaLcParenR"/>
            </a:pPr>
            <a:r>
              <a:rPr lang="en-AU" sz="1800" dirty="0">
                <a:solidFill>
                  <a:schemeClr val="accent1"/>
                </a:solidFill>
              </a:rPr>
              <a:t>It is used as a fuel in modern high-performance vehicles.</a:t>
            </a:r>
          </a:p>
        </p:txBody>
      </p:sp>
      <p:sp>
        <p:nvSpPr>
          <p:cNvPr id="11" name="Rectangle: Rounded Corners 10">
            <a:extLst>
              <a:ext uri="{FF2B5EF4-FFF2-40B4-BE49-F238E27FC236}">
                <a16:creationId xmlns:a16="http://schemas.microsoft.com/office/drawing/2014/main" id="{7EF70F47-9F7D-C4E8-9754-C5C56E5BCED3}"/>
              </a:ext>
            </a:extLst>
          </p:cNvPr>
          <p:cNvSpPr/>
          <p:nvPr/>
        </p:nvSpPr>
        <p:spPr>
          <a:xfrm>
            <a:off x="2206580" y="3782298"/>
            <a:ext cx="8767055" cy="640942"/>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nchorCtr="0"/>
          <a:lstStyle/>
          <a:p>
            <a:pPr marL="540000" indent="-342900">
              <a:lnSpc>
                <a:spcPct val="114000"/>
              </a:lnSpc>
              <a:buFont typeface="+mj-lt"/>
              <a:buAutoNum type="alphaLcParenR" startAt="2"/>
            </a:pPr>
            <a:r>
              <a:rPr lang="en-AU" sz="1800" dirty="0">
                <a:solidFill>
                  <a:schemeClr val="accent1"/>
                </a:solidFill>
              </a:rPr>
              <a:t>It has been used as a source of heat and light since the mid-19</a:t>
            </a:r>
            <a:r>
              <a:rPr lang="en-AU" sz="1800" baseline="30000" dirty="0">
                <a:solidFill>
                  <a:schemeClr val="accent1"/>
                </a:solidFill>
              </a:rPr>
              <a:t>th</a:t>
            </a:r>
            <a:r>
              <a:rPr lang="en-AU" sz="1800" dirty="0">
                <a:solidFill>
                  <a:schemeClr val="accent1"/>
                </a:solidFill>
              </a:rPr>
              <a:t> Century.</a:t>
            </a:r>
          </a:p>
        </p:txBody>
      </p:sp>
      <p:sp>
        <p:nvSpPr>
          <p:cNvPr id="12" name="Rectangle: Rounded Corners 11">
            <a:extLst>
              <a:ext uri="{FF2B5EF4-FFF2-40B4-BE49-F238E27FC236}">
                <a16:creationId xmlns:a16="http://schemas.microsoft.com/office/drawing/2014/main" id="{2EAA9012-9C51-3119-30AC-D17C81AB6F81}"/>
              </a:ext>
            </a:extLst>
          </p:cNvPr>
          <p:cNvSpPr/>
          <p:nvPr/>
        </p:nvSpPr>
        <p:spPr>
          <a:xfrm>
            <a:off x="2206580" y="4530325"/>
            <a:ext cx="8767055" cy="640942"/>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nchorCtr="0"/>
          <a:lstStyle/>
          <a:p>
            <a:pPr marL="540000" indent="-342900">
              <a:lnSpc>
                <a:spcPct val="114000"/>
              </a:lnSpc>
              <a:buFont typeface="+mj-lt"/>
              <a:buAutoNum type="alphaLcParenR" startAt="3"/>
            </a:pPr>
            <a:r>
              <a:rPr lang="en-AU" sz="1800">
                <a:solidFill>
                  <a:schemeClr val="accent1"/>
                </a:solidFill>
              </a:rPr>
              <a:t>It has been used as a lubricant and fuel since ancient times.</a:t>
            </a:r>
          </a:p>
        </p:txBody>
      </p:sp>
      <p:sp>
        <p:nvSpPr>
          <p:cNvPr id="16" name="Rectangle: Rounded Corners 15">
            <a:extLst>
              <a:ext uri="{FF2B5EF4-FFF2-40B4-BE49-F238E27FC236}">
                <a16:creationId xmlns:a16="http://schemas.microsoft.com/office/drawing/2014/main" id="{A0888206-AC31-D0B2-0015-5B8D2DD602D4}"/>
              </a:ext>
            </a:extLst>
          </p:cNvPr>
          <p:cNvSpPr/>
          <p:nvPr/>
        </p:nvSpPr>
        <p:spPr>
          <a:xfrm>
            <a:off x="2206581" y="5278352"/>
            <a:ext cx="8767055" cy="640942"/>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nchorCtr="0"/>
          <a:lstStyle/>
          <a:p>
            <a:pPr marL="540000" indent="-342900">
              <a:lnSpc>
                <a:spcPct val="114000"/>
              </a:lnSpc>
              <a:buFont typeface="+mj-lt"/>
              <a:buAutoNum type="alphaLcParenR" startAt="4"/>
            </a:pPr>
            <a:r>
              <a:rPr lang="en-AU" sz="1800" dirty="0">
                <a:solidFill>
                  <a:schemeClr val="accent1"/>
                </a:solidFill>
              </a:rPr>
              <a:t>It is used to help ripen bananas and other fruit.</a:t>
            </a:r>
          </a:p>
        </p:txBody>
      </p:sp>
      <p:sp>
        <p:nvSpPr>
          <p:cNvPr id="17" name="Rectangle: Rounded Corners 16">
            <a:extLst>
              <a:ext uri="{FF2B5EF4-FFF2-40B4-BE49-F238E27FC236}">
                <a16:creationId xmlns:a16="http://schemas.microsoft.com/office/drawing/2014/main" id="{DD96878A-2E95-21EF-3DD9-4663BEB1BB46}"/>
              </a:ext>
            </a:extLst>
          </p:cNvPr>
          <p:cNvSpPr/>
          <p:nvPr/>
        </p:nvSpPr>
        <p:spPr>
          <a:xfrm>
            <a:off x="2206581" y="6026379"/>
            <a:ext cx="8767055" cy="640942"/>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nchorCtr="0"/>
          <a:lstStyle/>
          <a:p>
            <a:pPr marL="540000" indent="-342900">
              <a:lnSpc>
                <a:spcPct val="114000"/>
              </a:lnSpc>
              <a:buFont typeface="+mj-lt"/>
              <a:buAutoNum type="alphaLcParenR" startAt="5"/>
            </a:pPr>
            <a:r>
              <a:rPr lang="en-AU" sz="1800">
                <a:solidFill>
                  <a:schemeClr val="accent1"/>
                </a:solidFill>
              </a:rPr>
              <a:t>It is used as a fuel for lighters and stoves.</a:t>
            </a:r>
          </a:p>
        </p:txBody>
      </p:sp>
      <p:sp>
        <p:nvSpPr>
          <p:cNvPr id="14" name="Slide Number Placeholder 13">
            <a:extLst>
              <a:ext uri="{FF2B5EF4-FFF2-40B4-BE49-F238E27FC236}">
                <a16:creationId xmlns:a16="http://schemas.microsoft.com/office/drawing/2014/main" id="{04395D4C-010D-97D5-05AA-47500EBC84B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97</a:t>
            </a:fld>
            <a:endParaRPr lang="en-AU"/>
          </a:p>
        </p:txBody>
      </p:sp>
    </p:spTree>
    <p:extLst>
      <p:ext uri="{BB962C8B-B14F-4D97-AF65-F5344CB8AC3E}">
        <p14:creationId xmlns:p14="http://schemas.microsoft.com/office/powerpoint/2010/main" val="12775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04 -0.00555 L -0.00026 0.33125 " pathEditMode="relative" rAng="0" ptsTypes="AA">
                                      <p:cBhvr>
                                        <p:cTn id="6" dur="2000" fill="hold"/>
                                        <p:tgtEl>
                                          <p:spTgt spid="5"/>
                                        </p:tgtEl>
                                        <p:attrNameLst>
                                          <p:attrName>ppt_x</p:attrName>
                                          <p:attrName>ppt_y</p:attrName>
                                        </p:attrNameLst>
                                      </p:cBhvr>
                                      <p:rCtr x="39" y="16829"/>
                                    </p:animMotion>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00104 0.00186 L -0.18307 0.22084 " pathEditMode="relative" rAng="0" ptsTypes="AA">
                                      <p:cBhvr>
                                        <p:cTn id="11" dur="2000" fill="hold"/>
                                        <p:tgtEl>
                                          <p:spTgt spid="6"/>
                                        </p:tgtEl>
                                        <p:attrNameLst>
                                          <p:attrName>ppt_x</p:attrName>
                                          <p:attrName>ppt_y</p:attrName>
                                        </p:attrNameLst>
                                      </p:cBhvr>
                                      <p:rCtr x="-9102" y="10949"/>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00208 0.00186 L -0.36588 0.54792 " pathEditMode="relative" rAng="0" ptsTypes="AA">
                                      <p:cBhvr>
                                        <p:cTn id="16" dur="2000" fill="hold"/>
                                        <p:tgtEl>
                                          <p:spTgt spid="7"/>
                                        </p:tgtEl>
                                        <p:attrNameLst>
                                          <p:attrName>ppt_x</p:attrName>
                                          <p:attrName>ppt_y</p:attrName>
                                        </p:attrNameLst>
                                      </p:cBhvr>
                                      <p:rCtr x="-18190" y="27292"/>
                                    </p:animMotion>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0.00313 -0.0037 L -0.54883 0.11227 " pathEditMode="relative" rAng="0" ptsTypes="AA">
                                      <p:cBhvr>
                                        <p:cTn id="21" dur="2000" fill="hold"/>
                                        <p:tgtEl>
                                          <p:spTgt spid="8"/>
                                        </p:tgtEl>
                                        <p:attrNameLst>
                                          <p:attrName>ppt_x</p:attrName>
                                          <p:attrName>ppt_y</p:attrName>
                                        </p:attrNameLst>
                                      </p:cBhvr>
                                      <p:rCtr x="-27292" y="5787"/>
                                    </p:animMotion>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417 -0.0037 L -0.73164 0.43936 " pathEditMode="relative" rAng="0" ptsTypes="AA">
                                      <p:cBhvr>
                                        <p:cTn id="26" dur="2000" fill="hold"/>
                                        <p:tgtEl>
                                          <p:spTgt spid="9"/>
                                        </p:tgtEl>
                                        <p:attrNameLst>
                                          <p:attrName>ppt_x</p:attrName>
                                          <p:attrName>ppt_y</p:attrName>
                                        </p:attrNameLst>
                                      </p:cBhvr>
                                      <p:rCtr x="-36380" y="22153"/>
                                    </p:animMotion>
                                  </p:child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DA38C0-BE6F-338C-5DC4-8464C3E0C803}"/>
              </a:ext>
            </a:extLst>
          </p:cNvPr>
          <p:cNvSpPr>
            <a:spLocks noGrp="1"/>
          </p:cNvSpPr>
          <p:nvPr>
            <p:ph type="title"/>
          </p:nvPr>
        </p:nvSpPr>
        <p:spPr/>
        <p:txBody>
          <a:bodyPr/>
          <a:lstStyle/>
          <a:p>
            <a:r>
              <a:rPr lang="en-AU" dirty="0">
                <a:solidFill>
                  <a:schemeClr val="accent1"/>
                </a:solidFill>
                <a:latin typeface="+mj-lt"/>
              </a:rPr>
              <a:t>3.5 Think-Pair-Share</a:t>
            </a:r>
          </a:p>
        </p:txBody>
      </p:sp>
      <p:sp>
        <p:nvSpPr>
          <p:cNvPr id="7" name="Text Placeholder 6">
            <a:extLst>
              <a:ext uri="{FF2B5EF4-FFF2-40B4-BE49-F238E27FC236}">
                <a16:creationId xmlns:a16="http://schemas.microsoft.com/office/drawing/2014/main" id="{1C1D5F42-3326-3779-D320-F93D080736FF}"/>
              </a:ext>
            </a:extLst>
          </p:cNvPr>
          <p:cNvSpPr>
            <a:spLocks noGrp="1"/>
          </p:cNvSpPr>
          <p:nvPr>
            <p:ph type="body" sz="quarter" idx="18"/>
          </p:nvPr>
        </p:nvSpPr>
        <p:spPr/>
        <p:txBody>
          <a:bodyPr/>
          <a:lstStyle/>
          <a:p>
            <a:r>
              <a:rPr lang="en-AU">
                <a:latin typeface="+mj-lt"/>
              </a:rPr>
              <a:t>How has our use of hydrocarbons changed over time?</a:t>
            </a:r>
          </a:p>
        </p:txBody>
      </p:sp>
      <p:sp>
        <p:nvSpPr>
          <p:cNvPr id="9" name="Rectangle: Rounded Corners 8">
            <a:extLst>
              <a:ext uri="{FF2B5EF4-FFF2-40B4-BE49-F238E27FC236}">
                <a16:creationId xmlns:a16="http://schemas.microsoft.com/office/drawing/2014/main" id="{48A522ED-F212-3650-08E2-BDD22B11FC57}"/>
              </a:ext>
              <a:ext uri="{C183D7F6-B498-43B3-948B-1728B52AA6E4}">
                <adec:decorative xmlns:adec="http://schemas.microsoft.com/office/drawing/2017/decorative" val="1"/>
              </a:ext>
            </a:extLst>
          </p:cNvPr>
          <p:cNvSpPr/>
          <p:nvPr/>
        </p:nvSpPr>
        <p:spPr>
          <a:xfrm>
            <a:off x="360000" y="1474417"/>
            <a:ext cx="3681697" cy="4862883"/>
          </a:xfrm>
          <a:prstGeom prst="roundRect">
            <a:avLst>
              <a:gd name="adj" fmla="val 6100"/>
            </a:avLst>
          </a:prstGeom>
          <a:solidFill>
            <a:schemeClr val="bg1"/>
          </a:solidFill>
          <a:ln w="571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260000" rtlCol="0" anchor="t" anchorCtr="0"/>
          <a:lstStyle/>
          <a:p>
            <a:pPr>
              <a:lnSpc>
                <a:spcPct val="150000"/>
              </a:lnSpc>
              <a:spcAft>
                <a:spcPts val="1200"/>
              </a:spcAft>
            </a:pPr>
            <a:endParaRPr lang="en-AU" sz="1800" dirty="0"/>
          </a:p>
        </p:txBody>
      </p:sp>
      <p:grpSp>
        <p:nvGrpSpPr>
          <p:cNvPr id="10" name="Group 9" descr="Think. Individual thinking time.">
            <a:extLst>
              <a:ext uri="{FF2B5EF4-FFF2-40B4-BE49-F238E27FC236}">
                <a16:creationId xmlns:a16="http://schemas.microsoft.com/office/drawing/2014/main" id="{462B6E8D-C2AE-5521-8160-59B7DE153EC9}"/>
              </a:ext>
            </a:extLst>
          </p:cNvPr>
          <p:cNvGrpSpPr/>
          <p:nvPr/>
        </p:nvGrpSpPr>
        <p:grpSpPr>
          <a:xfrm>
            <a:off x="466090" y="1586409"/>
            <a:ext cx="3469516" cy="1168057"/>
            <a:chOff x="372700" y="1289427"/>
            <a:chExt cx="3594100" cy="1210000"/>
          </a:xfrm>
        </p:grpSpPr>
        <p:sp>
          <p:nvSpPr>
            <p:cNvPr id="11" name="Rectangle: Rounded Corners 10">
              <a:extLst>
                <a:ext uri="{FF2B5EF4-FFF2-40B4-BE49-F238E27FC236}">
                  <a16:creationId xmlns:a16="http://schemas.microsoft.com/office/drawing/2014/main" id="{95529EF7-F67C-D9DF-1FA0-87F28742808C}"/>
                </a:ext>
              </a:extLst>
            </p:cNvPr>
            <p:cNvSpPr/>
            <p:nvPr/>
          </p:nvSpPr>
          <p:spPr>
            <a:xfrm>
              <a:off x="372700" y="1289427"/>
              <a:ext cx="3594100" cy="1210000"/>
            </a:xfrm>
            <a:prstGeom prst="roundRect">
              <a:avLst/>
            </a:prstGeom>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85838">
                <a:lnSpc>
                  <a:spcPct val="114000"/>
                </a:lnSpc>
                <a:spcAft>
                  <a:spcPts val="600"/>
                </a:spcAft>
              </a:pPr>
              <a:r>
                <a:rPr lang="en-US" sz="1800" b="1" dirty="0">
                  <a:latin typeface="+mj-lt"/>
                </a:rPr>
                <a:t>Think</a:t>
              </a:r>
              <a:endParaRPr lang="en-US" sz="1600" b="1" dirty="0">
                <a:latin typeface="+mj-lt"/>
              </a:endParaRPr>
            </a:p>
            <a:p>
              <a:pPr marL="985838">
                <a:lnSpc>
                  <a:spcPct val="114000"/>
                </a:lnSpc>
                <a:spcAft>
                  <a:spcPts val="600"/>
                </a:spcAft>
              </a:pPr>
              <a:r>
                <a:rPr lang="en-AU" sz="1600" dirty="0"/>
                <a:t>Individual thinking time</a:t>
              </a:r>
            </a:p>
          </p:txBody>
        </p:sp>
        <p:pic>
          <p:nvPicPr>
            <p:cNvPr id="12" name="Graphic 11">
              <a:extLst>
                <a:ext uri="{FF2B5EF4-FFF2-40B4-BE49-F238E27FC236}">
                  <a16:creationId xmlns:a16="http://schemas.microsoft.com/office/drawing/2014/main" id="{BE9B7A7A-6511-8709-47E4-A99ADE1126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549" y="1599159"/>
              <a:ext cx="590535" cy="590535"/>
            </a:xfrm>
            <a:prstGeom prst="rect">
              <a:avLst/>
            </a:prstGeom>
          </p:spPr>
        </p:pic>
      </p:grpSp>
      <p:sp>
        <p:nvSpPr>
          <p:cNvPr id="13" name="Rectangle: Rounded Corners 12">
            <a:extLst>
              <a:ext uri="{FF2B5EF4-FFF2-40B4-BE49-F238E27FC236}">
                <a16:creationId xmlns:a16="http://schemas.microsoft.com/office/drawing/2014/main" id="{8E1E1355-AD18-CEA2-EBD4-0752CA29EC1C}"/>
              </a:ext>
              <a:ext uri="{C183D7F6-B498-43B3-948B-1728B52AA6E4}">
                <adec:decorative xmlns:adec="http://schemas.microsoft.com/office/drawing/2017/decorative" val="1"/>
              </a:ext>
            </a:extLst>
          </p:cNvPr>
          <p:cNvSpPr/>
          <p:nvPr/>
        </p:nvSpPr>
        <p:spPr>
          <a:xfrm>
            <a:off x="4298596" y="1474418"/>
            <a:ext cx="3681697" cy="4856576"/>
          </a:xfrm>
          <a:prstGeom prst="roundRect">
            <a:avLst>
              <a:gd name="adj" fmla="val 6100"/>
            </a:avLst>
          </a:prstGeom>
          <a:solidFill>
            <a:schemeClr val="bg1"/>
          </a:solidFill>
          <a:ln w="571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260000" rtlCol="0" anchor="t" anchorCtr="0"/>
          <a:lstStyle/>
          <a:p>
            <a:pPr>
              <a:lnSpc>
                <a:spcPct val="150000"/>
              </a:lnSpc>
              <a:spcAft>
                <a:spcPts val="1200"/>
              </a:spcAft>
            </a:pPr>
            <a:endParaRPr lang="en-AU" sz="1800" dirty="0"/>
          </a:p>
        </p:txBody>
      </p:sp>
      <p:grpSp>
        <p:nvGrpSpPr>
          <p:cNvPr id="14" name="Group 13" descr="Pair. Share your thoughts with a partner.">
            <a:extLst>
              <a:ext uri="{FF2B5EF4-FFF2-40B4-BE49-F238E27FC236}">
                <a16:creationId xmlns:a16="http://schemas.microsoft.com/office/drawing/2014/main" id="{6CF90C61-DB89-EC71-9031-B61C92D55B6D}"/>
              </a:ext>
            </a:extLst>
          </p:cNvPr>
          <p:cNvGrpSpPr/>
          <p:nvPr/>
        </p:nvGrpSpPr>
        <p:grpSpPr>
          <a:xfrm>
            <a:off x="4404686" y="1583257"/>
            <a:ext cx="3469516" cy="1168057"/>
            <a:chOff x="4311650" y="1289427"/>
            <a:chExt cx="3594100" cy="1210000"/>
          </a:xfrm>
        </p:grpSpPr>
        <p:sp>
          <p:nvSpPr>
            <p:cNvPr id="15" name="Rectangle: Rounded Corners 14">
              <a:extLst>
                <a:ext uri="{FF2B5EF4-FFF2-40B4-BE49-F238E27FC236}">
                  <a16:creationId xmlns:a16="http://schemas.microsoft.com/office/drawing/2014/main" id="{18B09E98-FDA4-09CC-6AD6-83E50AA1D3FD}"/>
                </a:ext>
              </a:extLst>
            </p:cNvPr>
            <p:cNvSpPr/>
            <p:nvPr/>
          </p:nvSpPr>
          <p:spPr>
            <a:xfrm>
              <a:off x="4311650" y="1289427"/>
              <a:ext cx="3594100" cy="1210000"/>
            </a:xfrm>
            <a:prstGeom prst="roundRect">
              <a:avLst/>
            </a:prstGeom>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85838">
                <a:lnSpc>
                  <a:spcPct val="114000"/>
                </a:lnSpc>
                <a:spcAft>
                  <a:spcPts val="600"/>
                </a:spcAft>
              </a:pPr>
              <a:r>
                <a:rPr lang="en-US" sz="1800" b="1" dirty="0">
                  <a:latin typeface="+mj-lt"/>
                </a:rPr>
                <a:t>Pair</a:t>
              </a:r>
              <a:endParaRPr lang="en-US" sz="1600" b="1" dirty="0">
                <a:latin typeface="+mj-lt"/>
              </a:endParaRPr>
            </a:p>
            <a:p>
              <a:pPr marL="985838">
                <a:lnSpc>
                  <a:spcPct val="114000"/>
                </a:lnSpc>
                <a:spcAft>
                  <a:spcPts val="600"/>
                </a:spcAft>
              </a:pPr>
              <a:r>
                <a:rPr lang="en-AU" sz="1600" dirty="0"/>
                <a:t>Share your thoughts with a partner</a:t>
              </a:r>
            </a:p>
          </p:txBody>
        </p:sp>
        <p:pic>
          <p:nvPicPr>
            <p:cNvPr id="17" name="Graphic 16">
              <a:extLst>
                <a:ext uri="{FF2B5EF4-FFF2-40B4-BE49-F238E27FC236}">
                  <a16:creationId xmlns:a16="http://schemas.microsoft.com/office/drawing/2014/main" id="{3C9FA500-0682-B8B1-3DA9-492898D4907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58539" y="1413952"/>
              <a:ext cx="960948" cy="960948"/>
            </a:xfrm>
            <a:prstGeom prst="rect">
              <a:avLst/>
            </a:prstGeom>
          </p:spPr>
        </p:pic>
      </p:grpSp>
      <p:sp>
        <p:nvSpPr>
          <p:cNvPr id="18" name="Rectangle: Rounded Corners 17">
            <a:extLst>
              <a:ext uri="{FF2B5EF4-FFF2-40B4-BE49-F238E27FC236}">
                <a16:creationId xmlns:a16="http://schemas.microsoft.com/office/drawing/2014/main" id="{EC113BB1-6242-06E2-A2C1-9E1630BE35D8}"/>
              </a:ext>
              <a:ext uri="{C183D7F6-B498-43B3-948B-1728B52AA6E4}">
                <adec:decorative xmlns:adec="http://schemas.microsoft.com/office/drawing/2017/decorative" val="1"/>
              </a:ext>
            </a:extLst>
          </p:cNvPr>
          <p:cNvSpPr/>
          <p:nvPr/>
        </p:nvSpPr>
        <p:spPr>
          <a:xfrm>
            <a:off x="8237192" y="1474417"/>
            <a:ext cx="3681697" cy="4862883"/>
          </a:xfrm>
          <a:prstGeom prst="roundRect">
            <a:avLst>
              <a:gd name="adj" fmla="val 6100"/>
            </a:avLst>
          </a:prstGeom>
          <a:solidFill>
            <a:schemeClr val="bg1"/>
          </a:solidFill>
          <a:ln w="571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260000" rtlCol="0" anchor="t" anchorCtr="0"/>
          <a:lstStyle/>
          <a:p>
            <a:pPr>
              <a:lnSpc>
                <a:spcPct val="150000"/>
              </a:lnSpc>
              <a:spcAft>
                <a:spcPts val="1200"/>
              </a:spcAft>
            </a:pPr>
            <a:endParaRPr lang="en-AU" sz="1800" dirty="0"/>
          </a:p>
        </p:txBody>
      </p:sp>
      <p:grpSp>
        <p:nvGrpSpPr>
          <p:cNvPr id="19" name="Group 18" descr="Share. Share with a larger group or class.">
            <a:extLst>
              <a:ext uri="{FF2B5EF4-FFF2-40B4-BE49-F238E27FC236}">
                <a16:creationId xmlns:a16="http://schemas.microsoft.com/office/drawing/2014/main" id="{CB791246-A015-182A-8CE7-3C58CC9FF367}"/>
              </a:ext>
            </a:extLst>
          </p:cNvPr>
          <p:cNvGrpSpPr/>
          <p:nvPr/>
        </p:nvGrpSpPr>
        <p:grpSpPr>
          <a:xfrm>
            <a:off x="8374412" y="1603262"/>
            <a:ext cx="3469516" cy="1168057"/>
            <a:chOff x="8238386" y="1258733"/>
            <a:chExt cx="3594100" cy="1210000"/>
          </a:xfrm>
        </p:grpSpPr>
        <p:sp>
          <p:nvSpPr>
            <p:cNvPr id="20" name="Rectangle: Rounded Corners 19">
              <a:extLst>
                <a:ext uri="{FF2B5EF4-FFF2-40B4-BE49-F238E27FC236}">
                  <a16:creationId xmlns:a16="http://schemas.microsoft.com/office/drawing/2014/main" id="{D0412FD1-F386-78FA-3BBD-AE32FC2351A7}"/>
                </a:ext>
              </a:extLst>
            </p:cNvPr>
            <p:cNvSpPr/>
            <p:nvPr/>
          </p:nvSpPr>
          <p:spPr>
            <a:xfrm>
              <a:off x="8238386" y="1258733"/>
              <a:ext cx="3594100" cy="1210000"/>
            </a:xfrm>
            <a:prstGeom prst="roundRect">
              <a:avLst/>
            </a:prstGeom>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85838">
                <a:lnSpc>
                  <a:spcPct val="114000"/>
                </a:lnSpc>
                <a:spcAft>
                  <a:spcPts val="600"/>
                </a:spcAft>
              </a:pPr>
              <a:r>
                <a:rPr lang="en-US" sz="1800" b="1" dirty="0">
                  <a:latin typeface="+mj-lt"/>
                </a:rPr>
                <a:t>Share</a:t>
              </a:r>
              <a:endParaRPr lang="en-US" sz="1600" b="1" dirty="0">
                <a:latin typeface="+mj-lt"/>
              </a:endParaRPr>
            </a:p>
            <a:p>
              <a:pPr marL="985838">
                <a:lnSpc>
                  <a:spcPct val="114000"/>
                </a:lnSpc>
                <a:spcAft>
                  <a:spcPts val="600"/>
                </a:spcAft>
              </a:pPr>
              <a:r>
                <a:rPr lang="en-AU" sz="1600" dirty="0"/>
                <a:t>Share with a larger group or class</a:t>
              </a:r>
            </a:p>
          </p:txBody>
        </p:sp>
        <p:pic>
          <p:nvPicPr>
            <p:cNvPr id="21" name="Graphic 20">
              <a:extLst>
                <a:ext uri="{FF2B5EF4-FFF2-40B4-BE49-F238E27FC236}">
                  <a16:creationId xmlns:a16="http://schemas.microsoft.com/office/drawing/2014/main" id="{219C1B23-3887-1ADB-F1BC-5B46D8C427C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51842" y="1497340"/>
              <a:ext cx="794172" cy="794172"/>
            </a:xfrm>
            <a:prstGeom prst="rect">
              <a:avLst/>
            </a:prstGeom>
          </p:spPr>
        </p:pic>
      </p:grpSp>
      <p:sp>
        <p:nvSpPr>
          <p:cNvPr id="2" name="Slide Number Placeholder 1">
            <a:extLst>
              <a:ext uri="{FF2B5EF4-FFF2-40B4-BE49-F238E27FC236}">
                <a16:creationId xmlns:a16="http://schemas.microsoft.com/office/drawing/2014/main" id="{5BCE5E6F-7E6D-768D-87BD-22654B7734C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98</a:t>
            </a:fld>
            <a:endParaRPr lang="en-AU"/>
          </a:p>
        </p:txBody>
      </p:sp>
    </p:spTree>
    <p:extLst>
      <p:ext uri="{BB962C8B-B14F-4D97-AF65-F5344CB8AC3E}">
        <p14:creationId xmlns:p14="http://schemas.microsoft.com/office/powerpoint/2010/main" val="153404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EB049-5BE5-3901-E41C-E95A3E5896C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F22D3D0-F51F-F846-4733-834CEC23822A}"/>
              </a:ext>
            </a:extLst>
          </p:cNvPr>
          <p:cNvSpPr>
            <a:spLocks noGrp="1"/>
          </p:cNvSpPr>
          <p:nvPr>
            <p:ph type="title"/>
          </p:nvPr>
        </p:nvSpPr>
        <p:spPr/>
        <p:txBody>
          <a:bodyPr/>
          <a:lstStyle/>
          <a:p>
            <a:r>
              <a:rPr lang="en-AU" sz="3200" dirty="0"/>
              <a:t>3.5 How has our use of hydrocarbons changed over time? </a:t>
            </a:r>
          </a:p>
        </p:txBody>
      </p:sp>
      <p:sp>
        <p:nvSpPr>
          <p:cNvPr id="4" name="TextBox 3">
            <a:extLst>
              <a:ext uri="{FF2B5EF4-FFF2-40B4-BE49-F238E27FC236}">
                <a16:creationId xmlns:a16="http://schemas.microsoft.com/office/drawing/2014/main" id="{7B612EE1-0F67-239F-C1FD-0A5839CCA72B}"/>
              </a:ext>
            </a:extLst>
          </p:cNvPr>
          <p:cNvSpPr txBox="1"/>
          <p:nvPr/>
        </p:nvSpPr>
        <p:spPr>
          <a:xfrm>
            <a:off x="360000" y="1081481"/>
            <a:ext cx="5024689" cy="1098193"/>
          </a:xfrm>
          <a:prstGeom prst="roundRect">
            <a:avLst/>
          </a:prstGeom>
          <a:noFill/>
          <a:ln w="28575">
            <a:solidFill>
              <a:schemeClr val="tx1"/>
            </a:solidFill>
          </a:ln>
        </p:spPr>
        <p:txBody>
          <a:bodyPr wrap="square" lIns="0" tIns="0" rIns="0" bIns="0" rtlCol="0" anchor="t">
            <a:noAutofit/>
          </a:bodyPr>
          <a:lstStyle/>
          <a:p>
            <a:pPr marL="92075">
              <a:lnSpc>
                <a:spcPct val="150000"/>
              </a:lnSpc>
              <a:spcAft>
                <a:spcPts val="600"/>
              </a:spcAft>
            </a:pPr>
            <a:r>
              <a:rPr lang="en-AU" sz="1600" b="1" dirty="0">
                <a:latin typeface="+mj-lt"/>
                <a:ea typeface="Calibri" panose="020F0502020204030204" pitchFamily="34" charset="0"/>
              </a:rPr>
              <a:t>Hydrocarbon</a:t>
            </a:r>
          </a:p>
          <a:p>
            <a:pPr marL="88900">
              <a:lnSpc>
                <a:spcPct val="150000"/>
              </a:lnSpc>
              <a:spcAft>
                <a:spcPts val="600"/>
              </a:spcAft>
            </a:pPr>
            <a:endParaRPr lang="en-AU" sz="1600" dirty="0">
              <a:solidFill>
                <a:schemeClr val="bg1"/>
              </a:solidFill>
              <a:ea typeface="Calibri" panose="020F0502020204030204" pitchFamily="34" charset="0"/>
            </a:endParaRPr>
          </a:p>
        </p:txBody>
      </p:sp>
      <p:sp>
        <p:nvSpPr>
          <p:cNvPr id="7" name="TextBox 6">
            <a:extLst>
              <a:ext uri="{FF2B5EF4-FFF2-40B4-BE49-F238E27FC236}">
                <a16:creationId xmlns:a16="http://schemas.microsoft.com/office/drawing/2014/main" id="{5B0A5150-6E3A-50D9-04A1-8D0B0A260D00}"/>
              </a:ext>
            </a:extLst>
          </p:cNvPr>
          <p:cNvSpPr txBox="1"/>
          <p:nvPr/>
        </p:nvSpPr>
        <p:spPr>
          <a:xfrm>
            <a:off x="360000" y="2355554"/>
            <a:ext cx="5024688" cy="1791144"/>
          </a:xfrm>
          <a:prstGeom prst="roundRect">
            <a:avLst>
              <a:gd name="adj" fmla="val 13057"/>
            </a:avLst>
          </a:prstGeom>
          <a:noFill/>
          <a:ln w="28575">
            <a:solidFill>
              <a:schemeClr val="tx1"/>
            </a:solidFill>
          </a:ln>
        </p:spPr>
        <p:txBody>
          <a:bodyPr wrap="square" lIns="0" tIns="0" rIns="0" bIns="0" rtlCol="0" anchor="t">
            <a:noAutofit/>
          </a:bodyPr>
          <a:lstStyle/>
          <a:p>
            <a:pPr marL="92075">
              <a:lnSpc>
                <a:spcPct val="150000"/>
              </a:lnSpc>
              <a:spcAft>
                <a:spcPts val="600"/>
              </a:spcAft>
            </a:pPr>
            <a:r>
              <a:rPr lang="en-AU" sz="1600" b="1" dirty="0">
                <a:latin typeface="+mj-lt"/>
                <a:ea typeface="Calibri" panose="020F0502020204030204" pitchFamily="34" charset="0"/>
              </a:rPr>
              <a:t>Modern uses</a:t>
            </a:r>
          </a:p>
          <a:p>
            <a:pPr marL="88900">
              <a:lnSpc>
                <a:spcPct val="150000"/>
              </a:lnSpc>
              <a:spcAft>
                <a:spcPts val="600"/>
              </a:spcAft>
            </a:pPr>
            <a:endParaRPr lang="en-AU" sz="1600" dirty="0">
              <a:solidFill>
                <a:schemeClr val="bg1"/>
              </a:solidFill>
              <a:ea typeface="Calibri" panose="020F0502020204030204" pitchFamily="34" charset="0"/>
            </a:endParaRPr>
          </a:p>
        </p:txBody>
      </p:sp>
      <p:sp>
        <p:nvSpPr>
          <p:cNvPr id="14" name="TextBox 13">
            <a:extLst>
              <a:ext uri="{FF2B5EF4-FFF2-40B4-BE49-F238E27FC236}">
                <a16:creationId xmlns:a16="http://schemas.microsoft.com/office/drawing/2014/main" id="{9A4D0A2B-CFD5-3EFD-EED3-3C152B4E38B2}"/>
              </a:ext>
            </a:extLst>
          </p:cNvPr>
          <p:cNvSpPr txBox="1"/>
          <p:nvPr/>
        </p:nvSpPr>
        <p:spPr>
          <a:xfrm>
            <a:off x="360000" y="4322578"/>
            <a:ext cx="5024690" cy="2179065"/>
          </a:xfrm>
          <a:prstGeom prst="roundRect">
            <a:avLst>
              <a:gd name="adj" fmla="val 12428"/>
            </a:avLst>
          </a:prstGeom>
          <a:noFill/>
          <a:ln w="28575">
            <a:solidFill>
              <a:schemeClr val="tx1"/>
            </a:solidFill>
          </a:ln>
        </p:spPr>
        <p:txBody>
          <a:bodyPr wrap="square" lIns="0" tIns="0" rIns="0" bIns="0" rtlCol="0" anchor="t">
            <a:noAutofit/>
          </a:bodyPr>
          <a:lstStyle/>
          <a:p>
            <a:pPr marL="92075">
              <a:lnSpc>
                <a:spcPct val="150000"/>
              </a:lnSpc>
              <a:spcAft>
                <a:spcPts val="600"/>
              </a:spcAft>
            </a:pPr>
            <a:r>
              <a:rPr lang="en-AU" sz="1600" b="1" dirty="0">
                <a:latin typeface="+mj-lt"/>
                <a:ea typeface="Calibri" panose="020F0502020204030204" pitchFamily="34" charset="0"/>
              </a:rPr>
              <a:t>Historical uses</a:t>
            </a:r>
          </a:p>
          <a:p>
            <a:pPr marL="88900">
              <a:lnSpc>
                <a:spcPct val="150000"/>
              </a:lnSpc>
              <a:spcAft>
                <a:spcPts val="600"/>
              </a:spcAft>
            </a:pPr>
            <a:endParaRPr lang="en-AU" sz="1600" dirty="0">
              <a:ea typeface="Calibri" panose="020F0502020204030204" pitchFamily="34" charset="0"/>
            </a:endParaRPr>
          </a:p>
          <a:p>
            <a:pPr marL="88900">
              <a:lnSpc>
                <a:spcPct val="150000"/>
              </a:lnSpc>
              <a:spcAft>
                <a:spcPts val="600"/>
              </a:spcAft>
            </a:pPr>
            <a:endParaRPr lang="en-AU" sz="1400" b="1" dirty="0">
              <a:latin typeface="Arial" panose="020B0604020202020204" pitchFamily="34" charset="0"/>
              <a:ea typeface="Calibri" panose="020F0502020204030204" pitchFamily="34" charset="0"/>
            </a:endParaRPr>
          </a:p>
          <a:p>
            <a:pPr marL="285750" indent="-285750" algn="l">
              <a:lnSpc>
                <a:spcPct val="150000"/>
              </a:lnSpc>
              <a:spcAft>
                <a:spcPts val="600"/>
              </a:spcAft>
              <a:buFont typeface="Arial" panose="020B0604020202020204" pitchFamily="34" charset="0"/>
              <a:buChar char="•"/>
            </a:pPr>
            <a:endParaRPr lang="en-AU" sz="1800" b="1" dirty="0">
              <a:solidFill>
                <a:schemeClr val="bg1"/>
              </a:solidFill>
            </a:endParaRPr>
          </a:p>
        </p:txBody>
      </p:sp>
      <p:sp>
        <p:nvSpPr>
          <p:cNvPr id="15" name="TextBox 14">
            <a:extLst>
              <a:ext uri="{FF2B5EF4-FFF2-40B4-BE49-F238E27FC236}">
                <a16:creationId xmlns:a16="http://schemas.microsoft.com/office/drawing/2014/main" id="{81A2AB0D-2B52-12FC-BDA6-7A2454CC1743}"/>
              </a:ext>
            </a:extLst>
          </p:cNvPr>
          <p:cNvSpPr txBox="1"/>
          <p:nvPr/>
        </p:nvSpPr>
        <p:spPr>
          <a:xfrm>
            <a:off x="5588000" y="1051214"/>
            <a:ext cx="5748000" cy="2244879"/>
          </a:xfrm>
          <a:prstGeom prst="roundRect">
            <a:avLst>
              <a:gd name="adj" fmla="val 9261"/>
            </a:avLst>
          </a:prstGeom>
          <a:noFill/>
          <a:ln w="28575">
            <a:solidFill>
              <a:schemeClr val="tx1"/>
            </a:solidFill>
          </a:ln>
        </p:spPr>
        <p:txBody>
          <a:bodyPr wrap="square" lIns="0" tIns="0" rIns="0" bIns="0" rtlCol="0" anchor="t">
            <a:noAutofit/>
          </a:bodyPr>
          <a:lstStyle/>
          <a:p>
            <a:pPr marL="92075">
              <a:lnSpc>
                <a:spcPct val="150000"/>
              </a:lnSpc>
              <a:spcAft>
                <a:spcPts val="600"/>
              </a:spcAft>
            </a:pPr>
            <a:r>
              <a:rPr lang="en-AU" sz="1600" b="1" dirty="0">
                <a:latin typeface="+mj-lt"/>
                <a:ea typeface="Calibri" panose="020F0502020204030204" pitchFamily="34" charset="0"/>
              </a:rPr>
              <a:t>Properties</a:t>
            </a:r>
          </a:p>
          <a:p>
            <a:pPr marL="88900">
              <a:lnSpc>
                <a:spcPct val="150000"/>
              </a:lnSpc>
              <a:spcAft>
                <a:spcPts val="600"/>
              </a:spcAft>
            </a:pPr>
            <a:endParaRPr lang="en-AU" sz="1600" dirty="0">
              <a:solidFill>
                <a:schemeClr val="bg1"/>
              </a:solidFill>
              <a:ea typeface="Calibri" panose="020F0502020204030204" pitchFamily="34" charset="0"/>
            </a:endParaRPr>
          </a:p>
          <a:p>
            <a:pPr marL="88900" algn="l">
              <a:lnSpc>
                <a:spcPct val="150000"/>
              </a:lnSpc>
              <a:spcAft>
                <a:spcPts val="600"/>
              </a:spcAft>
            </a:pPr>
            <a:endParaRPr lang="en-AU" sz="1800" b="1" dirty="0">
              <a:solidFill>
                <a:schemeClr val="bg1"/>
              </a:solidFill>
            </a:endParaRPr>
          </a:p>
        </p:txBody>
      </p:sp>
      <p:sp>
        <p:nvSpPr>
          <p:cNvPr id="2" name="TextBox 1">
            <a:extLst>
              <a:ext uri="{FF2B5EF4-FFF2-40B4-BE49-F238E27FC236}">
                <a16:creationId xmlns:a16="http://schemas.microsoft.com/office/drawing/2014/main" id="{5226B8A6-1EFE-A4C5-567D-B239D1730309}"/>
              </a:ext>
            </a:extLst>
          </p:cNvPr>
          <p:cNvSpPr txBox="1"/>
          <p:nvPr/>
        </p:nvSpPr>
        <p:spPr>
          <a:xfrm>
            <a:off x="5588000" y="3561908"/>
            <a:ext cx="5748000" cy="2936092"/>
          </a:xfrm>
          <a:prstGeom prst="roundRect">
            <a:avLst>
              <a:gd name="adj" fmla="val 9746"/>
            </a:avLst>
          </a:prstGeom>
          <a:noFill/>
          <a:ln w="28575">
            <a:solidFill>
              <a:schemeClr val="tx1"/>
            </a:solidFill>
          </a:ln>
        </p:spPr>
        <p:txBody>
          <a:bodyPr wrap="square" lIns="0" tIns="0" rIns="0" bIns="0" rtlCol="0" anchor="t">
            <a:noAutofit/>
          </a:bodyPr>
          <a:lstStyle/>
          <a:p>
            <a:pPr marL="92075">
              <a:lnSpc>
                <a:spcPct val="150000"/>
              </a:lnSpc>
              <a:spcAft>
                <a:spcPts val="600"/>
              </a:spcAft>
            </a:pPr>
            <a:r>
              <a:rPr lang="en-AU" sz="1600" b="1" dirty="0">
                <a:latin typeface="+mj-lt"/>
                <a:ea typeface="Calibri" panose="020F0502020204030204" pitchFamily="34" charset="0"/>
              </a:rPr>
              <a:t>Environmental impact</a:t>
            </a:r>
          </a:p>
          <a:p>
            <a:pPr marL="88900">
              <a:lnSpc>
                <a:spcPct val="150000"/>
              </a:lnSpc>
              <a:spcAft>
                <a:spcPts val="600"/>
              </a:spcAft>
            </a:pPr>
            <a:endParaRPr lang="en-AU" sz="1600" dirty="0">
              <a:ea typeface="Calibri" panose="020F0502020204030204" pitchFamily="34" charset="0"/>
            </a:endParaRPr>
          </a:p>
          <a:p>
            <a:pPr marL="88900" algn="l">
              <a:lnSpc>
                <a:spcPct val="150000"/>
              </a:lnSpc>
              <a:spcAft>
                <a:spcPts val="600"/>
              </a:spcAft>
            </a:pPr>
            <a:endParaRPr lang="en-AU" sz="1800" b="1" dirty="0">
              <a:solidFill>
                <a:schemeClr val="bg1"/>
              </a:solidFill>
            </a:endParaRPr>
          </a:p>
        </p:txBody>
      </p:sp>
      <p:sp>
        <p:nvSpPr>
          <p:cNvPr id="3" name="Slide Number Placeholder 2">
            <a:extLst>
              <a:ext uri="{FF2B5EF4-FFF2-40B4-BE49-F238E27FC236}">
                <a16:creationId xmlns:a16="http://schemas.microsoft.com/office/drawing/2014/main" id="{37F42047-70B9-BD09-4914-7841A358B40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99</a:t>
            </a:fld>
            <a:endParaRPr lang="en-AU"/>
          </a:p>
        </p:txBody>
      </p:sp>
    </p:spTree>
    <p:extLst>
      <p:ext uri="{BB962C8B-B14F-4D97-AF65-F5344CB8AC3E}">
        <p14:creationId xmlns:p14="http://schemas.microsoft.com/office/powerpoint/2010/main" val="81961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2571EF-DE9D-438E-A626-64D39810BC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9E07DB-2055-4712-91CF-7D1598940BDE}">
  <ds:schemaRefs>
    <ds:schemaRef ds:uri="http://schemas.microsoft.com/sharepoint/v3/contenttype/forms"/>
  </ds:schemaRefs>
</ds:datastoreItem>
</file>

<file path=customXml/itemProps3.xml><?xml version="1.0" encoding="utf-8"?>
<ds:datastoreItem xmlns:ds="http://schemas.openxmlformats.org/officeDocument/2006/customXml" ds:itemID="{BF2FF6B5-0BB8-4068-9DB9-0298984F437B}">
  <ds:schemaRefs>
    <ds:schemaRef ds:uri="http://schemas.microsoft.com/office/2006/metadata/properties"/>
    <ds:schemaRef ds:uri="http://schemas.microsoft.com/office/infopath/2007/PartnerControls"/>
    <ds:schemaRef ds:uri="98740c54-966f-451d-a76c-e38eb7fddd55"/>
  </ds:schemaRefs>
</ds:datastoreItem>
</file>

<file path=docProps/app.xml><?xml version="1.0" encoding="utf-8"?>
<Properties xmlns="http://schemas.openxmlformats.org/officeDocument/2006/extended-properties" xmlns:vt="http://schemas.openxmlformats.org/officeDocument/2006/docPropsVTypes">
  <Template>Secondary classroom slide deck template (1)</Template>
  <TotalTime>373</TotalTime>
  <Words>23720</Words>
  <Application>Microsoft Office PowerPoint</Application>
  <PresentationFormat>Widescreen</PresentationFormat>
  <Paragraphs>3104</Paragraphs>
  <Slides>149</Slides>
  <Notes>148</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149</vt:i4>
      </vt:variant>
    </vt:vector>
  </HeadingPairs>
  <TitlesOfParts>
    <vt:vector size="160" baseType="lpstr">
      <vt:lpstr>Calibri</vt:lpstr>
      <vt:lpstr>Courier New</vt:lpstr>
      <vt:lpstr>Public Sans Bold</vt:lpstr>
      <vt:lpstr>Public Sans Light</vt:lpstr>
      <vt:lpstr>Symbol</vt:lpstr>
      <vt:lpstr>Arial</vt:lpstr>
      <vt:lpstr>Times New Roman</vt:lpstr>
      <vt:lpstr>Public Sans Semi-Bold</vt:lpstr>
      <vt:lpstr>Public Sans</vt:lpstr>
      <vt:lpstr>Montserrat</vt:lpstr>
      <vt:lpstr>1_NSWG Corporate</vt:lpstr>
      <vt:lpstr>Instructions for use</vt:lpstr>
      <vt:lpstr>Materials</vt:lpstr>
      <vt:lpstr>Contents (1 of 2)</vt:lpstr>
      <vt:lpstr>Contents (2 of 2)</vt:lpstr>
      <vt:lpstr>Essential question 1</vt:lpstr>
      <vt:lpstr>1.1 Resources around us</vt:lpstr>
      <vt:lpstr>1.1 Lotus diagram – blank</vt:lpstr>
      <vt:lpstr>1.1 Lotus diagram (1 of 5)</vt:lpstr>
      <vt:lpstr>1.1 Lotus diagram (2 of 5)</vt:lpstr>
      <vt:lpstr>1.1 Lotus diagram (3 of 5)</vt:lpstr>
      <vt:lpstr>1.1 Lotus diagram (4 of 5)</vt:lpstr>
      <vt:lpstr>1.1 Lotus diagram (5 of 5)</vt:lpstr>
      <vt:lpstr>1.1 Lotus diagram – complete</vt:lpstr>
      <vt:lpstr>1.1 Defining key terms</vt:lpstr>
      <vt:lpstr>1.1 Agree to disagree</vt:lpstr>
      <vt:lpstr>1.2 Exploring Australia’s resources</vt:lpstr>
      <vt:lpstr>1.2 Can you trust that information?</vt:lpstr>
      <vt:lpstr>1.2 Checkpoint 1</vt:lpstr>
      <vt:lpstr>1.2 Checkpoint 2</vt:lpstr>
      <vt:lpstr>1.2 Resource reserves</vt:lpstr>
      <vt:lpstr>1.2 Mineral reserves of iron ore</vt:lpstr>
      <vt:lpstr>1.2 Mineral reserves of iron ore and antimony</vt:lpstr>
      <vt:lpstr>1.3 Exploring products from Australian minerals and resources</vt:lpstr>
      <vt:lpstr>1.3 Copper ores</vt:lpstr>
      <vt:lpstr>1.4 Aboriginal and Torres Strait Islander Peoples use of minerals and resources</vt:lpstr>
      <vt:lpstr>Ochre </vt:lpstr>
      <vt:lpstr>Resin </vt:lpstr>
      <vt:lpstr>Scar trees </vt:lpstr>
      <vt:lpstr>Stone</vt:lpstr>
      <vt:lpstr>Acacia</vt:lpstr>
      <vt:lpstr>1.4 Resource showcase</vt:lpstr>
      <vt:lpstr>1.5 Evaluate the environmental impact of extracting and using a resource</vt:lpstr>
      <vt:lpstr>1.5 Evaluating environmental impacts</vt:lpstr>
      <vt:lpstr>1.5 Environmental impact of mining and resource extraction in Australia</vt:lpstr>
      <vt:lpstr>1.5 Evaluation criteria</vt:lpstr>
      <vt:lpstr>Essential question 2</vt:lpstr>
      <vt:lpstr>2.1 Valency – use it, lose it or share it</vt:lpstr>
      <vt:lpstr>2.1 Model of an atom</vt:lpstr>
      <vt:lpstr>2.1 Electron configuration</vt:lpstr>
      <vt:lpstr>2.1 The periodic table</vt:lpstr>
      <vt:lpstr>2.1 Checkpoint</vt:lpstr>
      <vt:lpstr>2.2 From elements to compounds – the noble gas connection</vt:lpstr>
      <vt:lpstr>2.2 Checkpoint 1</vt:lpstr>
      <vt:lpstr>2.2 Noble gases (1 of 2)</vt:lpstr>
      <vt:lpstr>2.2 Noble gases (2 of 2)</vt:lpstr>
      <vt:lpstr>2.2 Noble gas configuration</vt:lpstr>
      <vt:lpstr>2.2 The octet rule</vt:lpstr>
      <vt:lpstr>2.2 The octet rule and the period table</vt:lpstr>
      <vt:lpstr>2.2 Achieving noble gas configuration (1 of 3)</vt:lpstr>
      <vt:lpstr>2.2 Achieving noble gas configuration (2 of 3)</vt:lpstr>
      <vt:lpstr>2.2 Achieving noble gas configuration (3 of 3)</vt:lpstr>
      <vt:lpstr>2.2 Checkpoint 2</vt:lpstr>
      <vt:lpstr>2.3 Ionic bonding</vt:lpstr>
      <vt:lpstr>2.3 Checkpoint</vt:lpstr>
      <vt:lpstr>2.3 Magnesium + oxygen</vt:lpstr>
      <vt:lpstr>2.3 Magnesium + chlorine</vt:lpstr>
      <vt:lpstr>2.3 Ionic compounds</vt:lpstr>
      <vt:lpstr>2.3 Ionic compounds and chemical formula</vt:lpstr>
      <vt:lpstr>2.4 Covalent bonding</vt:lpstr>
      <vt:lpstr>2.4 Checkpoint</vt:lpstr>
      <vt:lpstr>2.5 Metallic bonding</vt:lpstr>
      <vt:lpstr>2.5 Checkpoint</vt:lpstr>
      <vt:lpstr>2.6 Bonds and beyond – exploring the properties of bonds</vt:lpstr>
      <vt:lpstr>2.6 Checkpoint</vt:lpstr>
      <vt:lpstr>2.6 Bonds and beyond – exploring the properties of different types of bonds </vt:lpstr>
      <vt:lpstr>Essential question 3</vt:lpstr>
      <vt:lpstr>3.1 Is it organic or inorganic?</vt:lpstr>
      <vt:lpstr>3.1 Comparing organic and inorganic molecules</vt:lpstr>
      <vt:lpstr>3.2 Hydrocarbons are everywhere</vt:lpstr>
      <vt:lpstr>3.2 Frayer diagram – crude oil</vt:lpstr>
      <vt:lpstr>3.2 Frayer diagram – crude oil (sample response)</vt:lpstr>
      <vt:lpstr>3.2 Frayer diagram – mixture</vt:lpstr>
      <vt:lpstr>3.2 Frayer diagram – Mixture (sample response)</vt:lpstr>
      <vt:lpstr>3.2 Frayer diagram – hydrocarbon</vt:lpstr>
      <vt:lpstr>3.2 Frayer diagram – hydrocarbon (sample response)</vt:lpstr>
      <vt:lpstr>3.2 Fractional distillation</vt:lpstr>
      <vt:lpstr>3.2 Fractional distillation diagram</vt:lpstr>
      <vt:lpstr>3.3 Give them a name</vt:lpstr>
      <vt:lpstr>3.3 The role of IUPAC</vt:lpstr>
      <vt:lpstr>3.3 Naming organic compounds (1 of 2)</vt:lpstr>
      <vt:lpstr>3.3 Naming organic compounds (2 of 2)</vt:lpstr>
      <vt:lpstr>3.3 Naming organic compounds – alkanes (1 of 2)</vt:lpstr>
      <vt:lpstr>3.3 Naming organic compounds – alkanes (2 of 2)</vt:lpstr>
      <vt:lpstr>3.3 Naming organic compounds – problem set 2 (1 of 2)</vt:lpstr>
      <vt:lpstr>3.3 Naming organic compounds – problem set 2 (2 of 2)</vt:lpstr>
      <vt:lpstr>3.4 All things combustion (practical investigation) (1 of 2)</vt:lpstr>
      <vt:lpstr>3.4 All things combustion (practical investigation) (2 of 2)</vt:lpstr>
      <vt:lpstr>3.4 Checkpoint</vt:lpstr>
      <vt:lpstr>3.4 Complete combustion – sample response</vt:lpstr>
      <vt:lpstr>3.4 Incomplete combustion – sample response</vt:lpstr>
      <vt:lpstr>3.4 Checkpoint 1</vt:lpstr>
      <vt:lpstr>3.4 Predict-Observe-Explain (POE)</vt:lpstr>
      <vt:lpstr>3.4 Calculation of energy transferred to the water</vt:lpstr>
      <vt:lpstr>3.4 Checkpoint 2</vt:lpstr>
      <vt:lpstr>3.5 How have we used hydrocarbons?</vt:lpstr>
      <vt:lpstr>3.5 Using hydrocarbons</vt:lpstr>
      <vt:lpstr>3.5 Checkpoint – How have we used hydrocarbons?</vt:lpstr>
      <vt:lpstr>3.5 Think-Pair-Share</vt:lpstr>
      <vt:lpstr>3.5 How has our use of hydrocarbons changed over time? </vt:lpstr>
      <vt:lpstr>3.6 Polymer raw ingredients</vt:lpstr>
      <vt:lpstr>3.6 Checkpoint 1</vt:lpstr>
      <vt:lpstr>3.6 Checkpoint 2</vt:lpstr>
      <vt:lpstr>3.6 Polymers</vt:lpstr>
      <vt:lpstr>3.6 Polymers versus plastics</vt:lpstr>
      <vt:lpstr>3.6 Structure of polymers</vt:lpstr>
      <vt:lpstr>3.6 Frayer diagram – polymers (1 of 2)</vt:lpstr>
      <vt:lpstr>3.6 Frayer diagram – polymers (2 of 2)</vt:lpstr>
      <vt:lpstr>3.6 Frayer diagram – polymers (sample)</vt:lpstr>
      <vt:lpstr>3.6 Raw materials for polymers</vt:lpstr>
      <vt:lpstr>3.6 Comparison of raw materials</vt:lpstr>
      <vt:lpstr>3.7 Properties of polymers</vt:lpstr>
      <vt:lpstr>3.7 Prior knowledge checkpoint </vt:lpstr>
      <vt:lpstr>3.7 Polymers in common items</vt:lpstr>
      <vt:lpstr>3.7 Linking properties to uses of polymers</vt:lpstr>
      <vt:lpstr>3.7 Checkpoint – properties of polymers</vt:lpstr>
      <vt:lpstr>3.8 So many polymers</vt:lpstr>
      <vt:lpstr>3.8 Decoding plastic identification numbers to identify polymers</vt:lpstr>
      <vt:lpstr>3.8 Creating a tally table in MS Excel</vt:lpstr>
      <vt:lpstr>3.8 Creating a column graph in MS Excel</vt:lpstr>
      <vt:lpstr>3.8 Data visualisation – sample graphs</vt:lpstr>
      <vt:lpstr>3.9 Is it biodegradable? (1 of 2)</vt:lpstr>
      <vt:lpstr>3.9 Is it biodegradable? (2 of 2)</vt:lpstr>
      <vt:lpstr>3.9 Life cycle of plastics</vt:lpstr>
      <vt:lpstr>3.9 Biodegradable versus compostable polymers</vt:lpstr>
      <vt:lpstr>3.9 Bioplastics</vt:lpstr>
      <vt:lpstr>3.9 Checkpoint</vt:lpstr>
      <vt:lpstr>3.10 Microplastics</vt:lpstr>
      <vt:lpstr>3.10 What are microplastics</vt:lpstr>
      <vt:lpstr>3.10 Fate of microplastics</vt:lpstr>
      <vt:lpstr>3.10 Bioaccumulation</vt:lpstr>
      <vt:lpstr>3.10 What is a case study</vt:lpstr>
      <vt:lpstr>3.10 Poster content</vt:lpstr>
      <vt:lpstr>3.10 Quality criteria for poster design</vt:lpstr>
      <vt:lpstr>3.11 Sustainable alternatives</vt:lpstr>
      <vt:lpstr>3.11 Plastic use data</vt:lpstr>
      <vt:lpstr>3.11 Plastic disposal </vt:lpstr>
      <vt:lpstr>3.11 Alternative materials for polymers </vt:lpstr>
      <vt:lpstr>3.11 Sample answer</vt:lpstr>
      <vt:lpstr>3.11 Checkpoint 1</vt:lpstr>
      <vt:lpstr>3.11 Checkpoint 2</vt:lpstr>
      <vt:lpstr>3.11 Steps for infographic</vt:lpstr>
      <vt:lpstr>3.11 Structure of infographic</vt:lpstr>
      <vt:lpstr>3.11 Quality criteria for an infographic</vt:lpstr>
      <vt:lpstr>Resource templates</vt:lpstr>
      <vt:lpstr>Frayer diagram</vt:lpstr>
      <vt:lpstr>Electron configuration template</vt:lpstr>
      <vt:lpstr>References (1 of 2)</vt:lpstr>
      <vt:lpstr>References (2 of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 slide deck – Stage 5, science</dc:title>
  <dc:creator>NSW Department of Education</dc:creator>
  <dcterms:created xsi:type="dcterms:W3CDTF">2025-06-19T03:44:11Z</dcterms:created>
  <dcterms:modified xsi:type="dcterms:W3CDTF">2025-07-03T02:01:26Z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2025-06-19T03:45:05Z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a991e7c8-568b-471e-91dc-9e28faa49251</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