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40"/>
  </p:notesMasterIdLst>
  <p:handoutMasterIdLst>
    <p:handoutMasterId r:id="rId141"/>
  </p:handoutMasterIdLst>
  <p:sldIdLst>
    <p:sldId id="26381" r:id="rId5"/>
    <p:sldId id="266" r:id="rId6"/>
    <p:sldId id="26393" r:id="rId7"/>
    <p:sldId id="2147470362" r:id="rId8"/>
    <p:sldId id="271" r:id="rId9"/>
    <p:sldId id="26383" r:id="rId10"/>
    <p:sldId id="2147470508" r:id="rId11"/>
    <p:sldId id="26394" r:id="rId12"/>
    <p:sldId id="2147470363" r:id="rId13"/>
    <p:sldId id="2147470364" r:id="rId14"/>
    <p:sldId id="2147470369" r:id="rId15"/>
    <p:sldId id="2147470368" r:id="rId16"/>
    <p:sldId id="26395" r:id="rId17"/>
    <p:sldId id="2147470466" r:id="rId18"/>
    <p:sldId id="2147470377" r:id="rId19"/>
    <p:sldId id="2147470378" r:id="rId20"/>
    <p:sldId id="2147470379" r:id="rId21"/>
    <p:sldId id="2147470380" r:id="rId22"/>
    <p:sldId id="2147470385" r:id="rId23"/>
    <p:sldId id="2147470386" r:id="rId24"/>
    <p:sldId id="2147470387" r:id="rId25"/>
    <p:sldId id="2147470391" r:id="rId26"/>
    <p:sldId id="2147470381" r:id="rId27"/>
    <p:sldId id="26396" r:id="rId28"/>
    <p:sldId id="2147470467" r:id="rId29"/>
    <p:sldId id="2147470416" r:id="rId30"/>
    <p:sldId id="2147470417" r:id="rId31"/>
    <p:sldId id="26397" r:id="rId32"/>
    <p:sldId id="2147470468" r:id="rId33"/>
    <p:sldId id="2147470422" r:id="rId34"/>
    <p:sldId id="2147470427" r:id="rId35"/>
    <p:sldId id="2147470423" r:id="rId36"/>
    <p:sldId id="2147470424" r:id="rId37"/>
    <p:sldId id="2147470425" r:id="rId38"/>
    <p:sldId id="2147470428" r:id="rId39"/>
    <p:sldId id="2147470429" r:id="rId40"/>
    <p:sldId id="2147470430" r:id="rId41"/>
    <p:sldId id="2147470431" r:id="rId42"/>
    <p:sldId id="2147470434" r:id="rId43"/>
    <p:sldId id="2147470435" r:id="rId44"/>
    <p:sldId id="2147470436" r:id="rId45"/>
    <p:sldId id="26398" r:id="rId46"/>
    <p:sldId id="2147470469" r:id="rId47"/>
    <p:sldId id="2147470437" r:id="rId48"/>
    <p:sldId id="2147470517" r:id="rId49"/>
    <p:sldId id="2147470438" r:id="rId50"/>
    <p:sldId id="2147470518" r:id="rId51"/>
    <p:sldId id="2147470441" r:id="rId52"/>
    <p:sldId id="2147470442" r:id="rId53"/>
    <p:sldId id="26399" r:id="rId54"/>
    <p:sldId id="2147470465" r:id="rId55"/>
    <p:sldId id="2147470444" r:id="rId56"/>
    <p:sldId id="2147470496" r:id="rId57"/>
    <p:sldId id="2147470447" r:id="rId58"/>
    <p:sldId id="2147470453" r:id="rId59"/>
    <p:sldId id="2147470448" r:id="rId60"/>
    <p:sldId id="2147470449" r:id="rId61"/>
    <p:sldId id="2147470450" r:id="rId62"/>
    <p:sldId id="26400" r:id="rId63"/>
    <p:sldId id="2147470494" r:id="rId64"/>
    <p:sldId id="2141411759" r:id="rId65"/>
    <p:sldId id="2147470520" r:id="rId66"/>
    <p:sldId id="2147470497" r:id="rId67"/>
    <p:sldId id="2147470521" r:id="rId68"/>
    <p:sldId id="2147470522" r:id="rId69"/>
    <p:sldId id="26401" r:id="rId70"/>
    <p:sldId id="2147470471" r:id="rId71"/>
    <p:sldId id="2147470484" r:id="rId72"/>
    <p:sldId id="2147470487" r:id="rId73"/>
    <p:sldId id="2147470488" r:id="rId74"/>
    <p:sldId id="2147470485" r:id="rId75"/>
    <p:sldId id="2147470407" r:id="rId76"/>
    <p:sldId id="2147470495" r:id="rId77"/>
    <p:sldId id="2147470490" r:id="rId78"/>
    <p:sldId id="2147470492" r:id="rId79"/>
    <p:sldId id="26392" r:id="rId80"/>
    <p:sldId id="2147470482" r:id="rId81"/>
    <p:sldId id="2147470415" r:id="rId82"/>
    <p:sldId id="2147470457" r:id="rId83"/>
    <p:sldId id="2147470456" r:id="rId84"/>
    <p:sldId id="2147470414" r:id="rId85"/>
    <p:sldId id="2147470461" r:id="rId86"/>
    <p:sldId id="2147470483" r:id="rId87"/>
    <p:sldId id="2147470460" r:id="rId88"/>
    <p:sldId id="26402" r:id="rId89"/>
    <p:sldId id="2147470472" r:id="rId90"/>
    <p:sldId id="2147470413" r:id="rId91"/>
    <p:sldId id="2147470527" r:id="rId92"/>
    <p:sldId id="2147470489" r:id="rId93"/>
    <p:sldId id="2147470462" r:id="rId94"/>
    <p:sldId id="2147472264" r:id="rId95"/>
    <p:sldId id="2147472263" r:id="rId96"/>
    <p:sldId id="2147470493" r:id="rId97"/>
    <p:sldId id="2147470530" r:id="rId98"/>
    <p:sldId id="2147470409" r:id="rId99"/>
    <p:sldId id="2147470473" r:id="rId100"/>
    <p:sldId id="2147470412" r:id="rId101"/>
    <p:sldId id="2147470463" r:id="rId102"/>
    <p:sldId id="2147470528" r:id="rId103"/>
    <p:sldId id="2147470358" r:id="rId104"/>
    <p:sldId id="2147470334" r:id="rId105"/>
    <p:sldId id="2147470333" r:id="rId106"/>
    <p:sldId id="2147470352" r:id="rId107"/>
    <p:sldId id="2147470353" r:id="rId108"/>
    <p:sldId id="2147470347" r:id="rId109"/>
    <p:sldId id="2147470348" r:id="rId110"/>
    <p:sldId id="2147470335" r:id="rId111"/>
    <p:sldId id="2147470526" r:id="rId112"/>
    <p:sldId id="2147470351" r:id="rId113"/>
    <p:sldId id="2147470354" r:id="rId114"/>
    <p:sldId id="2147470337" r:id="rId115"/>
    <p:sldId id="2147470476" r:id="rId116"/>
    <p:sldId id="2147470341" r:id="rId117"/>
    <p:sldId id="2147470345" r:id="rId118"/>
    <p:sldId id="2147470372" r:id="rId119"/>
    <p:sldId id="2147470371" r:id="rId120"/>
    <p:sldId id="2147470336" r:id="rId121"/>
    <p:sldId id="2147470477" r:id="rId122"/>
    <p:sldId id="2147470393" r:id="rId123"/>
    <p:sldId id="2147470392" r:id="rId124"/>
    <p:sldId id="2147470394" r:id="rId125"/>
    <p:sldId id="2147470338" r:id="rId126"/>
    <p:sldId id="2147470478" r:id="rId127"/>
    <p:sldId id="2147470343" r:id="rId128"/>
    <p:sldId id="2147470396" r:id="rId129"/>
    <p:sldId id="2147470376" r:id="rId130"/>
    <p:sldId id="2147470339" r:id="rId131"/>
    <p:sldId id="2147470529" r:id="rId132"/>
    <p:sldId id="2147470406" r:id="rId133"/>
    <p:sldId id="2147470500" r:id="rId134"/>
    <p:sldId id="2147470501" r:id="rId135"/>
    <p:sldId id="2147470455" r:id="rId136"/>
    <p:sldId id="360" r:id="rId137"/>
    <p:sldId id="2147470506" r:id="rId138"/>
    <p:sldId id="361" r:id="rId139"/>
  </p:sldIdLst>
  <p:sldSz cx="12192000" cy="6858000"/>
  <p:notesSz cx="6858000" cy="9144000"/>
  <p:embeddedFontLst>
    <p:embeddedFont>
      <p:font typeface="Cambria Math" panose="02040503050406030204" pitchFamily="18" charset="0"/>
      <p:regular r:id="rId142"/>
    </p:embeddedFont>
    <p:embeddedFont>
      <p:font typeface="Montserrat" panose="00000500000000000000" pitchFamily="2" charset="0"/>
      <p:regular r:id="rId143"/>
      <p:bold r:id="rId144"/>
      <p:italic r:id="rId145"/>
      <p:boldItalic r:id="rId146"/>
    </p:embeddedFont>
    <p:embeddedFont>
      <p:font typeface="Montserrat" panose="00000500000000000000" pitchFamily="2" charset="0"/>
      <p:regular r:id="rId143"/>
      <p:bold r:id="rId144"/>
      <p:italic r:id="rId145"/>
      <p:boldItalic r:id="rId146"/>
    </p:embeddedFont>
    <p:embeddedFont>
      <p:font typeface="Open Sans" panose="020B0606030504020204" pitchFamily="34" charset="0"/>
      <p:regular r:id="rId147"/>
      <p:bold r:id="rId148"/>
      <p:italic r:id="rId149"/>
      <p:boldItalic r:id="rId150"/>
    </p:embeddedFont>
    <p:embeddedFont>
      <p:font typeface="Public Sans" pitchFamily="2" charset="0"/>
      <p:regular r:id="rId151"/>
      <p:bold r:id="rId152"/>
      <p:italic r:id="rId153"/>
      <p:boldItalic r:id="rId154"/>
    </p:embeddedFont>
    <p:embeddedFont>
      <p:font typeface="Public Sans Light" pitchFamily="2" charset="0"/>
      <p:regular r:id="rId155"/>
      <p:italic r:id="rId156"/>
    </p:embeddedFont>
    <p:embeddedFont>
      <p:font typeface="Roboto" panose="02000000000000000000" pitchFamily="2" charset="0"/>
      <p:regular r:id="rId157"/>
      <p:bold r:id="rId158"/>
      <p:italic r:id="rId159"/>
      <p:boldItalic r:id="rId160"/>
    </p:embeddedFont>
    <p:embeddedFont>
      <p:font typeface="Yu Gothic Light" panose="020B0300000000000000" pitchFamily="34" charset="-128"/>
      <p:regular r:id="rId16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6F0191A-068C-8FA4-EA38-A137A428DA08}" name="Bronwyn Gilmore" initials="BG" userId="S::bronwyn.gilmore@det.nsw.edu.au::d75d7ff0-1cd9-495b-ade2-ab2e4011355b" providerId="AD"/>
  <p188:author id="{000B4D23-66DF-6C87-27A6-1833080C2C29}" name="Amy Laker" initials="AL" userId="S::Amy.Laker3@det.nsw.edu.au::4c439f8b-4024-428a-85a1-35f7d1063bbc" providerId="AD"/>
  <p188:author id="{C3022933-6033-1D2B-7132-C104A58355BF}" name="Lewanna Kenton" initials="LK" userId="S::lewanna.kenton2@det.nsw.edu.au::c46aa24c-2ae8-4fbc-971f-03ec70a397d0" providerId="AD"/>
  <p188:author id="{9DAB8A52-D956-BEF1-5E26-F9A0EC19B15C}" name="Bronwyn Gilmore" initials="BG" userId="S::BRONWYN.GILMORE@det.nsw.edu.au::d75d7ff0-1cd9-495b-ade2-ab2e4011355b" providerId="AD"/>
  <p188:author id="{7E75FA56-F62D-F1E1-B186-4B5957521924}" name="Joshua Westerway" initials="JW" userId="S::Joshua.Westerway@det.nsw.edu.au::66450e49-bf11-4790-8604-ec67bae05f64"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48549594-D792-9352-D7B4-F03D7C3C1A72}" name="Grace McIntosh" initials="GM" userId="S::Grace.McIntosh3@det.nsw.edu.au::787e35bb-7647-4b1a-a52a-d4d7ebc0fe73" providerId="AD"/>
  <p188:author id="{6CEA15A2-9A5E-184D-5285-018854E14BC5}" name="Ben Surwald" initials="BS" userId="S::BENJAMIN.SURWALD@det.nsw.edu.au::a90ce51f-3333-4d81-b955-619397438313" providerId="AD"/>
  <p188:author id="{20A69EB9-37FE-C617-BCB4-31B442AC0505}" name="Sham Nair (Sham Nair)" initials="SN" userId="S::Sham.Nair@det.nsw.edu.au::4817747e-2766-4bab-b119-23e4e659ab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CFFE"/>
    <a:srgbClr val="002664"/>
    <a:srgbClr val="00296C"/>
    <a:srgbClr val="146CFD"/>
    <a:srgbClr val="B51458"/>
    <a:srgbClr val="00ACC2"/>
    <a:srgbClr val="64BB47"/>
    <a:srgbClr val="E5F7FC"/>
    <a:srgbClr val="FBDB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0AFBE7-0DE3-C44F-8203-B94EC760B536}" v="1" dt="2025-11-04T01:54:39.038"/>
    <p1510:client id="{9B2571ED-A175-42D8-8A5C-6AD1D76C443D}" v="1" dt="2025-11-04T03:01:12.74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36"/>
    <p:restoredTop sz="73061" autoAdjust="0"/>
  </p:normalViewPr>
  <p:slideViewPr>
    <p:cSldViewPr snapToGrid="0">
      <p:cViewPr varScale="1">
        <p:scale>
          <a:sx n="71" d="100"/>
          <a:sy n="71" d="100"/>
        </p:scale>
        <p:origin x="572" y="5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18.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8.fntdata"/><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19.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font" Target="fonts/font9.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notesMaster" Target="notesMasters/notesMaster1.xml"/><Relationship Id="rId145" Type="http://schemas.openxmlformats.org/officeDocument/2006/relationships/font" Target="fonts/font4.fntdata"/><Relationship Id="rId161" Type="http://schemas.openxmlformats.org/officeDocument/2006/relationships/font" Target="fonts/font20.fntdata"/><Relationship Id="rId16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font" Target="fonts/font10.fntdata"/><Relationship Id="rId156" Type="http://schemas.openxmlformats.org/officeDocument/2006/relationships/font" Target="fonts/font15.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handoutMaster" Target="handoutMasters/handoutMaster1.xml"/><Relationship Id="rId146" Type="http://schemas.openxmlformats.org/officeDocument/2006/relationships/font" Target="fonts/font5.fntdata"/><Relationship Id="rId16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6.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6.fntdata"/><Relationship Id="rId168"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fntdata"/><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2.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2.fntdata"/><Relationship Id="rId148" Type="http://schemas.openxmlformats.org/officeDocument/2006/relationships/font" Target="fonts/font7.fntdata"/><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13.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3.fntdata"/><Relationship Id="rId90" Type="http://schemas.openxmlformats.org/officeDocument/2006/relationships/slide" Target="slides/slide86.xml"/><Relationship Id="rId165"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Devaney" userId="eb685b92-69b9-4494-842c-ff4c87addb9f" providerId="ADAL" clId="{D776B59A-95F1-414F-A0B3-7FA5BE12ED3C}"/>
    <pc:docChg chg="undo custSel modSld">
      <pc:chgData name="Julie Devaney" userId="eb685b92-69b9-4494-842c-ff4c87addb9f" providerId="ADAL" clId="{D776B59A-95F1-414F-A0B3-7FA5BE12ED3C}" dt="2025-11-04T03:19:46.546" v="1" actId="22"/>
      <pc:docMkLst>
        <pc:docMk/>
      </pc:docMkLst>
      <pc:sldChg chg="addSp delSp mod">
        <pc:chgData name="Julie Devaney" userId="eb685b92-69b9-4494-842c-ff4c87addb9f" providerId="ADAL" clId="{D776B59A-95F1-414F-A0B3-7FA5BE12ED3C}" dt="2025-11-04T03:19:46.546" v="1" actId="22"/>
        <pc:sldMkLst>
          <pc:docMk/>
          <pc:sldMk cId="3977060110" sldId="26381"/>
        </pc:sldMkLst>
        <pc:spChg chg="add del">
          <ac:chgData name="Julie Devaney" userId="eb685b92-69b9-4494-842c-ff4c87addb9f" providerId="ADAL" clId="{D776B59A-95F1-414F-A0B3-7FA5BE12ED3C}" dt="2025-11-04T03:19:46.546" v="1" actId="22"/>
          <ac:spMkLst>
            <pc:docMk/>
            <pc:sldMk cId="3977060110" sldId="26381"/>
            <ac:spMk id="5" creationId="{464A4689-F114-7089-9FDA-3911476109C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aseline="0" dirty="0">
                <a:solidFill>
                  <a:schemeClr val="tx1"/>
                </a:solidFill>
              </a:rPr>
              <a:t>School waste percentage by weight</a:t>
            </a:r>
            <a:endParaRPr lang="en-US" sz="1800" dirty="0">
              <a:solidFill>
                <a:schemeClr val="tx1"/>
              </a:solidFill>
            </a:endParaRPr>
          </a:p>
        </c:rich>
      </c:tx>
      <c:layout>
        <c:manualLayout>
          <c:xMode val="edge"/>
          <c:yMode val="edge"/>
          <c:x val="0.25410601752983875"/>
          <c:y val="2.665544373071361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Mass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C6E9-4FF5-8149-7CB7EDC3210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C6E9-4FF5-8149-7CB7EDC32104}"/>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C6E9-4FF5-8149-7CB7EDC32104}"/>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C6E9-4FF5-8149-7CB7EDC32104}"/>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Food</c:v>
                </c:pt>
                <c:pt idx="1">
                  <c:v>Recyclable Containers</c:v>
                </c:pt>
                <c:pt idx="2">
                  <c:v>Mixed waste</c:v>
                </c:pt>
                <c:pt idx="3">
                  <c:v>Paper and cardboard</c:v>
                </c:pt>
              </c:strCache>
            </c:strRef>
          </c:cat>
          <c:val>
            <c:numRef>
              <c:f>Sheet1!$B$2:$B$5</c:f>
              <c:numCache>
                <c:formatCode>0%</c:formatCode>
                <c:ptCount val="4"/>
                <c:pt idx="0">
                  <c:v>0.46</c:v>
                </c:pt>
                <c:pt idx="1">
                  <c:v>0.04</c:v>
                </c:pt>
                <c:pt idx="2">
                  <c:v>0.23</c:v>
                </c:pt>
                <c:pt idx="3">
                  <c:v>0.27</c:v>
                </c:pt>
              </c:numCache>
            </c:numRef>
          </c:val>
          <c:extLst>
            <c:ext xmlns:c16="http://schemas.microsoft.com/office/drawing/2014/chart" uri="{C3380CC4-5D6E-409C-BE32-E72D297353CC}">
              <c16:uniqueId val="{00000008-C6E9-4FF5-8149-7CB7EDC3210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ayout>
        <c:manualLayout>
          <c:xMode val="edge"/>
          <c:yMode val="edge"/>
          <c:x val="0.10301040178502219"/>
          <c:y val="0.87855371662533877"/>
          <c:w val="0.8134873399735556"/>
          <c:h val="0.121446283374661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4/11/2025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0:11.878"/>
    </inkml:context>
    <inkml:brush xml:id="br0">
      <inkml:brushProperty name="width" value="0.05" units="cm"/>
      <inkml:brushProperty name="height" value="0.05" units="cm"/>
    </inkml:brush>
  </inkml:definitions>
  <inkml:trace contextRef="#ctx0" brushRef="#br0">4389 2194 24507,'-1'86'0,"-4"0"0,-4 0 0,-3 0 0,-3-2 0,-3 1 0,-4-2 0,-3-1 0,-3 0 0,-4-2 0,-2-1 0,-4-2 0,-3-1 0,-2-1 0,-4-3 0,-2-1 0,-3-2 0,-3-3 0,-2-1 0,-3-3 0,-2-2 0,-2-3 0,-3-2 0,-1-3 0,-3-3 0,-2-3 0,-1-2 0,-2-4 0,-2-2 0,-1-3 0,-1-4 0,-1-3 0,-2-3 0,0-3 0,-1-4 0,-1-2 0,0-5 0,-1-2 0,0-4 0,0-3 0,-1-4 0,1-3 0,1-4 0,-1-2 0,1-5 0,1-2 0,1-4 0,0-3 0,2-3 0,1-3 0,1-4 0,1-3 0,2-2 0,2-4 0,1-2 0,3-3 0,1-3 0,2-3 0,3-2 0,2-3 0,2-2 0,3-3 0,2-1 0,3-3 0,3-2 0,2-1 0,4-3 0,2-1 0,4-1 0,2-2 0,4-1 0,2-2 0,4 0 0,4-1 0,2-2 0,4 1 0,3-2 0,4 0 0,3 0 0,3 0 0,4 0 0,3 0 0,3 0 0,4 1 0,3 0 0,4 1 0,2 1 0,4 0 0,4 2 0,2 1 0,4 1 0,2 1 0,4 2 0,2 2 0,4 1 0,2 3 0,3 1 0,3 2 0,2 3 0,3 2 0,2 2 0,2 3 0,3 2 0,2 3 0,1 3 0,3 2 0,1 4 0,2 2 0,2 4 0,1 2 0,1 4 0,1 2 0,2 4 0,0 4 0,1 2 0,1 4 0,1 3 0,-1 4 0,1 3 0,1 3 0,-1 4 0,0 3 0,0 3 0,-1 4 0,0 3 0,-1 4 0,-1 2 0,0 4 0,-2 4 0,-1 2 0,-1 4 0,-1 2 0,-2 4 0,-2 2 0,-1 4 0,-2 2 0,-3 3 0,-1 3 0,-3 2 0,-2 3 0,-2 2 0,-3 2 0,-2 3 0,-3 2 0,-3 1 0,-2 3 0,-4 1 0,-2 2 0,-3 2 0,-4 1 0,-2 1 0,-4 1 0,-3 2 0,-3 0 0,-4 1 0,-3 1 0,-3 0 0,-3 1 0,-4 0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4.601"/>
    </inkml:context>
    <inkml:brush xml:id="br0">
      <inkml:brushProperty name="width" value="0.05" units="cm"/>
      <inkml:brushProperty name="height" value="0.05" units="cm"/>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5.689"/>
    </inkml:context>
    <inkml:brush xml:id="br0">
      <inkml:brushProperty name="width" value="0.05" units="cm"/>
      <inkml:brushProperty name="height" value="0.05" units="cm"/>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6.665"/>
    </inkml:context>
    <inkml:brush xml:id="br0">
      <inkml:brushProperty name="width" value="0.05" units="cm"/>
      <inkml:brushProperty name="height" value="0.05" units="cm"/>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7.695"/>
    </inkml:context>
    <inkml:brush xml:id="br0">
      <inkml:brushProperty name="width" value="0.05" units="cm"/>
      <inkml:brushProperty name="height" value="0.05" units="cm"/>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9.809"/>
    </inkml:context>
    <inkml:brush xml:id="br0">
      <inkml:brushProperty name="width" value="0.05" units="cm"/>
      <inkml:brushProperty name="height" value="0.05" units="cm"/>
    </inkml:brush>
  </inkml:definitions>
  <inkml:trace contextRef="#ctx0" brushRef="#br0">7 0 24575,'-2'0'0,"-3"0"0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30.940"/>
    </inkml:context>
    <inkml:brush xml:id="br0">
      <inkml:brushProperty name="width" value="0.05" units="cm"/>
      <inkml:brushProperty name="height" value="0.05" units="cm"/>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31.876"/>
    </inkml:context>
    <inkml:brush xml:id="br0">
      <inkml:brushProperty name="width" value="0.05" units="cm"/>
      <inkml:brushProperty name="height" value="0.05" units="cm"/>
    </inkml:brush>
  </inkml:definitions>
  <inkml:trace contextRef="#ctx0" brushRef="#br0">0 1 24575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32.904"/>
    </inkml:context>
    <inkml:brush xml:id="br0">
      <inkml:brushProperty name="width" value="0.05" units="cm"/>
      <inkml:brushProperty name="height" value="0.05" units="cm"/>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34.088"/>
    </inkml:context>
    <inkml:brush xml:id="br0">
      <inkml:brushProperty name="width" value="0.05" units="cm"/>
      <inkml:brushProperty name="height" value="0.05" units="cm"/>
    </inkml:brush>
  </inkml:definitions>
  <inkml:trace contextRef="#ctx0" brushRef="#br0">1 1 24575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34.892"/>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0.406"/>
    </inkml:context>
    <inkml:brush xml:id="br0">
      <inkml:brushProperty name="width" value="0.05" units="cm"/>
      <inkml:brushProperty name="height" value="0.05" units="cm"/>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53.099"/>
    </inkml:context>
    <inkml:brush xml:id="br0">
      <inkml:brushProperty name="width" value="0.05" units="cm"/>
      <inkml:brushProperty name="height" value="0.05" units="cm"/>
    </inkml:brush>
  </inkml:definitions>
  <inkml:trace contextRef="#ctx0" brushRef="#br0">1 1 24356,'3872'1108'0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59.050"/>
    </inkml:context>
    <inkml:brush xml:id="br0">
      <inkml:brushProperty name="width" value="0.05" units="cm"/>
      <inkml:brushProperty name="height" value="0.05" units="cm"/>
    </inkml:brush>
  </inkml:definitions>
  <inkml:trace contextRef="#ctx0" brushRef="#br0">224 586 24394,'-223'-585'0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14.507"/>
    </inkml:context>
    <inkml:brush xml:id="br0">
      <inkml:brushProperty name="width" value="0.05" units="cm"/>
      <inkml:brushProperty name="height" value="0.05" units="cm"/>
    </inkml:brush>
  </inkml:definitions>
  <inkml:trace contextRef="#ctx0" brushRef="#br0">1 0 24329,'3985'884'0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18.618"/>
    </inkml:context>
    <inkml:brush xml:id="br0">
      <inkml:brushProperty name="width" value="0.05" units="cm"/>
      <inkml:brushProperty name="height" value="0.05" units="cm"/>
    </inkml:brush>
  </inkml:definitions>
  <inkml:trace contextRef="#ctx0" brushRef="#br0">361 350 24484,'-361'-349'0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1.397"/>
    </inkml:context>
    <inkml:brush xml:id="br0">
      <inkml:brushProperty name="width" value="0.05" units="cm"/>
      <inkml:brushProperty name="height" value="0.05" units="cm"/>
    </inkml:brush>
  </inkml:definitions>
  <inkml:trace contextRef="#ctx0" brushRef="#br0">1 0 24575,'0'330'0,"0"-329"0,0 1 0,0-1 0,0 0 0,0 1 0,0-1 0,1 0 0,-1 1 0,1-1 0,-1 0 0,0 1 0,1-1 0,0 0 0,-1 0 0,1 0 0,0 0 0,0 0 0,0 0 0,-1 0 0,1 0 0,0 0 0,0 0 0,1 0 0,-1 0 0,0-1 0,0 1 0,0 0 0,0-1 0,1 1 0,-1-1 0,0 1 0,2-1 0,5 2 0,-1-1 0,1-1 0,-1 1 0,13-2 0,-2 0 0,117 0-1365,-116 0-5461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2.179"/>
    </inkml:context>
    <inkml:brush xml:id="br0">
      <inkml:brushProperty name="width" value="0.05" units="cm"/>
      <inkml:brushProperty name="height" value="0.05" units="cm"/>
    </inkml:brush>
  </inkml:definitions>
  <inkml:trace contextRef="#ctx0" brushRef="#br0">0 33 24575,'0'-2'0,"4"-1"0,8-2 0,4 0 0,6-1 0,1 0 0,-4 1-8191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3.426"/>
    </inkml:context>
    <inkml:brush xml:id="br0">
      <inkml:brushProperty name="width" value="0.05" units="cm"/>
      <inkml:brushProperty name="height" value="0.05" units="cm"/>
    </inkml:brush>
  </inkml:definitions>
  <inkml:trace contextRef="#ctx0" brushRef="#br0">1 1 24575,'4'0'0,"4"0"0,8 0 0,9 0 0,3 0 0,2 0 0,0 0 0,-3 0 0,-4 0 0,-2 0 0,0 0 0,1 0 0,-2 0 0,-2 0 0,-3 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5.274"/>
    </inkml:context>
    <inkml:brush xml:id="br0">
      <inkml:brushProperty name="width" value="0.05" units="cm"/>
      <inkml:brushProperty name="height" value="0.05" units="cm"/>
    </inkml:brush>
  </inkml:definitions>
  <inkml:trace contextRef="#ctx0" brushRef="#br0">261 1 24575,'-59'-1'0,"-65"2"0,121 0 0,-1-1 0,1 1 0,0 0 0,-1-1 0,1 2 0,0-1 0,0 0 0,0 1 0,0-1 0,0 1 0,0 0 0,1 0 0,-1 0 0,0 0 0,1 0 0,0 1 0,-1-1 0,1 1 0,0-1 0,-2 5 0,2-3 0,-1 1 0,1-1 0,0 1 0,0 0 0,1 0 0,0 0 0,-1 0 0,2 0 0,-1 0 0,0 0 0,1 0 0,1 10 0,-1-14 0,1 1 0,-1 0 0,1 0 0,0 0 0,0-1 0,0 1 0,0 0 0,0-1 0,0 1 0,1-1 0,-1 1 0,0-1 0,1 1 0,-1-1 0,1 0 0,-1 0 0,1 0 0,0 0 0,-1 0 0,1 0 0,0 0 0,0-1 0,0 1 0,0-1 0,-1 1 0,1-1 0,2 1 0,7 1 0,0-1 0,0 0 0,15-1 0,-17 0 0,0 0 0,1-1 0,-1 0 0,10-3 0,-16 4 0,0-2 0,0 1 0,0 0 0,0 0 0,0-1 0,0 0 0,0 0 0,-1 1 0,1-2 0,-1 1 0,1 0 0,-1 0 0,0-1 0,0 1 0,2-4 0,1 0 0,0 0 0,0 0 0,1 0 0,0 0 0,0 1 0,7-5 0,17-14 0,-30 24 5,0 0-1,0-1 1,0 1-1,1 0 1,-1 0 0,0 0-1,0 0 1,1-1-1,-1 1 1,0 0-1,0 0 1,1 0-1,-1 0 1,0 0-1,1 0 1,-1 0-1,0 0 1,0 0 0,1 0-1,-1 0 1,0 0-1,1 0 1,-1 0-1,0 0 1,0 0-1,1 0 1,-1 0-1,0 1 1,0-1 0,1 0-1,-1 0 1,0 0-1,0 0 1,1 1-1,-1-1 1,0 0-1,0 0 1,0 0-1,0 1 1,1-1 0,-1 0-1,0 0 1,0 1-1,0-1 1,0 0-1,0 0 1,0 1-1,1-1 1,-1 0-1,0 0 1,0 1-1,0-1 1,0 0 0,0 1-1,0-1 1,6 27-64,0-4-1502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7.268"/>
    </inkml:context>
    <inkml:brush xml:id="br0">
      <inkml:brushProperty name="width" value="0.05" units="cm"/>
      <inkml:brushProperty name="height" value="0.05" units="cm"/>
    </inkml:brush>
  </inkml:definitions>
  <inkml:trace contextRef="#ctx0" brushRef="#br0">12 65 24575,'2'39'0,"-1"-21"0,-1 1 0,-3 25 0,3-44 0,0 0 0,0-1 0,0 1 0,0 0 0,0 0 0,0 0 0,-1 0 0,1 0 0,0 0 0,0 0 0,0 0 0,0 0 0,0 0 0,0 0 0,0 0 0,0 0 0,0 0 0,0 0 0,-1 0 0,1 0 0,0 0 0,0 0 0,0 0 0,0 0 0,0 0 0,0 0 0,0 0 0,0 0 0,0 0 0,0 1 0,0-1 0,-1 0 0,1 0 0,0 0 0,0 0 0,0 0 0,0 0 0,0 0 0,0 0 0,0 0 0,0 0 0,0 0 0,0 0 0,0 0 0,0 1 0,0-1 0,0 0 0,0 0 0,0 0 0,0 0 0,0 0 0,0 0 0,0 0 0,0 0 0,0 0 0,0 1 0,0-1 0,0 0 0,0 0 0,0 0 0,0 0 0,0 0 0,0 0 0,0 0 0,0 0 0,0 0 0,-3-9 0,-2-14 0,4 13 0,1 1 0,1-1 0,-1 0 0,2 1 0,-1-1 0,6-17 0,-5 22 0,-1 1 0,1 0 0,0 0 0,0 0 0,1 0 0,-1 1 0,1-1 0,0 1 0,-1-1 0,2 1 0,-1 0 0,0 0 0,1 0 0,-1 0 0,1 1 0,0-1 0,5-1 0,-4 2-109,1 1 1,-1-1-1,1 2 0,0-1 0,-1 0 0,1 1 0,9 1 0,-12-1-385,8 0-6332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8.089"/>
    </inkml:context>
    <inkml:brush xml:id="br0">
      <inkml:brushProperty name="width" value="0.05" units="cm"/>
      <inkml:brushProperty name="height" value="0.05" units="cm"/>
    </inkml:brush>
  </inkml:definitions>
  <inkml:trace contextRef="#ctx0" brushRef="#br0">96 1 24575,'-1'0'0,"0"0"0,1 1 0,-1-1 0,0 0 0,1 1 0,-1-1 0,1 1 0,-1-1 0,0 1 0,1-1 0,-1 1 0,1 0 0,0-1 0,-1 1 0,1-1 0,-1 1 0,1 0 0,0 0 0,0-1 0,-1 1 0,1 0 0,0 1 0,-6 20 0,5-17 0,-50 267 0,28-176-1365,20-85-5461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1.534"/>
    </inkml:context>
    <inkml:brush xml:id="br0">
      <inkml:brushProperty name="width" value="0.05" units="cm"/>
      <inkml:brushProperty name="height" value="0.05" units="cm"/>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48.792"/>
    </inkml:context>
    <inkml:brush xml:id="br0">
      <inkml:brushProperty name="width" value="0.05" units="cm"/>
      <inkml:brushProperty name="height" value="0.05" units="cm"/>
    </inkml:brush>
  </inkml:definitions>
  <inkml:trace contextRef="#ctx0" brushRef="#br0">1 0 24575,'2'0'0,"3"0"0,5 0 0,2 0 0,4 0 0,4 0 0,0 0 0,1 0 0,1 0 0,1 0 0,-1 0 0,-2 0 0,-3 0 0,-2 0 0,-5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0.544"/>
    </inkml:context>
    <inkml:brush xml:id="br0">
      <inkml:brushProperty name="width" value="0.05" units="cm"/>
      <inkml:brushProperty name="height" value="0.05" units="cm"/>
    </inkml:brush>
  </inkml:definitions>
  <inkml:trace contextRef="#ctx0" brushRef="#br0">126 1 24575,'-11'33'0,"-4"33"0,-3 0 0,-43 102 0,57-159 0,0 1 0,1 0 0,0 0 0,1 0 0,0 0 0,1 0 0,0 1 0,1-1 0,0 13 0,1-23 0,-1 1 0,1 0 0,-1-1 0,0 1 0,1 0 0,-1-1 0,1 1 0,0-1 0,-1 1 0,1-1 0,-1 1 0,1-1 0,0 1 0,-1-1 0,1 0 0,0 1 0,0-1 0,-1 0 0,1 0 0,0 1 0,0-1 0,-1 0 0,1 0 0,0 0 0,0 0 0,0 0 0,-1 0 0,1 0 0,0 0 0,0 0 0,-1-1 0,1 1 0,0 0 0,0-1 0,29-8 0,9-9 0,-23 10 0,-1 1 0,1 0 0,0 1 0,32-6 0,-47 12 0,1-1 0,-1 1 0,1 0 0,0 0 0,-1 0 0,1 0 0,-1 0 0,1 0 0,0 0 0,-1 1 0,1-1 0,-1 0 0,1 1 0,-1 0 0,1-1 0,-1 1 0,0 0 0,1-1 0,-1 1 0,0 0 0,1 0 0,-1 0 0,0 0 0,0 1 0,0-1 0,0 0 0,0 0 0,0 1 0,0-1 0,-1 0 0,1 1 0,0-1 0,-1 1 0,1-1 0,-1 1 0,1-1 0,-1 1 0,0 2 0,1 0 0,-1 0 0,0 0 0,0 0 0,0 0 0,-1 0 0,1 0 0,-1 0 0,0 0 0,0 0 0,-1 0 0,1-1 0,-1 1 0,0 0 0,-3 4 0,-12 20-1365,14-18-5461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6.289"/>
    </inkml:context>
    <inkml:brush xml:id="br0">
      <inkml:brushProperty name="width" value="0.05" units="cm"/>
      <inkml:brushProperty name="height" value="0.05" units="cm"/>
    </inkml:brush>
  </inkml:definitions>
  <inkml:trace contextRef="#ctx0" brushRef="#br0">1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7.502"/>
    </inkml:context>
    <inkml:brush xml:id="br0">
      <inkml:brushProperty name="width" value="0.05" units="cm"/>
      <inkml:brushProperty name="height" value="0.05" units="cm"/>
    </inkml:brush>
  </inkml:definitions>
  <inkml:trace contextRef="#ctx0" brushRef="#br0">0 1 24575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2.998"/>
    </inkml:context>
    <inkml:brush xml:id="br0">
      <inkml:brushProperty name="width" value="0.05" units="cm"/>
      <inkml:brushProperty name="height" value="0.05" units="cm"/>
    </inkml:brush>
  </inkml:definitions>
  <inkml:trace contextRef="#ctx0" brushRef="#br0">1 835 24575,'1'-5'0,"1"-1"0,0 1 0,0-1 0,0 1 0,1 0 0,-1-1 0,1 1 0,5-5 0,-2 0 0,46-64 0,-35 53 0,-2 0 0,-1-1 0,20-39 0,-16 22 0,35-57 0,-1-1 0,-37 65 0,2 1 0,27-39 0,-36 60 0,0-1 0,-1 0 0,0 0 0,-1 0 0,-1-1 0,6-16 0,-7 18 0,0 1 0,1 0 0,9-13 0,-2 2 0,13-15-1365,-21 26-5461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4.366"/>
    </inkml:context>
    <inkml:brush xml:id="br0">
      <inkml:brushProperty name="width" value="0.05" units="cm"/>
      <inkml:brushProperty name="height" value="0.05" units="cm"/>
    </inkml:brush>
  </inkml:definitions>
  <inkml:trace contextRef="#ctx0" brushRef="#br0">0 261 24575,'3'-3'0,"-1"-1"0,0 0 0,0 0 0,0 0 0,0 0 0,-1 0 0,0 0 0,2-8 0,2-8 0,14-51 0,-16 55 0,1 0 0,1 0 0,0 0 0,1 0 0,9-17 0,-15 32 0,1 0 0,-1 1 0,0-1 0,1 0 0,-1 0 0,1 1 0,-1-1 0,1 0 0,0 1 0,-1-1 0,1 1 0,0-1 0,-1 0 0,1 1 0,0-1 0,0 1 0,-1 0 0,1-1 0,0 1 0,0 0 0,0-1 0,-1 1 0,1 0 0,2 0 0,-2 0 0,-1 0 0,1 1 0,0-1 0,0 1 0,0-1 0,0 1 0,0-1 0,-1 1 0,1 0 0,0-1 0,-1 1 0,1 0 0,0 0 0,-1-1 0,1 1 0,-1 0 0,2 1 0,1 5 0,0 0 0,-1 0 0,1 0 0,1 9 0,0 2 0,1 10 0,1 0 0,2-1 0,21 50 0,-26-69-1365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5.035"/>
    </inkml:context>
    <inkml:brush xml:id="br0">
      <inkml:brushProperty name="width" value="0.05" units="cm"/>
      <inkml:brushProperty name="height" value="0.05" units="cm"/>
    </inkml:brush>
  </inkml:definitions>
  <inkml:trace contextRef="#ctx0" brushRef="#br0">0 13 24575,'4'0'0,"6"0"0,8 0 0,4 0 0,4-2 0,-2-1 0,-2 1 0,-2 0 0,-4 0 0,-1 1 0,-4 1-8191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5.806"/>
    </inkml:context>
    <inkml:brush xml:id="br0">
      <inkml:brushProperty name="width" value="0.05" units="cm"/>
      <inkml:brushProperty name="height" value="0.05" units="cm"/>
    </inkml:brush>
  </inkml:definitions>
  <inkml:trace contextRef="#ctx0" brushRef="#br0">1 1 24575,'0'224'-1365,"0"-213"-5461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6.424"/>
    </inkml:context>
    <inkml:brush xml:id="br0">
      <inkml:brushProperty name="width" value="0.05" units="cm"/>
      <inkml:brushProperty name="height" value="0.05" units="cm"/>
    </inkml:brush>
  </inkml:definitions>
  <inkml:trace contextRef="#ctx0" brushRef="#br0">0 0 24575,'2'0'0,"3"0"0,5 0 0,5 0 0,4 0 0,3 0 0,4 0 0,0 0 0,0 0 0,-1 0 0,2 0 0,1 0 0,2 0 0,-2 0 0,-4 0 0,-6 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8.182"/>
    </inkml:context>
    <inkml:brush xml:id="br0">
      <inkml:brushProperty name="width" value="0.05" units="cm"/>
      <inkml:brushProperty name="height" value="0.05" units="cm"/>
    </inkml:brush>
  </inkml:definitions>
  <inkml:trace contextRef="#ctx0" brushRef="#br0">1 36 24575,'0'113'0,"0"-125"0,1-1 0,1 0 0,5-23 0,-5 30 0,-1 0 0,1 0 0,1 0 0,-1 0 0,1 1 0,0-1 0,1 1 0,-1 0 0,9-10 0,-11 14 0,-1 1 0,1-1 0,0 0 0,0 0 0,0 1 0,0-1 0,0 1 0,0-1 0,0 0 0,0 1 0,0 0 0,0-1 0,0 1 0,0 0 0,0 0 0,0-1 0,0 1 0,1 0 0,-1 0 0,0 0 0,0 0 0,0 0 0,0 1 0,2-1 0,-1 1 0,0 0 0,0 0 0,0 1 0,0-1 0,-1 0 0,1 1 0,0-1 0,-1 1 0,1 0 0,-1-1 0,3 4 0,3 7 0,-1-1 0,0 1 0,6 18 0,-9-22 0,3 23 0,-3-12 0,-3-19 0,1 0 0,-1 0 0,0 0 0,1 0 0,-1-1 0,1 1 0,-1 0 0,0 0 0,1 0 0,-1 0 0,0-1 0,1 1 0,-1 0 0,0 0 0,1 0 0,-1-1 0,0 1 0,0 0 0,1-1 0,-1 1 0,0 0 0,0-1 0,1 1 0,-1 0 0,0-1 0,0 1 0,0 0 0,0-1 0,0 1 0,1-1 0,-1 0 0,9-15 0,-3 4 0,1 0 0,0 1 0,0 0 0,16-18 0,-21 27 0,0-1 0,0 1 0,1 0 0,-1 0 0,1 0 0,-1 1 0,1-1 0,0 1 0,0-1 0,0 1 0,5-1 0,-6 1 0,0 1 0,-1 0 0,1 0 0,0 0 0,0 0 0,0 1 0,0-1 0,-1 0 0,1 1 0,0-1 0,0 1 0,-1 0 0,1-1 0,0 1 0,-1 0 0,1 0 0,-1 0 0,1 0 0,-1 1 0,0-1 0,3 3 0,-2-1 10,1 0 0,-1 1-1,0-1 1,-1 1 0,1-1-1,-1 1 1,1 0 0,-1-1-1,0 1 1,0 0 0,-1 0 0,1 0-1,-1 0 1,0 0 0,0 0-1,0 4 1,2 24-1540,0-21-5296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2.814"/>
    </inkml:context>
    <inkml:brush xml:id="br0">
      <inkml:brushProperty name="width" value="0.05" units="cm"/>
      <inkml:brushProperty name="height" value="0.05" units="cm"/>
    </inkml:brush>
  </inkml:definitions>
  <inkml:trace contextRef="#ctx0" brushRef="#br0">1 0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2:59.718"/>
    </inkml:context>
    <inkml:brush xml:id="br0">
      <inkml:brushProperty name="width" value="0.05" units="cm"/>
      <inkml:brushProperty name="height" value="0.05" units="cm"/>
    </inkml:brush>
  </inkml:definitions>
  <inkml:trace contextRef="#ctx0" brushRef="#br0">125 24 24575,'-9'0'0,"1"0"0,0 1 0,0 0 0,0 1 0,0 0 0,0 0 0,-13 5 0,18-6 0,1 1 0,-1-1 0,0 1 0,0-1 0,1 1 0,-1 0 0,1 0 0,-1 0 0,1 1 0,0-1 0,0 0 0,0 1 0,0 0 0,0-1 0,1 1 0,-1 0 0,1 0 0,0 0 0,0 0 0,0 0 0,0 0 0,-1 5 0,2-6 0,0 0 0,0 0 0,0 0 0,0 0 0,0 0 0,1 0 0,-1 0 0,1 0 0,-1 0 0,1 0 0,-1 0 0,1 0 0,0 0 0,0-1 0,0 1 0,0 0 0,1-1 0,1 3 0,0-1 0,0 0 0,0-1 0,1 1 0,-1-1 0,1 0 0,0 0 0,-1 0 0,7 2 0,2 0 0,1-1 0,-1 0 0,1-1 0,23 1 0,-32-2 0,1-1 0,-1 0 0,1-1 0,-1 1 0,0-1 0,1 1 0,-1-1 0,0-1 0,1 1 0,-1-1 0,6-2 0,-8 2 0,0 0 0,0 0 0,1 0 0,-1 0 0,0 0 0,0 0 0,-1 0 0,1-1 0,0 1 0,-1-1 0,0 0 0,1 1 0,-1-1 0,0 0 0,-1 0 0,1 1 0,0-1 0,0-4 0,0 2 27,-1 1-1,1-1 0,-1 0 0,0 0 1,0 1-1,0-1 0,-1 0 0,1 1 1,-1-1-1,-1 0 0,1 1 0,-4-8 1,3 9-128,0-1 1,0 1-1,0 0 1,-1 0 0,1 1-1,-1-1 1,0 0-1,0 1 1,0 0 0,0 0-1,0 0 1,-1 0 0,1 0-1,-1 0 1,1 1-1,-5-1 1,-3-2-6726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01.103"/>
    </inkml:context>
    <inkml:brush xml:id="br0">
      <inkml:brushProperty name="width" value="0.05" units="cm"/>
      <inkml:brushProperty name="height" value="0.05" units="cm"/>
    </inkml:brush>
  </inkml:definitions>
  <inkml:trace contextRef="#ctx0" brushRef="#br0">181 3 24575,'-14'-1'0,"-28"0"0,39 1 0,0 0 0,1 0 0,-1 0 0,0 1 0,0-1 0,1 1 0,-1 0 0,0 0 0,1 0 0,-1 0 0,-3 2 0,6-3 0,0 0 0,-1 1 0,1-1 0,0 0 0,0 0 0,-1 1 0,1-1 0,0 0 0,0 1 0,0-1 0,-1 0 0,1 1 0,0-1 0,0 0 0,0 1 0,0-1 0,0 0 0,0 1 0,0-1 0,0 1 0,0-1 0,0 0 0,0 1 0,0-1 0,0 0 0,0 1 0,0-1 0,0 1 0,0-1 0,1 1 0,9 11 0,19 7 0,-26-18 0,8 4 0,18 11 0,-28-16 0,0 1 0,1 0 0,-1 0 0,0 0 0,0 0 0,0 0 0,0 0 0,0 0 0,0 0 0,0 0 0,0 0 0,0 0 0,0 1 0,-1-1 0,1 0 0,0 2 0,-1-2 0,0 0 0,-1 0 0,1 0 0,0 0 0,-1 0 0,1 0 0,0 0 0,-1 0 0,0 0 0,1 0 0,-1 0 0,1 0 0,-1 0 0,0 0 0,0-1 0,1 1 0,-1 0 0,0 0 0,-1 0 0,-22 15 0,17-12 0,0 0-85,0 0 0,0-1-1,0 0 1,0-1 0,-1 0-1,0 0 1,1 0 0,-1-1-1,0 0 1,1-1 0,-1 0-1,0 0 1,0 0 0,0-1-1,-14-4 1,14 2-6741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03.049"/>
    </inkml:context>
    <inkml:brush xml:id="br0">
      <inkml:brushProperty name="width" value="0.05" units="cm"/>
      <inkml:brushProperty name="height" value="0.05" units="cm"/>
    </inkml:brush>
  </inkml:definitions>
  <inkml:trace contextRef="#ctx0" brushRef="#br0">76 100 24575,'2'0'0,"-1"0"0,1 0 0,-1 0 0,1 1 0,-1-1 0,0 0 0,1 0 0,-1 1 0,0-1 0,1 1 0,-1 0 0,0-1 0,1 1 0,-1 0 0,0 0 0,0-1 0,0 1 0,0 0 0,0 0 0,0 0 0,1 2 0,0-1 0,-1 1 0,0-1 0,0 1 0,0-1 0,0 1 0,0-1 0,-1 1 0,1 0 0,-1-1 0,1 5 0,-1 5 0,-1 0 0,0 0 0,-1-1 0,-3 15 0,-11 38 0,-27 75 0,38-124 0,-2-1 0,-12 22 0,19-36 0,0 1 0,0-1 0,0 0 0,0 0 0,0 0 0,0 1 0,0-1 0,0 0 0,0 0 0,-1 0 0,1 0 0,0 1 0,0-1 0,0 0 0,0 0 0,0 0 0,-1 0 0,1 0 0,0 0 0,0 1 0,0-1 0,0 0 0,-1 0 0,1 0 0,0 0 0,0 0 0,0 0 0,0 0 0,-1 0 0,1 0 0,0 0 0,0 0 0,0 0 0,-1 0 0,1 0 0,0 0 0,0 0 0,0 0 0,-1 0 0,1 0 0,0 0 0,0 0 0,0 0 0,-1 0 0,1 0 0,0 0 0,0-1 0,0 1 0,0 0 0,-1 0 0,1 0 0,0 0 0,0 0 0,0-1 0,0 1 0,0 0 0,0 0 0,0 0 0,-1 0 0,1-1 0,0 1 0,0 0 0,0 0 0,0 0 0,0-1 0,0 1 0,-3-16 0,0-15 0,2 1 0,2-1 0,0 0 0,2 1 0,1-1 0,2 1 0,1 0 0,13-35 0,-15 54 0,1 0 0,0 1 0,1-1 0,0 1 0,0 1 0,11-11 0,8-11 0,-22 27 0,-1-1 0,1 1 0,-1 0 0,1 0 0,1 1 0,-1 0 0,0-1 0,1 1 0,0 1 0,0-1 0,-1 1 0,10-4 0,-11 6 0,-1-1 0,1 1 0,-1 0 0,1 0 0,0-1 0,-1 2 0,1-1 0,0 0 0,-1 1 0,1-1 0,-1 1 0,1 0 0,-1-1 0,1 1 0,-1 1 0,1-1 0,-1 0 0,0 0 0,0 1 0,0 0 0,0-1 0,0 1 0,0 0 0,0 0 0,0 0 0,-1 0 0,4 4 0,-4-4 0,1 1 0,0-1 0,-1 0 0,0 0 0,1 1 0,-1-1 0,0 1 0,0-1 0,-1 1 0,1 0 0,0-1 0,-1 1 0,0 0 0,1-1 0,-1 1 0,0 0 0,-1 4 0,0-5 0,0 1 0,0-1 0,0 0 0,0 0 0,-1 0 0,1-1 0,0 1 0,-1 0 0,0 0 0,1-1 0,-1 1 0,0-1 0,0 1 0,0-1 0,0 0 0,0 0 0,0 0 0,0 0 0,0 0 0,-4 1 0,-2 0 0,-23 9 0,-40 9 0,61-18-1365,0-1-5461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05.252"/>
    </inkml:context>
    <inkml:brush xml:id="br0">
      <inkml:brushProperty name="width" value="0.05" units="cm"/>
      <inkml:brushProperty name="height" value="0.05" units="cm"/>
    </inkml:brush>
  </inkml:definitions>
  <inkml:trace contextRef="#ctx0" brushRef="#br0">49 1 24575,'-2'55'0,"-15"83"0,14-116 0,0 37 0,4-50 0,-1 1 0,-1 0 0,1 0 0,-1-1 0,-1 1 0,0-1 0,-5 15 0,-4-1 0,10-23 0,7-14 0,1-2 0,2 1 0,-1-1 0,2 2 0,19-24 0,-25 34 0,0 0 0,0 0 0,0 1 0,1 0 0,-1 0 0,1 0 0,0 0 0,0 1 0,0 0 0,0 0 0,0 0 0,0 1 0,1-1 0,-1 1 0,8 0 0,7 0 0,0 0 0,36 5 0,-55-3 0,0-1 0,0 0 0,1 0 0,-1 1 0,0-1 0,0 1 0,0-1 0,0 1 0,0-1 0,0 1 0,0-1 0,0 1 0,0 0 0,0 0 0,0 0 0,-1-1 0,1 1 0,0 0 0,0 0 0,-1 0 0,1 0 0,0 2 0,0 0 0,1 0 0,-1 0 0,-1 1 0,1-1 0,0 0 0,-1 1 0,1 6 0,-1-4 0,0 0 0,-1 0 0,0 0 0,0 0 0,0 0 0,0-1 0,-1 1 0,0 0 0,-4 6 0,2-4 160,3-6-329,-1 0-1,1 0 1,0 0-1,-1 1 1,0-1-1,1-1 1,-1 1-1,-3 3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06.841"/>
    </inkml:context>
    <inkml:brush xml:id="br0">
      <inkml:brushProperty name="width" value="0.05" units="cm"/>
      <inkml:brushProperty name="height" value="0.05" units="cm"/>
    </inkml:brush>
  </inkml:definitions>
  <inkml:trace contextRef="#ctx0" brushRef="#br0">78 91 24575,'40'2'0,"-24"-1"0,0-1 0,0 0 0,0-1 0,16-3 0,-30 4 0,-1-1 0,1 1 0,0-1 0,-1 1 0,0-1 0,1 0 0,-1 0 0,1 0 0,-1 0 0,0 0 0,0 0 0,1 0 0,-1 0 0,0 0 0,0 0 0,0-1 0,0 1 0,0-1 0,-1 1 0,1 0 0,0-1 0,-1 1 0,1-1 0,-1 1 0,1-1 0,-1 0 0,0 1 0,0-1 0,1 1 0,-1-1 0,0 0 0,-1 1 0,1-1 0,0-2 0,-1 2 0,1 0 0,-1 0 0,1 0 0,-1 0 0,1 0 0,-1 1 0,0-1 0,0 0 0,0 0 0,0 0 0,0 1 0,-1-1 0,1 1 0,0-1 0,-1 1 0,1-1 0,-1 1 0,0 0 0,1 0 0,-1-1 0,0 1 0,0 1 0,1-1 0,-1 0 0,0 0 0,0 1 0,-3-1 0,-30-2 0,1 3 0,-48 4 0,79-4 0,1 0 0,0 1 0,-1-1 0,1 1 0,0 0 0,0 0 0,-1 0 0,1 0 0,0 0 0,0 0 0,0 0 0,0 1 0,0-1 0,1 1 0,-1-1 0,0 1 0,1 0 0,-1-1 0,1 1 0,-1 0 0,1 0 0,0 0 0,0 0 0,0 1 0,0-1 0,0 0 0,1 0 0,-1 1 0,0 2 0,0 2 0,0 0 0,0 0 0,1 1 0,0-1 0,0 0 0,1 0 0,0 1 0,3 9 0,-2-11 0,1-1 0,0 0 0,1 0 0,-1 0 0,1 0 0,0 0 0,0-1 0,1 0 0,-1 0 0,1 0 0,6 4 0,9 9 0,-9-9 0,0 0 0,1 0 0,13 7 0,-9-6 0,-6-4 0,-1 0 0,1-1 0,15 5 0,-22-7 0,1-1 0,0 0 0,1 0 0,-1-1 0,0 0 0,0 1 0,0-1 0,0 0 0,0-1 0,0 1 0,8-3 0,-11 3-22,-1 0-1,0 0 1,1 0 0,-1 0-1,0-1 1,1 1 0,-1 0-1,0 0 1,1 0-1,-1-1 1,0 1 0,1 0-1,-1 0 1,0-1 0,0 1-1,1 0 1,-1-1-1,0 1 1,0 0 0,0-1-1,1 1 1,-1 0-1,0-1 1,0 1 0,0 0-1,0-1 1,0 1 0,0-1-1,0 1 1,0 0-1,0-1 1,0 1 0,0 0-1,0-1 1,0 1-1,0-1 1,0 1 0,0 0-1,0-1 1,-1 1 0,1 0-1,0-1 1,0 1-1,0 0 1,-1-1 0,1 1-1,0 0 1,0-1 0,-1 1-1,1 0 1,0 0-1,0-1 1,-1 1 0,1 0-1,0 0 1,-1 0-1,1-1 1,0 1 0,-1 0-1,0 0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08.290"/>
    </inkml:context>
    <inkml:brush xml:id="br0">
      <inkml:brushProperty name="width" value="0.05" units="cm"/>
      <inkml:brushProperty name="height" value="0.05" units="cm"/>
    </inkml:brush>
  </inkml:definitions>
  <inkml:trace contextRef="#ctx0" brushRef="#br0">2 1 24575,'0'23'0,"-1"-15"0,1 0 0,0 0 0,0 0 0,0-1 0,1 1 0,0 0 0,1-1 0,0 1 0,0 0 0,1-1 0,-1 0 0,6 8 0,-5-8 0,0-1 0,-1 1 0,1 0 0,-1 0 0,-1 0 0,1 0 0,0 14 0,-4-46 0,1 10 0,0 0 0,1 0 0,1 0 0,3-23 0,-3 36 0,0-1 0,0 1 0,0 0 0,0 0 0,0 0 0,0 0 0,0 0 0,1 0 0,-1 0 0,1 0 0,0 0 0,-1 1 0,1-1 0,0 1 0,0-1 0,0 1 0,0 0 0,0 0 0,0 0 0,0 0 0,0 0 0,1 0 0,-1 0 0,0 1 0,1-1 0,2 1 0,7-1 0,0 0 0,-1 1 0,1 0 0,12 3 0,-21-3 0,3 1 0,0 0 0,-1 0 0,1 1 0,0-1 0,-1 1 0,1 1 0,-1-1 0,0 1 0,0 0 0,0 0 0,0 0 0,5 5 0,-10-5-1365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10.856"/>
    </inkml:context>
    <inkml:brush xml:id="br0">
      <inkml:brushProperty name="width" value="0.05" units="cm"/>
      <inkml:brushProperty name="height" value="0.05" units="cm"/>
    </inkml:brush>
  </inkml:definitions>
  <inkml:trace contextRef="#ctx0" brushRef="#br0">90 87 24575,'107'13'0,"-93"-12"0,30-1 0,-42 0 0,-1 0 0,1 0 0,0 0 0,-1 0 0,1-1 0,0 1 0,-1-1 0,1 1 0,-1-1 0,1 1 0,-1-1 0,1 0 0,-1 0 0,1 0 0,-1 0 0,0 0 0,0 0 0,1 0 0,-1-1 0,1-1 0,-1 2 0,-1 0 0,0 0 0,1-1 0,-1 1 0,0 0 0,0 0 0,0-1 0,0 1 0,0 0 0,0 0 0,0-1 0,-1 1 0,1 0 0,0 0 0,-1-1 0,1 1 0,-1 0 0,1 0 0,-1 0 0,1 0 0,-1 0 0,0 0 0,0 0 0,0 0 0,1 0 0,-1 0 0,0 0 0,0 0 0,0 0 0,-2-1 0,-5-3 0,1 1 0,-1-1 0,-9-4 0,12 7 0,-5-1 0,0-1 0,0 1 0,-1 1 0,1 0 0,-21-1 0,-5-2 0,32 5 0,-1-1 0,0 0 0,1 1 0,-1 0 0,0 0 0,1 1 0,-1-1 0,0 1 0,1 0 0,-9 3 0,10-3 0,1 0 0,-1 1 0,1-1 0,-1 1 0,1 0 0,0 0 0,0-1 0,0 1 0,0 1 0,0-1 0,1 0 0,-1 0 0,0 1 0,1-1 0,0 1 0,0 0 0,0-1 0,-2 6 0,-1 8 0,0 1 0,1 0 0,1-1 0,1 1 0,0 0 0,4 32 0,-3-47 0,1 0 0,0 0 0,0 0 0,0 1 0,0-1 0,0 0 0,0 0 0,0 0 0,1-1 0,-1 1 0,1 0 0,-1 0 0,1-1 0,0 1 0,0-1 0,4 3 0,37 20 0,-35-21 0,3 2 0,0-1 0,1 0 0,14 3 0,-17-6 0,0 2 0,0-1 0,0 1 0,0 1 0,0-1 0,11 8 0,-11-6-195,0 1 0,0-2 0,0 1 0,1-1 0,-1-1 0,13 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16.064"/>
    </inkml:context>
    <inkml:brush xml:id="br0">
      <inkml:brushProperty name="width" value="0.05" units="cm"/>
      <inkml:brushProperty name="height" value="0.05" units="cm"/>
    </inkml:brush>
  </inkml:definitions>
  <inkml:trace contextRef="#ctx0" brushRef="#br0">139 21 24575,'-18'-10'0,"-1"0"0,16 10 0,0 0 0,0 0 0,0 0 0,-1 1 0,1-1 0,0 1 0,0 0 0,0 0 0,0 0 0,0 1 0,0-1 0,0 1 0,0-1 0,1 1 0,-1 0 0,1 0 0,-1 0 0,1 0 0,0 1 0,-4 4 0,2-2 0,-1 0 0,1 1 0,0-1 0,1 1 0,-1 0 0,1 0 0,0 1 0,-3 11 0,5-15 0,1-1 0,-1 0 0,1 1 0,0-1 0,0 1 0,0-1 0,0 1 0,0-1 0,0 1 0,1-1 0,-1 0 0,1 1 0,0-1 0,0 0 0,-1 1 0,2-1 0,-1 0 0,0 0 0,0 0 0,1 0 0,-1 0 0,1 0 0,-1 0 0,1-1 0,3 3 0,4 2 0,0-1 0,0 0 0,0 0 0,0-1 0,12 3 0,-15-5 0,1 0 0,-1 0 0,0 1 0,0 0 0,0 0 0,0 0 0,-1 1 0,1-1 0,-1 1 0,0 1 0,7 6 0,-10-7 0,0 0 0,-1-1 0,0 1 0,1 0 0,-1 0 0,-1 1 0,1-1 0,0 0 0,-1 0 0,0 0 0,0 0 0,0 0 0,-1 1 0,0-1 0,1 0 0,-1 0 0,-1 0 0,-2 7 0,2-5 0,-1 0 0,1 0 0,-1-1 0,-1 1 0,1-1 0,-1 0 0,0 0 0,0 0 0,0 0 0,-1-1 0,-8 8 0,11-11 0,0 0 0,0 0 0,1 0 0,-1-1 0,0 1 0,0 0 0,0-1 0,0 1 0,0-1 0,0 1 0,0-1 0,0 0 0,0 0 0,0 0 0,0 0 0,0 0 0,0-1 0,0 1 0,-3-2 0,1 1 0,1-1 0,0 1 0,0-1 0,-1 0 0,1-1 0,1 1 0,-1 0 0,0-1 0,1 1 0,-4-5 0,1 1 0,1 0 0,0 0 0,0-1 0,1 0 0,-1 1 0,2-1 0,-1 0 0,1-1 0,0 1 0,-2-10 0,4 6-1365,0 0-5461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18.424"/>
    </inkml:context>
    <inkml:brush xml:id="br0">
      <inkml:brushProperty name="width" value="0.05" units="cm"/>
      <inkml:brushProperty name="height" value="0.05" units="cm"/>
    </inkml:brush>
  </inkml:definitions>
  <inkml:trace contextRef="#ctx0" brushRef="#br0">25 0 24575,'-1'28'0,"-1"-1"0,-1 1 0,-10 36 0,11-57 0,1 1 0,0 0 0,0 0 0,0 10 0,1-17 0,0 0 0,0 0 0,0 0 0,0 0 0,0 0 0,0-1 0,1 1 0,-1 0 0,0 0 0,0 0 0,1 0 0,-1 0 0,0-1 0,1 1 0,-1 0 0,1 0 0,-1-1 0,1 1 0,-1 0 0,1-1 0,-1 1 0,1-1 0,0 1 0,0 0 0,-1-1 0,1 1 0,0-1 0,0 0 0,-1 1 0,1-1 0,0 0 0,0 1 0,0-1 0,-1 0 0,1 0 0,0 0 0,0 0 0,0 0 0,0 0 0,0 0 0,0 0 0,-1 0 0,1 0 0,0 0 0,0 0 0,0-1 0,0 1 0,-1 0 0,1-1 0,0 1 0,1-1 0,8-4 0,0 0 0,0-1 0,-1 0 0,1 0 0,-1-1 0,-1 0 0,11-11 0,-4 2 0,0-1 0,22-32 0,-30 33 0,-6 13 0,0 1 0,0 0 0,0 0 0,0-1 0,0 1 0,1 0 0,-1 0 0,1 0 0,2-2 0,-3 5 0,0 1 0,0-1 0,1 1 0,-1-1 0,-1 1 0,1 0 0,0-1 0,0 1 0,-1 0 0,1 0 0,-1 0 0,1 3 0,3 11 0,-2 1 0,0 0 0,-1 1 0,-1-1 0,-2 27 0,2-43 23,-1 0 0,1 0 0,0 0-1,-1 1 1,1-1 0,-1 0 0,0 0-1,1 0 1,-1 0 0,0 0 0,1 0-1,-1 0 1,0 0 0,-1 1 0,-4-1-365,6-10-1023,2-1-5461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19.736"/>
    </inkml:context>
    <inkml:brush xml:id="br0">
      <inkml:brushProperty name="width" value="0.05" units="cm"/>
      <inkml:brushProperty name="height" value="0.05" units="cm"/>
    </inkml:brush>
  </inkml:definitions>
  <inkml:trace contextRef="#ctx0" brushRef="#br0">1 42 24575,'0'169'0,"1"-178"0,0-14 0,8-40 0,-7 56 0,0 0 0,0-1 0,1 1 0,0 0 0,0 0 0,0 0 0,1 1 0,0-1 0,7-7 0,-7 10 0,-1 0 0,1 1 0,0-1 0,0 1 0,0 0 0,1 0 0,-1 1 0,1-1 0,0 1 0,7-3 0,-10 4 0,-1 1 0,1 0 0,-1-1 0,1 1 0,0 0 0,-1 0 0,1 0 0,0 0 0,0 0 0,-1 0 0,1 0 0,0 1 0,-1-1 0,1 0 0,-1 1 0,1 0 0,0-1 0,-1 1 0,0 0 0,1 0 0,-1 0 0,1 0 0,-1 0 0,0 0 0,1 0 0,-1 0 0,0 0 0,0 1 0,0-1 0,0 1 0,0-1 0,-1 0 0,1 1 0,0 0 0,0 2 0,4 9 0,0 0 0,-2 1 0,1 0 0,-2 0 0,0 0 0,-1 0 0,0 0 0,-1 14 0,0-25 78,-1 11 159,1-11-683,0-5-788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4.997"/>
    </inkml:context>
    <inkml:brush xml:id="br0">
      <inkml:brushProperty name="width" value="0.05" units="cm"/>
      <inkml:brushProperty name="height" value="0.05" units="cm"/>
    </inkml:brush>
  </inkml:definitions>
  <inkml:trace contextRef="#ctx0" brushRef="#br0">1 1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0.785"/>
    </inkml:context>
    <inkml:brush xml:id="br0">
      <inkml:brushProperty name="width" value="0.05" units="cm"/>
      <inkml:brushProperty name="height" value="0.05" units="cm"/>
    </inkml:brush>
  </inkml:definitions>
  <inkml:trace contextRef="#ctx0" brushRef="#br0">40 1 24575,'11'149'0,"-14"-89"0,-19 108 0,-2 8 0,23-142-1365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1.855"/>
    </inkml:context>
    <inkml:brush xml:id="br0">
      <inkml:brushProperty name="width" value="0.05" units="cm"/>
      <inkml:brushProperty name="height" value="0.05" units="cm"/>
    </inkml:brush>
  </inkml:definitions>
  <inkml:trace contextRef="#ctx0" brushRef="#br0">7 1 24575,'1'0'0,"0"0"0,0 0 0,0 1 0,0-1 0,0 1 0,0-1 0,0 1 0,0-1 0,0 1 0,0 0 0,0-1 0,0 1 0,0 0 0,-1 0 0,1-1 0,0 1 0,0 0 0,-1 0 0,1 0 0,-1 0 0,1 0 0,-1 0 0,1 0 0,-1 0 0,0 0 0,1 1 0,-1-1 0,0 0 0,0 2 0,4 35 0,-4-36 0,1 14 0,0 26 0,-1-40 0,0 0 0,0 0 0,0 0 0,-1 1 0,1-1 0,-1 0 0,1 0 0,-1 0 0,0 0 0,0 0 0,0 0 0,0 0 0,-2 3 0,3-5-32,-1 0-1,1 1 1,-1-1-1,1 0 1,-1 0-1,1 0 1,-1 0-1,1 0 1,-1 1-1,1-1 1,-1 0-1,0 0 1,1 0-1,-1 0 1,1 0-1,-1-1 1,1 1-1,-1 0 1,1 0-1,-1 0 1,1 0-1,-1-1 1,1 1-1,-1 0 1,1 0-1,-1-1 1,1 1-1,-1 0 1,1-1-1,0 1 1,-1-1-1,1 1 1,0 0-1,-1-1 1,1 1-1,0-1 0,-1 1 1,1-1-1,0 1 1,0-1-1,-1 0 1,-4-9-6794</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2.438"/>
    </inkml:context>
    <inkml:brush xml:id="br0">
      <inkml:brushProperty name="width" value="0.05" units="cm"/>
      <inkml:brushProperty name="height" value="0.05" units="cm"/>
    </inkml:brush>
  </inkml:definitions>
  <inkml:trace contextRef="#ctx0" brushRef="#br0">1 1 24575,'0'0'-8191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4.444"/>
    </inkml:context>
    <inkml:brush xml:id="br0">
      <inkml:brushProperty name="width" value="0.05" units="cm"/>
      <inkml:brushProperty name="height" value="0.05" units="cm"/>
    </inkml:brush>
  </inkml:definitions>
  <inkml:trace contextRef="#ctx0" brushRef="#br0">248 0 24575,'-3'1'0,"0"0"0,-1-1 0,1 1 0,-1 1 0,1-1 0,0 0 0,0 1 0,0 0 0,0-1 0,0 1 0,0 1 0,0-1 0,1 0 0,-1 1 0,1-1 0,0 1 0,-1 0 0,1-1 0,1 1 0,-4 6 0,1-2 0,0 0 0,1 0 0,0 0 0,0 0 0,1 0 0,0 1 0,0-1 0,-1 15 0,3-21 0,0 0 0,0 0 0,0 0 0,0 1 0,0-1 0,0 0 0,1 0 0,-1 0 0,0 0 0,1 0 0,-1 0 0,0 0 0,1 0 0,-1 0 0,1 0 0,-1-1 0,1 1 0,0 0 0,0 0 0,-1 0 0,1-1 0,0 1 0,0 0 0,1 0 0,0 0 0,0 0 0,0 0 0,0-1 0,0 0 0,0 1 0,0-1 0,-1 0 0,1 0 0,0 0 0,0 0 0,0 0 0,4-1 0,-2 0 0,0 0 0,1 0 0,-1 0 0,0-1 0,0 1 0,0-1 0,0 0 0,0-1 0,0 1 0,-1-1 0,7-4 0,-6-1 0,1 0 0,-2 0 0,5-10 0,2-4 0,-10 24 0,1 0 0,-1 0 0,0-1 0,0 1 0,0 0 0,0 0 0,0-1 0,0 1 0,0 0 0,-1-1 0,1 1 0,-1 0 0,0 1 0,-10 63 0,-39 125 0,48-186 0,0 0 0,-1 0 0,1 0 0,-1 0 0,0 0 0,-1-1 0,1 1 0,-1-1 0,-6 6 0,-3 1 0,-26 16 0,18-13 0,5-2 0,12-9 0,1 0 0,-1 0 0,1 0 0,-1-1 0,0 0 0,0 0 0,-7 3 0,10-5 0,-1 0 0,1 0 0,-1 0 0,0 0 0,1 0 0,-1 0 0,0 0 0,1 0 0,-1-1 0,1 1 0,-1-1 0,0 1 0,1-1 0,-1 0 0,1 1 0,0-1 0,-1 0 0,1 0 0,0 0 0,-1 0 0,1 0 0,0 0 0,0-1 0,0 1 0,-2-3 0,0 1-65,1-1 0,0 0 0,-1 0 0,1 0 0,0 0 0,1-1 0,-1 1 0,1-1 0,0 1 0,0 0 0,0-1 0,1 0 0,-1 1 0,1-1 0,0 1 0,1-1 0,-1 1 0,1-1 0,0 0 0,2-6 0,0 2-6761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6.105"/>
    </inkml:context>
    <inkml:brush xml:id="br0">
      <inkml:brushProperty name="width" value="0.05" units="cm"/>
      <inkml:brushProperty name="height" value="0.05" units="cm"/>
    </inkml:brush>
  </inkml:definitions>
  <inkml:trace contextRef="#ctx0" brushRef="#br0">87 1 24575,'0'31'0,"0"1"0,-2-1 0,-2 1 0,-14 58 0,-31 92 0,43-167 0,6-15 0,-1 0 0,1 0 0,0 0 0,0 0 0,0 0 0,-1-1 0,1 1 0,0 0 0,0 0 0,0 0 0,0 0 0,-1 0 0,1 0 0,0 0 0,0 0 0,0-1 0,0 1 0,-1 0 0,1 0 0,0 0 0,0 0 0,0-1 0,0 1 0,0 0 0,0 0 0,0 0 0,-1-1 0,1 1 0,0 0 0,0 0 0,0 0 0,0-1 0,0 1 0,0 0 0,0 0 0,0-1 0,-1-1 0,1-1 0,-1 0 0,1 0 0,0 0 0,0 0 0,0 0 0,0 0 0,1-4 0,0 2 0,1 0 0,0 0 0,0 0 0,1 0 0,-1 1 0,1-1 0,0 1 0,0-1 0,0 1 0,1 0 0,-1 0 0,1 1 0,0-1 0,8-5 0,-9 7 0,-1 1 0,1 0 0,-1-1 0,1 1 0,0 0 0,-1 0 0,1 1 0,0-1 0,0 1 0,-1-1 0,1 1 0,0 0 0,0 0 0,0 0 0,-1 0 0,1 0 0,0 1 0,0-1 0,0 1 0,-1 0 0,1 0 0,0 0 0,-1 0 0,1 0 0,-1 1 0,1-1 0,-1 1 0,0 0 0,3 2 0,-2-1 0,0 0 0,0 1 0,0 0 0,-1-1 0,1 1 0,-1 0 0,0 0 0,0 0 0,1 6 0,10 39 0,-12-64-1365,-1-1-5461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7.476"/>
    </inkml:context>
    <inkml:brush xml:id="br0">
      <inkml:brushProperty name="width" value="0.05" units="cm"/>
      <inkml:brushProperty name="height" value="0.05" units="cm"/>
    </inkml:brush>
  </inkml:definitions>
  <inkml:trace contextRef="#ctx0" brushRef="#br0">114 1 24575,'0'27'0,"-1"0"0,-1 0 0,-2 0 0,-1 0 0,-11 40 0,5-32 0,2 1 0,-6 52 0,14-85 0,1 1 0,-1-1 0,0 1 0,1-1 0,-2 1 0,1-1 0,-3 6 0,4-9 0,0 1 0,-1-1 0,1 1 0,-1-1 0,1 0 0,-1 1 0,1-1 0,0 1 0,-1-1 0,0 0 0,1 1 0,-1-1 0,1 0 0,-1 0 0,1 1 0,-1-1 0,1 0 0,-1 0 0,0 0 0,1 0 0,-1 0 0,0 0 0,1 0 0,-1 0 0,1 0 0,-1 0 0,0 0 0,1 0 0,-1 0 0,1-1 0,-1 1 0,1 0 0,-1 0 0,0-1 0,1 1 0,-1 0 0,1-1 0,-1 1 0,1 0 0,-1-1 0,1 1 0,0-1 0,-1 1 0,1-1 0,0 1 0,-1-1 0,1 1 0,-1-2 0,-7-7-1365,0 1-5461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3:28.386"/>
    </inkml:context>
    <inkml:brush xml:id="br0">
      <inkml:brushProperty name="width" value="0.05" units="cm"/>
      <inkml:brushProperty name="height" value="0.05" units="cm"/>
    </inkml:brush>
  </inkml:definitions>
  <inkml:trace contextRef="#ctx0" brushRef="#br0">0 2 24575,'90'-2'0,"94"4"0,-164 6 342,-16-5-684,-12-4-1023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4:42.109"/>
    </inkml:context>
    <inkml:brush xml:id="br0">
      <inkml:brushProperty name="width" value="0.05" units="cm"/>
      <inkml:brushProperty name="height" value="0.05" units="cm"/>
    </inkml:brush>
  </inkml:definitions>
  <inkml:trace contextRef="#ctx0" brushRef="#br0">1 26 24575,'33'1'0,"0"-2"0,0-1 0,0-2 0,43-10 0,-65 12-51,0 0-1,0 1 0,0 0 0,19 2 1,-14-1-1056,-5 0-5719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4:44.219"/>
    </inkml:context>
    <inkml:brush xml:id="br0">
      <inkml:brushProperty name="width" value="0.05" units="cm"/>
      <inkml:brushProperty name="height" value="0.05" units="cm"/>
    </inkml:brush>
  </inkml:definitions>
  <inkml:trace contextRef="#ctx0" brushRef="#br0">1 71 24575,'23'-2'0,"1"-1"0,0 0 0,-1-2 0,28-9 0,-20 5 0,45-7 0,-63 15-341,-1-2 0,0 1-1,17-7 1,-20 5-6485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4:45.631"/>
    </inkml:context>
    <inkml:brush xml:id="br0">
      <inkml:brushProperty name="width" value="0.05" units="cm"/>
      <inkml:brushProperty name="height" value="0.05" units="cm"/>
    </inkml:brush>
  </inkml:definitions>
  <inkml:trace contextRef="#ctx0" brushRef="#br0">69 1 24575,'0'2'0,"-3"1"0,1 2 0,-3 2 0,0 2 0,-1 0 0,0 0 0,-1-1 0,0-1 0,3 2 0,-2-1 0,2-1 0,-2 2 0,-2-1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8.685"/>
    </inkml:context>
    <inkml:brush xml:id="br0">
      <inkml:brushProperty name="width" value="0.05" units="cm"/>
      <inkml:brushProperty name="height" value="0.05" units="cm"/>
    </inkml:brush>
  </inkml:definitions>
  <inkml:trace contextRef="#ctx0" brushRef="#br0">0 0 24575,'0'0'-8191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4:47.210"/>
    </inkml:context>
    <inkml:brush xml:id="br0">
      <inkml:brushProperty name="width" value="0.05" units="cm"/>
      <inkml:brushProperty name="height" value="0.05" units="cm"/>
    </inkml:brush>
  </inkml:definitions>
  <inkml:trace contextRef="#ctx0" brushRef="#br0">60 60 24575,'0'-2'0,"-2"-3"0,-1-3 0,-2 0 0,0 0 0,-1 0 0,-2 3 0,-2-1 0,-1 0 0,2 3-8191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4:49.202"/>
    </inkml:context>
    <inkml:brush xml:id="br0">
      <inkml:brushProperty name="width" value="0.05" units="cm"/>
      <inkml:brushProperty name="height" value="0.05" units="cm"/>
    </inkml:brush>
  </inkml:definitions>
  <inkml:trace contextRef="#ctx0" brushRef="#br0">58 0 24575,'0'2'0,"-2"3"0,-1 3 0,1 1 0,-3 1 0,-1-1 0,0 1 0,-2-1 0,-1 0 0,1 0 0,0-1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4:51.112"/>
    </inkml:context>
    <inkml:brush xml:id="br0">
      <inkml:brushProperty name="width" value="0.05" units="cm"/>
      <inkml:brushProperty name="height" value="0.05" units="cm"/>
    </inkml:brush>
  </inkml:definitions>
  <inkml:trace contextRef="#ctx0" brushRef="#br0">82 69 24575,'0'-2'0,"0"-3"0,-2 0 0,-1-2 0,-2-2 0,-2 1 0,0-1 0,-1 2 0,-1 2 0,-1 1 0,-1 2 0,1-1 0,0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1:48.281"/>
    </inkml:context>
    <inkml:brush xml:id="br0">
      <inkml:brushProperty name="width" value="0.025" units="cm"/>
      <inkml:brushProperty name="height" value="0.025" units="cm"/>
    </inkml:brush>
  </inkml:definitions>
  <inkml:trace contextRef="#ctx0" brushRef="#br0">486 548 24309,'-485'-548'0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2:26.502"/>
    </inkml:context>
    <inkml:brush xml:id="br0">
      <inkml:brushProperty name="width" value="0.025" units="cm"/>
      <inkml:brushProperty name="height" value="0.025" units="cm"/>
    </inkml:brush>
  </inkml:definitions>
  <inkml:trace contextRef="#ctx0" brushRef="#br0">13 1 24575,'0'2'0,"0"3"0,0 2 0,0 3 0,0 2 0,0 0 0,0 1 0,0 0 0,0 0 0,0 0 0,0-1 0,0 1 0,0 0 0,0-1 0,-2-2 0,-3-2 0,0-3-8191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2:27.919"/>
    </inkml:context>
    <inkml:brush xml:id="br0">
      <inkml:brushProperty name="width" value="0.025" units="cm"/>
      <inkml:brushProperty name="height" value="0.025" units="cm"/>
    </inkml:brush>
  </inkml:definitions>
  <inkml:trace contextRef="#ctx0" brushRef="#br0">0 13 24575,'2'0'0,"3"0"0,3 0 0,2 0 0,1 0 0,1 0 0,1 0 0,0 0 0,0 0 0,-2-2 0,-1-1 0,0 0 0,0 1 0,1 0 0,-2 1-8191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2:31.925"/>
    </inkml:context>
    <inkml:brush xml:id="br0">
      <inkml:brushProperty name="width" value="0.025" units="cm"/>
      <inkml:brushProperty name="height" value="0.025" units="cm"/>
    </inkml:brush>
  </inkml:definitions>
  <inkml:trace contextRef="#ctx0" brushRef="#br0">163 884 24276,'-163'-884'0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2:34.423"/>
    </inkml:context>
    <inkml:brush xml:id="br0">
      <inkml:brushProperty name="width" value="0.025" units="cm"/>
      <inkml:brushProperty name="height" value="0.025" units="cm"/>
    </inkml:brush>
  </inkml:definitions>
  <inkml:trace contextRef="#ctx0" brushRef="#br0">82 1 24575,'-3'0'0,"-1"0"0,-4 2 0,-2 3 0,1 3 0,0 2 0,-1 1 0,1 1 0,3 1 0,1 0 0,3 0 0,-1-2 0,-1-3-8191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2:36.826"/>
    </inkml:context>
    <inkml:brush xml:id="br0">
      <inkml:brushProperty name="width" value="0.025" units="cm"/>
      <inkml:brushProperty name="height" value="0.025" units="cm"/>
    </inkml:brush>
  </inkml:definitions>
  <inkml:trace contextRef="#ctx0" brushRef="#br0">1 1 24575,'2'0'0,"2"0"0,4 0 0,2 0 0,1 0 0,1 0 0,1 0 0,-2 2 0,-1 1 0,0 1 0,1 1 0,0-1 0,-1 2 0,-1-1 0,0-2 0,0 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3:13.320"/>
    </inkml:context>
    <inkml:brush xml:id="br0">
      <inkml:brushProperty name="width" value="0.05" units="cm"/>
      <inkml:brushProperty name="height" value="0.05" units="cm"/>
    </inkml:brush>
  </inkml:definitions>
  <inkml:trace contextRef="#ctx0" brushRef="#br0">1122 1189 24575,'7'-2'0,"1"1"0,-1-1 0,0 0 0,0-1 0,0 1 0,0-1 0,0-1 0,-1 1 0,1-1 0,7-7 0,9-4 0,-13 9 0,0-1 0,0-1 0,-1 0 0,0 0 0,14-18 0,34-53 0,-31 41 0,13-15 0,47-74 0,-31 8 0,-50 108 0,0 1 0,-1-1 0,0 0 0,0 0 0,-1 0 0,-1 0 0,3-18 0,-3-6 0,-2-41 0,-1 25 0,0 46 0,1 1 0,-1-1 0,1 1 0,-1-1 0,0 1 0,-1 0 0,1 0 0,-1-1 0,0 1 0,0 0 0,0 1 0,-1-1 0,1 0 0,-1 1 0,0-1 0,-6-5 0,-9-13 0,3-4 0,14 22 0,-1 0 0,0 0 0,-1 1 0,1-1 0,-1 0 0,1 1 0,-1-1 0,-4-2 0,-3-5 0,1 0 0,0 0 0,0-1 0,1 0 0,1 0 0,0-1 0,-11-26 0,11 22 0,-1 0 0,-1 1 0,0 0 0,-15-18 0,24 33 0,-1 0 0,1 1 0,-1-1 0,1 0 0,-1 1 0,1-1 0,-1 0 0,1 1 0,-1-1 0,0 1 0,1-1 0,-1 1 0,0 0 0,0-1 0,1 1 0,-1 0 0,0-1 0,0 1 0,0 0 0,1 0 0,-1 0 0,0 0 0,0-1 0,0 1 0,0 0 0,0 1 0,1-1 0,-1 0 0,0 0 0,0 0 0,0 0 0,1 1 0,-1-1 0,0 0 0,0 1 0,1-1 0,-1 1 0,0-1 0,0 0 0,1 1 0,-1 0 0,1-1 0,-1 1 0,0-1 0,1 1 0,-1 0 0,1-1 0,0 1 0,-1 0 0,1 0 0,-1 0 0,-4 8 0,1-1 0,0 1 0,-4 16 0,3-12 0,0 2 0,1 0 0,-5 25 0,7-26 0,-1 0 0,-1-1 0,-10 26 0,7-24 0,0 0 0,0 0 0,2 1 0,0 0 0,0 0 0,2 0 0,-4 27 0,7-38 0,0-1 0,-1 1 0,0-1 0,0 0 0,0 1 0,-1-1 0,1 0 0,-1 0 0,0 0 0,-4 6 0,-31 37 0,16-22 0,18-21 0,0-1 0,0 1 0,-1-1 0,0 0 0,1 0 0,-1-1 0,0 1 0,-1-1 0,1 0 0,0 0 0,-1 0 0,1-1 0,-1 1 0,1-1 0,-1 0 0,-5 0 0,-10 1 0,1-2 0,-34-2 0,8 0 0,40 2 0,1 0 0,-1 0 0,1-1 0,-1 0 0,1 0 0,0 0 0,-1 0 0,1-1 0,0 1 0,0-1 0,0 0 0,0-1 0,0 1 0,0-1 0,1 1 0,-1-1 0,-4-6 0,4 4 0,0 0 0,0 0 0,1 0 0,0-1 0,0 1 0,1-1 0,0 0 0,0 0 0,0 0 0,0 0 0,1 0 0,-1-7 0,1 6 0,-1 1 0,0 0 0,0 0 0,0 0 0,-1 0 0,0 1 0,0-1 0,0 1 0,-1-1 0,1 1 0,-1 0 0,-1 1 0,1-1 0,-6-4 0,1 2 0,0-1 0,0 1 0,-1 0 0,0 1 0,-1 1 0,-18-9 0,-74-24 0,88 34 0,0 0 0,-1 0 0,0 1 0,0 1 0,0 1 0,-21 1 0,-11-1 0,27 0 0,1 1 0,-37 4 0,54-3 0,1-1 0,-1 1 0,1-1 0,0 1 0,-1 0 0,1 0 0,0 0 0,0 1 0,0-1 0,0 0 0,0 1 0,0-1 0,0 1 0,0 0 0,1 0 0,-1-1 0,-1 4 0,-1 1 0,1 0 0,0 0 0,0 1 0,-2 10 0,3-10 0,-1 0 0,0 0 0,0 0 0,-4 7 0,-5 8 0,0 1 0,2 0 0,-8 26 0,12-33 0,3-8 0,1 0 0,0 0 0,1 0 0,-1 9 0,2-11 0,-1 0 0,1 0 0,-2 0 0,1 0 0,-1-1 0,1 1 0,-1 0 0,-5 9 0,-4 4 0,2 0 0,-11 28 0,15-35 0,-1-1 0,0 0 0,-8 10 0,-9 17 0,3-4 0,16-29 0,1 0 0,-1 0 0,1 0 0,1 0 0,-1 1 0,1-1 0,0 1 0,0 0 0,0-1 0,1 1 0,0 0 0,0 9 0,0-6 0,1-1 0,1 0 0,0 0 0,0 0 0,0 1 0,1-1 0,5 14 0,-6-19 0,1 0 0,0-1 0,-1 1 0,1 0 0,0-1 0,0 1 0,1-1 0,-1 1 0,0-1 0,1 0 0,0 0 0,-1 0 0,1-1 0,0 1 0,0-1 0,0 1 0,0-1 0,0 0 0,0 0 0,0 0 0,0 0 0,6 0 0,93 17 0,35 3 0,-122-20 0,1 1 0,22 6 0,-33-7 0,0 1 0,0 0 0,0 0 0,0 0 0,0 1 0,-1 0 0,1 0 0,-1 0 0,0 0 0,7 7 0,63 53 0,-59-48 0,1-1 0,1-1 0,36 21 0,-49-32 0,1 1 0,-1-1 0,1 0 0,0-1 0,0 1 0,0-1 0,-1 0 0,1 0 0,0-1 0,1 1 0,-1-1 0,0 0 0,0-1 0,0 1 0,9-3 0,-3 0 0,-1 0 0,0-1 0,0-1 0,0 0 0,0 0 0,10-8 0,19-5 0,-32 15 0,0 1 0,0-1 0,0-1 0,11-7 0,-12 6 0,4-3 0,1 0 0,-1 1 0,1 0 0,0 1 0,15-7 0,-23 12 0,0 0 0,1 0 0,-1 0 0,0 1 0,1-1 0,-1 1 0,0 0 0,1 0 0,-1 0 0,0 0 0,1 1 0,-1-1 0,0 1 0,1 0 0,-1 0 0,0 0 0,0 0 0,0 1 0,0-1 0,0 1 0,0 0 0,0-1 0,-1 1 0,1 1 0,3 2 0,-3-2-46,0 1 1,-1-1-1,1 1 0,-1 0 0,0 0 0,0 0 0,0 0 0,2 7 1,-1-4-908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19.879"/>
    </inkml:context>
    <inkml:brush xml:id="br0">
      <inkml:brushProperty name="width" value="0.05" units="cm"/>
      <inkml:brushProperty name="height" value="0.05" units="cm"/>
    </inkml:brush>
  </inkml:definitions>
  <inkml:trace contextRef="#ctx0" brushRef="#br0">0 0 24575,'0'0'-8191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4:23:29.425"/>
    </inkml:context>
    <inkml:brush xml:id="br0">
      <inkml:brushProperty name="width" value="0.05" units="cm"/>
      <inkml:brushProperty name="height" value="0.05" units="cm"/>
    </inkml:brush>
  </inkml:definitions>
  <inkml:trace contextRef="#ctx0" brushRef="#br0">0 32 24575,'2'-2'0,"0"1"0,0 0 0,0-1 0,0 1 0,1 0 0,-1 0 0,0 1 0,0-1 0,1 0 0,-1 1 0,0-1 0,5 1 0,33-1 0,-27 1 0,14-1 0,-1-2 0,32-8 0,-48 9 0,-9 2 0,-1 0 0,1-1 0,-1 1 0,1 0 0,-1 0 0,1 0 0,-1 0 0,1 0 0,-1 0 0,1 0 0,0 0 0,-1 0 0,1 0 0,-1 0 0,1 1 0,-1-1 0,1 0 0,-1 0 0,0 0 0,1 1 0,-1-1 0,1 0 0,-1 0 0,1 1 0,-1-1 0,0 1 0,1-1 0,-1 0 0,0 1 0,1-1 0,-1 1 0,0-1 0,1 0 0,-1 1 0,0-1 0,0 1 0,0-1 0,1 1 0,-1-1 0,0 1 0,0-1 0,0 1 0,0-1 0,0 1 0,0 0 0,0-1 0,0 1 0,0-1 0,0 1 0,0-1 0,-1 1 0,1-1 0,0 1 0,0-1 0,-1 1 0,-13 38 0,9-25 0,-14 119 0,19-131 0,-1 1 0,0 0 0,0-1 0,0 1 0,0-1 0,0 1 0,0-1 0,-1 0 0,1 1 0,-1-1 0,1 0 0,-1 0 0,0 0 0,0 0 0,0 0 0,0-1 0,0 1 0,0-1 0,-1 1 0,1-1 0,-1 0 0,-4 2 0,1-1 0,-1-1 0,1 0 0,-1 0 0,0 0 0,1-1 0,-1 0 0,0-1 0,-7 0 0,12 0 0,0 1 0,-1-1 0,1 0 0,0 0 0,-1 0 0,1 0 0,0 0 0,0 0 0,0-1 0,0 1 0,0-1 0,0 1 0,0-1 0,1 0 0,-1 0 0,0 0 0,1 0 0,0 0 0,-1 0 0,1 0 0,0 0 0,0-1 0,-1-3 0,-2-5 0,1-1 0,0-1 0,-2-16 0,4 19 0,-2-37-1365,3 35-5461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2.337"/>
    </inkml:context>
    <inkml:brush xml:id="br0">
      <inkml:brushProperty name="width" value="0.05" units="cm"/>
      <inkml:brushProperty name="height" value="0.05" units="cm"/>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03:51:23.469"/>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4/11/2025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siro.au/en/research/environmental-impacts/climate-change/state-of-the-climat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siro.au/en/research/environmental-impacts/climate-change/state-of-the-climat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siro.au/en/research/environmental-impacts/climate-change/state-of-the-climat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endParaRPr lang="en-AU" dirty="0"/>
          </a:p>
          <a:p>
            <a:r>
              <a:rPr lang="en-AU" dirty="0"/>
              <a:t>This short video introduces all 17 Sustainable Development Goals. This knowledge engages students to complete the sustainability case studies. The video may need to be paused to clarify how each goal aligns with sustainability. </a:t>
            </a:r>
          </a:p>
          <a:p>
            <a:endParaRPr lang="en-AU" dirty="0"/>
          </a:p>
          <a:p>
            <a:r>
              <a:rPr lang="en-AU" dirty="0"/>
              <a:t>Brief alignment of each </a:t>
            </a:r>
            <a:r>
              <a:rPr lang="en-AU" b="1" dirty="0"/>
              <a:t>United Nations Sustainable Development Goal (SDG)</a:t>
            </a:r>
            <a:r>
              <a:rPr lang="en-AU" dirty="0"/>
              <a:t> with sustainability:</a:t>
            </a:r>
          </a:p>
          <a:p>
            <a:endParaRPr lang="en-AU" dirty="0"/>
          </a:p>
          <a:p>
            <a:r>
              <a:rPr lang="en-AU" b="1" dirty="0"/>
              <a:t>No Poverty</a:t>
            </a:r>
            <a:r>
              <a:rPr lang="en-AU" dirty="0"/>
              <a:t> – Reduces inequality, builds resilient societies.</a:t>
            </a:r>
          </a:p>
          <a:p>
            <a:r>
              <a:rPr lang="en-AU" b="1" dirty="0"/>
              <a:t>Zero Hunger</a:t>
            </a:r>
            <a:r>
              <a:rPr lang="en-AU" dirty="0"/>
              <a:t> – Promotes sustainable agriculture and food security.</a:t>
            </a:r>
          </a:p>
          <a:p>
            <a:r>
              <a:rPr lang="en-AU" b="1" dirty="0"/>
              <a:t>Good Health and Well-being</a:t>
            </a:r>
            <a:r>
              <a:rPr lang="en-AU" dirty="0"/>
              <a:t> – Supports healthy, sustainable communities.</a:t>
            </a:r>
          </a:p>
          <a:p>
            <a:r>
              <a:rPr lang="en-AU" b="1" dirty="0"/>
              <a:t>Quality Education</a:t>
            </a:r>
            <a:r>
              <a:rPr lang="en-AU" dirty="0"/>
              <a:t> – Building knowledge for sustainable futures.</a:t>
            </a:r>
          </a:p>
          <a:p>
            <a:r>
              <a:rPr lang="en-AU" b="1" dirty="0"/>
              <a:t>Gender Equality</a:t>
            </a:r>
            <a:r>
              <a:rPr lang="en-AU" dirty="0"/>
              <a:t> – Ensures inclusive and fair opportunities.</a:t>
            </a:r>
          </a:p>
          <a:p>
            <a:r>
              <a:rPr lang="en-AU" b="1" dirty="0"/>
              <a:t>Clean Water and Sanitation</a:t>
            </a:r>
            <a:r>
              <a:rPr lang="en-AU" dirty="0"/>
              <a:t> – Protects water resources and health.</a:t>
            </a:r>
          </a:p>
          <a:p>
            <a:r>
              <a:rPr lang="en-AU" b="1" dirty="0"/>
              <a:t>Affordable and Clean Energy</a:t>
            </a:r>
            <a:r>
              <a:rPr lang="en-AU" dirty="0"/>
              <a:t> – Promotes renewable, low-carbon energy.</a:t>
            </a:r>
          </a:p>
          <a:p>
            <a:r>
              <a:rPr lang="en-AU" b="1" dirty="0"/>
              <a:t>Decent Work and Economic Growth</a:t>
            </a:r>
            <a:r>
              <a:rPr lang="en-AU" dirty="0"/>
              <a:t> – Encourages sustainable economies.</a:t>
            </a:r>
          </a:p>
          <a:p>
            <a:r>
              <a:rPr lang="en-AU" b="1" dirty="0"/>
              <a:t>Industry, Innovation and Infrastructure</a:t>
            </a:r>
            <a:r>
              <a:rPr lang="en-AU" dirty="0"/>
              <a:t> – Supports sustainable technology and systems.</a:t>
            </a:r>
          </a:p>
          <a:p>
            <a:r>
              <a:rPr lang="en-AU" b="1" dirty="0"/>
              <a:t>Reduced Inequalities</a:t>
            </a:r>
            <a:r>
              <a:rPr lang="en-AU" dirty="0"/>
              <a:t> – Promotes fairness and social sustainability.</a:t>
            </a:r>
          </a:p>
          <a:p>
            <a:r>
              <a:rPr lang="en-AU" b="1" dirty="0"/>
              <a:t>Sustainable Cities and Communities</a:t>
            </a:r>
            <a:r>
              <a:rPr lang="en-AU" dirty="0"/>
              <a:t> – Improves urban sustainability and resilience.</a:t>
            </a:r>
          </a:p>
          <a:p>
            <a:r>
              <a:rPr lang="en-AU" b="1" dirty="0"/>
              <a:t>Responsible Consumption and Production</a:t>
            </a:r>
            <a:r>
              <a:rPr lang="en-AU" dirty="0"/>
              <a:t> – Reduces waste, promotes efficiency.</a:t>
            </a:r>
          </a:p>
          <a:p>
            <a:r>
              <a:rPr lang="en-AU" b="1" dirty="0"/>
              <a:t>Climate Action</a:t>
            </a:r>
            <a:r>
              <a:rPr lang="en-AU" dirty="0"/>
              <a:t> – Mitigates climate change for long-term survival.</a:t>
            </a:r>
          </a:p>
          <a:p>
            <a:r>
              <a:rPr lang="en-AU" b="1" dirty="0"/>
              <a:t>Life Below Water</a:t>
            </a:r>
            <a:r>
              <a:rPr lang="en-AU" dirty="0"/>
              <a:t> – Protects oceans and marine ecosystems.</a:t>
            </a:r>
          </a:p>
          <a:p>
            <a:r>
              <a:rPr lang="en-AU" b="1" dirty="0"/>
              <a:t>Life on Land</a:t>
            </a:r>
            <a:r>
              <a:rPr lang="en-AU" dirty="0"/>
              <a:t> – Conserves biodiversity and ecosystems.</a:t>
            </a:r>
          </a:p>
          <a:p>
            <a:r>
              <a:rPr lang="en-AU" b="1" dirty="0"/>
              <a:t>Peace, Justice and Strong Institutions</a:t>
            </a:r>
            <a:r>
              <a:rPr lang="en-AU" dirty="0"/>
              <a:t> – Builds stable, sustainable governance.</a:t>
            </a:r>
          </a:p>
          <a:p>
            <a:r>
              <a:rPr lang="en-AU" b="1" dirty="0"/>
              <a:t>Partnerships for the Goals</a:t>
            </a:r>
            <a:r>
              <a:rPr lang="en-AU" dirty="0"/>
              <a:t> – Strengthens global cooperation for sustainability.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7333074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4A973-A15B-7792-1AA2-2E43181D4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D460D-6DAA-F75D-A2AE-7D2B1CD12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C2FD3-008D-7E13-69B6-0D19519C6BFE}"/>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600" b="1"/>
              <a:t>Teacher notes:</a:t>
            </a:r>
          </a:p>
          <a:p>
            <a:pPr marL="0" lvl="0" indent="0">
              <a:lnSpc>
                <a:spcPct val="150000"/>
              </a:lnSpc>
              <a:spcBef>
                <a:spcPts val="1200"/>
              </a:spcBef>
              <a:spcAft>
                <a:spcPts val="600"/>
              </a:spcAft>
              <a:buFont typeface="+mj-lt"/>
              <a:buNone/>
            </a:pPr>
            <a:endParaRPr lang="en-AU">
              <a:latin typeface="Arial" panose="020B0604020202020204" pitchFamily="34" charset="0"/>
              <a:cs typeface="Arial" panose="020B0604020202020204" pitchFamily="34" charset="0"/>
            </a:endParaRPr>
          </a:p>
          <a:p>
            <a:pPr marL="0" lvl="0" indent="0">
              <a:lnSpc>
                <a:spcPct val="150000"/>
              </a:lnSpc>
              <a:spcBef>
                <a:spcPts val="1200"/>
              </a:spcBef>
              <a:spcAft>
                <a:spcPts val="600"/>
              </a:spcAft>
              <a:buFont typeface="+mj-lt"/>
              <a:buNone/>
            </a:pPr>
            <a:r>
              <a:rPr lang="en-AU">
                <a:latin typeface="Arial" panose="020B0604020202020204" pitchFamily="34" charset="0"/>
                <a:cs typeface="Arial" panose="020B0604020202020204" pitchFamily="34" charset="0"/>
              </a:rPr>
              <a:t>Ask students to observe the image and answer the following questions: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1. </a:t>
            </a:r>
            <a:r>
              <a:rPr lang="en-AU" sz="1800">
                <a:effectLst/>
                <a:latin typeface="Arial" panose="020B0604020202020204" pitchFamily="34" charset="0"/>
                <a:ea typeface="Calibri" panose="020F0502020204030204" pitchFamily="34" charset="0"/>
              </a:rPr>
              <a:t>What environmental issues can we see in this image?</a:t>
            </a:r>
          </a:p>
          <a:p>
            <a:r>
              <a:rPr lang="en-AU" sz="1800">
                <a:effectLst/>
                <a:latin typeface="Arial" panose="020B0604020202020204" pitchFamily="34" charset="0"/>
                <a:ea typeface="Calibri" panose="020F0502020204030204" pitchFamily="34" charset="0"/>
              </a:rPr>
              <a:t>2. What is the cause of the environmental issues?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cs typeface="Arial" panose="020B0604020202020204" pitchFamily="34" charset="0"/>
              </a:rPr>
              <a:t>3. </a:t>
            </a:r>
            <a:r>
              <a:rPr lang="en-AU" sz="1800">
                <a:effectLst/>
                <a:latin typeface="Arial" panose="020B0604020202020204" pitchFamily="34" charset="0"/>
                <a:ea typeface="Calibri" panose="020F0502020204030204" pitchFamily="34" charset="0"/>
              </a:rPr>
              <a:t>What are the effects of these environmental issues?</a:t>
            </a:r>
          </a:p>
        </p:txBody>
      </p:sp>
      <p:sp>
        <p:nvSpPr>
          <p:cNvPr id="4" name="Slide Number Placeholder 3">
            <a:extLst>
              <a:ext uri="{FF2B5EF4-FFF2-40B4-BE49-F238E27FC236}">
                <a16:creationId xmlns:a16="http://schemas.microsoft.com/office/drawing/2014/main" id="{51720854-A1C5-A659-2144-34E41A7A030B}"/>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6098830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650F-5B09-D371-6CC2-8AEB55633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60F3C-C74C-662D-EF05-64AF685A5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5B42D-81C0-9EC6-45C1-15205E2A7AA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Teacher notes: This slide contains animations</a:t>
            </a:r>
          </a:p>
          <a:p>
            <a:pPr>
              <a:lnSpc>
                <a:spcPct val="150000"/>
              </a:lnSpc>
              <a:spcBef>
                <a:spcPts val="1200"/>
              </a:spcBef>
              <a:spcAft>
                <a:spcPts val="600"/>
              </a:spcAft>
            </a:pP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Environmental pollution is defined as the addition of any substance, or any form of energy, such as heat, sound or radioactivity, to the environment at a rate faster than it can be dispersed, diluted, decomposed or recycled.</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These harmful substances are called pollutants.</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There are 5 main types of environmental pollution. As the teacher reads out each definition, students should try to match the correct definition to the type of environmental pollution.</a:t>
            </a:r>
          </a:p>
          <a:p>
            <a:pPr marL="342900" marR="0" lvl="0" indent="-342900" algn="l" defTabSz="1219170"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the depositing of solid or liquid waste materials on land or underground in a manner that can contaminate the soil. </a:t>
            </a: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(Land pollution)</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the presence of chemical, physical or biological substances in the atmosphere that lowers air quality. </a:t>
            </a: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(Air pollution)</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the contamination of water bodies by harmful substances, like chemicals or microorganisms, that lowers water quality. </a:t>
            </a: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(Water pollution)</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the presence of any unwanted, inappropriate, or excessive artificial lighting in an outdoor environment. </a:t>
            </a: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(Light pollution)</a:t>
            </a:r>
          </a:p>
          <a:p>
            <a:pPr marL="342900" marR="0" lvl="0" indent="-342900" algn="l" defTabSz="1219170"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unwanted or excessive sound, measured as exceeding 65 decibels (dB). It can also be called noise pollution. </a:t>
            </a: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(Sound pollution)</a:t>
            </a:r>
          </a:p>
          <a:p>
            <a:pPr marL="342900" lvl="0" indent="-342900">
              <a:lnSpc>
                <a:spcPct val="150000"/>
              </a:lnSpc>
              <a:spcBef>
                <a:spcPts val="1200"/>
              </a:spcBef>
              <a:spcAft>
                <a:spcPts val="600"/>
              </a:spcAft>
              <a:buFont typeface="Symbol" panose="05050102010706020507" pitchFamily="18" charset="2"/>
              <a:buChar char=""/>
            </a:pPr>
            <a:endParaRPr lang="en-AU" sz="1800">
              <a:effectLst/>
              <a:latin typeface="Arial" panose="020B0604020202020204" pitchFamily="34" charset="0"/>
              <a:ea typeface="Calibri" panose="020F0502020204030204" pitchFamily="34" charset="0"/>
            </a:endParaRPr>
          </a:p>
          <a:p>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30393C-EEAE-9871-701C-7536D5EE9661}"/>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3414721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820DF-8D55-FD32-6FC4-602994C44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8846-249F-025A-155D-CA92DFCC8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08B66-9C68-948D-65D2-C4EA2BCE30FA}"/>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t>Teacher notes: This slide contains animations.</a:t>
            </a:r>
            <a:br>
              <a:rPr lang="en-AU" sz="1800" dirty="0">
                <a:effectLst/>
                <a:latin typeface="Arial" panose="020B0604020202020204" pitchFamily="34" charset="0"/>
                <a:ea typeface="Calibri" panose="020F0502020204030204" pitchFamily="34" charset="0"/>
              </a:rPr>
            </a:b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There are several possible causes of environmental pollution, which can be divided into two subgroups: human activity and natural.</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As the teacher reads each definition, students should try to categorise the causes of environmental pollution.</a:t>
            </a: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Industrialisation – the development of industries in a country or region on a wide scale. The use of chemicals and fuel in factories leads to environmental pollution through air and water contamination. </a:t>
            </a:r>
          </a:p>
          <a:p>
            <a:pPr marL="0" indent="0">
              <a:lnSpc>
                <a:spcPct val="150000"/>
              </a:lnSpc>
              <a:spcBef>
                <a:spcPts val="1200"/>
              </a:spcBef>
              <a:spcAft>
                <a:spcPts val="600"/>
              </a:spcAft>
              <a:buFont typeface="Arial" panose="020B0604020202020204" pitchFamily="34" charset="0"/>
              <a:buNone/>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Bushfire – An unplanned vegetation fire. Bushfires cause environmental pollution by releasing pollutants like smoke and ash into the atmosphere, impacting air and water quality.</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b="1" dirty="0">
                <a:effectLst/>
                <a:latin typeface="Arial" panose="020B0604020202020204" pitchFamily="34" charset="0"/>
                <a:ea typeface="Calibri" panose="020F0502020204030204" pitchFamily="34" charset="0"/>
              </a:rPr>
            </a:br>
            <a:r>
              <a:rPr lang="en-AU" sz="1800" b="1" dirty="0">
                <a:effectLst/>
                <a:latin typeface="Arial" panose="020B0604020202020204" pitchFamily="34" charset="0"/>
                <a:ea typeface="Calibri" panose="020F0502020204030204" pitchFamily="34" charset="0"/>
              </a:rPr>
              <a:t>NOTE: Natural causes, such as lightning strikes or human activities such as out-of-control burns, may cause bushfires. </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Agriculture – includes both growing and harvesting crops and raising animals, or livestock. Agriculture contributes to environmental pollution through various practices, including the use of fertilisers and pesticides, deforestation, water overuse, and greenhouse gas emissions from livestock and machinery.</a:t>
            </a:r>
          </a:p>
          <a:p>
            <a:pPr marL="0" indent="0">
              <a:lnSpc>
                <a:spcPct val="150000"/>
              </a:lnSpc>
              <a:spcBef>
                <a:spcPts val="1200"/>
              </a:spcBef>
              <a:spcAft>
                <a:spcPts val="600"/>
              </a:spcAft>
              <a:buFont typeface="Arial" panose="020B0604020202020204" pitchFamily="34" charset="0"/>
              <a:buNone/>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Waste management – the activities that include collecting, destroying and disposing of waste. Poor waste management practices, such as open dumping and inadequate disposal, lead to environmental pollution by contaminating soil, water, and air with harmful substances.</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Volcanic eruption – the expulsion of gases, rock fragments, and/or molten lava from within the Earth through a vent onto the Earth's surface or into the atmosphere. The release of </a:t>
            </a:r>
            <a:r>
              <a:rPr lang="en-AU" sz="1800" dirty="0" err="1">
                <a:effectLst/>
                <a:latin typeface="Arial" panose="020B0604020202020204" pitchFamily="34" charset="0"/>
                <a:ea typeface="Calibri" panose="020F0502020204030204" pitchFamily="34" charset="0"/>
              </a:rPr>
              <a:t>sulfur</a:t>
            </a:r>
            <a:r>
              <a:rPr lang="en-AU" sz="1800" dirty="0">
                <a:effectLst/>
                <a:latin typeface="Arial" panose="020B0604020202020204" pitchFamily="34" charset="0"/>
                <a:ea typeface="Calibri" panose="020F0502020204030204" pitchFamily="34" charset="0"/>
              </a:rPr>
              <a:t> dioxide gas and volcanic ash can lead to air pollution and the development of acid rain, impacting water systems.</a:t>
            </a:r>
          </a:p>
          <a:p>
            <a:pPr marL="0" indent="0">
              <a:lnSpc>
                <a:spcPct val="150000"/>
              </a:lnSpc>
              <a:spcBef>
                <a:spcPts val="1200"/>
              </a:spcBef>
              <a:spcAft>
                <a:spcPts val="600"/>
              </a:spcAft>
              <a:buFont typeface="Arial" panose="020B0604020202020204" pitchFamily="34" charset="0"/>
              <a:buNone/>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Transportation – the movement of people or goods from one place to another via cars, trucks, planes, boats, or trains. Transportation causes environmental pollution through the release of harmful gases and particles from vehicles, contributing to air pollution.</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56ECA3BF-42BF-208C-3634-516F2C3A828F}"/>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15013231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302CA-83C6-F0B0-2B97-02B1492AD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5AEC3-1946-7FF4-EF72-B15F58EB6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2FB83-19A6-A857-D9E3-B555266F8B8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More than 99% of the population lives in areas where the air pollution is above the World Health Organisation air quality guidelines, and is responsible for millions of deaths each year across the world.</a:t>
            </a:r>
          </a:p>
          <a:p>
            <a:r>
              <a:rPr lang="en-AU" sz="1800">
                <a:effectLst/>
                <a:latin typeface="Arial" panose="020B0604020202020204" pitchFamily="34" charset="0"/>
                <a:ea typeface="Calibri" panose="020F0502020204030204" pitchFamily="34" charset="0"/>
              </a:rPr>
              <a:t>It is important to understand the implications of air pollution, so that finding solutions to this problem is a priority.</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b="1">
                <a:effectLst/>
                <a:latin typeface="Arial" panose="020B0604020202020204" pitchFamily="34" charset="0"/>
                <a:ea typeface="Calibri" panose="020F0502020204030204" pitchFamily="34" charset="0"/>
              </a:rPr>
              <a:t>Quick write prompt: What are the impacts of air pollution? </a:t>
            </a:r>
          </a:p>
          <a:p>
            <a:br>
              <a:rPr lang="en-AU" sz="1800">
                <a:effectLst/>
                <a:latin typeface="Arial" panose="020B0604020202020204" pitchFamily="34" charset="0"/>
                <a:ea typeface="Calibri" panose="020F0502020204030204" pitchFamily="34" charset="0"/>
              </a:rPr>
            </a:br>
            <a:r>
              <a:rPr lang="en-AU" sz="1600" kern="1200">
                <a:solidFill>
                  <a:schemeClr val="tx1"/>
                </a:solidFill>
                <a:effectLst/>
                <a:latin typeface="Public Sans" pitchFamily="2" charset="0"/>
                <a:ea typeface="+mn-ea"/>
                <a:cs typeface="+mn-cs"/>
              </a:rPr>
              <a:t>Air pollution can have adverse effects on both the environment and humans. Air pollution contributes to an increase in Earth’s atmospheric temperature. This can lead to more extreme weather events. Smog is a type of air pollution that reduces visibility and has serious health effects, such as irritated eyes and respiratory issues. Air pollution can increase other health concerns like cancer and congenital disabilities.</a:t>
            </a:r>
            <a:br>
              <a:rPr lang="en-AU" sz="1800">
                <a:effectLst/>
                <a:latin typeface="Arial" panose="020B0604020202020204" pitchFamily="34" charset="0"/>
                <a:ea typeface="Calibri" panose="020F0502020204030204" pitchFamily="34" charset="0"/>
              </a:rPr>
            </a:br>
            <a:br>
              <a:rPr lang="en-AU" sz="1800" b="1">
                <a:effectLst/>
                <a:latin typeface="Arial" panose="020B0604020202020204" pitchFamily="34" charset="0"/>
                <a:ea typeface="Calibri" panose="020F0502020204030204" pitchFamily="34" charset="0"/>
              </a:rPr>
            </a:b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A7AE3D-EC59-8671-E266-9074A06334D0}"/>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5390606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778DE-9014-4702-BD54-77B13C87F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1BD69-83C2-7049-334F-E59E1D7EE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8DC04-2E59-BE64-0509-36F23B6F69B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effectLst/>
              <a:latin typeface="Arial" panose="020B0604020202020204" pitchFamily="34" charset="0"/>
              <a:ea typeface="Calibri" panose="020F0502020204030204" pitchFamily="34" charset="0"/>
            </a:endParaRPr>
          </a:p>
          <a:p>
            <a:r>
              <a:rPr lang="en-AU" sz="1600">
                <a:effectLst/>
                <a:latin typeface="Arial" panose="020B0604020202020204" pitchFamily="34" charset="0"/>
                <a:ea typeface="Calibri" panose="020F0502020204030204" pitchFamily="34" charset="0"/>
              </a:rPr>
              <a:t>Air pollution is a key concern globally, but more so in some countries compared to others.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solidFill>
                  <a:srgbClr val="131313"/>
                </a:solidFill>
                <a:effectLst/>
                <a:latin typeface="Roboto" panose="02000000000000000000" pitchFamily="2" charset="0"/>
              </a:rPr>
              <a:t>Delhi’s air pollution index had reached 418, which is defined as ‘severe’, on 14 November 2024, according to </a:t>
            </a:r>
            <a:r>
              <a:rPr lang="en-AU" b="0" i="0" err="1">
                <a:solidFill>
                  <a:srgbClr val="131313"/>
                </a:solidFill>
                <a:effectLst/>
                <a:latin typeface="Roboto" panose="02000000000000000000" pitchFamily="2" charset="0"/>
              </a:rPr>
              <a:t>IQAir</a:t>
            </a:r>
            <a:r>
              <a:rPr lang="en-AU" b="0" i="0">
                <a:solidFill>
                  <a:srgbClr val="131313"/>
                </a:solidFill>
                <a:effectLst/>
                <a:latin typeface="Roboto" panose="02000000000000000000" pitchFamily="2" charset="0"/>
              </a:rPr>
              <a:t>, a Swiss-based Air Quality Index monitoring group. A ‘good’ rating is between zero and 50. This makes New Delhi the most polluted capital city in the world.</a:t>
            </a:r>
            <a:br>
              <a:rPr lang="en-AU" b="0" i="0">
                <a:solidFill>
                  <a:srgbClr val="131313"/>
                </a:solidFill>
                <a:effectLst/>
                <a:latin typeface="Roboto" panose="02000000000000000000" pitchFamily="2" charset="0"/>
              </a:rPr>
            </a:br>
            <a:r>
              <a:rPr lang="en-AU" b="0" i="0">
                <a:solidFill>
                  <a:srgbClr val="131313"/>
                </a:solidFill>
                <a:effectLst/>
                <a:latin typeface="Roboto" panose="02000000000000000000" pitchFamily="2" charset="0"/>
              </a:rPr>
              <a:t>New Delhi has long struggled with high levels of pollution. However, there was a brief period in recent years that saw a significant decrease in air pollution in New Delhi.</a:t>
            </a:r>
            <a:br>
              <a:rPr lang="en-AU" b="0" i="0">
                <a:solidFill>
                  <a:srgbClr val="131313"/>
                </a:solidFill>
                <a:effectLst/>
                <a:latin typeface="Roboto" panose="02000000000000000000" pitchFamily="2" charset="0"/>
              </a:rPr>
            </a:br>
            <a:br>
              <a:rPr lang="en-AU" b="0" i="0">
                <a:solidFill>
                  <a:srgbClr val="131313"/>
                </a:solidFill>
                <a:effectLst/>
                <a:latin typeface="Roboto" panose="02000000000000000000" pitchFamily="2" charset="0"/>
              </a:rPr>
            </a:br>
            <a:r>
              <a:rPr lang="en-AU" sz="1600">
                <a:effectLst/>
                <a:latin typeface="Arial" panose="020B0604020202020204" pitchFamily="34" charset="0"/>
                <a:ea typeface="Calibri" panose="020F0502020204030204" pitchFamily="34" charset="0"/>
              </a:rPr>
              <a:t>During the COVID-19 lockdowns, there were noticeable changes in air pollution in many countries.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solidFill>
                  <a:srgbClr val="0A0A0A"/>
                </a:solidFill>
                <a:effectLst/>
                <a:latin typeface="Arial" panose="020B0604020202020204" pitchFamily="34" charset="0"/>
              </a:rPr>
              <a:t>When India imposed a countrywide lockdown on March 25, 2020, it encompassed 1.3 billion people, making it the world's largest lockdown.</a:t>
            </a:r>
          </a:p>
          <a:p>
            <a:br>
              <a:rPr lang="en-AU" b="0" i="0">
                <a:solidFill>
                  <a:srgbClr val="131313"/>
                </a:solidFill>
                <a:effectLst/>
                <a:latin typeface="Roboto" panose="02000000000000000000" pitchFamily="2" charset="0"/>
              </a:rPr>
            </a:br>
            <a:r>
              <a:rPr lang="en-AU" b="1" i="0">
                <a:solidFill>
                  <a:srgbClr val="131313"/>
                </a:solidFill>
                <a:effectLst/>
                <a:latin typeface="Roboto" panose="02000000000000000000" pitchFamily="2" charset="0"/>
              </a:rPr>
              <a:t>What pattern did you see in the images presented?</a:t>
            </a:r>
            <a:br>
              <a:rPr lang="en-AU" b="1" i="0">
                <a:solidFill>
                  <a:srgbClr val="131313"/>
                </a:solidFill>
                <a:effectLst/>
                <a:latin typeface="Roboto" panose="02000000000000000000" pitchFamily="2" charset="0"/>
              </a:rPr>
            </a:br>
            <a:r>
              <a:rPr lang="en-AU" b="1" i="0">
                <a:solidFill>
                  <a:srgbClr val="131313"/>
                </a:solidFill>
                <a:effectLst/>
                <a:latin typeface="Roboto" panose="02000000000000000000" pitchFamily="2" charset="0"/>
              </a:rPr>
              <a:t>What do you think caused the change in air quality?</a:t>
            </a:r>
          </a:p>
          <a:p>
            <a:r>
              <a:rPr lang="en-AU" b="1" i="0">
                <a:solidFill>
                  <a:srgbClr val="131313"/>
                </a:solidFill>
                <a:effectLst/>
                <a:latin typeface="Roboto" panose="02000000000000000000" pitchFamily="2" charset="0"/>
              </a:rPr>
              <a:t>What types of human activities changed or stopped during the lockdowns?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Students should identify the pattern of clearer skies during the COVID-19 lockdowns. Students should recognise the reduction of air pollution and smog during the COVID-19 lockdowns. Students may suggest that many pollution-causing human activities ceased during COVID-19, including vehicle use, factory work, and air travel.</a:t>
            </a:r>
          </a:p>
          <a:p>
            <a:br>
              <a:rPr lang="en-AU" b="0" i="0">
                <a:solidFill>
                  <a:srgbClr val="131313"/>
                </a:solidFill>
                <a:effectLst/>
                <a:latin typeface="Roboto" panose="02000000000000000000" pitchFamily="2" charset="0"/>
              </a:rPr>
            </a:b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275169-5239-CC61-E004-FFF28052D99B}"/>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36058698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9C382-30E3-FBB1-A34D-8A367C700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9E5B4-1344-E975-DE31-9379F2A3A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4CE4B-6AEC-2DAE-2B0B-A698EDBD3AF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7448C82-261D-11B3-4DD5-8E731C8DE3F7}"/>
              </a:ext>
            </a:extLst>
          </p:cNvPr>
          <p:cNvSpPr>
            <a:spLocks noGrp="1"/>
          </p:cNvSpPr>
          <p:nvPr>
            <p:ph type="sldNum" sz="quarter" idx="5"/>
          </p:nvPr>
        </p:nvSpPr>
        <p:spPr/>
        <p:txBody>
          <a:bodyPr/>
          <a:lstStyle/>
          <a:p>
            <a:fld id="{D09C5488-DD16-4714-9519-7BE21BA11D4E}" type="slidenum">
              <a:rPr lang="en-AU" smtClean="0"/>
              <a:t>107</a:t>
            </a:fld>
            <a:endParaRPr lang="en-AU"/>
          </a:p>
        </p:txBody>
      </p:sp>
    </p:spTree>
    <p:extLst>
      <p:ext uri="{BB962C8B-B14F-4D97-AF65-F5344CB8AC3E}">
        <p14:creationId xmlns:p14="http://schemas.microsoft.com/office/powerpoint/2010/main" val="7868360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3D736-9AA3-6EDC-C69F-441934624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D36F4-A178-6A0E-EECE-6AE5846E2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7E9E7-B917-7C08-4742-CF45563B7B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r>
              <a:rPr lang="en-AU" dirty="0"/>
              <a:t>This slide contains animations to bring up the correct answer for the mini-challenge.</a:t>
            </a:r>
          </a:p>
          <a:p>
            <a:endParaRPr lang="en-AU" dirty="0"/>
          </a:p>
          <a:p>
            <a:r>
              <a:rPr lang="en-AU" dirty="0"/>
              <a:t>Complete this quick quiz with students to recall their understanding of prior content.</a:t>
            </a:r>
          </a:p>
          <a:p>
            <a:endParaRPr lang="en-AU" dirty="0"/>
          </a:p>
          <a:p>
            <a:r>
              <a:rPr lang="en-AU" b="1" dirty="0"/>
              <a:t>Sample response:</a:t>
            </a:r>
            <a:br>
              <a:rPr lang="en-AU" dirty="0"/>
            </a:br>
            <a:r>
              <a:rPr lang="en-AU" sz="1600" b="1" kern="1200" dirty="0">
                <a:solidFill>
                  <a:schemeClr val="tx1"/>
                </a:solidFill>
                <a:effectLst/>
                <a:latin typeface="Public Sans" pitchFamily="2" charset="0"/>
                <a:ea typeface="+mn-ea"/>
                <a:cs typeface="+mn-cs"/>
              </a:rPr>
              <a:t>Mini-challenge (MC) </a:t>
            </a:r>
            <a:r>
              <a:rPr lang="en-AU" sz="1600" kern="1200" dirty="0">
                <a:solidFill>
                  <a:schemeClr val="tx1"/>
                </a:solidFill>
                <a:effectLst/>
                <a:latin typeface="Public Sans" pitchFamily="2" charset="0"/>
                <a:ea typeface="+mn-ea"/>
                <a:cs typeface="+mn-cs"/>
              </a:rPr>
              <a:t>– A system formed by the interaction of all living organisms (plants, animals, humans) with each other and with the physical elements of the environment in which they live.</a:t>
            </a:r>
          </a:p>
          <a:p>
            <a:r>
              <a:rPr lang="en-AU" sz="1600" b="1" kern="1200" dirty="0">
                <a:solidFill>
                  <a:schemeClr val="tx1"/>
                </a:solidFill>
                <a:effectLst/>
                <a:latin typeface="Public Sans" pitchFamily="2" charset="0"/>
                <a:ea typeface="+mn-ea"/>
                <a:cs typeface="+mn-cs"/>
              </a:rPr>
              <a:t>Challenge (C) </a:t>
            </a:r>
            <a:r>
              <a:rPr lang="en-AU" sz="1600" kern="1200" dirty="0">
                <a:solidFill>
                  <a:schemeClr val="tx1"/>
                </a:solidFill>
                <a:effectLst/>
                <a:latin typeface="Public Sans" pitchFamily="2" charset="0"/>
                <a:ea typeface="+mn-ea"/>
                <a:cs typeface="+mn-cs"/>
              </a:rPr>
              <a:t>– Two human activities that cause air pollution are industrialisation and transportation. Industrialisation releases harmful gases and chemicals into the atmosphere through factory emissions. Transportation also contributes to air pollution by releasing exhaust gases from cars, trucks, planes, and other vehicles, which contain pollutants like carbon monoxide and nitrogen oxides.</a:t>
            </a:r>
            <a:endParaRPr lang="en-AU" dirty="0"/>
          </a:p>
        </p:txBody>
      </p:sp>
      <p:sp>
        <p:nvSpPr>
          <p:cNvPr id="4" name="Slide Number Placeholder 3">
            <a:extLst>
              <a:ext uri="{FF2B5EF4-FFF2-40B4-BE49-F238E27FC236}">
                <a16:creationId xmlns:a16="http://schemas.microsoft.com/office/drawing/2014/main" id="{A152BA8F-60BE-3663-70E3-507A903AA615}"/>
              </a:ext>
            </a:extLst>
          </p:cNvPr>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8331253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9CB8D-C33D-CF5B-17C4-0C0563497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F79A6-F8B3-936C-9FA0-E6444EA96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2E5F2-370F-208C-90B1-89B97552351A}"/>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Teacher notes:</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Kinship is a system that determines how people relate to one another and their surroundings. It is a complex and sophisticated system of social organisations, encompassing responsibilities, roles, and reciprocal bonds that determine how people are related, who can marry whom, and who supports whom. Kinship systems vary between cultural groups across Australia and the Torres Strait Islands.</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Totems are part of the kinship system. A totem is a natural object (like a plant or animal) that represents an Aboriginal or Torres Strait Islander Person’s identity and cultural obligations. Again, totems are varied across cultural groups, and even unique to the individual within that group. Each individual can have at least four totems, which represent their Nation, clan, family group and personal totem.</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a:effectLst/>
                <a:latin typeface="Arial" panose="020B0604020202020204" pitchFamily="34" charset="0"/>
                <a:ea typeface="Calibri" panose="020F0502020204030204" pitchFamily="34" charset="0"/>
              </a:rPr>
              <a:t>There are cultural protocols associated with Totems, including rules that prohibit a person from hunting and eating their Totems. They also have a responsibility to learn about, care for and protect the Totem organism and its environment.</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We will now watch this video, and I would like you to answer the following questions:</a:t>
            </a:r>
          </a:p>
          <a:p>
            <a:pPr marL="342900" indent="-342900">
              <a:buAutoNum type="arabicPeriod"/>
            </a:pPr>
            <a:r>
              <a:rPr lang="en-AU">
                <a:latin typeface="Arial" panose="020B0604020202020204" pitchFamily="34" charset="0"/>
                <a:cs typeface="Arial" panose="020B0604020202020204" pitchFamily="34" charset="0"/>
              </a:rPr>
              <a:t>What does a personal Totem recognise?</a:t>
            </a:r>
          </a:p>
          <a:p>
            <a:pPr marL="342900" indent="-342900">
              <a:buAutoNum type="arabicPeriod"/>
            </a:pPr>
            <a:r>
              <a:rPr lang="en-AU">
                <a:latin typeface="Arial" panose="020B0604020202020204" pitchFamily="34" charset="0"/>
                <a:cs typeface="Arial" panose="020B0604020202020204" pitchFamily="34" charset="0"/>
              </a:rPr>
              <a:t>How do Totems </a:t>
            </a:r>
            <a:r>
              <a:rPr lang="en-AU" sz="1800">
                <a:effectLst/>
                <a:latin typeface="Arial" panose="020B0604020202020204" pitchFamily="34" charset="0"/>
                <a:ea typeface="Calibri" panose="020F0502020204030204" pitchFamily="34" charset="0"/>
              </a:rPr>
              <a:t>guide Aboriginal people to balance the protection and consumption of resources?</a:t>
            </a:r>
            <a:endParaRPr lang="en-AU">
              <a:latin typeface="Arial" panose="020B0604020202020204" pitchFamily="34" charset="0"/>
              <a:cs typeface="Arial" panose="020B0604020202020204" pitchFamily="34" charset="0"/>
            </a:endParaRPr>
          </a:p>
          <a:p>
            <a:pPr marL="342900" indent="-342900">
              <a:buAutoNum type="arabicPeriod"/>
            </a:pPr>
            <a:r>
              <a:rPr lang="en-AU">
                <a:latin typeface="Arial" panose="020B0604020202020204" pitchFamily="34" charset="0"/>
                <a:cs typeface="Arial" panose="020B0604020202020204" pitchFamily="34" charset="0"/>
              </a:rPr>
              <a:t>Which Totem animal would all Aboriginal People from the Wiradjuri Country have in common? What type of Totem is this?</a:t>
            </a:r>
          </a:p>
          <a:p>
            <a:pPr marL="342900" indent="-342900">
              <a:buAutoNum type="arabicPeriod"/>
            </a:pPr>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B17C64A-E912-5EDB-256F-2FEBDE066A42}"/>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38959619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D2678-FDEF-2F0B-2BCC-CBBD62C7B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44AD9-F517-FA3B-36DE-7A8B1DD79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DD9BA-1B70-D8B7-1F6A-0B12B693C99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You are now going to complete some research and create a scientific poster on a Nation Totem from the Aboriginal Country that you choose. You might like to choose the country where you live, or go to school, or another Country that is important to you.</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You will then create a scientific poster including the information shown here.</a:t>
            </a:r>
          </a:p>
        </p:txBody>
      </p:sp>
      <p:sp>
        <p:nvSpPr>
          <p:cNvPr id="4" name="Slide Number Placeholder 3">
            <a:extLst>
              <a:ext uri="{FF2B5EF4-FFF2-40B4-BE49-F238E27FC236}">
                <a16:creationId xmlns:a16="http://schemas.microsoft.com/office/drawing/2014/main" id="{26651644-110D-1D97-BE3E-6FE31B01EC08}"/>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23698516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38ED3-0A45-27AA-B456-678B41A0A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C40C7-0004-2C5C-33BF-7E093CCAB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03E9B-414C-9B1F-9B5C-E143159F24FF}"/>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14D98A-37E2-DDE2-5BF7-61B1A310D115}"/>
              </a:ext>
            </a:extLst>
          </p:cNvPr>
          <p:cNvSpPr>
            <a:spLocks noGrp="1"/>
          </p:cNvSpPr>
          <p:nvPr>
            <p:ph type="sldNum" sz="quarter" idx="5"/>
          </p:nvPr>
        </p:nvSpPr>
        <p:spPr/>
        <p:txBody>
          <a:bodyPr/>
          <a:lstStyle/>
          <a:p>
            <a:fld id="{D09C5488-DD16-4714-9519-7BE21BA11D4E}" type="slidenum">
              <a:rPr lang="en-AU" smtClean="0"/>
              <a:t>111</a:t>
            </a:fld>
            <a:endParaRPr lang="en-AU"/>
          </a:p>
        </p:txBody>
      </p:sp>
    </p:spTree>
    <p:extLst>
      <p:ext uri="{BB962C8B-B14F-4D97-AF65-F5344CB8AC3E}">
        <p14:creationId xmlns:p14="http://schemas.microsoft.com/office/powerpoint/2010/main" val="33293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Read through each case study with the class. </a:t>
            </a:r>
          </a:p>
          <a:p>
            <a:endParaRPr lang="en-AU" dirty="0"/>
          </a:p>
          <a:p>
            <a:pPr lvl="0"/>
            <a:r>
              <a:rPr lang="en-AU" dirty="0"/>
              <a:t>Students answer the two questions. They will need to refer to the three pillars and the SDGs in their notes. </a:t>
            </a:r>
            <a:r>
              <a:rPr lang="en-AU" sz="1600" kern="1200" dirty="0">
                <a:solidFill>
                  <a:schemeClr val="tx1"/>
                </a:solidFill>
                <a:effectLst/>
                <a:latin typeface="Public Sans" pitchFamily="2" charset="0"/>
                <a:ea typeface="+mn-ea"/>
                <a:cs typeface="+mn-cs"/>
              </a:rPr>
              <a:t>Divide the class into small groups and assign each a case study. In their groups, students use the </a:t>
            </a:r>
            <a:r>
              <a:rPr lang="en-AU" sz="1600" u="sng" kern="1200" dirty="0">
                <a:solidFill>
                  <a:schemeClr val="tx1"/>
                </a:solidFill>
                <a:effectLst/>
                <a:latin typeface="Public Sans" pitchFamily="2" charset="0"/>
                <a:ea typeface="+mn-ea"/>
                <a:cs typeface="+mn-cs"/>
                <a:hlinkClick r:id="rId3"/>
              </a:rPr>
              <a:t>UN SDG</a:t>
            </a:r>
            <a:r>
              <a:rPr lang="en-AU" sz="1600" kern="1200" dirty="0">
                <a:solidFill>
                  <a:schemeClr val="tx1"/>
                </a:solidFill>
                <a:effectLst/>
                <a:latin typeface="Public Sans" pitchFamily="2" charset="0"/>
                <a:ea typeface="+mn-ea"/>
                <a:cs typeface="+mn-cs"/>
              </a:rPr>
              <a:t> website to discuss and record:</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Identify the principles of sustainability that are addressed in the case study.</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How does this project align with any of the SDGs?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sz="1600" b="1" kern="1200" dirty="0">
                <a:solidFill>
                  <a:schemeClr val="tx1"/>
                </a:solidFill>
                <a:effectLst/>
                <a:latin typeface="Public Sans" pitchFamily="2" charset="0"/>
                <a:ea typeface="+mn-ea"/>
                <a:cs typeface="+mn-cs"/>
              </a:rPr>
              <a:t>Case study 1: solar power in rural communities</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The project supports all 3 pillars of sustainability. It helps the environment by reducing pollution from kerosene lamps. It supports the economy by creating jobs for local people. It also supports social well-being by improving health and helping children study at night.</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This project aligns with SDG 7 – Affordable and Clean Energy because it gives the village clean, reliable electricity. It also supports SDG 3 – Good Health and Well-being, because less air pollution means better health. SDG 8 – Decent Work and Economic Growth is also addressed because it creates local jobs.</a:t>
            </a:r>
          </a:p>
          <a:p>
            <a:pPr marL="0" lvl="0" indent="0">
              <a:buFont typeface="Arial" panose="020B0604020202020204" pitchFamily="34" charset="0"/>
              <a:buNone/>
            </a:pPr>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Case study 2: plastic-free supermarket initiative</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This project supports environmental sustainability by reducing plastic waste and using biodegradable packaging. It also supports social sustainability by encouraging people to change their habits and consider their impact on the planet. There is an economic benefit too, as reusable systems can save money over time.</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This project aligns with SDG 12 – Responsible Consumption and Production, because it reduces waste and promotes sustainable packaging. It also supports SDG 13 – Climate Action by helping reduce pollution that contributes to environmental damage.</a:t>
            </a:r>
          </a:p>
          <a:p>
            <a:pPr marL="0" lvl="0" indent="0">
              <a:buFont typeface="Arial" panose="020B0604020202020204" pitchFamily="34" charset="0"/>
              <a:buNone/>
            </a:pPr>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Case study 3: sustainable agriculture in Australia</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This farm uses environmental sustainability by protecting soil health with crop rotation and natural fertilisers. Collecting rainwater also helps save water. Social and economic sustainability are demonstrated through the practice of selling produce locally, which supports the local community and reduces pollution from transportation.</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This project supports SDG 2 – Zero Hunger, as it produces healthy food sustainably. It also connects with SDG 12 – Responsible Consumption and Production by using natural resources wisely, and SDG 13 – Climate Action, because it reduces emissions by selling food locally.</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9313983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833D-4BF3-9A1C-BF1E-217CC768B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D0CAA-99CF-0365-A7AF-5C7249FE8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2DA4C-2AEC-7D2C-DDA7-883CBED5BA5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Complete this quick quiz with students to recall their understanding of the previous lesson.</a:t>
            </a:r>
            <a:br>
              <a:rPr lang="en-AU" dirty="0"/>
            </a:br>
            <a:br>
              <a:rPr lang="en-AU" dirty="0"/>
            </a:br>
            <a:r>
              <a:rPr lang="en-AU" dirty="0"/>
              <a:t>Sample response:</a:t>
            </a:r>
            <a:br>
              <a:rPr lang="en-AU" dirty="0"/>
            </a:br>
            <a:r>
              <a:rPr lang="en-AU" sz="1600" b="1" kern="1200" dirty="0">
                <a:solidFill>
                  <a:schemeClr val="tx1"/>
                </a:solidFill>
                <a:effectLst/>
                <a:latin typeface="Public Sans" pitchFamily="2" charset="0"/>
                <a:ea typeface="+mn-ea"/>
                <a:cs typeface="+mn-cs"/>
              </a:rPr>
              <a:t>Mini-challenge (MC):</a:t>
            </a:r>
            <a:r>
              <a:rPr lang="en-AU" sz="1600" kern="1200" dirty="0">
                <a:solidFill>
                  <a:schemeClr val="tx1"/>
                </a:solidFill>
                <a:effectLst/>
                <a:latin typeface="Public Sans" pitchFamily="2" charset="0"/>
                <a:ea typeface="+mn-ea"/>
                <a:cs typeface="+mn-cs"/>
              </a:rPr>
              <a:t> Multiple-choice question</a:t>
            </a:r>
          </a:p>
          <a:p>
            <a:r>
              <a:rPr lang="en-AU" sz="1600" kern="1200" dirty="0">
                <a:solidFill>
                  <a:schemeClr val="tx1"/>
                </a:solidFill>
                <a:effectLst/>
                <a:latin typeface="Public Sans" pitchFamily="2" charset="0"/>
                <a:ea typeface="+mn-ea"/>
                <a:cs typeface="+mn-cs"/>
              </a:rPr>
              <a:t>Burying our waste underground in a landfill is an example of which type of pollution?</a:t>
            </a:r>
          </a:p>
          <a:p>
            <a:r>
              <a:rPr lang="en-AU" sz="1600" kern="1200" dirty="0">
                <a:solidFill>
                  <a:schemeClr val="tx1"/>
                </a:solidFill>
                <a:effectLst/>
                <a:latin typeface="Public Sans" pitchFamily="2" charset="0"/>
                <a:ea typeface="+mn-ea"/>
                <a:cs typeface="+mn-cs"/>
              </a:rPr>
              <a:t>A) Air pollution</a:t>
            </a:r>
          </a:p>
          <a:p>
            <a:r>
              <a:rPr lang="en-AU" sz="1600" kern="1200" dirty="0">
                <a:solidFill>
                  <a:schemeClr val="tx1"/>
                </a:solidFill>
                <a:effectLst/>
                <a:latin typeface="Public Sans" pitchFamily="2" charset="0"/>
                <a:ea typeface="+mn-ea"/>
                <a:cs typeface="+mn-cs"/>
              </a:rPr>
              <a:t>B) Light pollution</a:t>
            </a:r>
          </a:p>
          <a:p>
            <a:r>
              <a:rPr lang="en-AU" sz="1600" b="1" kern="1200" dirty="0">
                <a:solidFill>
                  <a:schemeClr val="tx1"/>
                </a:solidFill>
                <a:effectLst/>
                <a:latin typeface="Public Sans" pitchFamily="2" charset="0"/>
                <a:ea typeface="+mn-ea"/>
                <a:cs typeface="+mn-cs"/>
              </a:rPr>
              <a:t>C) Land pollution</a:t>
            </a:r>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Challenge (C):</a:t>
            </a:r>
            <a:r>
              <a:rPr lang="en-AU" sz="1600" kern="1200" dirty="0">
                <a:solidFill>
                  <a:schemeClr val="tx1"/>
                </a:solidFill>
                <a:effectLst/>
                <a:latin typeface="Public Sans" pitchFamily="2" charset="0"/>
                <a:ea typeface="+mn-ea"/>
                <a:cs typeface="+mn-cs"/>
              </a:rPr>
              <a:t> </a:t>
            </a:r>
            <a:r>
              <a:rPr lang="en-AU" sz="1600" b="0" kern="1200" dirty="0">
                <a:solidFill>
                  <a:schemeClr val="tx1"/>
                </a:solidFill>
                <a:effectLst/>
                <a:latin typeface="Public Sans" pitchFamily="2" charset="0"/>
                <a:ea typeface="+mn-ea"/>
                <a:cs typeface="+mn-cs"/>
              </a:rPr>
              <a:t>the activities that involve collecting, destroying and disposing of waste. Poor waste management practices, such as open dumping and inadequate disposal, result in environmental pollution by contaminating soil, water and air with harmful substances.</a:t>
            </a:r>
          </a:p>
          <a:p>
            <a:r>
              <a:rPr lang="en-AU" sz="1600" b="1" kern="1200" dirty="0">
                <a:solidFill>
                  <a:schemeClr val="tx1"/>
                </a:solidFill>
                <a:effectLst/>
                <a:latin typeface="Public Sans" pitchFamily="2" charset="0"/>
                <a:ea typeface="+mn-ea"/>
                <a:cs typeface="+mn-cs"/>
              </a:rPr>
              <a:t>Super challenge (SC): </a:t>
            </a:r>
            <a:r>
              <a:rPr lang="en-AU" sz="1600" kern="1200" dirty="0">
                <a:solidFill>
                  <a:schemeClr val="tx1"/>
                </a:solidFill>
                <a:effectLst/>
                <a:latin typeface="Public Sans" pitchFamily="2" charset="0"/>
                <a:ea typeface="+mn-ea"/>
                <a:cs typeface="+mn-cs"/>
              </a:rPr>
              <a:t>air pollution can aggravate respiratory health conditions, leading to death.</a:t>
            </a:r>
            <a:endParaRPr lang="en-AU" dirty="0"/>
          </a:p>
        </p:txBody>
      </p:sp>
      <p:sp>
        <p:nvSpPr>
          <p:cNvPr id="4" name="Slide Number Placeholder 3">
            <a:extLst>
              <a:ext uri="{FF2B5EF4-FFF2-40B4-BE49-F238E27FC236}">
                <a16:creationId xmlns:a16="http://schemas.microsoft.com/office/drawing/2014/main" id="{A6D4726F-9B18-8DFE-C970-DA41C7683903}"/>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5295319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355AC-739F-4BC7-C731-3BFC0CF17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CD114-7078-D485-035B-AEAE019E8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2A89E-DEC4-F592-FB81-CC7E5CE3C98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Discuss how we organise waste. Use the following questions as prompts: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Which bin should these items go in?</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Do you have any other bins in your local council area? (example: blue lid bin for paper/cardboard)</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What other ways can we dispose of waste? (example: return and earn for cans and bottles)</a:t>
            </a:r>
          </a:p>
        </p:txBody>
      </p:sp>
      <p:sp>
        <p:nvSpPr>
          <p:cNvPr id="4" name="Slide Number Placeholder 3">
            <a:extLst>
              <a:ext uri="{FF2B5EF4-FFF2-40B4-BE49-F238E27FC236}">
                <a16:creationId xmlns:a16="http://schemas.microsoft.com/office/drawing/2014/main" id="{92CE177D-DAC9-B9A7-A292-5CDB7774AF8F}"/>
              </a:ext>
            </a:extLst>
          </p:cNvPr>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5767221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BFE3-212D-2CF7-4C6E-65061C315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A14A-39A0-8762-E325-270CCBE69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72DCB-E05B-3C56-4296-58F353A7C06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What would happen if the council took all our red (waste) bins away and refused to collect them? </a:t>
            </a:r>
            <a:r>
              <a:rPr lang="en-AU">
                <a:latin typeface="Arial" panose="020B0604020202020204" pitchFamily="34" charset="0"/>
                <a:cs typeface="Arial" panose="020B0604020202020204" pitchFamily="34" charset="0"/>
              </a:rPr>
              <a:t>How can we dispose </a:t>
            </a:r>
            <a:r>
              <a:rPr lang="en-AU" dirty="0">
                <a:latin typeface="Arial" panose="020B0604020202020204" pitchFamily="34" charset="0"/>
                <a:cs typeface="Arial" panose="020B0604020202020204" pitchFamily="34" charset="0"/>
              </a:rPr>
              <a:t>of our rubbish? Would it change people’s behaviours in terms of how much waste they produce?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This video shows </a:t>
            </a:r>
            <a:r>
              <a:rPr lang="en-AU">
                <a:latin typeface="Arial" panose="020B0604020202020204" pitchFamily="34" charset="0"/>
                <a:cs typeface="Arial" panose="020B0604020202020204" pitchFamily="34" charset="0"/>
              </a:rPr>
              <a:t>that it could </a:t>
            </a:r>
            <a:r>
              <a:rPr lang="en-AU" dirty="0">
                <a:latin typeface="Arial" panose="020B0604020202020204" pitchFamily="34" charset="0"/>
                <a:cs typeface="Arial" panose="020B0604020202020204" pitchFamily="34" charset="0"/>
              </a:rPr>
              <a:t>be a possibility in the near future.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We are now going to take a look at some data on Australia’s waste production over the past few years.</a:t>
            </a:r>
          </a:p>
        </p:txBody>
      </p:sp>
      <p:sp>
        <p:nvSpPr>
          <p:cNvPr id="4" name="Slide Number Placeholder 3">
            <a:extLst>
              <a:ext uri="{FF2B5EF4-FFF2-40B4-BE49-F238E27FC236}">
                <a16:creationId xmlns:a16="http://schemas.microsoft.com/office/drawing/2014/main" id="{B15400F1-E98B-B873-F8C6-A770CD390E39}"/>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683937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8E717-61F0-6B3C-5941-C2A9E8E84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02E5F-7BD9-F17A-2C07-107F15480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6DD6D-5054-C825-1EAB-0B9E94530A8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three Rs are – reduce, reuse and recycle. They are common strategies to minimise the amount of waste that is produced.</a:t>
            </a:r>
          </a:p>
          <a:p>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Reducing means using or making less waste. An example of reducing waste is by using a refillable water bottle instead of buying a new bottle of water every time you need a drink.</a:t>
            </a:r>
          </a:p>
          <a:p>
            <a:r>
              <a:rPr lang="en-AU">
                <a:latin typeface="Arial" panose="020B0604020202020204" pitchFamily="34" charset="0"/>
                <a:cs typeface="Arial" panose="020B0604020202020204" pitchFamily="34" charset="0"/>
              </a:rPr>
              <a:t>What are some other examples of how people reduce waste?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Reuse means to use the same item more than once, rather than throwing it out. An example of reusing an object could be to take an empty can or glass jar and reuse it as a pencil holder. This way, you are using the item again instead of letting it become waste, and you're also reducing waste since you didn't buy a new pencil holder that might have ended up in the trash later on.</a:t>
            </a:r>
          </a:p>
          <a:p>
            <a:r>
              <a:rPr lang="en-AU">
                <a:latin typeface="Arial" panose="020B0604020202020204" pitchFamily="34" charset="0"/>
                <a:cs typeface="Arial" panose="020B0604020202020204" pitchFamily="34" charset="0"/>
              </a:rPr>
              <a:t>What are some other examples of how we can reuse objects instead of letting them become waste?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Recycling involves collecting waste materials and processing them into new products. An example of this is collecting your empty cans and bottles and using a recycling scheme such as Return and Earn. This way, the bottles and cans are processed by the recycling facility to create new beverage bottles and other food-grade packaging.</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other ways can we recycle objects?</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Some organisations have expanded the R’s to identify 5R’s and even up to 7R’s. These additional R’s offer numerous strategies for managing our waste. For example, another strategy could be to Refuse waste by declining single-use items like straws and disposable cutlery, or by having a ‘no junk mail’ sign on your letter box. Another example is to Rethink our approach to daily life that generates waste. For example, could you rethink buying your groceries from a major supermarket and instead, visit a farmers’ market where produce has much less packaging?</a:t>
            </a:r>
          </a:p>
        </p:txBody>
      </p:sp>
      <p:sp>
        <p:nvSpPr>
          <p:cNvPr id="4" name="Slide Number Placeholder 3">
            <a:extLst>
              <a:ext uri="{FF2B5EF4-FFF2-40B4-BE49-F238E27FC236}">
                <a16:creationId xmlns:a16="http://schemas.microsoft.com/office/drawing/2014/main" id="{AD3713E6-2996-FF85-94E8-A44DF604023C}"/>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19868498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F3F0-39D3-D266-88F3-8C490B903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76121-32E7-3213-FC39-C92CF3B71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26BF2-ACD2-D386-4BEC-3F424A689EC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Which ‘R’ is best? There is a hierarchy, or order of the most preferable approach to dealing with waste, down to the least preferable approach to dealing with waste.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waste hierarchy is:</a:t>
            </a:r>
          </a:p>
          <a:p>
            <a:r>
              <a:rPr lang="en-AU">
                <a:latin typeface="Arial" panose="020B0604020202020204" pitchFamily="34" charset="0"/>
                <a:cs typeface="Arial" panose="020B0604020202020204" pitchFamily="34" charset="0"/>
              </a:rPr>
              <a:t>1. </a:t>
            </a:r>
            <a:r>
              <a:rPr lang="en-AU" b="1">
                <a:latin typeface="Arial" panose="020B0604020202020204" pitchFamily="34" charset="0"/>
                <a:cs typeface="Arial" panose="020B0604020202020204" pitchFamily="34" charset="0"/>
              </a:rPr>
              <a:t>avoidance</a:t>
            </a:r>
            <a:r>
              <a:rPr lang="en-AU">
                <a:latin typeface="Arial" panose="020B0604020202020204" pitchFamily="34" charset="0"/>
                <a:cs typeface="Arial" panose="020B0604020202020204" pitchFamily="34" charset="0"/>
              </a:rPr>
              <a:t>​ , including action to reduce the amount of waste generated by households, industry and all levels of government</a:t>
            </a:r>
          </a:p>
          <a:p>
            <a:r>
              <a:rPr lang="en-AU">
                <a:latin typeface="Arial" panose="020B0604020202020204" pitchFamily="34" charset="0"/>
                <a:cs typeface="Arial" panose="020B0604020202020204" pitchFamily="34" charset="0"/>
              </a:rPr>
              <a:t>2. </a:t>
            </a:r>
            <a:r>
              <a:rPr lang="en-AU" b="1">
                <a:latin typeface="Arial" panose="020B0604020202020204" pitchFamily="34" charset="0"/>
                <a:cs typeface="Arial" panose="020B0604020202020204" pitchFamily="34" charset="0"/>
              </a:rPr>
              <a:t>resource​ recovery</a:t>
            </a:r>
            <a:r>
              <a:rPr lang="en-AU">
                <a:latin typeface="Arial" panose="020B0604020202020204" pitchFamily="34" charset="0"/>
                <a:cs typeface="Arial" panose="020B0604020202020204" pitchFamily="34" charset="0"/>
              </a:rPr>
              <a:t>​ , including re-use, recycling, reprocessing and energy recovery, consistent with the most efficient use of the recovered resources</a:t>
            </a:r>
          </a:p>
          <a:p>
            <a:r>
              <a:rPr lang="en-AU">
                <a:latin typeface="Arial" panose="020B0604020202020204" pitchFamily="34" charset="0"/>
                <a:cs typeface="Arial" panose="020B0604020202020204" pitchFamily="34" charset="0"/>
              </a:rPr>
              <a:t>3. </a:t>
            </a:r>
            <a:r>
              <a:rPr lang="en-AU" b="1">
                <a:latin typeface="Arial" panose="020B0604020202020204" pitchFamily="34" charset="0"/>
                <a:cs typeface="Arial" panose="020B0604020202020204" pitchFamily="34" charset="0"/>
              </a:rPr>
              <a:t>disposal​</a:t>
            </a:r>
            <a:r>
              <a:rPr lang="en-AU">
                <a:latin typeface="Arial" panose="020B0604020202020204" pitchFamily="34" charset="0"/>
                <a:cs typeface="Arial" panose="020B0604020202020204" pitchFamily="34" charset="0"/>
              </a:rPr>
              <a:t>, including management of all disposal options in the most environmentally responsible manner.</a:t>
            </a:r>
          </a:p>
        </p:txBody>
      </p:sp>
      <p:sp>
        <p:nvSpPr>
          <p:cNvPr id="4" name="Slide Number Placeholder 3">
            <a:extLst>
              <a:ext uri="{FF2B5EF4-FFF2-40B4-BE49-F238E27FC236}">
                <a16:creationId xmlns:a16="http://schemas.microsoft.com/office/drawing/2014/main" id="{AAA710EF-3498-76B5-8961-5BD86DA7CA43}"/>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10338066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1A05-40D3-D320-7273-D939500FF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353BF-8EFA-002F-6866-1BB54E1FD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2F8E1-9EAB-7021-CD6E-61E046D6F93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758BD9-C34E-A86F-D66D-6103A1824CDB}"/>
              </a:ext>
            </a:extLst>
          </p:cNvPr>
          <p:cNvSpPr>
            <a:spLocks noGrp="1"/>
          </p:cNvSpPr>
          <p:nvPr>
            <p:ph type="sldNum" sz="quarter" idx="5"/>
          </p:nvPr>
        </p:nvSpPr>
        <p:spPr/>
        <p:txBody>
          <a:bodyPr/>
          <a:lstStyle/>
          <a:p>
            <a:fld id="{D09C5488-DD16-4714-9519-7BE21BA11D4E}" type="slidenum">
              <a:rPr lang="en-AU" smtClean="0"/>
              <a:t>117</a:t>
            </a:fld>
            <a:endParaRPr lang="en-AU"/>
          </a:p>
        </p:txBody>
      </p:sp>
    </p:spTree>
    <p:extLst>
      <p:ext uri="{BB962C8B-B14F-4D97-AF65-F5344CB8AC3E}">
        <p14:creationId xmlns:p14="http://schemas.microsoft.com/office/powerpoint/2010/main" val="36582504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5AD5B-E299-6091-6BB6-B5AD60678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5E220-9928-4370-CE2A-6005E7447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67C83-9816-A11D-3B57-E0D478756C1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Complete this quick quiz with students to recall their understanding of the previous lesson.</a:t>
            </a:r>
          </a:p>
          <a:p>
            <a:endParaRPr lang="en-AU" dirty="0"/>
          </a:p>
          <a:p>
            <a:r>
              <a:rPr lang="en-AU" dirty="0"/>
              <a:t>Sample response:</a:t>
            </a:r>
            <a:br>
              <a:rPr lang="en-AU" dirty="0"/>
            </a:br>
            <a:r>
              <a:rPr lang="en-AU" sz="1600" b="1" kern="1200" dirty="0">
                <a:solidFill>
                  <a:schemeClr val="tx1"/>
                </a:solidFill>
                <a:effectLst/>
                <a:latin typeface="Public Sans" pitchFamily="2" charset="0"/>
                <a:ea typeface="+mn-ea"/>
                <a:cs typeface="+mn-cs"/>
              </a:rPr>
              <a:t>Mini-challenge (MC):</a:t>
            </a:r>
            <a:r>
              <a:rPr lang="en-AU" sz="1600" kern="1200" dirty="0">
                <a:solidFill>
                  <a:schemeClr val="tx1"/>
                </a:solidFill>
                <a:effectLst/>
                <a:latin typeface="Public Sans" pitchFamily="2" charset="0"/>
                <a:ea typeface="+mn-ea"/>
                <a:cs typeface="+mn-cs"/>
              </a:rPr>
              <a:t> Multiple-choice question</a:t>
            </a:r>
          </a:p>
          <a:p>
            <a:r>
              <a:rPr lang="en-AU" sz="1600" kern="1200" dirty="0">
                <a:solidFill>
                  <a:schemeClr val="tx1"/>
                </a:solidFill>
                <a:effectLst/>
                <a:latin typeface="Public Sans" pitchFamily="2" charset="0"/>
                <a:ea typeface="+mn-ea"/>
                <a:cs typeface="+mn-cs"/>
              </a:rPr>
              <a:t>Which of the following waste reduction strategies is the most preferable?</a:t>
            </a:r>
          </a:p>
          <a:p>
            <a:r>
              <a:rPr lang="en-AU" sz="1600" kern="1200" dirty="0">
                <a:solidFill>
                  <a:schemeClr val="tx1"/>
                </a:solidFill>
                <a:effectLst/>
                <a:latin typeface="Public Sans" pitchFamily="2" charset="0"/>
                <a:ea typeface="+mn-ea"/>
                <a:cs typeface="+mn-cs"/>
              </a:rPr>
              <a:t>A) Recycle</a:t>
            </a:r>
          </a:p>
          <a:p>
            <a:r>
              <a:rPr lang="en-AU" sz="1600" b="1" kern="1200" dirty="0">
                <a:solidFill>
                  <a:schemeClr val="tx1"/>
                </a:solidFill>
                <a:effectLst/>
                <a:latin typeface="Public Sans" pitchFamily="2" charset="0"/>
                <a:ea typeface="+mn-ea"/>
                <a:cs typeface="+mn-cs"/>
              </a:rPr>
              <a:t>B) Refuse</a:t>
            </a:r>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C) Reduce</a:t>
            </a:r>
          </a:p>
          <a:p>
            <a:r>
              <a:rPr lang="en-AU" sz="1600" b="1" kern="1200" dirty="0">
                <a:solidFill>
                  <a:schemeClr val="tx1"/>
                </a:solidFill>
                <a:effectLst/>
                <a:latin typeface="Public Sans" pitchFamily="2" charset="0"/>
                <a:ea typeface="+mn-ea"/>
                <a:cs typeface="+mn-cs"/>
              </a:rPr>
              <a:t>Challenge (C):</a:t>
            </a:r>
            <a:r>
              <a:rPr lang="en-AU" sz="1600" kern="1200" dirty="0">
                <a:solidFill>
                  <a:schemeClr val="tx1"/>
                </a:solidFill>
                <a:effectLst/>
                <a:latin typeface="Public Sans" pitchFamily="2" charset="0"/>
                <a:ea typeface="+mn-ea"/>
                <a:cs typeface="+mn-cs"/>
              </a:rPr>
              <a:t> define recycling</a:t>
            </a:r>
          </a:p>
          <a:p>
            <a:r>
              <a:rPr lang="en-AU" sz="1600" kern="1200" dirty="0">
                <a:solidFill>
                  <a:schemeClr val="tx1"/>
                </a:solidFill>
                <a:effectLst/>
                <a:latin typeface="Public Sans" pitchFamily="2" charset="0"/>
                <a:ea typeface="+mn-ea"/>
                <a:cs typeface="+mn-cs"/>
              </a:rPr>
              <a:t>Recycling involves collecting waste materials and processing them into new products.</a:t>
            </a:r>
            <a:endParaRPr lang="en-AU" dirty="0"/>
          </a:p>
        </p:txBody>
      </p:sp>
      <p:sp>
        <p:nvSpPr>
          <p:cNvPr id="4" name="Slide Number Placeholder 3">
            <a:extLst>
              <a:ext uri="{FF2B5EF4-FFF2-40B4-BE49-F238E27FC236}">
                <a16:creationId xmlns:a16="http://schemas.microsoft.com/office/drawing/2014/main" id="{FE17E31B-8CDA-2E06-3FF2-99FAF796E6C2}"/>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0376457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1FF0-3113-AF7E-2689-DF133B698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F380C-C811-299E-67B3-7883A4193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83055-2C54-FA32-B77E-A9984CCA39D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Recycling is an important step in moving from a take, make and waste economy to a circular economy.</a:t>
            </a:r>
          </a:p>
          <a:p>
            <a:r>
              <a:rPr lang="en-AU">
                <a:latin typeface="Arial" panose="020B0604020202020204" pitchFamily="34" charset="0"/>
                <a:cs typeface="Arial" panose="020B0604020202020204" pitchFamily="34" charset="0"/>
              </a:rPr>
              <a:t>But what happens to your recycling once the bin truck picks it up?</a:t>
            </a:r>
          </a:p>
          <a:p>
            <a:r>
              <a:rPr lang="en-AU">
                <a:latin typeface="Arial" panose="020B0604020202020204" pitchFamily="34" charset="0"/>
                <a:cs typeface="Arial" panose="020B0604020202020204" pitchFamily="34" charset="0"/>
              </a:rPr>
              <a:t>This video will show you where the waste is taken, how it is sorted into different materials, and how it is processed to make new products.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As you watch the video, complete the blank parts of the flow chart.</a:t>
            </a:r>
          </a:p>
        </p:txBody>
      </p:sp>
      <p:sp>
        <p:nvSpPr>
          <p:cNvPr id="4" name="Slide Number Placeholder 3">
            <a:extLst>
              <a:ext uri="{FF2B5EF4-FFF2-40B4-BE49-F238E27FC236}">
                <a16:creationId xmlns:a16="http://schemas.microsoft.com/office/drawing/2014/main" id="{344DCF70-74F7-123D-B353-06C65F28B691}"/>
              </a:ext>
            </a:extLst>
          </p:cNvPr>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42845868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1FF0-3113-AF7E-2689-DF133B698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F380C-C811-299E-67B3-7883A4193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83055-2C54-FA32-B77E-A9984CCA39D0}"/>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600" b="1"/>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When you are asked to evaluate something, this requires you to make a judgement of it, based on some criteria.</a:t>
            </a:r>
            <a:br>
              <a:rPr lang="en-AU" sz="1600">
                <a:effectLst/>
                <a:latin typeface="Arial" panose="020B0604020202020204" pitchFamily="34" charset="0"/>
                <a:ea typeface="Calibri" panose="020F0502020204030204" pitchFamily="34" charset="0"/>
              </a:rPr>
            </a:br>
            <a:r>
              <a:rPr lang="en-AU" sz="1600">
                <a:effectLst/>
                <a:latin typeface="Arial" panose="020B0604020202020204" pitchFamily="34" charset="0"/>
                <a:ea typeface="Calibri" panose="020F0502020204030204" pitchFamily="34" charset="0"/>
              </a:rPr>
              <a:t>It is very important that you are able to develop your own criteria and make a clear judgement based on them. However, the judgement that you make all depends on the criteria you develop.</a:t>
            </a:r>
            <a:br>
              <a:rPr lang="en-AU" sz="1600">
                <a:effectLst/>
                <a:latin typeface="Arial" panose="020B0604020202020204" pitchFamily="34" charset="0"/>
                <a:ea typeface="Calibri" panose="020F0502020204030204" pitchFamily="34" charset="0"/>
              </a:rPr>
            </a:br>
            <a:br>
              <a:rPr lang="en-AU" sz="1600">
                <a:effectLst/>
                <a:latin typeface="Arial" panose="020B0604020202020204" pitchFamily="34" charset="0"/>
                <a:ea typeface="Calibri" panose="020F0502020204030204" pitchFamily="34" charset="0"/>
              </a:rPr>
            </a:br>
            <a:r>
              <a:rPr lang="en-AU" sz="1600">
                <a:effectLst/>
                <a:latin typeface="Arial" panose="020B0604020202020204" pitchFamily="34" charset="0"/>
                <a:ea typeface="Calibri" panose="020F0502020204030204" pitchFamily="34" charset="0"/>
              </a:rPr>
              <a:t>If I asked you </a:t>
            </a:r>
            <a:r>
              <a:rPr lang="en-AU" sz="1800">
                <a:effectLst/>
                <a:latin typeface="Arial" panose="020B0604020202020204" pitchFamily="34" charset="0"/>
                <a:ea typeface="Calibri" panose="020F0502020204030204" pitchFamily="34" charset="0"/>
              </a:rPr>
              <a:t>to make a judgement of this model of a coral reef, then the outcome of the judgement would be different depending on the criteria used to evaluate it.</a:t>
            </a:r>
            <a:br>
              <a:rPr lang="en-AU" sz="1600">
                <a:effectLst/>
                <a:latin typeface="Arial" panose="020B0604020202020204" pitchFamily="34" charset="0"/>
                <a:ea typeface="Calibri" panose="020F0502020204030204" pitchFamily="34" charset="0"/>
              </a:rPr>
            </a:br>
            <a:br>
              <a:rPr lang="en-AU" sz="1600">
                <a:effectLst/>
                <a:latin typeface="Arial" panose="020B0604020202020204" pitchFamily="34" charset="0"/>
                <a:ea typeface="Calibri" panose="020F0502020204030204" pitchFamily="34" charset="0"/>
              </a:rPr>
            </a:br>
            <a:r>
              <a:rPr lang="en-AU" sz="1600" b="1">
                <a:effectLst/>
                <a:latin typeface="Arial" panose="020B0604020202020204" pitchFamily="34" charset="0"/>
                <a:ea typeface="Calibri" panose="020F0502020204030204" pitchFamily="34" charset="0"/>
              </a:rPr>
              <a:t>*CLICK* </a:t>
            </a:r>
            <a:r>
              <a:rPr lang="en-AU" sz="1600">
                <a:effectLst/>
                <a:latin typeface="Arial" panose="020B0604020202020204" pitchFamily="34" charset="0"/>
                <a:ea typeface="Calibri" panose="020F0502020204030204" pitchFamily="34" charset="0"/>
              </a:rPr>
              <a:t>If the criteria used to evaluate this model were visual appeal, then a judgement could be made that the model is a good model, supported by the evidence that it is brightly coloured, eye-catching and uses interesting materials.</a:t>
            </a:r>
            <a:endParaRPr lang="en-AU" sz="1600"/>
          </a:p>
          <a:p>
            <a:endParaRPr lang="en-AU">
              <a:latin typeface="Arial" panose="020B0604020202020204" pitchFamily="34" charset="0"/>
              <a:cs typeface="Arial" panose="020B0604020202020204" pitchFamily="34" charset="0"/>
            </a:endParaRPr>
          </a:p>
          <a:p>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However, if the criteria used to evaluate this model were scientific accuracy, then a judgment could be made that the model is not a good model as it is not to scale, it has not used accurate colours or materials and does not accurately represent various coral structures.</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You can now see that it is important to develop strong criteria to make the correct judgement.</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4DCF70-74F7-123D-B353-06C65F28B691}"/>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11500802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1FF0-3113-AF7E-2689-DF133B698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F380C-C811-299E-67B3-7883A4193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83055-2C54-FA32-B77E-A9984CCA39D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The recycling of household waste is an important method to reduce landfill waste; however, only about 50% of all household waste is recycled through our garbage collection system. There are other methods used to recycle household waste, including programs such as Return and Earn for bottles and cans, B-cycle for recycling old batteries and </a:t>
            </a:r>
            <a:r>
              <a:rPr lang="en-AU" err="1">
                <a:latin typeface="Arial" panose="020B0604020202020204" pitchFamily="34" charset="0"/>
                <a:cs typeface="Arial" panose="020B0604020202020204" pitchFamily="34" charset="0"/>
              </a:rPr>
              <a:t>MobileMuster</a:t>
            </a:r>
            <a:r>
              <a:rPr lang="en-AU">
                <a:latin typeface="Arial" panose="020B0604020202020204" pitchFamily="34" charset="0"/>
                <a:cs typeface="Arial" panose="020B0604020202020204" pitchFamily="34" charset="0"/>
              </a:rPr>
              <a:t> for recycling electronics.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Litter is anything unwanted that has been thrown away, blown away or left in the wrong place. Common litter items are takeaway and beverage items, confectionery and snacks, drink containers (plastic and metal), cigarette butts, small pieces of paper, bottle caps, plastic straws, and pieces of glass bottles. Cleaning up this waste is expensive and takes up valuable time and resources that can be spent on other community needs.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However, since the start of the Return and Earn scheme in 2017, the volume of litter from these eligible containers has decreased by 52%.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4DCF70-74F7-123D-B353-06C65F28B691}"/>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34549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0C9AC-FC17-82CD-F649-D61FE3CD5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E833A-E75D-E38F-973E-BB446EDBA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3023C-E606-B12C-1E73-7DAB5E9B147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79BBB4D-45FD-308E-832C-1ABB275AC4C5}"/>
              </a:ext>
            </a:extLst>
          </p:cNvPr>
          <p:cNvSpPr>
            <a:spLocks noGrp="1"/>
          </p:cNvSpPr>
          <p:nvPr>
            <p:ph type="sldNum" sz="quarter" idx="5"/>
          </p:nvPr>
        </p:nvSpPr>
        <p:spPr/>
        <p:txBody>
          <a:bodyPr/>
          <a:lstStyle/>
          <a:p>
            <a:fld id="{D09C5488-DD16-4714-9519-7BE21BA11D4E}" type="slidenum">
              <a:rPr lang="en-AU" smtClean="0"/>
              <a:t>122</a:t>
            </a:fld>
            <a:endParaRPr lang="en-AU"/>
          </a:p>
        </p:txBody>
      </p:sp>
    </p:spTree>
    <p:extLst>
      <p:ext uri="{BB962C8B-B14F-4D97-AF65-F5344CB8AC3E}">
        <p14:creationId xmlns:p14="http://schemas.microsoft.com/office/powerpoint/2010/main" val="11011692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FB6CB-E025-AAF8-14DF-9EB6C1BDD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7CFB-BCA9-2907-3524-E9F95BC4E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010FA-5981-812C-B56F-476D1A286E4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Complete this quick quiz with students to recall their understanding of the previous lesson.</a:t>
            </a:r>
          </a:p>
          <a:p>
            <a:endParaRPr lang="en-AU" dirty="0"/>
          </a:p>
          <a:p>
            <a:r>
              <a:rPr lang="en-AU" dirty="0"/>
              <a:t>Sample response:</a:t>
            </a:r>
          </a:p>
          <a:p>
            <a:r>
              <a:rPr lang="en-AU" sz="1600" b="1" kern="1200" dirty="0">
                <a:solidFill>
                  <a:schemeClr val="tx1"/>
                </a:solidFill>
                <a:effectLst/>
                <a:latin typeface="Public Sans" pitchFamily="2" charset="0"/>
                <a:ea typeface="+mn-ea"/>
                <a:cs typeface="+mn-cs"/>
              </a:rPr>
              <a:t>Mini-challenge (MC):</a:t>
            </a:r>
            <a:r>
              <a:rPr lang="en-AU" sz="1600" kern="1200" dirty="0">
                <a:solidFill>
                  <a:schemeClr val="tx1"/>
                </a:solidFill>
                <a:effectLst/>
                <a:latin typeface="Public Sans" pitchFamily="2" charset="0"/>
                <a:ea typeface="+mn-ea"/>
                <a:cs typeface="+mn-cs"/>
              </a:rPr>
              <a:t> True or False question</a:t>
            </a:r>
          </a:p>
          <a:p>
            <a:r>
              <a:rPr lang="en-AU" sz="1600" b="1" kern="1200" dirty="0">
                <a:solidFill>
                  <a:schemeClr val="tx1"/>
                </a:solidFill>
                <a:effectLst/>
                <a:latin typeface="Public Sans" pitchFamily="2" charset="0"/>
                <a:ea typeface="+mn-ea"/>
                <a:cs typeface="+mn-cs"/>
              </a:rPr>
              <a:t>A) True</a:t>
            </a:r>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Challenge (C):</a:t>
            </a:r>
            <a:r>
              <a:rPr lang="en-AU" sz="1600" kern="1200" dirty="0">
                <a:solidFill>
                  <a:schemeClr val="tx1"/>
                </a:solidFill>
                <a:effectLst/>
                <a:latin typeface="Public Sans" pitchFamily="2" charset="0"/>
                <a:ea typeface="+mn-ea"/>
                <a:cs typeface="+mn-cs"/>
              </a:rPr>
              <a:t> plastic punnet, metal can, plastic bottle. </a:t>
            </a:r>
            <a:r>
              <a:rPr lang="en-AU" dirty="0">
                <a:effectLst/>
              </a:rPr>
              <a:t> </a:t>
            </a:r>
            <a:r>
              <a:rPr lang="en-AU" sz="1600" kern="1200" dirty="0">
                <a:solidFill>
                  <a:schemeClr val="tx1"/>
                </a:solidFill>
                <a:effectLst/>
                <a:latin typeface="Public Sans" pitchFamily="2" charset="0"/>
                <a:ea typeface="+mn-ea"/>
                <a:cs typeface="+mn-cs"/>
              </a:rPr>
              <a:t> check</a:t>
            </a:r>
          </a:p>
          <a:p>
            <a:r>
              <a:rPr lang="en-AU" sz="1600" b="1" kern="1200" dirty="0">
                <a:solidFill>
                  <a:schemeClr val="tx1"/>
                </a:solidFill>
                <a:effectLst/>
                <a:latin typeface="Public Sans" pitchFamily="2" charset="0"/>
                <a:ea typeface="+mn-ea"/>
                <a:cs typeface="+mn-cs"/>
              </a:rPr>
              <a:t>Super challenge (SC):</a:t>
            </a:r>
            <a:r>
              <a:rPr lang="en-AU" sz="1600" kern="1200" dirty="0">
                <a:solidFill>
                  <a:schemeClr val="tx1"/>
                </a:solidFill>
                <a:effectLst/>
                <a:latin typeface="Public Sans" pitchFamily="2" charset="0"/>
                <a:ea typeface="+mn-ea"/>
                <a:cs typeface="+mn-cs"/>
              </a:rPr>
              <a:t> the Return and Earn program reduces the amount of recyclable materials (bottles and cans) ending up in landfill, decreasing carbon dioxide emissions.</a:t>
            </a:r>
          </a:p>
          <a:p>
            <a:endParaRPr lang="en-AU" dirty="0"/>
          </a:p>
        </p:txBody>
      </p:sp>
      <p:sp>
        <p:nvSpPr>
          <p:cNvPr id="4" name="Slide Number Placeholder 3">
            <a:extLst>
              <a:ext uri="{FF2B5EF4-FFF2-40B4-BE49-F238E27FC236}">
                <a16:creationId xmlns:a16="http://schemas.microsoft.com/office/drawing/2014/main" id="{6BE4CB8E-F010-0143-6059-11B746A87021}"/>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7746114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FD991-F21D-0D65-35A4-B757574D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4B755-B45A-C8DD-43B1-C7DA1CAEC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C5585-4DD4-C82C-A86C-58F8EFA726E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Veena </a:t>
            </a:r>
            <a:r>
              <a:rPr lang="en-AU" err="1">
                <a:latin typeface="Arial" panose="020B0604020202020204" pitchFamily="34" charset="0"/>
                <a:cs typeface="Arial" panose="020B0604020202020204" pitchFamily="34" charset="0"/>
              </a:rPr>
              <a:t>Sahajwalla</a:t>
            </a:r>
            <a:r>
              <a:rPr lang="en-AU">
                <a:latin typeface="Arial" panose="020B0604020202020204" pitchFamily="34" charset="0"/>
                <a:cs typeface="Arial" panose="020B0604020202020204" pitchFamily="34" charset="0"/>
              </a:rPr>
              <a:t> is an internationally recognised materials scientist, engineer and inventor revolutionising recycling science. She is renowned for pioneering the high-temperature transformation of waste in the production of a new generation of ‘green materials.’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This video will show us how she started this work and explore two of her greatest innovations to date – green steel and green ceramics.</a:t>
            </a:r>
          </a:p>
        </p:txBody>
      </p:sp>
      <p:sp>
        <p:nvSpPr>
          <p:cNvPr id="4" name="Slide Number Placeholder 3">
            <a:extLst>
              <a:ext uri="{FF2B5EF4-FFF2-40B4-BE49-F238E27FC236}">
                <a16:creationId xmlns:a16="http://schemas.microsoft.com/office/drawing/2014/main" id="{AEDA56B7-C3D7-182B-6C16-1214585A3259}"/>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5711766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FD991-F21D-0D65-35A4-B757574D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4B755-B45A-C8DD-43B1-C7DA1CAEC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C5585-4DD4-C82C-A86C-58F8EFA726E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 </a:t>
            </a:r>
            <a:r>
              <a:rPr lang="en-AU" b="1" dirty="0">
                <a:latin typeface="Arial" panose="020B0604020202020204" pitchFamily="34" charset="0"/>
                <a:cs typeface="Arial" panose="020B0604020202020204" pitchFamily="34" charset="0"/>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endParaRPr lang="en-AU" sz="1600" dirty="0"/>
          </a:p>
          <a:p>
            <a:r>
              <a:rPr lang="en-AU" sz="1600" dirty="0"/>
              <a:t>Choose one of Veena </a:t>
            </a:r>
            <a:r>
              <a:rPr lang="en-AU" sz="1600" dirty="0" err="1"/>
              <a:t>Sahajwalla’s</a:t>
            </a:r>
            <a:r>
              <a:rPr lang="en-AU" sz="1600" dirty="0"/>
              <a:t> inventions, Green Steel or Green Ceramics, to research and create a good news article.</a:t>
            </a:r>
            <a:br>
              <a:rPr lang="en-AU" sz="1600" dirty="0"/>
            </a:br>
            <a:r>
              <a:rPr lang="en-AU" sz="1600" dirty="0"/>
              <a:t>Use the template provided and make sure you use a catchy headline and persuasive language.</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DA56B7-C3D7-182B-6C16-1214585A3259}"/>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21785323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E33B-BC84-7D2A-A417-49991BC66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3B058-F88D-4B8A-A1E1-D0630F542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02FF2-E353-787E-BE30-EAAAFDB391F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What other recycling innovations might be a solution to Australia’s waste problem?</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A report from Stanford University has claimed, ‘Mealworms could be the solution to our plastic problem.’ There are investigations underway to explore whether different types of insects, such as mealworms, can process plastic waste.</a:t>
            </a:r>
          </a:p>
          <a:p>
            <a:r>
              <a:rPr lang="en-AU">
                <a:latin typeface="Arial" panose="020B0604020202020204" pitchFamily="34" charset="0"/>
                <a:cs typeface="Arial" panose="020B0604020202020204" pitchFamily="34" charset="0"/>
              </a:rPr>
              <a:t>You will investigate whether mealworms can successfully eat polystyrene, a type of plastic, and then evaluate the claim from Stanford University.</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7C1B902-E07A-A2F4-2E6A-E8023EFFBB8C}"/>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23934639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B5316-90CE-BDA1-DF4E-981CE44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C9ADE-31F4-60A1-37E0-0D736C327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2EDF2-057C-FD83-2CE4-DC04F4597FD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255B05-665E-B663-2609-B8E835720C05}"/>
              </a:ext>
            </a:extLst>
          </p:cNvPr>
          <p:cNvSpPr>
            <a:spLocks noGrp="1"/>
          </p:cNvSpPr>
          <p:nvPr>
            <p:ph type="sldNum" sz="quarter" idx="5"/>
          </p:nvPr>
        </p:nvSpPr>
        <p:spPr/>
        <p:txBody>
          <a:bodyPr/>
          <a:lstStyle/>
          <a:p>
            <a:fld id="{D09C5488-DD16-4714-9519-7BE21BA11D4E}" type="slidenum">
              <a:rPr lang="en-AU" smtClean="0"/>
              <a:t>127</a:t>
            </a:fld>
            <a:endParaRPr lang="en-AU"/>
          </a:p>
        </p:txBody>
      </p:sp>
    </p:spTree>
    <p:extLst>
      <p:ext uri="{BB962C8B-B14F-4D97-AF65-F5344CB8AC3E}">
        <p14:creationId xmlns:p14="http://schemas.microsoft.com/office/powerpoint/2010/main" val="10988726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77961-EDFA-7E9C-C4E7-B6B19C17E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085AF-0E2F-6414-9ECA-B594C8F81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74CD0-5D36-81CF-205C-A6400343498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Complete this quick quiz with students to recall their understanding of the previous lesson.</a:t>
            </a:r>
          </a:p>
          <a:p>
            <a:endParaRPr lang="en-AU" dirty="0"/>
          </a:p>
          <a:p>
            <a:r>
              <a:rPr lang="en-AU" sz="1600" b="1" kern="1200" dirty="0">
                <a:solidFill>
                  <a:schemeClr val="tx1"/>
                </a:solidFill>
                <a:effectLst/>
                <a:latin typeface="Public Sans" pitchFamily="2" charset="0"/>
                <a:ea typeface="+mn-ea"/>
                <a:cs typeface="+mn-cs"/>
              </a:rPr>
              <a:t>Sample response</a:t>
            </a:r>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Challenge (C): </a:t>
            </a:r>
            <a:r>
              <a:rPr lang="en-AU" sz="1600" kern="1200" dirty="0">
                <a:solidFill>
                  <a:schemeClr val="tx1"/>
                </a:solidFill>
                <a:effectLst/>
                <a:latin typeface="Public Sans" pitchFamily="2" charset="0"/>
                <a:ea typeface="+mn-ea"/>
                <a:cs typeface="+mn-cs"/>
              </a:rPr>
              <a:t>innovations like green ceramics improve sustainability by turning waste materials, such as old clothes and industrial waste, into useful products like kitchen tiles. This reduces the amount of waste sent to landfill, conserves natural resources by reducing the need for new raw materials, and lowers pollution from manufacturing processes.</a:t>
            </a:r>
          </a:p>
          <a:p>
            <a:r>
              <a:rPr lang="en-AU" sz="1600" b="1" kern="1200" dirty="0">
                <a:solidFill>
                  <a:schemeClr val="tx1"/>
                </a:solidFill>
                <a:effectLst/>
                <a:latin typeface="Public Sans" pitchFamily="2" charset="0"/>
                <a:ea typeface="+mn-ea"/>
                <a:cs typeface="+mn-cs"/>
              </a:rPr>
              <a:t>Super challenge (SC): </a:t>
            </a:r>
            <a:r>
              <a:rPr lang="en-AU" sz="1600" kern="1200" dirty="0">
                <a:solidFill>
                  <a:schemeClr val="tx1"/>
                </a:solidFill>
                <a:effectLst/>
                <a:latin typeface="Public Sans" pitchFamily="2" charset="0"/>
                <a:ea typeface="+mn-ea"/>
                <a:cs typeface="+mn-cs"/>
              </a:rPr>
              <a:t>sustainability solutions like mealworms and Green ceramics are important because they offer new ways to reduce environmental pollution and manage waste more effectively. Mealworms can help break down plastics like polystyrene, which are difficult to recycle, potentially reducing plastic pollution. Green ceramics recycles textile and industrial waste into useful products, reducing landfill and conserving resources. However, while promising, these solutions need further development and research to understand their long-term impacts and how they can be scaled up. Overall, such innovations are crucial steps toward a more sustainable future.</a:t>
            </a:r>
            <a:endParaRPr lang="en-AU" dirty="0"/>
          </a:p>
        </p:txBody>
      </p:sp>
      <p:sp>
        <p:nvSpPr>
          <p:cNvPr id="4" name="Slide Number Placeholder 3">
            <a:extLst>
              <a:ext uri="{FF2B5EF4-FFF2-40B4-BE49-F238E27FC236}">
                <a16:creationId xmlns:a16="http://schemas.microsoft.com/office/drawing/2014/main" id="{FD8341BA-E9B3-05AF-5F9E-2FA48926E714}"/>
              </a:ext>
            </a:extLst>
          </p:cNvPr>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29356995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77A28-A002-687B-B5C6-8AC875613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A1930-CEA8-F976-665B-2E778E569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F77AC-42CA-F805-46CF-0F199ABFE5A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 major environmental pollution concern is the hole in the ozone layer. This is an issue that has global impacts. </a:t>
            </a:r>
          </a:p>
          <a:p>
            <a:r>
              <a:rPr lang="en-AU">
                <a:latin typeface="Arial" panose="020B0604020202020204" pitchFamily="34" charset="0"/>
                <a:cs typeface="Arial" panose="020B0604020202020204" pitchFamily="34" charset="0"/>
              </a:rPr>
              <a:t>It is also an example of how all countries can come together to find solutions for environmental issues successfully.</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Human activities, mainly the production and use of a chemical called chlorofluorocarbons, or CFCs, have directly contributed to breaking down the ozone layer.</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Once this was discovered, world leaders and scientists came together to create the Montreal Protocol, an agreement between countries that acted to put a stop to the production and use of CFCs. </a:t>
            </a:r>
          </a:p>
        </p:txBody>
      </p:sp>
      <p:sp>
        <p:nvSpPr>
          <p:cNvPr id="4" name="Slide Number Placeholder 3">
            <a:extLst>
              <a:ext uri="{FF2B5EF4-FFF2-40B4-BE49-F238E27FC236}">
                <a16:creationId xmlns:a16="http://schemas.microsoft.com/office/drawing/2014/main" id="{B8AB1D50-B0D5-DD28-D04E-7C867543F5D9}"/>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5640055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600" b="1"/>
              <a:t>Teacher notes: This slide contains animations</a:t>
            </a:r>
          </a:p>
          <a:p>
            <a:endParaRPr lang="en-AU"/>
          </a:p>
          <a:p>
            <a:r>
              <a:rPr lang="en-AU"/>
              <a:t>Data on school food waste in NSW public schools. This is also on the student worksheet in TRB2.</a:t>
            </a:r>
          </a:p>
          <a:p>
            <a:endParaRPr lang="en-AU" sz="1600" b="1"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Key Message from this data:</a:t>
            </a:r>
            <a:br>
              <a:rPr lang="en-AU"/>
            </a:br>
            <a:r>
              <a:rPr lang="en-AU" sz="1600" b="0" i="0" kern="1200">
                <a:solidFill>
                  <a:schemeClr val="tx1"/>
                </a:solidFill>
                <a:effectLst/>
                <a:latin typeface="Public Sans" pitchFamily="2" charset="0"/>
                <a:ea typeface="+mn-ea"/>
                <a:cs typeface="+mn-cs"/>
              </a:rPr>
              <a:t>Tackling food waste in schools through composting not only reduces the amount of rubbish going to landfill but also makes a big difference in lowering our greenhouse gas emissions and helping the environment.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6911089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p>
          <a:p>
            <a:r>
              <a:rPr lang="en-AU"/>
              <a:t>Photo of food waste collected in a NSW public school over one day. The graph highlights the type of waste and percentage found in bins in an average NSW public school.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220877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613D-81A6-8D1C-23A8-9771B8902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527B4-B9AE-B9D0-3635-4716DD8C8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5BC60-94DC-B64D-7A2F-BDCFF805C34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This slide contains animations</a:t>
            </a:r>
          </a:p>
          <a:p>
            <a:endParaRPr lang="en-AU" dirty="0"/>
          </a:p>
          <a:p>
            <a:r>
              <a:rPr lang="en-AU" dirty="0"/>
              <a:t>Check student understanding of the previous content by completing the checkpoint questions. </a:t>
            </a:r>
          </a:p>
          <a:p>
            <a:endParaRPr lang="en-AU" dirty="0"/>
          </a:p>
          <a:p>
            <a:r>
              <a:rPr lang="en-AU" dirty="0"/>
              <a:t>Sample responses: </a:t>
            </a:r>
          </a:p>
          <a:p>
            <a:endParaRPr lang="en-AU" dirty="0"/>
          </a:p>
          <a:p>
            <a:r>
              <a:rPr lang="en-AU" b="1" dirty="0"/>
              <a:t>MC: </a:t>
            </a:r>
            <a:r>
              <a:rPr lang="en-AU" b="0" dirty="0"/>
              <a:t>a) environment, equity and economy</a:t>
            </a:r>
          </a:p>
          <a:p>
            <a:pPr>
              <a:lnSpc>
                <a:spcPct val="150000"/>
              </a:lnSpc>
              <a:spcBef>
                <a:spcPts val="1200"/>
              </a:spcBef>
              <a:spcAft>
                <a:spcPts val="600"/>
              </a:spcAft>
              <a:buNone/>
            </a:pPr>
            <a:r>
              <a:rPr lang="en-AU" b="1" dirty="0"/>
              <a:t>C: </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Environment: Reducing pollution in rivers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Equity: Promoting equal access to education and healthcare</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Economy: Growing businesses without damaging ecosystems</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solidFill>
                  <a:srgbClr val="000000"/>
                </a:solidFill>
                <a:effectLst/>
                <a:latin typeface="Arial" panose="020B0604020202020204" pitchFamily="34" charset="0"/>
                <a:ea typeface="Calibri" panose="020F0502020204030204" pitchFamily="34" charset="0"/>
              </a:rPr>
              <a:t>SC: </a:t>
            </a:r>
            <a:r>
              <a:rPr lang="en-AU" sz="1800" dirty="0">
                <a:solidFill>
                  <a:srgbClr val="000000"/>
                </a:solidFill>
                <a:effectLst/>
                <a:latin typeface="Arial" panose="020B0604020202020204" pitchFamily="34" charset="0"/>
                <a:ea typeface="Calibri" panose="020F0502020204030204" pitchFamily="34" charset="0"/>
              </a:rPr>
              <a:t>Goal 15: Life on Land. This goal focuses on protecting, restoring and promoting the sustainable use of ecosystems, managing forests sustainably, combating desertification and halting biodiversity loss.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B4F5E97C-B764-F21C-757C-EC57212E5715}"/>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8985764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600" b="1" dirty="0"/>
              <a:t>Teacher notes:</a:t>
            </a:r>
          </a:p>
          <a:p>
            <a:endParaRPr lang="en-AU" dirty="0"/>
          </a:p>
          <a:p>
            <a:r>
              <a:rPr lang="en-AU" dirty="0"/>
              <a:t>Slide highlighting the innovation design thinking path and the table on which the student works. Note the table in the student resource in TRB2.</a:t>
            </a:r>
          </a:p>
          <a:p>
            <a:endParaRPr lang="en-AU" dirty="0"/>
          </a:p>
          <a:p>
            <a:pPr lvl="0"/>
            <a:r>
              <a:rPr lang="en-AU" sz="1600" kern="1200" dirty="0">
                <a:solidFill>
                  <a:schemeClr val="tx1"/>
                </a:solidFill>
                <a:effectLst/>
                <a:latin typeface="Public Sans" pitchFamily="2" charset="0"/>
                <a:ea typeface="+mn-ea"/>
                <a:cs typeface="+mn-cs"/>
              </a:rPr>
              <a:t>Step 1: define the problem.</a:t>
            </a:r>
          </a:p>
          <a:p>
            <a:pPr lvl="0"/>
            <a:r>
              <a:rPr lang="en-AU" sz="1600" kern="1200" dirty="0">
                <a:solidFill>
                  <a:schemeClr val="tx1"/>
                </a:solidFill>
                <a:effectLst/>
                <a:latin typeface="Public Sans" pitchFamily="2" charset="0"/>
                <a:ea typeface="+mn-ea"/>
                <a:cs typeface="+mn-cs"/>
              </a:rPr>
              <a:t>Step 2: ideate and focus. Ideate or brainstorm solutions. Then, review the solutions and focus on one that has a high impact and low effort.</a:t>
            </a:r>
          </a:p>
          <a:p>
            <a:pPr lvl="0"/>
            <a:r>
              <a:rPr lang="en-AU" sz="1600" kern="1200" dirty="0">
                <a:solidFill>
                  <a:schemeClr val="tx1"/>
                </a:solidFill>
                <a:effectLst/>
                <a:latin typeface="Public Sans" pitchFamily="2" charset="0"/>
                <a:ea typeface="+mn-ea"/>
                <a:cs typeface="+mn-cs"/>
              </a:rPr>
              <a:t>Step 3: prototype and pitch. Outline a procedure for implementing the solution and then design a pitch to the school’s Principal.</a:t>
            </a:r>
          </a:p>
          <a:p>
            <a:pPr lvl="0"/>
            <a:r>
              <a:rPr lang="en-AU" sz="1600" kern="1200" dirty="0">
                <a:solidFill>
                  <a:schemeClr val="tx1"/>
                </a:solidFill>
                <a:effectLst/>
                <a:latin typeface="Public Sans" pitchFamily="2" charset="0"/>
                <a:ea typeface="+mn-ea"/>
                <a:cs typeface="+mn-cs"/>
              </a:rPr>
              <a:t>Step 4</a:t>
            </a:r>
            <a:r>
              <a:rPr lang="en-AU" sz="1600" kern="1200">
                <a:solidFill>
                  <a:schemeClr val="tx1"/>
                </a:solidFill>
                <a:effectLst/>
                <a:latin typeface="Public Sans" pitchFamily="2" charset="0"/>
                <a:ea typeface="+mn-ea"/>
                <a:cs typeface="+mn-cs"/>
              </a:rPr>
              <a:t>: evaluate</a:t>
            </a:r>
            <a:r>
              <a:rPr lang="en-AU" sz="1600" kern="1200" dirty="0">
                <a:solidFill>
                  <a:schemeClr val="tx1"/>
                </a:solidFill>
                <a:effectLst/>
                <a:latin typeface="Public Sans" pitchFamily="2" charset="0"/>
                <a:ea typeface="+mn-ea"/>
                <a:cs typeface="+mn-cs"/>
              </a:rPr>
              <a:t>. Reflect on how they will evaluate the solution to determine its success.</a:t>
            </a:r>
          </a:p>
          <a:p>
            <a:endParaRPr lang="en-AU" dirty="0"/>
          </a:p>
          <a:p>
            <a:r>
              <a:rPr lang="en-AU" dirty="0"/>
              <a:t>A sample response is provided in the TRB2 2.6 Food waste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37313109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33834965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8131451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01427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A definition of a key term that is needed to access future content in this focus area.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039931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A definition of a key term that is needed to access future content in this focus area.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36088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A definition of a key term that is needed to access future content in this focus area.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475807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a:t>An image of land clearing, erosion and drought, which would have led to biodiversity loss in NSW, Australia. Sample discussion points include:</a:t>
            </a:r>
          </a:p>
          <a:p>
            <a:pPr marL="285750" indent="-285750">
              <a:buFont typeface="Arial" panose="020B0604020202020204" pitchFamily="34" charset="0"/>
              <a:buChar char="•"/>
            </a:pPr>
            <a:r>
              <a:rPr lang="en-AU"/>
              <a:t>Loss of vegetation</a:t>
            </a:r>
          </a:p>
          <a:p>
            <a:pPr marL="285750" indent="-285750">
              <a:buFont typeface="Arial" panose="020B0604020202020204" pitchFamily="34" charset="0"/>
              <a:buChar char="•"/>
            </a:pPr>
            <a:r>
              <a:rPr lang="en-AU"/>
              <a:t>Erosion and soil degradation</a:t>
            </a:r>
          </a:p>
          <a:p>
            <a:pPr marL="285750" indent="-285750">
              <a:buFont typeface="Arial" panose="020B0604020202020204" pitchFamily="34" charset="0"/>
              <a:buChar char="•"/>
            </a:pPr>
            <a:r>
              <a:rPr lang="en-AU"/>
              <a:t>Drought and scarcity</a:t>
            </a:r>
          </a:p>
          <a:p>
            <a:pPr marL="285750" indent="-285750">
              <a:buFont typeface="Arial" panose="020B0604020202020204" pitchFamily="34" charset="0"/>
              <a:buChar char="•"/>
            </a:pPr>
            <a:r>
              <a:rPr lang="en-AU"/>
              <a:t>Healthy soil and water cycles</a:t>
            </a:r>
          </a:p>
          <a:p>
            <a:pPr marL="285750" indent="-285750">
              <a:buFont typeface="Arial" panose="020B0604020202020204" pitchFamily="34" charset="0"/>
              <a:buChar char="•"/>
            </a:pPr>
            <a:r>
              <a:rPr lang="en-AU"/>
              <a:t>Habitat and food sources</a:t>
            </a:r>
          </a:p>
          <a:p>
            <a:pPr marL="285750" indent="-2857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12304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373B0-88C8-79D1-90DC-5B705106B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B1607-DEC4-136A-F1F8-F6F232829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DC6B5-1648-7ACE-FC62-678DD594279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pPr marL="0" indent="0">
              <a:buFont typeface="Arial" panose="020B0604020202020204" pitchFamily="34" charset="0"/>
              <a:buNone/>
            </a:pPr>
            <a:r>
              <a:rPr lang="en-AU" dirty="0"/>
              <a:t>An image of coral bleaching on the Great Barrier Reef due to increased ocean temperatures. Corals are a keystone species and vital for biodiversity in reefs.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Sample discussion points include: </a:t>
            </a:r>
          </a:p>
          <a:p>
            <a:pPr marL="285750" indent="-285750">
              <a:buFont typeface="Arial" panose="020B0604020202020204" pitchFamily="34" charset="0"/>
              <a:buChar char="•"/>
            </a:pPr>
            <a:r>
              <a:rPr lang="en-AU" dirty="0"/>
              <a:t>ecosystem disruption</a:t>
            </a:r>
          </a:p>
          <a:p>
            <a:pPr marL="285750" indent="-285750">
              <a:buFont typeface="Arial" panose="020B0604020202020204" pitchFamily="34" charset="0"/>
              <a:buChar char="•"/>
            </a:pPr>
            <a:r>
              <a:rPr lang="en-AU" dirty="0"/>
              <a:t>sustainability of fisheries</a:t>
            </a:r>
          </a:p>
          <a:p>
            <a:pPr marL="285750" indent="-2857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EA5768A1-0C69-7E68-63D4-0F01BD670809}"/>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616778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4B21B-4A61-BE82-0181-14C656F11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EBE9C-913B-A897-0D3C-128006888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107C1-4F49-5FBB-5534-F5D22E27E3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sz="1600" kern="1200">
                <a:solidFill>
                  <a:schemeClr val="tx1"/>
                </a:solidFill>
                <a:effectLst/>
                <a:latin typeface="Public Sans" pitchFamily="2" charset="0"/>
                <a:ea typeface="+mn-ea"/>
                <a:cs typeface="+mn-cs"/>
              </a:rPr>
              <a:t>This image depicts a scientist monitoring conditions in a mangrove ecosystem, underscoring the crucial role of scientific research and conservation efforts in preserving biodiversity and promoting sustainability.</a:t>
            </a:r>
          </a:p>
          <a:p>
            <a:r>
              <a:rPr lang="en-AU" sz="1600" kern="1200">
                <a:solidFill>
                  <a:schemeClr val="tx1"/>
                </a:solidFill>
                <a:effectLst/>
                <a:latin typeface="Public Sans" pitchFamily="2" charset="0"/>
                <a:ea typeface="+mn-ea"/>
                <a:cs typeface="+mn-cs"/>
              </a:rPr>
              <a:t>Mangroves as biodiversity hotspots: mangroves provide a unique habitat for a wide range of marine and terrestrial species, supporting fish nurseries, birds, and other wildlife. Protecting mangroves is crucial for the survival of many species.</a:t>
            </a:r>
          </a:p>
          <a:p>
            <a:r>
              <a:rPr lang="en-AU" sz="1600" kern="1200">
                <a:solidFill>
                  <a:schemeClr val="tx1"/>
                </a:solidFill>
                <a:effectLst/>
                <a:latin typeface="Public Sans" pitchFamily="2" charset="0"/>
                <a:ea typeface="+mn-ea"/>
                <a:cs typeface="+mn-cs"/>
              </a:rPr>
              <a:t>Sustainable resource management: scientific research informs policies for sustainable fishing, tourism, and coastal development, ensuring that natural resources are used responsibly without harming the ecosystem.</a:t>
            </a:r>
          </a:p>
          <a:p>
            <a:endParaRPr lang="en-AU"/>
          </a:p>
        </p:txBody>
      </p:sp>
      <p:sp>
        <p:nvSpPr>
          <p:cNvPr id="4" name="Slide Number Placeholder 3">
            <a:extLst>
              <a:ext uri="{FF2B5EF4-FFF2-40B4-BE49-F238E27FC236}">
                <a16:creationId xmlns:a16="http://schemas.microsoft.com/office/drawing/2014/main" id="{3A701545-E1A4-1E8B-FD5D-477744471DAD}"/>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01880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p>
          <a:p>
            <a:r>
              <a:rPr lang="en-AU" b="1"/>
              <a:t>Notes for vendors [to be removed after slide deck creation]:</a:t>
            </a:r>
            <a:endParaRPr lang="en-US">
              <a:cs typeface="Calibri"/>
            </a:endParaRPr>
          </a:p>
          <a:p>
            <a:pPr marL="171450" indent="-171450">
              <a:buFont typeface="Arial"/>
              <a:buChar char="•"/>
            </a:pPr>
            <a:r>
              <a:rPr lang="en-AU" b="1"/>
              <a:t>Create hyperlinks to dividers that match lesson numbers by</a:t>
            </a:r>
          </a:p>
          <a:p>
            <a:pPr marL="781035" lvl="1" indent="-171450">
              <a:buFont typeface="Arial"/>
              <a:buChar char="•"/>
            </a:pPr>
            <a:r>
              <a:rPr lang="en-AU" b="1"/>
              <a:t>Right click on the number&gt;edit link&gt;select slide in deck to connect to</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6BCB-36F2-B242-BA87-EFE3A8EE9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9F5EC-A9AC-8BE0-78D6-26F18C006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0165F-6C94-282F-916B-B9C94746987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sz="1600" kern="1200">
                <a:solidFill>
                  <a:schemeClr val="tx1"/>
                </a:solidFill>
                <a:effectLst/>
                <a:latin typeface="Public Sans" pitchFamily="2" charset="0"/>
                <a:ea typeface="+mn-ea"/>
                <a:cs typeface="+mn-cs"/>
              </a:rPr>
              <a:t>This image of Cradle Mountain – Lake St. Clair National Park represents the role of protected areas in conserving biodiversity and promoting environmental sustainability.</a:t>
            </a:r>
          </a:p>
          <a:p>
            <a:r>
              <a:rPr lang="en-AU" sz="1600" kern="1200">
                <a:solidFill>
                  <a:schemeClr val="tx1"/>
                </a:solidFill>
                <a:effectLst/>
                <a:latin typeface="Public Sans" pitchFamily="2" charset="0"/>
                <a:ea typeface="+mn-ea"/>
                <a:cs typeface="+mn-cs"/>
              </a:rPr>
              <a:t>Conservation of native flora and fauna: national parks provide a safe habitat for a diverse range of species, including endangered plants and animals, ensuring their survival by reducing threats such as habitat destruction and human encroachment.</a:t>
            </a:r>
          </a:p>
          <a:p>
            <a:r>
              <a:rPr lang="en-AU" sz="1600" kern="1200">
                <a:solidFill>
                  <a:schemeClr val="tx1"/>
                </a:solidFill>
                <a:effectLst/>
                <a:latin typeface="Public Sans" pitchFamily="2" charset="0"/>
                <a:ea typeface="+mn-ea"/>
                <a:cs typeface="+mn-cs"/>
              </a:rPr>
              <a:t>Sustainable tourism and education: national parks promote ecotourism and environmental education, raising awareness about biodiversity while supporting local economies without damaging the environment.</a:t>
            </a:r>
          </a:p>
          <a:p>
            <a:pPr marL="285750" indent="-2857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8D98B7EF-13AF-F6D0-1AA6-365820C6ED50}"/>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41614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Explain to students that scientific research enables us to identify the problems facing biodiversity and sustainability. Ask the class what this data demonstrates in relation to trends in biodiversity.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r>
              <a:rPr lang="en-AU"/>
              <a:t>For this graphic, note the percentages of declining populations for the different types of animals. Students are to visualise and understand the data, saying there is a decline in biodiversity worldwide. </a:t>
            </a:r>
          </a:p>
          <a:p>
            <a:endParaRPr lang="en-AU"/>
          </a:p>
          <a:p>
            <a:r>
              <a:rPr lang="en-AU" sz="1600" b="1" kern="1200">
                <a:solidFill>
                  <a:schemeClr val="tx1"/>
                </a:solidFill>
                <a:effectLst/>
                <a:latin typeface="Public Sans" pitchFamily="2" charset="0"/>
                <a:ea typeface="+mn-ea"/>
                <a:cs typeface="+mn-cs"/>
              </a:rPr>
              <a:t>Sample response</a:t>
            </a:r>
            <a:r>
              <a:rPr lang="en-AU" sz="1600" kern="1200">
                <a:solidFill>
                  <a:schemeClr val="tx1"/>
                </a:solidFill>
                <a:effectLst/>
                <a:latin typeface="Public Sans" pitchFamily="2" charset="0"/>
                <a:ea typeface="+mn-ea"/>
                <a:cs typeface="+mn-cs"/>
              </a:rPr>
              <a:t>: The significant decline in animal populations, as this data shows, will result in a decrease in biodiversity.  Reducing the population of 50% of animal species will result in fewer animal species in certain areas globally.</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867206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Students to record the 5 big threats to biodiversity with local examples.  All 5 will be covered in this focus area, however, this activity will focus only on changes in land use and overexploitation.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967550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DB79-31ED-F9AC-70AB-F2A03D4A8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44C21-DFE7-0F06-322C-B42AE3648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5DA77-2461-4933-CCC0-D2B82FF3C11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Sample responses</a:t>
            </a:r>
          </a:p>
          <a:p>
            <a:endParaRPr lang="en-AU" dirty="0"/>
          </a:p>
          <a:p>
            <a:r>
              <a:rPr lang="en-AU" b="1" dirty="0"/>
              <a:t>MC</a:t>
            </a:r>
            <a:r>
              <a:rPr lang="en-AU" dirty="0"/>
              <a:t>: B)</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 </a:t>
            </a:r>
            <a:r>
              <a:rPr lang="en-AU" sz="1800" dirty="0">
                <a:solidFill>
                  <a:srgbClr val="000000"/>
                </a:solidFill>
                <a:effectLst/>
                <a:latin typeface="Arial" panose="020B0604020202020204" pitchFamily="34" charset="0"/>
                <a:ea typeface="Calibri" panose="020F0502020204030204" pitchFamily="34" charset="0"/>
              </a:rPr>
              <a:t>Invasive species prey on or outcompete native species. They have contributed to 60% of recorded extinctions, decreasing biodiversity. </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SC: </a:t>
            </a:r>
            <a:r>
              <a:rPr lang="en-AU" sz="1800" dirty="0">
                <a:solidFill>
                  <a:srgbClr val="000000"/>
                </a:solidFill>
                <a:effectLst/>
                <a:latin typeface="Arial" panose="020B0604020202020204" pitchFamily="34" charset="0"/>
                <a:ea typeface="Calibri" panose="020F0502020204030204" pitchFamily="34" charset="0"/>
              </a:rPr>
              <a:t>Preventing entry to a country by ensuring strict biosecurity measures at its borders. Along with strong community engagement on the risks of entering a country with an invasive species.</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8DB00B19-9891-28C4-CCF1-26C32C83D947}"/>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4289731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a:cs typeface="Arial"/>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a:cs typeface="Arial"/>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endParaRPr lang="en-AU" dirty="0"/>
          </a:p>
          <a:p>
            <a:r>
              <a:rPr lang="en-AU" dirty="0">
                <a:latin typeface="Public Sans"/>
              </a:rPr>
              <a:t>Key definitions for this section of the focus area. This slide is animated so that the definitions are presented one at a time.</a:t>
            </a:r>
          </a:p>
          <a:p>
            <a:endParaRPr lang="en-AU" dirty="0"/>
          </a:p>
          <a:p>
            <a:r>
              <a:rPr lang="en-AU" dirty="0">
                <a:latin typeface="Public Sans"/>
              </a:rPr>
              <a:t>Introduce definitions for weather and climate.</a:t>
            </a:r>
          </a:p>
          <a:p>
            <a:endParaRPr lang="en-AU" b="1" dirty="0"/>
          </a:p>
          <a:p>
            <a:r>
              <a:rPr lang="en-AU" b="1" dirty="0">
                <a:latin typeface="Public Sans"/>
              </a:rPr>
              <a:t>*CLICK*</a:t>
            </a:r>
          </a:p>
          <a:p>
            <a:endParaRPr lang="en-AU" dirty="0"/>
          </a:p>
          <a:p>
            <a:r>
              <a:rPr lang="en-AU" sz="1600" b="1" dirty="0">
                <a:solidFill>
                  <a:srgbClr val="002060"/>
                </a:solidFill>
                <a:latin typeface="Public Sans"/>
              </a:rPr>
              <a:t>Weather: </a:t>
            </a:r>
            <a:r>
              <a:rPr lang="en-AU" sz="1600" dirty="0">
                <a:solidFill>
                  <a:srgbClr val="002060"/>
                </a:solidFill>
                <a:latin typeface="Public Sans"/>
              </a:rPr>
              <a:t>Describes the day-to-day conditions of the atmosphere in a specific place. This includes factors such as temperature, rainfall, wind, cloud cover, humidity (the amount of moisture in the air), and atmospheric pressure. </a:t>
            </a:r>
          </a:p>
          <a:p>
            <a:endParaRPr lang="en-AU" sz="1600" dirty="0">
              <a:solidFill>
                <a:srgbClr val="002060"/>
              </a:solidFill>
            </a:endParaRPr>
          </a:p>
          <a:p>
            <a:r>
              <a:rPr lang="en-AU" sz="1600" dirty="0">
                <a:solidFill>
                  <a:srgbClr val="002060"/>
                </a:solidFill>
                <a:latin typeface="Public Sans"/>
              </a:rPr>
              <a:t>For example, it might be sunny and warm today, but rainy and cold tomorrow, that's a change in the weather.</a:t>
            </a:r>
          </a:p>
          <a:p>
            <a:endParaRPr lang="en-AU" b="1" dirty="0"/>
          </a:p>
          <a:p>
            <a:r>
              <a:rPr lang="en-AU" b="1" dirty="0">
                <a:latin typeface="Public Sans"/>
              </a:rPr>
              <a:t>*CLICK*</a:t>
            </a:r>
          </a:p>
          <a:p>
            <a:r>
              <a:rPr lang="en-AU" b="1" dirty="0">
                <a:latin typeface="Public Sans"/>
              </a:rPr>
              <a:t> </a:t>
            </a:r>
          </a:p>
          <a:p>
            <a:r>
              <a:rPr lang="en-AU" sz="1600" b="1" dirty="0">
                <a:solidFill>
                  <a:srgbClr val="002060"/>
                </a:solidFill>
                <a:latin typeface="Public Sans"/>
              </a:rPr>
              <a:t>Climate:</a:t>
            </a:r>
            <a:r>
              <a:rPr lang="en-AU" sz="1600" dirty="0">
                <a:solidFill>
                  <a:srgbClr val="002060"/>
                </a:solidFill>
                <a:latin typeface="Public Sans"/>
              </a:rPr>
              <a:t> Is the average pattern of weather in a particular region over a long period of time (usually 30 years or more). Climate tells us what the weather is usually like, not just what it’s like today or this week. </a:t>
            </a:r>
          </a:p>
          <a:p>
            <a:endParaRPr lang="en-AU" sz="1600" dirty="0">
              <a:solidFill>
                <a:srgbClr val="002060"/>
              </a:solidFill>
            </a:endParaRPr>
          </a:p>
          <a:p>
            <a:r>
              <a:rPr lang="en-AU" sz="1600" dirty="0">
                <a:solidFill>
                  <a:srgbClr val="002060"/>
                </a:solidFill>
                <a:latin typeface="Public Sans"/>
              </a:rPr>
              <a:t>For example, a tropical climate is typically characterised by hot and wet conditions, whereas hot and dry conditions generally characterise a desert climate.</a:t>
            </a:r>
            <a:br>
              <a:rPr lang="en-AU" sz="1600" dirty="0"/>
            </a:br>
            <a:endParaRPr lang="en-AU" dirty="0"/>
          </a:p>
          <a:p>
            <a:endParaRPr lang="en-AU" b="1"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908709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a:t>Sample responses for students to check against their thinking.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224982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28</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90D6B-33ED-7590-D5DE-E1A9E55CA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0C723-822B-5E69-1C77-5607A2835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D660C-C39A-FE7F-1573-5F1AA5A598F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Sample responses</a:t>
            </a:r>
          </a:p>
          <a:p>
            <a:endParaRPr lang="en-AU" dirty="0"/>
          </a:p>
          <a:p>
            <a:r>
              <a:rPr lang="en-AU" b="1" dirty="0"/>
              <a:t>MC: </a:t>
            </a:r>
            <a:r>
              <a:rPr lang="en-AU" dirty="0"/>
              <a:t>B)</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 </a:t>
            </a:r>
            <a:r>
              <a:rPr lang="en-AU" sz="1600" kern="1200" dirty="0">
                <a:solidFill>
                  <a:schemeClr val="tx1"/>
                </a:solidFill>
                <a:effectLst/>
                <a:latin typeface="Public Sans" pitchFamily="2" charset="0"/>
                <a:ea typeface="+mn-ea"/>
                <a:cs typeface="+mn-cs"/>
              </a:rPr>
              <a:t>various answers, for example, average monthly maximum temperatures peak at about 28°C in January, and these drop to an average maximum temperature of 19°C in July.</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E89CB40B-93D7-4646-B947-8FC1FE2099E5}"/>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020313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This slide contains animations</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Authority and expertise</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*CLICK*</a:t>
            </a: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Read the question to the class. Discuss possible responses to the question.</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*CLICK* *CLICK* </a:t>
            </a:r>
          </a:p>
          <a:p>
            <a:endParaRPr lang="en-AU" b="1"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Display the sample response. Determine whether the CSIRO and BOM possess the necessary authority and expertise.</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*CLICK* *CLICK*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Yes</a:t>
            </a:r>
          </a:p>
          <a:p>
            <a:endParaRPr lang="en-AU" b="1" dirty="0">
              <a:latin typeface="Arial" panose="020B0604020202020204" pitchFamily="34" charset="0"/>
              <a:cs typeface="Arial" panose="020B0604020202020204" pitchFamily="34" charset="0"/>
            </a:endParaRPr>
          </a:p>
          <a:p>
            <a:r>
              <a:rPr lang="en-AU" dirty="0"/>
              <a:t>Question and evidence on the authority and expertise of the CSIRO and the BOM. Students see that they are sources of valid and reliable information and data.</a:t>
            </a: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13754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157F5-0583-B0FD-6B9E-716711E1D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B9573-FD54-DC73-3ECB-E90B76182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6DC35-1B04-7E3D-75EF-4E44CB67740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p>
          <a:p>
            <a:r>
              <a:rPr lang="en-AU" b="1"/>
              <a:t>Notes for vendors [to be removed after slide deck creation]:</a:t>
            </a:r>
            <a:endParaRPr lang="en-US">
              <a:cs typeface="Calibri"/>
            </a:endParaRPr>
          </a:p>
          <a:p>
            <a:pPr marL="171450" indent="-171450">
              <a:buFont typeface="Arial"/>
              <a:buChar char="•"/>
            </a:pPr>
            <a:r>
              <a:rPr lang="en-AU" b="1"/>
              <a:t>Create hyperlinks to dividers that match lesson numbers by</a:t>
            </a:r>
          </a:p>
          <a:p>
            <a:pPr marL="781035" lvl="1" indent="-171450">
              <a:buFont typeface="Arial"/>
              <a:buChar char="•"/>
            </a:pPr>
            <a:r>
              <a:rPr lang="en-AU" b="1"/>
              <a:t>Right click on the number&gt;edit link&gt;select slide in deck to connect to</a:t>
            </a:r>
          </a:p>
          <a:p>
            <a:pPr marL="171450" indent="-171450">
              <a:buFont typeface="Arial"/>
              <a:buChar char="•"/>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8450E53F-D6A3-1BFE-1EC7-BB45CCAF4E97}"/>
              </a:ext>
            </a:extLst>
          </p:cNvPr>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015743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446F-0487-81E3-BAFD-2920331C2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41CC4-7B0D-CD33-0135-8BC520F23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578D8-818D-60DD-1485-1F0476A7932F}"/>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This slide contains animations.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Use of scientific methods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p>
          <a:p>
            <a:endParaRPr lang="en-AU" b="0">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Read the question to the class. Discuss possible responses to the question.</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Display the sample response. Determine whether the CSIRO and BOM employ scientific methods.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Yes</a:t>
            </a:r>
          </a:p>
        </p:txBody>
      </p:sp>
      <p:sp>
        <p:nvSpPr>
          <p:cNvPr id="4" name="Slide Number Placeholder 3">
            <a:extLst>
              <a:ext uri="{FF2B5EF4-FFF2-40B4-BE49-F238E27FC236}">
                <a16:creationId xmlns:a16="http://schemas.microsoft.com/office/drawing/2014/main" id="{33FD9AEE-69E2-139A-41E8-EE8A3CFA3656}"/>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4164934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18B0-917A-55B8-B66F-F438695D5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A92EC-5F3A-E3B9-EA8A-A8412607D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5AEED-40DD-491E-E22F-23A9FA16241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This slide contains animations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Government affiliation and funding</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p>
          <a:p>
            <a:endParaRPr lang="en-AU" b="0">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Read the question to the class. Discuss possible responses to the question.</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Display the sample response. Determine whether the CSIRO and BOM are public organisations accountable for their research.</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Yes</a:t>
            </a:r>
          </a:p>
        </p:txBody>
      </p:sp>
      <p:sp>
        <p:nvSpPr>
          <p:cNvPr id="4" name="Slide Number Placeholder 3">
            <a:extLst>
              <a:ext uri="{FF2B5EF4-FFF2-40B4-BE49-F238E27FC236}">
                <a16:creationId xmlns:a16="http://schemas.microsoft.com/office/drawing/2014/main" id="{A788D2F2-25B1-CDC0-47FC-8847D7DD1D30}"/>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514837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7A28-D0E1-37FD-BC84-FDB0A92FE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715C7-10F2-6C7C-1708-B71D52060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3AFFA-9695-8391-096B-0796AC852D8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This slide contains animations.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Transparency and peer review</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p>
          <a:p>
            <a:endParaRPr lang="en-AU" b="0">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Read the question to the class. Discuss possible responses to the question.</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Display the sample response. Determine whether the CSIRO and BOM are public organisations accountable for their research.</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Yes</a:t>
            </a:r>
          </a:p>
        </p:txBody>
      </p:sp>
      <p:sp>
        <p:nvSpPr>
          <p:cNvPr id="4" name="Slide Number Placeholder 3">
            <a:extLst>
              <a:ext uri="{FF2B5EF4-FFF2-40B4-BE49-F238E27FC236}">
                <a16:creationId xmlns:a16="http://schemas.microsoft.com/office/drawing/2014/main" id="{D154D3DB-A0A2-7F91-BD2A-5F9E2DB6B0D2}"/>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528909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C0DAD-DE98-765F-1483-6D9D96A0A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4129-711D-A3A1-BF33-90F0D2468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93790-2CC4-9551-CDB0-2D7F4C841D6F}"/>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This slide contains animations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Regularly updated</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p>
          <a:p>
            <a:endParaRPr lang="en-AU" b="0">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Read the question to the class. Discuss possible responses to the question.</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Display the sample response. Determine whether the CSIRO and BOM are public organisations accountable for their research.</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*CLICK*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Yes</a:t>
            </a:r>
          </a:p>
        </p:txBody>
      </p:sp>
      <p:sp>
        <p:nvSpPr>
          <p:cNvPr id="4" name="Slide Number Placeholder 3">
            <a:extLst>
              <a:ext uri="{FF2B5EF4-FFF2-40B4-BE49-F238E27FC236}">
                <a16:creationId xmlns:a16="http://schemas.microsoft.com/office/drawing/2014/main" id="{DC3DC475-4A35-84C1-11EC-93EBD341BBE3}"/>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4009409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rtl="0" fontAlgn="base"/>
            <a:r>
              <a:rPr lang="en-AU" dirty="0"/>
              <a:t>As the students watch the video, they should list the </a:t>
            </a:r>
            <a:r>
              <a:rPr lang="en-AU" sz="1600" dirty="0">
                <a:effectLst/>
                <a:latin typeface="Arial" panose="020B0604020202020204" pitchFamily="34" charset="0"/>
                <a:ea typeface="Calibri" panose="020F0502020204030204" pitchFamily="34" charset="0"/>
              </a:rPr>
              <a:t>data that would need to be collected, processed and analysed to determine the trends in Australia’s climate. This list will guide the next activities. Sample list:</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CO</a:t>
            </a:r>
            <a:r>
              <a:rPr lang="en-AU" sz="1600" b="0" i="0" kern="1200" baseline="-25000" dirty="0">
                <a:solidFill>
                  <a:schemeClr val="tx1"/>
                </a:solidFill>
                <a:effectLst/>
                <a:latin typeface="Public Sans" pitchFamily="2" charset="0"/>
                <a:ea typeface="+mn-ea"/>
                <a:cs typeface="+mn-cs"/>
              </a:rPr>
              <a:t>2</a:t>
            </a:r>
            <a:r>
              <a:rPr lang="en-AU" sz="1600" b="0" i="0" kern="1200" dirty="0">
                <a:solidFill>
                  <a:schemeClr val="tx1"/>
                </a:solidFill>
                <a:effectLst/>
                <a:latin typeface="Public Sans" pitchFamily="2" charset="0"/>
                <a:ea typeface="+mn-ea"/>
                <a:cs typeface="+mn-cs"/>
              </a:rPr>
              <a:t> gas concentrations in the atmosphere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temperature at the land and sea surfaces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frequency of extreme heat days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frequency of dangerous fire weather days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intensity of rainfall events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pH of oceans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frequency of marine heatwaves </a:t>
            </a:r>
          </a:p>
          <a:p>
            <a:pPr marL="285750" indent="-285750" rtl="0" fontAlgn="base">
              <a:buFont typeface="Arial" panose="020B0604020202020204" pitchFamily="34" charset="0"/>
              <a:buChar char="•"/>
            </a:pPr>
            <a:r>
              <a:rPr lang="en-AU" sz="1600" b="0" i="0" kern="1200" dirty="0">
                <a:solidFill>
                  <a:schemeClr val="tx1"/>
                </a:solidFill>
                <a:effectLst/>
                <a:latin typeface="Public Sans" pitchFamily="2" charset="0"/>
                <a:ea typeface="+mn-ea"/>
                <a:cs typeface="+mn-cs"/>
              </a:rPr>
              <a:t>sea levels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3936361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Students analyse the graph of temperature data in Australia over time on land and on the sea surface. </a:t>
            </a:r>
          </a:p>
          <a:p>
            <a:endParaRPr lang="en-AU" dirty="0"/>
          </a:p>
          <a:p>
            <a:pPr lvl="0">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Questions:</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Describe what the graph or representation of the climate data is trying to show.</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Is there a relationship between the two variables evident in the climate data? Describe this relationship. Is there a trend in this relationship? If so, what is the nature of this trend?</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From the graph of the climate data, extrapolate what could happen in the future for this climate data. </a:t>
            </a:r>
          </a:p>
          <a:p>
            <a:endParaRPr lang="en-AU" dirty="0"/>
          </a:p>
          <a:p>
            <a:endParaRPr lang="en-AU" dirty="0"/>
          </a:p>
          <a:p>
            <a:r>
              <a:rPr lang="en-AU" sz="1600" b="1" kern="1200" dirty="0">
                <a:solidFill>
                  <a:schemeClr val="tx1"/>
                </a:solidFill>
                <a:effectLst/>
                <a:latin typeface="Public Sans" pitchFamily="2" charset="0"/>
                <a:ea typeface="+mn-ea"/>
                <a:cs typeface="+mn-cs"/>
              </a:rPr>
              <a:t>Sample response:</a:t>
            </a:r>
          </a:p>
          <a:p>
            <a:pPr marL="342900" indent="-342900">
              <a:buAutoNum type="alphaLcPeriod"/>
            </a:pPr>
            <a:r>
              <a:rPr lang="en-AU" sz="1600" kern="1200" dirty="0">
                <a:solidFill>
                  <a:schemeClr val="tx1"/>
                </a:solidFill>
                <a:effectLst/>
                <a:latin typeface="Public Sans" pitchFamily="2" charset="0"/>
                <a:ea typeface="+mn-ea"/>
                <a:cs typeface="+mn-cs"/>
              </a:rPr>
              <a:t>The graph illustrates the changes in temperature anomalies (differences from the 1961–1990 average) of Australian surface air temperature anomalies and nearby sea surface temperature changes from 1910 to 2020, relative to the 1961–1990 average.</a:t>
            </a:r>
          </a:p>
          <a:p>
            <a:pPr marL="342900" indent="-342900">
              <a:buAutoNum type="alphaLcPeriod"/>
            </a:pPr>
            <a:r>
              <a:rPr lang="en-AU" sz="1600" kern="1200" dirty="0">
                <a:solidFill>
                  <a:schemeClr val="tx1"/>
                </a:solidFill>
                <a:effectLst/>
                <a:latin typeface="Public Sans" pitchFamily="2" charset="0"/>
                <a:ea typeface="+mn-ea"/>
                <a:cs typeface="+mn-cs"/>
              </a:rPr>
              <a:t>Yes, there is a clear relationship between two variables: Australian surface air temperature and sea surface temperature. Both variables exhibit a similar pattern over time – when one rises or falls, the other often follows suit.</a:t>
            </a:r>
          </a:p>
          <a:p>
            <a:r>
              <a:rPr lang="en-AU" sz="1600" kern="1200" dirty="0">
                <a:solidFill>
                  <a:schemeClr val="tx1"/>
                </a:solidFill>
                <a:effectLst/>
                <a:latin typeface="Public Sans" pitchFamily="2" charset="0"/>
                <a:ea typeface="+mn-ea"/>
                <a:cs typeface="+mn-cs"/>
              </a:rPr>
              <a:t>Trend: both temperatures have generally increased since 1910. Although the land air temperature exhibits more short-term variation (with sharper rises and falls), both variables display a strong long-term warming trend.</a:t>
            </a:r>
          </a:p>
          <a:p>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c.</a:t>
            </a:r>
            <a:r>
              <a:rPr lang="en-AU" sz="1600" kern="1200" dirty="0">
                <a:solidFill>
                  <a:schemeClr val="tx1"/>
                </a:solidFill>
                <a:effectLst/>
                <a:latin typeface="Public Sans" pitchFamily="2" charset="0"/>
                <a:ea typeface="+mn-ea"/>
                <a:cs typeface="+mn-cs"/>
              </a:rPr>
              <a:t> If the current trend continues, both Australian surface air temperatures and sea surface temperatures are likely to continue rising in the future. This suggests that Australia will experience even warmer climates, with higher average temperatures over land and in the surrounding oceans.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133323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448D2-5F0C-BD65-41F8-6D19DE158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4C4A0-06F1-B86D-B99D-611C5C03D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D0223-818A-AAEA-C3D1-90EA332C25A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Students analyse this graph on the number of days each year where the average daily mean temperature for each month is extreme (warmest 1% of days). </a:t>
            </a:r>
          </a:p>
          <a:p>
            <a:endParaRPr lang="en-AU" dirty="0"/>
          </a:p>
          <a:p>
            <a:pPr lvl="0">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Questions:</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Describe what the graph or representation of the climate data is trying to show.</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Is there a relationship between the two variables evident in the climate data? Describe this relationship. Is there a trend in this relationship? If so, what is the nature of this trend?</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From the graph of the climate data, extrapolate what could happen in the future for this climate data. </a:t>
            </a:r>
          </a:p>
          <a:p>
            <a:endParaRPr lang="en-AU" dirty="0"/>
          </a:p>
          <a:p>
            <a:r>
              <a:rPr lang="en-AU" sz="1600" b="1" kern="1200" dirty="0">
                <a:solidFill>
                  <a:schemeClr val="tx1"/>
                </a:solidFill>
                <a:effectLst/>
                <a:latin typeface="Public Sans" pitchFamily="2" charset="0"/>
                <a:ea typeface="+mn-ea"/>
                <a:cs typeface="+mn-cs"/>
              </a:rPr>
              <a:t>Sample response:</a:t>
            </a:r>
            <a:r>
              <a:rPr lang="en-AU" sz="1600" kern="1200" dirty="0">
                <a:solidFill>
                  <a:schemeClr val="tx1"/>
                </a:solidFill>
                <a:effectLst/>
                <a:latin typeface="Public Sans" pitchFamily="2" charset="0"/>
                <a:ea typeface="+mn-ea"/>
                <a:cs typeface="+mn-cs"/>
              </a:rPr>
              <a:t> </a:t>
            </a:r>
          </a:p>
          <a:p>
            <a:pPr marL="342900" indent="-342900">
              <a:buAutoNum type="alphaLcPeriod"/>
            </a:pPr>
            <a:r>
              <a:rPr lang="en-AU" sz="1600" kern="1200" dirty="0">
                <a:solidFill>
                  <a:schemeClr val="tx1"/>
                </a:solidFill>
                <a:effectLst/>
                <a:latin typeface="Public Sans" pitchFamily="2" charset="0"/>
                <a:ea typeface="+mn-ea"/>
                <a:cs typeface="+mn-cs"/>
              </a:rPr>
              <a:t>The graph illustrates the number of days each year when Australia's daily mean temperature was in the warmest 1% of records for that month, from 1910 to 2023.</a:t>
            </a:r>
          </a:p>
          <a:p>
            <a:r>
              <a:rPr lang="en-AU" sz="1600" b="1" kern="1200" dirty="0">
                <a:solidFill>
                  <a:schemeClr val="tx1"/>
                </a:solidFill>
                <a:effectLst/>
                <a:latin typeface="Public Sans" pitchFamily="2" charset="0"/>
                <a:ea typeface="+mn-ea"/>
                <a:cs typeface="+mn-cs"/>
              </a:rPr>
              <a:t>b. </a:t>
            </a:r>
            <a:r>
              <a:rPr lang="en-AU" sz="1600" kern="1200" dirty="0">
                <a:solidFill>
                  <a:schemeClr val="tx1"/>
                </a:solidFill>
                <a:effectLst/>
                <a:latin typeface="Public Sans" pitchFamily="2" charset="0"/>
                <a:ea typeface="+mn-ea"/>
                <a:cs typeface="+mn-cs"/>
              </a:rPr>
              <a:t>Yes, there is a relationship over time: as the years progress, the number of extreme heat days increases.</a:t>
            </a:r>
          </a:p>
          <a:p>
            <a:r>
              <a:rPr lang="en-AU" sz="1600" kern="1200" dirty="0">
                <a:solidFill>
                  <a:schemeClr val="tx1"/>
                </a:solidFill>
                <a:effectLst/>
                <a:latin typeface="Public Sans" pitchFamily="2" charset="0"/>
                <a:ea typeface="+mn-ea"/>
                <a:cs typeface="+mn-cs"/>
              </a:rPr>
              <a:t>Trend: before 1950, extreme heat days were rare and low in number.</a:t>
            </a:r>
          </a:p>
          <a:p>
            <a:r>
              <a:rPr lang="en-AU" sz="1600" kern="1200" dirty="0">
                <a:solidFill>
                  <a:schemeClr val="tx1"/>
                </a:solidFill>
                <a:effectLst/>
                <a:latin typeface="Public Sans" pitchFamily="2" charset="0"/>
                <a:ea typeface="+mn-ea"/>
                <a:cs typeface="+mn-cs"/>
              </a:rPr>
              <a:t>After 1970, the number of extreme heat days began to rise steadily.</a:t>
            </a:r>
          </a:p>
          <a:p>
            <a:r>
              <a:rPr lang="en-AU" sz="1600" kern="1200" dirty="0">
                <a:solidFill>
                  <a:schemeClr val="tx1"/>
                </a:solidFill>
                <a:effectLst/>
                <a:latin typeface="Public Sans" pitchFamily="2" charset="0"/>
                <a:ea typeface="+mn-ea"/>
                <a:cs typeface="+mn-cs"/>
              </a:rPr>
              <a:t>There has been a sharp increase in recent decades (especially after 2000), with some years having over 30–40 extreme heat days.</a:t>
            </a:r>
          </a:p>
          <a:p>
            <a:r>
              <a:rPr lang="en-AU" sz="1600" b="1" kern="1200" dirty="0">
                <a:solidFill>
                  <a:schemeClr val="tx1"/>
                </a:solidFill>
                <a:effectLst/>
                <a:latin typeface="Public Sans" pitchFamily="2" charset="0"/>
                <a:ea typeface="+mn-ea"/>
                <a:cs typeface="+mn-cs"/>
              </a:rPr>
              <a:t>c. </a:t>
            </a:r>
            <a:r>
              <a:rPr lang="en-AU" sz="1600" kern="1200" dirty="0">
                <a:solidFill>
                  <a:schemeClr val="tx1"/>
                </a:solidFill>
                <a:effectLst/>
                <a:latin typeface="Public Sans" pitchFamily="2" charset="0"/>
                <a:ea typeface="+mn-ea"/>
                <a:cs typeface="+mn-cs"/>
              </a:rPr>
              <a:t>If the current trend continues, Australia is likely to experience even more extreme heat days each year. The frequency of extreme heat events is expected to continue rising, leading to more prolonged and intense heat waves in the future.</a:t>
            </a:r>
            <a:endParaRPr lang="en-AU" sz="1600" b="1" kern="1200" dirty="0">
              <a:solidFill>
                <a:schemeClr val="tx1"/>
              </a:solidFill>
              <a:effectLst/>
              <a:latin typeface="Public Sans" pitchFamily="2" charset="0"/>
              <a:ea typeface="+mn-ea"/>
              <a:cs typeface="+mn-cs"/>
            </a:endParaRPr>
          </a:p>
          <a:p>
            <a:pPr marL="342900" indent="-342900">
              <a:buAutoNum type="alphaLcPeriod"/>
            </a:pPr>
            <a:endParaRPr lang="en-AU" b="1" dirty="0"/>
          </a:p>
        </p:txBody>
      </p:sp>
      <p:sp>
        <p:nvSpPr>
          <p:cNvPr id="4" name="Slide Number Placeholder 3">
            <a:extLst>
              <a:ext uri="{FF2B5EF4-FFF2-40B4-BE49-F238E27FC236}">
                <a16:creationId xmlns:a16="http://schemas.microsoft.com/office/drawing/2014/main" id="{2A9FB29C-CF48-DCE0-78A0-60B0F7E0833B}"/>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797554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5530F-51CF-7152-EA89-C77E72ABD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64496-6171-C1B8-0F92-BED152AD9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E0643-28C3-7671-060D-D72D61CEFD4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Students analyse this graphic, which shows rainfall deciles for 30 years in Australia. Note the definition of a decile map. </a:t>
            </a:r>
          </a:p>
          <a:p>
            <a:endParaRPr lang="en-AU" dirty="0"/>
          </a:p>
          <a:p>
            <a:pPr lvl="0">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Questions:</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Describe what the graph or representation of the climate data is trying to show.</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Is there a relationship between the two variables evident in the climate data? Describe this relationship. Is there a trend in this relationship? If so, what is the nature of this trend?</a:t>
            </a:r>
          </a:p>
          <a:p>
            <a:pPr marL="342900" lvl="0" indent="-342900">
              <a:lnSpc>
                <a:spcPct val="150000"/>
              </a:lnSpc>
              <a:spcBef>
                <a:spcPts val="1200"/>
              </a:spcBef>
              <a:spcAft>
                <a:spcPts val="600"/>
              </a:spcAft>
              <a:buFont typeface="+mj-lt"/>
              <a:buAutoNum type="alphaLcPeriod"/>
            </a:pPr>
            <a:r>
              <a:rPr lang="en-AU" sz="1600" dirty="0">
                <a:effectLst/>
                <a:latin typeface="Arial" panose="020B0604020202020204" pitchFamily="34" charset="0"/>
                <a:ea typeface="Calibri" panose="020F0502020204030204" pitchFamily="34" charset="0"/>
              </a:rPr>
              <a:t>From the graph of the climate data, extrapolate what could happen in the future for this climate data. </a:t>
            </a:r>
          </a:p>
          <a:p>
            <a:endParaRPr lang="en-AU" dirty="0"/>
          </a:p>
          <a:p>
            <a:r>
              <a:rPr lang="en-AU" sz="1600" b="1" kern="1200" dirty="0">
                <a:solidFill>
                  <a:schemeClr val="tx1"/>
                </a:solidFill>
                <a:effectLst/>
                <a:latin typeface="Public Sans" pitchFamily="2" charset="0"/>
                <a:ea typeface="+mn-ea"/>
                <a:cs typeface="+mn-cs"/>
              </a:rPr>
              <a:t>Sample response:</a:t>
            </a:r>
            <a:endParaRPr lang="en-AU" sz="1600" kern="1200" dirty="0">
              <a:solidFill>
                <a:schemeClr val="tx1"/>
              </a:solidFill>
              <a:effectLst/>
              <a:latin typeface="Public Sans" pitchFamily="2" charset="0"/>
              <a:ea typeface="+mn-ea"/>
              <a:cs typeface="+mn-cs"/>
            </a:endParaRPr>
          </a:p>
          <a:p>
            <a:pPr marL="342900" indent="-342900">
              <a:buAutoNum type="alphaLcPeriod"/>
            </a:pPr>
            <a:r>
              <a:rPr lang="en-AU" sz="1600" kern="1200" dirty="0">
                <a:solidFill>
                  <a:schemeClr val="tx1"/>
                </a:solidFill>
                <a:effectLst/>
                <a:latin typeface="Public Sans" pitchFamily="2" charset="0"/>
                <a:ea typeface="+mn-ea"/>
                <a:cs typeface="+mn-cs"/>
              </a:rPr>
              <a:t>The map illustrates rainfall patterns across Australia from April to October over the past 30 years (1994–2023), compared to historical records from 1900 to 1993.</a:t>
            </a:r>
          </a:p>
          <a:p>
            <a:r>
              <a:rPr lang="en-AU" sz="1600" kern="1200" dirty="0">
                <a:solidFill>
                  <a:schemeClr val="tx1"/>
                </a:solidFill>
                <a:effectLst/>
                <a:latin typeface="Public Sans" pitchFamily="2" charset="0"/>
                <a:ea typeface="+mn-ea"/>
                <a:cs typeface="+mn-cs"/>
              </a:rPr>
              <a:t>Yes, there is a relationship between location and rainfall levels.</a:t>
            </a:r>
          </a:p>
          <a:p>
            <a:r>
              <a:rPr lang="en-AU" sz="1600" kern="1200" dirty="0">
                <a:solidFill>
                  <a:schemeClr val="tx1"/>
                </a:solidFill>
                <a:effectLst/>
                <a:latin typeface="Public Sans" pitchFamily="2" charset="0"/>
                <a:ea typeface="+mn-ea"/>
                <a:cs typeface="+mn-cs"/>
              </a:rPr>
              <a:t>Trend: southern Australia, particularly parts of Western Australia, South Australia, and Victoria, has experienced a significant decrease in rainfall.</a:t>
            </a:r>
          </a:p>
          <a:p>
            <a:r>
              <a:rPr lang="en-AU" sz="1600" kern="1200" dirty="0">
                <a:solidFill>
                  <a:schemeClr val="tx1"/>
                </a:solidFill>
                <a:effectLst/>
                <a:latin typeface="Public Sans" pitchFamily="2" charset="0"/>
                <a:ea typeface="+mn-ea"/>
                <a:cs typeface="+mn-cs"/>
              </a:rPr>
              <a:t>Most southern areas are coloured in shades of orange and red, indicating below-average to lowest-on-record rainfall.</a:t>
            </a:r>
          </a:p>
          <a:p>
            <a:r>
              <a:rPr lang="en-AU" sz="1600" kern="1200" dirty="0">
                <a:solidFill>
                  <a:schemeClr val="tx1"/>
                </a:solidFill>
                <a:effectLst/>
                <a:latin typeface="Public Sans" pitchFamily="2" charset="0"/>
                <a:ea typeface="+mn-ea"/>
                <a:cs typeface="+mn-cs"/>
              </a:rPr>
              <a:t>In contrast, some parts of northern Australia experience average or above-average rainfall, although these areas are less widespread.</a:t>
            </a:r>
          </a:p>
          <a:p>
            <a:r>
              <a:rPr lang="en-AU" sz="1600" b="1" kern="1200" dirty="0">
                <a:solidFill>
                  <a:schemeClr val="tx1"/>
                </a:solidFill>
                <a:effectLst/>
                <a:latin typeface="Public Sans" pitchFamily="2" charset="0"/>
                <a:ea typeface="+mn-ea"/>
                <a:cs typeface="+mn-cs"/>
              </a:rPr>
              <a:t>c. </a:t>
            </a:r>
            <a:r>
              <a:rPr lang="en-AU" sz="1600" kern="1200" dirty="0">
                <a:solidFill>
                  <a:schemeClr val="tx1"/>
                </a:solidFill>
                <a:effectLst/>
                <a:latin typeface="Public Sans" pitchFamily="2" charset="0"/>
                <a:ea typeface="+mn-ea"/>
                <a:cs typeface="+mn-cs"/>
              </a:rPr>
              <a:t>If the current trend continues, southern Australia is likely to experience drier conditions from April to October. This could lead to more frequent droughts, increased pressure on water resources, and impacts on agriculture and ecosystems in the region.</a:t>
            </a:r>
            <a:endParaRPr lang="en-AU" b="0" dirty="0"/>
          </a:p>
        </p:txBody>
      </p:sp>
      <p:sp>
        <p:nvSpPr>
          <p:cNvPr id="4" name="Slide Number Placeholder 3">
            <a:extLst>
              <a:ext uri="{FF2B5EF4-FFF2-40B4-BE49-F238E27FC236}">
                <a16:creationId xmlns:a16="http://schemas.microsoft.com/office/drawing/2014/main" id="{7DEEB5DA-33AA-D6E0-E0B9-BD3CF7D820E3}"/>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97819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1DAF3-5DBC-9A04-DF65-1B53AB10B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2AC85-FD76-5911-28F2-E26C45167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BCC7F-CC51-C652-80D5-52271C74665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Graph of global warming over time. Note the analysis questions from the previous slide and in TRB1. A student worksheet can be found in TRB1.</a:t>
            </a:r>
          </a:p>
          <a:p>
            <a:endParaRPr lang="en-AU" dirty="0"/>
          </a:p>
          <a:p>
            <a:pPr lvl="0"/>
            <a:r>
              <a:rPr lang="en-AU" sz="1600" b="1" kern="1200" dirty="0">
                <a:solidFill>
                  <a:schemeClr val="tx1"/>
                </a:solidFill>
                <a:effectLst/>
                <a:latin typeface="Public Sans" pitchFamily="2" charset="0"/>
                <a:ea typeface="+mn-ea"/>
                <a:cs typeface="+mn-cs"/>
              </a:rPr>
              <a:t>Questions</a:t>
            </a:r>
          </a:p>
          <a:p>
            <a:pPr lvl="0"/>
            <a:r>
              <a:rPr lang="en-AU" sz="1600" kern="1200" dirty="0">
                <a:solidFill>
                  <a:schemeClr val="tx1"/>
                </a:solidFill>
                <a:effectLst/>
                <a:latin typeface="Public Sans" pitchFamily="2" charset="0"/>
                <a:ea typeface="+mn-ea"/>
                <a:cs typeface="+mn-cs"/>
              </a:rPr>
              <a:t>Is the data from a valid secondary source? What criteria did you use to make this judgment?</a:t>
            </a:r>
          </a:p>
          <a:p>
            <a:pPr lvl="0"/>
            <a:r>
              <a:rPr lang="en-AU" sz="1600" kern="1200" dirty="0">
                <a:solidFill>
                  <a:schemeClr val="tx1"/>
                </a:solidFill>
                <a:effectLst/>
                <a:latin typeface="Public Sans" pitchFamily="2" charset="0"/>
                <a:ea typeface="+mn-ea"/>
                <a:cs typeface="+mn-cs"/>
              </a:rPr>
              <a:t>Describe what the graph or representation of the climate data is showing.</a:t>
            </a:r>
          </a:p>
          <a:p>
            <a:pPr lvl="0"/>
            <a:r>
              <a:rPr lang="en-AU" sz="1600" kern="1200" dirty="0">
                <a:solidFill>
                  <a:schemeClr val="tx1"/>
                </a:solidFill>
                <a:effectLst/>
                <a:latin typeface="Public Sans" pitchFamily="2" charset="0"/>
                <a:ea typeface="+mn-ea"/>
                <a:cs typeface="+mn-cs"/>
              </a:rPr>
              <a:t>Is there a relationship between the 2 variables evident in the climate data? If so, describe this relationship. Is there a trend in this relationship? If so, what is the nature of this trend?</a:t>
            </a:r>
          </a:p>
          <a:p>
            <a:pPr lvl="0"/>
            <a:r>
              <a:rPr lang="en-AU" sz="1600" kern="1200" dirty="0">
                <a:solidFill>
                  <a:schemeClr val="tx1"/>
                </a:solidFill>
                <a:effectLst/>
                <a:latin typeface="Public Sans" pitchFamily="2" charset="0"/>
                <a:ea typeface="+mn-ea"/>
                <a:cs typeface="+mn-cs"/>
              </a:rPr>
              <a:t>From the graph of the climate data, extrapolate what could happen in the future for this climate data. </a:t>
            </a:r>
          </a:p>
          <a:p>
            <a:pPr lvl="0"/>
            <a:r>
              <a:rPr lang="en-AU" sz="1600" kern="1200" dirty="0">
                <a:solidFill>
                  <a:schemeClr val="tx1"/>
                </a:solidFill>
                <a:effectLst/>
                <a:latin typeface="Public Sans" pitchFamily="2" charset="0"/>
                <a:ea typeface="+mn-ea"/>
                <a:cs typeface="+mn-cs"/>
              </a:rPr>
              <a:t>How does this world climate data compare to what is in the </a:t>
            </a:r>
            <a:r>
              <a:rPr lang="en-AU" sz="1600" u="sng" kern="1200" dirty="0">
                <a:solidFill>
                  <a:schemeClr val="tx1"/>
                </a:solidFill>
                <a:effectLst/>
                <a:latin typeface="Public Sans" pitchFamily="2" charset="0"/>
                <a:ea typeface="+mn-ea"/>
                <a:cs typeface="+mn-cs"/>
                <a:hlinkClick r:id="rId3"/>
              </a:rPr>
              <a:t>State of the Climate 2024</a:t>
            </a:r>
            <a:r>
              <a:rPr lang="en-AU" sz="1600" kern="1200" dirty="0">
                <a:solidFill>
                  <a:schemeClr val="tx1"/>
                </a:solidFill>
                <a:effectLst/>
                <a:latin typeface="Public Sans" pitchFamily="2" charset="0"/>
                <a:ea typeface="+mn-ea"/>
                <a:cs typeface="+mn-cs"/>
              </a:rPr>
              <a:t> report? Note: this question should be omitted if similar data cannot be accessed.</a:t>
            </a:r>
          </a:p>
          <a:p>
            <a:pPr lvl="0"/>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Sample response:</a:t>
            </a:r>
            <a:r>
              <a:rPr lang="en-AU" sz="1600" kern="1200" dirty="0">
                <a:solidFill>
                  <a:schemeClr val="tx1"/>
                </a:solidFill>
                <a:effectLst/>
                <a:latin typeface="Public Sans" pitchFamily="2" charset="0"/>
                <a:ea typeface="+mn-ea"/>
                <a:cs typeface="+mn-cs"/>
              </a:rPr>
              <a:t> </a:t>
            </a:r>
          </a:p>
          <a:p>
            <a:r>
              <a:rPr lang="en-AU" sz="1600" b="1" kern="1200" dirty="0">
                <a:solidFill>
                  <a:schemeClr val="tx1"/>
                </a:solidFill>
                <a:effectLst/>
                <a:latin typeface="Public Sans" pitchFamily="2" charset="0"/>
                <a:ea typeface="+mn-ea"/>
                <a:cs typeface="+mn-cs"/>
              </a:rPr>
              <a:t>a. </a:t>
            </a:r>
            <a:r>
              <a:rPr lang="en-AU" sz="1600" kern="1200" dirty="0">
                <a:solidFill>
                  <a:schemeClr val="tx1"/>
                </a:solidFill>
                <a:effectLst/>
                <a:latin typeface="Public Sans" pitchFamily="2" charset="0"/>
                <a:ea typeface="+mn-ea"/>
                <a:cs typeface="+mn-cs"/>
              </a:rPr>
              <a:t>Yes, the Met Office is the United Kingdom’s equivalent to the BOM. As a government agency, it is publicly accountable and must follow national standards and protocols.</a:t>
            </a:r>
          </a:p>
          <a:p>
            <a:r>
              <a:rPr lang="en-AU" sz="1600" kern="1200" dirty="0">
                <a:solidFill>
                  <a:schemeClr val="tx1"/>
                </a:solidFill>
                <a:effectLst/>
                <a:latin typeface="Public Sans" pitchFamily="2" charset="0"/>
                <a:ea typeface="+mn-ea"/>
                <a:cs typeface="+mn-cs"/>
              </a:rPr>
              <a:t>Their information is not driven by commercial interests, reducing the risk of bias.</a:t>
            </a:r>
          </a:p>
          <a:p>
            <a:r>
              <a:rPr lang="en-AU" sz="1600" b="1" kern="1200" dirty="0">
                <a:solidFill>
                  <a:schemeClr val="tx1"/>
                </a:solidFill>
                <a:effectLst/>
                <a:latin typeface="Public Sans" pitchFamily="2" charset="0"/>
                <a:ea typeface="+mn-ea"/>
                <a:cs typeface="+mn-cs"/>
              </a:rPr>
              <a:t>b. </a:t>
            </a:r>
            <a:r>
              <a:rPr lang="en-AU" sz="1600" kern="1200" dirty="0">
                <a:solidFill>
                  <a:schemeClr val="tx1"/>
                </a:solidFill>
                <a:effectLst/>
                <a:latin typeface="Public Sans" pitchFamily="2" charset="0"/>
                <a:ea typeface="+mn-ea"/>
                <a:cs typeface="+mn-cs"/>
              </a:rPr>
              <a:t>The difference in global average land-sea surface temperatures from 1850 to 2025, compared to the 1861-1890 mean.</a:t>
            </a:r>
          </a:p>
          <a:p>
            <a:r>
              <a:rPr lang="en-AU" sz="1600" b="1" kern="1200" dirty="0">
                <a:solidFill>
                  <a:schemeClr val="tx1"/>
                </a:solidFill>
                <a:effectLst/>
                <a:latin typeface="Public Sans" pitchFamily="2" charset="0"/>
                <a:ea typeface="+mn-ea"/>
                <a:cs typeface="+mn-cs"/>
              </a:rPr>
              <a:t>c. </a:t>
            </a:r>
            <a:r>
              <a:rPr lang="en-AU" sz="1600" kern="1200" dirty="0">
                <a:solidFill>
                  <a:schemeClr val="tx1"/>
                </a:solidFill>
                <a:effectLst/>
                <a:latin typeface="Public Sans" pitchFamily="2" charset="0"/>
                <a:ea typeface="+mn-ea"/>
                <a:cs typeface="+mn-cs"/>
              </a:rPr>
              <a:t>Yes, there is a relationship between temperature anomaly and time. This is most evident from 1964 to 2025, when global temperature anomalies increased steadily.</a:t>
            </a:r>
          </a:p>
          <a:p>
            <a:r>
              <a:rPr lang="en-AU" sz="1600" b="1" kern="1200" dirty="0">
                <a:solidFill>
                  <a:schemeClr val="tx1"/>
                </a:solidFill>
                <a:effectLst/>
                <a:latin typeface="Public Sans" pitchFamily="2" charset="0"/>
                <a:ea typeface="+mn-ea"/>
                <a:cs typeface="+mn-cs"/>
              </a:rPr>
              <a:t>d. </a:t>
            </a:r>
            <a:r>
              <a:rPr lang="en-AU" sz="1600" kern="1200" dirty="0">
                <a:solidFill>
                  <a:schemeClr val="tx1"/>
                </a:solidFill>
                <a:effectLst/>
                <a:latin typeface="Public Sans" pitchFamily="2" charset="0"/>
                <a:ea typeface="+mn-ea"/>
                <a:cs typeface="+mn-cs"/>
              </a:rPr>
              <a:t>Temperature anomalies are expected to continue rising, with significant consequences for environmental sustainability.</a:t>
            </a:r>
          </a:p>
          <a:p>
            <a:r>
              <a:rPr lang="en-AU" sz="1600" b="1" kern="1200" dirty="0">
                <a:solidFill>
                  <a:schemeClr val="tx1"/>
                </a:solidFill>
                <a:effectLst/>
                <a:latin typeface="Public Sans" pitchFamily="2" charset="0"/>
                <a:ea typeface="+mn-ea"/>
                <a:cs typeface="+mn-cs"/>
              </a:rPr>
              <a:t>e. </a:t>
            </a:r>
            <a:r>
              <a:rPr lang="en-AU" sz="1600" kern="1200" dirty="0">
                <a:solidFill>
                  <a:schemeClr val="tx1"/>
                </a:solidFill>
                <a:effectLst/>
                <a:latin typeface="Public Sans" pitchFamily="2" charset="0"/>
                <a:ea typeface="+mn-ea"/>
                <a:cs typeface="+mn-cs"/>
              </a:rPr>
              <a:t>This is consistent with the data in the State of the Climate 2024 report, which shows how the temperature anomalies (differences from the 1961–1990 average) of Australian surface air temperatures and surrounding sea surface temperatures have increased from 1910 to 2020.</a:t>
            </a:r>
            <a:endParaRPr lang="en-AU" sz="1600" b="1" kern="1200" dirty="0">
              <a:solidFill>
                <a:schemeClr val="tx1"/>
              </a:solidFill>
              <a:effectLst/>
              <a:latin typeface="Public Sans" pitchFamily="2" charset="0"/>
              <a:ea typeface="+mn-ea"/>
              <a:cs typeface="+mn-cs"/>
            </a:endParaRPr>
          </a:p>
          <a:p>
            <a:endParaRPr lang="en-AU" dirty="0"/>
          </a:p>
        </p:txBody>
      </p:sp>
      <p:sp>
        <p:nvSpPr>
          <p:cNvPr id="4" name="Slide Number Placeholder 3">
            <a:extLst>
              <a:ext uri="{FF2B5EF4-FFF2-40B4-BE49-F238E27FC236}">
                <a16:creationId xmlns:a16="http://schemas.microsoft.com/office/drawing/2014/main" id="{88DD5208-522F-8E8C-0174-1B4E78E5651D}"/>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266653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08EC2-0D56-97FE-72BC-A12817314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8E2A4-1C1D-4E75-E04C-F717BB38C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F3659-BE50-6F24-8880-01E73FB2A97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Graphs of global temperature anomalies by month. Note the analysis questions from the previous slide and in TRB1. A student worksheet can be found in TRB1.</a:t>
            </a:r>
          </a:p>
          <a:p>
            <a:endParaRPr lang="en-AU" dirty="0"/>
          </a:p>
          <a:p>
            <a:pPr lvl="0"/>
            <a:r>
              <a:rPr lang="en-AU" sz="1600" b="1" kern="1200" dirty="0">
                <a:solidFill>
                  <a:schemeClr val="tx1"/>
                </a:solidFill>
                <a:effectLst/>
                <a:latin typeface="Public Sans" pitchFamily="2" charset="0"/>
                <a:ea typeface="+mn-ea"/>
                <a:cs typeface="+mn-cs"/>
              </a:rPr>
              <a:t>Questions</a:t>
            </a:r>
          </a:p>
          <a:p>
            <a:pPr lvl="0"/>
            <a:r>
              <a:rPr lang="en-AU" sz="1600" kern="1200" dirty="0">
                <a:solidFill>
                  <a:schemeClr val="tx1"/>
                </a:solidFill>
                <a:effectLst/>
                <a:latin typeface="Public Sans" pitchFamily="2" charset="0"/>
                <a:ea typeface="+mn-ea"/>
                <a:cs typeface="+mn-cs"/>
              </a:rPr>
              <a:t>Is the data from a valid secondary source? What criteria did you use to make this judgment?</a:t>
            </a:r>
          </a:p>
          <a:p>
            <a:pPr lvl="0"/>
            <a:r>
              <a:rPr lang="en-AU" sz="1600" kern="1200" dirty="0">
                <a:solidFill>
                  <a:schemeClr val="tx1"/>
                </a:solidFill>
                <a:effectLst/>
                <a:latin typeface="Public Sans" pitchFamily="2" charset="0"/>
                <a:ea typeface="+mn-ea"/>
                <a:cs typeface="+mn-cs"/>
              </a:rPr>
              <a:t>Describe what the graph or representation of the climate data is showing.</a:t>
            </a:r>
          </a:p>
          <a:p>
            <a:pPr lvl="0"/>
            <a:r>
              <a:rPr lang="en-AU" sz="1600" kern="1200" dirty="0">
                <a:solidFill>
                  <a:schemeClr val="tx1"/>
                </a:solidFill>
                <a:effectLst/>
                <a:latin typeface="Public Sans" pitchFamily="2" charset="0"/>
                <a:ea typeface="+mn-ea"/>
                <a:cs typeface="+mn-cs"/>
              </a:rPr>
              <a:t>Is there a relationship between the 2 variables evident in the climate data? If so, describe this relationship. Is there a trend in this relationship? If so, what is the nature of this trend?</a:t>
            </a:r>
          </a:p>
          <a:p>
            <a:pPr lvl="0"/>
            <a:r>
              <a:rPr lang="en-AU" sz="1600" kern="1200" dirty="0">
                <a:solidFill>
                  <a:schemeClr val="tx1"/>
                </a:solidFill>
                <a:effectLst/>
                <a:latin typeface="Public Sans" pitchFamily="2" charset="0"/>
                <a:ea typeface="+mn-ea"/>
                <a:cs typeface="+mn-cs"/>
              </a:rPr>
              <a:t>From the graph of the climate data, extrapolate what could happen in the future for this climate data. </a:t>
            </a:r>
          </a:p>
          <a:p>
            <a:pPr lvl="0"/>
            <a:r>
              <a:rPr lang="en-AU" sz="1600" kern="1200" dirty="0">
                <a:solidFill>
                  <a:schemeClr val="tx1"/>
                </a:solidFill>
                <a:effectLst/>
                <a:latin typeface="Public Sans" pitchFamily="2" charset="0"/>
                <a:ea typeface="+mn-ea"/>
                <a:cs typeface="+mn-cs"/>
              </a:rPr>
              <a:t>How does this world climate data compare to what is in the </a:t>
            </a:r>
            <a:r>
              <a:rPr lang="en-AU" sz="1600" u="sng" kern="1200" dirty="0">
                <a:solidFill>
                  <a:schemeClr val="tx1"/>
                </a:solidFill>
                <a:effectLst/>
                <a:latin typeface="Public Sans" pitchFamily="2" charset="0"/>
                <a:ea typeface="+mn-ea"/>
                <a:cs typeface="+mn-cs"/>
                <a:hlinkClick r:id="rId3"/>
              </a:rPr>
              <a:t>State of the Climate 2024</a:t>
            </a:r>
            <a:r>
              <a:rPr lang="en-AU" sz="1600" kern="1200" dirty="0">
                <a:solidFill>
                  <a:schemeClr val="tx1"/>
                </a:solidFill>
                <a:effectLst/>
                <a:latin typeface="Public Sans" pitchFamily="2" charset="0"/>
                <a:ea typeface="+mn-ea"/>
                <a:cs typeface="+mn-cs"/>
              </a:rPr>
              <a:t> report? Note: this question should be omitted if similar data cannot be accessed.</a:t>
            </a:r>
          </a:p>
          <a:p>
            <a:pPr lvl="0"/>
            <a:endParaRPr lang="en-AU" sz="1600"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Sample response</a:t>
            </a:r>
          </a:p>
          <a:p>
            <a:pPr lvl="0"/>
            <a:r>
              <a:rPr lang="en-AU" sz="1600" b="1" kern="1200" dirty="0">
                <a:solidFill>
                  <a:schemeClr val="tx1"/>
                </a:solidFill>
                <a:effectLst/>
                <a:latin typeface="Public Sans" pitchFamily="2" charset="0"/>
                <a:ea typeface="+mn-ea"/>
                <a:cs typeface="+mn-cs"/>
              </a:rPr>
              <a:t>a. </a:t>
            </a:r>
            <a:r>
              <a:rPr lang="en-AU" sz="1600" kern="1200" dirty="0">
                <a:solidFill>
                  <a:schemeClr val="tx1"/>
                </a:solidFill>
                <a:effectLst/>
                <a:latin typeface="Public Sans" pitchFamily="2" charset="0"/>
                <a:ea typeface="+mn-ea"/>
                <a:cs typeface="+mn-cs"/>
              </a:rPr>
              <a:t>Yes, the Copernicus Climate Change Service (C3S) is run on behalf of the European Union. Like CSIRO and BOM, it is staffed by expert climate scientists, meteorologists and data specialists.</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b. </a:t>
            </a:r>
            <a:r>
              <a:rPr lang="en-AU" sz="1600" kern="1200" dirty="0">
                <a:solidFill>
                  <a:schemeClr val="tx1"/>
                </a:solidFill>
                <a:effectLst/>
                <a:latin typeface="Public Sans" pitchFamily="2" charset="0"/>
                <a:ea typeface="+mn-ea"/>
                <a:cs typeface="+mn-cs"/>
              </a:rPr>
              <a:t>Global temperature anomalies from the mean monthly temperature for the period 1991-2020, for each month of the year from 1940 to 2024.</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c. </a:t>
            </a:r>
            <a:r>
              <a:rPr lang="en-AU" sz="1600" kern="1200" dirty="0">
                <a:solidFill>
                  <a:schemeClr val="tx1"/>
                </a:solidFill>
                <a:effectLst/>
                <a:latin typeface="Public Sans" pitchFamily="2" charset="0"/>
                <a:ea typeface="+mn-ea"/>
                <a:cs typeface="+mn-cs"/>
              </a:rPr>
              <a:t>Yes, each month shows a trend of increasing positive temperature anomalies over time.</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d. </a:t>
            </a:r>
            <a:r>
              <a:rPr lang="en-AU" sz="1600" kern="1200" dirty="0">
                <a:solidFill>
                  <a:schemeClr val="tx1"/>
                </a:solidFill>
                <a:effectLst/>
                <a:latin typeface="Public Sans" pitchFamily="2" charset="0"/>
                <a:ea typeface="+mn-ea"/>
                <a:cs typeface="+mn-cs"/>
              </a:rPr>
              <a:t>The difference in monthly temperatures from the 1991-2020 average could continue to rise for each month of the year.</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e. </a:t>
            </a:r>
            <a:r>
              <a:rPr lang="en-AU" sz="1600" kern="1200" dirty="0">
                <a:solidFill>
                  <a:schemeClr val="tx1"/>
                </a:solidFill>
                <a:effectLst/>
                <a:latin typeface="Public Sans" pitchFamily="2" charset="0"/>
                <a:ea typeface="+mn-ea"/>
                <a:cs typeface="+mn-cs"/>
              </a:rPr>
              <a:t>The State of the Climate 2024 report did not provide monthly temperature data.</a:t>
            </a: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8A98875F-EC69-BB7A-B294-E72E15146AAC}"/>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211790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157617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6DA0B-70CC-1789-8DE8-029A175A3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89E9C-BF1A-2567-1BD5-39D839B9E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30EC7-5D7F-CFE6-3324-17411A650D6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Graphs of sea surface temperature anomalies. Note the analysis questions from the previous slide and in TRB1. A student worksheet can be found in TRB1.</a:t>
            </a:r>
          </a:p>
          <a:p>
            <a:endParaRPr lang="en-AU" dirty="0"/>
          </a:p>
          <a:p>
            <a:pPr lvl="0"/>
            <a:r>
              <a:rPr lang="en-AU" sz="1600" b="1" kern="1200" dirty="0">
                <a:solidFill>
                  <a:schemeClr val="tx1"/>
                </a:solidFill>
                <a:effectLst/>
                <a:latin typeface="Public Sans" pitchFamily="2" charset="0"/>
                <a:ea typeface="+mn-ea"/>
                <a:cs typeface="+mn-cs"/>
              </a:rPr>
              <a:t>Questions</a:t>
            </a:r>
          </a:p>
          <a:p>
            <a:pPr lvl="0"/>
            <a:r>
              <a:rPr lang="en-AU" sz="1600" kern="1200" dirty="0">
                <a:solidFill>
                  <a:schemeClr val="tx1"/>
                </a:solidFill>
                <a:effectLst/>
                <a:latin typeface="Public Sans" pitchFamily="2" charset="0"/>
                <a:ea typeface="+mn-ea"/>
                <a:cs typeface="+mn-cs"/>
              </a:rPr>
              <a:t>Is the data from a valid secondary source? What criteria did you use to make this judgment?</a:t>
            </a:r>
          </a:p>
          <a:p>
            <a:pPr lvl="0"/>
            <a:r>
              <a:rPr lang="en-AU" sz="1600" kern="1200" dirty="0">
                <a:solidFill>
                  <a:schemeClr val="tx1"/>
                </a:solidFill>
                <a:effectLst/>
                <a:latin typeface="Public Sans" pitchFamily="2" charset="0"/>
                <a:ea typeface="+mn-ea"/>
                <a:cs typeface="+mn-cs"/>
              </a:rPr>
              <a:t>Describe what the graph or representation of the climate data is showing.</a:t>
            </a:r>
          </a:p>
          <a:p>
            <a:pPr lvl="0"/>
            <a:r>
              <a:rPr lang="en-AU" sz="1600" kern="1200" dirty="0">
                <a:solidFill>
                  <a:schemeClr val="tx1"/>
                </a:solidFill>
                <a:effectLst/>
                <a:latin typeface="Public Sans" pitchFamily="2" charset="0"/>
                <a:ea typeface="+mn-ea"/>
                <a:cs typeface="+mn-cs"/>
              </a:rPr>
              <a:t>Is there a relationship between the 2 variables evident in the climate data? If so, describe this relationship. Is there a trend in this relationship? If so, what is the nature of this trend?</a:t>
            </a:r>
          </a:p>
          <a:p>
            <a:pPr lvl="0"/>
            <a:r>
              <a:rPr lang="en-AU" sz="1600" kern="1200" dirty="0">
                <a:solidFill>
                  <a:schemeClr val="tx1"/>
                </a:solidFill>
                <a:effectLst/>
                <a:latin typeface="Public Sans" pitchFamily="2" charset="0"/>
                <a:ea typeface="+mn-ea"/>
                <a:cs typeface="+mn-cs"/>
              </a:rPr>
              <a:t>From the graph of the climate data, extrapolate what could happen in the future for this climate data. </a:t>
            </a:r>
          </a:p>
          <a:p>
            <a:pPr lvl="0"/>
            <a:r>
              <a:rPr lang="en-AU" sz="1600" kern="1200" dirty="0">
                <a:solidFill>
                  <a:schemeClr val="tx1"/>
                </a:solidFill>
                <a:effectLst/>
                <a:latin typeface="Public Sans" pitchFamily="2" charset="0"/>
                <a:ea typeface="+mn-ea"/>
                <a:cs typeface="+mn-cs"/>
              </a:rPr>
              <a:t>How does this world climate data compare to what is in the </a:t>
            </a:r>
            <a:r>
              <a:rPr lang="en-AU" sz="1600" u="sng" kern="1200" dirty="0">
                <a:solidFill>
                  <a:schemeClr val="tx1"/>
                </a:solidFill>
                <a:effectLst/>
                <a:latin typeface="Public Sans" pitchFamily="2" charset="0"/>
                <a:ea typeface="+mn-ea"/>
                <a:cs typeface="+mn-cs"/>
                <a:hlinkClick r:id="rId3"/>
              </a:rPr>
              <a:t>State of the Climate 2024</a:t>
            </a:r>
            <a:r>
              <a:rPr lang="en-AU" sz="1600" kern="1200" dirty="0">
                <a:solidFill>
                  <a:schemeClr val="tx1"/>
                </a:solidFill>
                <a:effectLst/>
                <a:latin typeface="Public Sans" pitchFamily="2" charset="0"/>
                <a:ea typeface="+mn-ea"/>
                <a:cs typeface="+mn-cs"/>
              </a:rPr>
              <a:t> report? Note: this question should be omitted if similar data cannot be accessed.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lvl="0"/>
            <a:r>
              <a:rPr lang="en-AU" sz="1600" b="1" kern="1200" dirty="0">
                <a:solidFill>
                  <a:schemeClr val="tx1"/>
                </a:solidFill>
                <a:effectLst/>
                <a:latin typeface="Public Sans" pitchFamily="2" charset="0"/>
                <a:ea typeface="+mn-ea"/>
                <a:cs typeface="+mn-cs"/>
              </a:rPr>
              <a:t>Sample response</a:t>
            </a:r>
          </a:p>
          <a:p>
            <a:r>
              <a:rPr lang="en-AU" sz="1600" b="1" kern="1200" dirty="0">
                <a:solidFill>
                  <a:schemeClr val="tx1"/>
                </a:solidFill>
                <a:effectLst/>
                <a:latin typeface="Public Sans" pitchFamily="2" charset="0"/>
                <a:ea typeface="+mn-ea"/>
                <a:cs typeface="+mn-cs"/>
              </a:rPr>
              <a:t>a. </a:t>
            </a:r>
            <a:r>
              <a:rPr lang="en-AU" sz="1600" kern="1200" dirty="0">
                <a:solidFill>
                  <a:schemeClr val="tx1"/>
                </a:solidFill>
                <a:effectLst/>
                <a:latin typeface="Public Sans" pitchFamily="2" charset="0"/>
                <a:ea typeface="+mn-ea"/>
                <a:cs typeface="+mn-cs"/>
              </a:rPr>
              <a:t>Yes, like CSIRO, BOM, and C3S, the Hadley Centre uses high-quality scientific methods.</a:t>
            </a:r>
          </a:p>
          <a:p>
            <a:r>
              <a:rPr lang="en-AU" sz="1600" kern="1200" dirty="0">
                <a:solidFill>
                  <a:schemeClr val="tx1"/>
                </a:solidFill>
                <a:effectLst/>
                <a:latin typeface="Public Sans" pitchFamily="2" charset="0"/>
                <a:ea typeface="+mn-ea"/>
                <a:cs typeface="+mn-cs"/>
              </a:rPr>
              <a:t>Advanced computer models are used to simulate climate systems. Observational data is gathered from satellites, weather stations and ocean buoys. Their research is published in peer-reviewed journals and is used in major climate assessments, such as the IPCC (Intergovernmental Panel on Climate Change) reports.</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b. </a:t>
            </a:r>
            <a:r>
              <a:rPr lang="en-AU" sz="1600" kern="1200" dirty="0">
                <a:solidFill>
                  <a:schemeClr val="tx1"/>
                </a:solidFill>
                <a:effectLst/>
                <a:latin typeface="Public Sans" pitchFamily="2" charset="0"/>
                <a:ea typeface="+mn-ea"/>
                <a:cs typeface="+mn-cs"/>
              </a:rPr>
              <a:t>The average sea surface temperature (measured at a depth of 20 cm) anomalies (compared to baseline period 1861-1890) for the Northern Hemisphere, Southern Hemisphere and the world.</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c. </a:t>
            </a:r>
            <a:r>
              <a:rPr lang="en-AU" sz="1600" kern="1200" dirty="0">
                <a:solidFill>
                  <a:schemeClr val="tx1"/>
                </a:solidFill>
                <a:effectLst/>
                <a:latin typeface="Public Sans" pitchFamily="2" charset="0"/>
                <a:ea typeface="+mn-ea"/>
                <a:cs typeface="+mn-cs"/>
              </a:rPr>
              <a:t>There is an evident relationship between global sea surface temperature anomalies and time. Sea surface temperature anomalies have increased since 1975 compared to baseline average temperatures from 1861-1890.</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d. </a:t>
            </a:r>
            <a:r>
              <a:rPr lang="en-AU" sz="1600" kern="1200" dirty="0">
                <a:solidFill>
                  <a:schemeClr val="tx1"/>
                </a:solidFill>
                <a:effectLst/>
                <a:latin typeface="Public Sans" pitchFamily="2" charset="0"/>
                <a:ea typeface="+mn-ea"/>
                <a:cs typeface="+mn-cs"/>
              </a:rPr>
              <a:t>Sea temperature anomalies would continue to increase, leading to consequences for environmental sustainability.</a:t>
            </a:r>
            <a:endParaRPr lang="en-AU" sz="1600" b="1" kern="1200" dirty="0">
              <a:solidFill>
                <a:schemeClr val="tx1"/>
              </a:solidFill>
              <a:effectLst/>
              <a:latin typeface="Public Sans" pitchFamily="2" charset="0"/>
              <a:ea typeface="+mn-ea"/>
              <a:cs typeface="+mn-cs"/>
            </a:endParaRPr>
          </a:p>
          <a:p>
            <a:pPr lvl="0"/>
            <a:r>
              <a:rPr lang="en-AU" sz="1600" b="1" kern="1200" dirty="0">
                <a:solidFill>
                  <a:schemeClr val="tx1"/>
                </a:solidFill>
                <a:effectLst/>
                <a:latin typeface="Public Sans" pitchFamily="2" charset="0"/>
                <a:ea typeface="+mn-ea"/>
                <a:cs typeface="+mn-cs"/>
              </a:rPr>
              <a:t>e. </a:t>
            </a:r>
            <a:r>
              <a:rPr lang="en-AU" sz="1600" kern="1200" dirty="0">
                <a:solidFill>
                  <a:schemeClr val="tx1"/>
                </a:solidFill>
                <a:effectLst/>
                <a:latin typeface="Public Sans" pitchFamily="2" charset="0"/>
                <a:ea typeface="+mn-ea"/>
                <a:cs typeface="+mn-cs"/>
              </a:rPr>
              <a:t>This data is consistent with sea surface temperature anomalies as reported in the State of the Climate 2024 report. This is an evident increase in sea surface temperature anomalies compared to baseline data. However, the State of the Climate 2024 report uses data from 1961-1990 as the baseline average sea temperature data.</a:t>
            </a: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p:txBody>
      </p:sp>
      <p:sp>
        <p:nvSpPr>
          <p:cNvPr id="4" name="Slide Number Placeholder 3">
            <a:extLst>
              <a:ext uri="{FF2B5EF4-FFF2-40B4-BE49-F238E27FC236}">
                <a16:creationId xmlns:a16="http://schemas.microsoft.com/office/drawing/2014/main" id="{A5902528-0D5D-74FD-99D2-52EDE1020030}"/>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705374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2353-E05E-32C4-7448-F75178BCC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735D4-68A5-3D32-DF54-D1F39936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B1438-AC12-5E7F-FC2E-E6B8BC364E0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b="1"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MC: </a:t>
            </a:r>
            <a:r>
              <a:rPr lang="en-AU" sz="1600" kern="1200" dirty="0">
                <a:solidFill>
                  <a:schemeClr val="tx1"/>
                </a:solidFill>
                <a:effectLst/>
                <a:latin typeface="Public Sans" pitchFamily="2" charset="0"/>
                <a:ea typeface="+mn-ea"/>
                <a:cs typeface="+mn-cs"/>
              </a:rPr>
              <a:t>the CSIRO uses reliable scientific methods, expert researchers and peer-reviewed data to provide accurate and trustworthy information.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a:t>
            </a:r>
            <a:r>
              <a:rPr lang="en-AU" dirty="0"/>
              <a:t>: </a:t>
            </a:r>
            <a:r>
              <a:rPr lang="en-AU" sz="1800" dirty="0">
                <a:solidFill>
                  <a:srgbClr val="000000"/>
                </a:solidFill>
                <a:effectLst/>
                <a:latin typeface="Arial" panose="020B0604020202020204" pitchFamily="34" charset="0"/>
                <a:ea typeface="Calibri" panose="020F0502020204030204" pitchFamily="34" charset="0"/>
              </a:rPr>
              <a:t>there is a clear trend of rising average temperatures, more frequent extreme weather events (like heatwaves, droughts, and bushfires), and changes in rainfall patterns with some regions becoming drier over time.</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FFBA76A9-BDD3-A7EE-DCF7-2668AA674958}"/>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796069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This slide contains animations</a:t>
            </a:r>
          </a:p>
          <a:p>
            <a:endParaRPr lang="en-AU"/>
          </a:p>
          <a:p>
            <a:r>
              <a:rPr lang="en-AU"/>
              <a:t>Key definitions are needed to access future content in this focus area.</a:t>
            </a:r>
          </a:p>
          <a:p>
            <a:endParaRPr lang="en-AU"/>
          </a:p>
          <a:p>
            <a:r>
              <a:rPr lang="en-AU"/>
              <a:t>Speaker notes:</a:t>
            </a:r>
          </a:p>
          <a:p>
            <a:r>
              <a:rPr lang="en-AU"/>
              <a:t>Outline the need for clear and concise definitions</a:t>
            </a:r>
          </a:p>
          <a:p>
            <a:endParaRPr lang="en-AU"/>
          </a:p>
          <a:p>
            <a:r>
              <a:rPr lang="en-AU" b="1"/>
              <a:t>*CLICK*</a:t>
            </a:r>
          </a:p>
          <a:p>
            <a:endParaRPr lang="en-AU"/>
          </a:p>
          <a:p>
            <a:r>
              <a:rPr lang="en-AU"/>
              <a:t>Define atmosphere</a:t>
            </a:r>
          </a:p>
          <a:p>
            <a:endParaRPr lang="en-AU"/>
          </a:p>
          <a:p>
            <a:r>
              <a:rPr lang="en-AU" b="1"/>
              <a:t>*CLICK*</a:t>
            </a:r>
          </a:p>
          <a:p>
            <a:endParaRPr lang="en-AU"/>
          </a:p>
          <a:p>
            <a:r>
              <a:rPr lang="en-AU"/>
              <a:t>Outline the importance of the atmosphere for life on Earth.</a:t>
            </a:r>
          </a:p>
          <a:p>
            <a:endParaRPr lang="en-AU"/>
          </a:p>
          <a:p>
            <a:r>
              <a:rPr lang="en-AU" b="1"/>
              <a:t>*CLICK*</a:t>
            </a:r>
          </a:p>
          <a:p>
            <a:endParaRPr lang="en-AU"/>
          </a:p>
          <a:p>
            <a:r>
              <a:rPr lang="en-AU"/>
              <a:t>Define greenhouse gases</a:t>
            </a:r>
          </a:p>
          <a:p>
            <a:endParaRPr lang="en-AU"/>
          </a:p>
          <a:p>
            <a:r>
              <a:rPr lang="en-AU" b="1"/>
              <a:t>*CLICK*</a:t>
            </a:r>
          </a:p>
          <a:p>
            <a:endParaRPr lang="en-AU"/>
          </a:p>
          <a:p>
            <a:r>
              <a:rPr lang="en-AU"/>
              <a:t>Outline the primary greenhouse gases, providing examples of the sources of primary greenhouse gases. For example, </a:t>
            </a:r>
          </a:p>
          <a:p>
            <a:pPr marL="285750" indent="-285750">
              <a:buFont typeface="Arial" panose="020B0604020202020204" pitchFamily="34" charset="0"/>
              <a:buChar char="•"/>
            </a:pPr>
            <a:r>
              <a:rPr lang="en-AU"/>
              <a:t>Carbon dioxide is released through plant and animal respiration and human activities such as burning fossil fuels</a:t>
            </a:r>
          </a:p>
          <a:p>
            <a:pPr marL="285750" indent="-285750">
              <a:buFont typeface="Arial" panose="020B0604020202020204" pitchFamily="34" charset="0"/>
              <a:buChar char="•"/>
            </a:pPr>
            <a:r>
              <a:rPr lang="en-AU"/>
              <a:t>Methane is released from agricultural activities such as livestock digestion and rice cultivation</a:t>
            </a:r>
          </a:p>
          <a:p>
            <a:pPr marL="285750" indent="-285750">
              <a:buFont typeface="Arial" panose="020B0604020202020204" pitchFamily="34" charset="0"/>
              <a:buChar char="•"/>
            </a:pPr>
            <a:r>
              <a:rPr lang="en-AU"/>
              <a:t>Water vapour is due mainly to natural factors such as temperature and humidity</a:t>
            </a:r>
          </a:p>
          <a:p>
            <a:pPr marL="285750" indent="-285750">
              <a:buFont typeface="Arial" panose="020B0604020202020204" pitchFamily="34" charset="0"/>
              <a:buChar char="•"/>
            </a:pPr>
            <a:r>
              <a:rPr lang="en-AU"/>
              <a:t>Nitrous oxide levels are increased by fertiliser use and industrial processes</a:t>
            </a:r>
          </a:p>
          <a:p>
            <a:pPr marL="285750" indent="-285750">
              <a:buFont typeface="Arial" panose="020B0604020202020204" pitchFamily="34" charset="0"/>
              <a:buChar char="•"/>
            </a:pPr>
            <a:r>
              <a:rPr lang="en-AU"/>
              <a:t>Ozone formation in the lower atmosphere is linked to air pollution from substances such as nitrogen oxides and other compounds emitted from vehicles and industrial facilities.</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4699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a:t>allows educators to change a traditional whole-class discussion into a more manageable and inclusive activity where all students are allowed to respond</a:t>
            </a:r>
          </a:p>
          <a:p>
            <a:pPr marL="285750" indent="-285750">
              <a:buFont typeface="Arial" panose="020B0604020202020204" pitchFamily="34" charset="0"/>
              <a:buChar char="•"/>
            </a:pPr>
            <a:r>
              <a:rPr lang="en-AU"/>
              <a:t>promotes the development of students' speaking, listening and social skills</a:t>
            </a:r>
          </a:p>
          <a:p>
            <a:pPr marL="285750" indent="-285750">
              <a:buFont typeface="Arial" panose="020B0604020202020204" pitchFamily="34" charset="0"/>
              <a:buChar char="•"/>
            </a:pPr>
            <a:endParaRPr lang="en-AU"/>
          </a:p>
          <a:p>
            <a:r>
              <a:rPr lang="en-AU" sz="1600" b="1" kern="1200">
                <a:solidFill>
                  <a:schemeClr val="tx1"/>
                </a:solidFill>
                <a:effectLst/>
                <a:latin typeface="Public Sans" pitchFamily="2" charset="0"/>
                <a:ea typeface="+mn-ea"/>
                <a:cs typeface="+mn-cs"/>
              </a:rPr>
              <a:t>Sample response</a:t>
            </a:r>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If Earth didn’t have an atmosphere, the temperature would drop a lot. The Sun’s energy would still hit the surface during the day, but at night, all the heat would escape straight back into space. There’d be nothing to trap it. So, the planet would be extremely hot during the day and freezing cold at night – much like the Moon. It wouldn’t be a stable temperature, and life as we know it wouldn’t survive.</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67838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Investigation to model the greenhouse effect. </a:t>
            </a:r>
          </a:p>
          <a:p>
            <a:endParaRPr lang="en-AU" dirty="0"/>
          </a:p>
          <a:p>
            <a:r>
              <a:rPr lang="en-AU" sz="1600" b="1" kern="1200" dirty="0">
                <a:solidFill>
                  <a:schemeClr val="tx1"/>
                </a:solidFill>
                <a:effectLst/>
                <a:latin typeface="Public Sans" pitchFamily="2" charset="0"/>
                <a:ea typeface="+mn-ea"/>
                <a:cs typeface="+mn-cs"/>
              </a:rPr>
              <a:t>Sample response </a:t>
            </a:r>
          </a:p>
          <a:p>
            <a:r>
              <a:rPr lang="en-AU" sz="1600" b="1" kern="1200" dirty="0">
                <a:solidFill>
                  <a:schemeClr val="tx1"/>
                </a:solidFill>
                <a:effectLst/>
                <a:latin typeface="Public Sans" pitchFamily="2" charset="0"/>
                <a:ea typeface="+mn-ea"/>
                <a:cs typeface="+mn-cs"/>
              </a:rPr>
              <a:t>How does this model simplify a complex idea?</a:t>
            </a:r>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This model simplifies the complexity of the Earth's greenhouse effect by utilising just three basic components: a heat and light source (the Sun), an enclosed space (Earth’s atmosphere), and a thermometer. It isolates the role of "trapping heat" without needing to account for variables like cloud cover, atmospheric circulation, or different types of greenhouse gases.</a:t>
            </a:r>
          </a:p>
          <a:p>
            <a:endParaRPr lang="en-AU" sz="1600" b="1"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How does this model demonstrate a relationship?</a:t>
            </a:r>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The model clearly illustrates the relationship between a heat source and a light source, the presence of an atmosphere-like barrier (the bottle), and the resulting increase in temperature. It visually demonstrates that when heat is trapped, the temperature rises, helping to understand the connection between greenhouse gases and global warming.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Extension: What modifications could you make to this investigation to reflect the greenhouse effect on Earth more accurately?</a:t>
            </a:r>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For example, water and/or plants can be added to the plastic bottle, greenhouse gases like carbon </a:t>
            </a:r>
            <a:r>
              <a:rPr lang="en-AU" sz="1600" kern="1200">
                <a:solidFill>
                  <a:schemeClr val="tx1"/>
                </a:solidFill>
                <a:effectLst/>
                <a:latin typeface="Public Sans" pitchFamily="2" charset="0"/>
                <a:ea typeface="+mn-ea"/>
                <a:cs typeface="+mn-cs"/>
              </a:rPr>
              <a:t>dioxide can </a:t>
            </a:r>
            <a:r>
              <a:rPr lang="en-AU" sz="1600" kern="1200" dirty="0">
                <a:solidFill>
                  <a:schemeClr val="tx1"/>
                </a:solidFill>
                <a:effectLst/>
                <a:latin typeface="Public Sans" pitchFamily="2" charset="0"/>
                <a:ea typeface="+mn-ea"/>
                <a:cs typeface="+mn-cs"/>
              </a:rPr>
              <a:t>be added, or smoke can be added to the bottle to model bushfires or clouds.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67732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8A9C7-52C9-442C-5E98-596194AE8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18760-5269-9CBF-7FC6-362BFEE77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D4582-3938-D77E-3C80-AF482E20C802}"/>
              </a:ext>
            </a:extLst>
          </p:cNvPr>
          <p:cNvSpPr>
            <a:spLocks noGrp="1"/>
          </p:cNvSpPr>
          <p:nvPr>
            <p:ph type="body" idx="1"/>
          </p:nvPr>
        </p:nvSpPr>
        <p:spPr/>
        <p:txBody>
          <a:bodyPr/>
          <a:lstStyle/>
          <a:p>
            <a:r>
              <a:rPr lang="en-AU"/>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a:t>allows educators to change a traditional whole-class discussion into a more manageable and inclusive activity where all students are allowed to respond</a:t>
            </a:r>
          </a:p>
          <a:p>
            <a:pPr marL="285750" indent="-285750">
              <a:buFont typeface="Arial" panose="020B0604020202020204" pitchFamily="34" charset="0"/>
              <a:buChar char="•"/>
            </a:pPr>
            <a:r>
              <a:rPr lang="en-AU"/>
              <a:t>promotes the development of students' speaking, listening and social skills</a:t>
            </a:r>
          </a:p>
          <a:p>
            <a:pPr marL="285750" indent="-285750">
              <a:buFont typeface="Arial" panose="020B0604020202020204" pitchFamily="34" charset="0"/>
              <a:buChar char="•"/>
            </a:pPr>
            <a:endParaRPr lang="en-AU"/>
          </a:p>
          <a:p>
            <a:r>
              <a:rPr lang="en-AU" sz="1600" b="1" kern="1200">
                <a:solidFill>
                  <a:schemeClr val="tx1"/>
                </a:solidFill>
                <a:effectLst/>
                <a:latin typeface="Public Sans" pitchFamily="2" charset="0"/>
                <a:ea typeface="+mn-ea"/>
                <a:cs typeface="+mn-cs"/>
              </a:rPr>
              <a:t>Sample response:</a:t>
            </a:r>
            <a:r>
              <a:rPr lang="en-AU" sz="1600" kern="1200">
                <a:solidFill>
                  <a:schemeClr val="tx1"/>
                </a:solidFill>
                <a:effectLst/>
                <a:latin typeface="Public Sans" pitchFamily="2" charset="0"/>
                <a:ea typeface="+mn-ea"/>
                <a:cs typeface="+mn-cs"/>
              </a:rPr>
              <a:t> </a:t>
            </a:r>
          </a:p>
          <a:p>
            <a:r>
              <a:rPr lang="en-AU" sz="1600" kern="1200">
                <a:solidFill>
                  <a:schemeClr val="tx1"/>
                </a:solidFill>
                <a:effectLst/>
                <a:latin typeface="Public Sans" pitchFamily="2" charset="0"/>
                <a:ea typeface="+mn-ea"/>
                <a:cs typeface="+mn-cs"/>
              </a:rPr>
              <a:t>The natural greenhouse effect helps maintain Earth’s climate by trapping some of the Sun’s heat in the atmosphere. Greenhouse gases like carbon dioxide, methane, and water vapour absorb and re-radiate heat energy, keeping the planet warm. Earth’s climate would be much colder and less stable without this effect. It creates the conditions needed for ecosystems and human societies to survive.</a:t>
            </a:r>
            <a:endParaRPr lang="en-AU"/>
          </a:p>
        </p:txBody>
      </p:sp>
      <p:sp>
        <p:nvSpPr>
          <p:cNvPr id="4" name="Slide Number Placeholder 3">
            <a:extLst>
              <a:ext uri="{FF2B5EF4-FFF2-40B4-BE49-F238E27FC236}">
                <a16:creationId xmlns:a16="http://schemas.microsoft.com/office/drawing/2014/main" id="{01D87248-4152-0370-2EC3-B671A20D5D4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20889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B87E-1094-299F-C8A6-23F3BDC7F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B9FCD-2A81-47DB-C643-995B0A583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18E05-D9EB-6612-E606-015442ABE34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Note that the student worksheet for this Frayer diagram is in TRB1. Sample responses are on the next slide.</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non-examples. They:</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support educators in introducing new words or concepts in the classroom</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activate students' prior knowledge of a topic and clarify potential misconceptions</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model what a deep understanding of a term entails.</a:t>
            </a:r>
          </a:p>
        </p:txBody>
      </p:sp>
      <p:sp>
        <p:nvSpPr>
          <p:cNvPr id="4" name="Slide Number Placeholder 3">
            <a:extLst>
              <a:ext uri="{FF2B5EF4-FFF2-40B4-BE49-F238E27FC236}">
                <a16:creationId xmlns:a16="http://schemas.microsoft.com/office/drawing/2014/main" id="{8DC0744D-5DDD-9EA9-3616-13ABA946D41C}"/>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808820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110D8-248B-E919-A59E-30879A9BD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585AE-6580-8E9B-6EBC-020EADDF7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C9A43-3444-C2DF-37C9-12BEC0B9E90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Sample responses for the Frayer diagram on the natural greenhouse effect.</a:t>
            </a:r>
            <a:endParaRPr lang="en-AU" b="0" i="0">
              <a:solidFill>
                <a:srgbClr val="3D3D3D"/>
              </a:solidFill>
              <a:effectLst/>
              <a:highlight>
                <a:srgbClr val="FFFFFF"/>
              </a:highlight>
              <a:latin typeface="montserrat" panose="00000500000000000000" pitchFamily="2" charset="0"/>
            </a:endParaRPr>
          </a:p>
        </p:txBody>
      </p:sp>
      <p:sp>
        <p:nvSpPr>
          <p:cNvPr id="4" name="Slide Number Placeholder 3">
            <a:extLst>
              <a:ext uri="{FF2B5EF4-FFF2-40B4-BE49-F238E27FC236}">
                <a16:creationId xmlns:a16="http://schemas.microsoft.com/office/drawing/2014/main" id="{EA43B6DF-F98C-332D-96BA-66198B2D1BF3}"/>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570521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50</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EA7C-2595-B978-C6B7-B0A1D2499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64CBC-4C61-27A0-5D80-E5979965B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8595B-3E0F-C369-5CE9-246376EC8BB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Sample responses</a:t>
            </a:r>
          </a:p>
          <a:p>
            <a:endParaRPr lang="en-AU" dirty="0"/>
          </a:p>
          <a:p>
            <a:r>
              <a:rPr lang="en-AU" dirty="0"/>
              <a:t>MC: B</a:t>
            </a:r>
          </a:p>
          <a:p>
            <a:r>
              <a:rPr lang="en-AU" dirty="0"/>
              <a:t>C: c</a:t>
            </a:r>
            <a:r>
              <a:rPr lang="en-AU" sz="1800" dirty="0">
                <a:effectLst/>
                <a:latin typeface="Arial" panose="020B0604020202020204" pitchFamily="34" charset="0"/>
                <a:ea typeface="Calibri" panose="020F0502020204030204" pitchFamily="34" charset="0"/>
              </a:rPr>
              <a:t>arbon dioxide, methane, nitrous oxide.</a:t>
            </a:r>
          </a:p>
          <a:p>
            <a:r>
              <a:rPr lang="en-AU" sz="1800" dirty="0">
                <a:effectLst/>
                <a:latin typeface="Arial" panose="020B0604020202020204" pitchFamily="34" charset="0"/>
                <a:ea typeface="Calibri" panose="020F0502020204030204" pitchFamily="34" charset="0"/>
              </a:rPr>
              <a:t>SC: greenhouse gases trap heat in the Earth's atmosphere, making the planet warmer. This warming changes the climate by causing an increase in average long-term temperatures.</a:t>
            </a:r>
            <a:endParaRPr lang="en-AU" dirty="0"/>
          </a:p>
        </p:txBody>
      </p:sp>
      <p:sp>
        <p:nvSpPr>
          <p:cNvPr id="4" name="Slide Number Placeholder 3">
            <a:extLst>
              <a:ext uri="{FF2B5EF4-FFF2-40B4-BE49-F238E27FC236}">
                <a16:creationId xmlns:a16="http://schemas.microsoft.com/office/drawing/2014/main" id="{DDB8A35B-0020-A481-C3A9-AB5F7219FCD4}"/>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775489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This slide contains animations</a:t>
            </a:r>
          </a:p>
          <a:p>
            <a:endParaRPr lang="en-AU"/>
          </a:p>
          <a:p>
            <a:r>
              <a:rPr lang="en-AU"/>
              <a:t>Important terminology to support access to future content. </a:t>
            </a:r>
          </a:p>
          <a:p>
            <a:endParaRPr lang="en-AU"/>
          </a:p>
          <a:p>
            <a:r>
              <a:rPr lang="en-AU"/>
              <a:t>Introduce the topic ‘Enhanced Greenhouse Effect’</a:t>
            </a:r>
          </a:p>
          <a:p>
            <a:endParaRPr lang="en-AU"/>
          </a:p>
          <a:p>
            <a:r>
              <a:rPr lang="en-AU" b="1"/>
              <a:t>*CLICK*</a:t>
            </a:r>
          </a:p>
          <a:p>
            <a:endParaRPr lang="en-AU" b="1"/>
          </a:p>
          <a:p>
            <a:r>
              <a:rPr lang="en-AU"/>
              <a:t>Students record the definition for the enhanced greenhouse effect.</a:t>
            </a:r>
          </a:p>
          <a:p>
            <a:endParaRPr lang="en-AU"/>
          </a:p>
          <a:p>
            <a:r>
              <a:rPr lang="en-AU" b="1"/>
              <a:t>*CLICK*</a:t>
            </a:r>
          </a:p>
          <a:p>
            <a:endParaRPr lang="en-AU" b="1"/>
          </a:p>
          <a:p>
            <a:r>
              <a:rPr lang="en-AU" b="0"/>
              <a:t>Students record the impact of the enhanced greenhouse effect.</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2076231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2F48B-CC13-8B9A-44A7-FD0AF71F8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19D87-81DF-4ACE-5C19-B7E4C7DAC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54CBC-65F4-8A8E-443A-FFAB7528014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This slide contains animations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Important terminology to support access to future content. </a:t>
            </a:r>
          </a:p>
          <a:p>
            <a:r>
              <a:rPr lang="en-AU"/>
              <a:t>Students record the terminology: Parts per million (ppm)</a:t>
            </a:r>
          </a:p>
          <a:p>
            <a:endParaRPr lang="en-AU"/>
          </a:p>
          <a:p>
            <a:r>
              <a:rPr lang="en-AU" b="1"/>
              <a:t>*CLICK*</a:t>
            </a:r>
          </a:p>
          <a:p>
            <a:endParaRPr lang="en-AU" b="1"/>
          </a:p>
          <a:p>
            <a:r>
              <a:rPr lang="en-AU"/>
              <a:t>Students record notes on the meaning of parts per million means</a:t>
            </a:r>
          </a:p>
          <a:p>
            <a:endParaRPr lang="en-AU"/>
          </a:p>
          <a:p>
            <a:r>
              <a:rPr lang="en-AU" b="1"/>
              <a:t>*CLICK*</a:t>
            </a:r>
          </a:p>
          <a:p>
            <a:endParaRPr lang="en-AU" b="1"/>
          </a:p>
          <a:p>
            <a:r>
              <a:rPr lang="en-AU"/>
              <a:t>Students record an example</a:t>
            </a:r>
          </a:p>
          <a:p>
            <a:endParaRPr lang="en-AU"/>
          </a:p>
          <a:p>
            <a:r>
              <a:rPr lang="en-AU" b="1"/>
              <a:t>*CLICK*</a:t>
            </a:r>
          </a:p>
          <a:p>
            <a:endParaRPr lang="en-AU" b="1"/>
          </a:p>
          <a:p>
            <a:r>
              <a:rPr lang="en-AU"/>
              <a:t>Students record the terminology parts per billion (ppb)</a:t>
            </a:r>
          </a:p>
          <a:p>
            <a:endParaRPr lang="en-AU"/>
          </a:p>
          <a:p>
            <a:r>
              <a:rPr lang="en-AU" b="1"/>
              <a:t>*CLICK*</a:t>
            </a:r>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a:t>Students record the meaning of parts per billion.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b="1"/>
              <a:t>*CLICK*</a:t>
            </a:r>
          </a:p>
          <a:p>
            <a:endParaRPr lang="en-AU" b="1"/>
          </a:p>
          <a:p>
            <a:r>
              <a:rPr lang="en-AU"/>
              <a:t>Students record an example.</a:t>
            </a:r>
          </a:p>
          <a:p>
            <a:endParaRPr lang="en-AU" b="1"/>
          </a:p>
          <a:p>
            <a:endParaRPr lang="en-AU"/>
          </a:p>
          <a:p>
            <a:endParaRPr lang="en-AU"/>
          </a:p>
        </p:txBody>
      </p:sp>
      <p:sp>
        <p:nvSpPr>
          <p:cNvPr id="4" name="Slide Number Placeholder 3">
            <a:extLst>
              <a:ext uri="{FF2B5EF4-FFF2-40B4-BE49-F238E27FC236}">
                <a16:creationId xmlns:a16="http://schemas.microsoft.com/office/drawing/2014/main" id="{59992E38-53CB-9C1D-AB65-94FE2478A54F}"/>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412311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Graph of carbon dioxide levels over time measured in Australian territory. Students analyse the graph and answer question 3 in the </a:t>
            </a:r>
            <a:r>
              <a:rPr lang="en-AU" sz="1600" b="0" kern="1200">
                <a:solidFill>
                  <a:schemeClr val="tx1"/>
                </a:solidFill>
                <a:effectLst/>
                <a:latin typeface="Public Sans" pitchFamily="2" charset="0"/>
                <a:ea typeface="+mn-ea"/>
                <a:cs typeface="+mn-cs"/>
              </a:rPr>
              <a:t>Student resource – analysing the data on global emissions and temperature.</a:t>
            </a:r>
          </a:p>
          <a:p>
            <a:endParaRPr lang="en-AU"/>
          </a:p>
          <a:p>
            <a:r>
              <a:rPr lang="en-AU" b="1"/>
              <a:t>Questions</a:t>
            </a:r>
          </a:p>
          <a:p>
            <a:pPr marL="342900" lvl="0" indent="-342900">
              <a:lnSpc>
                <a:spcPct val="150000"/>
              </a:lnSpc>
              <a:spcBef>
                <a:spcPts val="1200"/>
              </a:spcBef>
              <a:spcAft>
                <a:spcPts val="600"/>
              </a:spcAft>
              <a:buFont typeface="+mj-lt"/>
              <a:buAutoNum type="alphaLcParenR"/>
              <a:tabLst>
                <a:tab pos="228600" algn="l"/>
              </a:tabLst>
            </a:pPr>
            <a:r>
              <a:rPr lang="en-AU" sz="1600">
                <a:effectLst/>
                <a:latin typeface="Arial" panose="020B0604020202020204" pitchFamily="34" charset="0"/>
                <a:ea typeface="Calibri" panose="020F0502020204030204" pitchFamily="34" charset="0"/>
              </a:rPr>
              <a:t>Describe the pattern in the data.</a:t>
            </a:r>
          </a:p>
          <a:p>
            <a:pPr marL="342900" lvl="0" indent="-342900">
              <a:lnSpc>
                <a:spcPct val="150000"/>
              </a:lnSpc>
              <a:spcBef>
                <a:spcPts val="1200"/>
              </a:spcBef>
              <a:spcAft>
                <a:spcPts val="600"/>
              </a:spcAft>
              <a:buFont typeface="+mj-lt"/>
              <a:buAutoNum type="alphaLcParenR"/>
              <a:tabLst>
                <a:tab pos="228600" algn="l"/>
              </a:tabLst>
            </a:pPr>
            <a:r>
              <a:rPr lang="en-AU" sz="1600">
                <a:effectLst/>
                <a:latin typeface="Arial" panose="020B0604020202020204" pitchFamily="34" charset="0"/>
                <a:ea typeface="Calibri" panose="020F0502020204030204" pitchFamily="34" charset="0"/>
              </a:rPr>
              <a:t>What is the relationship between the variables?</a:t>
            </a:r>
          </a:p>
          <a:p>
            <a:pPr marL="342900" lvl="0" indent="-342900">
              <a:lnSpc>
                <a:spcPct val="150000"/>
              </a:lnSpc>
              <a:spcBef>
                <a:spcPts val="1200"/>
              </a:spcBef>
              <a:spcAft>
                <a:spcPts val="600"/>
              </a:spcAft>
              <a:buFont typeface="+mj-lt"/>
              <a:buAutoNum type="alphaLcParenR"/>
              <a:tabLst>
                <a:tab pos="228600" algn="l"/>
              </a:tabLst>
            </a:pPr>
            <a:r>
              <a:rPr lang="en-AU" sz="1600">
                <a:effectLst/>
                <a:latin typeface="Arial" panose="020B0604020202020204" pitchFamily="34" charset="0"/>
                <a:ea typeface="Calibri" panose="020F0502020204030204" pitchFamily="34" charset="0"/>
              </a:rPr>
              <a:t>What is the evidence showing us?</a:t>
            </a:r>
          </a:p>
          <a:p>
            <a:pPr marL="342900" lvl="0" indent="-342900">
              <a:lnSpc>
                <a:spcPct val="150000"/>
              </a:lnSpc>
              <a:spcBef>
                <a:spcPts val="1200"/>
              </a:spcBef>
              <a:spcAft>
                <a:spcPts val="600"/>
              </a:spcAft>
              <a:buFont typeface="+mj-lt"/>
              <a:buAutoNum type="alphaLcParenR"/>
              <a:tabLst>
                <a:tab pos="228600" algn="l"/>
              </a:tabLst>
            </a:pPr>
            <a:r>
              <a:rPr lang="en-AU" sz="1600">
                <a:effectLst/>
                <a:latin typeface="Arial" panose="020B0604020202020204" pitchFamily="34" charset="0"/>
                <a:ea typeface="Calibri" panose="020F0502020204030204" pitchFamily="34" charset="0"/>
              </a:rPr>
              <a:t>Is the information valid? </a:t>
            </a:r>
          </a:p>
          <a:p>
            <a:pPr marL="342900" lvl="0" indent="-342900">
              <a:lnSpc>
                <a:spcPct val="150000"/>
              </a:lnSpc>
              <a:spcBef>
                <a:spcPts val="1200"/>
              </a:spcBef>
              <a:spcAft>
                <a:spcPts val="600"/>
              </a:spcAft>
              <a:buFont typeface="Symbol" panose="05050102010706020507" pitchFamily="18" charset="2"/>
              <a:buChar char=""/>
              <a:tabLst>
                <a:tab pos="228600" algn="l"/>
              </a:tabLst>
            </a:pPr>
            <a:endParaRPr lang="en-AU" sz="1600">
              <a:effectLst/>
              <a:latin typeface="Arial" panose="020B0604020202020204" pitchFamily="34" charset="0"/>
              <a:ea typeface="Calibri" panose="020F0502020204030204" pitchFamily="34" charset="0"/>
            </a:endParaRPr>
          </a:p>
          <a:p>
            <a:r>
              <a:rPr lang="en-AU" sz="1600" b="1" kern="1200">
                <a:solidFill>
                  <a:schemeClr val="tx1"/>
                </a:solidFill>
                <a:effectLst/>
                <a:latin typeface="Public Sans" pitchFamily="2" charset="0"/>
                <a:ea typeface="+mn-ea"/>
                <a:cs typeface="+mn-cs"/>
              </a:rPr>
              <a:t>Sample response:</a:t>
            </a:r>
            <a:endParaRPr lang="en-AU" sz="1600" kern="1200">
              <a:solidFill>
                <a:schemeClr val="tx1"/>
              </a:solidFill>
              <a:effectLst/>
              <a:latin typeface="Public Sans" pitchFamily="2" charset="0"/>
              <a:ea typeface="+mn-ea"/>
              <a:cs typeface="+mn-cs"/>
            </a:endParaRPr>
          </a:p>
          <a:p>
            <a:pPr marL="342900" lvl="0" indent="-342900">
              <a:buFont typeface="+mj-lt"/>
              <a:buAutoNum type="alphaLcParenR"/>
            </a:pPr>
            <a:r>
              <a:rPr lang="en-AU" sz="1600" kern="1200">
                <a:solidFill>
                  <a:schemeClr val="tx1"/>
                </a:solidFill>
                <a:effectLst/>
                <a:latin typeface="Public Sans" pitchFamily="2" charset="0"/>
                <a:ea typeface="+mn-ea"/>
                <a:cs typeface="+mn-cs"/>
              </a:rPr>
              <a:t>The data show a steady increase in hourly background CO₂ concentration (in ppm) from around 330 ppm in 1976 to over 415 ppm by 2024. The increase is not linear — it accelerates over time, meaning the rate of increase grows larger each decade.</a:t>
            </a:r>
          </a:p>
          <a:p>
            <a:pPr marL="342900" lvl="0" indent="-342900">
              <a:buFont typeface="+mj-lt"/>
              <a:buAutoNum type="alphaLcParenR"/>
            </a:pPr>
            <a:r>
              <a:rPr lang="en-AU" sz="1600" kern="1200">
                <a:solidFill>
                  <a:schemeClr val="tx1"/>
                </a:solidFill>
                <a:effectLst/>
                <a:latin typeface="Public Sans" pitchFamily="2" charset="0"/>
                <a:ea typeface="+mn-ea"/>
                <a:cs typeface="+mn-cs"/>
              </a:rPr>
              <a:t>The variables are time (years) and CO₂ concentration (ppm). There is a positive, accelerating relationship — as time progresses, CO₂ levels consistently rise, and the rate of that rise becomes faster.</a:t>
            </a:r>
          </a:p>
          <a:p>
            <a:pPr marL="342900" lvl="0" indent="-342900">
              <a:buFont typeface="+mj-lt"/>
              <a:buAutoNum type="alphaLcParenR"/>
            </a:pPr>
            <a:r>
              <a:rPr lang="en-AU" sz="1600" kern="1200">
                <a:solidFill>
                  <a:schemeClr val="tx1"/>
                </a:solidFill>
                <a:effectLst/>
                <a:latin typeface="Public Sans" pitchFamily="2" charset="0"/>
                <a:ea typeface="+mn-ea"/>
                <a:cs typeface="+mn-cs"/>
              </a:rPr>
              <a:t>From 1980 to 1989, CO₂ rose by 14 ppm. From 1990 to 1999, it grew by 16 ppm. From 2000 to 2009, it rose by 19 ppm. From 2010 to 2019, it rose by 23 ppm.</a:t>
            </a:r>
          </a:p>
          <a:p>
            <a:r>
              <a:rPr lang="en-AU" sz="1600" kern="1200">
                <a:solidFill>
                  <a:schemeClr val="tx1"/>
                </a:solidFill>
                <a:effectLst/>
                <a:latin typeface="Public Sans" pitchFamily="2" charset="0"/>
                <a:ea typeface="+mn-ea"/>
                <a:cs typeface="+mn-cs"/>
              </a:rPr>
              <a:t>This pattern of increasingly larger rises each decade shows clear evidence that CO₂ concentration is not only increasing but doing so at a faster and faster rate.</a:t>
            </a:r>
          </a:p>
          <a:p>
            <a:pPr marL="342900" indent="-342900">
              <a:buFont typeface="+mj-lt"/>
              <a:buAutoNum type="alphaLcParenR" startAt="4"/>
            </a:pPr>
            <a:r>
              <a:rPr lang="en-AU" sz="1600" kern="1200">
                <a:solidFill>
                  <a:schemeClr val="tx1"/>
                </a:solidFill>
                <a:effectLst/>
                <a:latin typeface="Public Sans" pitchFamily="2" charset="0"/>
                <a:ea typeface="+mn-ea"/>
                <a:cs typeface="+mn-cs"/>
              </a:rPr>
              <a:t>Yes, it is valid as the data comes from the CSIRO (Commonwealth Scientific and Industrial Research Organisation), a reputable scientific organisation.</a:t>
            </a: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endParaRPr lang="en-AU" sz="16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783401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Graphs of greenhouse gas concentrations measured from the air and from ice core samples collected in Australian territory. Students analyse the graph and answer question 3 in the </a:t>
            </a:r>
            <a:r>
              <a:rPr lang="en-AU" sz="1600" b="0" kern="1200" dirty="0">
                <a:solidFill>
                  <a:schemeClr val="tx1"/>
                </a:solidFill>
                <a:effectLst/>
                <a:latin typeface="Public Sans" pitchFamily="2" charset="0"/>
                <a:ea typeface="+mn-ea"/>
                <a:cs typeface="+mn-cs"/>
              </a:rPr>
              <a:t>Student resource – analysing the data on global emissions and temperature. </a:t>
            </a:r>
            <a:r>
              <a:rPr lang="en-AU" sz="1600" dirty="0">
                <a:effectLst/>
                <a:latin typeface="Arial" panose="020B0604020202020204" pitchFamily="34" charset="0"/>
                <a:ea typeface="Calibri" panose="020F0502020204030204" pitchFamily="34" charset="0"/>
              </a:rPr>
              <a:t>Sample responses are included in TRB1.</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a:p>
            <a:endParaRPr lang="en-AU" dirty="0"/>
          </a:p>
          <a:p>
            <a:r>
              <a:rPr lang="en-AU" b="1" dirty="0"/>
              <a:t>Questions</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Describe the pattern in the data and the relationship between the variables.</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What is the evidence showing us?</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Is the information valid? </a:t>
            </a:r>
          </a:p>
          <a:p>
            <a:pPr marL="342900" lvl="0" indent="-342900">
              <a:lnSpc>
                <a:spcPct val="150000"/>
              </a:lnSpc>
              <a:spcBef>
                <a:spcPts val="1200"/>
              </a:spcBef>
              <a:spcAft>
                <a:spcPts val="600"/>
              </a:spcAft>
              <a:buFont typeface="+mj-lt"/>
              <a:buAutoNum type="alphaLcParenR"/>
              <a:tabLst>
                <a:tab pos="228600" algn="l"/>
              </a:tabLst>
            </a:pPr>
            <a:endParaRPr lang="en-AU" sz="16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514498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a:t>Definition of a carbon budget for students to record and discuss in class.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606236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Graphic showing Australia’s carbon budget from 2010 to 2019. Students analyse the graphic and answer question 5 </a:t>
            </a:r>
            <a:r>
              <a:rPr lang="en-AU"/>
              <a:t>in </a:t>
            </a:r>
            <a:r>
              <a:rPr lang="en-AU" sz="1600" kern="1200">
                <a:solidFill>
                  <a:schemeClr val="tx1"/>
                </a:solidFill>
                <a:effectLst/>
                <a:latin typeface="Public Sans" pitchFamily="2" charset="0"/>
                <a:ea typeface="+mn-ea"/>
                <a:cs typeface="+mn-cs"/>
              </a:rPr>
              <a:t>terms of </a:t>
            </a:r>
            <a:r>
              <a:rPr lang="en-AU" sz="1600" kern="1200" dirty="0">
                <a:solidFill>
                  <a:schemeClr val="tx1"/>
                </a:solidFill>
                <a:effectLst/>
                <a:latin typeface="Public Sans" pitchFamily="2" charset="0"/>
                <a:ea typeface="+mn-ea"/>
                <a:cs typeface="+mn-cs"/>
              </a:rPr>
              <a:t>temperature.</a:t>
            </a:r>
            <a:r>
              <a:rPr lang="en-AU" dirty="0"/>
              <a:t> Note that students may require initial support with unpacking the graphic.</a:t>
            </a:r>
          </a:p>
          <a:p>
            <a:endParaRPr lang="en-AU" dirty="0"/>
          </a:p>
          <a:p>
            <a:r>
              <a:rPr lang="en-AU" b="1" dirty="0"/>
              <a:t>Questions</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List the emissions that </a:t>
            </a:r>
            <a:r>
              <a:rPr lang="en-AU" sz="1600" dirty="0">
                <a:latin typeface="Arial" panose="020B0604020202020204" pitchFamily="34" charset="0"/>
                <a:ea typeface="Calibri" panose="020F0502020204030204" pitchFamily="34" charset="0"/>
              </a:rPr>
              <a:t>contribute to </a:t>
            </a:r>
            <a:r>
              <a:rPr lang="en-AU" sz="1600" dirty="0">
                <a:effectLst/>
                <a:latin typeface="Arial" panose="020B0604020202020204" pitchFamily="34" charset="0"/>
                <a:ea typeface="Calibri" panose="020F0502020204030204" pitchFamily="34" charset="0"/>
              </a:rPr>
              <a:t>the natural greenhouse effect.</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List the emissions that contribute to the enhanced greenhouse effect.</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List the ways the environment can absorb carbon dioxide. </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Why are fossil fuel exports' emissions so significant, and why is it part of Australia’s carbon budget?</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Why is there such a large uncertainty in Australia’s carbon budget? </a:t>
            </a:r>
          </a:p>
          <a:p>
            <a:pPr marL="342900" lvl="0" indent="-342900">
              <a:lnSpc>
                <a:spcPct val="150000"/>
              </a:lnSpc>
              <a:spcBef>
                <a:spcPts val="1200"/>
              </a:spcBef>
              <a:spcAft>
                <a:spcPts val="600"/>
              </a:spcAft>
              <a:buFont typeface="+mj-lt"/>
              <a:buAutoNum type="alphaLcParenR"/>
              <a:tabLst>
                <a:tab pos="228600" algn="l"/>
              </a:tabLst>
            </a:pPr>
            <a:endParaRPr lang="en-AU" sz="1600" dirty="0">
              <a:effectLst/>
              <a:latin typeface="Arial" panose="020B0604020202020204" pitchFamily="34" charset="0"/>
              <a:ea typeface="Calibri" panose="020F0502020204030204" pitchFamily="34" charset="0"/>
            </a:endParaRPr>
          </a:p>
          <a:p>
            <a:r>
              <a:rPr lang="en-AU" sz="1600" b="1" kern="1200" dirty="0">
                <a:solidFill>
                  <a:schemeClr val="tx1"/>
                </a:solidFill>
                <a:effectLst/>
                <a:latin typeface="Public Sans" pitchFamily="2" charset="0"/>
                <a:ea typeface="+mn-ea"/>
                <a:cs typeface="+mn-cs"/>
              </a:rPr>
              <a:t>Sample responses:</a:t>
            </a:r>
            <a:endParaRPr lang="en-AU" sz="1600" kern="1200" dirty="0">
              <a:solidFill>
                <a:schemeClr val="tx1"/>
              </a:solidFill>
              <a:effectLst/>
              <a:latin typeface="Public Sans" pitchFamily="2" charset="0"/>
              <a:ea typeface="+mn-ea"/>
              <a:cs typeface="+mn-cs"/>
            </a:endParaRPr>
          </a:p>
          <a:p>
            <a:pPr marL="342900" indent="-342900">
              <a:buFont typeface="+mj-lt"/>
              <a:buAutoNum type="alphaLcParenR"/>
            </a:pPr>
            <a:r>
              <a:rPr lang="en-AU" sz="1600" kern="1200" dirty="0">
                <a:solidFill>
                  <a:schemeClr val="tx1"/>
                </a:solidFill>
                <a:effectLst/>
                <a:latin typeface="Public Sans" pitchFamily="2" charset="0"/>
                <a:ea typeface="+mn-ea"/>
                <a:cs typeface="+mn-cs"/>
              </a:rPr>
              <a:t>Bushfires, rivers and lakes.</a:t>
            </a:r>
          </a:p>
          <a:p>
            <a:pPr marL="342900" indent="-342900">
              <a:buFont typeface="+mj-lt"/>
              <a:buAutoNum type="alphaLcParenR"/>
            </a:pPr>
            <a:r>
              <a:rPr lang="en-AU" sz="1600" kern="1200" dirty="0">
                <a:solidFill>
                  <a:schemeClr val="tx1"/>
                </a:solidFill>
                <a:effectLst/>
                <a:latin typeface="Public Sans" pitchFamily="2" charset="0"/>
                <a:ea typeface="+mn-ea"/>
                <a:cs typeface="+mn-cs"/>
              </a:rPr>
              <a:t>Coal, oil, gas, cement, agriculture and waste, logging, crops and livestock.</a:t>
            </a:r>
          </a:p>
          <a:p>
            <a:pPr marL="342900" indent="-342900">
              <a:buFont typeface="+mj-lt"/>
              <a:buAutoNum type="alphaLcParenR"/>
            </a:pPr>
            <a:r>
              <a:rPr lang="en-AU" sz="1600" kern="1200" dirty="0">
                <a:solidFill>
                  <a:schemeClr val="tx1"/>
                </a:solidFill>
                <a:effectLst/>
                <a:latin typeface="Public Sans" pitchFamily="2" charset="0"/>
                <a:ea typeface="+mn-ea"/>
                <a:cs typeface="+mn-cs"/>
              </a:rPr>
              <a:t>Land use change, coastal vegetation/estuaries, natural land ecosystems, geological weathering and oceans.</a:t>
            </a:r>
          </a:p>
          <a:p>
            <a:pPr marL="342900" indent="-342900">
              <a:buFont typeface="+mj-lt"/>
              <a:buAutoNum type="alphaLcParenR"/>
            </a:pPr>
            <a:r>
              <a:rPr lang="en-AU" sz="1600" kern="1200" dirty="0">
                <a:solidFill>
                  <a:schemeClr val="tx1"/>
                </a:solidFill>
                <a:effectLst/>
                <a:latin typeface="Public Sans" pitchFamily="2" charset="0"/>
                <a:ea typeface="+mn-ea"/>
                <a:cs typeface="+mn-cs"/>
              </a:rPr>
              <a:t>Australia exports a significant amount of coal, oil, and gas. When these are combusted, they result in carbon dioxide emissions in various countries.</a:t>
            </a:r>
          </a:p>
          <a:p>
            <a:pPr marL="342900" indent="-342900">
              <a:buFont typeface="+mj-lt"/>
              <a:buAutoNum type="alphaLcParenR"/>
            </a:pPr>
            <a:r>
              <a:rPr lang="en-AU" sz="1600" kern="1200" dirty="0">
                <a:solidFill>
                  <a:schemeClr val="tx1"/>
                </a:solidFill>
                <a:effectLst/>
                <a:latin typeface="Public Sans" pitchFamily="2" charset="0"/>
                <a:ea typeface="+mn-ea"/>
                <a:cs typeface="+mn-cs"/>
              </a:rPr>
              <a:t>Australia's net annual carbon balance is highly variable from year to year, due to changes in the behaviour of natural CO</a:t>
            </a:r>
            <a:r>
              <a:rPr lang="en-AU" sz="1600" kern="1200" baseline="-25000" dirty="0">
                <a:solidFill>
                  <a:schemeClr val="tx1"/>
                </a:solidFill>
                <a:effectLst/>
                <a:latin typeface="Public Sans" pitchFamily="2" charset="0"/>
                <a:ea typeface="+mn-ea"/>
                <a:cs typeface="+mn-cs"/>
              </a:rPr>
              <a:t>2</a:t>
            </a:r>
            <a:r>
              <a:rPr lang="en-AU" sz="1600" kern="1200" dirty="0">
                <a:solidFill>
                  <a:schemeClr val="tx1"/>
                </a:solidFill>
                <a:effectLst/>
                <a:latin typeface="Public Sans" pitchFamily="2" charset="0"/>
                <a:ea typeface="+mn-ea"/>
                <a:cs typeface="+mn-cs"/>
              </a:rPr>
              <a:t> sinks (natural ecosystems). Australia can be a significant net source of CO</a:t>
            </a:r>
            <a:r>
              <a:rPr lang="en-AU" sz="1600" kern="1200" baseline="-25000" dirty="0">
                <a:solidFill>
                  <a:schemeClr val="tx1"/>
                </a:solidFill>
                <a:effectLst/>
                <a:latin typeface="Public Sans" pitchFamily="2" charset="0"/>
                <a:ea typeface="+mn-ea"/>
                <a:cs typeface="+mn-cs"/>
              </a:rPr>
              <a:t>2</a:t>
            </a:r>
            <a:r>
              <a:rPr lang="en-AU" sz="1600" kern="1200" dirty="0">
                <a:solidFill>
                  <a:schemeClr val="tx1"/>
                </a:solidFill>
                <a:effectLst/>
                <a:latin typeface="Public Sans" pitchFamily="2" charset="0"/>
                <a:ea typeface="+mn-ea"/>
                <a:cs typeface="+mn-cs"/>
              </a:rPr>
              <a:t> in one year (for example, due to numerous bushfires that year), then become carbon neutral in the next, and subsequently become a large net CO</a:t>
            </a:r>
            <a:r>
              <a:rPr lang="en-AU" sz="1600" kern="1200" baseline="-25000" dirty="0">
                <a:solidFill>
                  <a:schemeClr val="tx1"/>
                </a:solidFill>
                <a:effectLst/>
                <a:latin typeface="Public Sans" pitchFamily="2" charset="0"/>
                <a:ea typeface="+mn-ea"/>
                <a:cs typeface="+mn-cs"/>
              </a:rPr>
              <a:t>2</a:t>
            </a:r>
            <a:r>
              <a:rPr lang="en-AU" sz="1600" kern="1200" dirty="0">
                <a:solidFill>
                  <a:schemeClr val="tx1"/>
                </a:solidFill>
                <a:effectLst/>
                <a:latin typeface="Public Sans" pitchFamily="2" charset="0"/>
                <a:ea typeface="+mn-ea"/>
                <a:cs typeface="+mn-cs"/>
              </a:rPr>
              <a:t> sink in the following year. </a:t>
            </a:r>
            <a:endParaRPr lang="en-AU" sz="16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2130909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This is a graph of temperature levels over time measured in Australian territory. Students analyse the graph and answer question 6 in the S</a:t>
            </a:r>
            <a:r>
              <a:rPr lang="en-AU" sz="1600" kern="1200" dirty="0">
                <a:solidFill>
                  <a:schemeClr val="tx1"/>
                </a:solidFill>
                <a:effectLst/>
                <a:latin typeface="Public Sans" pitchFamily="2" charset="0"/>
                <a:ea typeface="+mn-ea"/>
                <a:cs typeface="+mn-cs"/>
              </a:rPr>
              <a:t>tudent resource – analysing the data on global emissions and temperature.</a:t>
            </a:r>
          </a:p>
          <a:p>
            <a:endParaRPr lang="en-AU" sz="1600" kern="1200" dirty="0">
              <a:solidFill>
                <a:schemeClr val="tx1"/>
              </a:solidFill>
              <a:effectLst/>
              <a:latin typeface="Public Sans" pitchFamily="2" charset="0"/>
              <a:ea typeface="+mn-ea"/>
              <a:cs typeface="+mn-cs"/>
            </a:endParaRPr>
          </a:p>
          <a:p>
            <a:pPr marL="0" indent="0">
              <a:buFont typeface="+mj-lt"/>
              <a:buNone/>
            </a:pPr>
            <a:r>
              <a:rPr lang="en-AU" sz="1600" b="1" kern="1200" dirty="0">
                <a:solidFill>
                  <a:schemeClr val="tx1"/>
                </a:solidFill>
                <a:effectLst/>
                <a:latin typeface="Public Sans" pitchFamily="2" charset="0"/>
                <a:ea typeface="+mn-ea"/>
                <a:cs typeface="+mn-cs"/>
              </a:rPr>
              <a:t>Questions</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Describe the pattern in the data.</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What is the relationship between the variables?</a:t>
            </a:r>
          </a:p>
          <a:p>
            <a:pPr marL="342900" lvl="0" indent="-342900">
              <a:buFont typeface="+mj-lt"/>
              <a:buAutoNum type="alphaLcParenR"/>
            </a:pPr>
            <a:r>
              <a:rPr lang="en-AU" sz="1600" kern="1200" dirty="0">
                <a:solidFill>
                  <a:schemeClr val="tx1"/>
                </a:solidFill>
                <a:effectLst/>
                <a:latin typeface="Public Sans" pitchFamily="2" charset="0"/>
                <a:ea typeface="+mn-ea"/>
                <a:cs typeface="+mn-cs"/>
              </a:rPr>
              <a:t>What is the 2040 temperature predicted to be like relative to 1850-1900?</a:t>
            </a:r>
          </a:p>
          <a:p>
            <a:pPr marL="342900" lvl="0" indent="-342900">
              <a:lnSpc>
                <a:spcPct val="150000"/>
              </a:lnSpc>
              <a:spcBef>
                <a:spcPts val="1200"/>
              </a:spcBef>
              <a:spcAft>
                <a:spcPts val="600"/>
              </a:spcAft>
              <a:buFont typeface="+mj-lt"/>
              <a:buAutoNum type="alphaLcParenR"/>
              <a:tabLst>
                <a:tab pos="228600" algn="l"/>
              </a:tabLst>
            </a:pPr>
            <a:r>
              <a:rPr lang="en-AU" sz="1600" dirty="0">
                <a:effectLst/>
                <a:latin typeface="Arial" panose="020B0604020202020204" pitchFamily="34" charset="0"/>
                <a:ea typeface="Calibri" panose="020F0502020204030204" pitchFamily="34" charset="0"/>
              </a:rPr>
              <a:t>Is the information valid? </a:t>
            </a:r>
          </a:p>
          <a:p>
            <a:pPr marL="342900" lvl="0" indent="-342900">
              <a:lnSpc>
                <a:spcPct val="150000"/>
              </a:lnSpc>
              <a:spcBef>
                <a:spcPts val="1200"/>
              </a:spcBef>
              <a:spcAft>
                <a:spcPts val="600"/>
              </a:spcAft>
              <a:buFont typeface="+mj-lt"/>
              <a:buAutoNum type="alphaLcParenR"/>
              <a:tabLst>
                <a:tab pos="228600" algn="l"/>
              </a:tabLst>
            </a:pPr>
            <a:endParaRPr lang="en-AU" sz="1600" dirty="0">
              <a:effectLst/>
              <a:latin typeface="Arial" panose="020B0604020202020204" pitchFamily="34" charset="0"/>
              <a:ea typeface="Calibri" panose="020F0502020204030204" pitchFamily="34" charset="0"/>
            </a:endParaRPr>
          </a:p>
          <a:p>
            <a:r>
              <a:rPr lang="en-AU" sz="1600" b="1" kern="1200" dirty="0">
                <a:solidFill>
                  <a:schemeClr val="tx1"/>
                </a:solidFill>
                <a:effectLst/>
                <a:latin typeface="Public Sans" pitchFamily="2" charset="0"/>
                <a:ea typeface="+mn-ea"/>
                <a:cs typeface="+mn-cs"/>
              </a:rPr>
              <a:t>Sample responses:</a:t>
            </a:r>
            <a:endParaRPr lang="en-AU" sz="1600" kern="1200" dirty="0">
              <a:solidFill>
                <a:schemeClr val="tx1"/>
              </a:solidFill>
              <a:effectLst/>
              <a:latin typeface="Public Sans" pitchFamily="2" charset="0"/>
              <a:ea typeface="+mn-ea"/>
              <a:cs typeface="+mn-cs"/>
            </a:endParaRPr>
          </a:p>
          <a:p>
            <a:pPr marL="342900" lvl="0" indent="-342900">
              <a:buFont typeface="+mj-lt"/>
              <a:buAutoNum type="alphaLcParenR"/>
            </a:pPr>
            <a:r>
              <a:rPr lang="en-AU" sz="1600" kern="1200" dirty="0">
                <a:solidFill>
                  <a:schemeClr val="tx1"/>
                </a:solidFill>
                <a:effectLst/>
                <a:latin typeface="Public Sans" pitchFamily="2" charset="0"/>
                <a:ea typeface="+mn-ea"/>
                <a:cs typeface="+mn-cs"/>
              </a:rPr>
              <a:t>The graph shows that Australian average annual temperatures were relatively stable from 1910 to about 1970, with some fluctuations. From the 1970s onward, temperatures have risen steadily, with an increasingly steep upward trend. Based on climate models, this trend is projected to continue rising sharply into the future.</a:t>
            </a:r>
          </a:p>
          <a:p>
            <a:pPr marL="342900" lvl="0" indent="-342900">
              <a:buFont typeface="+mj-lt"/>
              <a:buAutoNum type="alphaLcParenR"/>
            </a:pPr>
            <a:r>
              <a:rPr lang="en-AU" sz="1600" kern="1200" dirty="0">
                <a:solidFill>
                  <a:schemeClr val="tx1"/>
                </a:solidFill>
                <a:effectLst/>
                <a:latin typeface="Public Sans" pitchFamily="2" charset="0"/>
                <a:ea typeface="+mn-ea"/>
                <a:cs typeface="+mn-cs"/>
              </a:rPr>
              <a:t>The graph shows the relationship between time (x-axis) and average annual temperature relative to 1850–1900 (y-axis). There is a positive correlation: as time moves forward, temperatures increase. The observed trend (dark blue and black lines) aligns with model predictions (shaded areas), indicating strong consistency between the data and climate models.</a:t>
            </a:r>
          </a:p>
          <a:p>
            <a:pPr marL="342900" lvl="0" indent="-342900">
              <a:buFont typeface="+mj-lt"/>
              <a:buAutoNum type="alphaLcParenR"/>
            </a:pPr>
            <a:r>
              <a:rPr lang="en-AU" sz="1600" kern="1200" dirty="0">
                <a:solidFill>
                  <a:schemeClr val="tx1"/>
                </a:solidFill>
                <a:effectLst/>
                <a:latin typeface="Public Sans" pitchFamily="2" charset="0"/>
                <a:ea typeface="+mn-ea"/>
                <a:cs typeface="+mn-cs"/>
              </a:rPr>
              <a:t>By 2040, the average annual temperature in Australia is projected to be about 2°C above pre-industrial levels. This corresponds with the orange-shaded area, which shows future climate simulations. It exceeds the 1.5°C warming threshold and reaches the 2°C global warming equivalent, marked on the graph.</a:t>
            </a:r>
          </a:p>
          <a:p>
            <a:pPr marL="342900" lvl="0" indent="-342900">
              <a:buFont typeface="+mj-lt"/>
              <a:buAutoNum type="alphaLcParenR"/>
            </a:pPr>
            <a:r>
              <a:rPr lang="en-AU" sz="1600" kern="1200" dirty="0">
                <a:solidFill>
                  <a:schemeClr val="tx1"/>
                </a:solidFill>
                <a:effectLst/>
                <a:latin typeface="Public Sans" pitchFamily="2" charset="0"/>
                <a:ea typeface="+mn-ea"/>
                <a:cs typeface="+mn-cs"/>
              </a:rPr>
              <a:t>Yes, the information is valid due to the following:</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source – CSIRO, a trusted and authoritative scientific organisation</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data and models – the observed data (from historical records) align well with climate model simulations</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methodology – 20-year running averages and multiple models are used, increasing reliability</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the range of uncertainty is also shown, giving transparency to the model projections.</a:t>
            </a:r>
            <a:endParaRPr lang="en-AU" sz="1600" dirty="0">
              <a:effectLst/>
              <a:latin typeface="Arial" panose="020B0604020202020204" pitchFamily="34" charset="0"/>
              <a:ea typeface="Calibri" panose="020F0502020204030204" pitchFamily="34" charset="0"/>
            </a:endParaRPr>
          </a:p>
          <a:p>
            <a:endParaRPr lang="en-AU" sz="1600" kern="1200" dirty="0">
              <a:solidFill>
                <a:schemeClr val="tx1"/>
              </a:solidFill>
              <a:effectLst/>
              <a:latin typeface="Public Sans" pitchFamily="2" charset="0"/>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216701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59</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39629-CC2E-064A-9D58-AFF7261AE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0BDDD-D5F9-EA28-609B-DB8C670D5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7E322-2477-5240-B468-7B1831C3DDBD}"/>
              </a:ext>
            </a:extLst>
          </p:cNvPr>
          <p:cNvSpPr>
            <a:spLocks noGrp="1"/>
          </p:cNvSpPr>
          <p:nvPr>
            <p:ph type="body" idx="1"/>
          </p:nvPr>
        </p:nvSpPr>
        <p:spPr/>
        <p:txBody>
          <a:bodyPr/>
          <a:lstStyle/>
          <a:p>
            <a:r>
              <a:rPr lang="en-AU" b="1" dirty="0"/>
              <a:t>Teacher notes: </a:t>
            </a:r>
          </a:p>
          <a:p>
            <a:endParaRPr lang="en-AU" b="1" dirty="0"/>
          </a:p>
          <a:p>
            <a:r>
              <a:rPr lang="en-AU"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MC: b</a:t>
            </a:r>
            <a:r>
              <a:rPr lang="en-AU" sz="1800" dirty="0">
                <a:solidFill>
                  <a:srgbClr val="000000"/>
                </a:solidFill>
                <a:effectLst/>
                <a:latin typeface="Arial" panose="020B0604020202020204" pitchFamily="34" charset="0"/>
                <a:ea typeface="Calibri" panose="020F0502020204030204" pitchFamily="34" charset="0"/>
              </a:rPr>
              <a:t>oth CO</a:t>
            </a:r>
            <a:r>
              <a:rPr lang="en-AU" sz="1800" dirty="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₂</a:t>
            </a:r>
            <a:r>
              <a:rPr lang="en-AU" sz="1800" dirty="0">
                <a:solidFill>
                  <a:srgbClr val="000000"/>
                </a:solidFill>
                <a:effectLst/>
                <a:latin typeface="Arial" panose="020B0604020202020204" pitchFamily="34" charset="0"/>
                <a:ea typeface="Calibri" panose="020F0502020204030204" pitchFamily="34" charset="0"/>
              </a:rPr>
              <a:t> concentration and global average temperature anomaly are increasing over time.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rPr>
              <a:t>C: rising CO</a:t>
            </a:r>
            <a:r>
              <a:rPr lang="en-AU" sz="1800" dirty="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₂</a:t>
            </a:r>
            <a:r>
              <a:rPr lang="en-AU" sz="1800" dirty="0">
                <a:solidFill>
                  <a:srgbClr val="000000"/>
                </a:solidFill>
                <a:effectLst/>
                <a:latin typeface="Arial" panose="020B0604020202020204" pitchFamily="34" charset="0"/>
                <a:ea typeface="Calibri" panose="020F0502020204030204" pitchFamily="34" charset="0"/>
              </a:rPr>
              <a:t> levels enhance the greenhouse effect by trapping more heat in the atmosphere, which leads to global warming. This can cause ecosystem disruptions, such as coral bleaching due to warmer ocean temperatures.</a:t>
            </a:r>
            <a:endParaRPr lang="en-AU" sz="18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E8B7475-5B83-7DDC-5FCF-6AEDD61324BF}"/>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419992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shows a graph from the student resource 1.1 in TRB1. Use the graph to unpack the questions with students.</a:t>
            </a:r>
          </a:p>
          <a:p>
            <a:pPr lvl="0"/>
            <a:r>
              <a:rPr lang="en-AU" sz="1600" kern="1200" dirty="0">
                <a:solidFill>
                  <a:schemeClr val="tx1"/>
                </a:solidFill>
                <a:effectLst/>
                <a:latin typeface="Public Sans" pitchFamily="2" charset="0"/>
                <a:ea typeface="+mn-ea"/>
                <a:cs typeface="+mn-cs"/>
              </a:rPr>
              <a:t>a) What is the temperature anomaly (departure from the average) for 2024 for the sea's surface and air's surface (temperature in the air just above the ground)?</a:t>
            </a:r>
          </a:p>
          <a:p>
            <a:pPr lvl="0"/>
            <a:r>
              <a:rPr lang="en-AU" sz="1600" kern="1200" dirty="0">
                <a:solidFill>
                  <a:schemeClr val="tx1"/>
                </a:solidFill>
                <a:effectLst/>
                <a:latin typeface="Public Sans" pitchFamily="2" charset="0"/>
                <a:ea typeface="+mn-ea"/>
                <a:cs typeface="+mn-cs"/>
              </a:rPr>
              <a:t>b) What is the trend in temperature anomalies for both measurements?</a:t>
            </a:r>
          </a:p>
          <a:p>
            <a:pPr lvl="0"/>
            <a:r>
              <a:rPr lang="en-AU" sz="1600" kern="1200" dirty="0">
                <a:solidFill>
                  <a:schemeClr val="tx1"/>
                </a:solidFill>
                <a:effectLst/>
                <a:latin typeface="Public Sans" pitchFamily="2" charset="0"/>
                <a:ea typeface="+mn-ea"/>
                <a:cs typeface="+mn-cs"/>
              </a:rPr>
              <a:t>c) Predict what the temperature anomalies will be in 2040 for both measurements.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a:p>
            <a:r>
              <a:rPr lang="en-AU" sz="1600" b="1" kern="1200" dirty="0">
                <a:solidFill>
                  <a:schemeClr val="tx1"/>
                </a:solidFill>
                <a:effectLst/>
                <a:latin typeface="Public Sans" pitchFamily="2" charset="0"/>
                <a:ea typeface="+mn-ea"/>
                <a:cs typeface="+mn-cs"/>
              </a:rPr>
              <a:t>Sample responses:</a:t>
            </a:r>
            <a:endParaRPr lang="en-AU" sz="1600" kern="1200" dirty="0">
              <a:solidFill>
                <a:schemeClr val="tx1"/>
              </a:solidFill>
              <a:effectLst/>
              <a:latin typeface="Public Sans" pitchFamily="2" charset="0"/>
              <a:ea typeface="+mn-ea"/>
              <a:cs typeface="+mn-cs"/>
            </a:endParaRPr>
          </a:p>
          <a:p>
            <a:pPr marL="342900" lvl="0" indent="-342900">
              <a:buFont typeface="+mj-lt"/>
              <a:buAutoNum type="alphaLcParenR"/>
            </a:pPr>
            <a:r>
              <a:rPr lang="en-AU" sz="1600" kern="1200" dirty="0">
                <a:solidFill>
                  <a:schemeClr val="tx1"/>
                </a:solidFill>
                <a:effectLst/>
                <a:latin typeface="Public Sans" pitchFamily="2" charset="0"/>
                <a:ea typeface="+mn-ea"/>
                <a:cs typeface="+mn-cs"/>
              </a:rPr>
              <a:t>air: 0.8 °C, sea: 0.5 °C</a:t>
            </a:r>
          </a:p>
          <a:p>
            <a:pPr marL="342900" marR="0" lvl="0" indent="-342900" algn="l" defTabSz="1219170" rtl="0" eaLnBrk="1" fontAlgn="auto" latinLnBrk="0" hangingPunct="1">
              <a:lnSpc>
                <a:spcPct val="100000"/>
              </a:lnSpc>
              <a:spcBef>
                <a:spcPts val="0"/>
              </a:spcBef>
              <a:spcAft>
                <a:spcPts val="0"/>
              </a:spcAft>
              <a:buClrTx/>
              <a:buSzTx/>
              <a:buFont typeface="+mj-lt"/>
              <a:buAutoNum type="alphaLcParenR"/>
              <a:tabLst/>
              <a:defRPr/>
            </a:pPr>
            <a:r>
              <a:rPr lang="en-AU" sz="1600" kern="1200" dirty="0">
                <a:solidFill>
                  <a:schemeClr val="tx1"/>
                </a:solidFill>
                <a:effectLst/>
                <a:latin typeface="Public Sans" pitchFamily="2" charset="0"/>
                <a:ea typeface="+mn-ea"/>
                <a:cs typeface="+mn-cs"/>
              </a:rPr>
              <a:t>Both sea surface temperature and air temperature are increasing over time.</a:t>
            </a:r>
          </a:p>
          <a:p>
            <a:pPr marL="342900" indent="-342900">
              <a:buFont typeface="+mj-lt"/>
              <a:buAutoNum type="alphaLcParenR"/>
            </a:pPr>
            <a:r>
              <a:rPr lang="en-AU" sz="1600" kern="1200" dirty="0">
                <a:solidFill>
                  <a:schemeClr val="tx1"/>
                </a:solidFill>
                <a:effectLst/>
                <a:latin typeface="Public Sans" pitchFamily="2" charset="0"/>
                <a:ea typeface="+mn-ea"/>
                <a:cs typeface="+mn-cs"/>
              </a:rPr>
              <a:t>About 1.4 °C for both.</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682038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t>This slide may be used to help students prepare an explanation or claim. </a:t>
            </a:r>
          </a:p>
          <a:p>
            <a:r>
              <a:rPr lang="en-AU" dirty="0"/>
              <a:t>The slide provides a scaffold that the teacher may alter to add or remove support as needed, or sentence starters may be altered to suit the activity better.</a:t>
            </a:r>
          </a:p>
          <a:p>
            <a:r>
              <a:rPr lang="en-AU" dirty="0"/>
              <a:t>Teachers may use the slide to model a response using a Think Aloud technique or during joint construction of responses.</a:t>
            </a:r>
          </a:p>
          <a:p>
            <a:endParaRPr lang="en-AU" dirty="0"/>
          </a:p>
          <a:p>
            <a:r>
              <a:rPr lang="en-AU" dirty="0"/>
              <a:t>Speaking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*CLICK*</a:t>
            </a:r>
          </a:p>
          <a:p>
            <a:endParaRPr lang="en-AU" dirty="0"/>
          </a:p>
          <a:p>
            <a:r>
              <a:rPr lang="en-AU" dirty="0"/>
              <a:t>Define a claim</a:t>
            </a:r>
          </a:p>
          <a:p>
            <a:endParaRPr lang="en-AU" dirty="0"/>
          </a:p>
          <a:p>
            <a:r>
              <a:rPr lang="en-AU" b="1" dirty="0"/>
              <a:t>*CLICK*</a:t>
            </a:r>
          </a:p>
          <a:p>
            <a:endParaRPr lang="en-AU" b="1" dirty="0"/>
          </a:p>
          <a:p>
            <a:r>
              <a:rPr lang="en-AU" b="0" dirty="0"/>
              <a:t>Outline helpful hints to use when creating a claim.</a:t>
            </a:r>
          </a:p>
          <a:p>
            <a:endParaRPr lang="en-AU" dirty="0"/>
          </a:p>
          <a:p>
            <a:r>
              <a:rPr lang="en-AU" b="1" dirty="0"/>
              <a:t>*CLICK*</a:t>
            </a:r>
          </a:p>
          <a:p>
            <a:endParaRPr lang="en-AU" b="0" dirty="0"/>
          </a:p>
          <a:p>
            <a:r>
              <a:rPr lang="en-AU" b="0" dirty="0"/>
              <a:t>Define evidence and explain how reliable evidence can support a claim.</a:t>
            </a:r>
          </a:p>
          <a:p>
            <a:endParaRPr lang="en-AU" dirty="0"/>
          </a:p>
          <a:p>
            <a:r>
              <a:rPr lang="en-AU" b="1" dirty="0"/>
              <a:t>*CLICK*</a:t>
            </a:r>
          </a:p>
          <a:p>
            <a:endParaRPr lang="en-AU" b="1" dirty="0"/>
          </a:p>
          <a:p>
            <a:r>
              <a:rPr lang="en-AU" b="0" dirty="0"/>
              <a:t>Discuss possible sentence starters that may be used when describing evidence that supports or refutes a claim.</a:t>
            </a:r>
          </a:p>
          <a:p>
            <a:endParaRPr lang="en-AU" dirty="0"/>
          </a:p>
          <a:p>
            <a:r>
              <a:rPr lang="en-AU" b="1" dirty="0"/>
              <a:t>*CLICK*</a:t>
            </a:r>
          </a:p>
          <a:p>
            <a:endParaRPr lang="en-AU" b="0" dirty="0"/>
          </a:p>
          <a:p>
            <a:r>
              <a:rPr lang="en-AU" b="0" dirty="0"/>
              <a:t>Define reasoning and explain how it supports a claim.</a:t>
            </a:r>
          </a:p>
          <a:p>
            <a:endParaRPr lang="en-AU" dirty="0"/>
          </a:p>
          <a:p>
            <a:r>
              <a:rPr lang="en-AU" b="1" dirty="0"/>
              <a:t>*CLICK*</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Discuss possible sentence starters that may be used when outlining the reasoning that supports or refutes a claim.</a:t>
            </a:r>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1675083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lvl="0" indent="0" algn="l" rtl="0">
              <a:spcBef>
                <a:spcPts val="0"/>
              </a:spcBef>
              <a:spcAft>
                <a:spcPts val="0"/>
              </a:spcAft>
              <a:buNone/>
            </a:pPr>
            <a:r>
              <a:rPr lang="en-AU" dirty="0"/>
              <a:t>This scaffold will model and support students in evaluating a claim.</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Introduce the first element of the CER scaffold – claim.</a:t>
            </a:r>
          </a:p>
          <a:p>
            <a:pPr marL="0" lvl="0" indent="0" algn="l" rtl="0">
              <a:spcBef>
                <a:spcPts val="0"/>
              </a:spcBef>
              <a:spcAft>
                <a:spcPts val="0"/>
              </a:spcAft>
              <a:buNone/>
            </a:pPr>
            <a:endParaRPr lang="en-AU" dirty="0"/>
          </a:p>
          <a:p>
            <a:pPr marL="0" lvl="0" indent="0" algn="l" rtl="0">
              <a:spcBef>
                <a:spcPts val="0"/>
              </a:spcBef>
              <a:spcAft>
                <a:spcPts val="0"/>
              </a:spcAft>
              <a:buNone/>
            </a:pPr>
            <a:r>
              <a:rPr lang="en-AU" b="1" dirty="0"/>
              <a:t>*CLICK*</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Discuss the question and co-create a claim with the class.</a:t>
            </a:r>
          </a:p>
          <a:p>
            <a:pPr marL="0" lvl="0" indent="0" algn="l" rtl="0">
              <a:spcBef>
                <a:spcPts val="0"/>
              </a:spcBef>
              <a:spcAft>
                <a:spcPts val="0"/>
              </a:spcAft>
              <a:buNone/>
            </a:pPr>
            <a:endParaRPr lang="en-AU" dirty="0"/>
          </a:p>
          <a:p>
            <a:pPr marL="0" lvl="0" indent="0" algn="l" rtl="0">
              <a:spcBef>
                <a:spcPts val="0"/>
              </a:spcBef>
              <a:spcAft>
                <a:spcPts val="0"/>
              </a:spcAft>
              <a:buNone/>
            </a:pPr>
            <a:r>
              <a:rPr lang="en-AU" b="1" dirty="0"/>
              <a:t>*CLICK*</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Display the sample claim.</a:t>
            </a:r>
          </a:p>
          <a:p>
            <a:pPr marL="0" lvl="0" indent="0" algn="l" rtl="0">
              <a:spcBef>
                <a:spcPts val="0"/>
              </a:spcBef>
              <a:spcAft>
                <a:spcPts val="0"/>
              </a:spcAft>
              <a:buNone/>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6750835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Figure 1 </a:t>
            </a:r>
            <a:r>
              <a:rPr lang="en-AU" sz="1800" dirty="0">
                <a:solidFill>
                  <a:srgbClr val="000000"/>
                </a:solidFill>
                <a:effectLst/>
                <a:latin typeface="Arial" panose="020B0604020202020204" pitchFamily="34" charset="0"/>
                <a:ea typeface="Calibri" panose="020F0502020204030204" pitchFamily="34" charset="0"/>
              </a:rPr>
              <a:t>shows the electricity produced from a 3kW (12-panel) solar energy system and electricity consumption for a five-person family household for a mostly sunny day. Note that electricity needs to be imported from the grid when the sun is not shining.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rPr>
              <a:t>Figure 2 shows the monthly electricity produced from a 3kW (12-panel) solar system and electricity consumption for a five-person family household. This solar system demonstrates that it provides a significant amount of electricity needed for this household.</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Figure 3 shows the potential cost savings and greenhouse gas reduction over the year for solar energy used for the household solar system mentioned in the previous figure.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19376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86AC-413C-F394-D5D7-5BD3DC1F4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60BC7-1B07-25D7-DB72-7248EA184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9828C-385A-7F53-A1A6-D92961DED22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lvl="0" indent="0" algn="l" rtl="0">
              <a:spcBef>
                <a:spcPts val="0"/>
              </a:spcBef>
              <a:spcAft>
                <a:spcPts val="0"/>
              </a:spcAft>
              <a:buNone/>
            </a:pPr>
            <a:r>
              <a:rPr lang="en-AU"/>
              <a:t>This scaffold will model and support students in evaluating a claim.</a:t>
            </a:r>
          </a:p>
          <a:p>
            <a:pPr marL="0" lvl="0" indent="0" algn="l" rtl="0">
              <a:spcBef>
                <a:spcPts val="0"/>
              </a:spcBef>
              <a:spcAft>
                <a:spcPts val="0"/>
              </a:spcAft>
              <a:buNone/>
            </a:pPr>
            <a:endParaRPr lang="en-AU"/>
          </a:p>
          <a:p>
            <a:pPr marL="0" lvl="0" indent="0" algn="l" rtl="0">
              <a:spcBef>
                <a:spcPts val="0"/>
              </a:spcBef>
              <a:spcAft>
                <a:spcPts val="0"/>
              </a:spcAft>
              <a:buNone/>
            </a:pPr>
            <a:r>
              <a:rPr lang="en-AU"/>
              <a:t>Introduce the second element of the CER scaffold – evidence.</a:t>
            </a:r>
          </a:p>
          <a:p>
            <a:pPr marL="0" lvl="0" indent="0" algn="l" rtl="0">
              <a:spcBef>
                <a:spcPts val="0"/>
              </a:spcBef>
              <a:spcAft>
                <a:spcPts val="0"/>
              </a:spcAft>
              <a:buNone/>
            </a:pPr>
            <a:endParaRPr lang="en-AU"/>
          </a:p>
          <a:p>
            <a:pPr marL="0" lvl="0" indent="0" algn="l" rtl="0">
              <a:spcBef>
                <a:spcPts val="0"/>
              </a:spcBef>
              <a:spcAft>
                <a:spcPts val="0"/>
              </a:spcAft>
              <a:buNone/>
            </a:pPr>
            <a:r>
              <a:rPr lang="en-AU" b="1"/>
              <a:t>*CLICK*</a:t>
            </a:r>
          </a:p>
          <a:p>
            <a:pPr marL="0" lvl="0" indent="0" algn="l" rtl="0">
              <a:spcBef>
                <a:spcPts val="0"/>
              </a:spcBef>
              <a:spcAft>
                <a:spcPts val="0"/>
              </a:spcAft>
              <a:buNone/>
            </a:pPr>
            <a:endParaRPr lang="en-AU"/>
          </a:p>
          <a:p>
            <a:pPr marL="0" lvl="0" indent="0" algn="l" rtl="0">
              <a:spcBef>
                <a:spcPts val="0"/>
              </a:spcBef>
              <a:spcAft>
                <a:spcPts val="0"/>
              </a:spcAft>
              <a:buNone/>
            </a:pPr>
            <a:r>
              <a:rPr lang="en-AU"/>
              <a:t>Discuss the evidence and create a summary of the evidence with the class.</a:t>
            </a:r>
          </a:p>
          <a:p>
            <a:pPr marL="0" lvl="0" indent="0" algn="l" rtl="0">
              <a:spcBef>
                <a:spcPts val="0"/>
              </a:spcBef>
              <a:spcAft>
                <a:spcPts val="0"/>
              </a:spcAft>
              <a:buNone/>
            </a:pPr>
            <a:endParaRPr lang="en-AU"/>
          </a:p>
          <a:p>
            <a:pPr marL="0" lvl="0" indent="0" algn="l" rtl="0">
              <a:spcBef>
                <a:spcPts val="0"/>
              </a:spcBef>
              <a:spcAft>
                <a:spcPts val="0"/>
              </a:spcAft>
              <a:buNone/>
            </a:pPr>
            <a:r>
              <a:rPr lang="en-AU" b="1"/>
              <a:t>*CLICK*</a:t>
            </a:r>
          </a:p>
          <a:p>
            <a:pPr marL="0" lvl="0" indent="0" algn="l" rtl="0">
              <a:spcBef>
                <a:spcPts val="0"/>
              </a:spcBef>
              <a:spcAft>
                <a:spcPts val="0"/>
              </a:spcAft>
              <a:buNone/>
            </a:pPr>
            <a:endParaRPr lang="en-AU"/>
          </a:p>
          <a:p>
            <a:pPr marL="0" lvl="0" indent="0" algn="l" rtl="0">
              <a:spcBef>
                <a:spcPts val="0"/>
              </a:spcBef>
              <a:spcAft>
                <a:spcPts val="0"/>
              </a:spcAft>
              <a:buNone/>
            </a:pPr>
            <a:r>
              <a:rPr lang="en-AU"/>
              <a:t>Display the sample claim.</a:t>
            </a:r>
          </a:p>
          <a:p>
            <a:pPr marL="0" lvl="0" indent="0" algn="l" rtl="0">
              <a:spcBef>
                <a:spcPts val="0"/>
              </a:spcBef>
              <a:spcAft>
                <a:spcPts val="0"/>
              </a:spcAft>
              <a:buNone/>
            </a:pPr>
            <a:endParaRPr lang="en-AU"/>
          </a:p>
        </p:txBody>
      </p:sp>
      <p:sp>
        <p:nvSpPr>
          <p:cNvPr id="4" name="Slide Number Placeholder 3">
            <a:extLst>
              <a:ext uri="{FF2B5EF4-FFF2-40B4-BE49-F238E27FC236}">
                <a16:creationId xmlns:a16="http://schemas.microsoft.com/office/drawing/2014/main" id="{4384F154-03A4-3B38-9CEB-48223D8346E4}"/>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148723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E35D1-60D4-E490-554B-654491FE3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CD7AF-A638-7606-5669-22A6E84F6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4304C-2739-2EE7-C569-888648059FC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lvl="0" indent="0" algn="l" rtl="0">
              <a:spcBef>
                <a:spcPts val="0"/>
              </a:spcBef>
              <a:spcAft>
                <a:spcPts val="0"/>
              </a:spcAft>
              <a:buNone/>
            </a:pPr>
            <a:r>
              <a:rPr lang="en-AU"/>
              <a:t>This scaffold will model and support students in evaluating a claim.</a:t>
            </a:r>
          </a:p>
          <a:p>
            <a:pPr marL="0" lvl="0" indent="0" algn="l" rtl="0">
              <a:spcBef>
                <a:spcPts val="0"/>
              </a:spcBef>
              <a:spcAft>
                <a:spcPts val="0"/>
              </a:spcAft>
              <a:buNone/>
            </a:pPr>
            <a:endParaRPr lang="en-AU"/>
          </a:p>
          <a:p>
            <a:pPr marL="0" lvl="0" indent="0" algn="l" rtl="0">
              <a:spcBef>
                <a:spcPts val="0"/>
              </a:spcBef>
              <a:spcAft>
                <a:spcPts val="0"/>
              </a:spcAft>
              <a:buNone/>
            </a:pPr>
            <a:r>
              <a:rPr lang="en-AU"/>
              <a:t>Introduce the last element of the CER scaffold – reasoning</a:t>
            </a:r>
          </a:p>
          <a:p>
            <a:pPr marL="0" lvl="0" indent="0" algn="l" rtl="0">
              <a:spcBef>
                <a:spcPts val="0"/>
              </a:spcBef>
              <a:spcAft>
                <a:spcPts val="0"/>
              </a:spcAft>
              <a:buNone/>
            </a:pPr>
            <a:endParaRPr lang="en-AU"/>
          </a:p>
          <a:p>
            <a:pPr marL="0" lvl="0" indent="0" algn="l" rtl="0">
              <a:spcBef>
                <a:spcPts val="0"/>
              </a:spcBef>
              <a:spcAft>
                <a:spcPts val="0"/>
              </a:spcAft>
              <a:buNone/>
            </a:pPr>
            <a:r>
              <a:rPr lang="en-AU" b="1"/>
              <a:t>*CLICK*</a:t>
            </a:r>
          </a:p>
          <a:p>
            <a:pPr marL="0" lvl="0" indent="0" algn="l" rtl="0">
              <a:spcBef>
                <a:spcPts val="0"/>
              </a:spcBef>
              <a:spcAft>
                <a:spcPts val="0"/>
              </a:spcAft>
              <a:buNone/>
            </a:pPr>
            <a:endParaRPr lang="en-AU"/>
          </a:p>
          <a:p>
            <a:pPr marL="0" lvl="0" indent="0" algn="l" rtl="0">
              <a:spcBef>
                <a:spcPts val="0"/>
              </a:spcBef>
              <a:spcAft>
                <a:spcPts val="0"/>
              </a:spcAft>
              <a:buNone/>
            </a:pPr>
            <a:r>
              <a:rPr lang="en-AU"/>
              <a:t>Discuss the evidence and co-create the reasoning with the class.</a:t>
            </a:r>
          </a:p>
          <a:p>
            <a:pPr marL="0" lvl="0" indent="0" algn="l" rtl="0">
              <a:spcBef>
                <a:spcPts val="0"/>
              </a:spcBef>
              <a:spcAft>
                <a:spcPts val="0"/>
              </a:spcAft>
              <a:buNone/>
            </a:pPr>
            <a:endParaRPr lang="en-AU"/>
          </a:p>
          <a:p>
            <a:pPr marL="0" lvl="0" indent="0" algn="l" rtl="0">
              <a:spcBef>
                <a:spcPts val="0"/>
              </a:spcBef>
              <a:spcAft>
                <a:spcPts val="0"/>
              </a:spcAft>
              <a:buNone/>
            </a:pPr>
            <a:r>
              <a:rPr lang="en-AU" b="1"/>
              <a:t>*CLICK*</a:t>
            </a:r>
          </a:p>
          <a:p>
            <a:pPr marL="0" lvl="0" indent="0" algn="l" rtl="0">
              <a:spcBef>
                <a:spcPts val="0"/>
              </a:spcBef>
              <a:spcAft>
                <a:spcPts val="0"/>
              </a:spcAft>
              <a:buNone/>
            </a:pPr>
            <a:endParaRPr lang="en-AU"/>
          </a:p>
          <a:p>
            <a:pPr marL="0" lvl="0" indent="0" algn="l" rtl="0">
              <a:spcBef>
                <a:spcPts val="0"/>
              </a:spcBef>
              <a:spcAft>
                <a:spcPts val="0"/>
              </a:spcAft>
              <a:buNone/>
            </a:pPr>
            <a:r>
              <a:rPr lang="en-AU"/>
              <a:t>Display the sample claim.</a:t>
            </a:r>
          </a:p>
          <a:p>
            <a:pPr marL="0" lvl="0" indent="0" algn="l" rtl="0">
              <a:spcBef>
                <a:spcPts val="0"/>
              </a:spcBef>
              <a:spcAft>
                <a:spcPts val="0"/>
              </a:spcAft>
              <a:buNone/>
            </a:pPr>
            <a:endParaRPr lang="en-AU"/>
          </a:p>
        </p:txBody>
      </p:sp>
      <p:sp>
        <p:nvSpPr>
          <p:cNvPr id="4" name="Slide Number Placeholder 3">
            <a:extLst>
              <a:ext uri="{FF2B5EF4-FFF2-40B4-BE49-F238E27FC236}">
                <a16:creationId xmlns:a16="http://schemas.microsoft.com/office/drawing/2014/main" id="{7F3A83CF-B7F0-816E-6DE3-2CE42A85A50F}"/>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893011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66</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6427E-A9C8-1B86-AC72-60FB6E771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E942C-DAB3-13D6-6D5B-F8D625395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2A7C8-DADA-68BA-2A29-7D93070824A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endParaRPr lang="en-AU" dirty="0"/>
          </a:p>
          <a:p>
            <a:endParaRPr lang="en-AU" dirty="0"/>
          </a:p>
          <a:p>
            <a:r>
              <a:rPr lang="en-AU" dirty="0"/>
              <a:t>Sample responses</a:t>
            </a:r>
          </a:p>
          <a:p>
            <a:endParaRPr lang="en-AU" dirty="0"/>
          </a:p>
          <a:p>
            <a:pPr>
              <a:lnSpc>
                <a:spcPct val="150000"/>
              </a:lnSpc>
              <a:spcBef>
                <a:spcPts val="1200"/>
              </a:spcBef>
              <a:spcAft>
                <a:spcPts val="600"/>
              </a:spcAft>
              <a:buNone/>
            </a:pPr>
            <a:r>
              <a:rPr lang="en-AU" dirty="0"/>
              <a:t>MC: </a:t>
            </a:r>
            <a:r>
              <a:rPr lang="en-AU" sz="1800" dirty="0">
                <a:solidFill>
                  <a:srgbClr val="000000"/>
                </a:solidFill>
                <a:effectLst/>
                <a:latin typeface="Arial" panose="020B0604020202020204" pitchFamily="34" charset="0"/>
                <a:ea typeface="Calibri" panose="020F0502020204030204" pitchFamily="34" charset="0"/>
              </a:rPr>
              <a:t>Advantage: solar energy is renewable and does not produce greenhouse gas emissions during electricity generation.</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Limitation: solar energy depends on sunlight, so it may not produce power consistently during cloudy weather or at night.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dirty="0"/>
          </a:p>
          <a:p>
            <a:pPr>
              <a:lnSpc>
                <a:spcPct val="150000"/>
              </a:lnSpc>
              <a:spcBef>
                <a:spcPts val="1200"/>
              </a:spcBef>
              <a:spcAft>
                <a:spcPts val="600"/>
              </a:spcAft>
              <a:buNone/>
            </a:pPr>
            <a:r>
              <a:rPr lang="en-AU" dirty="0"/>
              <a:t>C: </a:t>
            </a:r>
            <a:r>
              <a:rPr lang="en-AU" sz="1800" dirty="0">
                <a:solidFill>
                  <a:srgbClr val="000000"/>
                </a:solidFill>
                <a:effectLst/>
                <a:latin typeface="Arial" panose="020B0604020202020204" pitchFamily="34" charset="0"/>
                <a:ea typeface="Calibri" panose="020F0502020204030204" pitchFamily="34" charset="0"/>
              </a:rPr>
              <a:t>I would use the CER framework to justify my reasoning:</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C – Claim: Make a clear statement</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E – Evidence: Support it with data or research</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R – Reasoning: Explain how the evidence supports the claim using scientific principles.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dirty="0"/>
          </a:p>
          <a:p>
            <a:pPr>
              <a:lnSpc>
                <a:spcPct val="150000"/>
              </a:lnSpc>
              <a:spcBef>
                <a:spcPts val="1200"/>
              </a:spcBef>
              <a:spcAft>
                <a:spcPts val="600"/>
              </a:spcAft>
              <a:buNone/>
            </a:pPr>
            <a:r>
              <a:rPr lang="en-AU" dirty="0"/>
              <a:t>SC: </a:t>
            </a:r>
            <a:r>
              <a:rPr lang="en-AU" sz="1800" dirty="0">
                <a:solidFill>
                  <a:srgbClr val="000000"/>
                </a:solidFill>
                <a:effectLst/>
                <a:latin typeface="Arial" panose="020B0604020202020204" pitchFamily="34" charset="0"/>
                <a:ea typeface="Calibri" panose="020F0502020204030204" pitchFamily="34" charset="0"/>
              </a:rPr>
              <a:t>Dear Prime Minister,</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I recommend substantially investing in solar energy infrastructure across urban and regional areas to reduce Australia's greenhouse gas emissions. Solar energy has become more affordable and provides clean electricity without harmful emissions. In addition, funding carbon capture and storage (CCS) technology for industries that still rely on fossil fuels could help lower emissions in the short term. Combining renewable energy with CCS gives us a balanced, evidence-based approach to tackling climate change.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Kind regards,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A Year 9 science student</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8BF66DAA-1A38-2B82-9585-47516E0DB7E3}"/>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2273143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2:24 min video. Supports understanding of the Keeling Curve. Watch this video with students and clarify any questions they may have.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880450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p>
          <a:p>
            <a:r>
              <a:rPr lang="en-AU"/>
              <a:t>Video 3:37 min. Supports students thinking of the Keeling Curve and seasonal variations in CO</a:t>
            </a:r>
            <a:r>
              <a:rPr lang="en-AU" baseline="-25000"/>
              <a:t>2</a:t>
            </a:r>
            <a:r>
              <a:rPr lang="en-AU" baseline="0"/>
              <a:t> concentration in the atmosphere.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920711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 This slide contains animations</a:t>
            </a:r>
          </a:p>
          <a:p>
            <a:endParaRPr lang="en-AU"/>
          </a:p>
          <a:p>
            <a:r>
              <a:rPr lang="en-AU"/>
              <a:t>Unpack the term ‘industrial revolution’ for students.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416163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p>
          <a:p>
            <a:r>
              <a:rPr lang="en-AU"/>
              <a:t>3:32 video on why reducing carbon emissions matters. As students watch, they are to answer the questions on the slide. </a:t>
            </a:r>
          </a:p>
          <a:p>
            <a:endParaRPr lang="en-AU"/>
          </a:p>
          <a:p>
            <a:r>
              <a:rPr lang="en-AU" sz="1600" b="1" kern="1200">
                <a:solidFill>
                  <a:schemeClr val="tx1"/>
                </a:solidFill>
                <a:effectLst/>
                <a:latin typeface="Public Sans" pitchFamily="2" charset="0"/>
                <a:ea typeface="+mn-ea"/>
                <a:cs typeface="+mn-cs"/>
              </a:rPr>
              <a:t>Sample responses:</a:t>
            </a:r>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 Since the Industrial Revolution (around 1750), CO₂ levels in the atmosphere have risen sharply due to human activities such as burning fossil fuels. At the same time, global average temperatures have also steadily increased, especially over the past 100 years.</a:t>
            </a:r>
          </a:p>
          <a:p>
            <a:r>
              <a:rPr lang="en-AU" sz="1600" kern="1200">
                <a:solidFill>
                  <a:schemeClr val="tx1"/>
                </a:solidFill>
                <a:effectLst/>
                <a:latin typeface="Public Sans" pitchFamily="2" charset="0"/>
                <a:ea typeface="+mn-ea"/>
                <a:cs typeface="+mn-cs"/>
              </a:rPr>
              <a:t>- There is a strong link between CO₂ levels and global temperature. As CO₂ increases, it traps more heat in the atmosphere, causing the Earth's temperature to rise. This is known as the greenhouse effect.</a:t>
            </a:r>
          </a:p>
          <a:p>
            <a:r>
              <a:rPr lang="en-AU" sz="1600" kern="1200">
                <a:solidFill>
                  <a:schemeClr val="tx1"/>
                </a:solidFill>
                <a:effectLst/>
                <a:latin typeface="Public Sans" pitchFamily="2" charset="0"/>
                <a:ea typeface="+mn-ea"/>
                <a:cs typeface="+mn-cs"/>
              </a:rPr>
              <a:t>- If current trends continue:</a:t>
            </a:r>
          </a:p>
          <a:p>
            <a:r>
              <a:rPr lang="en-AU" sz="1600" kern="1200">
                <a:solidFill>
                  <a:schemeClr val="tx1"/>
                </a:solidFill>
                <a:effectLst/>
                <a:latin typeface="Public Sans" pitchFamily="2" charset="0"/>
                <a:ea typeface="+mn-ea"/>
                <a:cs typeface="+mn-cs"/>
              </a:rPr>
              <a:t>In 10–20 years, we may experience more frequent heat waves, rising sea levels, and stronger storms.</a:t>
            </a:r>
          </a:p>
          <a:p>
            <a:r>
              <a:rPr lang="en-AU" sz="1600" kern="1200">
                <a:solidFill>
                  <a:schemeClr val="tx1"/>
                </a:solidFill>
                <a:effectLst/>
                <a:latin typeface="Public Sans" pitchFamily="2" charset="0"/>
                <a:ea typeface="+mn-ea"/>
                <a:cs typeface="+mn-cs"/>
              </a:rPr>
              <a:t>In 100 years, CO₂ levels could more than double compared to pre-industrial times, and global temperatures could rise by 2–4°C or more. This could lead to major changes in weather patterns, ecosystems, agriculture, and human health.</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856496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E674-826E-0527-462A-2B3936FBD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0B82F-C701-96D1-DBEF-B5CB3E9F8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C33CF-45D8-8C94-E2ED-6DC8B925E6D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A1E935B-570F-7863-EE32-3C111A169C1F}"/>
              </a:ext>
            </a:extLst>
          </p:cNvPr>
          <p:cNvSpPr>
            <a:spLocks noGrp="1"/>
          </p:cNvSpPr>
          <p:nvPr>
            <p:ph type="sldNum" sz="quarter" idx="5"/>
          </p:nvPr>
        </p:nvSpPr>
        <p:spPr/>
        <p:txBody>
          <a:bodyPr/>
          <a:lstStyle/>
          <a:p>
            <a:fld id="{D09C5488-DD16-4714-9519-7BE21BA11D4E}" type="slidenum">
              <a:rPr lang="en-AU" smtClean="0"/>
              <a:t>72</a:t>
            </a:fld>
            <a:endParaRPr lang="en-AU"/>
          </a:p>
        </p:txBody>
      </p:sp>
    </p:spTree>
    <p:extLst>
      <p:ext uri="{BB962C8B-B14F-4D97-AF65-F5344CB8AC3E}">
        <p14:creationId xmlns:p14="http://schemas.microsoft.com/office/powerpoint/2010/main" val="3312581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F4C6-F0A7-DE49-E215-E9A54AF96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472D6-E4D4-E329-CB13-F9C3D7C88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19226-0DBB-1A65-5B85-4301A0842A5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b="1"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MC: </a:t>
            </a:r>
            <a:r>
              <a:rPr lang="en-AU" sz="1800" dirty="0">
                <a:solidFill>
                  <a:srgbClr val="000000"/>
                </a:solidFill>
                <a:effectLst/>
                <a:latin typeface="Arial" panose="020B0604020202020204" pitchFamily="34" charset="0"/>
                <a:ea typeface="Calibri" panose="020F0502020204030204" pitchFamily="34" charset="0"/>
              </a:rPr>
              <a:t>the widespread burning of fossil fuels released large amounts of carbon dioxide, a greenhouse gas, into the atmosphere.</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 </a:t>
            </a:r>
            <a:r>
              <a:rPr lang="en-AU" sz="1800" b="0" dirty="0">
                <a:solidFill>
                  <a:srgbClr val="000000"/>
                </a:solidFill>
                <a:effectLst/>
                <a:latin typeface="Arial" panose="020B0604020202020204" pitchFamily="34" charset="0"/>
                <a:ea typeface="Calibri" panose="020F0502020204030204" pitchFamily="34" charset="0"/>
              </a:rPr>
              <a:t>t</a:t>
            </a:r>
            <a:r>
              <a:rPr lang="en-AU" sz="1800" dirty="0">
                <a:solidFill>
                  <a:srgbClr val="000000"/>
                </a:solidFill>
                <a:effectLst/>
                <a:latin typeface="Arial" panose="020B0604020202020204" pitchFamily="34" charset="0"/>
                <a:ea typeface="Calibri" panose="020F0502020204030204" pitchFamily="34" charset="0"/>
              </a:rPr>
              <a:t>he Keeling Curve shows the ongoing rise of carbon dioxide levels in Earth's atmosphere since 1958.</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SC: </a:t>
            </a:r>
            <a:r>
              <a:rPr lang="en-AU" b="0" dirty="0"/>
              <a:t>s</a:t>
            </a:r>
            <a:r>
              <a:rPr lang="en-AU" sz="1800" b="0" dirty="0">
                <a:solidFill>
                  <a:srgbClr val="000000"/>
                </a:solidFill>
                <a:effectLst/>
                <a:latin typeface="Arial" panose="020B0604020202020204" pitchFamily="34" charset="0"/>
                <a:ea typeface="Calibri" panose="020F0502020204030204" pitchFamily="34" charset="0"/>
              </a:rPr>
              <a:t>i</a:t>
            </a:r>
            <a:r>
              <a:rPr lang="en-AU" sz="1800" dirty="0">
                <a:solidFill>
                  <a:srgbClr val="000000"/>
                </a:solidFill>
                <a:effectLst/>
                <a:latin typeface="Arial" panose="020B0604020202020204" pitchFamily="34" charset="0"/>
                <a:ea typeface="Calibri" panose="020F0502020204030204" pitchFamily="34" charset="0"/>
              </a:rPr>
              <a:t>nce the Industrial Revolution, global greenhouse gas emissions, especially carbon dioxide from human activities, have increased sharply, causing a significant rise in global mean temperatures. This recent warming is much faster and greater than changes seen in natural climate cycles over the past 800,000 years.</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8AD38B0E-89F3-F470-F781-D2935DCC2067}"/>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760056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p>
          <a:p>
            <a:r>
              <a:rPr lang="en-AU"/>
              <a:t>Climate change is the long-term shift in the average patterns of temperature, rainfall, wind, and other aspects of the Earth’s climate system, mainly caused today by the increased concentration of greenhouse gases (like carbon dioxide and methane) from human activities such as burning fossil fuels, deforestation, and agriculture. </a:t>
            </a:r>
          </a:p>
          <a:p>
            <a:endParaRPr lang="en-AU"/>
          </a:p>
          <a:p>
            <a:r>
              <a:rPr lang="en-AU"/>
              <a:t>It is different from weather, which refers to short-term conditions. Climate change refers to changes measured over decades to centuries, not just days or weeks.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5537224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E3B0A-547A-FB52-32B5-928C2493B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C5962-5AD5-58EC-AAA9-4BEC15F79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EE6FD-8A54-EB4B-0DD3-8589CB62A43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t>Ask students to identify whether each characteristic is an example (+) or non non-example (-). Click on each item, and the animations will move it to the correct box.</a:t>
            </a:r>
            <a:r>
              <a:rPr lang="en-AU">
                <a:latin typeface="Arial" panose="020B0604020202020204" pitchFamily="34" charset="0"/>
                <a:cs typeface="Arial" panose="020B0604020202020204" pitchFamily="34" charset="0"/>
              </a:rPr>
              <a:t> Discuss the reasoning behind each classification.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More options on the next slide.</a:t>
            </a:r>
            <a:endParaRPr lang="en-AU" sz="1600" b="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FAB46E-AD93-DB84-0509-BF17E69CBEE9}"/>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2196227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 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t>Ask students to identify whether each characteristic is an example (+) or non non-example (-). Click on each item, and the animations will move it to the correct box.</a:t>
            </a:r>
            <a:r>
              <a:rPr lang="en-AU">
                <a:latin typeface="Arial" panose="020B0604020202020204" pitchFamily="34" charset="0"/>
                <a:cs typeface="Arial" panose="020B0604020202020204" pitchFamily="34" charset="0"/>
              </a:rPr>
              <a:t> Discuss the reasoning behind each classification.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E7D9-FACE-144C-BE83-62CE3A275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D60F8-6DAE-B127-A788-F3B48A72E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118C2-5EE9-2A75-EB81-13A8FB3452F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This slide contains animations to reveal the correct answer for the mini challenge.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MC: </a:t>
            </a:r>
            <a:r>
              <a:rPr lang="en-AU" sz="1600">
                <a:effectLst/>
                <a:latin typeface="Arial" panose="020B0604020202020204" pitchFamily="34" charset="0"/>
                <a:ea typeface="Calibri" panose="020F0502020204030204" pitchFamily="34" charset="0"/>
              </a:rPr>
              <a:t>A)</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C: </a:t>
            </a:r>
            <a:r>
              <a:rPr lang="en-AU" sz="1800">
                <a:solidFill>
                  <a:srgbClr val="000000"/>
                </a:solidFill>
                <a:effectLst/>
                <a:latin typeface="Arial" panose="020B0604020202020204" pitchFamily="34" charset="0"/>
                <a:ea typeface="Calibri" panose="020F0502020204030204" pitchFamily="34" charset="0"/>
              </a:rPr>
              <a:t>Australia’s climate data shows trends of higher temperatures (both surface and sea temperatures), and less average rainfall.</a:t>
            </a: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SC: </a:t>
            </a:r>
            <a:r>
              <a:rPr lang="en-AU" sz="1800">
                <a:solidFill>
                  <a:srgbClr val="000000"/>
                </a:solidFill>
                <a:effectLst/>
                <a:latin typeface="Arial" panose="020B0604020202020204" pitchFamily="34" charset="0"/>
                <a:ea typeface="Calibri" panose="020F0502020204030204" pitchFamily="34" charset="0"/>
              </a:rPr>
              <a:t>Climate change causes an increase in severe weather events such as fire and flood. This causes damage to peoples homes, leading to financial and emotional distress.</a:t>
            </a: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effectLst/>
              <a:latin typeface="Arial" panose="020B0604020202020204" pitchFamily="34" charset="0"/>
              <a:ea typeface="Calibri" panose="020F0502020204030204" pitchFamily="34" charset="0"/>
            </a:endParaRPr>
          </a:p>
          <a:p>
            <a:endParaRPr lang="en-AU"/>
          </a:p>
        </p:txBody>
      </p:sp>
      <p:sp>
        <p:nvSpPr>
          <p:cNvPr id="4" name="Slide Number Placeholder 3">
            <a:extLst>
              <a:ext uri="{FF2B5EF4-FFF2-40B4-BE49-F238E27FC236}">
                <a16:creationId xmlns:a16="http://schemas.microsoft.com/office/drawing/2014/main" id="{03DCF3B0-AEEA-9591-768C-50253C63A3FA}"/>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546064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9C9B3-9D2D-519B-274D-B7A83AB14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8AC13-CB92-9BC3-6B6B-4EF46438F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808DB-25E9-F149-95F9-C4D76A6C98B9}"/>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a:t>Teacher notes:</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Climate change affects everything. It’s already putting pressure on our planet—on people and other living things, on economies and on governments.</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Human communities around the world are increasingly losing habitable land, houses, and sites of cultural significance. Our sources of reliable food and fresh water are dwindling. Also, our health suffers from hotter summers, and the air quality gets worse during the bushfire seasons. But we’re not the only species being deeply impacted. The impacts of climate change affect all life on Earth. As the oceans warm, coral reefs bleach and die, which means many fish and other marine creatures lose their habitats. Animals and plants are also having to shift where they live to stay within comfortable living limits. Mammals, reptiles, fish, insects, plants, fungi and other species are maturing, reproducing, flowering or fruiting at different times now, to keep up with temperature changes. This means the food sources that each one relies on to feed themselves and their offspring are often not available when needed.</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Climate change is damaging the Earth’s capacity to act as a life support system, for us and for Earth’s many other species.</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b="1">
                <a:effectLst/>
                <a:latin typeface="Arial" panose="020B0604020202020204" pitchFamily="34" charset="0"/>
                <a:ea typeface="Calibri" panose="020F0502020204030204" pitchFamily="34" charset="0"/>
              </a:rPr>
              <a:t>Student questions:</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a. Outline one way that humans are being affected by climate change</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b. Outline one way that plants or animals are being affected by climate change</a:t>
            </a:r>
            <a:br>
              <a:rPr lang="en-AU" sz="1800">
                <a:effectLst/>
                <a:latin typeface="Arial" panose="020B0604020202020204" pitchFamily="34" charset="0"/>
                <a:ea typeface="Calibri" panose="020F0502020204030204" pitchFamily="34" charset="0"/>
              </a:rPr>
            </a:br>
            <a:br>
              <a:rPr lang="en-AU" sz="1800" b="1">
                <a:effectLst/>
                <a:latin typeface="Arial" panose="020B0604020202020204" pitchFamily="34" charset="0"/>
                <a:ea typeface="Calibri" panose="020F0502020204030204" pitchFamily="34" charset="0"/>
              </a:rPr>
            </a:br>
            <a:r>
              <a:rPr lang="en-AU" sz="1800" b="1">
                <a:effectLst/>
                <a:latin typeface="Arial" panose="020B0604020202020204" pitchFamily="34" charset="0"/>
                <a:ea typeface="Calibri" panose="020F0502020204030204" pitchFamily="34" charset="0"/>
              </a:rPr>
              <a:t>Sample response</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a. Humans are being affected by climate change, as people who live in coastal or island homes are losing their land and homes due to sea level rise. This results in social and mental health issues.</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b. As seasons such as spring are becoming shorter, this impacts a plant’s ability to flower, and the timing may be incorrect for the pollinating insects to complete pollination.</a:t>
            </a:r>
          </a:p>
        </p:txBody>
      </p:sp>
      <p:sp>
        <p:nvSpPr>
          <p:cNvPr id="4" name="Slide Number Placeholder 3">
            <a:extLst>
              <a:ext uri="{FF2B5EF4-FFF2-40B4-BE49-F238E27FC236}">
                <a16:creationId xmlns:a16="http://schemas.microsoft.com/office/drawing/2014/main" id="{D9EC6840-CB74-D8DF-2EA7-9038FB47E55E}"/>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5218702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5769-7F3B-5E4A-8B80-60E360AC1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44751-69B0-6038-AFEC-E7B797084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E0574-5187-B086-8BFD-05931FAF0069}"/>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Teacher notes:</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Rising atmospheric CO</a:t>
            </a:r>
            <a:r>
              <a:rPr lang="en-AU" sz="1800" baseline="-25000" dirty="0">
                <a:effectLst/>
                <a:latin typeface="Arial" panose="020B0604020202020204" pitchFamily="34" charset="0"/>
                <a:ea typeface="Calibri" panose="020F0502020204030204" pitchFamily="34" charset="0"/>
              </a:rPr>
              <a:t>2</a:t>
            </a:r>
            <a:r>
              <a:rPr lang="en-AU" sz="1800" dirty="0">
                <a:effectLst/>
                <a:latin typeface="Arial" panose="020B0604020202020204" pitchFamily="34" charset="0"/>
                <a:ea typeface="Calibri" panose="020F0502020204030204" pitchFamily="34" charset="0"/>
              </a:rPr>
              <a:t> levels increase the uptake of CO</a:t>
            </a:r>
            <a:r>
              <a:rPr lang="en-AU" sz="1800" baseline="-25000" dirty="0">
                <a:effectLst/>
                <a:latin typeface="Arial" panose="020B0604020202020204" pitchFamily="34" charset="0"/>
                <a:ea typeface="Calibri" panose="020F0502020204030204" pitchFamily="34" charset="0"/>
              </a:rPr>
              <a:t>2</a:t>
            </a:r>
            <a:r>
              <a:rPr lang="en-AU" sz="1800" dirty="0">
                <a:effectLst/>
                <a:latin typeface="Arial" panose="020B0604020202020204" pitchFamily="34" charset="0"/>
                <a:ea typeface="Calibri" panose="020F0502020204030204" pitchFamily="34" charset="0"/>
              </a:rPr>
              <a:t> by the oceans, which absorb 26% of annual global emissions. This affects the oceans’ carbonate chemistry and decreases their pH, a process known as ocean acidification. The pH changes in surface waters are primarily driven by increasing CO</a:t>
            </a:r>
            <a:r>
              <a:rPr lang="en-AU" sz="1800" baseline="-25000" dirty="0">
                <a:effectLst/>
                <a:latin typeface="Arial" panose="020B0604020202020204" pitchFamily="34" charset="0"/>
                <a:ea typeface="Calibri" panose="020F0502020204030204" pitchFamily="34" charset="0"/>
              </a:rPr>
              <a:t>2</a:t>
            </a:r>
            <a:r>
              <a:rPr lang="en-AU" sz="1800" dirty="0">
                <a:effectLst/>
                <a:latin typeface="Arial" panose="020B0604020202020204" pitchFamily="34" charset="0"/>
                <a:ea typeface="Calibri" panose="020F0502020204030204" pitchFamily="34" charset="0"/>
              </a:rPr>
              <a:t> in the atmosphere, causing the uptake of CO</a:t>
            </a:r>
            <a:r>
              <a:rPr lang="en-AU" sz="1800" baseline="-25000" dirty="0">
                <a:effectLst/>
                <a:latin typeface="Arial" panose="020B0604020202020204" pitchFamily="34" charset="0"/>
                <a:ea typeface="Calibri" panose="020F0502020204030204" pitchFamily="34" charset="0"/>
              </a:rPr>
              <a:t>2</a:t>
            </a:r>
            <a:r>
              <a:rPr lang="en-AU" sz="1800" baseline="0"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which reacts with water, producing hydrogen ions and a pH decrease. It’s crucial to note that we’re talking about a shift towards acidity, not making the ocean actually acidic. The ocean is still alkaline, but becoming less alkaline.</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The current rate of change of pH in open ocean surface waters is about 10 times faster than at any time in the past 65 million years, and the rate of acidification has grown in recent decades. Some ecosystems are now exposed to conditions outside the pH ranges experienced in the pre-industrial era before 1850.</a:t>
            </a:r>
          </a:p>
        </p:txBody>
      </p:sp>
      <p:sp>
        <p:nvSpPr>
          <p:cNvPr id="4" name="Slide Number Placeholder 3">
            <a:extLst>
              <a:ext uri="{FF2B5EF4-FFF2-40B4-BE49-F238E27FC236}">
                <a16:creationId xmlns:a16="http://schemas.microsoft.com/office/drawing/2014/main" id="{AA4215C2-DD3D-C79E-7403-F4D7620D9D66}"/>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39128376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7353-A67B-A07F-933F-03A01390E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C865A-A1C0-C975-D9A0-8539E17C9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399BC-28D9-E15C-BF85-E18A23389E52}"/>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a:t>Teacher notes:</a:t>
            </a:r>
          </a:p>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0"/>
              <a:t>This slide contains animations to bring up the correct answer.</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Use the words in the word bank to complete the cloze passage as part of the background information for Investigation 1: Carbon dioxide and the pH of water.</a:t>
            </a:r>
            <a:br>
              <a:rPr lang="en-AU" sz="1800">
                <a:effectLst/>
                <a:latin typeface="Arial" panose="020B0604020202020204" pitchFamily="34" charset="0"/>
                <a:ea typeface="Calibri" panose="020F0502020204030204" pitchFamily="34" charset="0"/>
              </a:rPr>
            </a:b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Sample response:</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When I exhale, I release carbon dioxide.</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The water absorbs carbon dioxide and reacts with it to form carbonic acid.</a:t>
            </a: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The carbonic acid lowers the pH of the water, making it more acidic.</a:t>
            </a:r>
          </a:p>
        </p:txBody>
      </p:sp>
      <p:sp>
        <p:nvSpPr>
          <p:cNvPr id="4" name="Slide Number Placeholder 3">
            <a:extLst>
              <a:ext uri="{FF2B5EF4-FFF2-40B4-BE49-F238E27FC236}">
                <a16:creationId xmlns:a16="http://schemas.microsoft.com/office/drawing/2014/main" id="{DAFBBE81-424B-C357-694D-C1AC7C1321E8}"/>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60191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endParaRPr lang="en-AU" dirty="0"/>
          </a:p>
          <a:p>
            <a:r>
              <a:rPr lang="en-AU" dirty="0"/>
              <a:t>While watching the video, students reflect on the two questions on the slide. Lead a discussion about the questions with the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397959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BD2B-3F9E-A268-7E77-0BC533524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CEE0C-E8C2-5C35-6E0C-E1F4B130E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26118-9849-0AE6-0342-F6F6D5DCC180}"/>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Teacher notes:</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The ocean around Australia, like the global average, is naturally alkaline with a pH of around 8.1. Still, it’s becoming more acidic due to increased carbon dioxide in the atmosphere, causing ocean acidification.</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Between the periods 1880–1889 and 2010–2019, the average pH of surface waters around Australia and globally is estimated to have decreased by about 0.12, corresponding to about a 30% increase in acidity*. There are regional variations in acidity increases; between 1982 and 2022, the most significant acidity increases have occurred in the Southern Ocean (21%) and in the Coral Sea (19%), with the smallest increases to the north-west of Australia (15%). </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The pH changes tend to be greater at higher latitudes, where there is more total dissolved CO</a:t>
            </a:r>
            <a:r>
              <a:rPr lang="en-AU" sz="1200" baseline="-25000" dirty="0">
                <a:effectLst/>
                <a:latin typeface="Arial" panose="020B0604020202020204" pitchFamily="34" charset="0"/>
                <a:ea typeface="Calibri" panose="020F0502020204030204" pitchFamily="34" charset="0"/>
              </a:rPr>
              <a:t>2</a:t>
            </a:r>
            <a:r>
              <a:rPr lang="en-AU" sz="1800" baseline="-25000"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in the surface waters, which reduces their capacity to buffer against pH change. </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*Note: </a:t>
            </a:r>
            <a:r>
              <a:rPr lang="en-AU" sz="2000" b="0" i="0" dirty="0">
                <a:solidFill>
                  <a:srgbClr val="555658"/>
                </a:solidFill>
                <a:effectLst/>
                <a:latin typeface="Open sans" panose="020B0606030504020204" pitchFamily="34" charset="0"/>
              </a:rPr>
              <a:t>Being a logarithmic scale, a decrease in the pH of one unit translates to a 10-fold increase in acidity. Therefore, the acidity of surface waters around Australia has increased more than 30 per cent over the past 140 years.</a:t>
            </a: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BBE82B37-33A4-2492-BD8B-47C616115717}"/>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41187635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F9A97-F583-3E7B-27B6-2BF8C708E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B3D6F-1FE0-1E78-4BA3-728CAD2F1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505BA-557A-DC3B-BFDF-F5180177ACE2}"/>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a:t>Teacher notes:</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As the pH of the ocean becomes more acidic, it can have an impact on the organisms living within that ecosystem.</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Many marine organisms have a specific, and often narrow, range of optimal </a:t>
            </a:r>
            <a:r>
              <a:rPr lang="en-AU" sz="1800" err="1">
                <a:effectLst/>
                <a:latin typeface="Arial" panose="020B0604020202020204" pitchFamily="34" charset="0"/>
                <a:ea typeface="Calibri" panose="020F0502020204030204" pitchFamily="34" charset="0"/>
              </a:rPr>
              <a:t>pH.</a:t>
            </a: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Once the pH of the water moves beyond the organism’s optimal range, it can impact their growth, reproduction and even cause them to die.</a:t>
            </a:r>
          </a:p>
        </p:txBody>
      </p:sp>
      <p:sp>
        <p:nvSpPr>
          <p:cNvPr id="4" name="Slide Number Placeholder 3">
            <a:extLst>
              <a:ext uri="{FF2B5EF4-FFF2-40B4-BE49-F238E27FC236}">
                <a16:creationId xmlns:a16="http://schemas.microsoft.com/office/drawing/2014/main" id="{833D2C25-0ADA-60E5-2175-447346ABB5F0}"/>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27342881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0F747-00BB-3FA5-F2DE-92A098A8E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026BE-4038-E525-55C6-0969BE648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C971E-38D6-6371-87B7-4D69A78B4A8D}"/>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Teacher notes:</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The shellfish industry in NSW is a major contributor to the economy. </a:t>
            </a: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This industry contributes over $113 million to the economy and employs over 2,321 people in </a:t>
            </a:r>
            <a:r>
              <a:rPr lang="en-AU" sz="1800">
                <a:effectLst/>
                <a:latin typeface="Arial" panose="020B0604020202020204" pitchFamily="34" charset="0"/>
                <a:ea typeface="Calibri" panose="020F0502020204030204" pitchFamily="34" charset="0"/>
              </a:rPr>
              <a:t>both full-time and part-time </a:t>
            </a:r>
            <a:r>
              <a:rPr lang="en-AU" sz="1800" dirty="0">
                <a:effectLst/>
                <a:latin typeface="Arial" panose="020B0604020202020204" pitchFamily="34" charset="0"/>
                <a:ea typeface="Calibri" panose="020F0502020204030204" pitchFamily="34" charset="0"/>
              </a:rPr>
              <a:t>work.</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Shellfish are farmed all along the NSW coastline. By economic value, oyster production is the main aquaculture activity in NSW. The oyster industry in 2022–2023 was worth $77.6 million. </a:t>
            </a: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The image here shows the location of oyster aquaculture areas currently in NSW estuaries spread along the entire length of the NSW coast from the Tweed River on the Queensland border to </a:t>
            </a:r>
            <a:r>
              <a:rPr lang="en-AU" sz="1800" dirty="0" err="1">
                <a:effectLst/>
                <a:latin typeface="Arial" panose="020B0604020202020204" pitchFamily="34" charset="0"/>
                <a:ea typeface="Calibri" panose="020F0502020204030204" pitchFamily="34" charset="0"/>
              </a:rPr>
              <a:t>Wonboyn</a:t>
            </a:r>
            <a:r>
              <a:rPr lang="en-AU" sz="1800" dirty="0">
                <a:effectLst/>
                <a:latin typeface="Arial" panose="020B0604020202020204" pitchFamily="34" charset="0"/>
                <a:ea typeface="Calibri" panose="020F0502020204030204" pitchFamily="34" charset="0"/>
              </a:rPr>
              <a:t> Lake adjacent to the Victorian border.</a:t>
            </a:r>
            <a:br>
              <a:rPr lang="en-AU" sz="1800" dirty="0">
                <a:effectLst/>
                <a:latin typeface="Arial" panose="020B0604020202020204" pitchFamily="34" charset="0"/>
                <a:ea typeface="Calibri" panose="020F0502020204030204" pitchFamily="34" charset="0"/>
              </a:rPr>
            </a:b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Show students the extent of oyster farms along the </a:t>
            </a:r>
            <a:r>
              <a:rPr lang="en-AU" sz="1800">
                <a:effectLst/>
                <a:latin typeface="Arial" panose="020B0604020202020204" pitchFamily="34" charset="0"/>
                <a:ea typeface="Calibri" panose="020F0502020204030204" pitchFamily="34" charset="0"/>
              </a:rPr>
              <a:t>NSW coastline </a:t>
            </a:r>
            <a:r>
              <a:rPr lang="en-AU" sz="1800" dirty="0">
                <a:effectLst/>
                <a:latin typeface="Arial" panose="020B0604020202020204" pitchFamily="34" charset="0"/>
                <a:ea typeface="Calibri" panose="020F0502020204030204" pitchFamily="34" charset="0"/>
              </a:rPr>
              <a:t>using the map. Note that you may need to </a:t>
            </a:r>
            <a:r>
              <a:rPr lang="en-AU" sz="1800">
                <a:effectLst/>
                <a:latin typeface="Arial" panose="020B0604020202020204" pitchFamily="34" charset="0"/>
                <a:ea typeface="Calibri" panose="020F0502020204030204" pitchFamily="34" charset="0"/>
              </a:rPr>
              <a:t>zoom in </a:t>
            </a:r>
            <a:r>
              <a:rPr lang="en-AU" sz="1800" dirty="0">
                <a:effectLst/>
                <a:latin typeface="Arial" panose="020B0604020202020204" pitchFamily="34" charset="0"/>
                <a:ea typeface="Calibri" panose="020F0502020204030204" pitchFamily="34" charset="0"/>
              </a:rPr>
              <a:t>or open the map on the webpage.</a:t>
            </a:r>
          </a:p>
        </p:txBody>
      </p:sp>
      <p:sp>
        <p:nvSpPr>
          <p:cNvPr id="4" name="Slide Number Placeholder 3">
            <a:extLst>
              <a:ext uri="{FF2B5EF4-FFF2-40B4-BE49-F238E27FC236}">
                <a16:creationId xmlns:a16="http://schemas.microsoft.com/office/drawing/2014/main" id="{5E31ECBD-BD70-DA7C-4368-AE4965F7A323}"/>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3907372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9062-9DA2-12F9-8ED8-C2070FECB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DCDFB-2F07-28E7-10AF-9915015B9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8E37D-DE42-4106-18D8-3F84DC7C2B94}"/>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Teacher notes:</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lvl="0"/>
            <a:r>
              <a:rPr lang="en-AU" sz="1600" kern="1200" dirty="0">
                <a:solidFill>
                  <a:schemeClr val="tx1"/>
                </a:solidFill>
                <a:effectLst/>
                <a:latin typeface="Public Sans" pitchFamily="2" charset="0"/>
                <a:ea typeface="+mn-ea"/>
                <a:cs typeface="+mn-cs"/>
              </a:rPr>
              <a:t>Impacts of ocean acidification on marine ecosystems include changes in reproduction, organism growth and physiology, species composition and distributions, food web structure, nutrient availability, and reduced calcification rates. The latter is particularly important for species that produce shells or skeletons of calcium carbonate, such as corals and shellfish. Ocean acidification is occurring along with changes in ocean warming and deoxygenation, resulting in compounded stresses on the marine environment.</a:t>
            </a:r>
          </a:p>
          <a:p>
            <a:pPr lvl="0"/>
            <a:endParaRPr lang="en-AU" sz="1600" kern="1200" dirty="0">
              <a:solidFill>
                <a:schemeClr val="tx1"/>
              </a:solidFill>
              <a:effectLst/>
              <a:latin typeface="Public Sans" pitchFamily="2" charset="0"/>
              <a:ea typeface="+mn-ea"/>
              <a:cs typeface="+mn-cs"/>
            </a:endParaRPr>
          </a:p>
          <a:p>
            <a:pPr lvl="0"/>
            <a:r>
              <a:rPr lang="en-AU" sz="1600" kern="1200" dirty="0">
                <a:solidFill>
                  <a:schemeClr val="tx1"/>
                </a:solidFill>
                <a:effectLst/>
                <a:latin typeface="Public Sans" pitchFamily="2" charset="0"/>
                <a:ea typeface="+mn-ea"/>
                <a:cs typeface="+mn-cs"/>
              </a:rPr>
              <a:t>The changes are expected to reduce the capacity of coral reefs, including those of the Great Barrier Reef, to survive and grow. The growth of many carbonate-producing organisms along the southern Australian shelf, including commercially important shellfish, is also likely to be impacted in the future as acidification continues with rising atmospheric CO</a:t>
            </a:r>
            <a:r>
              <a:rPr lang="en-AU" sz="1600" kern="1200" baseline="-25000" dirty="0">
                <a:solidFill>
                  <a:schemeClr val="tx1"/>
                </a:solidFill>
                <a:effectLst/>
                <a:latin typeface="Public Sans" pitchFamily="2" charset="0"/>
                <a:ea typeface="+mn-ea"/>
                <a:cs typeface="+mn-cs"/>
              </a:rPr>
              <a:t>2</a:t>
            </a:r>
            <a:r>
              <a:rPr lang="en-AU" sz="1600" kern="1200" dirty="0">
                <a:solidFill>
                  <a:schemeClr val="tx1"/>
                </a:solidFill>
                <a:effectLst/>
                <a:latin typeface="Public Sans" pitchFamily="2" charset="0"/>
                <a:ea typeface="+mn-ea"/>
                <a:cs typeface="+mn-cs"/>
              </a:rPr>
              <a:t>.</a:t>
            </a:r>
          </a:p>
        </p:txBody>
      </p:sp>
      <p:sp>
        <p:nvSpPr>
          <p:cNvPr id="4" name="Slide Number Placeholder 3">
            <a:extLst>
              <a:ext uri="{FF2B5EF4-FFF2-40B4-BE49-F238E27FC236}">
                <a16:creationId xmlns:a16="http://schemas.microsoft.com/office/drawing/2014/main" id="{97E92DA7-98EB-5F52-871E-F73540EC2720}"/>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9926188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79B51-6663-67AC-B18B-27AC12F72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0A13E-C175-A82F-D055-A03E7D6BE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017F0-9B7D-A3E8-382B-D647CFA42C2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Recall when we learned about ecosystems and the water cycle to answer these questions.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Mini-challenge: </a:t>
            </a:r>
            <a:r>
              <a:rPr lang="en-AU" sz="1600" dirty="0">
                <a:effectLst/>
                <a:latin typeface="Arial" panose="020B0604020202020204" pitchFamily="34" charset="0"/>
                <a:ea typeface="Calibri" panose="020F0502020204030204" pitchFamily="34" charset="0"/>
              </a:rPr>
              <a:t>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Challenge: </a:t>
            </a:r>
            <a:r>
              <a:rPr lang="en-AU" sz="1600" b="0" i="0" kern="1200" dirty="0">
                <a:solidFill>
                  <a:schemeClr val="tx1"/>
                </a:solidFill>
                <a:effectLst/>
                <a:latin typeface="Public Sans" pitchFamily="2" charset="0"/>
                <a:ea typeface="+mn-ea"/>
                <a:cs typeface="+mn-cs"/>
              </a:rPr>
              <a:t>a system formed by the interaction of all living organisms (plants, animals, humans) with each other and with the physical elements of the environment in which they live.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kern="1200" dirty="0">
                <a:solidFill>
                  <a:schemeClr val="tx1"/>
                </a:solidFill>
                <a:effectLst/>
                <a:latin typeface="Public Sans" pitchFamily="2" charset="0"/>
                <a:ea typeface="+mn-ea"/>
                <a:cs typeface="+mn-cs"/>
              </a:rPr>
              <a:t>Super challenge: </a:t>
            </a:r>
            <a:r>
              <a:rPr lang="en-AU" sz="1600" kern="1200" dirty="0">
                <a:solidFill>
                  <a:schemeClr val="tx1"/>
                </a:solidFill>
                <a:effectLst/>
                <a:latin typeface="Public Sans" pitchFamily="2" charset="0"/>
                <a:ea typeface="+mn-ea"/>
                <a:cs typeface="+mn-cs"/>
              </a:rPr>
              <a:t>living things depend on water to survive because it is essential for processes like digestion, temperature regulation and transporting nutrients. Many organisms, such as fish and aquatic plants, also live in water, relying on it as their habitat. Without water, most life forms could not carry out basic biological functions.</a:t>
            </a:r>
            <a:endParaRPr lang="en-AU" sz="16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DA4CFBBD-D0D7-FC94-A6DE-AF96734E1C96}"/>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5603583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00DA-C7DC-5D77-1BE3-8B478FFE2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3F2B5-C85B-A919-28A4-A572EB77C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38C0E-CFF1-E89E-E380-B01BA460DEB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non-examples. They:</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support educators in introducing new words or concepts in the classroom</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activate students' prior knowledge of a topic and clarify potential misconceptions</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model what a deep understanding of a term entails.</a:t>
            </a:r>
          </a:p>
        </p:txBody>
      </p:sp>
      <p:sp>
        <p:nvSpPr>
          <p:cNvPr id="4" name="Slide Number Placeholder 3">
            <a:extLst>
              <a:ext uri="{FF2B5EF4-FFF2-40B4-BE49-F238E27FC236}">
                <a16:creationId xmlns:a16="http://schemas.microsoft.com/office/drawing/2014/main" id="{64AEFDFD-FF7C-B810-F44A-88D3B4FA4473}"/>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9679805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1520-8D26-B473-A85A-B63933E83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722A1-3856-BCF7-B505-ECB7963DF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5D9B0-20BF-F066-5DB1-2A918E7DFAF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This slide may be used to support students complete a Frayer diagram summary of the water cycle.</a:t>
            </a:r>
            <a:endParaRPr lang="en-AU" b="0" i="0">
              <a:solidFill>
                <a:srgbClr val="3D3D3D"/>
              </a:solidFill>
              <a:effectLst/>
              <a:highlight>
                <a:srgbClr val="FFFFFF"/>
              </a:highlight>
              <a:latin typeface="montserrat" panose="00000500000000000000" pitchFamily="2" charset="0"/>
            </a:endParaRPr>
          </a:p>
        </p:txBody>
      </p:sp>
      <p:sp>
        <p:nvSpPr>
          <p:cNvPr id="4" name="Slide Number Placeholder 3">
            <a:extLst>
              <a:ext uri="{FF2B5EF4-FFF2-40B4-BE49-F238E27FC236}">
                <a16:creationId xmlns:a16="http://schemas.microsoft.com/office/drawing/2014/main" id="{A64C1E79-E14A-0662-73C1-34CC362481F7}"/>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2678716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C975E-D664-706E-920C-F1CE46737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2AC46-7DE0-2AE3-04E7-BD732DABB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61D87-0D2C-C346-3622-77C08158E44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A sample response of the Frayer diagram completed for the water cycle.</a:t>
            </a:r>
            <a:endParaRPr lang="en-AU" b="0" i="0">
              <a:solidFill>
                <a:srgbClr val="3D3D3D"/>
              </a:solidFill>
              <a:effectLst/>
              <a:highlight>
                <a:srgbClr val="FFFFFF"/>
              </a:highlight>
              <a:latin typeface="montserrat" panose="00000500000000000000" pitchFamily="2" charset="0"/>
            </a:endParaRPr>
          </a:p>
        </p:txBody>
      </p:sp>
      <p:sp>
        <p:nvSpPr>
          <p:cNvPr id="4" name="Slide Number Placeholder 3">
            <a:extLst>
              <a:ext uri="{FF2B5EF4-FFF2-40B4-BE49-F238E27FC236}">
                <a16:creationId xmlns:a16="http://schemas.microsoft.com/office/drawing/2014/main" id="{4303D880-F79E-9548-DA08-9FDE5A2A4DAF}"/>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783076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E938-2CCF-CCAB-18D6-8E6F261D4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0C8B0-CAE6-9B73-B356-E743E6E59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46105-AD12-B7BF-6D06-6AF4214F7450}"/>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a:t>Teacher notes:</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The water cycle is the continuous movement of water through the Earth's atmosphere, surface, and underground.</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The water cycle is a connected system, so a change in one part can impact the rest. If one process is altered, such as the amount of water moving through the cycle, it can disrupt the balance and affect how water is stored, moved, or returned to the atmosphere. This can lead to changes in climate, ecosystems, and water availability.</a:t>
            </a:r>
          </a:p>
        </p:txBody>
      </p:sp>
      <p:sp>
        <p:nvSpPr>
          <p:cNvPr id="4" name="Slide Number Placeholder 3">
            <a:extLst>
              <a:ext uri="{FF2B5EF4-FFF2-40B4-BE49-F238E27FC236}">
                <a16:creationId xmlns:a16="http://schemas.microsoft.com/office/drawing/2014/main" id="{E7DF6F20-C876-BE23-DC0E-576052D838A0}"/>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381865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8612-2DF6-2A1A-24E1-704F35407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EE18B-B8C2-1EF4-0EA8-C77EB96A7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FE6D7-6756-DEC5-7574-54978E9F8C9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endParaRPr lang="en-AU" dirty="0"/>
          </a:p>
          <a:p>
            <a:r>
              <a:rPr lang="en-AU" dirty="0"/>
              <a:t>Key definitions needed for this focus area.</a:t>
            </a:r>
          </a:p>
          <a:p>
            <a:endParaRPr lang="en-AU" dirty="0"/>
          </a:p>
          <a:p>
            <a:r>
              <a:rPr lang="en-AU" sz="1600" kern="1200" dirty="0">
                <a:solidFill>
                  <a:schemeClr val="tx1"/>
                </a:solidFill>
                <a:effectLst/>
                <a:latin typeface="Public Sans" pitchFamily="2" charset="0"/>
                <a:ea typeface="+mn-ea"/>
                <a:cs typeface="+mn-cs"/>
              </a:rPr>
              <a:t>Discuss examples of how the three pillars can be applied in the student's local area. For example, identify potentially vulnerable local environments, highlight local business practices that are important to the local economy and identify potential local equity issues around basic needs (housing, food, well-being).</a:t>
            </a:r>
            <a:endParaRPr lang="en-AU" dirty="0"/>
          </a:p>
        </p:txBody>
      </p:sp>
      <p:sp>
        <p:nvSpPr>
          <p:cNvPr id="4" name="Slide Number Placeholder 3">
            <a:extLst>
              <a:ext uri="{FF2B5EF4-FFF2-40B4-BE49-F238E27FC236}">
                <a16:creationId xmlns:a16="http://schemas.microsoft.com/office/drawing/2014/main" id="{DE880A2D-ADBE-DC21-0689-4BE1DEBB6FC1}"/>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8662026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F692F-1E55-68F9-F3F8-6336119E1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E6743-D3CA-5347-844D-75AF3960E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193AD-A79E-6256-17C5-83F55E8AEDD6}"/>
              </a:ext>
            </a:extLst>
          </p:cNvPr>
          <p:cNvSpPr>
            <a:spLocks noGrp="1"/>
          </p:cNvSpPr>
          <p:nvPr>
            <p:ph type="body" idx="1"/>
          </p:nvPr>
        </p:nvSpPr>
        <p:spPr/>
        <p:txBody>
          <a:bodyPr/>
          <a:lstStyle/>
          <a:p>
            <a:r>
              <a:rPr lang="en-AU" b="1" dirty="0"/>
              <a:t>Teacher notes:</a:t>
            </a:r>
          </a:p>
          <a:p>
            <a:endParaRPr lang="en-AU" dirty="0"/>
          </a:p>
          <a:p>
            <a:r>
              <a:rPr lang="en-AU" dirty="0"/>
              <a:t>Outline the investigation that students will conduct and prompt them to complete the predict and explain components of a P-E-O-E scaffold.</a:t>
            </a:r>
            <a:endParaRPr lang="en-AU" b="1" dirty="0"/>
          </a:p>
          <a:p>
            <a:endParaRPr lang="en-AU" b="0" dirty="0"/>
          </a:p>
        </p:txBody>
      </p:sp>
      <p:sp>
        <p:nvSpPr>
          <p:cNvPr id="4" name="Slide Number Placeholder 3">
            <a:extLst>
              <a:ext uri="{FF2B5EF4-FFF2-40B4-BE49-F238E27FC236}">
                <a16:creationId xmlns:a16="http://schemas.microsoft.com/office/drawing/2014/main" id="{688CB51E-6769-4F7B-C5AB-F2157B9D828C}"/>
              </a:ext>
            </a:extLst>
          </p:cNvPr>
          <p:cNvSpPr>
            <a:spLocks noGrp="1"/>
          </p:cNvSpPr>
          <p:nvPr>
            <p:ph type="sldNum" sz="quarter" idx="5"/>
          </p:nvPr>
        </p:nvSpPr>
        <p:spPr/>
        <p:txBody>
          <a:bodyPr/>
          <a:lstStyle/>
          <a:p>
            <a:pPr>
              <a:defRPr/>
            </a:pPr>
            <a:fld id="{A3A865B3-4DF7-4DF8-9D98-01E9F327F9C9}" type="slidenum">
              <a:rPr lang="en-AU" smtClean="0"/>
              <a:pPr>
                <a:defRPr/>
              </a:pPr>
              <a:t>91</a:t>
            </a:fld>
            <a:endParaRPr lang="en-AU"/>
          </a:p>
        </p:txBody>
      </p:sp>
    </p:spTree>
    <p:extLst>
      <p:ext uri="{BB962C8B-B14F-4D97-AF65-F5344CB8AC3E}">
        <p14:creationId xmlns:p14="http://schemas.microsoft.com/office/powerpoint/2010/main" val="16421259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This slide contains animations to bring up the sample response. </a:t>
            </a:r>
          </a:p>
          <a:p>
            <a:endParaRPr lang="en-AU" dirty="0"/>
          </a:p>
          <a:p>
            <a:r>
              <a:rPr lang="en-AU" dirty="0"/>
              <a:t>Students will first make a prediction about what they think will happen in the scenario presented on the previous slide and record it.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Students then explain their prediction. This step aims to ensure students are making predictions based on reasoning rather than just guessing the answer. </a:t>
            </a:r>
          </a:p>
          <a:p>
            <a:endParaRPr lang="en-AU" dirty="0"/>
          </a:p>
          <a:p>
            <a:r>
              <a:rPr lang="en-AU" dirty="0"/>
              <a:t>Come back to this slide to go through the sample answers after the investigation has been conducted. </a:t>
            </a:r>
            <a:r>
              <a:rPr lang="en-AU" b="0" dirty="0"/>
              <a:t>The sample responses are animated to come up as you click. </a:t>
            </a:r>
            <a:endParaRPr lang="en-AU" dirty="0"/>
          </a:p>
        </p:txBody>
      </p:sp>
      <p:sp>
        <p:nvSpPr>
          <p:cNvPr id="4" name="Slide Number Placeholder 3"/>
          <p:cNvSpPr>
            <a:spLocks noGrp="1"/>
          </p:cNvSpPr>
          <p:nvPr>
            <p:ph type="sldNum" sz="quarter" idx="5"/>
          </p:nvPr>
        </p:nvSpPr>
        <p:spPr/>
        <p:txBody>
          <a:bodyPr/>
          <a:lstStyle/>
          <a:p>
            <a:pPr>
              <a:defRPr/>
            </a:pPr>
            <a:fld id="{A3A865B3-4DF7-4DF8-9D98-01E9F327F9C9}" type="slidenum">
              <a:rPr lang="en-AU" smtClean="0"/>
              <a:pPr>
                <a:defRPr/>
              </a:pPr>
              <a:t>92</a:t>
            </a:fld>
            <a:endParaRPr lang="en-AU"/>
          </a:p>
        </p:txBody>
      </p:sp>
    </p:spTree>
    <p:extLst>
      <p:ext uri="{BB962C8B-B14F-4D97-AF65-F5344CB8AC3E}">
        <p14:creationId xmlns:p14="http://schemas.microsoft.com/office/powerpoint/2010/main" val="36836486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E938-2CCF-CCAB-18D6-8E6F261D4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0C8B0-CAE6-9B73-B356-E743E6E59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46105-AD12-B7BF-6D06-6AF4214F7450}"/>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a:t>Teacher notes:</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The Torres Strait Islands are a cluster of islands located between the tip of Queensland and Papua New Guinea. </a:t>
            </a:r>
            <a:br>
              <a:rPr lang="en-AU" sz="1800">
                <a:effectLst/>
                <a:latin typeface="Arial" panose="020B0604020202020204" pitchFamily="34" charset="0"/>
                <a:ea typeface="Calibri" panose="020F0502020204030204" pitchFamily="34" charset="0"/>
              </a:rPr>
            </a:br>
            <a:r>
              <a:rPr lang="en-AU" sz="1800" err="1">
                <a:effectLst/>
                <a:latin typeface="Arial" panose="020B0604020202020204" pitchFamily="34" charset="0"/>
                <a:ea typeface="Calibri" panose="020F0502020204030204" pitchFamily="34" charset="0"/>
              </a:rPr>
              <a:t>Warraber</a:t>
            </a:r>
            <a:r>
              <a:rPr lang="en-AU" sz="1800">
                <a:effectLst/>
                <a:latin typeface="Arial" panose="020B0604020202020204" pitchFamily="34" charset="0"/>
                <a:ea typeface="Calibri" panose="020F0502020204030204" pitchFamily="34" charset="0"/>
              </a:rPr>
              <a:t> Island is part of the Torres Strait Islands. It is positioned on a coral cay, 100km northeast of Thursday Island.</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As many of the Torres Strait Islands are low-lying, the people, plants and animals are at great risk of the effects of climate change, particularly sea level rise.</a:t>
            </a: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Many Torres Strait Islander Peoples are working to protect the ecosystems of these islands from the effects of climate change.</a:t>
            </a:r>
          </a:p>
        </p:txBody>
      </p:sp>
      <p:sp>
        <p:nvSpPr>
          <p:cNvPr id="4" name="Slide Number Placeholder 3">
            <a:extLst>
              <a:ext uri="{FF2B5EF4-FFF2-40B4-BE49-F238E27FC236}">
                <a16:creationId xmlns:a16="http://schemas.microsoft.com/office/drawing/2014/main" id="{E7DF6F20-C876-BE23-DC0E-576052D838A0}"/>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5694452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BACFB-FFDB-AA51-BD93-14BF96323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E2CB7-939F-02BF-69D0-44B22F5F3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4F7F4D-A922-E41F-7EEC-1C402BEA9671}"/>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Teacher notes:</a:t>
            </a:r>
          </a:p>
          <a:p>
            <a:pPr marL="0" marR="0" lvl="0" indent="0" algn="l" defTabSz="1219170" rtl="0" eaLnBrk="1" fontAlgn="auto" latinLnBrk="0" hangingPunct="1">
              <a:lnSpc>
                <a:spcPct val="150000"/>
              </a:lnSpc>
              <a:spcBef>
                <a:spcPts val="1200"/>
              </a:spcBef>
              <a:spcAft>
                <a:spcPts val="600"/>
              </a:spcAft>
              <a:buClrTx/>
              <a:buSzTx/>
              <a:buFont typeface="+mj-lt"/>
              <a:buNone/>
              <a:tabLst/>
              <a:defRPr/>
            </a:pPr>
            <a:endParaRPr lang="en-AU" sz="1800" b="1" dirty="0"/>
          </a:p>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Click on the video to play.</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The Torres Strait Islands are a cluster of islands located between the tip of Queensland and Papua New Guinea. </a:t>
            </a:r>
            <a:br>
              <a:rPr lang="en-AU" sz="1800" dirty="0">
                <a:effectLst/>
                <a:latin typeface="Arial" panose="020B0604020202020204" pitchFamily="34" charset="0"/>
                <a:ea typeface="Calibri" panose="020F0502020204030204" pitchFamily="34" charset="0"/>
              </a:rPr>
            </a:br>
            <a:r>
              <a:rPr lang="en-AU" sz="1800" dirty="0" err="1">
                <a:effectLst/>
                <a:latin typeface="Arial" panose="020B0604020202020204" pitchFamily="34" charset="0"/>
                <a:ea typeface="Calibri" panose="020F0502020204030204" pitchFamily="34" charset="0"/>
              </a:rPr>
              <a:t>Warraber</a:t>
            </a:r>
            <a:r>
              <a:rPr lang="en-AU" sz="1800" dirty="0">
                <a:effectLst/>
                <a:latin typeface="Arial" panose="020B0604020202020204" pitchFamily="34" charset="0"/>
                <a:ea typeface="Calibri" panose="020F0502020204030204" pitchFamily="34" charset="0"/>
              </a:rPr>
              <a:t> Island is part of the Torres Strait Islands. It is positioned on a coral cay, 100km northeast of Thursday Island.</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As many of the Torres Strait Islands are low lying, the people, plants and animals are at great risk of the effects of climate change, particularly sea level rise.</a:t>
            </a: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Many Torres Strait Islander Peoples are working to protect the ecosystems of these islands from the effects of climate change.</a:t>
            </a:r>
          </a:p>
        </p:txBody>
      </p:sp>
      <p:sp>
        <p:nvSpPr>
          <p:cNvPr id="4" name="Slide Number Placeholder 3">
            <a:extLst>
              <a:ext uri="{FF2B5EF4-FFF2-40B4-BE49-F238E27FC236}">
                <a16:creationId xmlns:a16="http://schemas.microsoft.com/office/drawing/2014/main" id="{94862E65-54DC-D73A-5104-A4E1432211C2}"/>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0627329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860B-5CC0-8060-AFF0-CA5E7D66C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A47F4-DC93-1B6C-F863-4D7221832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B787E-66BB-2168-3C58-87D47D1741C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A59BFE-09B1-FC3F-4226-0C0A8B8A682B}"/>
              </a:ext>
            </a:extLst>
          </p:cNvPr>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33802095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66357-6194-7DFF-31BD-359885445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65F01-697F-1BD8-3099-DD8EE5F02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D7DDE-B25A-1217-E37B-44159127944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r>
              <a:rPr lang="en-AU" sz="1600" b="1" kern="1200" dirty="0">
                <a:solidFill>
                  <a:schemeClr val="tx1"/>
                </a:solidFill>
                <a:effectLst/>
                <a:latin typeface="Public Sans" pitchFamily="2" charset="0"/>
                <a:ea typeface="+mn-ea"/>
                <a:cs typeface="+mn-cs"/>
              </a:rPr>
              <a:t>Checkpoint sample response</a:t>
            </a:r>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pitchFamily="2" charset="0"/>
                <a:ea typeface="+mn-ea"/>
                <a:cs typeface="+mn-cs"/>
              </a:rPr>
              <a:t>Mini-challenge (MC):</a:t>
            </a:r>
            <a:r>
              <a:rPr lang="en-AU" sz="1600" kern="1200" dirty="0">
                <a:solidFill>
                  <a:schemeClr val="tx1"/>
                </a:solidFill>
                <a:effectLst/>
                <a:latin typeface="Public Sans" pitchFamily="2" charset="0"/>
                <a:ea typeface="+mn-ea"/>
                <a:cs typeface="+mn-cs"/>
              </a:rPr>
              <a:t> evaporation, condensation, and precipitation.</a:t>
            </a:r>
          </a:p>
          <a:p>
            <a:r>
              <a:rPr lang="en-AU" sz="1600" b="1" kern="1200" dirty="0">
                <a:solidFill>
                  <a:schemeClr val="tx1"/>
                </a:solidFill>
                <a:effectLst/>
                <a:latin typeface="Public Sans" pitchFamily="2" charset="0"/>
                <a:ea typeface="+mn-ea"/>
                <a:cs typeface="+mn-cs"/>
              </a:rPr>
              <a:t>Challenge (C): </a:t>
            </a:r>
            <a:r>
              <a:rPr lang="en-AU" sz="1600" kern="1200" dirty="0">
                <a:solidFill>
                  <a:schemeClr val="tx1"/>
                </a:solidFill>
                <a:effectLst/>
                <a:latin typeface="Public Sans" pitchFamily="2" charset="0"/>
                <a:ea typeface="+mn-ea"/>
                <a:cs typeface="+mn-cs"/>
              </a:rPr>
              <a:t>climate change raises global temperatures, which accelerates evaporation and can change rainfall patterns, leading to droughts in some regions and floods in others.</a:t>
            </a:r>
          </a:p>
          <a:p>
            <a:r>
              <a:rPr lang="en-AU" sz="1600" b="1" kern="1200" dirty="0">
                <a:solidFill>
                  <a:schemeClr val="tx1"/>
                </a:solidFill>
                <a:effectLst/>
                <a:latin typeface="Public Sans" pitchFamily="2" charset="0"/>
                <a:ea typeface="+mn-ea"/>
                <a:cs typeface="+mn-cs"/>
              </a:rPr>
              <a:t>Super challenge (SC): </a:t>
            </a:r>
            <a:r>
              <a:rPr lang="en-AU" sz="1600" kern="1200" dirty="0">
                <a:solidFill>
                  <a:schemeClr val="tx1"/>
                </a:solidFill>
                <a:effectLst/>
                <a:latin typeface="Public Sans" pitchFamily="2" charset="0"/>
                <a:ea typeface="+mn-ea"/>
                <a:cs typeface="+mn-cs"/>
              </a:rPr>
              <a:t>as ocean temperatures increase, the warmer water causes ice sheets, like those in Antarctica and Greenland, to melt faster. This melting reduces the ice sheet mass and contributes to rising sea levels.</a:t>
            </a:r>
            <a:endParaRPr lang="en-AU" dirty="0"/>
          </a:p>
        </p:txBody>
      </p:sp>
      <p:sp>
        <p:nvSpPr>
          <p:cNvPr id="4" name="Slide Number Placeholder 3">
            <a:extLst>
              <a:ext uri="{FF2B5EF4-FFF2-40B4-BE49-F238E27FC236}">
                <a16:creationId xmlns:a16="http://schemas.microsoft.com/office/drawing/2014/main" id="{5586B7DB-C513-3ABB-D49B-471FAF27E7BF}"/>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24040164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59F0-98AA-2597-39D7-14DBEE212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7F8BD-D448-9A5F-73E4-B1D7D62BB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517EE-5AE7-C4EF-BB14-B6B868C21BA8}"/>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dirty="0"/>
              <a:t>Teacher notes:</a:t>
            </a:r>
          </a:p>
          <a:p>
            <a:pPr marL="0" lv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Which of these is a satellite?</a:t>
            </a:r>
            <a:br>
              <a:rPr lang="en-AU" sz="1800" dirty="0">
                <a:effectLst/>
                <a:latin typeface="Arial" panose="020B0604020202020204" pitchFamily="34" charset="0"/>
                <a:ea typeface="Calibri" panose="020F0502020204030204" pitchFamily="34" charset="0"/>
              </a:rPr>
            </a:b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(pause for students to respond – many students will likely choose A or D.)</a:t>
            </a:r>
            <a:br>
              <a:rPr lang="en-AU" sz="1800" dirty="0">
                <a:effectLst/>
                <a:latin typeface="Arial" panose="020B0604020202020204" pitchFamily="34" charset="0"/>
                <a:ea typeface="Calibri" panose="020F0502020204030204" pitchFamily="34" charset="0"/>
              </a:rPr>
            </a:b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What if I told you that all of them are satellites? </a:t>
            </a:r>
            <a:br>
              <a:rPr lang="en-AU" sz="1800" dirty="0">
                <a:effectLst/>
                <a:latin typeface="Arial" panose="020B0604020202020204" pitchFamily="34" charset="0"/>
                <a:ea typeface="Calibri" panose="020F0502020204030204" pitchFamily="34" charset="0"/>
              </a:rPr>
            </a:br>
            <a:r>
              <a:rPr lang="en-AU" sz="2000" b="0" i="0" dirty="0">
                <a:solidFill>
                  <a:srgbClr val="001D35"/>
                </a:solidFill>
                <a:effectLst/>
                <a:latin typeface="Arial" panose="020B0604020202020204" pitchFamily="34" charset="0"/>
              </a:rPr>
              <a:t>A satellite is an object that orbits another celestial body or object in space. While Earth and the Moon are natural satellites, the term ‘satellite’ often refers to artificial satellites, or spacecraft, launched into orbit. </a:t>
            </a:r>
            <a:br>
              <a:rPr lang="en-AU" sz="2000" b="0" i="0" dirty="0">
                <a:solidFill>
                  <a:srgbClr val="001D35"/>
                </a:solidFill>
                <a:effectLst/>
                <a:latin typeface="Arial" panose="020B0604020202020204" pitchFamily="34" charset="0"/>
              </a:rPr>
            </a:br>
            <a:r>
              <a:rPr lang="en-AU" sz="2000" b="0" i="0" dirty="0">
                <a:solidFill>
                  <a:srgbClr val="001D35"/>
                </a:solidFill>
                <a:effectLst/>
                <a:latin typeface="Arial" panose="020B0604020202020204" pitchFamily="34" charset="0"/>
              </a:rPr>
              <a:t>For this lesson, a satellite is defined as a</a:t>
            </a:r>
            <a:r>
              <a:rPr lang="en-AU" sz="1800" dirty="0">
                <a:effectLst/>
                <a:latin typeface="Arial" panose="020B0604020202020204" pitchFamily="34" charset="0"/>
                <a:ea typeface="Calibri" panose="020F0502020204030204" pitchFamily="34" charset="0"/>
              </a:rPr>
              <a:t>n artificial body placed in orbit around the Earth, the Moon or another planet to collect information or for communication.</a:t>
            </a:r>
            <a:br>
              <a:rPr lang="en-AU" sz="2000" b="0" i="0" dirty="0">
                <a:solidFill>
                  <a:srgbClr val="001D35"/>
                </a:solidFill>
                <a:effectLst/>
                <a:latin typeface="Arial" panose="020B0604020202020204" pitchFamily="34" charset="0"/>
              </a:rPr>
            </a:br>
            <a:r>
              <a:rPr lang="en-AU" sz="2000" b="0" i="0" dirty="0">
                <a:solidFill>
                  <a:srgbClr val="001D35"/>
                </a:solidFill>
                <a:effectLst/>
                <a:latin typeface="Arial" panose="020B0604020202020204" pitchFamily="34" charset="0"/>
              </a:rPr>
              <a:t>These satellites are used for various purposes, including communication, weather forecasting, navigation, and Earth observation</a:t>
            </a:r>
            <a:r>
              <a:rPr lang="en-AU" sz="1800" b="0" i="0" dirty="0">
                <a:solidFill>
                  <a:srgbClr val="001D35"/>
                </a:solidFill>
                <a:effectLst/>
                <a:latin typeface="Arial" panose="020B0604020202020204" pitchFamily="34" charset="0"/>
              </a:rPr>
              <a:t>.</a:t>
            </a:r>
            <a:endParaRPr lang="en-AU" sz="18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FCCE889-83EF-2BFD-E0B2-1E03160A39A5}"/>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6597923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23C8-27BD-6334-A12B-812F60A51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85DB6-4CDA-64C4-35B7-262BB15C6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27A20-8AFE-AAB9-53E9-DD33AFED2F48}"/>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2000" b="1"/>
              <a:t>Teacher notes:</a:t>
            </a:r>
          </a:p>
          <a:p>
            <a:pPr marL="0" lvl="0" indent="0">
              <a:lnSpc>
                <a:spcPct val="150000"/>
              </a:lnSpc>
              <a:spcBef>
                <a:spcPts val="1200"/>
              </a:spcBef>
              <a:spcAft>
                <a:spcPts val="600"/>
              </a:spcAft>
              <a:buFont typeface="+mj-lt"/>
              <a:buNone/>
            </a:pPr>
            <a:endParaRPr lang="en-AU" sz="2000" b="0" i="0">
              <a:solidFill>
                <a:srgbClr val="001D35"/>
              </a:solidFill>
              <a:effectLst/>
              <a:latin typeface="Arial" panose="020B0604020202020204" pitchFamily="34" charset="0"/>
            </a:endParaRPr>
          </a:p>
          <a:p>
            <a:pPr marL="0" lvl="0" indent="0">
              <a:lnSpc>
                <a:spcPct val="150000"/>
              </a:lnSpc>
              <a:spcBef>
                <a:spcPts val="1200"/>
              </a:spcBef>
              <a:spcAft>
                <a:spcPts val="600"/>
              </a:spcAft>
              <a:buFont typeface="+mj-lt"/>
              <a:buNone/>
            </a:pPr>
            <a:r>
              <a:rPr lang="en-AU" sz="2000" b="0" i="0">
                <a:solidFill>
                  <a:srgbClr val="001D35"/>
                </a:solidFill>
                <a:effectLst/>
                <a:latin typeface="Arial" panose="020B0604020202020204" pitchFamily="34" charset="0"/>
              </a:rPr>
              <a:t>Satellites carry sensors, sometimes many of them, that read varying amounts of energy reflected from the Earth.</a:t>
            </a:r>
          </a:p>
          <a:p>
            <a:pPr marL="0" lvl="0" indent="0">
              <a:lnSpc>
                <a:spcPct val="150000"/>
              </a:lnSpc>
              <a:spcBef>
                <a:spcPts val="1200"/>
              </a:spcBef>
              <a:spcAft>
                <a:spcPts val="600"/>
              </a:spcAft>
              <a:buFont typeface="+mj-lt"/>
              <a:buNone/>
            </a:pPr>
            <a:r>
              <a:rPr lang="en-AU" sz="2000" b="0" i="0">
                <a:solidFill>
                  <a:srgbClr val="001D35"/>
                </a:solidFill>
                <a:effectLst/>
                <a:latin typeface="Arial" panose="020B0604020202020204" pitchFamily="34" charset="0"/>
              </a:rPr>
              <a:t>Satellites collect data using a process called remote sensing, which involves measuring the electromagnetic radiation reflected or emitted from the Earth's surface. This is done using various instruments like cameras and sensors that capture high-resolution images and data. The data is then transmitted back to Earth via these dishes for analysis.</a:t>
            </a:r>
            <a:endParaRPr lang="en-AU" sz="180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53EB2C08-F7F6-0210-E8FD-55BA175797B5}"/>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1537667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F42D8-1921-3074-384D-3CAB622DA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221EA-3F90-AF5E-A8E1-6A0701514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31104-6645-0CA3-046C-80550D4BC73B}"/>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800" b="1"/>
              <a:t>Teacher notes:</a:t>
            </a:r>
          </a:p>
          <a:p>
            <a:pPr marL="0" lvl="0" indent="0">
              <a:lnSpc>
                <a:spcPct val="150000"/>
              </a:lnSpc>
              <a:spcBef>
                <a:spcPts val="1200"/>
              </a:spcBef>
              <a:spcAft>
                <a:spcPts val="600"/>
              </a:spcAft>
              <a:buFont typeface="+mj-lt"/>
              <a:buNone/>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Scientists use satellite data to understand climate change by collecting large amounts of information from all over the world multiple times a day over many years. This data helps them observe both small-scale weather events and long-term global climate trends. By combining multiple sets of satellite data, scientists can create complex models that show how different variables interact and how changes in one can affect others. These models allow scientists to understand past and present climate changes better. With this understanding, they can make predictions about future climate conditions. These predictions are essential for informing global decisions, including political policies and environmental laws.</a:t>
            </a:r>
          </a:p>
        </p:txBody>
      </p:sp>
      <p:sp>
        <p:nvSpPr>
          <p:cNvPr id="4" name="Slide Number Placeholder 3">
            <a:extLst>
              <a:ext uri="{FF2B5EF4-FFF2-40B4-BE49-F238E27FC236}">
                <a16:creationId xmlns:a16="http://schemas.microsoft.com/office/drawing/2014/main" id="{A18179FF-00A0-5CE9-A9FC-28271544F9CE}"/>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1180587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BD281-BEAD-02BB-7B31-001D87DCB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908B1-9581-569B-E1EB-A7C52356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9D881-A565-D416-7D44-E3F61BE2666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944E75-DADF-7251-AE38-95E876ABA070}"/>
              </a:ext>
            </a:extLst>
          </p:cNvPr>
          <p:cNvSpPr>
            <a:spLocks noGrp="1"/>
          </p:cNvSpPr>
          <p:nvPr>
            <p:ph type="sldNum" sz="quarter" idx="5"/>
          </p:nvPr>
        </p:nvSpPr>
        <p:spPr/>
        <p:txBody>
          <a:bodyPr/>
          <a:lstStyle/>
          <a:p>
            <a:fld id="{D09C5488-DD16-4714-9519-7BE21BA11D4E}" type="slidenum">
              <a:rPr lang="en-AU" smtClean="0"/>
              <a:t>101</a:t>
            </a:fld>
            <a:endParaRPr lang="en-AU"/>
          </a:p>
        </p:txBody>
      </p:sp>
    </p:spTree>
    <p:extLst>
      <p:ext uri="{BB962C8B-B14F-4D97-AF65-F5344CB8AC3E}">
        <p14:creationId xmlns:p14="http://schemas.microsoft.com/office/powerpoint/2010/main" val="3966322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9099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63" r:id="rId4"/>
    <p:sldLayoutId id="2147483724" r:id="rId5"/>
    <p:sldLayoutId id="2147483762" r:id="rId6"/>
    <p:sldLayoutId id="2147483723"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us01.safelinks.protection.outlook.com/?url=https%3A%2F%2Feducation.nsw.gov.au%2Fteaching-and-learning%2Fcurriculum%2Fscience%2Fscience-curriculum-resources-k-12%2Fscience-7-10-curriculum-resources%2Fenvironmental-sustainability-stage-5-science.html&amp;data=05%7C02%7CAmy.Laker3%40det.nsw.edu.au%7Cad9bd30e2e8e4f5071ff08de1b434406%7C05a0e69a418a47c19c259387261bf991%7C0%7C0%7C638978172875772524%7CUnknown%7CTWFpbGZsb3d8eyJFbXB0eU1hcGkiOnRydWUsIlYiOiIwLjAuMDAwMCIsIlAiOiJXaW4zMiIsIkFOIjoiTWFpbCIsIldUIjoyfQ%3D%3D%7C0%7C%7C%7C&amp;sdata=txhSdrbjR4bdG5IOWxQyuKuzr7hy2RWrMA%2B3mbhnlPc%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xml"/><Relationship Id="rId1" Type="http://schemas.openxmlformats.org/officeDocument/2006/relationships/video" Target="https://www.youtube.com/embed/e6rglsLy1Ys?feature=oembed" TargetMode="External"/><Relationship Id="rId5" Type="http://schemas.openxmlformats.org/officeDocument/2006/relationships/hyperlink" Target="https://youtu.be/e6rglsLy1Ys?si=edeUprDWzyv8T7hl" TargetMode="External"/><Relationship Id="rId4" Type="http://schemas.openxmlformats.org/officeDocument/2006/relationships/image" Target="../media/image122.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xml"/><Relationship Id="rId1" Type="http://schemas.openxmlformats.org/officeDocument/2006/relationships/video" Target="https://www.youtube.com/embed/mHW_Sty6jRA?feature=oembed" TargetMode="External"/><Relationship Id="rId5" Type="http://schemas.openxmlformats.org/officeDocument/2006/relationships/hyperlink" Target="https://youtu.be/mHW_Sty6jRA?si=RiMx5lSkxj0dTUvQ" TargetMode="External"/><Relationship Id="rId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5.xml"/><Relationship Id="rId1" Type="http://schemas.openxmlformats.org/officeDocument/2006/relationships/video" Target="https://www.youtube.com/embed/vpHG9V2qJiE?feature=oembed" TargetMode="External"/><Relationship Id="rId5" Type="http://schemas.openxmlformats.org/officeDocument/2006/relationships/hyperlink" Target="https://www.youtube.com/watch?v=vpHG9V2qJiE&amp;t=228s" TargetMode="External"/><Relationship Id="rId4" Type="http://schemas.openxmlformats.org/officeDocument/2006/relationships/image" Target="../media/image1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ideo" Target="https://www.youtube.com/embed/0XTBYMfZyrM?feature=oembed" TargetMode="External"/><Relationship Id="rId5" Type="http://schemas.openxmlformats.org/officeDocument/2006/relationships/hyperlink" Target="https://www.youtube.com/watch?v=0XTBYMfZyrM" TargetMode="Externa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xml"/><Relationship Id="rId1" Type="http://schemas.openxmlformats.org/officeDocument/2006/relationships/video" Target="https://www.youtube.com/embed/3cD9E-1Az7Q?feature=oembed" TargetMode="External"/><Relationship Id="rId5" Type="http://schemas.openxmlformats.org/officeDocument/2006/relationships/hyperlink" Target="https://youtu.be/3cD9E-1Az7Q?si=7ynuD0lr9Wl8znM-" TargetMode="External"/><Relationship Id="rId4" Type="http://schemas.openxmlformats.org/officeDocument/2006/relationships/image" Target="../media/image13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_rels/slide1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6.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5.xml"/><Relationship Id="rId1" Type="http://schemas.openxmlformats.org/officeDocument/2006/relationships/video" Target="https://www.youtube.com/embed/G4I8J1BJQ_o?feature=oembed" TargetMode="External"/><Relationship Id="rId5" Type="http://schemas.openxmlformats.org/officeDocument/2006/relationships/hyperlink" Target="https://youtu.be/G4I8J1BJQ_o?si=mK7TyRz_KUMO_5T3" TargetMode="External"/><Relationship Id="rId4" Type="http://schemas.openxmlformats.org/officeDocument/2006/relationships/image" Target="../media/image13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9.xml"/><Relationship Id="rId1" Type="http://schemas.openxmlformats.org/officeDocument/2006/relationships/slideLayout" Target="../slideLayouts/slideLayout5.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File:Reverse_vending_machine_for_the_NSW_Container_Deposit_Scheme_at_the_Kooringal_Mall_2.jpg" TargetMode="External"/><Relationship Id="rId4" Type="http://schemas.openxmlformats.org/officeDocument/2006/relationships/image" Target="../media/image138.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1.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xml"/><Relationship Id="rId1" Type="http://schemas.openxmlformats.org/officeDocument/2006/relationships/video" Target="https://www.youtube.com/embed/4fkbQynfSyY?feature=oembed" TargetMode="External"/><Relationship Id="rId5" Type="http://schemas.openxmlformats.org/officeDocument/2006/relationships/hyperlink" Target="https://youtu.be/4fkbQynfSyY?si=Hk9j1GApwn8Kwzdv" TargetMode="External"/><Relationship Id="rId4" Type="http://schemas.openxmlformats.org/officeDocument/2006/relationships/image" Target="../media/image13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5.xml"/><Relationship Id="rId1" Type="http://schemas.openxmlformats.org/officeDocument/2006/relationships/video" Target="https://www.youtube.com/embed/w_0DQsk1z_Y?feature=oembed" TargetMode="External"/><Relationship Id="rId5" Type="http://schemas.openxmlformats.org/officeDocument/2006/relationships/hyperlink" Target="https://youtu.be/w_0DQsk1z_Y?si=3P-rEoxDIZVMPgsI" TargetMode="External"/><Relationship Id="rId4" Type="http://schemas.openxmlformats.org/officeDocument/2006/relationships/image" Target="../media/image141.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6.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xml"/><Relationship Id="rId1" Type="http://schemas.openxmlformats.org/officeDocument/2006/relationships/video" Target="https://www.youtube.com/embed/5wVJeq4mLL0?feature=oembed" TargetMode="External"/><Relationship Id="rId5" Type="http://schemas.openxmlformats.org/officeDocument/2006/relationships/hyperlink" Target="https://youtu.be/5wVJeq4mLL0?si=Z94nQoK5KkngUEnu" TargetMode="External"/><Relationship Id="rId4" Type="http://schemas.openxmlformats.org/officeDocument/2006/relationships/image" Target="../media/image14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s://www.schoolinfrastructure.nsw.gov.au/what-we-do/we-look-after-our-schools/solving-organic-waste.html" TargetMode="External"/><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9.xml"/><Relationship Id="rId1" Type="http://schemas.openxmlformats.org/officeDocument/2006/relationships/slideLayout" Target="../slideLayouts/slideLayout8.xml"/><Relationship Id="rId6" Type="http://schemas.openxmlformats.org/officeDocument/2006/relationships/hyperlink" Target="https://creativecommons.org/licenses/by/4.0/deed.en" TargetMode="External"/><Relationship Id="rId5" Type="http://schemas.openxmlformats.org/officeDocument/2006/relationships/hyperlink" Target="https://www.schoolinfrastructure.nsw.gov.au/what-we-do/we-look-after-our-schools/solving-organic-waste/program-resources/teaching-resources-.html#:~:text=General%20teaching%20resources" TargetMode="External"/><Relationship Id="rId4" Type="http://schemas.openxmlformats.org/officeDocument/2006/relationships/chart" Target="../charts/char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8" Type="http://schemas.openxmlformats.org/officeDocument/2006/relationships/hyperlink" Target="https://www.youtube.com/watch?v=4fkbQynfSyY" TargetMode="External"/><Relationship Id="rId13" Type="http://schemas.openxmlformats.org/officeDocument/2006/relationships/hyperlink" Target="http://www.bom.gov.au/state-of-the-climate/future-climate.shtml"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12" Type="http://schemas.openxmlformats.org/officeDocument/2006/relationships/hyperlink" Target="https://www.youtube.com/watch?v=mHW_Sty6jRA" TargetMode="External"/><Relationship Id="rId2" Type="http://schemas.openxmlformats.org/officeDocument/2006/relationships/notesSlide" Target="../notesSlides/notesSlide131.xml"/><Relationship Id="rId1" Type="http://schemas.openxmlformats.org/officeDocument/2006/relationships/slideLayout" Target="../slideLayouts/slideLayout10.xml"/><Relationship Id="rId6" Type="http://schemas.openxmlformats.org/officeDocument/2006/relationships/hyperlink" Target="https://curriculum.nsw.edu.au/learning-areas/science/science-7-10-2023/overview" TargetMode="External"/><Relationship Id="rId11" Type="http://schemas.openxmlformats.org/officeDocument/2006/relationships/hyperlink" Target="https://www.youtube.com/watch?v=YT7eY-SWLnU"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Li1WjnQq7IQ"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0Z8g-smE2sk" TargetMode="External"/><Relationship Id="rId14" Type="http://schemas.openxmlformats.org/officeDocument/2006/relationships/hyperlink" Target="http://www.bom.gov.au/state-of-the-climate/greenhouse-gas-levels.shtml"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s://sos.noaa.gov/catalog/datasets/satellites-paths-and-positions/" TargetMode="External"/><Relationship Id="rId13" Type="http://schemas.openxmlformats.org/officeDocument/2006/relationships/hyperlink" Target="https://www.youtube.com/watch?v=G4I8J1BJQ_o" TargetMode="External"/><Relationship Id="rId18" Type="http://schemas.openxmlformats.org/officeDocument/2006/relationships/hyperlink" Target="https://www.youtube.com/watch?v=zx04Kl8y4dE" TargetMode="External"/><Relationship Id="rId3" Type="http://schemas.openxmlformats.org/officeDocument/2006/relationships/hyperlink" Target="http://www.bom.gov.au/state-of-the-climate/" TargetMode="External"/><Relationship Id="rId7" Type="http://schemas.openxmlformats.org/officeDocument/2006/relationships/hyperlink" Target="https://www.schoolinfrastructure.nsw.gov.au/what-we-do/we-look-after-our-schools/solving-organic-waste/program-resources/teaching-resources-.html" TargetMode="External"/><Relationship Id="rId12" Type="http://schemas.openxmlformats.org/officeDocument/2006/relationships/hyperlink" Target="https://news.stanford.edu/stories/2019/12/mealworms-provide-plastic-solution#:~:text=Mealworms%20in%20the%20experiment%20excreted,of%20it%20after%2048%20hours" TargetMode="External"/><Relationship Id="rId17" Type="http://schemas.openxmlformats.org/officeDocument/2006/relationships/hyperlink" Target="https://www.youtube.com/watch?v=vpHG9V2qJiE&amp;t=228s" TargetMode="External"/><Relationship Id="rId2" Type="http://schemas.openxmlformats.org/officeDocument/2006/relationships/notesSlide" Target="../notesSlides/notesSlide132.xml"/><Relationship Id="rId16" Type="http://schemas.openxmlformats.org/officeDocument/2006/relationships/hyperlink" Target="https://sdgs.un.org/goals" TargetMode="External"/><Relationship Id="rId1" Type="http://schemas.openxmlformats.org/officeDocument/2006/relationships/slideLayout" Target="../slideLayouts/slideLayout8.xml"/><Relationship Id="rId6" Type="http://schemas.openxmlformats.org/officeDocument/2006/relationships/hyperlink" Target="https://www.youtube.com/watch?v=qEE3iUIbm7U" TargetMode="External"/><Relationship Id="rId11" Type="http://schemas.openxmlformats.org/officeDocument/2006/relationships/hyperlink" Target="https://www.youtube.com/watch?v=5wVJeq4mLL0" TargetMode="External"/><Relationship Id="rId5" Type="http://schemas.openxmlformats.org/officeDocument/2006/relationships/hyperlink" Target="https://www.youtube.com/watch?v=XPCBzcb49_M&amp;t=174s" TargetMode="External"/><Relationship Id="rId15" Type="http://schemas.openxmlformats.org/officeDocument/2006/relationships/hyperlink" Target="https://www.youtube.com/watch?v=3cD9E-1Az7Q&amp;t=1s" TargetMode="External"/><Relationship Id="rId10" Type="http://schemas.openxmlformats.org/officeDocument/2006/relationships/hyperlink" Target="https://www.youtube.com/watch?v=dXBzFNEwoj8" TargetMode="External"/><Relationship Id="rId19" Type="http://schemas.openxmlformats.org/officeDocument/2006/relationships/hyperlink" Target="https://www.un.org/en/about-us#:~:text=and%20find%20shared%20solutions.,contained%20in%20its%20founding%20Charter" TargetMode="External"/><Relationship Id="rId4" Type="http://schemas.openxmlformats.org/officeDocument/2006/relationships/hyperlink" Target="https://www.csiro.au/en/research/environmental-impacts/climate-change/state-of-the-climate" TargetMode="External"/><Relationship Id="rId9" Type="http://schemas.openxmlformats.org/officeDocument/2006/relationships/hyperlink" Target="https://www.youtube.com/watch?v=e6rglsLy1Ys" TargetMode="External"/><Relationship Id="rId14" Type="http://schemas.openxmlformats.org/officeDocument/2006/relationships/hyperlink" Target="https://www.youtube.com/watch?v=rivf479bW8Q"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creativecommons.org/licenses/by-nc-sa/2.0/deed.en" TargetMode="External"/><Relationship Id="rId4" Type="http://schemas.openxmlformats.org/officeDocument/2006/relationships/hyperlink" Target="https://www.flickr.com/photos/worldresourcesinstitute/547712353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creativecommons.org/licenses/by/4.0/deed.en" TargetMode="External"/><Relationship Id="rId4" Type="http://schemas.openxmlformats.org/officeDocument/2006/relationships/hyperlink" Target="https://ourworldindata.org/2024-living-planet-index"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66.xml"/><Relationship Id="rId3" Type="http://schemas.openxmlformats.org/officeDocument/2006/relationships/slide" Target="slide3.xml"/><Relationship Id="rId7" Type="http://schemas.openxmlformats.org/officeDocument/2006/relationships/slide" Target="slide13.xml"/><Relationship Id="rId12"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slide" Target="slide50.xml"/><Relationship Id="rId5" Type="http://schemas.openxmlformats.org/officeDocument/2006/relationships/slide" Target="slide6.xml"/><Relationship Id="rId10" Type="http://schemas.openxmlformats.org/officeDocument/2006/relationships/slide" Target="slide42.xml"/><Relationship Id="rId4" Type="http://schemas.openxmlformats.org/officeDocument/2006/relationships/slide" Target="slide5.xml"/><Relationship Id="rId9" Type="http://schemas.openxmlformats.org/officeDocument/2006/relationships/slide" Target="slide28.xml"/><Relationship Id="rId14" Type="http://schemas.openxmlformats.org/officeDocument/2006/relationships/slide" Target="slide7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video" Target="https://www.youtube.com/embed/CS2bPfPsKJ8?feature=oembed" TargetMode="External"/><Relationship Id="rId5" Type="http://schemas.openxmlformats.org/officeDocument/2006/relationships/hyperlink" Target="https://youtu.be/CS2bPfPsKJ8?si=erdReB8gK7MvW91U" TargetMode="Externa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http://www.bom.gov.au/state-of-the-climat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www.bom.gov.au/state-of-the-climat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www.bom.gov.au/state-of-the-climat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hyperlink" Target="https://creativecommons.org/licenses/by/4.0/deed.en" TargetMode="External"/><Relationship Id="rId4" Type="http://schemas.openxmlformats.org/officeDocument/2006/relationships/hyperlink" Target="https://ourworldindata.org/explorers/climate-change?time=earliest..2025&amp;Metric=Temperature+anomaly&amp;Long-run+series=false&amp;country=OWID_WRL~ATA~Gulkana+Glacier~Lemon+Creek+Glacier~OWID_NAM~South+Cascade+Glacier~Wolverine+Glacier~Hawaii~Arctic+Ocean"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95.xml"/><Relationship Id="rId13" Type="http://schemas.openxmlformats.org/officeDocument/2006/relationships/slide" Target="slide117.xml"/><Relationship Id="rId3" Type="http://schemas.openxmlformats.org/officeDocument/2006/relationships/slide" Target="slide3.xml"/><Relationship Id="rId7" Type="http://schemas.openxmlformats.org/officeDocument/2006/relationships/slide" Target="slide8.xml"/><Relationship Id="rId12" Type="http://schemas.openxmlformats.org/officeDocument/2006/relationships/slide" Target="slide11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85.xml"/><Relationship Id="rId11" Type="http://schemas.openxmlformats.org/officeDocument/2006/relationships/slide" Target="slide107.xml"/><Relationship Id="rId5" Type="http://schemas.openxmlformats.org/officeDocument/2006/relationships/slide" Target="slide6.xml"/><Relationship Id="rId15" Type="http://schemas.openxmlformats.org/officeDocument/2006/relationships/slide" Target="slide127.xml"/><Relationship Id="rId10" Type="http://schemas.openxmlformats.org/officeDocument/2006/relationships/slide" Target="slide101.xml"/><Relationship Id="rId4" Type="http://schemas.openxmlformats.org/officeDocument/2006/relationships/slide" Target="slide5.xml"/><Relationship Id="rId9" Type="http://schemas.openxmlformats.org/officeDocument/2006/relationships/slide" Target="slide100.xml"/><Relationship Id="rId14" Type="http://schemas.openxmlformats.org/officeDocument/2006/relationships/slide" Target="slide12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hyperlink" Target="https://creativecommons.org/licenses/by/4.0/deed.en" TargetMode="External"/><Relationship Id="rId4" Type="http://schemas.openxmlformats.org/officeDocument/2006/relationships/hyperlink" Target="https://ourworldindata.org/grapher/country-level-monthly-temperature-anomali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hyperlink" Target="https://creativecommons.org/licenses/by/4.0/deed.en" TargetMode="External"/><Relationship Id="rId4" Type="http://schemas.openxmlformats.org/officeDocument/2006/relationships/hyperlink" Target="https://ourworldindata.org/grapher/sea-surface-temperature"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4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6" Type="http://schemas.openxmlformats.org/officeDocument/2006/relationships/image" Target="../media/image45.png"/><Relationship Id="rId117" Type="http://schemas.openxmlformats.org/officeDocument/2006/relationships/image" Target="../media/image89.png"/><Relationship Id="rId21" Type="http://schemas.openxmlformats.org/officeDocument/2006/relationships/customXml" Target="../ink/ink16.xml"/><Relationship Id="rId42" Type="http://schemas.openxmlformats.org/officeDocument/2006/relationships/image" Target="../media/image53.png"/><Relationship Id="rId47" Type="http://schemas.openxmlformats.org/officeDocument/2006/relationships/customXml" Target="../ink/ink31.xml"/><Relationship Id="rId63" Type="http://schemas.openxmlformats.org/officeDocument/2006/relationships/customXml" Target="../ink/ink40.xml"/><Relationship Id="rId68" Type="http://schemas.openxmlformats.org/officeDocument/2006/relationships/image" Target="../media/image65.png"/><Relationship Id="rId84" Type="http://schemas.openxmlformats.org/officeDocument/2006/relationships/image" Target="../media/image73.png"/><Relationship Id="rId89" Type="http://schemas.openxmlformats.org/officeDocument/2006/relationships/image" Target="../media/image75.png"/><Relationship Id="rId112" Type="http://schemas.openxmlformats.org/officeDocument/2006/relationships/customXml" Target="../ink/ink65.xml"/><Relationship Id="rId16" Type="http://schemas.openxmlformats.org/officeDocument/2006/relationships/customXml" Target="../ink/ink12.xml"/><Relationship Id="rId107" Type="http://schemas.openxmlformats.org/officeDocument/2006/relationships/image" Target="../media/image84.png"/><Relationship Id="rId11" Type="http://schemas.openxmlformats.org/officeDocument/2006/relationships/customXml" Target="../ink/ink7.xml"/><Relationship Id="rId32" Type="http://schemas.openxmlformats.org/officeDocument/2006/relationships/image" Target="../media/image48.png"/><Relationship Id="rId37" Type="http://schemas.openxmlformats.org/officeDocument/2006/relationships/customXml" Target="../ink/ink26.xml"/><Relationship Id="rId53" Type="http://schemas.openxmlformats.org/officeDocument/2006/relationships/customXml" Target="../ink/ink35.xml"/><Relationship Id="rId58" Type="http://schemas.openxmlformats.org/officeDocument/2006/relationships/image" Target="../media/image60.png"/><Relationship Id="rId74" Type="http://schemas.openxmlformats.org/officeDocument/2006/relationships/image" Target="../media/image68.png"/><Relationship Id="rId79" Type="http://schemas.openxmlformats.org/officeDocument/2006/relationships/customXml" Target="../ink/ink48.xml"/><Relationship Id="rId102" Type="http://schemas.openxmlformats.org/officeDocument/2006/relationships/customXml" Target="../ink/ink60.xml"/><Relationship Id="rId123" Type="http://schemas.openxmlformats.org/officeDocument/2006/relationships/image" Target="../media/image92.png"/><Relationship Id="rId5" Type="http://schemas.openxmlformats.org/officeDocument/2006/relationships/customXml" Target="../ink/ink2.xml"/><Relationship Id="rId90" Type="http://schemas.openxmlformats.org/officeDocument/2006/relationships/customXml" Target="../ink/ink54.xml"/><Relationship Id="rId95" Type="http://schemas.openxmlformats.org/officeDocument/2006/relationships/image" Target="../media/image78.png"/><Relationship Id="rId22" Type="http://schemas.openxmlformats.org/officeDocument/2006/relationships/customXml" Target="../ink/ink17.xml"/><Relationship Id="rId27" Type="http://schemas.openxmlformats.org/officeDocument/2006/relationships/customXml" Target="../ink/ink21.xml"/><Relationship Id="rId43" Type="http://schemas.openxmlformats.org/officeDocument/2006/relationships/customXml" Target="../ink/ink29.xml"/><Relationship Id="rId48" Type="http://schemas.openxmlformats.org/officeDocument/2006/relationships/image" Target="../media/image56.png"/><Relationship Id="rId64" Type="http://schemas.openxmlformats.org/officeDocument/2006/relationships/image" Target="../media/image63.png"/><Relationship Id="rId69" Type="http://schemas.openxmlformats.org/officeDocument/2006/relationships/customXml" Target="../ink/ink43.xml"/><Relationship Id="rId113" Type="http://schemas.openxmlformats.org/officeDocument/2006/relationships/image" Target="../media/image87.png"/><Relationship Id="rId118" Type="http://schemas.openxmlformats.org/officeDocument/2006/relationships/customXml" Target="../ink/ink68.xml"/><Relationship Id="rId80" Type="http://schemas.openxmlformats.org/officeDocument/2006/relationships/image" Target="../media/image71.png"/><Relationship Id="rId85" Type="http://schemas.openxmlformats.org/officeDocument/2006/relationships/customXml" Target="../ink/ink51.xml"/><Relationship Id="rId12" Type="http://schemas.openxmlformats.org/officeDocument/2006/relationships/customXml" Target="../ink/ink8.xml"/><Relationship Id="rId17" Type="http://schemas.openxmlformats.org/officeDocument/2006/relationships/customXml" Target="../ink/ink13.xml"/><Relationship Id="rId33" Type="http://schemas.openxmlformats.org/officeDocument/2006/relationships/customXml" Target="../ink/ink24.xml"/><Relationship Id="rId38" Type="http://schemas.openxmlformats.org/officeDocument/2006/relationships/image" Target="../media/image51.png"/><Relationship Id="rId59" Type="http://schemas.openxmlformats.org/officeDocument/2006/relationships/customXml" Target="../ink/ink38.xml"/><Relationship Id="rId103" Type="http://schemas.openxmlformats.org/officeDocument/2006/relationships/image" Target="../media/image82.png"/><Relationship Id="rId108" Type="http://schemas.openxmlformats.org/officeDocument/2006/relationships/customXml" Target="../ink/ink63.xml"/><Relationship Id="rId54" Type="http://schemas.openxmlformats.org/officeDocument/2006/relationships/image" Target="../media/image58.png"/><Relationship Id="rId70" Type="http://schemas.openxmlformats.org/officeDocument/2006/relationships/image" Target="../media/image66.png"/><Relationship Id="rId75" Type="http://schemas.openxmlformats.org/officeDocument/2006/relationships/customXml" Target="../ink/ink46.xml"/><Relationship Id="rId91" Type="http://schemas.openxmlformats.org/officeDocument/2006/relationships/image" Target="../media/image76.png"/><Relationship Id="rId96" Type="http://schemas.openxmlformats.org/officeDocument/2006/relationships/customXml" Target="../ink/ink57.xml"/><Relationship Id="rId1" Type="http://schemas.openxmlformats.org/officeDocument/2006/relationships/slideLayout" Target="../slideLayouts/slideLayout5.xml"/><Relationship Id="rId6" Type="http://schemas.openxmlformats.org/officeDocument/2006/relationships/image" Target="../media/image43.png"/><Relationship Id="rId23" Type="http://schemas.openxmlformats.org/officeDocument/2006/relationships/customXml" Target="../ink/ink18.xml"/><Relationship Id="rId28" Type="http://schemas.openxmlformats.org/officeDocument/2006/relationships/image" Target="../media/image46.png"/><Relationship Id="rId49" Type="http://schemas.openxmlformats.org/officeDocument/2006/relationships/customXml" Target="../ink/ink32.xml"/><Relationship Id="rId114" Type="http://schemas.openxmlformats.org/officeDocument/2006/relationships/customXml" Target="../ink/ink66.xml"/><Relationship Id="rId119" Type="http://schemas.openxmlformats.org/officeDocument/2006/relationships/image" Target="../media/image90.png"/><Relationship Id="rId44" Type="http://schemas.openxmlformats.org/officeDocument/2006/relationships/image" Target="../media/image54.png"/><Relationship Id="rId60" Type="http://schemas.openxmlformats.org/officeDocument/2006/relationships/image" Target="../media/image61.png"/><Relationship Id="rId65" Type="http://schemas.openxmlformats.org/officeDocument/2006/relationships/customXml" Target="../ink/ink41.xml"/><Relationship Id="rId81" Type="http://schemas.openxmlformats.org/officeDocument/2006/relationships/customXml" Target="../ink/ink49.xml"/><Relationship Id="rId86" Type="http://schemas.openxmlformats.org/officeDocument/2006/relationships/image" Target="../media/image74.png"/><Relationship Id="rId4" Type="http://schemas.openxmlformats.org/officeDocument/2006/relationships/image" Target="../media/image42.png"/><Relationship Id="rId9" Type="http://schemas.openxmlformats.org/officeDocument/2006/relationships/customXml" Target="../ink/ink5.xml"/><Relationship Id="rId13" Type="http://schemas.openxmlformats.org/officeDocument/2006/relationships/customXml" Target="../ink/ink9.xml"/><Relationship Id="rId18" Type="http://schemas.openxmlformats.org/officeDocument/2006/relationships/customXml" Target="../ink/ink14.xml"/><Relationship Id="rId39" Type="http://schemas.openxmlformats.org/officeDocument/2006/relationships/customXml" Target="../ink/ink27.xml"/><Relationship Id="rId109" Type="http://schemas.openxmlformats.org/officeDocument/2006/relationships/image" Target="../media/image85.png"/><Relationship Id="rId34" Type="http://schemas.openxmlformats.org/officeDocument/2006/relationships/image" Target="../media/image49.png"/><Relationship Id="rId50" Type="http://schemas.openxmlformats.org/officeDocument/2006/relationships/customXml" Target="../ink/ink33.xml"/><Relationship Id="rId55" Type="http://schemas.openxmlformats.org/officeDocument/2006/relationships/customXml" Target="../ink/ink36.xml"/><Relationship Id="rId76" Type="http://schemas.openxmlformats.org/officeDocument/2006/relationships/image" Target="../media/image69.png"/><Relationship Id="rId97" Type="http://schemas.openxmlformats.org/officeDocument/2006/relationships/image" Target="../media/image79.png"/><Relationship Id="rId104" Type="http://schemas.openxmlformats.org/officeDocument/2006/relationships/customXml" Target="../ink/ink61.xml"/><Relationship Id="rId120" Type="http://schemas.openxmlformats.org/officeDocument/2006/relationships/customXml" Target="../ink/ink69.xml"/><Relationship Id="rId7" Type="http://schemas.openxmlformats.org/officeDocument/2006/relationships/customXml" Target="../ink/ink3.xml"/><Relationship Id="rId71" Type="http://schemas.openxmlformats.org/officeDocument/2006/relationships/customXml" Target="../ink/ink44.xml"/><Relationship Id="rId92" Type="http://schemas.openxmlformats.org/officeDocument/2006/relationships/customXml" Target="../ink/ink55.xml"/><Relationship Id="rId2" Type="http://schemas.openxmlformats.org/officeDocument/2006/relationships/notesSlide" Target="../notesSlides/notesSlide48.xml"/><Relationship Id="rId29" Type="http://schemas.openxmlformats.org/officeDocument/2006/relationships/customXml" Target="../ink/ink22.xml"/><Relationship Id="rId24" Type="http://schemas.openxmlformats.org/officeDocument/2006/relationships/customXml" Target="../ink/ink19.xml"/><Relationship Id="rId40" Type="http://schemas.openxmlformats.org/officeDocument/2006/relationships/image" Target="../media/image52.png"/><Relationship Id="rId45" Type="http://schemas.openxmlformats.org/officeDocument/2006/relationships/customXml" Target="../ink/ink30.xml"/><Relationship Id="rId66" Type="http://schemas.openxmlformats.org/officeDocument/2006/relationships/image" Target="../media/image64.png"/><Relationship Id="rId87" Type="http://schemas.openxmlformats.org/officeDocument/2006/relationships/customXml" Target="../ink/ink52.xml"/><Relationship Id="rId110" Type="http://schemas.openxmlformats.org/officeDocument/2006/relationships/customXml" Target="../ink/ink64.xml"/><Relationship Id="rId115" Type="http://schemas.openxmlformats.org/officeDocument/2006/relationships/image" Target="../media/image88.png"/><Relationship Id="rId61" Type="http://schemas.openxmlformats.org/officeDocument/2006/relationships/customXml" Target="../ink/ink39.xml"/><Relationship Id="rId82" Type="http://schemas.openxmlformats.org/officeDocument/2006/relationships/image" Target="../media/image72.png"/><Relationship Id="rId19" Type="http://schemas.openxmlformats.org/officeDocument/2006/relationships/image" Target="../media/image44.png"/><Relationship Id="rId14" Type="http://schemas.openxmlformats.org/officeDocument/2006/relationships/customXml" Target="../ink/ink10.xml"/><Relationship Id="rId30" Type="http://schemas.openxmlformats.org/officeDocument/2006/relationships/image" Target="../media/image47.png"/><Relationship Id="rId35" Type="http://schemas.openxmlformats.org/officeDocument/2006/relationships/customXml" Target="../ink/ink25.xml"/><Relationship Id="rId56" Type="http://schemas.openxmlformats.org/officeDocument/2006/relationships/image" Target="../media/image59.png"/><Relationship Id="rId77" Type="http://schemas.openxmlformats.org/officeDocument/2006/relationships/customXml" Target="../ink/ink47.xml"/><Relationship Id="rId100" Type="http://schemas.openxmlformats.org/officeDocument/2006/relationships/customXml" Target="../ink/ink59.xml"/><Relationship Id="rId105" Type="http://schemas.openxmlformats.org/officeDocument/2006/relationships/image" Target="../media/image83.png"/><Relationship Id="rId8" Type="http://schemas.openxmlformats.org/officeDocument/2006/relationships/customXml" Target="../ink/ink4.xml"/><Relationship Id="rId51" Type="http://schemas.openxmlformats.org/officeDocument/2006/relationships/customXml" Target="../ink/ink34.xml"/><Relationship Id="rId72" Type="http://schemas.openxmlformats.org/officeDocument/2006/relationships/image" Target="../media/image67.png"/><Relationship Id="rId93" Type="http://schemas.openxmlformats.org/officeDocument/2006/relationships/image" Target="../media/image77.png"/><Relationship Id="rId98" Type="http://schemas.openxmlformats.org/officeDocument/2006/relationships/customXml" Target="../ink/ink58.xml"/><Relationship Id="rId121" Type="http://schemas.openxmlformats.org/officeDocument/2006/relationships/image" Target="../media/image91.png"/><Relationship Id="rId3" Type="http://schemas.openxmlformats.org/officeDocument/2006/relationships/customXml" Target="../ink/ink1.xml"/><Relationship Id="rId25" Type="http://schemas.openxmlformats.org/officeDocument/2006/relationships/customXml" Target="../ink/ink20.xml"/><Relationship Id="rId46" Type="http://schemas.openxmlformats.org/officeDocument/2006/relationships/image" Target="../media/image55.png"/><Relationship Id="rId67" Type="http://schemas.openxmlformats.org/officeDocument/2006/relationships/customXml" Target="../ink/ink42.xml"/><Relationship Id="rId116" Type="http://schemas.openxmlformats.org/officeDocument/2006/relationships/customXml" Target="../ink/ink67.xml"/><Relationship Id="rId20" Type="http://schemas.openxmlformats.org/officeDocument/2006/relationships/customXml" Target="../ink/ink15.xml"/><Relationship Id="rId41" Type="http://schemas.openxmlformats.org/officeDocument/2006/relationships/customXml" Target="../ink/ink28.xml"/><Relationship Id="rId62" Type="http://schemas.openxmlformats.org/officeDocument/2006/relationships/image" Target="../media/image62.png"/><Relationship Id="rId83" Type="http://schemas.openxmlformats.org/officeDocument/2006/relationships/customXml" Target="../ink/ink50.xml"/><Relationship Id="rId88" Type="http://schemas.openxmlformats.org/officeDocument/2006/relationships/customXml" Target="../ink/ink53.xml"/><Relationship Id="rId111" Type="http://schemas.openxmlformats.org/officeDocument/2006/relationships/image" Target="../media/image86.png"/><Relationship Id="rId15" Type="http://schemas.openxmlformats.org/officeDocument/2006/relationships/customXml" Target="../ink/ink11.xml"/><Relationship Id="rId36" Type="http://schemas.openxmlformats.org/officeDocument/2006/relationships/image" Target="../media/image50.png"/><Relationship Id="rId57" Type="http://schemas.openxmlformats.org/officeDocument/2006/relationships/customXml" Target="../ink/ink37.xml"/><Relationship Id="rId106" Type="http://schemas.openxmlformats.org/officeDocument/2006/relationships/customXml" Target="../ink/ink62.xml"/><Relationship Id="rId10" Type="http://schemas.openxmlformats.org/officeDocument/2006/relationships/customXml" Target="../ink/ink6.xml"/><Relationship Id="rId31" Type="http://schemas.openxmlformats.org/officeDocument/2006/relationships/customXml" Target="../ink/ink23.xml"/><Relationship Id="rId52" Type="http://schemas.openxmlformats.org/officeDocument/2006/relationships/image" Target="../media/image57.png"/><Relationship Id="rId73" Type="http://schemas.openxmlformats.org/officeDocument/2006/relationships/customXml" Target="../ink/ink45.xml"/><Relationship Id="rId78" Type="http://schemas.openxmlformats.org/officeDocument/2006/relationships/image" Target="../media/image70.png"/><Relationship Id="rId94" Type="http://schemas.openxmlformats.org/officeDocument/2006/relationships/customXml" Target="../ink/ink56.xml"/><Relationship Id="rId99" Type="http://schemas.openxmlformats.org/officeDocument/2006/relationships/image" Target="../media/image80.png"/><Relationship Id="rId101" Type="http://schemas.openxmlformats.org/officeDocument/2006/relationships/image" Target="../media/image81.png"/><Relationship Id="rId122" Type="http://schemas.openxmlformats.org/officeDocument/2006/relationships/customXml" Target="../ink/ink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ourworldindata.org/grapher/sea-surface-temperature"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hyperlink" Target="http://www.bom.gov.au/state-of-the-climate/greenhouse-gas-levels.s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hyperlink" Target="http://www.bom.gov.au/state-of-the-climate/greenhouse-gas-levels.shtml" TargetMode="External"/><Relationship Id="rId4" Type="http://schemas.openxmlformats.org/officeDocument/2006/relationships/hyperlink" Target="https://ourworldindata.org/grapher/sea-surface-temperature"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hyperlink" Target="http://www.bom.gov.au/state-of-the-climate/greenhouse-gas-levels.shtml" TargetMode="External"/><Relationship Id="rId4" Type="http://schemas.openxmlformats.org/officeDocument/2006/relationships/hyperlink" Target="https://ourworldindata.org/grapher/sea-surface-temperatur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hyperlink" Target="http://www.bom.gov.au/state-of-the-climate/future-climate.shtml" TargetMode="External"/><Relationship Id="rId4" Type="http://schemas.openxmlformats.org/officeDocument/2006/relationships/hyperlink" Target="https://ourworldindata.org/grapher/sea-surface-temperature"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video" Target="https://www.youtube.com/embed/dXBzFNEwoj8?feature=oembed" TargetMode="External"/><Relationship Id="rId5" Type="http://schemas.openxmlformats.org/officeDocument/2006/relationships/image" Target="../media/image100.jpeg"/><Relationship Id="rId4" Type="http://schemas.openxmlformats.org/officeDocument/2006/relationships/hyperlink" Target="https://youtu.be/dXBzFNEwoj8?si=l0bd8mDV6CkGAjgM"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xml"/><Relationship Id="rId1" Type="http://schemas.openxmlformats.org/officeDocument/2006/relationships/video" Target="https://www.youtube.com/embed/0Z8g-smE2sk?feature=oembed" TargetMode="External"/><Relationship Id="rId5" Type="http://schemas.openxmlformats.org/officeDocument/2006/relationships/hyperlink" Target="https://youtu.be/0Z8g-smE2sk?si=mAPYMVpLYaGQO2Md" TargetMode="External"/><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www.bom.gov.au/state-of-the-climate/"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video" Target="https://www.youtube.com/embed/rivf479bW8Q?feature=oembed" TargetMode="External"/><Relationship Id="rId5" Type="http://schemas.openxmlformats.org/officeDocument/2006/relationships/hyperlink" Target="https://youtu.be/rivf479bW8Q?si=qkKQ58htNOoElEgK" TargetMode="External"/><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video" Target="https://www.youtube.com/embed/YT7eY-SWLnU?feature=oembed" TargetMode="External"/><Relationship Id="rId5" Type="http://schemas.openxmlformats.org/officeDocument/2006/relationships/hyperlink" Target="https://youtu.be/YT7eY-SWLnU?si=hvClxQA1_zBWp2nj" TargetMode="External"/><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hyperlink" Target="https://www.neefusa.org/" TargetMode="External"/><Relationship Id="rId4" Type="http://schemas.openxmlformats.org/officeDocument/2006/relationships/hyperlink" Target="https://www.neefusa.org/resource/ocean-acidification-infographic"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106.jpeg"/><Relationship Id="rId4" Type="http://schemas.openxmlformats.org/officeDocument/2006/relationships/hyperlink" Target="https://chemix.or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hyperlink" Target="https://creativecommons.org/licenses/by/4.0/deed.en" TargetMode="External"/><Relationship Id="rId4" Type="http://schemas.openxmlformats.org/officeDocument/2006/relationships/hyperlink" Target="http://www.bom.gov.au/state-of-the-climate/oceans.s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hyperlink" Target="https://www.fondriest.com/environmental-measurements/parameters/water-quality/ph/"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hyperlink" Target="https://www.nsw.gov.au/" TargetMode="External"/><Relationship Id="rId5" Type="http://schemas.openxmlformats.org/officeDocument/2006/relationships/hyperlink" Target="https://creativecommons.org/licenses/by/4.0/" TargetMode="External"/><Relationship Id="rId4" Type="http://schemas.openxmlformats.org/officeDocument/2006/relationships/hyperlink" Target="https://www.dpi.nsw.gov.au/dpi/fishing/aquaculture/resources/publications/species2/saltwater/pacific-oyster-culture-in-nsw"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zx04Kl8y4dE?feature=oembed" TargetMode="External"/><Relationship Id="rId5" Type="http://schemas.openxmlformats.org/officeDocument/2006/relationships/hyperlink" Target="https://www.youtube.com/watch?v=zx04Kl8y4dE" TargetMode="Externa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hyperlink" Target="https://creativecommons.org/licenses/by/2.0/deed.en" TargetMode="External"/><Relationship Id="rId4" Type="http://schemas.openxmlformats.org/officeDocument/2006/relationships/hyperlink" Target="https://www.flickr.com/photos/atmospheric-infrared-sounder/8265072146"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TorresStraitIslandsMap.png"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video" Target="https://www.youtube.com/embed/Li1WjnQq7IQ?start=17&amp;feature=oembed" TargetMode="External"/><Relationship Id="rId5" Type="http://schemas.openxmlformats.org/officeDocument/2006/relationships/hyperlink" Target="https://youtu.be/Li1WjnQq7IQ?t=17" TargetMode="External"/><Relationship Id="rId4" Type="http://schemas.openxmlformats.org/officeDocument/2006/relationships/image" Target="../media/image116.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sos.noaa.gov/catalog/datasets/satellites-paths-and-positions/"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xml"/><Relationship Id="rId1" Type="http://schemas.openxmlformats.org/officeDocument/2006/relationships/video" Target="https://www.youtube.com/embed/8Rvl6z80baI?feature=oembed" TargetMode="External"/><Relationship Id="rId5" Type="http://schemas.openxmlformats.org/officeDocument/2006/relationships/hyperlink" Target="https://youtu.be/8Rvl6z80baI?si=CohaKyictHMTN2Q1" TargetMode="External"/><Relationship Id="rId4" Type="http://schemas.openxmlformats.org/officeDocument/2006/relationships/image" Target="../media/image1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ea typeface="+mn-lt"/>
                <a:cs typeface="+mn-lt"/>
              </a:rPr>
              <a:t>This resource is not a teaching and learning program. It should be used in conjunction with the </a:t>
            </a:r>
            <a:r>
              <a:rPr lang="en-AU" sz="1800" dirty="0">
                <a:ea typeface="+mn-lt"/>
                <a:cs typeface="+mn-lt"/>
                <a:hlinkClick r:id="rId3"/>
              </a:rPr>
              <a:t>Environmental sustainability program and teacher resource books</a:t>
            </a:r>
            <a:r>
              <a:rPr lang="en-AU" sz="1800" dirty="0">
                <a:ea typeface="+mn-lt"/>
                <a:cs typeface="+mn-lt"/>
              </a:rPr>
              <a:t>.</a:t>
            </a:r>
            <a:endParaRPr lang="en-AU" sz="1800" dirty="0">
              <a:solidFill>
                <a:srgbClr val="22272B"/>
              </a:solidFill>
            </a:endParaRP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File &gt; Save as Google Slides.</a:t>
            </a:r>
          </a:p>
          <a:p>
            <a:pPr marL="456565" lvl="1">
              <a:lnSpc>
                <a:spcPct val="150000"/>
              </a:lnSpc>
            </a:pPr>
            <a:r>
              <a:rPr lang="en-AU" sz="1600" dirty="0">
                <a:solidFill>
                  <a:srgbClr val="22272B"/>
                </a:solidFill>
              </a:rPr>
              <a:t>(Note – conversion may cause formatting changes in the slides.)</a:t>
            </a:r>
          </a:p>
          <a:p>
            <a:endParaRPr lang="en-AU" sz="1800"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659F-B3FB-B574-2DBE-A71F6F47AE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9BDDC-2301-A883-5318-C9AF4C87BC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3" name="Title 2">
            <a:extLst>
              <a:ext uri="{FF2B5EF4-FFF2-40B4-BE49-F238E27FC236}">
                <a16:creationId xmlns:a16="http://schemas.microsoft.com/office/drawing/2014/main" id="{F541F19B-8F15-32C8-E390-663316C84BFD}"/>
              </a:ext>
            </a:extLst>
          </p:cNvPr>
          <p:cNvSpPr>
            <a:spLocks noGrp="1"/>
          </p:cNvSpPr>
          <p:nvPr>
            <p:ph type="title"/>
          </p:nvPr>
        </p:nvSpPr>
        <p:spPr/>
        <p:txBody>
          <a:bodyPr/>
          <a:lstStyle/>
          <a:p>
            <a:r>
              <a:rPr lang="en-AU" dirty="0"/>
              <a:t>1.2 Defining sustainability</a:t>
            </a:r>
          </a:p>
        </p:txBody>
      </p:sp>
      <p:sp>
        <p:nvSpPr>
          <p:cNvPr id="4" name="Text Placeholder 3">
            <a:extLst>
              <a:ext uri="{FF2B5EF4-FFF2-40B4-BE49-F238E27FC236}">
                <a16:creationId xmlns:a16="http://schemas.microsoft.com/office/drawing/2014/main" id="{F07D5E1F-0B5A-A67D-FB03-68FBE60243E3}"/>
              </a:ext>
            </a:extLst>
          </p:cNvPr>
          <p:cNvSpPr>
            <a:spLocks noGrp="1"/>
          </p:cNvSpPr>
          <p:nvPr>
            <p:ph type="body" sz="quarter" idx="17"/>
          </p:nvPr>
        </p:nvSpPr>
        <p:spPr/>
        <p:txBody>
          <a:bodyPr/>
          <a:lstStyle/>
          <a:p>
            <a:pPr lvl="0" defTabSz="914400" eaLnBrk="0" fontAlgn="base" hangingPunct="0">
              <a:spcBef>
                <a:spcPct val="0"/>
              </a:spcBef>
              <a:spcAft>
                <a:spcPts val="600"/>
              </a:spcAft>
            </a:pPr>
            <a:r>
              <a:rPr lang="en-AU" altLang="en-US" dirty="0">
                <a:latin typeface="Arial" panose="020B0604020202020204" pitchFamily="34" charset="0"/>
              </a:rPr>
              <a:t>The patterns of activities that meet the needs of the present generation without compromising the ability of future generations to meet their needs.</a:t>
            </a:r>
            <a:endParaRPr lang="en-US" altLang="en-US" dirty="0">
              <a:latin typeface="Arial" panose="020B0604020202020204" pitchFamily="34" charset="0"/>
            </a:endParaRPr>
          </a:p>
          <a:p>
            <a:pPr lvl="0" defTabSz="914400" eaLnBrk="0" fontAlgn="base" hangingPunct="0">
              <a:spcBef>
                <a:spcPct val="0"/>
              </a:spcBef>
              <a:spcAft>
                <a:spcPts val="600"/>
              </a:spcAft>
            </a:pPr>
            <a:r>
              <a:rPr lang="en-US" altLang="en-US" b="1" dirty="0">
                <a:latin typeface="Arial" panose="020B0604020202020204" pitchFamily="34" charset="0"/>
              </a:rPr>
              <a:t>The three pillars or principles of sustainability:</a:t>
            </a:r>
            <a:endParaRPr lang="en-US" altLang="en-US" dirty="0">
              <a:latin typeface="Arial" panose="020B0604020202020204" pitchFamily="34" charset="0"/>
            </a:endParaRPr>
          </a:p>
          <a:p>
            <a:pPr marL="342900" lvl="0" indent="-342900" defTabSz="914400" eaLnBrk="0" fontAlgn="base" hangingPunct="0">
              <a:spcBef>
                <a:spcPct val="0"/>
              </a:spcBef>
              <a:spcAft>
                <a:spcPts val="600"/>
              </a:spcAft>
              <a:buFont typeface="Arial" panose="020B0604020202020204" pitchFamily="34" charset="0"/>
              <a:buChar char="•"/>
            </a:pPr>
            <a:r>
              <a:rPr lang="en-US" altLang="en-US" b="1" i="1" dirty="0">
                <a:latin typeface="Arial" panose="020B0604020202020204" pitchFamily="34" charset="0"/>
              </a:rPr>
              <a:t>Environment:</a:t>
            </a:r>
            <a:r>
              <a:rPr lang="en-US" altLang="en-US" b="1" dirty="0">
                <a:latin typeface="Arial" panose="020B0604020202020204" pitchFamily="34" charset="0"/>
              </a:rPr>
              <a:t> </a:t>
            </a:r>
            <a:r>
              <a:rPr lang="en-US" altLang="en-US" dirty="0">
                <a:latin typeface="Arial" panose="020B0604020202020204" pitchFamily="34" charset="0"/>
              </a:rPr>
              <a:t>protecting ecosystems, reducing pollution, and conserving resources.</a:t>
            </a:r>
          </a:p>
          <a:p>
            <a:pPr marL="342900" lvl="0" indent="-342900" defTabSz="914400" eaLnBrk="0" fontAlgn="base" hangingPunct="0">
              <a:spcBef>
                <a:spcPct val="0"/>
              </a:spcBef>
              <a:spcAft>
                <a:spcPts val="600"/>
              </a:spcAft>
              <a:buFont typeface="Arial" panose="020B0604020202020204" pitchFamily="34" charset="0"/>
              <a:buChar char="•"/>
            </a:pPr>
            <a:r>
              <a:rPr lang="en-US" altLang="en-US" b="1" i="1" dirty="0">
                <a:latin typeface="Arial" panose="020B0604020202020204" pitchFamily="34" charset="0"/>
              </a:rPr>
              <a:t>Equity:</a:t>
            </a:r>
            <a:r>
              <a:rPr lang="en-US" altLang="en-US" b="1" dirty="0">
                <a:latin typeface="Arial" panose="020B0604020202020204" pitchFamily="34" charset="0"/>
              </a:rPr>
              <a:t> </a:t>
            </a:r>
            <a:r>
              <a:rPr lang="en-US" altLang="en-US" dirty="0">
                <a:latin typeface="Arial" panose="020B0604020202020204" pitchFamily="34" charset="0"/>
              </a:rPr>
              <a:t>promoting well-being, equity, and community development.</a:t>
            </a:r>
          </a:p>
          <a:p>
            <a:pPr marL="342900" lvl="0" indent="-342900" defTabSz="914400" eaLnBrk="0" fontAlgn="base" hangingPunct="0">
              <a:spcBef>
                <a:spcPct val="0"/>
              </a:spcBef>
              <a:spcAft>
                <a:spcPts val="600"/>
              </a:spcAft>
              <a:buFont typeface="Arial" panose="020B0604020202020204" pitchFamily="34" charset="0"/>
              <a:buChar char="•"/>
            </a:pPr>
            <a:r>
              <a:rPr lang="en-US" altLang="en-US" b="1" i="1" dirty="0">
                <a:latin typeface="Arial" panose="020B0604020202020204" pitchFamily="34" charset="0"/>
              </a:rPr>
              <a:t>Economy:</a:t>
            </a:r>
            <a:r>
              <a:rPr lang="en-US" altLang="en-US" b="1" dirty="0">
                <a:latin typeface="Arial" panose="020B0604020202020204" pitchFamily="34" charset="0"/>
              </a:rPr>
              <a:t> </a:t>
            </a:r>
            <a:r>
              <a:rPr lang="en-US" altLang="en-US" dirty="0">
                <a:latin typeface="Arial" panose="020B0604020202020204" pitchFamily="34" charset="0"/>
              </a:rPr>
              <a:t>supporting economic growth without harming the environment or society.</a:t>
            </a:r>
          </a:p>
        </p:txBody>
      </p:sp>
    </p:spTree>
    <p:extLst>
      <p:ext uri="{BB962C8B-B14F-4D97-AF65-F5344CB8AC3E}">
        <p14:creationId xmlns:p14="http://schemas.microsoft.com/office/powerpoint/2010/main" val="56762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7EA40-12E2-1E55-1A3F-FF0C31BEA5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965ECA5-A494-53F7-052B-8A1112DAD8E7}"/>
              </a:ext>
            </a:extLst>
          </p:cNvPr>
          <p:cNvSpPr>
            <a:spLocks noGrp="1"/>
          </p:cNvSpPr>
          <p:nvPr>
            <p:ph type="ctrTitle"/>
          </p:nvPr>
        </p:nvSpPr>
        <p:spPr>
          <a:xfrm>
            <a:off x="539639" y="2958454"/>
            <a:ext cx="11291998" cy="1613546"/>
          </a:xfrm>
        </p:spPr>
        <p:txBody>
          <a:bodyPr/>
          <a:lstStyle/>
          <a:p>
            <a:r>
              <a:rPr lang="en-AU" sz="4400" dirty="0">
                <a:effectLst/>
                <a:latin typeface="Arial" panose="020B0604020202020204" pitchFamily="34" charset="0"/>
                <a:ea typeface="Times New Roman" panose="02020603050405020304" pitchFamily="18" charset="0"/>
              </a:rPr>
              <a:t>2. What actions are we taking to support a more sustainable future?</a:t>
            </a:r>
            <a:endParaRPr lang="en-AU" sz="2800" dirty="0"/>
          </a:p>
        </p:txBody>
      </p:sp>
      <p:sp>
        <p:nvSpPr>
          <p:cNvPr id="4" name="Title 6">
            <a:extLst>
              <a:ext uri="{FF2B5EF4-FFF2-40B4-BE49-F238E27FC236}">
                <a16:creationId xmlns:a16="http://schemas.microsoft.com/office/drawing/2014/main" id="{8F2F1E9D-3FA2-9D9B-13DD-AAC55BADB401}"/>
              </a:ext>
            </a:extLst>
          </p:cNvPr>
          <p:cNvSpPr txBox="1">
            <a:spLocks/>
          </p:cNvSpPr>
          <p:nvPr/>
        </p:nvSpPr>
        <p:spPr>
          <a:xfrm>
            <a:off x="539639" y="6201590"/>
            <a:ext cx="11291998" cy="315098"/>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1800" dirty="0">
                <a:latin typeface="Arial"/>
                <a:cs typeface="Arial"/>
              </a:rPr>
              <a:t>Content in this section aligns with essential question 2 in the program of learning and Teacher resource book 2</a:t>
            </a:r>
            <a:endParaRPr lang="en-AU" sz="1800" dirty="0"/>
          </a:p>
        </p:txBody>
      </p:sp>
    </p:spTree>
    <p:extLst>
      <p:ext uri="{BB962C8B-B14F-4D97-AF65-F5344CB8AC3E}">
        <p14:creationId xmlns:p14="http://schemas.microsoft.com/office/powerpoint/2010/main" val="37137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43CCF-DE1B-36AC-4052-E85CE392757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4664A-D39A-1F78-9A01-75CF7D8D12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101</a:t>
            </a:fld>
            <a:endParaRPr lang="en-AU"/>
          </a:p>
        </p:txBody>
      </p:sp>
      <p:sp>
        <p:nvSpPr>
          <p:cNvPr id="5" name="Title 4">
            <a:extLst>
              <a:ext uri="{FF2B5EF4-FFF2-40B4-BE49-F238E27FC236}">
                <a16:creationId xmlns:a16="http://schemas.microsoft.com/office/drawing/2014/main" id="{59B30926-567D-92DD-1655-21A332052FCA}"/>
              </a:ext>
            </a:extLst>
          </p:cNvPr>
          <p:cNvSpPr>
            <a:spLocks noGrp="1"/>
          </p:cNvSpPr>
          <p:nvPr>
            <p:ph type="title"/>
          </p:nvPr>
        </p:nvSpPr>
        <p:spPr/>
        <p:txBody>
          <a:bodyPr/>
          <a:lstStyle/>
          <a:p>
            <a:r>
              <a:rPr lang="en-AU">
                <a:cs typeface="Arial"/>
              </a:rPr>
              <a:t>2.1 Causes of environmental pollution</a:t>
            </a:r>
          </a:p>
        </p:txBody>
      </p:sp>
      <p:sp>
        <p:nvSpPr>
          <p:cNvPr id="6" name="Text Placeholder 5">
            <a:extLst>
              <a:ext uri="{FF2B5EF4-FFF2-40B4-BE49-F238E27FC236}">
                <a16:creationId xmlns:a16="http://schemas.microsoft.com/office/drawing/2014/main" id="{47EB4F84-932D-9078-60B0-B0C88E8B4DAF}"/>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3F329EC0-FB6B-EE89-4928-A2A26A5975B8}"/>
              </a:ext>
            </a:extLst>
          </p:cNvPr>
          <p:cNvGraphicFramePr>
            <a:graphicFrameLocks noGrp="1"/>
          </p:cNvGraphicFramePr>
          <p:nvPr>
            <p:extLst>
              <p:ext uri="{D42A27DB-BD31-4B8C-83A1-F6EECF244321}">
                <p14:modId xmlns:p14="http://schemas.microsoft.com/office/powerpoint/2010/main" val="1125446008"/>
              </p:ext>
            </p:extLst>
          </p:nvPr>
        </p:nvGraphicFramePr>
        <p:xfrm>
          <a:off x="359998" y="1979558"/>
          <a:ext cx="11126369" cy="3861738"/>
        </p:xfrm>
        <a:graphic>
          <a:graphicData uri="http://schemas.openxmlformats.org/drawingml/2006/table">
            <a:tbl>
              <a:tblPr firstRow="1">
                <a:tableStyleId>{B301B821-A1FF-4177-AEE7-76D212191A09}</a:tableStyleId>
              </a:tblPr>
              <a:tblGrid>
                <a:gridCol w="5078777">
                  <a:extLst>
                    <a:ext uri="{9D8B030D-6E8A-4147-A177-3AD203B41FA5}">
                      <a16:colId xmlns:a16="http://schemas.microsoft.com/office/drawing/2014/main" val="3623447875"/>
                    </a:ext>
                  </a:extLst>
                </a:gridCol>
                <a:gridCol w="6047592">
                  <a:extLst>
                    <a:ext uri="{9D8B030D-6E8A-4147-A177-3AD203B41FA5}">
                      <a16:colId xmlns:a16="http://schemas.microsoft.com/office/drawing/2014/main" val="3573327086"/>
                    </a:ext>
                  </a:extLst>
                </a:gridCol>
              </a:tblGrid>
              <a:tr h="427448">
                <a:tc>
                  <a:txBody>
                    <a:bodyPr/>
                    <a:lstStyle/>
                    <a:p>
                      <a:pPr>
                        <a:lnSpc>
                          <a:spcPct val="150000"/>
                        </a:lnSpc>
                      </a:pPr>
                      <a:r>
                        <a:rPr lang="en-AU" sz="180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399097">
                <a:tc>
                  <a:txBody>
                    <a:bodyPr/>
                    <a:lstStyle/>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discuss the impact of environmental pollution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define environmental pollution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types and causes of environmental pollution</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discuss the implications of environmental pollution.</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01058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analyse data from investigations to identify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trends in air pollution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use air pollution data to make predictions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the relationship between air pollution and impacts on human health and crop yields.</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625816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24855-35B5-D491-C1B6-645B33C4CBF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04DFC0-F16D-403F-B72D-D3C5BB3858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102</a:t>
            </a:fld>
            <a:endParaRPr lang="en-AU"/>
          </a:p>
        </p:txBody>
      </p:sp>
      <p:sp>
        <p:nvSpPr>
          <p:cNvPr id="11" name="Title 10">
            <a:extLst>
              <a:ext uri="{FF2B5EF4-FFF2-40B4-BE49-F238E27FC236}">
                <a16:creationId xmlns:a16="http://schemas.microsoft.com/office/drawing/2014/main" id="{5769E476-DE2E-58B3-B49F-1F06A1F44DA0}"/>
              </a:ext>
            </a:extLst>
          </p:cNvPr>
          <p:cNvSpPr>
            <a:spLocks noGrp="1"/>
          </p:cNvSpPr>
          <p:nvPr>
            <p:ph type="title"/>
          </p:nvPr>
        </p:nvSpPr>
        <p:spPr>
          <a:xfrm>
            <a:off x="359999" y="360000"/>
            <a:ext cx="11483999" cy="545601"/>
          </a:xfrm>
        </p:spPr>
        <p:txBody>
          <a:bodyPr/>
          <a:lstStyle/>
          <a:p>
            <a:r>
              <a:rPr lang="en-AU" dirty="0"/>
              <a:t>2.1 Environmental issues</a:t>
            </a:r>
          </a:p>
        </p:txBody>
      </p:sp>
      <p:sp>
        <p:nvSpPr>
          <p:cNvPr id="13" name="Text Placeholder 12">
            <a:extLst>
              <a:ext uri="{FF2B5EF4-FFF2-40B4-BE49-F238E27FC236}">
                <a16:creationId xmlns:a16="http://schemas.microsoft.com/office/drawing/2014/main" id="{BDF59F71-E79F-D178-B62F-485447BE73F6}"/>
              </a:ext>
            </a:extLst>
          </p:cNvPr>
          <p:cNvSpPr>
            <a:spLocks noGrp="1"/>
          </p:cNvSpPr>
          <p:nvPr>
            <p:ph type="body" sz="quarter" idx="18"/>
          </p:nvPr>
        </p:nvSpPr>
        <p:spPr>
          <a:xfrm>
            <a:off x="360000" y="982520"/>
            <a:ext cx="11483998" cy="356423"/>
          </a:xfrm>
        </p:spPr>
        <p:txBody>
          <a:bodyPr/>
          <a:lstStyle/>
          <a:p>
            <a:r>
              <a:rPr lang="en-AU" dirty="0"/>
              <a:t>Prior knowledge</a:t>
            </a:r>
          </a:p>
        </p:txBody>
      </p:sp>
      <p:pic>
        <p:nvPicPr>
          <p:cNvPr id="4" name="Picture 3" descr="An image of various types of environmental pollution.">
            <a:extLst>
              <a:ext uri="{FF2B5EF4-FFF2-40B4-BE49-F238E27FC236}">
                <a16:creationId xmlns:a16="http://schemas.microsoft.com/office/drawing/2014/main" id="{CEC80E03-C5BA-4BD3-3A06-58995C43A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512" y="1354351"/>
            <a:ext cx="8420760" cy="4810598"/>
          </a:xfrm>
          <a:prstGeom prst="rect">
            <a:avLst/>
          </a:prstGeom>
        </p:spPr>
      </p:pic>
      <p:sp>
        <p:nvSpPr>
          <p:cNvPr id="5" name="TextBox 4">
            <a:extLst>
              <a:ext uri="{FF2B5EF4-FFF2-40B4-BE49-F238E27FC236}">
                <a16:creationId xmlns:a16="http://schemas.microsoft.com/office/drawing/2014/main" id="{D5B57F9F-7D96-B0E0-D9E0-B1C417C71A36}"/>
              </a:ext>
            </a:extLst>
          </p:cNvPr>
          <p:cNvSpPr txBox="1"/>
          <p:nvPr/>
        </p:nvSpPr>
        <p:spPr>
          <a:xfrm>
            <a:off x="257813" y="6500592"/>
            <a:ext cx="10866187" cy="356422"/>
          </a:xfrm>
          <a:prstGeom prst="rect">
            <a:avLst/>
          </a:prstGeom>
          <a:noFill/>
        </p:spPr>
        <p:txBody>
          <a:bodyPr wrap="square" lIns="0" tIns="0" rIns="0" bIns="0" rtlCol="0">
            <a:noAutofit/>
          </a:bodyPr>
          <a:lstStyle/>
          <a:p>
            <a:pPr algn="l">
              <a:lnSpc>
                <a:spcPct val="150000"/>
              </a:lnSpc>
            </a:pPr>
            <a:r>
              <a:rPr lang="en-AU" sz="1050" dirty="0"/>
              <a:t>This work has been generated using artificial intelligence. Any copyright subsisting in this work is owned by © State of New South Wales (Department of Education) 2025. </a:t>
            </a:r>
          </a:p>
        </p:txBody>
      </p:sp>
    </p:spTree>
    <p:extLst>
      <p:ext uri="{BB962C8B-B14F-4D97-AF65-F5344CB8AC3E}">
        <p14:creationId xmlns:p14="http://schemas.microsoft.com/office/powerpoint/2010/main" val="14922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4258C-4CEB-DD00-7769-0E73AEF6D17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1DEC2C-0D68-50A3-8AF4-06A2BACE31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
        <p:nvSpPr>
          <p:cNvPr id="11" name="Title 10">
            <a:extLst>
              <a:ext uri="{FF2B5EF4-FFF2-40B4-BE49-F238E27FC236}">
                <a16:creationId xmlns:a16="http://schemas.microsoft.com/office/drawing/2014/main" id="{B0F4BE92-DB16-DDBE-FF8F-01E85F32F1CA}"/>
              </a:ext>
            </a:extLst>
          </p:cNvPr>
          <p:cNvSpPr>
            <a:spLocks noGrp="1"/>
          </p:cNvSpPr>
          <p:nvPr>
            <p:ph type="title"/>
          </p:nvPr>
        </p:nvSpPr>
        <p:spPr>
          <a:xfrm>
            <a:off x="359999" y="360000"/>
            <a:ext cx="11483999" cy="545601"/>
          </a:xfrm>
        </p:spPr>
        <p:txBody>
          <a:bodyPr/>
          <a:lstStyle/>
          <a:p>
            <a:r>
              <a:rPr lang="en-AU"/>
              <a:t>2.1 Environmental pollution</a:t>
            </a:r>
          </a:p>
        </p:txBody>
      </p:sp>
      <p:sp>
        <p:nvSpPr>
          <p:cNvPr id="13" name="Text Placeholder 12">
            <a:extLst>
              <a:ext uri="{FF2B5EF4-FFF2-40B4-BE49-F238E27FC236}">
                <a16:creationId xmlns:a16="http://schemas.microsoft.com/office/drawing/2014/main" id="{F38E305A-7D1B-A577-6C6C-C0C613C457A1}"/>
              </a:ext>
            </a:extLst>
          </p:cNvPr>
          <p:cNvSpPr>
            <a:spLocks noGrp="1"/>
          </p:cNvSpPr>
          <p:nvPr>
            <p:ph type="body" sz="quarter" idx="18"/>
          </p:nvPr>
        </p:nvSpPr>
        <p:spPr>
          <a:xfrm>
            <a:off x="360000" y="982520"/>
            <a:ext cx="11483998" cy="356423"/>
          </a:xfrm>
        </p:spPr>
        <p:txBody>
          <a:bodyPr/>
          <a:lstStyle/>
          <a:p>
            <a:r>
              <a:rPr lang="en-AU"/>
              <a:t>Types of environmental pollution matching activity</a:t>
            </a:r>
          </a:p>
        </p:txBody>
      </p:sp>
      <p:sp>
        <p:nvSpPr>
          <p:cNvPr id="2" name="Rectangle: Rounded Corners 1">
            <a:extLst>
              <a:ext uri="{FF2B5EF4-FFF2-40B4-BE49-F238E27FC236}">
                <a16:creationId xmlns:a16="http://schemas.microsoft.com/office/drawing/2014/main" id="{0959C47B-97E4-9F59-3FB7-942161301223}"/>
              </a:ext>
            </a:extLst>
          </p:cNvPr>
          <p:cNvSpPr/>
          <p:nvPr/>
        </p:nvSpPr>
        <p:spPr>
          <a:xfrm>
            <a:off x="250368" y="1658711"/>
            <a:ext cx="2909212" cy="734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Air pollution</a:t>
            </a:r>
          </a:p>
        </p:txBody>
      </p:sp>
      <p:sp>
        <p:nvSpPr>
          <p:cNvPr id="6" name="Rectangle: Rounded Corners 5">
            <a:extLst>
              <a:ext uri="{FF2B5EF4-FFF2-40B4-BE49-F238E27FC236}">
                <a16:creationId xmlns:a16="http://schemas.microsoft.com/office/drawing/2014/main" id="{D80BAF48-9E2C-3311-BD6D-A2A4464459EF}"/>
              </a:ext>
            </a:extLst>
          </p:cNvPr>
          <p:cNvSpPr/>
          <p:nvPr/>
        </p:nvSpPr>
        <p:spPr>
          <a:xfrm>
            <a:off x="250367" y="2694214"/>
            <a:ext cx="2909213" cy="734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Water pollution</a:t>
            </a:r>
          </a:p>
        </p:txBody>
      </p:sp>
      <p:sp>
        <p:nvSpPr>
          <p:cNvPr id="7" name="Rectangle: Rounded Corners 6">
            <a:extLst>
              <a:ext uri="{FF2B5EF4-FFF2-40B4-BE49-F238E27FC236}">
                <a16:creationId xmlns:a16="http://schemas.microsoft.com/office/drawing/2014/main" id="{3A12B168-5CAB-65E0-AC50-CA1EE4E83221}"/>
              </a:ext>
            </a:extLst>
          </p:cNvPr>
          <p:cNvSpPr/>
          <p:nvPr/>
        </p:nvSpPr>
        <p:spPr>
          <a:xfrm>
            <a:off x="250367" y="3725637"/>
            <a:ext cx="2909213" cy="734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Land pollution</a:t>
            </a:r>
          </a:p>
        </p:txBody>
      </p:sp>
      <p:sp>
        <p:nvSpPr>
          <p:cNvPr id="8" name="Rectangle: Rounded Corners 7">
            <a:extLst>
              <a:ext uri="{FF2B5EF4-FFF2-40B4-BE49-F238E27FC236}">
                <a16:creationId xmlns:a16="http://schemas.microsoft.com/office/drawing/2014/main" id="{AC629330-E289-2EE9-BC53-89BC8C9EA891}"/>
              </a:ext>
            </a:extLst>
          </p:cNvPr>
          <p:cNvSpPr/>
          <p:nvPr/>
        </p:nvSpPr>
        <p:spPr>
          <a:xfrm>
            <a:off x="250369" y="4718956"/>
            <a:ext cx="2909212" cy="734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Sound pollution</a:t>
            </a:r>
          </a:p>
        </p:txBody>
      </p:sp>
      <p:sp>
        <p:nvSpPr>
          <p:cNvPr id="9" name="Rectangle: Rounded Corners 8">
            <a:extLst>
              <a:ext uri="{FF2B5EF4-FFF2-40B4-BE49-F238E27FC236}">
                <a16:creationId xmlns:a16="http://schemas.microsoft.com/office/drawing/2014/main" id="{4BF7CEFB-02D5-0DEB-019B-9D9AD3AB7F4E}"/>
              </a:ext>
            </a:extLst>
          </p:cNvPr>
          <p:cNvSpPr/>
          <p:nvPr/>
        </p:nvSpPr>
        <p:spPr>
          <a:xfrm>
            <a:off x="250371" y="5695949"/>
            <a:ext cx="2909209" cy="7347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Light pollution</a:t>
            </a:r>
          </a:p>
        </p:txBody>
      </p:sp>
      <p:sp>
        <p:nvSpPr>
          <p:cNvPr id="10" name="Rectangle: Rounded Corners 9">
            <a:extLst>
              <a:ext uri="{FF2B5EF4-FFF2-40B4-BE49-F238E27FC236}">
                <a16:creationId xmlns:a16="http://schemas.microsoft.com/office/drawing/2014/main" id="{AC150812-7E22-8A58-04D4-B3F93F9D0C89}"/>
              </a:ext>
            </a:extLst>
          </p:cNvPr>
          <p:cNvSpPr/>
          <p:nvPr/>
        </p:nvSpPr>
        <p:spPr>
          <a:xfrm>
            <a:off x="4090307" y="1559431"/>
            <a:ext cx="7192594" cy="91394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effectLst/>
                <a:latin typeface="Arial" panose="020B0604020202020204" pitchFamily="34" charset="0"/>
                <a:ea typeface="Calibri" panose="020F0502020204030204" pitchFamily="34" charset="0"/>
              </a:rPr>
              <a:t>The depositing of solid or liquid waste materials on land or underground in a manner that can contaminate the soil</a:t>
            </a:r>
            <a:endParaRPr lang="en-AU" sz="1800" dirty="0">
              <a:solidFill>
                <a:schemeClr val="tx1"/>
              </a:solidFill>
            </a:endParaRPr>
          </a:p>
        </p:txBody>
      </p:sp>
      <p:sp>
        <p:nvSpPr>
          <p:cNvPr id="12" name="Rectangle: Rounded Corners 11">
            <a:extLst>
              <a:ext uri="{FF2B5EF4-FFF2-40B4-BE49-F238E27FC236}">
                <a16:creationId xmlns:a16="http://schemas.microsoft.com/office/drawing/2014/main" id="{23E1288A-11D6-50D2-474E-6ECABD106AAC}"/>
              </a:ext>
            </a:extLst>
          </p:cNvPr>
          <p:cNvSpPr/>
          <p:nvPr/>
        </p:nvSpPr>
        <p:spPr>
          <a:xfrm>
            <a:off x="4090308" y="2567553"/>
            <a:ext cx="7192594" cy="91394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latin typeface="Arial" panose="020B0604020202020204" pitchFamily="34" charset="0"/>
                <a:ea typeface="Calibri" panose="020F0502020204030204" pitchFamily="34" charset="0"/>
              </a:rPr>
              <a:t>The presence of chemical, physical or biological substances in the atmosphere that lowers air quality</a:t>
            </a:r>
            <a:endParaRPr lang="en-AU" sz="1800" dirty="0">
              <a:solidFill>
                <a:schemeClr val="tx1"/>
              </a:solidFill>
            </a:endParaRPr>
          </a:p>
        </p:txBody>
      </p:sp>
      <p:sp>
        <p:nvSpPr>
          <p:cNvPr id="14" name="Rectangle: Rounded Corners 13">
            <a:extLst>
              <a:ext uri="{FF2B5EF4-FFF2-40B4-BE49-F238E27FC236}">
                <a16:creationId xmlns:a16="http://schemas.microsoft.com/office/drawing/2014/main" id="{FEE92DEE-57CF-E70A-B572-F04F612F2013}"/>
              </a:ext>
            </a:extLst>
          </p:cNvPr>
          <p:cNvSpPr/>
          <p:nvPr/>
        </p:nvSpPr>
        <p:spPr>
          <a:xfrm>
            <a:off x="4090308" y="5632340"/>
            <a:ext cx="7192594" cy="91394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latin typeface="Arial" panose="020B0604020202020204" pitchFamily="34" charset="0"/>
                <a:ea typeface="Calibri" panose="020F0502020204030204" pitchFamily="34" charset="0"/>
              </a:rPr>
              <a:t>Unwanted or excessive sound, measured as exceeding 65 decibels (dB). Can also be called noise pollution</a:t>
            </a:r>
            <a:endParaRPr lang="en-AU" sz="1800" dirty="0">
              <a:solidFill>
                <a:schemeClr val="tx1"/>
              </a:solidFill>
            </a:endParaRPr>
          </a:p>
        </p:txBody>
      </p:sp>
      <p:sp>
        <p:nvSpPr>
          <p:cNvPr id="15" name="Rectangle: Rounded Corners 14">
            <a:extLst>
              <a:ext uri="{FF2B5EF4-FFF2-40B4-BE49-F238E27FC236}">
                <a16:creationId xmlns:a16="http://schemas.microsoft.com/office/drawing/2014/main" id="{2063D6EF-C09B-06D2-A6BA-2ED92AB1F058}"/>
              </a:ext>
            </a:extLst>
          </p:cNvPr>
          <p:cNvSpPr/>
          <p:nvPr/>
        </p:nvSpPr>
        <p:spPr>
          <a:xfrm>
            <a:off x="4090307" y="3576073"/>
            <a:ext cx="7192594" cy="91394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effectLst/>
                <a:latin typeface="Arial" panose="020B0604020202020204" pitchFamily="34" charset="0"/>
                <a:ea typeface="Calibri" panose="020F0502020204030204" pitchFamily="34" charset="0"/>
              </a:rPr>
              <a:t>The contamination of water bodies by harmful substances, like chemicals or microorganisms, that lowers water quality</a:t>
            </a:r>
            <a:endParaRPr lang="en-AU" sz="1800" dirty="0">
              <a:solidFill>
                <a:schemeClr val="tx1"/>
              </a:solidFill>
            </a:endParaRPr>
          </a:p>
        </p:txBody>
      </p:sp>
      <p:sp>
        <p:nvSpPr>
          <p:cNvPr id="16" name="Rectangle: Rounded Corners 15">
            <a:extLst>
              <a:ext uri="{FF2B5EF4-FFF2-40B4-BE49-F238E27FC236}">
                <a16:creationId xmlns:a16="http://schemas.microsoft.com/office/drawing/2014/main" id="{C2D8EF8D-90A9-272B-DE3D-46A327B813E9}"/>
              </a:ext>
            </a:extLst>
          </p:cNvPr>
          <p:cNvSpPr/>
          <p:nvPr/>
        </p:nvSpPr>
        <p:spPr>
          <a:xfrm>
            <a:off x="4090307" y="4603409"/>
            <a:ext cx="7192594" cy="91394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latin typeface="Arial" panose="020B0604020202020204" pitchFamily="34" charset="0"/>
                <a:ea typeface="Calibri" panose="020F0502020204030204" pitchFamily="34" charset="0"/>
              </a:rPr>
              <a:t>T</a:t>
            </a:r>
            <a:r>
              <a:rPr lang="en-AU" sz="1800" dirty="0">
                <a:solidFill>
                  <a:schemeClr val="tx1"/>
                </a:solidFill>
                <a:effectLst/>
                <a:latin typeface="Arial" panose="020B0604020202020204" pitchFamily="34" charset="0"/>
                <a:ea typeface="Calibri" panose="020F0502020204030204" pitchFamily="34" charset="0"/>
              </a:rPr>
              <a:t>he presence of any unwanted, inappropriate, or excessive artificial lighting in an outdoor environment</a:t>
            </a:r>
            <a:endParaRPr lang="en-AU" sz="1800" dirty="0">
              <a:solidFill>
                <a:schemeClr val="tx1"/>
              </a:solidFill>
            </a:endParaRPr>
          </a:p>
        </p:txBody>
      </p:sp>
      <p:cxnSp>
        <p:nvCxnSpPr>
          <p:cNvPr id="18" name="Straight Arrow Connector 17" descr="arrow">
            <a:extLst>
              <a:ext uri="{FF2B5EF4-FFF2-40B4-BE49-F238E27FC236}">
                <a16:creationId xmlns:a16="http://schemas.microsoft.com/office/drawing/2014/main" id="{8C8E1137-0C4F-037A-C8AC-41A8CDEA52DF}"/>
              </a:ext>
              <a:ext uri="{C183D7F6-B498-43B3-948B-1728B52AA6E4}">
                <adec:decorative xmlns:adec="http://schemas.microsoft.com/office/drawing/2017/decorative" val="0"/>
              </a:ext>
            </a:extLst>
          </p:cNvPr>
          <p:cNvCxnSpPr>
            <a:cxnSpLocks/>
            <a:stCxn id="10" idx="1"/>
            <a:endCxn id="7" idx="3"/>
          </p:cNvCxnSpPr>
          <p:nvPr/>
        </p:nvCxnSpPr>
        <p:spPr>
          <a:xfrm flipH="1">
            <a:off x="3159580" y="2016402"/>
            <a:ext cx="930727" cy="207662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rrow">
            <a:extLst>
              <a:ext uri="{FF2B5EF4-FFF2-40B4-BE49-F238E27FC236}">
                <a16:creationId xmlns:a16="http://schemas.microsoft.com/office/drawing/2014/main" id="{46A839F1-1AF8-3D01-2F14-43D86637AC8E}"/>
              </a:ext>
            </a:extLst>
          </p:cNvPr>
          <p:cNvCxnSpPr>
            <a:cxnSpLocks/>
            <a:endCxn id="2" idx="3"/>
          </p:cNvCxnSpPr>
          <p:nvPr/>
        </p:nvCxnSpPr>
        <p:spPr>
          <a:xfrm flipH="1" flipV="1">
            <a:off x="3159580" y="2026104"/>
            <a:ext cx="926641" cy="97245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rrow">
            <a:extLst>
              <a:ext uri="{FF2B5EF4-FFF2-40B4-BE49-F238E27FC236}">
                <a16:creationId xmlns:a16="http://schemas.microsoft.com/office/drawing/2014/main" id="{5CA17B18-57B3-3A51-A9BC-F869C85F8C5D}"/>
              </a:ext>
            </a:extLst>
          </p:cNvPr>
          <p:cNvCxnSpPr>
            <a:cxnSpLocks/>
            <a:stCxn id="14" idx="1"/>
            <a:endCxn id="8" idx="3"/>
          </p:cNvCxnSpPr>
          <p:nvPr/>
        </p:nvCxnSpPr>
        <p:spPr>
          <a:xfrm flipH="1" flipV="1">
            <a:off x="3159581" y="5086349"/>
            <a:ext cx="930727" cy="100296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a:extLst>
              <a:ext uri="{FF2B5EF4-FFF2-40B4-BE49-F238E27FC236}">
                <a16:creationId xmlns:a16="http://schemas.microsoft.com/office/drawing/2014/main" id="{3E7BE6EC-56EF-4CDC-0779-3B9C2547C07C}"/>
              </a:ext>
            </a:extLst>
          </p:cNvPr>
          <p:cNvCxnSpPr>
            <a:cxnSpLocks/>
            <a:endCxn id="6" idx="3"/>
          </p:cNvCxnSpPr>
          <p:nvPr/>
        </p:nvCxnSpPr>
        <p:spPr>
          <a:xfrm flipH="1" flipV="1">
            <a:off x="3159580" y="3061607"/>
            <a:ext cx="926641" cy="91394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rrow">
            <a:extLst>
              <a:ext uri="{FF2B5EF4-FFF2-40B4-BE49-F238E27FC236}">
                <a16:creationId xmlns:a16="http://schemas.microsoft.com/office/drawing/2014/main" id="{576B723D-3941-41D3-EEA6-4AFB40BE957E}"/>
              </a:ext>
            </a:extLst>
          </p:cNvPr>
          <p:cNvCxnSpPr>
            <a:cxnSpLocks/>
            <a:endCxn id="9" idx="3"/>
          </p:cNvCxnSpPr>
          <p:nvPr/>
        </p:nvCxnSpPr>
        <p:spPr>
          <a:xfrm flipH="1">
            <a:off x="3159580" y="5086349"/>
            <a:ext cx="926641" cy="97699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71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63A6-0EDD-7DC1-E7D3-11393F2B94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9D99A-EF2C-269E-2C01-AB1063230B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
        <p:nvSpPr>
          <p:cNvPr id="11" name="Title 10">
            <a:extLst>
              <a:ext uri="{FF2B5EF4-FFF2-40B4-BE49-F238E27FC236}">
                <a16:creationId xmlns:a16="http://schemas.microsoft.com/office/drawing/2014/main" id="{CD35E11F-00D8-90B8-084A-42BAE1EACC9F}"/>
              </a:ext>
            </a:extLst>
          </p:cNvPr>
          <p:cNvSpPr>
            <a:spLocks noGrp="1"/>
          </p:cNvSpPr>
          <p:nvPr>
            <p:ph type="title"/>
          </p:nvPr>
        </p:nvSpPr>
        <p:spPr>
          <a:xfrm>
            <a:off x="359999" y="360000"/>
            <a:ext cx="11483999" cy="545601"/>
          </a:xfrm>
        </p:spPr>
        <p:txBody>
          <a:bodyPr/>
          <a:lstStyle/>
          <a:p>
            <a:r>
              <a:rPr lang="en-AU"/>
              <a:t>2.1 Causes of pollution</a:t>
            </a:r>
          </a:p>
        </p:txBody>
      </p:sp>
      <p:sp>
        <p:nvSpPr>
          <p:cNvPr id="13" name="Text Placeholder 12">
            <a:extLst>
              <a:ext uri="{FF2B5EF4-FFF2-40B4-BE49-F238E27FC236}">
                <a16:creationId xmlns:a16="http://schemas.microsoft.com/office/drawing/2014/main" id="{5BF18AEF-384C-3B60-6A2E-7DF611A663DB}"/>
              </a:ext>
            </a:extLst>
          </p:cNvPr>
          <p:cNvSpPr>
            <a:spLocks noGrp="1"/>
          </p:cNvSpPr>
          <p:nvPr>
            <p:ph type="body" sz="quarter" idx="18"/>
          </p:nvPr>
        </p:nvSpPr>
        <p:spPr>
          <a:xfrm>
            <a:off x="360000" y="982520"/>
            <a:ext cx="11483998" cy="356423"/>
          </a:xfrm>
        </p:spPr>
        <p:txBody>
          <a:bodyPr/>
          <a:lstStyle/>
          <a:p>
            <a:r>
              <a:rPr lang="en-AU"/>
              <a:t>Causes of environmental pollution classification activity</a:t>
            </a:r>
          </a:p>
        </p:txBody>
      </p:sp>
      <p:sp>
        <p:nvSpPr>
          <p:cNvPr id="9" name="Rectangle: Rounded Corners 8">
            <a:extLst>
              <a:ext uri="{FF2B5EF4-FFF2-40B4-BE49-F238E27FC236}">
                <a16:creationId xmlns:a16="http://schemas.microsoft.com/office/drawing/2014/main" id="{3D0FE2A1-3A37-CE56-42CA-50F179ECA939}"/>
              </a:ext>
            </a:extLst>
          </p:cNvPr>
          <p:cNvSpPr/>
          <p:nvPr/>
        </p:nvSpPr>
        <p:spPr>
          <a:xfrm>
            <a:off x="4491605" y="1544397"/>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Transportation</a:t>
            </a:r>
          </a:p>
        </p:txBody>
      </p:sp>
      <p:sp>
        <p:nvSpPr>
          <p:cNvPr id="10" name="Rectangle: Rounded Corners 9">
            <a:extLst>
              <a:ext uri="{FF2B5EF4-FFF2-40B4-BE49-F238E27FC236}">
                <a16:creationId xmlns:a16="http://schemas.microsoft.com/office/drawing/2014/main" id="{64390E6D-7B0C-627C-07DC-E74C4D0F3777}"/>
              </a:ext>
            </a:extLst>
          </p:cNvPr>
          <p:cNvSpPr/>
          <p:nvPr/>
        </p:nvSpPr>
        <p:spPr>
          <a:xfrm>
            <a:off x="4491605" y="1557325"/>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Industrialisation</a:t>
            </a:r>
          </a:p>
        </p:txBody>
      </p:sp>
      <p:sp>
        <p:nvSpPr>
          <p:cNvPr id="12" name="Rectangle: Rounded Corners 11">
            <a:extLst>
              <a:ext uri="{FF2B5EF4-FFF2-40B4-BE49-F238E27FC236}">
                <a16:creationId xmlns:a16="http://schemas.microsoft.com/office/drawing/2014/main" id="{BF65DA13-9C9B-72D5-8B30-B5B23B5C3031}"/>
              </a:ext>
            </a:extLst>
          </p:cNvPr>
          <p:cNvSpPr/>
          <p:nvPr/>
        </p:nvSpPr>
        <p:spPr>
          <a:xfrm>
            <a:off x="4481739" y="1530354"/>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Bushfire</a:t>
            </a:r>
          </a:p>
        </p:txBody>
      </p:sp>
      <p:sp>
        <p:nvSpPr>
          <p:cNvPr id="7" name="Rectangle: Rounded Corners 6">
            <a:extLst>
              <a:ext uri="{FF2B5EF4-FFF2-40B4-BE49-F238E27FC236}">
                <a16:creationId xmlns:a16="http://schemas.microsoft.com/office/drawing/2014/main" id="{880DA76E-6953-7CFB-3B16-B5275B1A6B4D}"/>
              </a:ext>
            </a:extLst>
          </p:cNvPr>
          <p:cNvSpPr/>
          <p:nvPr/>
        </p:nvSpPr>
        <p:spPr>
          <a:xfrm>
            <a:off x="4481739" y="1570253"/>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Agriculture</a:t>
            </a:r>
          </a:p>
        </p:txBody>
      </p:sp>
      <p:sp>
        <p:nvSpPr>
          <p:cNvPr id="8" name="Rectangle: Rounded Corners 7">
            <a:extLst>
              <a:ext uri="{FF2B5EF4-FFF2-40B4-BE49-F238E27FC236}">
                <a16:creationId xmlns:a16="http://schemas.microsoft.com/office/drawing/2014/main" id="{DD0BC648-EE7B-17EA-DDD8-7220018092BD}"/>
              </a:ext>
            </a:extLst>
          </p:cNvPr>
          <p:cNvSpPr/>
          <p:nvPr/>
        </p:nvSpPr>
        <p:spPr>
          <a:xfrm>
            <a:off x="4491605" y="1556768"/>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Volcanic eruption</a:t>
            </a:r>
          </a:p>
        </p:txBody>
      </p:sp>
      <p:sp>
        <p:nvSpPr>
          <p:cNvPr id="14" name="Rectangle: Rounded Corners 13">
            <a:extLst>
              <a:ext uri="{FF2B5EF4-FFF2-40B4-BE49-F238E27FC236}">
                <a16:creationId xmlns:a16="http://schemas.microsoft.com/office/drawing/2014/main" id="{7C55D5E5-FCA7-95B5-4FA3-4B0B61B9496C}"/>
              </a:ext>
            </a:extLst>
          </p:cNvPr>
          <p:cNvSpPr/>
          <p:nvPr/>
        </p:nvSpPr>
        <p:spPr>
          <a:xfrm>
            <a:off x="4471873" y="1543282"/>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Waste management</a:t>
            </a:r>
          </a:p>
        </p:txBody>
      </p:sp>
      <p:graphicFrame>
        <p:nvGraphicFramePr>
          <p:cNvPr id="2" name="Table 1">
            <a:extLst>
              <a:ext uri="{FF2B5EF4-FFF2-40B4-BE49-F238E27FC236}">
                <a16:creationId xmlns:a16="http://schemas.microsoft.com/office/drawing/2014/main" id="{2AD9F781-5401-FCA5-5423-B1F81D802359}"/>
              </a:ext>
            </a:extLst>
          </p:cNvPr>
          <p:cNvGraphicFramePr>
            <a:graphicFrameLocks noGrp="1"/>
          </p:cNvGraphicFramePr>
          <p:nvPr>
            <p:extLst>
              <p:ext uri="{D42A27DB-BD31-4B8C-83A1-F6EECF244321}">
                <p14:modId xmlns:p14="http://schemas.microsoft.com/office/powerpoint/2010/main" val="2912532669"/>
              </p:ext>
            </p:extLst>
          </p:nvPr>
        </p:nvGraphicFramePr>
        <p:xfrm>
          <a:off x="725714" y="2734485"/>
          <a:ext cx="4752522" cy="3624627"/>
        </p:xfrm>
        <a:graphic>
          <a:graphicData uri="http://schemas.openxmlformats.org/drawingml/2006/table">
            <a:tbl>
              <a:tblPr firstRow="1" bandRow="1">
                <a:tableStyleId>{69012ECD-51FC-41F1-AA8D-1B2483CD663E}</a:tableStyleId>
              </a:tblPr>
              <a:tblGrid>
                <a:gridCol w="4752522">
                  <a:extLst>
                    <a:ext uri="{9D8B030D-6E8A-4147-A177-3AD203B41FA5}">
                      <a16:colId xmlns:a16="http://schemas.microsoft.com/office/drawing/2014/main" val="70595942"/>
                    </a:ext>
                  </a:extLst>
                </a:gridCol>
              </a:tblGrid>
              <a:tr h="460375">
                <a:tc>
                  <a:txBody>
                    <a:bodyPr/>
                    <a:lstStyle/>
                    <a:p>
                      <a:pPr algn="ctr"/>
                      <a:r>
                        <a:rPr lang="en-AU" sz="2400" dirty="0"/>
                        <a:t>HUMAN ACTIVITY</a:t>
                      </a:r>
                    </a:p>
                  </a:txBody>
                  <a:tcPr/>
                </a:tc>
                <a:extLst>
                  <a:ext uri="{0D108BD9-81ED-4DB2-BD59-A6C34878D82A}">
                    <a16:rowId xmlns:a16="http://schemas.microsoft.com/office/drawing/2014/main" val="3189035597"/>
                  </a:ext>
                </a:extLst>
              </a:tr>
              <a:tr h="3164252">
                <a:tc>
                  <a:txBody>
                    <a:bodyPr/>
                    <a:lstStyle/>
                    <a:p>
                      <a:endParaRPr lang="en-AU" dirty="0"/>
                    </a:p>
                  </a:txBody>
                  <a:tcPr/>
                </a:tc>
                <a:extLst>
                  <a:ext uri="{0D108BD9-81ED-4DB2-BD59-A6C34878D82A}">
                    <a16:rowId xmlns:a16="http://schemas.microsoft.com/office/drawing/2014/main" val="720298919"/>
                  </a:ext>
                </a:extLst>
              </a:tr>
            </a:tbl>
          </a:graphicData>
        </a:graphic>
      </p:graphicFrame>
      <p:graphicFrame>
        <p:nvGraphicFramePr>
          <p:cNvPr id="6" name="Table 5">
            <a:extLst>
              <a:ext uri="{FF2B5EF4-FFF2-40B4-BE49-F238E27FC236}">
                <a16:creationId xmlns:a16="http://schemas.microsoft.com/office/drawing/2014/main" id="{62334C0F-25BF-7206-4133-5A9DDBF73DB1}"/>
              </a:ext>
            </a:extLst>
          </p:cNvPr>
          <p:cNvGraphicFramePr>
            <a:graphicFrameLocks noGrp="1"/>
          </p:cNvGraphicFramePr>
          <p:nvPr>
            <p:extLst>
              <p:ext uri="{D42A27DB-BD31-4B8C-83A1-F6EECF244321}">
                <p14:modId xmlns:p14="http://schemas.microsoft.com/office/powerpoint/2010/main" val="368533384"/>
              </p:ext>
            </p:extLst>
          </p:nvPr>
        </p:nvGraphicFramePr>
        <p:xfrm>
          <a:off x="6438333" y="2723701"/>
          <a:ext cx="4752522" cy="3624626"/>
        </p:xfrm>
        <a:graphic>
          <a:graphicData uri="http://schemas.openxmlformats.org/drawingml/2006/table">
            <a:tbl>
              <a:tblPr firstRow="1" bandRow="1">
                <a:tableStyleId>{69012ECD-51FC-41F1-AA8D-1B2483CD663E}</a:tableStyleId>
              </a:tblPr>
              <a:tblGrid>
                <a:gridCol w="4752522">
                  <a:extLst>
                    <a:ext uri="{9D8B030D-6E8A-4147-A177-3AD203B41FA5}">
                      <a16:colId xmlns:a16="http://schemas.microsoft.com/office/drawing/2014/main" val="70595942"/>
                    </a:ext>
                  </a:extLst>
                </a:gridCol>
              </a:tblGrid>
              <a:tr h="465516">
                <a:tc>
                  <a:txBody>
                    <a:bodyPr/>
                    <a:lstStyle/>
                    <a:p>
                      <a:pPr algn="ctr"/>
                      <a:r>
                        <a:rPr lang="en-AU" sz="2400"/>
                        <a:t>NATURAL</a:t>
                      </a:r>
                    </a:p>
                  </a:txBody>
                  <a:tcPr/>
                </a:tc>
                <a:extLst>
                  <a:ext uri="{0D108BD9-81ED-4DB2-BD59-A6C34878D82A}">
                    <a16:rowId xmlns:a16="http://schemas.microsoft.com/office/drawing/2014/main" val="3189035597"/>
                  </a:ext>
                </a:extLst>
              </a:tr>
              <a:tr h="3159110">
                <a:tc>
                  <a:txBody>
                    <a:bodyPr/>
                    <a:lstStyle/>
                    <a:p>
                      <a:endParaRPr lang="en-AU" dirty="0"/>
                    </a:p>
                  </a:txBody>
                  <a:tcPr/>
                </a:tc>
                <a:extLst>
                  <a:ext uri="{0D108BD9-81ED-4DB2-BD59-A6C34878D82A}">
                    <a16:rowId xmlns:a16="http://schemas.microsoft.com/office/drawing/2014/main" val="720298919"/>
                  </a:ext>
                </a:extLst>
              </a:tr>
            </a:tbl>
          </a:graphicData>
        </a:graphic>
      </p:graphicFrame>
    </p:spTree>
    <p:extLst>
      <p:ext uri="{BB962C8B-B14F-4D97-AF65-F5344CB8AC3E}">
        <p14:creationId xmlns:p14="http://schemas.microsoft.com/office/powerpoint/2010/main" val="50579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25E-6 3.7037E-7 L -0.26732 0.31181 " pathEditMode="relative" rAng="0" ptsTypes="AA">
                                      <p:cBhvr>
                                        <p:cTn id="10" dur="2000" fill="hold"/>
                                        <p:tgtEl>
                                          <p:spTgt spid="10"/>
                                        </p:tgtEl>
                                        <p:attrNameLst>
                                          <p:attrName>ppt_x</p:attrName>
                                          <p:attrName>ppt_y</p:attrName>
                                        </p:attrNameLst>
                                      </p:cBhvr>
                                      <p:rCtr x="-13372" y="1557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08333E-7 -4.44444E-6 L -0.00612 0.47176 " pathEditMode="relative" rAng="0" ptsTypes="AA">
                                      <p:cBhvr>
                                        <p:cTn id="18" dur="2000" fill="hold"/>
                                        <p:tgtEl>
                                          <p:spTgt spid="12"/>
                                        </p:tgtEl>
                                        <p:attrNameLst>
                                          <p:attrName>ppt_x</p:attrName>
                                          <p:attrName>ppt_y</p:attrName>
                                        </p:attrNameLst>
                                      </p:cBhvr>
                                      <p:rCtr x="-313" y="2358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25E-6 3.7037E-7 L 0.22175 0.35417 " pathEditMode="relative" rAng="0" ptsTypes="AA">
                                      <p:cBhvr>
                                        <p:cTn id="26" dur="2000" fill="hold"/>
                                        <p:tgtEl>
                                          <p:spTgt spid="8"/>
                                        </p:tgtEl>
                                        <p:attrNameLst>
                                          <p:attrName>ppt_x</p:attrName>
                                          <p:attrName>ppt_y</p:attrName>
                                        </p:attrNameLst>
                                      </p:cBhvr>
                                      <p:rCtr x="11081" y="17708"/>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6667 0.40254 " pathEditMode="relative" rAng="0" ptsTypes="AA">
                                      <p:cBhvr>
                                        <p:cTn id="34" dur="2000" fill="hold"/>
                                        <p:tgtEl>
                                          <p:spTgt spid="14"/>
                                        </p:tgtEl>
                                        <p:attrNameLst>
                                          <p:attrName>ppt_x</p:attrName>
                                          <p:attrName>ppt_y</p:attrName>
                                        </p:attrNameLst>
                                      </p:cBhvr>
                                      <p:rCtr x="-13333" y="2011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08333E-7 -1.48148E-6 L -0.26289 0.54398 " pathEditMode="relative" rAng="0" ptsTypes="AA">
                                      <p:cBhvr>
                                        <p:cTn id="42" dur="2000" fill="hold"/>
                                        <p:tgtEl>
                                          <p:spTgt spid="7"/>
                                        </p:tgtEl>
                                        <p:attrNameLst>
                                          <p:attrName>ppt_x</p:attrName>
                                          <p:attrName>ppt_y</p:attrName>
                                        </p:attrNameLst>
                                      </p:cBhvr>
                                      <p:rCtr x="-13151" y="27199"/>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0.00703 -0.02593 L -0.26237 0.63935 " pathEditMode="relative" rAng="0" ptsTypes="AA">
                                      <p:cBhvr>
                                        <p:cTn id="50" dur="2000" fill="hold"/>
                                        <p:tgtEl>
                                          <p:spTgt spid="9"/>
                                        </p:tgtEl>
                                        <p:attrNameLst>
                                          <p:attrName>ppt_x</p:attrName>
                                          <p:attrName>ppt_y</p:attrName>
                                        </p:attrNameLst>
                                      </p:cBhvr>
                                      <p:rCtr x="-12773" y="33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2" grpId="1" animBg="1"/>
      <p:bldP spid="7" grpId="0" animBg="1"/>
      <p:bldP spid="7" grpId="1" animBg="1"/>
      <p:bldP spid="8" grpId="0" animBg="1"/>
      <p:bldP spid="8" grpId="1" animBg="1"/>
      <p:bldP spid="14" grpId="0" animBg="1"/>
      <p:bldP spid="14"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F315-B73C-9A57-8F30-3CC1BDA990F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0EA5D-9623-CA29-EA51-B299297EA0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105</a:t>
            </a:fld>
            <a:endParaRPr lang="en-AU"/>
          </a:p>
        </p:txBody>
      </p:sp>
      <p:sp>
        <p:nvSpPr>
          <p:cNvPr id="11" name="Title 10">
            <a:extLst>
              <a:ext uri="{FF2B5EF4-FFF2-40B4-BE49-F238E27FC236}">
                <a16:creationId xmlns:a16="http://schemas.microsoft.com/office/drawing/2014/main" id="{10A8F84D-6C21-DCA8-4E47-B4861E49C0E0}"/>
              </a:ext>
            </a:extLst>
          </p:cNvPr>
          <p:cNvSpPr>
            <a:spLocks noGrp="1"/>
          </p:cNvSpPr>
          <p:nvPr>
            <p:ph type="title"/>
          </p:nvPr>
        </p:nvSpPr>
        <p:spPr>
          <a:xfrm>
            <a:off x="359999" y="360000"/>
            <a:ext cx="11483999" cy="545601"/>
          </a:xfrm>
        </p:spPr>
        <p:txBody>
          <a:bodyPr/>
          <a:lstStyle/>
          <a:p>
            <a:r>
              <a:rPr lang="en-AU" dirty="0"/>
              <a:t>2.1 Implications of pollution</a:t>
            </a:r>
          </a:p>
        </p:txBody>
      </p:sp>
      <p:sp>
        <p:nvSpPr>
          <p:cNvPr id="13" name="Text Placeholder 12">
            <a:extLst>
              <a:ext uri="{FF2B5EF4-FFF2-40B4-BE49-F238E27FC236}">
                <a16:creationId xmlns:a16="http://schemas.microsoft.com/office/drawing/2014/main" id="{01FDEDF7-492B-54E7-F734-7F7CDA4B8FA9}"/>
              </a:ext>
            </a:extLst>
          </p:cNvPr>
          <p:cNvSpPr>
            <a:spLocks noGrp="1"/>
          </p:cNvSpPr>
          <p:nvPr>
            <p:ph type="body" sz="quarter" idx="18"/>
          </p:nvPr>
        </p:nvSpPr>
        <p:spPr>
          <a:xfrm>
            <a:off x="360000" y="982520"/>
            <a:ext cx="11483998" cy="356423"/>
          </a:xfrm>
        </p:spPr>
        <p:txBody>
          <a:bodyPr/>
          <a:lstStyle/>
          <a:p>
            <a:r>
              <a:rPr lang="en-AU" dirty="0"/>
              <a:t>Air pollution and it’s impacts</a:t>
            </a:r>
          </a:p>
        </p:txBody>
      </p:sp>
      <p:pic>
        <p:nvPicPr>
          <p:cNvPr id="2" name="Online Media 1" title="Air Pollution 101 | National Geographic">
            <a:hlinkClick r:id="" action="ppaction://media"/>
            <a:extLst>
              <a:ext uri="{FF2B5EF4-FFF2-40B4-BE49-F238E27FC236}">
                <a16:creationId xmlns:a16="http://schemas.microsoft.com/office/drawing/2014/main" id="{72A3C174-AA0A-F903-9EBD-5B6463EF76EA}"/>
              </a:ext>
            </a:extLst>
          </p:cNvPr>
          <p:cNvPicPr>
            <a:picLocks noRot="1" noChangeAspect="1"/>
          </p:cNvPicPr>
          <p:nvPr>
            <a:videoFile r:link="rId1"/>
          </p:nvPr>
        </p:nvPicPr>
        <p:blipFill>
          <a:blip r:embed="rId4"/>
          <a:stretch>
            <a:fillRect/>
          </a:stretch>
        </p:blipFill>
        <p:spPr>
          <a:xfrm>
            <a:off x="1825877" y="1498378"/>
            <a:ext cx="8360539" cy="4723704"/>
          </a:xfrm>
          <a:prstGeom prst="rect">
            <a:avLst/>
          </a:prstGeom>
        </p:spPr>
      </p:pic>
      <p:sp>
        <p:nvSpPr>
          <p:cNvPr id="5" name="TextBox 4">
            <a:extLst>
              <a:ext uri="{FF2B5EF4-FFF2-40B4-BE49-F238E27FC236}">
                <a16:creationId xmlns:a16="http://schemas.microsoft.com/office/drawing/2014/main" id="{6423FD4B-245C-8236-2A73-D36565E7CE41}"/>
              </a:ext>
            </a:extLst>
          </p:cNvPr>
          <p:cNvSpPr txBox="1"/>
          <p:nvPr/>
        </p:nvSpPr>
        <p:spPr>
          <a:xfrm>
            <a:off x="1825877" y="6354085"/>
            <a:ext cx="8360539"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Air Pollution 101 | National Geographic (3:52)</a:t>
            </a:r>
            <a:endParaRPr lang="en-AU" sz="1800" dirty="0"/>
          </a:p>
        </p:txBody>
      </p:sp>
    </p:spTree>
    <p:extLst>
      <p:ext uri="{BB962C8B-B14F-4D97-AF65-F5344CB8AC3E}">
        <p14:creationId xmlns:p14="http://schemas.microsoft.com/office/powerpoint/2010/main" val="92806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5F7F-890A-EAD6-5640-F7E7B205FC7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75515B-9733-8484-FAFF-2008022027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
        <p:nvSpPr>
          <p:cNvPr id="11" name="Title 10">
            <a:extLst>
              <a:ext uri="{FF2B5EF4-FFF2-40B4-BE49-F238E27FC236}">
                <a16:creationId xmlns:a16="http://schemas.microsoft.com/office/drawing/2014/main" id="{2CFF1C0B-1AEE-C476-4F71-6060F5EC5CC5}"/>
              </a:ext>
            </a:extLst>
          </p:cNvPr>
          <p:cNvSpPr>
            <a:spLocks noGrp="1"/>
          </p:cNvSpPr>
          <p:nvPr>
            <p:ph type="title"/>
          </p:nvPr>
        </p:nvSpPr>
        <p:spPr/>
        <p:txBody>
          <a:bodyPr/>
          <a:lstStyle/>
          <a:p>
            <a:r>
              <a:rPr lang="en-AU" dirty="0"/>
              <a:t>2.1 The world’s most polluted city</a:t>
            </a:r>
          </a:p>
        </p:txBody>
      </p:sp>
      <p:sp>
        <p:nvSpPr>
          <p:cNvPr id="13" name="Text Placeholder 12">
            <a:extLst>
              <a:ext uri="{FF2B5EF4-FFF2-40B4-BE49-F238E27FC236}">
                <a16:creationId xmlns:a16="http://schemas.microsoft.com/office/drawing/2014/main" id="{82D19F5E-A2D3-270C-0AFD-EF3AEC4D3405}"/>
              </a:ext>
            </a:extLst>
          </p:cNvPr>
          <p:cNvSpPr>
            <a:spLocks noGrp="1"/>
          </p:cNvSpPr>
          <p:nvPr>
            <p:ph type="body" sz="quarter" idx="18"/>
          </p:nvPr>
        </p:nvSpPr>
        <p:spPr/>
        <p:txBody>
          <a:bodyPr/>
          <a:lstStyle/>
          <a:p>
            <a:r>
              <a:rPr lang="en-AU" dirty="0"/>
              <a:t>Air pollution in New Delhi</a:t>
            </a:r>
          </a:p>
        </p:txBody>
      </p:sp>
      <p:pic>
        <p:nvPicPr>
          <p:cNvPr id="4" name="Online Media 3" title="Coronavirus: Smog pollution in Delhi vanishes - BBC News">
            <a:hlinkClick r:id="" action="ppaction://media"/>
            <a:extLst>
              <a:ext uri="{FF2B5EF4-FFF2-40B4-BE49-F238E27FC236}">
                <a16:creationId xmlns:a16="http://schemas.microsoft.com/office/drawing/2014/main" id="{63611C33-F7D4-57FA-6482-BA7C07EF3585}"/>
              </a:ext>
            </a:extLst>
          </p:cNvPr>
          <p:cNvPicPr>
            <a:picLocks noRot="1" noChangeAspect="1"/>
          </p:cNvPicPr>
          <p:nvPr>
            <a:videoFile r:link="rId1"/>
          </p:nvPr>
        </p:nvPicPr>
        <p:blipFill>
          <a:blip r:embed="rId4"/>
          <a:stretch>
            <a:fillRect/>
          </a:stretch>
        </p:blipFill>
        <p:spPr>
          <a:xfrm>
            <a:off x="1707748" y="1482439"/>
            <a:ext cx="8368940" cy="4728451"/>
          </a:xfrm>
          <a:prstGeom prst="rect">
            <a:avLst/>
          </a:prstGeom>
        </p:spPr>
      </p:pic>
      <p:sp>
        <p:nvSpPr>
          <p:cNvPr id="5" name="TextBox 4">
            <a:extLst>
              <a:ext uri="{FF2B5EF4-FFF2-40B4-BE49-F238E27FC236}">
                <a16:creationId xmlns:a16="http://schemas.microsoft.com/office/drawing/2014/main" id="{CDCD49C8-16F9-823E-7A54-BF764EFFA4AF}"/>
              </a:ext>
            </a:extLst>
          </p:cNvPr>
          <p:cNvSpPr txBox="1"/>
          <p:nvPr/>
        </p:nvSpPr>
        <p:spPr>
          <a:xfrm>
            <a:off x="1707748" y="6313334"/>
            <a:ext cx="8368939"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Coronavirus: Smog pollution in Delhi vanishes - BBC News (0:42)</a:t>
            </a:r>
            <a:endParaRPr lang="en-AU" sz="1800" dirty="0"/>
          </a:p>
        </p:txBody>
      </p:sp>
    </p:spTree>
    <p:extLst>
      <p:ext uri="{BB962C8B-B14F-4D97-AF65-F5344CB8AC3E}">
        <p14:creationId xmlns:p14="http://schemas.microsoft.com/office/powerpoint/2010/main" val="153097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876E-DB4A-4B3B-669D-29A7261130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775845-ABC8-F2A0-F78E-0615038E9A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107</a:t>
            </a:fld>
            <a:endParaRPr lang="en-AU"/>
          </a:p>
        </p:txBody>
      </p:sp>
      <p:sp>
        <p:nvSpPr>
          <p:cNvPr id="5" name="Title 4">
            <a:extLst>
              <a:ext uri="{FF2B5EF4-FFF2-40B4-BE49-F238E27FC236}">
                <a16:creationId xmlns:a16="http://schemas.microsoft.com/office/drawing/2014/main" id="{3A849688-F82D-5EB7-4BAD-AC39A7AC114E}"/>
              </a:ext>
            </a:extLst>
          </p:cNvPr>
          <p:cNvSpPr>
            <a:spLocks noGrp="1"/>
          </p:cNvSpPr>
          <p:nvPr>
            <p:ph type="title"/>
          </p:nvPr>
        </p:nvSpPr>
        <p:spPr>
          <a:xfrm>
            <a:off x="359998" y="360000"/>
            <a:ext cx="11706496" cy="522000"/>
          </a:xfrm>
        </p:spPr>
        <p:txBody>
          <a:bodyPr/>
          <a:lstStyle/>
          <a:p>
            <a:r>
              <a:rPr lang="en-AU" sz="3200" dirty="0">
                <a:cs typeface="Arial"/>
              </a:rPr>
              <a:t>2.2 Sustainable harvesting by Aboriginal and Torres Strait Islander Peoples</a:t>
            </a:r>
          </a:p>
        </p:txBody>
      </p:sp>
      <p:sp>
        <p:nvSpPr>
          <p:cNvPr id="6" name="Text Placeholder 5">
            <a:extLst>
              <a:ext uri="{FF2B5EF4-FFF2-40B4-BE49-F238E27FC236}">
                <a16:creationId xmlns:a16="http://schemas.microsoft.com/office/drawing/2014/main" id="{91C318E7-C45A-7AB8-F7C5-E7F16565E721}"/>
              </a:ext>
            </a:extLst>
          </p:cNvPr>
          <p:cNvSpPr>
            <a:spLocks noGrp="1"/>
          </p:cNvSpPr>
          <p:nvPr>
            <p:ph type="body" sz="quarter" idx="18"/>
          </p:nvPr>
        </p:nvSpPr>
        <p:spPr>
          <a:xfrm>
            <a:off x="359998" y="1212087"/>
            <a:ext cx="10080000" cy="310015"/>
          </a:xfrm>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79E3B5F9-6AA9-ECF3-9E77-FB296E27571F}"/>
              </a:ext>
            </a:extLst>
          </p:cNvPr>
          <p:cNvGraphicFramePr>
            <a:graphicFrameLocks noGrp="1"/>
          </p:cNvGraphicFramePr>
          <p:nvPr>
            <p:extLst>
              <p:ext uri="{D42A27DB-BD31-4B8C-83A1-F6EECF244321}">
                <p14:modId xmlns:p14="http://schemas.microsoft.com/office/powerpoint/2010/main" val="2046493872"/>
              </p:ext>
            </p:extLst>
          </p:nvPr>
        </p:nvGraphicFramePr>
        <p:xfrm>
          <a:off x="288414" y="1852189"/>
          <a:ext cx="11615171" cy="4450735"/>
        </p:xfrm>
        <a:graphic>
          <a:graphicData uri="http://schemas.openxmlformats.org/drawingml/2006/table">
            <a:tbl>
              <a:tblPr firstRow="1">
                <a:tableStyleId>{B301B821-A1FF-4177-AEE7-76D212191A09}</a:tableStyleId>
              </a:tblPr>
              <a:tblGrid>
                <a:gridCol w="4270210">
                  <a:extLst>
                    <a:ext uri="{9D8B030D-6E8A-4147-A177-3AD203B41FA5}">
                      <a16:colId xmlns:a16="http://schemas.microsoft.com/office/drawing/2014/main" val="3623447875"/>
                    </a:ext>
                  </a:extLst>
                </a:gridCol>
                <a:gridCol w="7344961">
                  <a:extLst>
                    <a:ext uri="{9D8B030D-6E8A-4147-A177-3AD203B41FA5}">
                      <a16:colId xmlns:a16="http://schemas.microsoft.com/office/drawing/2014/main" val="3573327086"/>
                    </a:ext>
                  </a:extLst>
                </a:gridCol>
              </a:tblGrid>
              <a:tr h="444366">
                <a:tc>
                  <a:txBody>
                    <a:bodyPr/>
                    <a:lstStyle/>
                    <a:p>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368896">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the need for sustainable resource use to reduce impact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define sustainable harvesting practices</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explain how Aboriginal and Torres Strait Islander Peoples demonstrate deep ecological understandings.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362456">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trends in data to make predictions.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describe trends in data on the Murray Cod</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make predictions about the impact of cultural protocols on the Murray Cod population.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064698">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assess the validity of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select appropriate sources of information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use criteria for evaluating the validity of secondary sources about Aboriginal and Torres Strait Islander Peoples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3953236"/>
                  </a:ext>
                </a:extLst>
              </a:tr>
            </a:tbl>
          </a:graphicData>
        </a:graphic>
      </p:graphicFrame>
    </p:spTree>
    <p:extLst>
      <p:ext uri="{BB962C8B-B14F-4D97-AF65-F5344CB8AC3E}">
        <p14:creationId xmlns:p14="http://schemas.microsoft.com/office/powerpoint/2010/main" val="16026429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DDE1A3D-D1DE-4ED0-256F-FB4ED6CAE5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C84A18-6E34-5061-F7D5-B8386320092B}"/>
              </a:ext>
            </a:extLst>
          </p:cNvPr>
          <p:cNvSpPr>
            <a:spLocks noGrp="1"/>
          </p:cNvSpPr>
          <p:nvPr>
            <p:ph type="title"/>
          </p:nvPr>
        </p:nvSpPr>
        <p:spPr/>
        <p:txBody>
          <a:bodyPr/>
          <a:lstStyle/>
          <a:p>
            <a:r>
              <a:rPr lang="en-AU" dirty="0">
                <a:solidFill>
                  <a:schemeClr val="accent1"/>
                </a:solidFill>
              </a:rPr>
              <a:t>2.2 Checkpoint – </a:t>
            </a:r>
            <a:r>
              <a:rPr lang="en-AU" dirty="0"/>
              <a:t>q</a:t>
            </a:r>
            <a:r>
              <a:rPr lang="en-AU" dirty="0">
                <a:solidFill>
                  <a:schemeClr val="accent1"/>
                </a:solidFill>
              </a:rPr>
              <a:t>uick quiz on previous content</a:t>
            </a:r>
          </a:p>
        </p:txBody>
      </p:sp>
      <p:sp>
        <p:nvSpPr>
          <p:cNvPr id="2" name="Rectangle: Rounded Corners 1">
            <a:extLst>
              <a:ext uri="{FF2B5EF4-FFF2-40B4-BE49-F238E27FC236}">
                <a16:creationId xmlns:a16="http://schemas.microsoft.com/office/drawing/2014/main" id="{BC7AA81B-84E8-B580-5301-061A560EB40E}"/>
              </a:ext>
              <a:ext uri="{C183D7F6-B498-43B3-948B-1728B52AA6E4}">
                <adec:decorative xmlns:adec="http://schemas.microsoft.com/office/drawing/2017/decorative" val="1"/>
              </a:ext>
            </a:extLst>
          </p:cNvPr>
          <p:cNvSpPr/>
          <p:nvPr/>
        </p:nvSpPr>
        <p:spPr>
          <a:xfrm>
            <a:off x="531637" y="1210382"/>
            <a:ext cx="6292005"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550280A3-A541-6C5D-494F-A9CD183EF309}"/>
              </a:ext>
            </a:extLst>
          </p:cNvPr>
          <p:cNvGrpSpPr/>
          <p:nvPr/>
        </p:nvGrpSpPr>
        <p:grpSpPr>
          <a:xfrm>
            <a:off x="639526" y="1339815"/>
            <a:ext cx="6076226" cy="1210000"/>
            <a:chOff x="466000" y="1568827"/>
            <a:chExt cx="3383826" cy="1210000"/>
          </a:xfrm>
        </p:grpSpPr>
        <p:sp>
          <p:nvSpPr>
            <p:cNvPr id="10" name="Rectangle: Rounded Corners 9">
              <a:extLst>
                <a:ext uri="{FF2B5EF4-FFF2-40B4-BE49-F238E27FC236}">
                  <a16:creationId xmlns:a16="http://schemas.microsoft.com/office/drawing/2014/main" id="{1B1B5B96-F28E-8F3B-9BAB-05C3BDF23CE5}"/>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Mini-challenge</a:t>
              </a:r>
              <a:endParaRPr lang="en-US" sz="1800" b="1">
                <a:latin typeface="+mj-lt"/>
              </a:endParaRPr>
            </a:p>
          </p:txBody>
        </p:sp>
        <p:pic>
          <p:nvPicPr>
            <p:cNvPr id="11" name="Graphic 10" descr="Lightbulb and pencil with solid fill">
              <a:extLst>
                <a:ext uri="{FF2B5EF4-FFF2-40B4-BE49-F238E27FC236}">
                  <a16:creationId xmlns:a16="http://schemas.microsoft.com/office/drawing/2014/main" id="{3F428D51-3692-48EE-18CC-6B450732CC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538" y="1884903"/>
              <a:ext cx="333307" cy="665342"/>
            </a:xfrm>
            <a:prstGeom prst="rect">
              <a:avLst/>
            </a:prstGeom>
          </p:spPr>
        </p:pic>
      </p:grpSp>
      <p:sp>
        <p:nvSpPr>
          <p:cNvPr id="3" name="TextBox 2">
            <a:extLst>
              <a:ext uri="{FF2B5EF4-FFF2-40B4-BE49-F238E27FC236}">
                <a16:creationId xmlns:a16="http://schemas.microsoft.com/office/drawing/2014/main" id="{1F5AD559-58A5-17C3-E2CD-1C7B0B7C49D3}"/>
              </a:ext>
            </a:extLst>
          </p:cNvPr>
          <p:cNvSpPr txBox="1"/>
          <p:nvPr/>
        </p:nvSpPr>
        <p:spPr>
          <a:xfrm>
            <a:off x="718223" y="2590746"/>
            <a:ext cx="5876851"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latin typeface="Arial" panose="020B0604020202020204" pitchFamily="34" charset="0"/>
                <a:ea typeface="Calibri" panose="020F0502020204030204" pitchFamily="34" charset="0"/>
              </a:rPr>
              <a:t>Which of the </a:t>
            </a:r>
            <a:r>
              <a:rPr lang="en-AU" sz="1800">
                <a:latin typeface="Arial" panose="020B0604020202020204" pitchFamily="34" charset="0"/>
                <a:ea typeface="Calibri" panose="020F0502020204030204" pitchFamily="34" charset="0"/>
              </a:rPr>
              <a:t>following are </a:t>
            </a:r>
            <a:r>
              <a:rPr lang="en-AU" sz="1800" dirty="0">
                <a:latin typeface="Arial" panose="020B0604020202020204" pitchFamily="34" charset="0"/>
                <a:ea typeface="Calibri" panose="020F0502020204030204" pitchFamily="34" charset="0"/>
              </a:rPr>
              <a:t>examples of environmental pollution? (Select all that apply)</a:t>
            </a:r>
          </a:p>
          <a:p>
            <a:pPr marL="342900" indent="-342900">
              <a:lnSpc>
                <a:spcPct val="150000"/>
              </a:lnSpc>
              <a:spcBef>
                <a:spcPts val="1200"/>
              </a:spcBef>
              <a:spcAft>
                <a:spcPts val="600"/>
              </a:spcAft>
              <a:buFont typeface="+mj-lt"/>
              <a:buAutoNum type="alphaLcParenR"/>
            </a:pPr>
            <a:r>
              <a:rPr lang="en-AU" sz="1800" dirty="0">
                <a:latin typeface="Arial" panose="020B0604020202020204" pitchFamily="34" charset="0"/>
                <a:ea typeface="Calibri" panose="020F0502020204030204" pitchFamily="34" charset="0"/>
              </a:rPr>
              <a:t>smoke released from factory chimneys into the air</a:t>
            </a:r>
          </a:p>
          <a:p>
            <a:pPr marL="342900" indent="-342900">
              <a:lnSpc>
                <a:spcPct val="150000"/>
              </a:lnSpc>
              <a:spcBef>
                <a:spcPts val="1200"/>
              </a:spcBef>
              <a:spcAft>
                <a:spcPts val="600"/>
              </a:spcAft>
              <a:buFont typeface="+mj-lt"/>
              <a:buAutoNum type="alphaLcParenR"/>
            </a:pPr>
            <a:r>
              <a:rPr lang="en-AU" sz="1800" dirty="0">
                <a:latin typeface="Arial" panose="020B0604020202020204" pitchFamily="34" charset="0"/>
                <a:ea typeface="Calibri" panose="020F0502020204030204" pitchFamily="34" charset="0"/>
              </a:rPr>
              <a:t>leaves falling naturally from trees in autumn</a:t>
            </a:r>
          </a:p>
          <a:p>
            <a:pPr marL="342900" indent="-342900">
              <a:lnSpc>
                <a:spcPct val="150000"/>
              </a:lnSpc>
              <a:spcBef>
                <a:spcPts val="1200"/>
              </a:spcBef>
              <a:spcAft>
                <a:spcPts val="600"/>
              </a:spcAft>
              <a:buFont typeface="+mj-lt"/>
              <a:buAutoNum type="alphaLcParenR"/>
            </a:pPr>
            <a:r>
              <a:rPr lang="en-AU" sz="1800" dirty="0">
                <a:latin typeface="Arial" panose="020B0604020202020204" pitchFamily="34" charset="0"/>
                <a:ea typeface="Calibri" panose="020F0502020204030204" pitchFamily="34" charset="0"/>
              </a:rPr>
              <a:t>chemicals leaking into a river from a nearby farm</a:t>
            </a:r>
          </a:p>
          <a:p>
            <a:pPr marL="342900" indent="-342900">
              <a:lnSpc>
                <a:spcPct val="150000"/>
              </a:lnSpc>
              <a:spcBef>
                <a:spcPts val="1200"/>
              </a:spcBef>
              <a:spcAft>
                <a:spcPts val="600"/>
              </a:spcAft>
              <a:buFont typeface="+mj-lt"/>
              <a:buAutoNum type="alphaLcParenR"/>
            </a:pPr>
            <a:r>
              <a:rPr lang="en-AU" sz="1800" dirty="0">
                <a:latin typeface="Arial" panose="020B0604020202020204" pitchFamily="34" charset="0"/>
                <a:ea typeface="Calibri" panose="020F0502020204030204" pitchFamily="34" charset="0"/>
              </a:rPr>
              <a:t>the sound of birds singing in a forest</a:t>
            </a:r>
          </a:p>
          <a:p>
            <a:pPr marL="342900" indent="-342900">
              <a:lnSpc>
                <a:spcPct val="150000"/>
              </a:lnSpc>
              <a:spcBef>
                <a:spcPts val="1200"/>
              </a:spcBef>
              <a:spcAft>
                <a:spcPts val="600"/>
              </a:spcAft>
              <a:buFont typeface="+mj-lt"/>
              <a:buAutoNum type="alphaLcParenR"/>
            </a:pPr>
            <a:r>
              <a:rPr lang="en-AU" sz="1800" dirty="0">
                <a:latin typeface="Arial" panose="020B0604020202020204" pitchFamily="34" charset="0"/>
                <a:ea typeface="Calibri" panose="020F0502020204030204" pitchFamily="34" charset="0"/>
              </a:rPr>
              <a:t>excessive outdoor lighting in a city at night</a:t>
            </a:r>
          </a:p>
          <a:p>
            <a:pPr marL="342900" indent="-342900">
              <a:lnSpc>
                <a:spcPct val="150000"/>
              </a:lnSpc>
              <a:spcBef>
                <a:spcPts val="1200"/>
              </a:spcBef>
              <a:spcAft>
                <a:spcPts val="600"/>
              </a:spcAft>
              <a:buAutoNum type="alphaLcParenR" startAt="2"/>
            </a:pPr>
            <a:endParaRPr lang="en-AU" sz="1800" dirty="0">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B1E05817-3E14-91A8-041D-0261F6A49F5B}"/>
              </a:ext>
              <a:ext uri="{C183D7F6-B498-43B3-948B-1728B52AA6E4}">
                <adec:decorative xmlns:adec="http://schemas.microsoft.com/office/drawing/2017/decorative" val="1"/>
              </a:ext>
            </a:extLst>
          </p:cNvPr>
          <p:cNvSpPr/>
          <p:nvPr/>
        </p:nvSpPr>
        <p:spPr>
          <a:xfrm>
            <a:off x="7842049" y="1210382"/>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F7739415-B764-80B5-9A43-8BDFE9981FC8}"/>
              </a:ext>
            </a:extLst>
          </p:cNvPr>
          <p:cNvGrpSpPr/>
          <p:nvPr/>
        </p:nvGrpSpPr>
        <p:grpSpPr>
          <a:xfrm>
            <a:off x="7948357" y="1303069"/>
            <a:ext cx="3594100" cy="1210000"/>
            <a:chOff x="4311650" y="1289427"/>
            <a:chExt cx="3594100" cy="1210000"/>
          </a:xfrm>
        </p:grpSpPr>
        <p:sp>
          <p:nvSpPr>
            <p:cNvPr id="14" name="Rectangle: Rounded Corners 13">
              <a:extLst>
                <a:ext uri="{FF2B5EF4-FFF2-40B4-BE49-F238E27FC236}">
                  <a16:creationId xmlns:a16="http://schemas.microsoft.com/office/drawing/2014/main" id="{AC4DE084-8093-AAFC-ABE3-FDFBEC5A0BF5}"/>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611FACC0-9536-BD05-2E33-16AFDBDCDC80}"/>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46590C37-F876-AC5B-99E3-86D138C23662}"/>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3759FAD0-84CB-B37C-2E34-C062B09DB273}"/>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67B89336-FB04-6B03-C897-E6E69420EBD7}"/>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6DC49A72-92A5-6185-2E8C-65E2540ECEA7}"/>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3574FA9C-BB0A-B4EA-4F90-5EA56D4E5DA1}"/>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32281064-8535-9FA9-780E-02DACA7ADEB0}"/>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6D8D3052-98FA-D732-3A60-090E6B59EC42}"/>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2EC8AE50-1F94-F8C1-11B0-F31403333F8B}"/>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8E1E1C3A-CB09-000C-19D1-E3D2135BA938}"/>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B222A0CA-1C19-52DC-38D9-BFE3EB4BD323}"/>
              </a:ext>
            </a:extLst>
          </p:cNvPr>
          <p:cNvSpPr txBox="1"/>
          <p:nvPr/>
        </p:nvSpPr>
        <p:spPr>
          <a:xfrm>
            <a:off x="8066249" y="2585755"/>
            <a:ext cx="3589700" cy="3908246"/>
          </a:xfrm>
          <a:prstGeom prst="rect">
            <a:avLst/>
          </a:prstGeom>
          <a:noFill/>
        </p:spPr>
        <p:txBody>
          <a:bodyPr wrap="square" lIns="0" tIns="0" rIns="0" bIns="0" rtlCol="0">
            <a:noAutofit/>
          </a:bodyPr>
          <a:lstStyle/>
          <a:p>
            <a:pPr>
              <a:lnSpc>
                <a:spcPct val="150000"/>
              </a:lnSpc>
            </a:pPr>
            <a:r>
              <a:rPr lang="en-AU" sz="1800" dirty="0"/>
              <a:t>List 2 human activities that cause air pollution and describe how they contribute to it.</a:t>
            </a:r>
          </a:p>
        </p:txBody>
      </p:sp>
      <p:sp>
        <p:nvSpPr>
          <p:cNvPr id="37" name="Slide Number Placeholder 36">
            <a:extLst>
              <a:ext uri="{FF2B5EF4-FFF2-40B4-BE49-F238E27FC236}">
                <a16:creationId xmlns:a16="http://schemas.microsoft.com/office/drawing/2014/main" id="{1F1A093C-FCD7-4CB9-AFE7-4DD3F1FC03FB}"/>
              </a:ext>
              <a:ext uri="{C183D7F6-B498-43B3-948B-1728B52AA6E4}">
                <adec:decorative xmlns:adec="http://schemas.microsoft.com/office/drawing/2017/decorative" val="1"/>
              </a:ext>
            </a:extLst>
          </p:cNvPr>
          <p:cNvSpPr>
            <a:spLocks noGrp="1"/>
          </p:cNvSpPr>
          <p:nvPr>
            <p:ph type="sldNum" sz="quarter" idx="12"/>
          </p:nvPr>
        </p:nvSpPr>
        <p:spPr>
          <a:xfrm>
            <a:off x="11369907" y="6514000"/>
            <a:ext cx="720000" cy="180000"/>
          </a:xfrm>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256722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3">
                                            <p:txEl>
                                              <p:pRg st="3" end="3"/>
                                            </p:txEl>
                                          </p:spTgt>
                                        </p:tgtEl>
                                        <p:attrNameLst>
                                          <p:attrName>style.fontWeight</p:attrName>
                                        </p:attrNameLst>
                                      </p:cBhvr>
                                      <p:to>
                                        <p:strVal val="bold"/>
                                      </p:to>
                                    </p:set>
                                  </p:childTnLst>
                                </p:cTn>
                              </p:par>
                              <p:par>
                                <p:cTn id="9" presetID="15" presetClass="emph" presetSubtype="0" nodeType="withEffect">
                                  <p:stCondLst>
                                    <p:cond delay="0"/>
                                  </p:stCondLst>
                                  <p:iterate type="lt">
                                    <p:tmAbs val="25"/>
                                  </p:iterate>
                                  <p:childTnLst>
                                    <p:set>
                                      <p:cBhvr override="childStyle">
                                        <p:cTn id="10"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BA772-3116-22E0-0405-62800A5492E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B303BE-74AC-B40D-3446-9B30888136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109</a:t>
            </a:fld>
            <a:endParaRPr lang="en-AU"/>
          </a:p>
        </p:txBody>
      </p:sp>
      <p:sp>
        <p:nvSpPr>
          <p:cNvPr id="11" name="Title 10">
            <a:extLst>
              <a:ext uri="{FF2B5EF4-FFF2-40B4-BE49-F238E27FC236}">
                <a16:creationId xmlns:a16="http://schemas.microsoft.com/office/drawing/2014/main" id="{F355ED3B-F762-E59A-7746-FD350E965001}"/>
              </a:ext>
            </a:extLst>
          </p:cNvPr>
          <p:cNvSpPr>
            <a:spLocks noGrp="1"/>
          </p:cNvSpPr>
          <p:nvPr>
            <p:ph type="title"/>
          </p:nvPr>
        </p:nvSpPr>
        <p:spPr>
          <a:xfrm>
            <a:off x="359999" y="360000"/>
            <a:ext cx="11483999" cy="545601"/>
          </a:xfrm>
        </p:spPr>
        <p:txBody>
          <a:bodyPr/>
          <a:lstStyle/>
          <a:p>
            <a:r>
              <a:rPr lang="en-AU" dirty="0"/>
              <a:t>2.2 Kinship and Totems</a:t>
            </a:r>
          </a:p>
        </p:txBody>
      </p:sp>
      <p:sp>
        <p:nvSpPr>
          <p:cNvPr id="13" name="Text Placeholder 12">
            <a:extLst>
              <a:ext uri="{FF2B5EF4-FFF2-40B4-BE49-F238E27FC236}">
                <a16:creationId xmlns:a16="http://schemas.microsoft.com/office/drawing/2014/main" id="{0B612278-732A-D6B1-4793-C71CB4D292AC}"/>
              </a:ext>
            </a:extLst>
          </p:cNvPr>
          <p:cNvSpPr>
            <a:spLocks noGrp="1"/>
          </p:cNvSpPr>
          <p:nvPr>
            <p:ph type="body" sz="quarter" idx="18"/>
          </p:nvPr>
        </p:nvSpPr>
        <p:spPr>
          <a:xfrm>
            <a:off x="360000" y="982520"/>
            <a:ext cx="11483998" cy="356423"/>
          </a:xfrm>
        </p:spPr>
        <p:txBody>
          <a:bodyPr/>
          <a:lstStyle/>
          <a:p>
            <a:r>
              <a:rPr lang="en-AU" dirty="0"/>
              <a:t>Cultural protocols</a:t>
            </a:r>
          </a:p>
        </p:txBody>
      </p:sp>
      <p:pic>
        <p:nvPicPr>
          <p:cNvPr id="2" name="Online Media 1" title="Aboriginal Kinship Presentation: Totems">
            <a:hlinkClick r:id="" action="ppaction://media"/>
            <a:extLst>
              <a:ext uri="{FF2B5EF4-FFF2-40B4-BE49-F238E27FC236}">
                <a16:creationId xmlns:a16="http://schemas.microsoft.com/office/drawing/2014/main" id="{B43C0080-655B-2536-08A3-5E4AEC5EA876}"/>
              </a:ext>
            </a:extLst>
          </p:cNvPr>
          <p:cNvPicPr>
            <a:picLocks noRot="1" noChangeAspect="1"/>
          </p:cNvPicPr>
          <p:nvPr>
            <a:videoFile r:link="rId1"/>
          </p:nvPr>
        </p:nvPicPr>
        <p:blipFill>
          <a:blip r:embed="rId4"/>
          <a:stretch>
            <a:fillRect/>
          </a:stretch>
        </p:blipFill>
        <p:spPr>
          <a:xfrm>
            <a:off x="1367824" y="1589852"/>
            <a:ext cx="7901482" cy="4464337"/>
          </a:xfrm>
          <a:prstGeom prst="rect">
            <a:avLst/>
          </a:prstGeom>
        </p:spPr>
      </p:pic>
      <p:sp>
        <p:nvSpPr>
          <p:cNvPr id="5" name="TextBox 4">
            <a:extLst>
              <a:ext uri="{FF2B5EF4-FFF2-40B4-BE49-F238E27FC236}">
                <a16:creationId xmlns:a16="http://schemas.microsoft.com/office/drawing/2014/main" id="{7DCA4862-C74D-B4F0-E7CD-89F91966E87A}"/>
              </a:ext>
            </a:extLst>
          </p:cNvPr>
          <p:cNvSpPr txBox="1"/>
          <p:nvPr/>
        </p:nvSpPr>
        <p:spPr>
          <a:xfrm>
            <a:off x="1367824" y="6248404"/>
            <a:ext cx="7901482"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Aboriginal Kinship Presentation: Totems (3:51)</a:t>
            </a:r>
            <a:endParaRPr lang="en-AU" sz="1800" dirty="0"/>
          </a:p>
        </p:txBody>
      </p:sp>
      <p:sp>
        <p:nvSpPr>
          <p:cNvPr id="7" name="Rounded Rectangle 6">
            <a:extLst>
              <a:ext uri="{FF2B5EF4-FFF2-40B4-BE49-F238E27FC236}">
                <a16:creationId xmlns:a16="http://schemas.microsoft.com/office/drawing/2014/main" id="{A7245B39-F953-4A6A-3501-7BE163DF731D}"/>
              </a:ext>
            </a:extLst>
          </p:cNvPr>
          <p:cNvSpPr/>
          <p:nvPr/>
        </p:nvSpPr>
        <p:spPr>
          <a:xfrm>
            <a:off x="9562570" y="3570072"/>
            <a:ext cx="2281428" cy="2465832"/>
          </a:xfrm>
          <a:prstGeom prst="roundRect">
            <a:avLst>
              <a:gd name="adj" fmla="val 72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400" dirty="0"/>
              <a:t>We advise this resource may contain images, voices or names of deceased persons in photographs, film, audio recordings or historical content.</a:t>
            </a:r>
          </a:p>
        </p:txBody>
      </p:sp>
    </p:spTree>
    <p:extLst>
      <p:ext uri="{BB962C8B-B14F-4D97-AF65-F5344CB8AC3E}">
        <p14:creationId xmlns:p14="http://schemas.microsoft.com/office/powerpoint/2010/main" val="26285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191803-D5F6-A84A-8809-EC5CC3F56D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3" name="Title 2">
            <a:extLst>
              <a:ext uri="{FF2B5EF4-FFF2-40B4-BE49-F238E27FC236}">
                <a16:creationId xmlns:a16="http://schemas.microsoft.com/office/drawing/2014/main" id="{D5C6642B-33F1-E681-6DE2-9E485FF83032}"/>
              </a:ext>
            </a:extLst>
          </p:cNvPr>
          <p:cNvSpPr>
            <a:spLocks noGrp="1"/>
          </p:cNvSpPr>
          <p:nvPr>
            <p:ph type="title"/>
          </p:nvPr>
        </p:nvSpPr>
        <p:spPr/>
        <p:txBody>
          <a:bodyPr/>
          <a:lstStyle/>
          <a:p>
            <a:r>
              <a:rPr lang="en-AU" dirty="0"/>
              <a:t>1.2 UN Sustainable Development Goals</a:t>
            </a:r>
          </a:p>
        </p:txBody>
      </p:sp>
      <p:pic>
        <p:nvPicPr>
          <p:cNvPr id="7" name="Online Media 6" title="Do you know all 17 SDGs?">
            <a:hlinkClick r:id="" action="ppaction://media"/>
            <a:extLst>
              <a:ext uri="{FF2B5EF4-FFF2-40B4-BE49-F238E27FC236}">
                <a16:creationId xmlns:a16="http://schemas.microsoft.com/office/drawing/2014/main" id="{C78C9728-C03C-3162-3586-09EC7B0C7D94}"/>
              </a:ext>
            </a:extLst>
          </p:cNvPr>
          <p:cNvPicPr>
            <a:picLocks noRot="1" noChangeAspect="1"/>
          </p:cNvPicPr>
          <p:nvPr>
            <a:videoFile r:link="rId1"/>
          </p:nvPr>
        </p:nvPicPr>
        <p:blipFill>
          <a:blip r:embed="rId4"/>
          <a:stretch>
            <a:fillRect/>
          </a:stretch>
        </p:blipFill>
        <p:spPr>
          <a:xfrm>
            <a:off x="1663062" y="1253073"/>
            <a:ext cx="8286821" cy="4682054"/>
          </a:xfrm>
          <a:prstGeom prst="rect">
            <a:avLst/>
          </a:prstGeom>
          <a:ln w="38100">
            <a:solidFill>
              <a:schemeClr val="tx1"/>
            </a:solidFill>
          </a:ln>
        </p:spPr>
      </p:pic>
      <p:sp>
        <p:nvSpPr>
          <p:cNvPr id="8" name="TextBox 7">
            <a:extLst>
              <a:ext uri="{FF2B5EF4-FFF2-40B4-BE49-F238E27FC236}">
                <a16:creationId xmlns:a16="http://schemas.microsoft.com/office/drawing/2014/main" id="{2AAB2753-1D70-B1F5-0804-C29BCEB64D10}"/>
              </a:ext>
            </a:extLst>
          </p:cNvPr>
          <p:cNvSpPr txBox="1"/>
          <p:nvPr/>
        </p:nvSpPr>
        <p:spPr>
          <a:xfrm>
            <a:off x="1663062" y="6146668"/>
            <a:ext cx="8286821"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Do you know all 17 STGs? (1:24)</a:t>
            </a:r>
            <a:endParaRPr lang="en-AU" sz="1800" dirty="0"/>
          </a:p>
        </p:txBody>
      </p:sp>
    </p:spTree>
    <p:extLst>
      <p:ext uri="{BB962C8B-B14F-4D97-AF65-F5344CB8AC3E}">
        <p14:creationId xmlns:p14="http://schemas.microsoft.com/office/powerpoint/2010/main" val="208873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5BF4-F388-5C15-80FF-35DA3444ABA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DE451A-F0CD-E012-6EF1-16CB47ABE9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110</a:t>
            </a:fld>
            <a:endParaRPr lang="en-AU"/>
          </a:p>
        </p:txBody>
      </p:sp>
      <p:sp>
        <p:nvSpPr>
          <p:cNvPr id="11" name="Title 10">
            <a:extLst>
              <a:ext uri="{FF2B5EF4-FFF2-40B4-BE49-F238E27FC236}">
                <a16:creationId xmlns:a16="http://schemas.microsoft.com/office/drawing/2014/main" id="{23742943-2EAB-52D5-218B-C0EA9FB3D5B1}"/>
              </a:ext>
            </a:extLst>
          </p:cNvPr>
          <p:cNvSpPr>
            <a:spLocks noGrp="1"/>
          </p:cNvSpPr>
          <p:nvPr>
            <p:ph type="title"/>
          </p:nvPr>
        </p:nvSpPr>
        <p:spPr>
          <a:xfrm>
            <a:off x="359999" y="360000"/>
            <a:ext cx="11483999" cy="545601"/>
          </a:xfrm>
        </p:spPr>
        <p:txBody>
          <a:bodyPr/>
          <a:lstStyle/>
          <a:p>
            <a:r>
              <a:rPr lang="en-AU"/>
              <a:t>2.2 Nation Totem research</a:t>
            </a:r>
          </a:p>
        </p:txBody>
      </p:sp>
      <p:sp>
        <p:nvSpPr>
          <p:cNvPr id="13" name="Text Placeholder 12">
            <a:extLst>
              <a:ext uri="{FF2B5EF4-FFF2-40B4-BE49-F238E27FC236}">
                <a16:creationId xmlns:a16="http://schemas.microsoft.com/office/drawing/2014/main" id="{A41189A4-8E28-B597-9CAF-E521A5B764D7}"/>
              </a:ext>
            </a:extLst>
          </p:cNvPr>
          <p:cNvSpPr>
            <a:spLocks noGrp="1"/>
          </p:cNvSpPr>
          <p:nvPr>
            <p:ph type="body" sz="quarter" idx="18"/>
          </p:nvPr>
        </p:nvSpPr>
        <p:spPr>
          <a:xfrm>
            <a:off x="360000" y="982520"/>
            <a:ext cx="11483998" cy="356423"/>
          </a:xfrm>
        </p:spPr>
        <p:txBody>
          <a:bodyPr/>
          <a:lstStyle/>
          <a:p>
            <a:r>
              <a:rPr lang="en-AU" dirty="0"/>
              <a:t>Nation totem research</a:t>
            </a:r>
          </a:p>
        </p:txBody>
      </p:sp>
      <p:sp>
        <p:nvSpPr>
          <p:cNvPr id="2" name="TextBox 1">
            <a:extLst>
              <a:ext uri="{FF2B5EF4-FFF2-40B4-BE49-F238E27FC236}">
                <a16:creationId xmlns:a16="http://schemas.microsoft.com/office/drawing/2014/main" id="{FEAA3C13-237F-5CC4-C407-81ECB7DE4EB1}"/>
              </a:ext>
            </a:extLst>
          </p:cNvPr>
          <p:cNvSpPr txBox="1"/>
          <p:nvPr/>
        </p:nvSpPr>
        <p:spPr>
          <a:xfrm>
            <a:off x="348000" y="1540329"/>
            <a:ext cx="7104360" cy="4975671"/>
          </a:xfrm>
          <a:prstGeom prst="rect">
            <a:avLst/>
          </a:prstGeom>
          <a:noFill/>
        </p:spPr>
        <p:txBody>
          <a:bodyPr wrap="square" lIns="0" tIns="0" rIns="0" bIns="0" rtlCol="0">
            <a:noAutofit/>
          </a:bodyPr>
          <a:lstStyle/>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The name of the Nation Totem, and the Aboriginal language name for the Totem, if available</a:t>
            </a:r>
          </a:p>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An image of the Nation Totem</a:t>
            </a:r>
          </a:p>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The Aboriginal Country of the Nation Totem</a:t>
            </a:r>
          </a:p>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The vulnerability status of the Nation Totem</a:t>
            </a:r>
          </a:p>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Identify at least one type of environmental pollution that is impacting the Nation Totem, outline the cause of the environmental pollutant and describe the impact it is having on the Nation Totem</a:t>
            </a:r>
          </a:p>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Outline one other threat to the Nation Totems population and support this with data</a:t>
            </a:r>
          </a:p>
          <a:p>
            <a:pPr marL="285750" indent="-285750" algn="l">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how the cultural protocols of the Totem system can protect and support the population of the Nation Totem.</a:t>
            </a:r>
          </a:p>
        </p:txBody>
      </p:sp>
      <p:pic>
        <p:nvPicPr>
          <p:cNvPr id="6" name="Picture 5" descr="A scientific poster of Darkinjung Nation totem, the humpback whale">
            <a:extLst>
              <a:ext uri="{FF2B5EF4-FFF2-40B4-BE49-F238E27FC236}">
                <a16:creationId xmlns:a16="http://schemas.microsoft.com/office/drawing/2014/main" id="{B80BCAAE-D5B6-5306-D93D-E67B7A947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369" y="454320"/>
            <a:ext cx="4205629" cy="5949360"/>
          </a:xfrm>
          <a:prstGeom prst="rect">
            <a:avLst/>
          </a:prstGeom>
          <a:ln>
            <a:solidFill>
              <a:schemeClr val="tx1">
                <a:lumMod val="10000"/>
                <a:lumOff val="90000"/>
              </a:schemeClr>
            </a:solidFill>
          </a:ln>
        </p:spPr>
      </p:pic>
    </p:spTree>
    <p:extLst>
      <p:ext uri="{BB962C8B-B14F-4D97-AF65-F5344CB8AC3E}">
        <p14:creationId xmlns:p14="http://schemas.microsoft.com/office/powerpoint/2010/main" val="118352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FE7E-A1DD-362D-1153-412BF3656F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00E29-F468-CB67-5D63-1E046E30C8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
        <p:nvSpPr>
          <p:cNvPr id="5" name="Title 4">
            <a:extLst>
              <a:ext uri="{FF2B5EF4-FFF2-40B4-BE49-F238E27FC236}">
                <a16:creationId xmlns:a16="http://schemas.microsoft.com/office/drawing/2014/main" id="{007BCBBE-8861-7ED3-150C-883D75FE8E63}"/>
              </a:ext>
            </a:extLst>
          </p:cNvPr>
          <p:cNvSpPr>
            <a:spLocks noGrp="1"/>
          </p:cNvSpPr>
          <p:nvPr>
            <p:ph type="title"/>
          </p:nvPr>
        </p:nvSpPr>
        <p:spPr/>
        <p:txBody>
          <a:bodyPr/>
          <a:lstStyle/>
          <a:p>
            <a:r>
              <a:rPr lang="en-AU">
                <a:cs typeface="Arial"/>
              </a:rPr>
              <a:t>2.3 Reduce, reuse, recycle</a:t>
            </a:r>
          </a:p>
        </p:txBody>
      </p:sp>
      <p:sp>
        <p:nvSpPr>
          <p:cNvPr id="6" name="Text Placeholder 5">
            <a:extLst>
              <a:ext uri="{FF2B5EF4-FFF2-40B4-BE49-F238E27FC236}">
                <a16:creationId xmlns:a16="http://schemas.microsoft.com/office/drawing/2014/main" id="{A3AAFBEF-74ED-1212-8B72-07AA82390C16}"/>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C83F66DB-9212-0EF7-73F6-5470E9C7FB26}"/>
              </a:ext>
            </a:extLst>
          </p:cNvPr>
          <p:cNvGraphicFramePr>
            <a:graphicFrameLocks noGrp="1"/>
          </p:cNvGraphicFramePr>
          <p:nvPr>
            <p:extLst>
              <p:ext uri="{D42A27DB-BD31-4B8C-83A1-F6EECF244321}">
                <p14:modId xmlns:p14="http://schemas.microsoft.com/office/powerpoint/2010/main" val="3942020352"/>
              </p:ext>
            </p:extLst>
          </p:nvPr>
        </p:nvGraphicFramePr>
        <p:xfrm>
          <a:off x="359998" y="1916172"/>
          <a:ext cx="11316890" cy="4270275"/>
        </p:xfrm>
        <a:graphic>
          <a:graphicData uri="http://schemas.openxmlformats.org/drawingml/2006/table">
            <a:tbl>
              <a:tblPr firstRow="1">
                <a:tableStyleId>{B301B821-A1FF-4177-AEE7-76D212191A09}</a:tableStyleId>
              </a:tblPr>
              <a:tblGrid>
                <a:gridCol w="4653121">
                  <a:extLst>
                    <a:ext uri="{9D8B030D-6E8A-4147-A177-3AD203B41FA5}">
                      <a16:colId xmlns:a16="http://schemas.microsoft.com/office/drawing/2014/main" val="3623447875"/>
                    </a:ext>
                  </a:extLst>
                </a:gridCol>
                <a:gridCol w="6663769">
                  <a:extLst>
                    <a:ext uri="{9D8B030D-6E8A-4147-A177-3AD203B41FA5}">
                      <a16:colId xmlns:a16="http://schemas.microsoft.com/office/drawing/2014/main" val="3573327086"/>
                    </a:ext>
                  </a:extLst>
                </a:gridCol>
              </a:tblGrid>
              <a:tr h="560640">
                <a:tc>
                  <a:txBody>
                    <a:bodyPr/>
                    <a:lstStyle/>
                    <a:p>
                      <a:pPr>
                        <a:spcAft>
                          <a:spcPts val="600"/>
                        </a:spcAft>
                      </a:pPr>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63084">
                <a:tc>
                  <a:txBody>
                    <a:bodyPr/>
                    <a:lstStyle/>
                    <a:p>
                      <a:pPr marL="285750" indent="-285750">
                        <a:lnSpc>
                          <a:spcPct val="15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analyse the need for alternative resource use to reduce impact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reduce, reuse and recycle</a:t>
                      </a: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strategies to reduce waste.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401">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use data to draw conclusions.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outline trends in Australia’s waste</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use evidence to draw conclusions about Australia’s waste.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343289">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assess the validity of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define accuracy, reliability and validity</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assess the validity of information from secondary sources using relevant criteria.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076514"/>
                  </a:ext>
                </a:extLst>
              </a:tr>
            </a:tbl>
          </a:graphicData>
        </a:graphic>
      </p:graphicFrame>
    </p:spTree>
    <p:extLst>
      <p:ext uri="{BB962C8B-B14F-4D97-AF65-F5344CB8AC3E}">
        <p14:creationId xmlns:p14="http://schemas.microsoft.com/office/powerpoint/2010/main" val="1469878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CD3DA87-2D9F-86B1-B1E8-46239D3641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0AD2BE-A4D9-AEC3-D2A2-081900F47198}"/>
              </a:ext>
            </a:extLst>
          </p:cNvPr>
          <p:cNvSpPr>
            <a:spLocks noGrp="1"/>
          </p:cNvSpPr>
          <p:nvPr>
            <p:ph type="title"/>
          </p:nvPr>
        </p:nvSpPr>
        <p:spPr/>
        <p:txBody>
          <a:bodyPr/>
          <a:lstStyle/>
          <a:p>
            <a:r>
              <a:rPr lang="en-AU">
                <a:solidFill>
                  <a:schemeClr val="accent1"/>
                </a:solidFill>
              </a:rPr>
              <a:t>2.3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94A0866C-72BC-4F3E-BB55-EA7F3B155185}"/>
              </a:ext>
              <a:ext uri="{C183D7F6-B498-43B3-948B-1728B52AA6E4}">
                <adec:decorative xmlns:adec="http://schemas.microsoft.com/office/drawing/2017/decorative" val="1"/>
              </a:ext>
            </a:extLst>
          </p:cNvPr>
          <p:cNvSpPr/>
          <p:nvPr/>
        </p:nvSpPr>
        <p:spPr>
          <a:xfrm>
            <a:off x="262800" y="1181100"/>
            <a:ext cx="3813900" cy="507339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23EE7381-5C15-A106-03EB-31195C714629}"/>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48ECA945-1CFB-5BDE-0AD7-B6524CAD3551}"/>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Mini-challenge</a:t>
              </a:r>
              <a:endParaRPr lang="en-US" sz="1800" b="1">
                <a:latin typeface="+mj-lt"/>
              </a:endParaRPr>
            </a:p>
          </p:txBody>
        </p:sp>
        <p:pic>
          <p:nvPicPr>
            <p:cNvPr id="11" name="Graphic 10" descr="Lightbulb and pencil with solid fill">
              <a:extLst>
                <a:ext uri="{FF2B5EF4-FFF2-40B4-BE49-F238E27FC236}">
                  <a16:creationId xmlns:a16="http://schemas.microsoft.com/office/drawing/2014/main" id="{AB0D87D6-509C-05EE-31DA-0328C76490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DB01853F-0B5C-7A7A-2919-C8FDC90786DC}"/>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Burying our waste underground in a landfill is an example of which type of pollution?</a:t>
            </a:r>
          </a:p>
          <a:p>
            <a:pPr marL="342900" indent="-342900">
              <a:lnSpc>
                <a:spcPct val="150000"/>
              </a:lnSpc>
              <a:spcBef>
                <a:spcPts val="1200"/>
              </a:spcBef>
              <a:spcAft>
                <a:spcPts val="600"/>
              </a:spcAft>
              <a:buFont typeface="+mj-lt"/>
              <a:buAutoNum type="alphaLcParenR"/>
            </a:pPr>
            <a:r>
              <a:rPr lang="en-AU" sz="1800" dirty="0">
                <a:effectLst/>
                <a:latin typeface="Arial" panose="020B0604020202020204" pitchFamily="34" charset="0"/>
                <a:ea typeface="Calibri" panose="020F0502020204030204" pitchFamily="34" charset="0"/>
              </a:rPr>
              <a:t>air pollution</a:t>
            </a:r>
          </a:p>
          <a:p>
            <a:pPr marL="342900" indent="-342900">
              <a:lnSpc>
                <a:spcPct val="150000"/>
              </a:lnSpc>
              <a:spcBef>
                <a:spcPts val="1200"/>
              </a:spcBef>
              <a:spcAft>
                <a:spcPts val="600"/>
              </a:spcAft>
              <a:buFont typeface="+mj-lt"/>
              <a:buAutoNum type="alphaLcParenR"/>
            </a:pPr>
            <a:r>
              <a:rPr lang="en-AU" sz="1800" dirty="0">
                <a:effectLst/>
                <a:latin typeface="Arial" panose="020B0604020202020204" pitchFamily="34" charset="0"/>
                <a:ea typeface="Calibri" panose="020F0502020204030204" pitchFamily="34" charset="0"/>
              </a:rPr>
              <a:t>light pollution</a:t>
            </a:r>
          </a:p>
          <a:p>
            <a:pPr marL="342900" indent="-342900">
              <a:lnSpc>
                <a:spcPct val="150000"/>
              </a:lnSpc>
              <a:spcBef>
                <a:spcPts val="1200"/>
              </a:spcBef>
              <a:spcAft>
                <a:spcPts val="600"/>
              </a:spcAft>
              <a:buFont typeface="+mj-lt"/>
              <a:buAutoNum type="alphaLcParenR"/>
            </a:pPr>
            <a:r>
              <a:rPr lang="en-AU" sz="1800" dirty="0">
                <a:effectLst/>
                <a:latin typeface="Arial" panose="020B0604020202020204" pitchFamily="34" charset="0"/>
                <a:ea typeface="Calibri" panose="020F0502020204030204" pitchFamily="34" charset="0"/>
              </a:rPr>
              <a:t>land pollution</a:t>
            </a:r>
          </a:p>
        </p:txBody>
      </p:sp>
      <p:sp>
        <p:nvSpPr>
          <p:cNvPr id="12" name="Rectangle: Rounded Corners 11">
            <a:extLst>
              <a:ext uri="{FF2B5EF4-FFF2-40B4-BE49-F238E27FC236}">
                <a16:creationId xmlns:a16="http://schemas.microsoft.com/office/drawing/2014/main" id="{84F5947F-C5DE-4B6D-520E-849DD2EA4EEF}"/>
              </a:ext>
              <a:ext uri="{C183D7F6-B498-43B3-948B-1728B52AA6E4}">
                <adec:decorative xmlns:adec="http://schemas.microsoft.com/office/drawing/2017/decorative" val="1"/>
              </a:ext>
            </a:extLst>
          </p:cNvPr>
          <p:cNvSpPr/>
          <p:nvPr/>
        </p:nvSpPr>
        <p:spPr>
          <a:xfrm>
            <a:off x="4201750" y="1181100"/>
            <a:ext cx="3813900" cy="507339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442FBD14-B55C-B099-408B-CE1C3F6F737C}"/>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7D556686-C80B-2F7A-CCEF-B2DB5F59CBC1}"/>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5C61DA20-8C02-0B18-D8E2-6A7F26CBE36A}"/>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57D6B2D9-46D2-5A7D-6AE8-30C63FF24189}"/>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968E23CD-CB3B-FCC4-1567-232303A91CA5}"/>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68D0386B-9E5A-8E67-1D4C-AE03F0E316FB}"/>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47D68728-DAA7-C489-E9EE-FFE63764D5AD}"/>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38C93318-9151-7715-D8DC-B95AED5BC6A0}"/>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96734AEA-9B7B-B125-0A12-B47E8E72E215}"/>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1F47CB90-A826-2D26-8E25-1EAD10C3F31E}"/>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69939413-6540-189D-9024-86901D5C09E5}"/>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F82DC4BF-A891-69F8-2A5F-CCA1D33D08F2}"/>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054F8466-1A05-0A7B-C7B7-0923C5EF5BC4}"/>
              </a:ext>
            </a:extLst>
          </p:cNvPr>
          <p:cNvSpPr txBox="1"/>
          <p:nvPr/>
        </p:nvSpPr>
        <p:spPr>
          <a:xfrm>
            <a:off x="4316050" y="2607754"/>
            <a:ext cx="3589700" cy="3908246"/>
          </a:xfrm>
          <a:prstGeom prst="rect">
            <a:avLst/>
          </a:prstGeom>
          <a:noFill/>
        </p:spPr>
        <p:txBody>
          <a:bodyPr wrap="square" lIns="0" tIns="0" rIns="0" bIns="0" rtlCol="0">
            <a:noAutofit/>
          </a:bodyPr>
          <a:lstStyle/>
          <a:p>
            <a:pPr algn="l"/>
            <a:r>
              <a:rPr lang="en-AU" sz="1800"/>
              <a:t>Define waste management.</a:t>
            </a:r>
          </a:p>
        </p:txBody>
      </p:sp>
      <p:sp>
        <p:nvSpPr>
          <p:cNvPr id="32" name="Rectangle: Rounded Corners 31">
            <a:extLst>
              <a:ext uri="{FF2B5EF4-FFF2-40B4-BE49-F238E27FC236}">
                <a16:creationId xmlns:a16="http://schemas.microsoft.com/office/drawing/2014/main" id="{9041A8F8-9069-47C2-7544-794687D577CF}"/>
              </a:ext>
              <a:ext uri="{C183D7F6-B498-43B3-948B-1728B52AA6E4}">
                <adec:decorative xmlns:adec="http://schemas.microsoft.com/office/drawing/2017/decorative" val="1"/>
              </a:ext>
            </a:extLst>
          </p:cNvPr>
          <p:cNvSpPr/>
          <p:nvPr/>
        </p:nvSpPr>
        <p:spPr>
          <a:xfrm>
            <a:off x="8166236" y="1181100"/>
            <a:ext cx="3813900" cy="507339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8F66CEEE-572F-447A-DF05-E180647C687B}"/>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A0AF7267-76FF-9189-40DD-B2DFD851A7B3}"/>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4F7C1831-328C-CE06-F2E4-66F5A6917100}"/>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1C105456-3737-5347-80C7-AA783D28B462}"/>
              </a:ext>
            </a:extLst>
          </p:cNvPr>
          <p:cNvSpPr txBox="1"/>
          <p:nvPr/>
        </p:nvSpPr>
        <p:spPr>
          <a:xfrm>
            <a:off x="8250600" y="2577736"/>
            <a:ext cx="3589700" cy="4032070"/>
          </a:xfrm>
          <a:prstGeom prst="rect">
            <a:avLst/>
          </a:prstGeom>
          <a:noFill/>
        </p:spPr>
        <p:txBody>
          <a:bodyPr wrap="square" lIns="0" tIns="0" rIns="0" bIns="0" rtlCol="0">
            <a:noAutofit/>
          </a:bodyPr>
          <a:lstStyle/>
          <a:p>
            <a:pPr algn="l">
              <a:lnSpc>
                <a:spcPct val="150000"/>
              </a:lnSpc>
            </a:pPr>
            <a:r>
              <a:rPr lang="en-AU" sz="1800"/>
              <a:t>Describe one implication of pollution.</a:t>
            </a:r>
          </a:p>
        </p:txBody>
      </p:sp>
      <p:sp>
        <p:nvSpPr>
          <p:cNvPr id="37" name="Slide Number Placeholder 36">
            <a:extLst>
              <a:ext uri="{FF2B5EF4-FFF2-40B4-BE49-F238E27FC236}">
                <a16:creationId xmlns:a16="http://schemas.microsoft.com/office/drawing/2014/main" id="{EF3C7434-4CFC-99CF-DA82-C03FD48D27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214741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4FFF-0A37-513A-359A-6CB624F8275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1B1D2D3-26B8-DA8C-450B-4029CB4F7334}"/>
              </a:ext>
            </a:extLst>
          </p:cNvPr>
          <p:cNvSpPr>
            <a:spLocks noGrp="1"/>
          </p:cNvSpPr>
          <p:nvPr>
            <p:ph type="title"/>
          </p:nvPr>
        </p:nvSpPr>
        <p:spPr>
          <a:xfrm>
            <a:off x="359999" y="360000"/>
            <a:ext cx="11483999" cy="545601"/>
          </a:xfrm>
        </p:spPr>
        <p:txBody>
          <a:bodyPr/>
          <a:lstStyle/>
          <a:p>
            <a:r>
              <a:rPr lang="en-AU" dirty="0"/>
              <a:t>2.3 Organising our waste</a:t>
            </a:r>
          </a:p>
        </p:txBody>
      </p:sp>
      <p:sp>
        <p:nvSpPr>
          <p:cNvPr id="13" name="Text Placeholder 12">
            <a:extLst>
              <a:ext uri="{FF2B5EF4-FFF2-40B4-BE49-F238E27FC236}">
                <a16:creationId xmlns:a16="http://schemas.microsoft.com/office/drawing/2014/main" id="{54DC7175-A135-8F04-BDA1-18E48044C4B7}"/>
              </a:ext>
            </a:extLst>
          </p:cNvPr>
          <p:cNvSpPr>
            <a:spLocks noGrp="1"/>
          </p:cNvSpPr>
          <p:nvPr>
            <p:ph type="body" sz="quarter" idx="18"/>
          </p:nvPr>
        </p:nvSpPr>
        <p:spPr>
          <a:xfrm>
            <a:off x="360000" y="982520"/>
            <a:ext cx="11483998" cy="356423"/>
          </a:xfrm>
        </p:spPr>
        <p:txBody>
          <a:bodyPr/>
          <a:lstStyle/>
          <a:p>
            <a:r>
              <a:rPr lang="en-AU" dirty="0"/>
              <a:t>Prior knowledge</a:t>
            </a:r>
          </a:p>
        </p:txBody>
      </p:sp>
      <p:pic>
        <p:nvPicPr>
          <p:cNvPr id="12" name="Picture 11" descr="A group of rubbish items">
            <a:extLst>
              <a:ext uri="{FF2B5EF4-FFF2-40B4-BE49-F238E27FC236}">
                <a16:creationId xmlns:a16="http://schemas.microsoft.com/office/drawing/2014/main" id="{55FD0C56-8EFE-D3BF-2ACE-8AA047E24E57}"/>
              </a:ext>
            </a:extLst>
          </p:cNvPr>
          <p:cNvPicPr>
            <a:picLocks noChangeAspect="1"/>
          </p:cNvPicPr>
          <p:nvPr/>
        </p:nvPicPr>
        <p:blipFill>
          <a:blip r:embed="rId3">
            <a:extLst>
              <a:ext uri="{28A0092B-C50C-407E-A947-70E740481C1C}">
                <a14:useLocalDpi xmlns:a14="http://schemas.microsoft.com/office/drawing/2010/main" val="0"/>
              </a:ext>
            </a:extLst>
          </a:blip>
          <a:srcRect b="5754"/>
          <a:stretch/>
        </p:blipFill>
        <p:spPr>
          <a:xfrm>
            <a:off x="2413768" y="1113622"/>
            <a:ext cx="7102067" cy="2255686"/>
          </a:xfrm>
          <a:prstGeom prst="rect">
            <a:avLst/>
          </a:prstGeom>
        </p:spPr>
      </p:pic>
      <p:pic>
        <p:nvPicPr>
          <p:cNvPr id="6" name="Picture 5" descr="A red lid garbage bin">
            <a:extLst>
              <a:ext uri="{FF2B5EF4-FFF2-40B4-BE49-F238E27FC236}">
                <a16:creationId xmlns:a16="http://schemas.microsoft.com/office/drawing/2014/main" id="{F5F3BAA6-6B99-A322-B058-CB6B97AEC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015" y="3445431"/>
            <a:ext cx="2363259" cy="3186451"/>
          </a:xfrm>
          <a:prstGeom prst="rect">
            <a:avLst/>
          </a:prstGeom>
        </p:spPr>
      </p:pic>
      <p:pic>
        <p:nvPicPr>
          <p:cNvPr id="8" name="Picture 7" descr="A yellow lid garbage bin">
            <a:extLst>
              <a:ext uri="{FF2B5EF4-FFF2-40B4-BE49-F238E27FC236}">
                <a16:creationId xmlns:a16="http://schemas.microsoft.com/office/drawing/2014/main" id="{90E1C786-5F88-57DD-238D-A33B24EB6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830" y="3369308"/>
            <a:ext cx="2845945" cy="3262574"/>
          </a:xfrm>
          <a:prstGeom prst="rect">
            <a:avLst/>
          </a:prstGeom>
        </p:spPr>
      </p:pic>
      <p:pic>
        <p:nvPicPr>
          <p:cNvPr id="4" name="Picture 3" descr="A green lid garbage bin&#10;&#10;">
            <a:extLst>
              <a:ext uri="{FF2B5EF4-FFF2-40B4-BE49-F238E27FC236}">
                <a16:creationId xmlns:a16="http://schemas.microsoft.com/office/drawing/2014/main" id="{7DB504F7-3676-EEF9-063D-88D36892551D}"/>
              </a:ext>
            </a:extLst>
          </p:cNvPr>
          <p:cNvPicPr>
            <a:picLocks noChangeAspect="1"/>
          </p:cNvPicPr>
          <p:nvPr/>
        </p:nvPicPr>
        <p:blipFill>
          <a:blip r:embed="rId6">
            <a:extLst>
              <a:ext uri="{28A0092B-C50C-407E-A947-70E740481C1C}">
                <a14:useLocalDpi xmlns:a14="http://schemas.microsoft.com/office/drawing/2010/main" val="0"/>
              </a:ext>
            </a:extLst>
          </a:blip>
          <a:srcRect b="9126"/>
          <a:stretch/>
        </p:blipFill>
        <p:spPr>
          <a:xfrm>
            <a:off x="8360742" y="3369308"/>
            <a:ext cx="2676243" cy="3260137"/>
          </a:xfrm>
          <a:prstGeom prst="rect">
            <a:avLst/>
          </a:prstGeom>
        </p:spPr>
      </p:pic>
      <p:sp>
        <p:nvSpPr>
          <p:cNvPr id="3" name="Slide Number Placeholder 2">
            <a:extLst>
              <a:ext uri="{FF2B5EF4-FFF2-40B4-BE49-F238E27FC236}">
                <a16:creationId xmlns:a16="http://schemas.microsoft.com/office/drawing/2014/main" id="{4E54246B-D1D5-B0CC-2389-59F7189430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15316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94193-C6BF-D459-EDBD-8E656545B96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AA226F-C11D-9644-6B39-AD5925EC91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114</a:t>
            </a:fld>
            <a:endParaRPr lang="en-AU"/>
          </a:p>
        </p:txBody>
      </p:sp>
      <p:sp>
        <p:nvSpPr>
          <p:cNvPr id="11" name="Title 10">
            <a:extLst>
              <a:ext uri="{FF2B5EF4-FFF2-40B4-BE49-F238E27FC236}">
                <a16:creationId xmlns:a16="http://schemas.microsoft.com/office/drawing/2014/main" id="{CCF86F10-7B4C-FD8A-62D9-CD6D18FBB4E0}"/>
              </a:ext>
            </a:extLst>
          </p:cNvPr>
          <p:cNvSpPr>
            <a:spLocks noGrp="1"/>
          </p:cNvSpPr>
          <p:nvPr>
            <p:ph type="title"/>
          </p:nvPr>
        </p:nvSpPr>
        <p:spPr>
          <a:xfrm>
            <a:off x="359999" y="360000"/>
            <a:ext cx="11483999" cy="545601"/>
          </a:xfrm>
        </p:spPr>
        <p:txBody>
          <a:bodyPr/>
          <a:lstStyle/>
          <a:p>
            <a:r>
              <a:rPr lang="en-AU" dirty="0"/>
              <a:t>2.3 Australia’s waste problem</a:t>
            </a:r>
          </a:p>
        </p:txBody>
      </p:sp>
      <p:sp>
        <p:nvSpPr>
          <p:cNvPr id="13" name="Text Placeholder 12">
            <a:extLst>
              <a:ext uri="{FF2B5EF4-FFF2-40B4-BE49-F238E27FC236}">
                <a16:creationId xmlns:a16="http://schemas.microsoft.com/office/drawing/2014/main" id="{1A30326B-6F93-DF67-1677-74A55692B7B9}"/>
              </a:ext>
            </a:extLst>
          </p:cNvPr>
          <p:cNvSpPr>
            <a:spLocks noGrp="1"/>
          </p:cNvSpPr>
          <p:nvPr>
            <p:ph type="body" sz="quarter" idx="18"/>
          </p:nvPr>
        </p:nvSpPr>
        <p:spPr>
          <a:xfrm>
            <a:off x="360000" y="982520"/>
            <a:ext cx="11483998" cy="356423"/>
          </a:xfrm>
        </p:spPr>
        <p:txBody>
          <a:bodyPr/>
          <a:lstStyle/>
          <a:p>
            <a:r>
              <a:rPr lang="en-AU" dirty="0"/>
              <a:t>Waste crisis as landfills become dangerously full</a:t>
            </a:r>
          </a:p>
        </p:txBody>
      </p:sp>
      <p:pic>
        <p:nvPicPr>
          <p:cNvPr id="4" name="Online Media 3" title="Waste Crisis As Landfills Become Dangerously Full">
            <a:hlinkClick r:id="" action="ppaction://media"/>
            <a:extLst>
              <a:ext uri="{FF2B5EF4-FFF2-40B4-BE49-F238E27FC236}">
                <a16:creationId xmlns:a16="http://schemas.microsoft.com/office/drawing/2014/main" id="{4500B01C-27B9-585C-119B-150D5AD38E98}"/>
              </a:ext>
            </a:extLst>
          </p:cNvPr>
          <p:cNvPicPr>
            <a:picLocks noRot="1" noChangeAspect="1"/>
          </p:cNvPicPr>
          <p:nvPr>
            <a:videoFile r:link="rId1"/>
          </p:nvPr>
        </p:nvPicPr>
        <p:blipFill>
          <a:blip r:embed="rId4"/>
          <a:stretch>
            <a:fillRect/>
          </a:stretch>
        </p:blipFill>
        <p:spPr>
          <a:xfrm>
            <a:off x="2067492" y="1592421"/>
            <a:ext cx="8057015" cy="4552213"/>
          </a:xfrm>
          <a:prstGeom prst="rect">
            <a:avLst/>
          </a:prstGeom>
        </p:spPr>
      </p:pic>
      <p:sp>
        <p:nvSpPr>
          <p:cNvPr id="5" name="TextBox 4">
            <a:extLst>
              <a:ext uri="{FF2B5EF4-FFF2-40B4-BE49-F238E27FC236}">
                <a16:creationId xmlns:a16="http://schemas.microsoft.com/office/drawing/2014/main" id="{DF821104-7874-638C-2C0E-3C093BF28BEA}"/>
              </a:ext>
            </a:extLst>
          </p:cNvPr>
          <p:cNvSpPr txBox="1"/>
          <p:nvPr/>
        </p:nvSpPr>
        <p:spPr>
          <a:xfrm>
            <a:off x="2067492" y="6313334"/>
            <a:ext cx="8057015" cy="369332"/>
          </a:xfrm>
          <a:prstGeom prst="rect">
            <a:avLst/>
          </a:prstGeom>
          <a:noFill/>
        </p:spPr>
        <p:txBody>
          <a:bodyPr wrap="square">
            <a:spAutoFit/>
          </a:bodyPr>
          <a:lstStyle/>
          <a:p>
            <a:pPr algn="ctr"/>
            <a:r>
              <a:rPr lang="en-AU" sz="1800" u="sng">
                <a:solidFill>
                  <a:srgbClr val="2F5496"/>
                </a:solidFill>
                <a:effectLst/>
                <a:latin typeface="Arial" panose="020B0604020202020204" pitchFamily="34" charset="0"/>
                <a:ea typeface="Calibri" panose="020F0502020204030204" pitchFamily="34" charset="0"/>
                <a:hlinkClick r:id="rId5"/>
              </a:rPr>
              <a:t>Waste Crisis As Landfills Become Dangerously Full (7:24)</a:t>
            </a:r>
            <a:endParaRPr lang="en-AU" sz="1800"/>
          </a:p>
        </p:txBody>
      </p:sp>
    </p:spTree>
    <p:extLst>
      <p:ext uri="{BB962C8B-B14F-4D97-AF65-F5344CB8AC3E}">
        <p14:creationId xmlns:p14="http://schemas.microsoft.com/office/powerpoint/2010/main" val="295303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B836-1544-7425-9BCF-46B288396E3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44946-FA92-29E1-AE23-943802BD0F2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115</a:t>
            </a:fld>
            <a:endParaRPr lang="en-AU"/>
          </a:p>
        </p:txBody>
      </p:sp>
      <p:sp>
        <p:nvSpPr>
          <p:cNvPr id="11" name="Title 10">
            <a:extLst>
              <a:ext uri="{FF2B5EF4-FFF2-40B4-BE49-F238E27FC236}">
                <a16:creationId xmlns:a16="http://schemas.microsoft.com/office/drawing/2014/main" id="{82DF119E-9E12-384B-CD29-B0A6626D7DFF}"/>
              </a:ext>
            </a:extLst>
          </p:cNvPr>
          <p:cNvSpPr>
            <a:spLocks noGrp="1"/>
          </p:cNvSpPr>
          <p:nvPr>
            <p:ph type="title"/>
          </p:nvPr>
        </p:nvSpPr>
        <p:spPr>
          <a:xfrm>
            <a:off x="359999" y="360000"/>
            <a:ext cx="11483999" cy="545601"/>
          </a:xfrm>
        </p:spPr>
        <p:txBody>
          <a:bodyPr anchor="t">
            <a:normAutofit/>
          </a:bodyPr>
          <a:lstStyle/>
          <a:p>
            <a:r>
              <a:rPr lang="en-AU" dirty="0"/>
              <a:t>2.3 The three R’s </a:t>
            </a:r>
          </a:p>
        </p:txBody>
      </p:sp>
      <p:sp>
        <p:nvSpPr>
          <p:cNvPr id="13" name="Text Placeholder 12">
            <a:extLst>
              <a:ext uri="{FF2B5EF4-FFF2-40B4-BE49-F238E27FC236}">
                <a16:creationId xmlns:a16="http://schemas.microsoft.com/office/drawing/2014/main" id="{7EA78636-2FF3-7DC6-F9C1-C93AB216CF8E}"/>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t>Reduce, Reuse, Recycle</a:t>
            </a:r>
          </a:p>
        </p:txBody>
      </p:sp>
      <p:sp>
        <p:nvSpPr>
          <p:cNvPr id="5" name="Freeform 4">
            <a:extLst>
              <a:ext uri="{FF2B5EF4-FFF2-40B4-BE49-F238E27FC236}">
                <a16:creationId xmlns:a16="http://schemas.microsoft.com/office/drawing/2014/main" id="{784BB336-D676-8CDC-921A-EBCD17132A6B}"/>
              </a:ext>
            </a:extLst>
          </p:cNvPr>
          <p:cNvSpPr/>
          <p:nvPr/>
        </p:nvSpPr>
        <p:spPr>
          <a:xfrm>
            <a:off x="864495" y="1702277"/>
            <a:ext cx="8668819" cy="1457982"/>
          </a:xfrm>
          <a:custGeom>
            <a:avLst/>
            <a:gdLst>
              <a:gd name="connsiteX0" fmla="*/ 0 w 8668819"/>
              <a:gd name="connsiteY0" fmla="*/ 0 h 1457980"/>
              <a:gd name="connsiteX1" fmla="*/ 7939829 w 8668819"/>
              <a:gd name="connsiteY1" fmla="*/ 0 h 1457980"/>
              <a:gd name="connsiteX2" fmla="*/ 8668819 w 8668819"/>
              <a:gd name="connsiteY2" fmla="*/ 728990 h 1457980"/>
              <a:gd name="connsiteX3" fmla="*/ 7939829 w 8668819"/>
              <a:gd name="connsiteY3" fmla="*/ 1457980 h 1457980"/>
              <a:gd name="connsiteX4" fmla="*/ 0 w 8668819"/>
              <a:gd name="connsiteY4" fmla="*/ 1457980 h 1457980"/>
              <a:gd name="connsiteX5" fmla="*/ 0 w 8668819"/>
              <a:gd name="connsiteY5" fmla="*/ 0 h 14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8819" h="1457980">
                <a:moveTo>
                  <a:pt x="8668819" y="1457979"/>
                </a:moveTo>
                <a:lnTo>
                  <a:pt x="728990" y="1457979"/>
                </a:lnTo>
                <a:lnTo>
                  <a:pt x="0" y="728990"/>
                </a:lnTo>
                <a:lnTo>
                  <a:pt x="728990" y="1"/>
                </a:lnTo>
                <a:lnTo>
                  <a:pt x="8668819" y="1"/>
                </a:lnTo>
                <a:lnTo>
                  <a:pt x="8668819" y="14579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8000" tIns="106681" rIns="199136" bIns="106680" numCol="1" spcCol="1270" anchor="ctr" anchorCtr="0">
            <a:noAutofit/>
          </a:bodyPr>
          <a:lstStyle/>
          <a:p>
            <a:pPr marL="0" lvl="0" indent="0" defTabSz="1244600">
              <a:lnSpc>
                <a:spcPct val="90000"/>
              </a:lnSpc>
              <a:spcBef>
                <a:spcPct val="0"/>
              </a:spcBef>
              <a:spcAft>
                <a:spcPct val="35000"/>
              </a:spcAft>
              <a:buNone/>
            </a:pPr>
            <a:r>
              <a:rPr lang="en-US" sz="1800" b="1" kern="1200" dirty="0"/>
              <a:t>Reduce</a:t>
            </a:r>
            <a:r>
              <a:rPr lang="en-US" sz="1800" kern="1200" dirty="0"/>
              <a:t> means to use, or make </a:t>
            </a:r>
            <a:r>
              <a:rPr lang="en-US" sz="1800" i="1" kern="1200" dirty="0"/>
              <a:t>less</a:t>
            </a:r>
            <a:r>
              <a:rPr lang="en-US" sz="1800" kern="1200" dirty="0"/>
              <a:t> waste.</a:t>
            </a:r>
            <a:endParaRPr lang="en-AU" sz="1800" kern="1200" dirty="0"/>
          </a:p>
        </p:txBody>
      </p:sp>
      <p:sp>
        <p:nvSpPr>
          <p:cNvPr id="6" name="Rounded Rectangle 5">
            <a:extLst>
              <a:ext uri="{FF2B5EF4-FFF2-40B4-BE49-F238E27FC236}">
                <a16:creationId xmlns:a16="http://schemas.microsoft.com/office/drawing/2014/main" id="{8A035C2E-6423-0A97-A26F-27D28F2BC405}"/>
              </a:ext>
              <a:ext uri="{C183D7F6-B498-43B3-948B-1728B52AA6E4}">
                <adec:decorative xmlns:adec="http://schemas.microsoft.com/office/drawing/2017/decorative" val="1"/>
              </a:ext>
            </a:extLst>
          </p:cNvPr>
          <p:cNvSpPr/>
          <p:nvPr/>
        </p:nvSpPr>
        <p:spPr>
          <a:xfrm>
            <a:off x="359999" y="1701107"/>
            <a:ext cx="1457980" cy="1457980"/>
          </a:xfrm>
          <a:prstGeom prst="roundRect">
            <a:avLst/>
          </a:prstGeom>
          <a:blipFill dpi="0" rotWithShape="1">
            <a:blip r:embed="rId3">
              <a:extLst>
                <a:ext uri="{28A0092B-C50C-407E-A947-70E740481C1C}">
                  <a14:useLocalDpi xmlns:a14="http://schemas.microsoft.com/office/drawing/2010/main" val="0"/>
                </a:ext>
              </a:extLst>
            </a:blip>
            <a:srcRect/>
            <a:stretch>
              <a:fillRect l="35838" t="-5560" r="-402" b="-4202"/>
            </a:stretch>
          </a:blipFill>
          <a:ln>
            <a:solidFill>
              <a:srgbClr val="002664"/>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7" name="Freeform 6">
            <a:extLst>
              <a:ext uri="{FF2B5EF4-FFF2-40B4-BE49-F238E27FC236}">
                <a16:creationId xmlns:a16="http://schemas.microsoft.com/office/drawing/2014/main" id="{73B5C0FF-ADAB-092A-B015-4AA1AEB1C8D6}"/>
              </a:ext>
            </a:extLst>
          </p:cNvPr>
          <p:cNvSpPr/>
          <p:nvPr/>
        </p:nvSpPr>
        <p:spPr>
          <a:xfrm>
            <a:off x="849306" y="3378453"/>
            <a:ext cx="8684008" cy="1457981"/>
          </a:xfrm>
          <a:custGeom>
            <a:avLst/>
            <a:gdLst>
              <a:gd name="connsiteX0" fmla="*/ 0 w 8684008"/>
              <a:gd name="connsiteY0" fmla="*/ 0 h 1457980"/>
              <a:gd name="connsiteX1" fmla="*/ 7955018 w 8684008"/>
              <a:gd name="connsiteY1" fmla="*/ 0 h 1457980"/>
              <a:gd name="connsiteX2" fmla="*/ 8684008 w 8684008"/>
              <a:gd name="connsiteY2" fmla="*/ 728990 h 1457980"/>
              <a:gd name="connsiteX3" fmla="*/ 7955018 w 8684008"/>
              <a:gd name="connsiteY3" fmla="*/ 1457980 h 1457980"/>
              <a:gd name="connsiteX4" fmla="*/ 0 w 8684008"/>
              <a:gd name="connsiteY4" fmla="*/ 1457980 h 1457980"/>
              <a:gd name="connsiteX5" fmla="*/ 0 w 8684008"/>
              <a:gd name="connsiteY5" fmla="*/ 0 h 14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4008" h="1457980">
                <a:moveTo>
                  <a:pt x="8684008" y="1457979"/>
                </a:moveTo>
                <a:lnTo>
                  <a:pt x="728990" y="1457979"/>
                </a:lnTo>
                <a:lnTo>
                  <a:pt x="0" y="728990"/>
                </a:lnTo>
                <a:lnTo>
                  <a:pt x="728990" y="1"/>
                </a:lnTo>
                <a:lnTo>
                  <a:pt x="8684008" y="1"/>
                </a:lnTo>
                <a:lnTo>
                  <a:pt x="8684008" y="14579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8000" tIns="102871" rIns="192024" bIns="102870" numCol="1" spcCol="1270" anchor="ctr" anchorCtr="0">
            <a:noAutofit/>
          </a:bodyPr>
          <a:lstStyle/>
          <a:p>
            <a:pPr marL="0" lvl="0" indent="0" defTabSz="1200150">
              <a:lnSpc>
                <a:spcPct val="150000"/>
              </a:lnSpc>
              <a:spcBef>
                <a:spcPct val="0"/>
              </a:spcBef>
              <a:spcAft>
                <a:spcPct val="35000"/>
              </a:spcAft>
              <a:buNone/>
            </a:pPr>
            <a:r>
              <a:rPr lang="en-US" sz="1800" b="1" kern="1200"/>
              <a:t>Reuse</a:t>
            </a:r>
            <a:r>
              <a:rPr lang="en-US" sz="1800" kern="1200"/>
              <a:t> means to use the same item </a:t>
            </a:r>
            <a:r>
              <a:rPr lang="en-US" sz="1800" i="1" kern="1200"/>
              <a:t>more than once</a:t>
            </a:r>
            <a:r>
              <a:rPr lang="en-US" sz="1800" kern="1200"/>
              <a:t>, rather than throwing it out.</a:t>
            </a:r>
            <a:endParaRPr lang="en-AU" sz="1800" kern="1200"/>
          </a:p>
        </p:txBody>
      </p:sp>
      <p:sp>
        <p:nvSpPr>
          <p:cNvPr id="8" name="Rounded Rectangle 7">
            <a:extLst>
              <a:ext uri="{FF2B5EF4-FFF2-40B4-BE49-F238E27FC236}">
                <a16:creationId xmlns:a16="http://schemas.microsoft.com/office/drawing/2014/main" id="{C45BF49C-8E4F-A828-84AA-80E80A245762}"/>
              </a:ext>
              <a:ext uri="{C183D7F6-B498-43B3-948B-1728B52AA6E4}">
                <adec:decorative xmlns:adec="http://schemas.microsoft.com/office/drawing/2017/decorative" val="1"/>
              </a:ext>
            </a:extLst>
          </p:cNvPr>
          <p:cNvSpPr/>
          <p:nvPr/>
        </p:nvSpPr>
        <p:spPr>
          <a:xfrm>
            <a:off x="353709" y="3362679"/>
            <a:ext cx="1457980" cy="1457980"/>
          </a:xfrm>
          <a:prstGeom prst="roundRect">
            <a:avLst/>
          </a:prstGeom>
          <a:blipFill>
            <a:blip r:embed="rId4"/>
            <a:srcRect/>
            <a:stretch>
              <a:fillRect l="-3000" r="-3000"/>
            </a:stretch>
          </a:blipFill>
          <a:ln>
            <a:solidFill>
              <a:srgbClr val="002664"/>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9" name="Freeform 8">
            <a:extLst>
              <a:ext uri="{FF2B5EF4-FFF2-40B4-BE49-F238E27FC236}">
                <a16:creationId xmlns:a16="http://schemas.microsoft.com/office/drawing/2014/main" id="{CBAE4BCB-A6AF-54C4-7892-D67E8B7FA82E}"/>
              </a:ext>
            </a:extLst>
          </p:cNvPr>
          <p:cNvSpPr/>
          <p:nvPr/>
        </p:nvSpPr>
        <p:spPr>
          <a:xfrm>
            <a:off x="832960" y="5038853"/>
            <a:ext cx="8700354" cy="1457981"/>
          </a:xfrm>
          <a:custGeom>
            <a:avLst/>
            <a:gdLst>
              <a:gd name="connsiteX0" fmla="*/ 0 w 8700354"/>
              <a:gd name="connsiteY0" fmla="*/ 0 h 1457980"/>
              <a:gd name="connsiteX1" fmla="*/ 7971364 w 8700354"/>
              <a:gd name="connsiteY1" fmla="*/ 0 h 1457980"/>
              <a:gd name="connsiteX2" fmla="*/ 8700354 w 8700354"/>
              <a:gd name="connsiteY2" fmla="*/ 728990 h 1457980"/>
              <a:gd name="connsiteX3" fmla="*/ 7971364 w 8700354"/>
              <a:gd name="connsiteY3" fmla="*/ 1457980 h 1457980"/>
              <a:gd name="connsiteX4" fmla="*/ 0 w 8700354"/>
              <a:gd name="connsiteY4" fmla="*/ 1457980 h 1457980"/>
              <a:gd name="connsiteX5" fmla="*/ 0 w 8700354"/>
              <a:gd name="connsiteY5" fmla="*/ 0 h 14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0354" h="1457980">
                <a:moveTo>
                  <a:pt x="8700354" y="1457979"/>
                </a:moveTo>
                <a:lnTo>
                  <a:pt x="728990" y="1457979"/>
                </a:lnTo>
                <a:lnTo>
                  <a:pt x="0" y="728990"/>
                </a:lnTo>
                <a:lnTo>
                  <a:pt x="728990" y="1"/>
                </a:lnTo>
                <a:lnTo>
                  <a:pt x="8700354" y="1"/>
                </a:lnTo>
                <a:lnTo>
                  <a:pt x="8700354" y="14579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8000" tIns="102871" rIns="192024" bIns="102870" numCol="1" spcCol="1270" anchor="ctr" anchorCtr="0">
            <a:noAutofit/>
          </a:bodyPr>
          <a:lstStyle/>
          <a:p>
            <a:pPr marL="0" lvl="0" indent="0" defTabSz="1200150">
              <a:lnSpc>
                <a:spcPct val="150000"/>
              </a:lnSpc>
              <a:spcBef>
                <a:spcPct val="0"/>
              </a:spcBef>
              <a:spcAft>
                <a:spcPct val="35000"/>
              </a:spcAft>
              <a:buNone/>
            </a:pPr>
            <a:r>
              <a:rPr lang="en-US" sz="1800" b="1" kern="1200"/>
              <a:t>Recycle</a:t>
            </a:r>
            <a:r>
              <a:rPr lang="en-US" sz="1800" kern="1200"/>
              <a:t> means to collect waste materials and process them to become </a:t>
            </a:r>
            <a:r>
              <a:rPr lang="en-US" sz="1800" i="1" kern="1200"/>
              <a:t>new products</a:t>
            </a:r>
            <a:r>
              <a:rPr lang="en-US" sz="1800" kern="1200"/>
              <a:t>.</a:t>
            </a:r>
            <a:endParaRPr lang="en-AU" sz="1800" kern="1200"/>
          </a:p>
        </p:txBody>
      </p:sp>
      <p:sp>
        <p:nvSpPr>
          <p:cNvPr id="10" name="Rounded Rectangle 9">
            <a:extLst>
              <a:ext uri="{FF2B5EF4-FFF2-40B4-BE49-F238E27FC236}">
                <a16:creationId xmlns:a16="http://schemas.microsoft.com/office/drawing/2014/main" id="{0719E176-C13B-7753-00CA-EC40FA30C931}"/>
              </a:ext>
              <a:ext uri="{C183D7F6-B498-43B3-948B-1728B52AA6E4}">
                <adec:decorative xmlns:adec="http://schemas.microsoft.com/office/drawing/2017/decorative" val="1"/>
              </a:ext>
            </a:extLst>
          </p:cNvPr>
          <p:cNvSpPr/>
          <p:nvPr/>
        </p:nvSpPr>
        <p:spPr>
          <a:xfrm>
            <a:off x="353424" y="5040020"/>
            <a:ext cx="1457980" cy="1457980"/>
          </a:xfrm>
          <a:prstGeom prst="roundRect">
            <a:avLst/>
          </a:prstGeom>
          <a:blipFill>
            <a:blip r:embed="rId5"/>
            <a:srcRect/>
            <a:stretch>
              <a:fillRect l="-18000" r="-18000"/>
            </a:stretch>
          </a:blipFill>
          <a:ln>
            <a:solidFill>
              <a:srgbClr val="002664"/>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Tree>
    <p:extLst>
      <p:ext uri="{BB962C8B-B14F-4D97-AF65-F5344CB8AC3E}">
        <p14:creationId xmlns:p14="http://schemas.microsoft.com/office/powerpoint/2010/main" val="38030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6DB9E-2178-2B19-B5F9-34659B61D32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FA1BA5-6ED0-EF4F-9D6E-2AD09545E4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116</a:t>
            </a:fld>
            <a:endParaRPr lang="en-AU"/>
          </a:p>
        </p:txBody>
      </p:sp>
      <p:sp>
        <p:nvSpPr>
          <p:cNvPr id="11" name="Title 10">
            <a:extLst>
              <a:ext uri="{FF2B5EF4-FFF2-40B4-BE49-F238E27FC236}">
                <a16:creationId xmlns:a16="http://schemas.microsoft.com/office/drawing/2014/main" id="{1487DD56-97A6-26D8-E3D1-74B3E36F23F4}"/>
              </a:ext>
            </a:extLst>
          </p:cNvPr>
          <p:cNvSpPr>
            <a:spLocks noGrp="1"/>
          </p:cNvSpPr>
          <p:nvPr>
            <p:ph type="title"/>
          </p:nvPr>
        </p:nvSpPr>
        <p:spPr>
          <a:xfrm>
            <a:off x="359999" y="360000"/>
            <a:ext cx="11483999" cy="545601"/>
          </a:xfrm>
        </p:spPr>
        <p:txBody>
          <a:bodyPr/>
          <a:lstStyle/>
          <a:p>
            <a:r>
              <a:rPr lang="en-AU"/>
              <a:t>2.3 The waste hierarchy</a:t>
            </a:r>
          </a:p>
        </p:txBody>
      </p:sp>
      <p:pic>
        <p:nvPicPr>
          <p:cNvPr id="4" name="Picture 3" descr="A diagram of the waste hierarchy">
            <a:extLst>
              <a:ext uri="{FF2B5EF4-FFF2-40B4-BE49-F238E27FC236}">
                <a16:creationId xmlns:a16="http://schemas.microsoft.com/office/drawing/2014/main" id="{9534CCC6-DE93-8AC9-CC10-989B922E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476" y="905601"/>
            <a:ext cx="7132734" cy="5349551"/>
          </a:xfrm>
          <a:prstGeom prst="rect">
            <a:avLst/>
          </a:prstGeom>
        </p:spPr>
      </p:pic>
      <p:sp>
        <p:nvSpPr>
          <p:cNvPr id="7" name="TextBox 6">
            <a:extLst>
              <a:ext uri="{FF2B5EF4-FFF2-40B4-BE49-F238E27FC236}">
                <a16:creationId xmlns:a16="http://schemas.microsoft.com/office/drawing/2014/main" id="{1E79F44D-B78F-8799-5F0C-44B51DC60EBF}"/>
              </a:ext>
            </a:extLst>
          </p:cNvPr>
          <p:cNvSpPr txBox="1"/>
          <p:nvPr/>
        </p:nvSpPr>
        <p:spPr>
          <a:xfrm>
            <a:off x="237745" y="6516000"/>
            <a:ext cx="11483999" cy="248501"/>
          </a:xfrm>
          <a:prstGeom prst="rect">
            <a:avLst/>
          </a:prstGeom>
          <a:noFill/>
        </p:spPr>
        <p:txBody>
          <a:bodyPr wrap="square" lIns="0" tIns="0" rIns="0" bIns="0" rtlCol="0">
            <a:noAutofit/>
          </a:bodyPr>
          <a:lstStyle/>
          <a:p>
            <a:pPr algn="l"/>
            <a:r>
              <a:rPr lang="en-AU" sz="1050" dirty="0"/>
              <a:t>This work has been generated using artificial intelligence. Any copyright subsisting in this work is owned by © State of New South Wales (Department of Education) 2025. </a:t>
            </a:r>
          </a:p>
        </p:txBody>
      </p:sp>
    </p:spTree>
    <p:extLst>
      <p:ext uri="{BB962C8B-B14F-4D97-AF65-F5344CB8AC3E}">
        <p14:creationId xmlns:p14="http://schemas.microsoft.com/office/powerpoint/2010/main" val="26355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47386-20F4-C04B-142A-0F867E9A83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39026-35A3-B063-B0D1-10EF18AEC6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117</a:t>
            </a:fld>
            <a:endParaRPr lang="en-AU"/>
          </a:p>
        </p:txBody>
      </p:sp>
      <p:sp>
        <p:nvSpPr>
          <p:cNvPr id="5" name="Title 4">
            <a:extLst>
              <a:ext uri="{FF2B5EF4-FFF2-40B4-BE49-F238E27FC236}">
                <a16:creationId xmlns:a16="http://schemas.microsoft.com/office/drawing/2014/main" id="{E4AA7B3A-5809-F331-3C10-5493A79D09AC}"/>
              </a:ext>
            </a:extLst>
          </p:cNvPr>
          <p:cNvSpPr>
            <a:spLocks noGrp="1"/>
          </p:cNvSpPr>
          <p:nvPr>
            <p:ph type="title"/>
          </p:nvPr>
        </p:nvSpPr>
        <p:spPr/>
        <p:txBody>
          <a:bodyPr/>
          <a:lstStyle/>
          <a:p>
            <a:r>
              <a:rPr lang="en-AU">
                <a:cs typeface="Arial"/>
              </a:rPr>
              <a:t>2.4 How do we recycle materials?</a:t>
            </a:r>
          </a:p>
        </p:txBody>
      </p:sp>
      <p:sp>
        <p:nvSpPr>
          <p:cNvPr id="6" name="Text Placeholder 5">
            <a:extLst>
              <a:ext uri="{FF2B5EF4-FFF2-40B4-BE49-F238E27FC236}">
                <a16:creationId xmlns:a16="http://schemas.microsoft.com/office/drawing/2014/main" id="{7200C2D3-2F2F-E21D-47A4-9C13E28A90C0}"/>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DB511E24-41FB-AFB0-0A7D-B40895535C6F}"/>
              </a:ext>
            </a:extLst>
          </p:cNvPr>
          <p:cNvGraphicFramePr>
            <a:graphicFrameLocks noGrp="1"/>
          </p:cNvGraphicFramePr>
          <p:nvPr>
            <p:extLst>
              <p:ext uri="{D42A27DB-BD31-4B8C-83A1-F6EECF244321}">
                <p14:modId xmlns:p14="http://schemas.microsoft.com/office/powerpoint/2010/main" val="609372539"/>
              </p:ext>
            </p:extLst>
          </p:nvPr>
        </p:nvGraphicFramePr>
        <p:xfrm>
          <a:off x="359998" y="1916174"/>
          <a:ext cx="11126369" cy="4123690"/>
        </p:xfrm>
        <a:graphic>
          <a:graphicData uri="http://schemas.openxmlformats.org/drawingml/2006/table">
            <a:tbl>
              <a:tblPr firstRow="1">
                <a:tableStyleId>{B301B821-A1FF-4177-AEE7-76D212191A09}</a:tableStyleId>
              </a:tblPr>
              <a:tblGrid>
                <a:gridCol w="4265790">
                  <a:extLst>
                    <a:ext uri="{9D8B030D-6E8A-4147-A177-3AD203B41FA5}">
                      <a16:colId xmlns:a16="http://schemas.microsoft.com/office/drawing/2014/main" val="3623447875"/>
                    </a:ext>
                  </a:extLst>
                </a:gridCol>
                <a:gridCol w="6860579">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analyse the need effective management to reduce impact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outline how recyclable materials are sorted and processed</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complete a flowchart of the process to recycle materials</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Apply the pillars of sustainability to develop an evaluation criteria.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evaluate strategies proposed to solve problems.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develop criteria to evaluate the Return and Earn program</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make a judgement of the Return and Earn program.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2536794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CC7BE8DD-F43C-5B4F-CDAF-DA739B5B94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DF9E5B-42A0-8EDF-9E95-3B12348F99F5}"/>
              </a:ext>
            </a:extLst>
          </p:cNvPr>
          <p:cNvSpPr>
            <a:spLocks noGrp="1"/>
          </p:cNvSpPr>
          <p:nvPr>
            <p:ph type="title"/>
          </p:nvPr>
        </p:nvSpPr>
        <p:spPr/>
        <p:txBody>
          <a:bodyPr/>
          <a:lstStyle/>
          <a:p>
            <a:r>
              <a:rPr lang="en-AU">
                <a:solidFill>
                  <a:schemeClr val="accent1"/>
                </a:solidFill>
              </a:rPr>
              <a:t>2.4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E9158009-AA47-9137-66C3-3499CA8E6A0A}"/>
              </a:ext>
              <a:ext uri="{C183D7F6-B498-43B3-948B-1728B52AA6E4}">
                <adec:decorative xmlns:adec="http://schemas.microsoft.com/office/drawing/2017/decorative" val="1"/>
              </a:ext>
            </a:extLst>
          </p:cNvPr>
          <p:cNvSpPr/>
          <p:nvPr/>
        </p:nvSpPr>
        <p:spPr>
          <a:xfrm>
            <a:off x="262800" y="1181100"/>
            <a:ext cx="3813900" cy="506253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7FD0346A-7D94-2CF3-91CA-17560A563FC2}"/>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883E9CEB-7148-EC38-1047-62ACDF5D06A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Mini-challenge</a:t>
              </a:r>
              <a:endParaRPr lang="en-US" sz="1800" b="1">
                <a:latin typeface="+mj-lt"/>
              </a:endParaRPr>
            </a:p>
          </p:txBody>
        </p:sp>
        <p:pic>
          <p:nvPicPr>
            <p:cNvPr id="11" name="Graphic 10" descr="Lightbulb and pencil with solid fill">
              <a:extLst>
                <a:ext uri="{FF2B5EF4-FFF2-40B4-BE49-F238E27FC236}">
                  <a16:creationId xmlns:a16="http://schemas.microsoft.com/office/drawing/2014/main" id="{A20D6C88-F907-BF5F-2076-F52134A97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18E9BA95-AA15-FF32-187D-7D7196F65B12}"/>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Which of the following waste reduction strategies is the most preferable?</a:t>
            </a:r>
          </a:p>
          <a:p>
            <a:pPr marL="342900" indent="-342900">
              <a:lnSpc>
                <a:spcPct val="150000"/>
              </a:lnSpc>
              <a:spcBef>
                <a:spcPts val="1200"/>
              </a:spcBef>
              <a:spcAft>
                <a:spcPts val="600"/>
              </a:spcAft>
              <a:buFont typeface="+mj-lt"/>
              <a:buAutoNum type="alphaLcParenR"/>
            </a:pPr>
            <a:r>
              <a:rPr lang="en-AU" sz="1800" dirty="0">
                <a:effectLst/>
                <a:latin typeface="Arial" panose="020B0604020202020204" pitchFamily="34" charset="0"/>
                <a:ea typeface="Calibri" panose="020F0502020204030204" pitchFamily="34" charset="0"/>
              </a:rPr>
              <a:t>recycle</a:t>
            </a:r>
          </a:p>
          <a:p>
            <a:pPr marL="342900" indent="-342900">
              <a:lnSpc>
                <a:spcPct val="150000"/>
              </a:lnSpc>
              <a:spcBef>
                <a:spcPts val="1200"/>
              </a:spcBef>
              <a:spcAft>
                <a:spcPts val="600"/>
              </a:spcAft>
              <a:buFont typeface="+mj-lt"/>
              <a:buAutoNum type="alphaLcParenR"/>
            </a:pPr>
            <a:r>
              <a:rPr lang="en-AU" sz="1800" dirty="0">
                <a:effectLst/>
                <a:latin typeface="Arial" panose="020B0604020202020204" pitchFamily="34" charset="0"/>
                <a:ea typeface="Calibri" panose="020F0502020204030204" pitchFamily="34" charset="0"/>
              </a:rPr>
              <a:t>refuse</a:t>
            </a:r>
          </a:p>
          <a:p>
            <a:pPr marL="342900" indent="-342900">
              <a:lnSpc>
                <a:spcPct val="150000"/>
              </a:lnSpc>
              <a:spcBef>
                <a:spcPts val="1200"/>
              </a:spcBef>
              <a:spcAft>
                <a:spcPts val="600"/>
              </a:spcAft>
              <a:buFont typeface="+mj-lt"/>
              <a:buAutoNum type="alphaLcParenR"/>
            </a:pPr>
            <a:r>
              <a:rPr lang="en-AU" sz="1800" dirty="0">
                <a:effectLst/>
                <a:latin typeface="Arial" panose="020B0604020202020204" pitchFamily="34" charset="0"/>
                <a:ea typeface="Calibri" panose="020F0502020204030204" pitchFamily="34" charset="0"/>
              </a:rPr>
              <a:t>reduce</a:t>
            </a:r>
          </a:p>
        </p:txBody>
      </p:sp>
      <p:sp>
        <p:nvSpPr>
          <p:cNvPr id="12" name="Rectangle: Rounded Corners 11">
            <a:extLst>
              <a:ext uri="{FF2B5EF4-FFF2-40B4-BE49-F238E27FC236}">
                <a16:creationId xmlns:a16="http://schemas.microsoft.com/office/drawing/2014/main" id="{5D363270-B959-D83A-54BC-C9E551B6D3EE}"/>
              </a:ext>
              <a:ext uri="{C183D7F6-B498-43B3-948B-1728B52AA6E4}">
                <adec:decorative xmlns:adec="http://schemas.microsoft.com/office/drawing/2017/decorative" val="1"/>
              </a:ext>
            </a:extLst>
          </p:cNvPr>
          <p:cNvSpPr/>
          <p:nvPr/>
        </p:nvSpPr>
        <p:spPr>
          <a:xfrm>
            <a:off x="4201750" y="1181100"/>
            <a:ext cx="3813900" cy="506253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982F68D8-7665-128D-A7CB-9A5F15AE425E}"/>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B766F39D-BF2D-2CD5-D584-C8BAA96DFF52}"/>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076E6A68-87A2-70ED-4795-3F45C7FBB707}"/>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73E25373-3090-7257-D2F8-5AE477829227}"/>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AAAD8329-CE2E-2841-2386-BDC8E36B07CC}"/>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A499FA7B-DC85-F52D-71F2-B1D34E36122F}"/>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641195CE-5F69-BB81-E59A-725374F8D144}"/>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12B61220-AFEE-D794-3F69-EBDA2952947B}"/>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CD4D6FD4-44B3-7BC0-6C03-34242A8D01C9}"/>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68A12428-3E3F-1D6C-4D6C-BFF352C2F8A5}"/>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E49DEB5B-26EF-139C-1A8B-A71E8046B955}"/>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4E1FC2A7-6E2D-EFFC-317F-1B58A3EB25A9}"/>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546266C5-6127-4B69-A635-56E8F7E85703}"/>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dirty="0"/>
              <a:t>Define recycling.</a:t>
            </a:r>
          </a:p>
        </p:txBody>
      </p:sp>
      <p:sp>
        <p:nvSpPr>
          <p:cNvPr id="37" name="Slide Number Placeholder 36">
            <a:extLst>
              <a:ext uri="{FF2B5EF4-FFF2-40B4-BE49-F238E27FC236}">
                <a16:creationId xmlns:a16="http://schemas.microsoft.com/office/drawing/2014/main" id="{18ED236C-B37D-0202-D0A9-0FF09F1BD51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137093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0BE9-7AAE-06BD-9832-57BF961AD5F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B90AEC-E142-A600-AFE6-983D668CD8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
        <p:nvSpPr>
          <p:cNvPr id="11" name="Title 10">
            <a:extLst>
              <a:ext uri="{FF2B5EF4-FFF2-40B4-BE49-F238E27FC236}">
                <a16:creationId xmlns:a16="http://schemas.microsoft.com/office/drawing/2014/main" id="{3FAAEE71-7349-577E-D59A-E87FFA2DCB87}"/>
              </a:ext>
            </a:extLst>
          </p:cNvPr>
          <p:cNvSpPr>
            <a:spLocks noGrp="1"/>
          </p:cNvSpPr>
          <p:nvPr>
            <p:ph type="title"/>
          </p:nvPr>
        </p:nvSpPr>
        <p:spPr>
          <a:xfrm>
            <a:off x="359999" y="360000"/>
            <a:ext cx="11483999" cy="545601"/>
          </a:xfrm>
        </p:spPr>
        <p:txBody>
          <a:bodyPr/>
          <a:lstStyle/>
          <a:p>
            <a:r>
              <a:rPr lang="en-AU"/>
              <a:t>2.4 The recycling process</a:t>
            </a:r>
          </a:p>
        </p:txBody>
      </p:sp>
      <p:sp>
        <p:nvSpPr>
          <p:cNvPr id="13" name="Text Placeholder 12">
            <a:extLst>
              <a:ext uri="{FF2B5EF4-FFF2-40B4-BE49-F238E27FC236}">
                <a16:creationId xmlns:a16="http://schemas.microsoft.com/office/drawing/2014/main" id="{E8440366-C158-3688-5E0D-7D4B6C8BCE89}"/>
              </a:ext>
            </a:extLst>
          </p:cNvPr>
          <p:cNvSpPr>
            <a:spLocks noGrp="1"/>
          </p:cNvSpPr>
          <p:nvPr>
            <p:ph type="body" sz="quarter" idx="18"/>
          </p:nvPr>
        </p:nvSpPr>
        <p:spPr>
          <a:xfrm>
            <a:off x="360000" y="982520"/>
            <a:ext cx="11483998" cy="356423"/>
          </a:xfrm>
        </p:spPr>
        <p:txBody>
          <a:bodyPr/>
          <a:lstStyle/>
          <a:p>
            <a:r>
              <a:rPr lang="en-AU"/>
              <a:t>From waste to recycled product</a:t>
            </a:r>
          </a:p>
        </p:txBody>
      </p:sp>
      <p:pic>
        <p:nvPicPr>
          <p:cNvPr id="4" name="Online Media 3" title="What happens to your recycling on the Sunshine Coast?">
            <a:hlinkClick r:id="" action="ppaction://media"/>
            <a:extLst>
              <a:ext uri="{FF2B5EF4-FFF2-40B4-BE49-F238E27FC236}">
                <a16:creationId xmlns:a16="http://schemas.microsoft.com/office/drawing/2014/main" id="{A8D16D82-E5CA-80EF-8967-7CF4BA2FB99F}"/>
              </a:ext>
            </a:extLst>
          </p:cNvPr>
          <p:cNvPicPr>
            <a:picLocks noRot="1" noChangeAspect="1"/>
          </p:cNvPicPr>
          <p:nvPr>
            <a:videoFile r:link="rId1"/>
          </p:nvPr>
        </p:nvPicPr>
        <p:blipFill>
          <a:blip r:embed="rId4"/>
          <a:stretch>
            <a:fillRect/>
          </a:stretch>
        </p:blipFill>
        <p:spPr>
          <a:xfrm>
            <a:off x="2252474" y="1532296"/>
            <a:ext cx="7687051" cy="4343184"/>
          </a:xfrm>
          <a:prstGeom prst="rect">
            <a:avLst/>
          </a:prstGeom>
        </p:spPr>
      </p:pic>
      <p:sp>
        <p:nvSpPr>
          <p:cNvPr id="5" name="TextBox 4">
            <a:extLst>
              <a:ext uri="{FF2B5EF4-FFF2-40B4-BE49-F238E27FC236}">
                <a16:creationId xmlns:a16="http://schemas.microsoft.com/office/drawing/2014/main" id="{738B566B-97B1-AD0E-42DF-A6A04D733B16}"/>
              </a:ext>
            </a:extLst>
          </p:cNvPr>
          <p:cNvSpPr txBox="1"/>
          <p:nvPr/>
        </p:nvSpPr>
        <p:spPr>
          <a:xfrm>
            <a:off x="2252474" y="6068833"/>
            <a:ext cx="7687051" cy="369332"/>
          </a:xfrm>
          <a:prstGeom prst="rect">
            <a:avLst/>
          </a:prstGeom>
          <a:noFill/>
        </p:spPr>
        <p:txBody>
          <a:bodyPr wrap="square">
            <a:spAutoFit/>
          </a:bodyPr>
          <a:lstStyle/>
          <a:p>
            <a:pPr algn="ctr"/>
            <a:r>
              <a:rPr lang="en-AU" sz="1800" u="sng">
                <a:solidFill>
                  <a:srgbClr val="2F5496"/>
                </a:solidFill>
                <a:effectLst/>
                <a:latin typeface="Arial" panose="020B0604020202020204" pitchFamily="34" charset="0"/>
                <a:ea typeface="Calibri" panose="020F0502020204030204" pitchFamily="34" charset="0"/>
                <a:hlinkClick r:id="rId5"/>
              </a:rPr>
              <a:t>What happens to your recycling on the Sunshine Coast? (6:10)</a:t>
            </a:r>
            <a:endParaRPr lang="en-AU" sz="1800"/>
          </a:p>
        </p:txBody>
      </p:sp>
    </p:spTree>
    <p:extLst>
      <p:ext uri="{BB962C8B-B14F-4D97-AF65-F5344CB8AC3E}">
        <p14:creationId xmlns:p14="http://schemas.microsoft.com/office/powerpoint/2010/main" val="324924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A5C85-089E-41E2-FE3D-80FE00B9A849}"/>
              </a:ext>
            </a:extLst>
          </p:cNvPr>
          <p:cNvSpPr>
            <a:spLocks noGrp="1"/>
          </p:cNvSpPr>
          <p:nvPr>
            <p:ph type="title"/>
          </p:nvPr>
        </p:nvSpPr>
        <p:spPr/>
        <p:txBody>
          <a:bodyPr/>
          <a:lstStyle/>
          <a:p>
            <a:r>
              <a:rPr lang="en-AU" dirty="0"/>
              <a:t>1.2 Case studies</a:t>
            </a:r>
          </a:p>
        </p:txBody>
      </p:sp>
      <p:sp>
        <p:nvSpPr>
          <p:cNvPr id="4" name="Text Placeholder 3">
            <a:extLst>
              <a:ext uri="{FF2B5EF4-FFF2-40B4-BE49-F238E27FC236}">
                <a16:creationId xmlns:a16="http://schemas.microsoft.com/office/drawing/2014/main" id="{9CC6BFFC-3752-4488-35C4-A037065E490E}"/>
              </a:ext>
            </a:extLst>
          </p:cNvPr>
          <p:cNvSpPr>
            <a:spLocks noGrp="1"/>
          </p:cNvSpPr>
          <p:nvPr>
            <p:ph type="body" sz="quarter" idx="18"/>
          </p:nvPr>
        </p:nvSpPr>
        <p:spPr/>
        <p:txBody>
          <a:bodyPr/>
          <a:lstStyle/>
          <a:p>
            <a:r>
              <a:rPr lang="en-AU" dirty="0"/>
              <a:t>Case studies</a:t>
            </a:r>
          </a:p>
        </p:txBody>
      </p:sp>
      <p:sp>
        <p:nvSpPr>
          <p:cNvPr id="11" name="Freeform 10">
            <a:extLst>
              <a:ext uri="{FF2B5EF4-FFF2-40B4-BE49-F238E27FC236}">
                <a16:creationId xmlns:a16="http://schemas.microsoft.com/office/drawing/2014/main" id="{C631437F-4B8A-55AC-103E-2674E149F845}"/>
              </a:ext>
            </a:extLst>
          </p:cNvPr>
          <p:cNvSpPr/>
          <p:nvPr/>
        </p:nvSpPr>
        <p:spPr>
          <a:xfrm>
            <a:off x="396418" y="1412295"/>
            <a:ext cx="3922416" cy="722443"/>
          </a:xfrm>
          <a:custGeom>
            <a:avLst/>
            <a:gdLst>
              <a:gd name="connsiteX0" fmla="*/ 0 w 2990895"/>
              <a:gd name="connsiteY0" fmla="*/ 120410 h 722443"/>
              <a:gd name="connsiteX1" fmla="*/ 120410 w 2990895"/>
              <a:gd name="connsiteY1" fmla="*/ 0 h 722443"/>
              <a:gd name="connsiteX2" fmla="*/ 2870485 w 2990895"/>
              <a:gd name="connsiteY2" fmla="*/ 0 h 722443"/>
              <a:gd name="connsiteX3" fmla="*/ 2990895 w 2990895"/>
              <a:gd name="connsiteY3" fmla="*/ 120410 h 722443"/>
              <a:gd name="connsiteX4" fmla="*/ 2990895 w 2990895"/>
              <a:gd name="connsiteY4" fmla="*/ 602033 h 722443"/>
              <a:gd name="connsiteX5" fmla="*/ 2870485 w 2990895"/>
              <a:gd name="connsiteY5" fmla="*/ 722443 h 722443"/>
              <a:gd name="connsiteX6" fmla="*/ 120410 w 2990895"/>
              <a:gd name="connsiteY6" fmla="*/ 722443 h 722443"/>
              <a:gd name="connsiteX7" fmla="*/ 0 w 2990895"/>
              <a:gd name="connsiteY7" fmla="*/ 602033 h 722443"/>
              <a:gd name="connsiteX8" fmla="*/ 0 w 2990895"/>
              <a:gd name="connsiteY8" fmla="*/ 120410 h 7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95" h="722443">
                <a:moveTo>
                  <a:pt x="0" y="120410"/>
                </a:moveTo>
                <a:cubicBezTo>
                  <a:pt x="0" y="53909"/>
                  <a:pt x="53909" y="0"/>
                  <a:pt x="120410" y="0"/>
                </a:cubicBezTo>
                <a:lnTo>
                  <a:pt x="2870485" y="0"/>
                </a:lnTo>
                <a:cubicBezTo>
                  <a:pt x="2936986" y="0"/>
                  <a:pt x="2990895" y="53909"/>
                  <a:pt x="2990895" y="120410"/>
                </a:cubicBezTo>
                <a:lnTo>
                  <a:pt x="2990895" y="602033"/>
                </a:lnTo>
                <a:cubicBezTo>
                  <a:pt x="2990895" y="668534"/>
                  <a:pt x="2936986" y="722443"/>
                  <a:pt x="2870485" y="722443"/>
                </a:cubicBezTo>
                <a:lnTo>
                  <a:pt x="120410" y="722443"/>
                </a:lnTo>
                <a:cubicBezTo>
                  <a:pt x="53909" y="722443"/>
                  <a:pt x="0" y="668534"/>
                  <a:pt x="0" y="602033"/>
                </a:cubicBezTo>
                <a:lnTo>
                  <a:pt x="0" y="1204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316" tIns="35267" rIns="148316" bIns="35267" numCol="1" spcCol="1270" anchor="ctr" anchorCtr="0">
            <a:noAutofit/>
          </a:bodyPr>
          <a:lstStyle/>
          <a:p>
            <a:pPr marL="0" lvl="0" indent="0" algn="l" defTabSz="800100">
              <a:lnSpc>
                <a:spcPct val="90000"/>
              </a:lnSpc>
              <a:spcBef>
                <a:spcPct val="0"/>
              </a:spcBef>
              <a:spcAft>
                <a:spcPct val="35000"/>
              </a:spcAft>
              <a:buNone/>
            </a:pPr>
            <a:r>
              <a:rPr lang="en-AU" sz="1800" kern="1200" dirty="0"/>
              <a:t>1. Solar power in rural communities</a:t>
            </a:r>
          </a:p>
        </p:txBody>
      </p:sp>
      <p:sp>
        <p:nvSpPr>
          <p:cNvPr id="10" name="Freeform 9">
            <a:extLst>
              <a:ext uri="{FF2B5EF4-FFF2-40B4-BE49-F238E27FC236}">
                <a16:creationId xmlns:a16="http://schemas.microsoft.com/office/drawing/2014/main" id="{DEE40AA2-89F4-DB26-8C35-DFD4485E2D31}"/>
              </a:ext>
            </a:extLst>
          </p:cNvPr>
          <p:cNvSpPr/>
          <p:nvPr/>
        </p:nvSpPr>
        <p:spPr>
          <a:xfrm>
            <a:off x="278503" y="2134738"/>
            <a:ext cx="3824574" cy="3485475"/>
          </a:xfrm>
          <a:custGeom>
            <a:avLst/>
            <a:gdLst>
              <a:gd name="connsiteX0" fmla="*/ 0 w 4272708"/>
              <a:gd name="connsiteY0" fmla="*/ 0 h 1732499"/>
              <a:gd name="connsiteX1" fmla="*/ 4272708 w 4272708"/>
              <a:gd name="connsiteY1" fmla="*/ 0 h 1732499"/>
              <a:gd name="connsiteX2" fmla="*/ 4272708 w 4272708"/>
              <a:gd name="connsiteY2" fmla="*/ 1732499 h 1732499"/>
              <a:gd name="connsiteX3" fmla="*/ 0 w 4272708"/>
              <a:gd name="connsiteY3" fmla="*/ 1732499 h 1732499"/>
              <a:gd name="connsiteX4" fmla="*/ 0 w 4272708"/>
              <a:gd name="connsiteY4" fmla="*/ 0 h 173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708" h="1732499">
                <a:moveTo>
                  <a:pt x="0" y="0"/>
                </a:moveTo>
                <a:lnTo>
                  <a:pt x="4272708" y="0"/>
                </a:lnTo>
                <a:lnTo>
                  <a:pt x="4272708" y="1732499"/>
                </a:lnTo>
                <a:lnTo>
                  <a:pt x="0" y="1732499"/>
                </a:lnTo>
                <a:lnTo>
                  <a:pt x="0" y="0"/>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180000" rIns="0" bIns="0" numCol="1" spcCol="1270" anchor="t" anchorCtr="0">
            <a:noAutofit/>
          </a:bodyPr>
          <a:lstStyle/>
          <a:p>
            <a:pPr marL="0" lvl="1" indent="0" algn="l" defTabSz="711200">
              <a:lnSpc>
                <a:spcPct val="120000"/>
              </a:lnSpc>
              <a:spcBef>
                <a:spcPct val="0"/>
              </a:spcBef>
              <a:buFontTx/>
              <a:buNone/>
            </a:pPr>
            <a:r>
              <a:rPr lang="en-AU" sz="1800" kern="1200" dirty="0">
                <a:solidFill>
                  <a:srgbClr val="002060"/>
                </a:solidFill>
              </a:rPr>
              <a:t>A remote village in India has installed solar panels to generate electricity. This has reduced the</a:t>
            </a:r>
            <a:br>
              <a:rPr lang="en-AU" sz="1800" kern="1200" dirty="0">
                <a:solidFill>
                  <a:srgbClr val="002060"/>
                </a:solidFill>
              </a:rPr>
            </a:br>
            <a:r>
              <a:rPr lang="en-AU" sz="1800" kern="1200" dirty="0">
                <a:solidFill>
                  <a:srgbClr val="002060"/>
                </a:solidFill>
              </a:rPr>
              <a:t>use of kerosene lamps, which</a:t>
            </a:r>
            <a:br>
              <a:rPr lang="en-AU" sz="1800" kern="1200" dirty="0">
                <a:solidFill>
                  <a:srgbClr val="002060"/>
                </a:solidFill>
              </a:rPr>
            </a:br>
            <a:r>
              <a:rPr lang="en-AU" sz="1800" kern="1200" dirty="0">
                <a:solidFill>
                  <a:srgbClr val="002060"/>
                </a:solidFill>
              </a:rPr>
              <a:t>were harmful to health and the environment. The solar project created local jobs and allowed children to study at night. The community now has reliable and clean energy.</a:t>
            </a:r>
          </a:p>
        </p:txBody>
      </p:sp>
      <p:sp>
        <p:nvSpPr>
          <p:cNvPr id="13" name="Freeform 12">
            <a:extLst>
              <a:ext uri="{FF2B5EF4-FFF2-40B4-BE49-F238E27FC236}">
                <a16:creationId xmlns:a16="http://schemas.microsoft.com/office/drawing/2014/main" id="{08EFCBFC-E2E7-9BA0-E7E8-0B916B8FE3D7}"/>
              </a:ext>
            </a:extLst>
          </p:cNvPr>
          <p:cNvSpPr/>
          <p:nvPr/>
        </p:nvSpPr>
        <p:spPr>
          <a:xfrm>
            <a:off x="4338907" y="2043204"/>
            <a:ext cx="3922416" cy="722443"/>
          </a:xfrm>
          <a:custGeom>
            <a:avLst/>
            <a:gdLst>
              <a:gd name="connsiteX0" fmla="*/ 0 w 2990895"/>
              <a:gd name="connsiteY0" fmla="*/ 120410 h 722443"/>
              <a:gd name="connsiteX1" fmla="*/ 120410 w 2990895"/>
              <a:gd name="connsiteY1" fmla="*/ 0 h 722443"/>
              <a:gd name="connsiteX2" fmla="*/ 2870485 w 2990895"/>
              <a:gd name="connsiteY2" fmla="*/ 0 h 722443"/>
              <a:gd name="connsiteX3" fmla="*/ 2990895 w 2990895"/>
              <a:gd name="connsiteY3" fmla="*/ 120410 h 722443"/>
              <a:gd name="connsiteX4" fmla="*/ 2990895 w 2990895"/>
              <a:gd name="connsiteY4" fmla="*/ 602033 h 722443"/>
              <a:gd name="connsiteX5" fmla="*/ 2870485 w 2990895"/>
              <a:gd name="connsiteY5" fmla="*/ 722443 h 722443"/>
              <a:gd name="connsiteX6" fmla="*/ 120410 w 2990895"/>
              <a:gd name="connsiteY6" fmla="*/ 722443 h 722443"/>
              <a:gd name="connsiteX7" fmla="*/ 0 w 2990895"/>
              <a:gd name="connsiteY7" fmla="*/ 602033 h 722443"/>
              <a:gd name="connsiteX8" fmla="*/ 0 w 2990895"/>
              <a:gd name="connsiteY8" fmla="*/ 120410 h 7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95" h="722443">
                <a:moveTo>
                  <a:pt x="0" y="120410"/>
                </a:moveTo>
                <a:cubicBezTo>
                  <a:pt x="0" y="53909"/>
                  <a:pt x="53909" y="0"/>
                  <a:pt x="120410" y="0"/>
                </a:cubicBezTo>
                <a:lnTo>
                  <a:pt x="2870485" y="0"/>
                </a:lnTo>
                <a:cubicBezTo>
                  <a:pt x="2936986" y="0"/>
                  <a:pt x="2990895" y="53909"/>
                  <a:pt x="2990895" y="120410"/>
                </a:cubicBezTo>
                <a:lnTo>
                  <a:pt x="2990895" y="602033"/>
                </a:lnTo>
                <a:cubicBezTo>
                  <a:pt x="2990895" y="668534"/>
                  <a:pt x="2936986" y="722443"/>
                  <a:pt x="2870485" y="722443"/>
                </a:cubicBezTo>
                <a:lnTo>
                  <a:pt x="120410" y="722443"/>
                </a:lnTo>
                <a:cubicBezTo>
                  <a:pt x="53909" y="722443"/>
                  <a:pt x="0" y="668534"/>
                  <a:pt x="0" y="602033"/>
                </a:cubicBezTo>
                <a:lnTo>
                  <a:pt x="0" y="1204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316" tIns="35267" rIns="148316" bIns="35267" numCol="1" spcCol="1270" anchor="ctr" anchorCtr="0">
            <a:noAutofit/>
          </a:bodyPr>
          <a:lstStyle/>
          <a:p>
            <a:pPr lvl="0"/>
            <a:r>
              <a:rPr lang="en-AU" sz="1800" dirty="0"/>
              <a:t>2. Plastic-free supermarket initiative</a:t>
            </a:r>
            <a:endParaRPr lang="en-GB" sz="1800" dirty="0"/>
          </a:p>
        </p:txBody>
      </p:sp>
      <p:sp>
        <p:nvSpPr>
          <p:cNvPr id="12" name="Freeform 11">
            <a:extLst>
              <a:ext uri="{FF2B5EF4-FFF2-40B4-BE49-F238E27FC236}">
                <a16:creationId xmlns:a16="http://schemas.microsoft.com/office/drawing/2014/main" id="{8651ABA4-5E6C-061C-FB7D-2F1FD20D28CA}"/>
              </a:ext>
            </a:extLst>
          </p:cNvPr>
          <p:cNvSpPr/>
          <p:nvPr/>
        </p:nvSpPr>
        <p:spPr>
          <a:xfrm>
            <a:off x="4220992" y="2765646"/>
            <a:ext cx="3725059" cy="2854567"/>
          </a:xfrm>
          <a:custGeom>
            <a:avLst/>
            <a:gdLst>
              <a:gd name="connsiteX0" fmla="*/ 0 w 4272708"/>
              <a:gd name="connsiteY0" fmla="*/ 0 h 1732499"/>
              <a:gd name="connsiteX1" fmla="*/ 4272708 w 4272708"/>
              <a:gd name="connsiteY1" fmla="*/ 0 h 1732499"/>
              <a:gd name="connsiteX2" fmla="*/ 4272708 w 4272708"/>
              <a:gd name="connsiteY2" fmla="*/ 1732499 h 1732499"/>
              <a:gd name="connsiteX3" fmla="*/ 0 w 4272708"/>
              <a:gd name="connsiteY3" fmla="*/ 1732499 h 1732499"/>
              <a:gd name="connsiteX4" fmla="*/ 0 w 4272708"/>
              <a:gd name="connsiteY4" fmla="*/ 0 h 173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708" h="1732499">
                <a:moveTo>
                  <a:pt x="0" y="0"/>
                </a:moveTo>
                <a:lnTo>
                  <a:pt x="4272708" y="0"/>
                </a:lnTo>
                <a:lnTo>
                  <a:pt x="4272708" y="1732499"/>
                </a:lnTo>
                <a:lnTo>
                  <a:pt x="0" y="1732499"/>
                </a:lnTo>
                <a:lnTo>
                  <a:pt x="0" y="0"/>
                </a:lnTo>
                <a:close/>
              </a:path>
            </a:pathLst>
          </a:custGeom>
          <a:solidFill>
            <a:schemeClr val="bg1">
              <a:alpha val="90000"/>
            </a:schemeClr>
          </a:solidFill>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180000" rIns="0" bIns="0" numCol="1" spcCol="1270" anchor="t" anchorCtr="0">
            <a:noAutofit/>
          </a:bodyPr>
          <a:lstStyle/>
          <a:p>
            <a:pPr lvl="0">
              <a:lnSpc>
                <a:spcPct val="120000"/>
              </a:lnSpc>
            </a:pPr>
            <a:r>
              <a:rPr lang="en-AU" sz="1800" dirty="0">
                <a:solidFill>
                  <a:srgbClr val="002060"/>
                </a:solidFill>
              </a:rPr>
              <a:t>A supermarket chain has eliminated single-use plastic packaging. Customers now bring reusable containers or use biodegradable packaging. This change has reduced plastic waste significantly and encouraged sustainable habits.</a:t>
            </a:r>
          </a:p>
        </p:txBody>
      </p:sp>
      <p:sp>
        <p:nvSpPr>
          <p:cNvPr id="6" name="Freeform 5">
            <a:extLst>
              <a:ext uri="{FF2B5EF4-FFF2-40B4-BE49-F238E27FC236}">
                <a16:creationId xmlns:a16="http://schemas.microsoft.com/office/drawing/2014/main" id="{008A5845-BE17-D1AE-319F-4996EB7BABAA}"/>
              </a:ext>
            </a:extLst>
          </p:cNvPr>
          <p:cNvSpPr/>
          <p:nvPr/>
        </p:nvSpPr>
        <p:spPr>
          <a:xfrm>
            <a:off x="8181881" y="2718841"/>
            <a:ext cx="2942119" cy="722443"/>
          </a:xfrm>
          <a:custGeom>
            <a:avLst/>
            <a:gdLst>
              <a:gd name="connsiteX0" fmla="*/ 0 w 2990895"/>
              <a:gd name="connsiteY0" fmla="*/ 120410 h 722443"/>
              <a:gd name="connsiteX1" fmla="*/ 120410 w 2990895"/>
              <a:gd name="connsiteY1" fmla="*/ 0 h 722443"/>
              <a:gd name="connsiteX2" fmla="*/ 2870485 w 2990895"/>
              <a:gd name="connsiteY2" fmla="*/ 0 h 722443"/>
              <a:gd name="connsiteX3" fmla="*/ 2990895 w 2990895"/>
              <a:gd name="connsiteY3" fmla="*/ 120410 h 722443"/>
              <a:gd name="connsiteX4" fmla="*/ 2990895 w 2990895"/>
              <a:gd name="connsiteY4" fmla="*/ 602033 h 722443"/>
              <a:gd name="connsiteX5" fmla="*/ 2870485 w 2990895"/>
              <a:gd name="connsiteY5" fmla="*/ 722443 h 722443"/>
              <a:gd name="connsiteX6" fmla="*/ 120410 w 2990895"/>
              <a:gd name="connsiteY6" fmla="*/ 722443 h 722443"/>
              <a:gd name="connsiteX7" fmla="*/ 0 w 2990895"/>
              <a:gd name="connsiteY7" fmla="*/ 602033 h 722443"/>
              <a:gd name="connsiteX8" fmla="*/ 0 w 2990895"/>
              <a:gd name="connsiteY8" fmla="*/ 120410 h 7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95" h="722443">
                <a:moveTo>
                  <a:pt x="0" y="120410"/>
                </a:moveTo>
                <a:cubicBezTo>
                  <a:pt x="0" y="53909"/>
                  <a:pt x="53909" y="0"/>
                  <a:pt x="120410" y="0"/>
                </a:cubicBezTo>
                <a:lnTo>
                  <a:pt x="2870485" y="0"/>
                </a:lnTo>
                <a:cubicBezTo>
                  <a:pt x="2936986" y="0"/>
                  <a:pt x="2990895" y="53909"/>
                  <a:pt x="2990895" y="120410"/>
                </a:cubicBezTo>
                <a:lnTo>
                  <a:pt x="2990895" y="602033"/>
                </a:lnTo>
                <a:cubicBezTo>
                  <a:pt x="2990895" y="668534"/>
                  <a:pt x="2936986" y="722443"/>
                  <a:pt x="2870485" y="722443"/>
                </a:cubicBezTo>
                <a:lnTo>
                  <a:pt x="120410" y="722443"/>
                </a:lnTo>
                <a:cubicBezTo>
                  <a:pt x="53909" y="722443"/>
                  <a:pt x="0" y="668534"/>
                  <a:pt x="0" y="602033"/>
                </a:cubicBezTo>
                <a:lnTo>
                  <a:pt x="0" y="1204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316" tIns="35267" rIns="148316" bIns="35267" numCol="1" spcCol="1270" anchor="ctr" anchorCtr="0">
            <a:noAutofit/>
          </a:bodyPr>
          <a:lstStyle/>
          <a:p>
            <a:pPr lvl="0"/>
            <a:r>
              <a:rPr lang="en-AU" sz="1800" dirty="0"/>
              <a:t>3. Sustainable agriculture in Australia</a:t>
            </a:r>
          </a:p>
        </p:txBody>
      </p:sp>
      <p:sp>
        <p:nvSpPr>
          <p:cNvPr id="5" name="Freeform 4">
            <a:extLst>
              <a:ext uri="{FF2B5EF4-FFF2-40B4-BE49-F238E27FC236}">
                <a16:creationId xmlns:a16="http://schemas.microsoft.com/office/drawing/2014/main" id="{ECC2610B-E776-BB32-86A7-DE6D644F3E1B}"/>
              </a:ext>
            </a:extLst>
          </p:cNvPr>
          <p:cNvSpPr/>
          <p:nvPr/>
        </p:nvSpPr>
        <p:spPr>
          <a:xfrm>
            <a:off x="8063966" y="3441284"/>
            <a:ext cx="3725059" cy="2171972"/>
          </a:xfrm>
          <a:custGeom>
            <a:avLst/>
            <a:gdLst>
              <a:gd name="connsiteX0" fmla="*/ 0 w 4272708"/>
              <a:gd name="connsiteY0" fmla="*/ 0 h 1732499"/>
              <a:gd name="connsiteX1" fmla="*/ 4272708 w 4272708"/>
              <a:gd name="connsiteY1" fmla="*/ 0 h 1732499"/>
              <a:gd name="connsiteX2" fmla="*/ 4272708 w 4272708"/>
              <a:gd name="connsiteY2" fmla="*/ 1732499 h 1732499"/>
              <a:gd name="connsiteX3" fmla="*/ 0 w 4272708"/>
              <a:gd name="connsiteY3" fmla="*/ 1732499 h 1732499"/>
              <a:gd name="connsiteX4" fmla="*/ 0 w 4272708"/>
              <a:gd name="connsiteY4" fmla="*/ 0 h 173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708" h="1732499">
                <a:moveTo>
                  <a:pt x="0" y="0"/>
                </a:moveTo>
                <a:lnTo>
                  <a:pt x="4272708" y="0"/>
                </a:lnTo>
                <a:lnTo>
                  <a:pt x="4272708" y="1732499"/>
                </a:lnTo>
                <a:lnTo>
                  <a:pt x="0" y="1732499"/>
                </a:lnTo>
                <a:lnTo>
                  <a:pt x="0" y="0"/>
                </a:lnTo>
                <a:close/>
              </a:path>
            </a:pathLst>
          </a:custGeom>
          <a:solidFill>
            <a:schemeClr val="bg1">
              <a:alpha val="90000"/>
            </a:schemeClr>
          </a:solidFill>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180000" rIns="0" bIns="0" numCol="1" spcCol="1270" anchor="t" anchorCtr="0">
            <a:noAutofit/>
          </a:bodyPr>
          <a:lstStyle/>
          <a:p>
            <a:pPr lvl="0">
              <a:lnSpc>
                <a:spcPct val="120000"/>
              </a:lnSpc>
            </a:pPr>
            <a:r>
              <a:rPr lang="en-AU" sz="1800" dirty="0">
                <a:solidFill>
                  <a:srgbClr val="002060"/>
                </a:solidFill>
              </a:rPr>
              <a:t>A farm in NSW uses crop rotation and natural fertilisers to grow food without depleting the soil. They also collect rainwater for irrigation. Their produce is sold locally, reducing transport emissions.</a:t>
            </a:r>
          </a:p>
        </p:txBody>
      </p:sp>
      <p:sp>
        <p:nvSpPr>
          <p:cNvPr id="8" name="TextBox 7">
            <a:extLst>
              <a:ext uri="{FF2B5EF4-FFF2-40B4-BE49-F238E27FC236}">
                <a16:creationId xmlns:a16="http://schemas.microsoft.com/office/drawing/2014/main" id="{237BEDA9-0702-8598-D6C9-9F20EBBCCB46}"/>
              </a:ext>
            </a:extLst>
          </p:cNvPr>
          <p:cNvSpPr txBox="1"/>
          <p:nvPr/>
        </p:nvSpPr>
        <p:spPr>
          <a:xfrm>
            <a:off x="278503" y="5681042"/>
            <a:ext cx="11205497" cy="1120563"/>
          </a:xfrm>
          <a:prstGeom prst="rect">
            <a:avLst/>
          </a:prstGeom>
          <a:noFill/>
        </p:spPr>
        <p:txBody>
          <a:bodyPr wrap="square" lIns="0" tIns="0" rIns="0" bIns="0">
            <a:spAutoFit/>
          </a:bodyPr>
          <a:lstStyle/>
          <a:p>
            <a:pPr lvl="0">
              <a:lnSpc>
                <a:spcPct val="120000"/>
              </a:lnSpc>
              <a:spcAft>
                <a:spcPts val="600"/>
              </a:spcAft>
            </a:pPr>
            <a:r>
              <a:rPr lang="en-AU" sz="1800" b="1" dirty="0"/>
              <a:t>Questions:</a:t>
            </a:r>
          </a:p>
          <a:p>
            <a:pPr lvl="0">
              <a:lnSpc>
                <a:spcPct val="120000"/>
              </a:lnSpc>
              <a:spcAft>
                <a:spcPts val="600"/>
              </a:spcAft>
            </a:pPr>
            <a:r>
              <a:rPr lang="en-AU" sz="1800" dirty="0"/>
              <a:t>1. Identify the principles of sustainability that are addressed in the case studies.</a:t>
            </a:r>
          </a:p>
          <a:p>
            <a:pPr lvl="0">
              <a:lnSpc>
                <a:spcPct val="120000"/>
              </a:lnSpc>
              <a:spcAft>
                <a:spcPts val="600"/>
              </a:spcAft>
            </a:pPr>
            <a:r>
              <a:rPr lang="en-AU" sz="1800" dirty="0"/>
              <a:t>2. How does this project align with any of the Sustainable Development Goals (SDGs)?</a:t>
            </a:r>
          </a:p>
        </p:txBody>
      </p:sp>
      <p:sp>
        <p:nvSpPr>
          <p:cNvPr id="2" name="Slide Number Placeholder 1">
            <a:extLst>
              <a:ext uri="{FF2B5EF4-FFF2-40B4-BE49-F238E27FC236}">
                <a16:creationId xmlns:a16="http://schemas.microsoft.com/office/drawing/2014/main" id="{1C63F4E6-72FB-5AD3-C039-59A67AB828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173083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0BE9-7AAE-06BD-9832-57BF961AD5F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B90AEC-E142-A600-AFE6-983D668CD8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120</a:t>
            </a:fld>
            <a:endParaRPr lang="en-AU"/>
          </a:p>
        </p:txBody>
      </p:sp>
      <p:sp>
        <p:nvSpPr>
          <p:cNvPr id="11" name="Title 10">
            <a:extLst>
              <a:ext uri="{FF2B5EF4-FFF2-40B4-BE49-F238E27FC236}">
                <a16:creationId xmlns:a16="http://schemas.microsoft.com/office/drawing/2014/main" id="{3FAAEE71-7349-577E-D59A-E87FFA2DCB87}"/>
              </a:ext>
            </a:extLst>
          </p:cNvPr>
          <p:cNvSpPr>
            <a:spLocks noGrp="1"/>
          </p:cNvSpPr>
          <p:nvPr>
            <p:ph type="title"/>
          </p:nvPr>
        </p:nvSpPr>
        <p:spPr>
          <a:xfrm>
            <a:off x="359999" y="360000"/>
            <a:ext cx="11483999" cy="545601"/>
          </a:xfrm>
        </p:spPr>
        <p:txBody>
          <a:bodyPr/>
          <a:lstStyle/>
          <a:p>
            <a:r>
              <a:rPr lang="en-AU" dirty="0"/>
              <a:t>2.4 Developing evaluation criteria</a:t>
            </a:r>
          </a:p>
        </p:txBody>
      </p:sp>
      <p:sp>
        <p:nvSpPr>
          <p:cNvPr id="13" name="Text Placeholder 12">
            <a:extLst>
              <a:ext uri="{FF2B5EF4-FFF2-40B4-BE49-F238E27FC236}">
                <a16:creationId xmlns:a16="http://schemas.microsoft.com/office/drawing/2014/main" id="{E8440366-C158-3688-5E0D-7D4B6C8BCE89}"/>
              </a:ext>
            </a:extLst>
          </p:cNvPr>
          <p:cNvSpPr>
            <a:spLocks noGrp="1"/>
          </p:cNvSpPr>
          <p:nvPr>
            <p:ph type="body" sz="quarter" idx="18"/>
          </p:nvPr>
        </p:nvSpPr>
        <p:spPr>
          <a:xfrm>
            <a:off x="360000" y="982520"/>
            <a:ext cx="11483998" cy="356423"/>
          </a:xfrm>
        </p:spPr>
        <p:txBody>
          <a:bodyPr/>
          <a:lstStyle/>
          <a:p>
            <a:r>
              <a:rPr lang="en-AU" dirty="0"/>
              <a:t>A good model or a bad model?</a:t>
            </a:r>
          </a:p>
        </p:txBody>
      </p:sp>
      <p:pic>
        <p:nvPicPr>
          <p:cNvPr id="2" name="Picture 1" descr="A model of a coral reef&#10;&#10;">
            <a:extLst>
              <a:ext uri="{FF2B5EF4-FFF2-40B4-BE49-F238E27FC236}">
                <a16:creationId xmlns:a16="http://schemas.microsoft.com/office/drawing/2014/main" id="{50CB940E-6D2A-CE11-5DEA-AA52581790B3}"/>
              </a:ext>
            </a:extLst>
          </p:cNvPr>
          <p:cNvPicPr>
            <a:picLocks noChangeAspect="1"/>
          </p:cNvPicPr>
          <p:nvPr/>
        </p:nvPicPr>
        <p:blipFill>
          <a:blip r:embed="rId3"/>
          <a:stretch>
            <a:fillRect/>
          </a:stretch>
        </p:blipFill>
        <p:spPr>
          <a:xfrm>
            <a:off x="6471333" y="1236395"/>
            <a:ext cx="4906620" cy="4906620"/>
          </a:xfrm>
          <a:prstGeom prst="rect">
            <a:avLst/>
          </a:prstGeom>
        </p:spPr>
      </p:pic>
      <p:sp>
        <p:nvSpPr>
          <p:cNvPr id="4" name="TextBox 3">
            <a:extLst>
              <a:ext uri="{FF2B5EF4-FFF2-40B4-BE49-F238E27FC236}">
                <a16:creationId xmlns:a16="http://schemas.microsoft.com/office/drawing/2014/main" id="{1283AB29-E08E-335E-E88D-84DB50FD70A2}"/>
              </a:ext>
            </a:extLst>
          </p:cNvPr>
          <p:cNvSpPr txBox="1"/>
          <p:nvPr/>
        </p:nvSpPr>
        <p:spPr>
          <a:xfrm>
            <a:off x="6471992" y="6248438"/>
            <a:ext cx="5012008" cy="413272"/>
          </a:xfrm>
          <a:prstGeom prst="rect">
            <a:avLst/>
          </a:prstGeom>
          <a:noFill/>
        </p:spPr>
        <p:txBody>
          <a:bodyPr wrap="square" lIns="0" tIns="0" rIns="0" bIns="0" rtlCol="0">
            <a:noAutofit/>
          </a:bodyPr>
          <a:lstStyle/>
          <a:p>
            <a:pPr algn="l">
              <a:lnSpc>
                <a:spcPct val="150000"/>
              </a:lnSpc>
              <a:spcAft>
                <a:spcPts val="600"/>
              </a:spcAft>
            </a:pPr>
            <a:r>
              <a:rPr lang="en-AU" sz="1000" dirty="0">
                <a:effectLst/>
                <a:latin typeface="Arial" panose="020B0604020202020204" pitchFamily="34" charset="0"/>
                <a:ea typeface="Calibri" panose="020F0502020204030204" pitchFamily="34" charset="0"/>
              </a:rPr>
              <a:t>This work has been generated using artificial intelligence. Any copyright subsisting in this work is owned by © State of New South Wales (Department of Education) 2025. </a:t>
            </a:r>
          </a:p>
        </p:txBody>
      </p:sp>
      <p:sp>
        <p:nvSpPr>
          <p:cNvPr id="5" name="TextBox 4">
            <a:extLst>
              <a:ext uri="{FF2B5EF4-FFF2-40B4-BE49-F238E27FC236}">
                <a16:creationId xmlns:a16="http://schemas.microsoft.com/office/drawing/2014/main" id="{178E260A-3FC1-FF92-147F-755383B107E5}"/>
              </a:ext>
            </a:extLst>
          </p:cNvPr>
          <p:cNvSpPr txBox="1"/>
          <p:nvPr/>
        </p:nvSpPr>
        <p:spPr>
          <a:xfrm>
            <a:off x="359999" y="1420026"/>
            <a:ext cx="5360670" cy="2434590"/>
          </a:xfrm>
          <a:prstGeom prst="rect">
            <a:avLst/>
          </a:prstGeom>
          <a:noFill/>
        </p:spPr>
        <p:txBody>
          <a:bodyPr wrap="square" lIns="0" tIns="0" rIns="0" bIns="0" rtlCol="0">
            <a:noAutofit/>
          </a:bodyPr>
          <a:lstStyle/>
          <a:p>
            <a:pPr algn="l">
              <a:lnSpc>
                <a:spcPct val="150000"/>
              </a:lnSpc>
              <a:spcAft>
                <a:spcPts val="600"/>
              </a:spcAft>
            </a:pPr>
            <a:r>
              <a:rPr lang="en-AU" sz="1600" b="1" dirty="0"/>
              <a:t>CRITERIA: </a:t>
            </a:r>
            <a:r>
              <a:rPr lang="en-AU" sz="1600" dirty="0"/>
              <a:t>Visual appeal</a:t>
            </a:r>
          </a:p>
          <a:p>
            <a:pPr algn="l">
              <a:lnSpc>
                <a:spcPct val="150000"/>
              </a:lnSpc>
              <a:spcAft>
                <a:spcPts val="600"/>
              </a:spcAft>
            </a:pPr>
            <a:r>
              <a:rPr lang="en-AU" sz="1600" b="1" dirty="0"/>
              <a:t>EVIDENCE:</a:t>
            </a:r>
          </a:p>
          <a:p>
            <a:pPr marL="285750" indent="-285750" algn="l">
              <a:lnSpc>
                <a:spcPct val="150000"/>
              </a:lnSpc>
              <a:spcAft>
                <a:spcPts val="600"/>
              </a:spcAft>
              <a:buFont typeface="Wingdings" panose="05000000000000000000" pitchFamily="2" charset="2"/>
              <a:buChar char="ü"/>
            </a:pPr>
            <a:r>
              <a:rPr lang="en-AU" sz="1600" dirty="0"/>
              <a:t>Brightly coloured</a:t>
            </a:r>
          </a:p>
          <a:p>
            <a:pPr marL="285750" indent="-285750" algn="l">
              <a:lnSpc>
                <a:spcPct val="150000"/>
              </a:lnSpc>
              <a:spcAft>
                <a:spcPts val="600"/>
              </a:spcAft>
              <a:buFont typeface="Wingdings" panose="05000000000000000000" pitchFamily="2" charset="2"/>
              <a:buChar char="ü"/>
            </a:pPr>
            <a:r>
              <a:rPr lang="en-AU" sz="1600" dirty="0"/>
              <a:t>Eye-catching</a:t>
            </a:r>
          </a:p>
          <a:p>
            <a:pPr marL="285750" indent="-285750" algn="l">
              <a:lnSpc>
                <a:spcPct val="150000"/>
              </a:lnSpc>
              <a:spcAft>
                <a:spcPts val="600"/>
              </a:spcAft>
              <a:buFont typeface="Wingdings" panose="05000000000000000000" pitchFamily="2" charset="2"/>
              <a:buChar char="ü"/>
            </a:pPr>
            <a:r>
              <a:rPr lang="en-AU" sz="1600" dirty="0"/>
              <a:t>Uses interesting materials with different textures</a:t>
            </a:r>
          </a:p>
          <a:p>
            <a:pPr algn="l">
              <a:lnSpc>
                <a:spcPct val="150000"/>
              </a:lnSpc>
              <a:spcAft>
                <a:spcPts val="600"/>
              </a:spcAft>
            </a:pPr>
            <a:r>
              <a:rPr lang="en-AU" sz="1600" b="1" dirty="0"/>
              <a:t>JUDGEMENT:</a:t>
            </a:r>
            <a:r>
              <a:rPr lang="en-AU" sz="1600" dirty="0"/>
              <a:t> This is a good model</a:t>
            </a:r>
          </a:p>
        </p:txBody>
      </p:sp>
      <p:sp>
        <p:nvSpPr>
          <p:cNvPr id="6" name="TextBox 5">
            <a:extLst>
              <a:ext uri="{FF2B5EF4-FFF2-40B4-BE49-F238E27FC236}">
                <a16:creationId xmlns:a16="http://schemas.microsoft.com/office/drawing/2014/main" id="{3FDB5E91-ED79-B218-FCFD-8A035BEDC6D9}"/>
              </a:ext>
            </a:extLst>
          </p:cNvPr>
          <p:cNvSpPr txBox="1"/>
          <p:nvPr/>
        </p:nvSpPr>
        <p:spPr>
          <a:xfrm>
            <a:off x="359999" y="4081410"/>
            <a:ext cx="5360670" cy="2434590"/>
          </a:xfrm>
          <a:prstGeom prst="rect">
            <a:avLst/>
          </a:prstGeom>
          <a:noFill/>
        </p:spPr>
        <p:txBody>
          <a:bodyPr wrap="square" lIns="0" tIns="0" rIns="0" bIns="0" rtlCol="0">
            <a:noAutofit/>
          </a:bodyPr>
          <a:lstStyle/>
          <a:p>
            <a:pPr algn="l">
              <a:lnSpc>
                <a:spcPct val="150000"/>
              </a:lnSpc>
              <a:spcAft>
                <a:spcPts val="600"/>
              </a:spcAft>
            </a:pPr>
            <a:r>
              <a:rPr lang="en-AU" sz="1600" b="1" dirty="0"/>
              <a:t>CRITERIA:</a:t>
            </a:r>
            <a:r>
              <a:rPr lang="en-AU" sz="1600" dirty="0"/>
              <a:t> Scientific accuracy</a:t>
            </a:r>
          </a:p>
          <a:p>
            <a:pPr algn="l">
              <a:lnSpc>
                <a:spcPct val="150000"/>
              </a:lnSpc>
              <a:spcAft>
                <a:spcPts val="600"/>
              </a:spcAft>
            </a:pPr>
            <a:r>
              <a:rPr lang="en-AU" sz="1600" b="1" dirty="0"/>
              <a:t>EVIDENCE:</a:t>
            </a:r>
          </a:p>
          <a:p>
            <a:pPr marL="285750" indent="-285750" algn="l">
              <a:lnSpc>
                <a:spcPct val="150000"/>
              </a:lnSpc>
              <a:spcAft>
                <a:spcPts val="600"/>
              </a:spcAft>
              <a:buFont typeface="Arial" panose="020B0604020202020204" pitchFamily="34" charset="0"/>
              <a:buChar char="×"/>
            </a:pPr>
            <a:r>
              <a:rPr lang="en-AU" sz="1600" dirty="0"/>
              <a:t>Not to scale</a:t>
            </a:r>
          </a:p>
          <a:p>
            <a:pPr marL="285750" indent="-285750" algn="l">
              <a:lnSpc>
                <a:spcPct val="150000"/>
              </a:lnSpc>
              <a:spcAft>
                <a:spcPts val="600"/>
              </a:spcAft>
              <a:buFont typeface="Arial" panose="020B0604020202020204" pitchFamily="34" charset="0"/>
              <a:buChar char="×"/>
            </a:pPr>
            <a:r>
              <a:rPr lang="en-AU" sz="1600" dirty="0"/>
              <a:t>Inaccurate colour scheme</a:t>
            </a:r>
          </a:p>
          <a:p>
            <a:pPr marL="285750" indent="-285750" algn="l">
              <a:lnSpc>
                <a:spcPct val="150000"/>
              </a:lnSpc>
              <a:spcAft>
                <a:spcPts val="600"/>
              </a:spcAft>
              <a:buFont typeface="Arial" panose="020B0604020202020204" pitchFamily="34" charset="0"/>
              <a:buChar char="×"/>
            </a:pPr>
            <a:r>
              <a:rPr lang="en-AU" sz="1600" dirty="0"/>
              <a:t>Inaccurate representation of coral structures</a:t>
            </a:r>
          </a:p>
          <a:p>
            <a:pPr algn="l">
              <a:lnSpc>
                <a:spcPct val="150000"/>
              </a:lnSpc>
              <a:spcAft>
                <a:spcPts val="600"/>
              </a:spcAft>
            </a:pPr>
            <a:r>
              <a:rPr lang="en-AU" sz="1600" b="1" dirty="0"/>
              <a:t>JUDGEMENT:</a:t>
            </a:r>
            <a:r>
              <a:rPr lang="en-AU" sz="1600" dirty="0"/>
              <a:t> This is not a good model</a:t>
            </a:r>
          </a:p>
        </p:txBody>
      </p:sp>
    </p:spTree>
    <p:extLst>
      <p:ext uri="{BB962C8B-B14F-4D97-AF65-F5344CB8AC3E}">
        <p14:creationId xmlns:p14="http://schemas.microsoft.com/office/powerpoint/2010/main" val="5150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0BE9-7AAE-06BD-9832-57BF961AD5F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FAAEE71-7349-577E-D59A-E87FFA2DCB87}"/>
              </a:ext>
            </a:extLst>
          </p:cNvPr>
          <p:cNvSpPr>
            <a:spLocks noGrp="1"/>
          </p:cNvSpPr>
          <p:nvPr>
            <p:ph type="title"/>
          </p:nvPr>
        </p:nvSpPr>
        <p:spPr>
          <a:xfrm>
            <a:off x="359999" y="360000"/>
            <a:ext cx="11483999" cy="545601"/>
          </a:xfrm>
        </p:spPr>
        <p:txBody>
          <a:bodyPr/>
          <a:lstStyle/>
          <a:p>
            <a:r>
              <a:rPr lang="en-AU"/>
              <a:t>2.4 Return and Earn program</a:t>
            </a:r>
          </a:p>
        </p:txBody>
      </p:sp>
      <p:sp>
        <p:nvSpPr>
          <p:cNvPr id="13" name="Text Placeholder 12">
            <a:extLst>
              <a:ext uri="{FF2B5EF4-FFF2-40B4-BE49-F238E27FC236}">
                <a16:creationId xmlns:a16="http://schemas.microsoft.com/office/drawing/2014/main" id="{E8440366-C158-3688-5E0D-7D4B6C8BCE89}"/>
              </a:ext>
            </a:extLst>
          </p:cNvPr>
          <p:cNvSpPr>
            <a:spLocks noGrp="1"/>
          </p:cNvSpPr>
          <p:nvPr>
            <p:ph type="body" sz="quarter" idx="18"/>
          </p:nvPr>
        </p:nvSpPr>
        <p:spPr>
          <a:xfrm>
            <a:off x="360000" y="982520"/>
            <a:ext cx="11483998" cy="356423"/>
          </a:xfrm>
        </p:spPr>
        <p:txBody>
          <a:bodyPr/>
          <a:lstStyle/>
          <a:p>
            <a:r>
              <a:rPr lang="en-AU"/>
              <a:t>Is this a good solution to Australia’s waste problem?</a:t>
            </a:r>
          </a:p>
        </p:txBody>
      </p:sp>
      <p:pic>
        <p:nvPicPr>
          <p:cNvPr id="6" name="Picture 5" descr="Crushed aluminium drink cans">
            <a:extLst>
              <a:ext uri="{FF2B5EF4-FFF2-40B4-BE49-F238E27FC236}">
                <a16:creationId xmlns:a16="http://schemas.microsoft.com/office/drawing/2014/main" id="{FB8BF12E-A73F-ED6E-11A0-6F0392C4077F}"/>
              </a:ext>
            </a:extLst>
          </p:cNvPr>
          <p:cNvPicPr>
            <a:picLocks noChangeAspect="1"/>
          </p:cNvPicPr>
          <p:nvPr/>
        </p:nvPicPr>
        <p:blipFill>
          <a:blip r:embed="rId3"/>
          <a:stretch>
            <a:fillRect/>
          </a:stretch>
        </p:blipFill>
        <p:spPr>
          <a:xfrm>
            <a:off x="148497" y="2788369"/>
            <a:ext cx="5932171" cy="2827939"/>
          </a:xfrm>
          <a:prstGeom prst="rect">
            <a:avLst/>
          </a:prstGeom>
        </p:spPr>
      </p:pic>
      <p:pic>
        <p:nvPicPr>
          <p:cNvPr id="1026" name="Picture 2" descr="Return and earn vending machine">
            <a:extLst>
              <a:ext uri="{FF2B5EF4-FFF2-40B4-BE49-F238E27FC236}">
                <a16:creationId xmlns:a16="http://schemas.microsoft.com/office/drawing/2014/main" id="{9F99CD4D-D18C-1F47-051D-4F314907D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334" y="1760159"/>
            <a:ext cx="5763330" cy="4322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C7D1E8-C86E-4AF0-7079-A35205FDB32B}"/>
              </a:ext>
            </a:extLst>
          </p:cNvPr>
          <p:cNvSpPr txBox="1"/>
          <p:nvPr/>
        </p:nvSpPr>
        <p:spPr>
          <a:xfrm>
            <a:off x="359999" y="6452654"/>
            <a:ext cx="11572921" cy="356423"/>
          </a:xfrm>
          <a:prstGeom prst="rect">
            <a:avLst/>
          </a:prstGeom>
          <a:noFill/>
        </p:spPr>
        <p:txBody>
          <a:bodyPr wrap="square" lIns="0" tIns="0" rIns="0" bIns="0" rtlCol="0">
            <a:noAutofit/>
          </a:bodyPr>
          <a:lstStyle/>
          <a:p>
            <a:pPr>
              <a:lnSpc>
                <a:spcPct val="150000"/>
              </a:lnSpc>
            </a:pPr>
            <a:r>
              <a:rPr lang="en-AU" sz="1050" b="0" i="0" dirty="0">
                <a:solidFill>
                  <a:srgbClr val="101418"/>
                </a:solidFill>
                <a:effectLst/>
                <a:hlinkClick r:id="rId5"/>
              </a:rPr>
              <a:t>Reverse vending machine for the NSW Container Deposit Scheme at the Kooringal Mall </a:t>
            </a:r>
            <a:r>
              <a:rPr lang="en-AU" sz="1050" b="0" i="0" dirty="0">
                <a:solidFill>
                  <a:srgbClr val="101418"/>
                </a:solidFill>
                <a:effectLst/>
              </a:rPr>
              <a:t>by </a:t>
            </a:r>
            <a:r>
              <a:rPr lang="en-AU" sz="1050" b="0" i="0" dirty="0" err="1">
                <a:solidFill>
                  <a:srgbClr val="101418"/>
                </a:solidFill>
                <a:effectLst/>
              </a:rPr>
              <a:t>Bidgee</a:t>
            </a:r>
            <a:r>
              <a:rPr lang="en-AU" sz="1050" b="0" i="0" dirty="0">
                <a:solidFill>
                  <a:srgbClr val="101418"/>
                </a:solidFill>
                <a:effectLst/>
              </a:rPr>
              <a:t> licensed under </a:t>
            </a:r>
            <a:r>
              <a:rPr lang="en-AU" sz="1050" b="1" i="0" dirty="0">
                <a:solidFill>
                  <a:srgbClr val="333333"/>
                </a:solidFill>
                <a:effectLst/>
                <a:hlinkClick r:id="rId6"/>
              </a:rPr>
              <a:t>CC BY-SA 3.0</a:t>
            </a:r>
            <a:endParaRPr lang="en-AU" sz="1050" b="0" i="0" dirty="0">
              <a:solidFill>
                <a:srgbClr val="101418"/>
              </a:solidFill>
              <a:effectLst/>
            </a:endParaRPr>
          </a:p>
        </p:txBody>
      </p:sp>
      <p:sp>
        <p:nvSpPr>
          <p:cNvPr id="3" name="Slide Number Placeholder 2">
            <a:extLst>
              <a:ext uri="{FF2B5EF4-FFF2-40B4-BE49-F238E27FC236}">
                <a16:creationId xmlns:a16="http://schemas.microsoft.com/office/drawing/2014/main" id="{CEB90AEC-E142-A600-AFE6-983D668CD8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Tree>
    <p:extLst>
      <p:ext uri="{BB962C8B-B14F-4D97-AF65-F5344CB8AC3E}">
        <p14:creationId xmlns:p14="http://schemas.microsoft.com/office/powerpoint/2010/main" val="311102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4666F-920D-D12C-CE9C-2867CEAA453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F9840-1209-AFDA-BF01-6FD25CB30D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sp>
        <p:nvSpPr>
          <p:cNvPr id="5" name="Title 4">
            <a:extLst>
              <a:ext uri="{FF2B5EF4-FFF2-40B4-BE49-F238E27FC236}">
                <a16:creationId xmlns:a16="http://schemas.microsoft.com/office/drawing/2014/main" id="{B556D2F2-A5F0-DB45-60F7-233F6F1080B3}"/>
              </a:ext>
            </a:extLst>
          </p:cNvPr>
          <p:cNvSpPr>
            <a:spLocks noGrp="1"/>
          </p:cNvSpPr>
          <p:nvPr>
            <p:ph type="title"/>
          </p:nvPr>
        </p:nvSpPr>
        <p:spPr/>
        <p:txBody>
          <a:bodyPr/>
          <a:lstStyle/>
          <a:p>
            <a:r>
              <a:rPr lang="en-AU">
                <a:cs typeface="Arial"/>
              </a:rPr>
              <a:t>2.5 Innovations in recycling</a:t>
            </a:r>
          </a:p>
        </p:txBody>
      </p:sp>
      <p:sp>
        <p:nvSpPr>
          <p:cNvPr id="6" name="Text Placeholder 5">
            <a:extLst>
              <a:ext uri="{FF2B5EF4-FFF2-40B4-BE49-F238E27FC236}">
                <a16:creationId xmlns:a16="http://schemas.microsoft.com/office/drawing/2014/main" id="{4BB6220D-D618-0E91-CA6B-58AC9C00DB91}"/>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DEC951E2-75F7-F15F-B59F-E2B76F911D60}"/>
              </a:ext>
            </a:extLst>
          </p:cNvPr>
          <p:cNvGraphicFramePr>
            <a:graphicFrameLocks noGrp="1"/>
          </p:cNvGraphicFramePr>
          <p:nvPr>
            <p:extLst>
              <p:ext uri="{D42A27DB-BD31-4B8C-83A1-F6EECF244321}">
                <p14:modId xmlns:p14="http://schemas.microsoft.com/office/powerpoint/2010/main" val="1634453072"/>
              </p:ext>
            </p:extLst>
          </p:nvPr>
        </p:nvGraphicFramePr>
        <p:xfrm>
          <a:off x="359998" y="1916174"/>
          <a:ext cx="11492033" cy="3669818"/>
        </p:xfrm>
        <a:graphic>
          <a:graphicData uri="http://schemas.openxmlformats.org/drawingml/2006/table">
            <a:tbl>
              <a:tblPr firstRow="1">
                <a:tableStyleId>{B301B821-A1FF-4177-AEE7-76D212191A09}</a:tableStyleId>
              </a:tblPr>
              <a:tblGrid>
                <a:gridCol w="5091233">
                  <a:extLst>
                    <a:ext uri="{9D8B030D-6E8A-4147-A177-3AD203B41FA5}">
                      <a16:colId xmlns:a16="http://schemas.microsoft.com/office/drawing/2014/main" val="3623447875"/>
                    </a:ext>
                  </a:extLst>
                </a:gridCol>
                <a:gridCol w="6400800">
                  <a:extLst>
                    <a:ext uri="{9D8B030D-6E8A-4147-A177-3AD203B41FA5}">
                      <a16:colId xmlns:a16="http://schemas.microsoft.com/office/drawing/2014/main" val="3573327086"/>
                    </a:ext>
                  </a:extLst>
                </a:gridCol>
              </a:tblGrid>
              <a:tr h="370133">
                <a:tc>
                  <a:txBody>
                    <a:bodyPr/>
                    <a:lstStyle/>
                    <a:p>
                      <a:pPr>
                        <a:lnSpc>
                          <a:spcPct val="150000"/>
                        </a:lnSpc>
                      </a:pPr>
                      <a:r>
                        <a:rPr lang="en-AU" sz="180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08015">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analyse the need for alternative resource use to reduce impact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a recycling innovation</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explain the impact of the innovation on Australia’s waste.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34729">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analyse data from an investigation to identify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draw a conclusion based on evidence from collected data</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sources of uncertainty in an investigation.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089836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evaluate strategies proposed to solve problems.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evaluate a claim about reduction in waste by an invertebrate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evaluate a claim using the C-E-R scaffold.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3301940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557F8E6-3F57-F186-8BF9-7A0BF83337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2D09EF-6C16-82A4-28E1-75F50D5E6DD9}"/>
              </a:ext>
            </a:extLst>
          </p:cNvPr>
          <p:cNvSpPr>
            <a:spLocks noGrp="1"/>
          </p:cNvSpPr>
          <p:nvPr>
            <p:ph type="title"/>
          </p:nvPr>
        </p:nvSpPr>
        <p:spPr/>
        <p:txBody>
          <a:bodyPr/>
          <a:lstStyle/>
          <a:p>
            <a:r>
              <a:rPr lang="en-AU">
                <a:solidFill>
                  <a:schemeClr val="accent1"/>
                </a:solidFill>
              </a:rPr>
              <a:t>2.5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61AAFFC1-B20A-DFB0-91C8-85FAE32A6CD1}"/>
              </a:ext>
              <a:ext uri="{C183D7F6-B498-43B3-948B-1728B52AA6E4}">
                <adec:decorative xmlns:adec="http://schemas.microsoft.com/office/drawing/2017/decorative" val="1"/>
              </a:ext>
            </a:extLst>
          </p:cNvPr>
          <p:cNvSpPr/>
          <p:nvPr/>
        </p:nvSpPr>
        <p:spPr>
          <a:xfrm>
            <a:off x="262800" y="1181100"/>
            <a:ext cx="3813900" cy="48914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DA59FA53-A3ED-4640-F8BD-ECA12B565CCE}"/>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0B7CCAE1-71F1-E6CD-676C-1CEA6B2F658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Mini-challenge</a:t>
              </a:r>
              <a:endParaRPr lang="en-US" sz="1800" b="1">
                <a:latin typeface="+mj-lt"/>
              </a:endParaRPr>
            </a:p>
          </p:txBody>
        </p:sp>
        <p:pic>
          <p:nvPicPr>
            <p:cNvPr id="11" name="Graphic 10" descr="Lightbulb and pencil with solid fill">
              <a:extLst>
                <a:ext uri="{FF2B5EF4-FFF2-40B4-BE49-F238E27FC236}">
                  <a16:creationId xmlns:a16="http://schemas.microsoft.com/office/drawing/2014/main" id="{12D1DCE6-545A-00AD-E7FE-FE434AE5F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36DA6781-DE99-8A87-9195-40E4013F6615}"/>
              </a:ext>
            </a:extLst>
          </p:cNvPr>
          <p:cNvSpPr txBox="1"/>
          <p:nvPr/>
        </p:nvSpPr>
        <p:spPr>
          <a:xfrm>
            <a:off x="437322" y="2577738"/>
            <a:ext cx="3446701" cy="3330694"/>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rPr>
              <a:t>True or False? Recycled glass can be used in construction to make road base.</a:t>
            </a:r>
          </a:p>
          <a:p>
            <a:pPr marL="342900" indent="-342900">
              <a:lnSpc>
                <a:spcPct val="150000"/>
              </a:lnSpc>
              <a:spcBef>
                <a:spcPts val="1200"/>
              </a:spcBef>
              <a:spcAft>
                <a:spcPts val="600"/>
              </a:spcAft>
              <a:buFont typeface="+mj-lt"/>
              <a:buAutoNum type="alphaLcParenR"/>
            </a:pPr>
            <a:r>
              <a:rPr lang="en-AU" sz="1800">
                <a:latin typeface="Arial" panose="020B0604020202020204" pitchFamily="34" charset="0"/>
                <a:ea typeface="Calibri" panose="020F0502020204030204" pitchFamily="34" charset="0"/>
              </a:rPr>
              <a:t>t</a:t>
            </a:r>
            <a:r>
              <a:rPr lang="en-AU" sz="1800">
                <a:effectLst/>
                <a:latin typeface="Arial" panose="020B0604020202020204" pitchFamily="34" charset="0"/>
                <a:ea typeface="Calibri" panose="020F0502020204030204" pitchFamily="34" charset="0"/>
              </a:rPr>
              <a:t>rue</a:t>
            </a:r>
          </a:p>
          <a:p>
            <a:pPr marL="342900" indent="-342900">
              <a:lnSpc>
                <a:spcPct val="150000"/>
              </a:lnSpc>
              <a:spcBef>
                <a:spcPts val="1200"/>
              </a:spcBef>
              <a:spcAft>
                <a:spcPts val="600"/>
              </a:spcAft>
              <a:buFont typeface="+mj-lt"/>
              <a:buAutoNum type="alphaLcParenR"/>
            </a:pPr>
            <a:r>
              <a:rPr lang="en-AU" sz="1800">
                <a:latin typeface="Arial" panose="020B0604020202020204" pitchFamily="34" charset="0"/>
                <a:ea typeface="Calibri" panose="020F0502020204030204" pitchFamily="34" charset="0"/>
              </a:rPr>
              <a:t>f</a:t>
            </a:r>
            <a:r>
              <a:rPr lang="en-AU" sz="1800">
                <a:effectLst/>
                <a:latin typeface="Arial" panose="020B0604020202020204" pitchFamily="34" charset="0"/>
                <a:ea typeface="Calibri" panose="020F0502020204030204" pitchFamily="34" charset="0"/>
              </a:rPr>
              <a:t>alse</a:t>
            </a:r>
          </a:p>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6C0A869E-26F4-2C62-3C98-DAAC5A7B912B}"/>
              </a:ext>
              <a:ext uri="{C183D7F6-B498-43B3-948B-1728B52AA6E4}">
                <adec:decorative xmlns:adec="http://schemas.microsoft.com/office/drawing/2017/decorative" val="1"/>
              </a:ext>
            </a:extLst>
          </p:cNvPr>
          <p:cNvSpPr/>
          <p:nvPr/>
        </p:nvSpPr>
        <p:spPr>
          <a:xfrm>
            <a:off x="4201750" y="1181100"/>
            <a:ext cx="3813900" cy="48914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06AEB1E0-DF56-A3AB-4CBD-0DDF27B3C330}"/>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D91A2E45-E7DB-9CB3-DAE0-2F6150D97AD6}"/>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58F37EA6-A0D9-3070-341B-176EC1908910}"/>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37C2AB1F-C79C-C700-63CF-49DA99FFEF64}"/>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96AE0DA0-0CA6-9708-BC35-F315C205FB52}"/>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BDE267E7-419F-3836-ED48-FF5419A9DFF7}"/>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FD4CFB62-3E64-A6C4-1D10-4628351D973E}"/>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B4858B5F-D148-24F3-7E11-5DB4F345D10D}"/>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C7116605-F967-DB4E-DF84-15A297613195}"/>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388B9A5E-6B26-AB1C-2EE3-01E3D6820A9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942B794D-C33A-958A-0E80-9A54B47FF737}"/>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63305B6D-6863-0929-F77B-96D142B6E459}"/>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10CA1D85-28DE-FCA1-E3F1-32CB643E4E1B}"/>
              </a:ext>
            </a:extLst>
          </p:cNvPr>
          <p:cNvSpPr txBox="1"/>
          <p:nvPr/>
        </p:nvSpPr>
        <p:spPr>
          <a:xfrm>
            <a:off x="4316050" y="2607754"/>
            <a:ext cx="3589700" cy="3305308"/>
          </a:xfrm>
          <a:prstGeom prst="rect">
            <a:avLst/>
          </a:prstGeom>
          <a:noFill/>
        </p:spPr>
        <p:txBody>
          <a:bodyPr wrap="square" lIns="0" tIns="0" rIns="0" bIns="0" rtlCol="0">
            <a:noAutofit/>
          </a:bodyPr>
          <a:lstStyle/>
          <a:p>
            <a:pPr algn="l">
              <a:lnSpc>
                <a:spcPct val="150000"/>
              </a:lnSpc>
            </a:pPr>
            <a:r>
              <a:rPr lang="en-AU" sz="1800" dirty="0"/>
              <a:t>List 3 items that can be recycled at a Material Recovery Centre (MRC).</a:t>
            </a:r>
          </a:p>
        </p:txBody>
      </p:sp>
      <p:sp>
        <p:nvSpPr>
          <p:cNvPr id="32" name="Rectangle: Rounded Corners 31">
            <a:extLst>
              <a:ext uri="{FF2B5EF4-FFF2-40B4-BE49-F238E27FC236}">
                <a16:creationId xmlns:a16="http://schemas.microsoft.com/office/drawing/2014/main" id="{6CBFEF6D-A099-1FC0-3BB2-062B27AB2863}"/>
              </a:ext>
              <a:ext uri="{C183D7F6-B498-43B3-948B-1728B52AA6E4}">
                <adec:decorative xmlns:adec="http://schemas.microsoft.com/office/drawing/2017/decorative" val="1"/>
              </a:ext>
            </a:extLst>
          </p:cNvPr>
          <p:cNvSpPr/>
          <p:nvPr/>
        </p:nvSpPr>
        <p:spPr>
          <a:xfrm>
            <a:off x="8166236" y="1181100"/>
            <a:ext cx="3813900" cy="48914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CB5E0748-F535-CFF0-E9A7-4F084373D2EE}"/>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9B25CFE3-B128-F796-24CD-C5D154229BF3}"/>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A50CDD3A-94CC-91E0-6708-7A74A7F30CD4}"/>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CDA3C803-E43C-A5A5-583B-8D7E731513C6}"/>
              </a:ext>
            </a:extLst>
          </p:cNvPr>
          <p:cNvSpPr txBox="1"/>
          <p:nvPr/>
        </p:nvSpPr>
        <p:spPr>
          <a:xfrm>
            <a:off x="8250600" y="2577736"/>
            <a:ext cx="3589700" cy="3410029"/>
          </a:xfrm>
          <a:prstGeom prst="rect">
            <a:avLst/>
          </a:prstGeom>
          <a:noFill/>
        </p:spPr>
        <p:txBody>
          <a:bodyPr wrap="square" lIns="0" tIns="0" rIns="0" bIns="0" rtlCol="0">
            <a:noAutofit/>
          </a:bodyPr>
          <a:lstStyle/>
          <a:p>
            <a:pPr>
              <a:lnSpc>
                <a:spcPct val="150000"/>
              </a:lnSpc>
            </a:pPr>
            <a:r>
              <a:rPr lang="en-AU" sz="1800"/>
              <a:t>Describe the impact of a local recycling program.</a:t>
            </a:r>
          </a:p>
          <a:p>
            <a:pPr algn="l"/>
            <a:endParaRPr lang="en-AU" sz="1800" b="1"/>
          </a:p>
        </p:txBody>
      </p:sp>
      <p:sp>
        <p:nvSpPr>
          <p:cNvPr id="37" name="Slide Number Placeholder 36">
            <a:extLst>
              <a:ext uri="{FF2B5EF4-FFF2-40B4-BE49-F238E27FC236}">
                <a16:creationId xmlns:a16="http://schemas.microsoft.com/office/drawing/2014/main" id="{F2653170-3787-5650-1EFD-DA4E6E5E8A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368552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BE12-6BC9-96EA-CB87-3AF8CCCA3E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3462F-5B48-74CC-AF9C-4861A045A2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
        <p:nvSpPr>
          <p:cNvPr id="11" name="Title 10">
            <a:extLst>
              <a:ext uri="{FF2B5EF4-FFF2-40B4-BE49-F238E27FC236}">
                <a16:creationId xmlns:a16="http://schemas.microsoft.com/office/drawing/2014/main" id="{2F82909B-5357-F647-4A40-B6BF93C06CCF}"/>
              </a:ext>
            </a:extLst>
          </p:cNvPr>
          <p:cNvSpPr>
            <a:spLocks noGrp="1"/>
          </p:cNvSpPr>
          <p:nvPr>
            <p:ph type="title"/>
          </p:nvPr>
        </p:nvSpPr>
        <p:spPr>
          <a:xfrm>
            <a:off x="359999" y="360000"/>
            <a:ext cx="11483999" cy="545601"/>
          </a:xfrm>
        </p:spPr>
        <p:txBody>
          <a:bodyPr/>
          <a:lstStyle/>
          <a:p>
            <a:r>
              <a:rPr lang="en-AU"/>
              <a:t>2.5 Women in Science: Veena </a:t>
            </a:r>
            <a:r>
              <a:rPr lang="en-AU" err="1"/>
              <a:t>Sahajwalla</a:t>
            </a:r>
            <a:endParaRPr lang="en-AU"/>
          </a:p>
        </p:txBody>
      </p:sp>
      <p:sp>
        <p:nvSpPr>
          <p:cNvPr id="13" name="Text Placeholder 12">
            <a:extLst>
              <a:ext uri="{FF2B5EF4-FFF2-40B4-BE49-F238E27FC236}">
                <a16:creationId xmlns:a16="http://schemas.microsoft.com/office/drawing/2014/main" id="{275F4FA6-C8C0-5EE7-833C-A397179ED449}"/>
              </a:ext>
            </a:extLst>
          </p:cNvPr>
          <p:cNvSpPr>
            <a:spLocks noGrp="1"/>
          </p:cNvSpPr>
          <p:nvPr>
            <p:ph type="body" sz="quarter" idx="18"/>
          </p:nvPr>
        </p:nvSpPr>
        <p:spPr>
          <a:xfrm>
            <a:off x="360000" y="982520"/>
            <a:ext cx="11483998" cy="356423"/>
          </a:xfrm>
        </p:spPr>
        <p:txBody>
          <a:bodyPr/>
          <a:lstStyle/>
          <a:p>
            <a:r>
              <a:rPr lang="en-AU"/>
              <a:t>Queen of waste</a:t>
            </a:r>
          </a:p>
        </p:txBody>
      </p:sp>
      <p:pic>
        <p:nvPicPr>
          <p:cNvPr id="2" name="Online Media 1" title="Recycling revolutionary Veena Sahajwalla turns old clothes into kitchen tiles | Australian Story">
            <a:hlinkClick r:id="" action="ppaction://media"/>
            <a:extLst>
              <a:ext uri="{FF2B5EF4-FFF2-40B4-BE49-F238E27FC236}">
                <a16:creationId xmlns:a16="http://schemas.microsoft.com/office/drawing/2014/main" id="{38B823BF-DC42-D254-42E1-DA54D337895B}"/>
              </a:ext>
            </a:extLst>
          </p:cNvPr>
          <p:cNvPicPr>
            <a:picLocks noRot="1" noChangeAspect="1"/>
          </p:cNvPicPr>
          <p:nvPr>
            <a:videoFile r:link="rId1"/>
          </p:nvPr>
        </p:nvPicPr>
        <p:blipFill>
          <a:blip r:embed="rId4"/>
          <a:stretch>
            <a:fillRect/>
          </a:stretch>
        </p:blipFill>
        <p:spPr>
          <a:xfrm>
            <a:off x="2075974" y="1520198"/>
            <a:ext cx="8040052" cy="4542630"/>
          </a:xfrm>
          <a:prstGeom prst="rect">
            <a:avLst/>
          </a:prstGeom>
        </p:spPr>
      </p:pic>
      <p:sp>
        <p:nvSpPr>
          <p:cNvPr id="5" name="TextBox 4">
            <a:extLst>
              <a:ext uri="{FF2B5EF4-FFF2-40B4-BE49-F238E27FC236}">
                <a16:creationId xmlns:a16="http://schemas.microsoft.com/office/drawing/2014/main" id="{EBB6B7A3-5D55-C4F1-CE09-DDDFF31228D9}"/>
              </a:ext>
            </a:extLst>
          </p:cNvPr>
          <p:cNvSpPr txBox="1"/>
          <p:nvPr/>
        </p:nvSpPr>
        <p:spPr>
          <a:xfrm>
            <a:off x="815248" y="6244084"/>
            <a:ext cx="10561503"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Recycling revolutionary Veena Sahajwalla turns old clothes into kitchen tiles | Australian Story (29:01)</a:t>
            </a:r>
            <a:endParaRPr lang="en-AU" sz="1800" dirty="0"/>
          </a:p>
        </p:txBody>
      </p:sp>
    </p:spTree>
    <p:extLst>
      <p:ext uri="{BB962C8B-B14F-4D97-AF65-F5344CB8AC3E}">
        <p14:creationId xmlns:p14="http://schemas.microsoft.com/office/powerpoint/2010/main" val="9203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BE12-6BC9-96EA-CB87-3AF8CCCA3E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3462F-5B48-74CC-AF9C-4861A045A2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sp>
        <p:nvSpPr>
          <p:cNvPr id="11" name="Title 10">
            <a:extLst>
              <a:ext uri="{FF2B5EF4-FFF2-40B4-BE49-F238E27FC236}">
                <a16:creationId xmlns:a16="http://schemas.microsoft.com/office/drawing/2014/main" id="{2F82909B-5357-F647-4A40-B6BF93C06CCF}"/>
              </a:ext>
            </a:extLst>
          </p:cNvPr>
          <p:cNvSpPr>
            <a:spLocks noGrp="1"/>
          </p:cNvSpPr>
          <p:nvPr>
            <p:ph type="title"/>
          </p:nvPr>
        </p:nvSpPr>
        <p:spPr>
          <a:xfrm>
            <a:off x="359999" y="360000"/>
            <a:ext cx="11483999" cy="545601"/>
          </a:xfrm>
        </p:spPr>
        <p:txBody>
          <a:bodyPr/>
          <a:lstStyle/>
          <a:p>
            <a:r>
              <a:rPr lang="en-AU" dirty="0"/>
              <a:t>2.5 A good news story</a:t>
            </a:r>
          </a:p>
        </p:txBody>
      </p:sp>
      <p:sp>
        <p:nvSpPr>
          <p:cNvPr id="13" name="Text Placeholder 12">
            <a:extLst>
              <a:ext uri="{FF2B5EF4-FFF2-40B4-BE49-F238E27FC236}">
                <a16:creationId xmlns:a16="http://schemas.microsoft.com/office/drawing/2014/main" id="{275F4FA6-C8C0-5EE7-833C-A397179ED449}"/>
              </a:ext>
            </a:extLst>
          </p:cNvPr>
          <p:cNvSpPr>
            <a:spLocks noGrp="1"/>
          </p:cNvSpPr>
          <p:nvPr>
            <p:ph type="body" sz="quarter" idx="18"/>
          </p:nvPr>
        </p:nvSpPr>
        <p:spPr>
          <a:xfrm>
            <a:off x="360000" y="982520"/>
            <a:ext cx="11483998" cy="356423"/>
          </a:xfrm>
        </p:spPr>
        <p:txBody>
          <a:bodyPr/>
          <a:lstStyle/>
          <a:p>
            <a:r>
              <a:rPr lang="en-AU" dirty="0"/>
              <a:t>Create a news article</a:t>
            </a:r>
          </a:p>
        </p:txBody>
      </p:sp>
      <p:sp>
        <p:nvSpPr>
          <p:cNvPr id="4" name="TextBox 3">
            <a:extLst>
              <a:ext uri="{FF2B5EF4-FFF2-40B4-BE49-F238E27FC236}">
                <a16:creationId xmlns:a16="http://schemas.microsoft.com/office/drawing/2014/main" id="{13A2102D-467B-7465-5817-E8E1685865EA}"/>
              </a:ext>
            </a:extLst>
          </p:cNvPr>
          <p:cNvSpPr txBox="1"/>
          <p:nvPr/>
        </p:nvSpPr>
        <p:spPr>
          <a:xfrm>
            <a:off x="359999" y="1338943"/>
            <a:ext cx="6756388" cy="5012632"/>
          </a:xfrm>
          <a:prstGeom prst="rect">
            <a:avLst/>
          </a:prstGeom>
          <a:noFill/>
        </p:spPr>
        <p:txBody>
          <a:bodyPr wrap="square" lIns="0" tIns="0" rIns="0" bIns="0" rtlCol="0">
            <a:noAutofit/>
          </a:bodyPr>
          <a:lstStyle/>
          <a:p>
            <a:pPr marL="342900" indent="-342900" algn="l">
              <a:lnSpc>
                <a:spcPct val="150000"/>
              </a:lnSpc>
              <a:buAutoNum type="arabicPeriod"/>
            </a:pPr>
            <a:r>
              <a:rPr lang="en-AU" sz="1800" dirty="0"/>
              <a:t>Choose one of Veena </a:t>
            </a:r>
            <a:r>
              <a:rPr lang="en-AU" sz="1800" dirty="0" err="1"/>
              <a:t>Sahajwalla’s</a:t>
            </a:r>
            <a:r>
              <a:rPr lang="en-AU" sz="1800" dirty="0"/>
              <a:t> recycling innovations, Green Steel or Green Ceramics</a:t>
            </a:r>
          </a:p>
          <a:p>
            <a:pPr marL="342900" indent="-342900" algn="l">
              <a:lnSpc>
                <a:spcPct val="150000"/>
              </a:lnSpc>
              <a:buAutoNum type="arabicPeriod"/>
            </a:pPr>
            <a:r>
              <a:rPr lang="en-AU" sz="1800" dirty="0"/>
              <a:t>Research the innovation</a:t>
            </a:r>
          </a:p>
          <a:p>
            <a:pPr marL="342900" indent="-342900" algn="l">
              <a:lnSpc>
                <a:spcPct val="150000"/>
              </a:lnSpc>
              <a:buAutoNum type="arabicPeriod"/>
            </a:pPr>
            <a:r>
              <a:rPr lang="en-AU" sz="1800" dirty="0"/>
              <a:t>Create a good news article including the following information:</a:t>
            </a:r>
          </a:p>
          <a:p>
            <a:pPr marL="895335" lvl="1" indent="-285750">
              <a:lnSpc>
                <a:spcPct val="150000"/>
              </a:lnSpc>
              <a:buFont typeface="Arial" panose="020B0604020202020204" pitchFamily="34" charset="0"/>
              <a:buChar char="•"/>
            </a:pPr>
            <a:r>
              <a:rPr lang="en-AU" sz="1800" dirty="0"/>
              <a:t>a catchy headline</a:t>
            </a:r>
          </a:p>
          <a:p>
            <a:pPr marL="895335" lvl="1" indent="-285750">
              <a:lnSpc>
                <a:spcPct val="150000"/>
              </a:lnSpc>
              <a:buFont typeface="Arial" panose="020B0604020202020204" pitchFamily="34" charset="0"/>
              <a:buChar char="•"/>
            </a:pPr>
            <a:r>
              <a:rPr lang="en-AU" sz="1800" dirty="0"/>
              <a:t>the name of the scientist</a:t>
            </a:r>
          </a:p>
          <a:p>
            <a:pPr marL="895335" lvl="1" indent="-285750">
              <a:lnSpc>
                <a:spcPct val="150000"/>
              </a:lnSpc>
              <a:buFont typeface="Arial" panose="020B0604020202020204" pitchFamily="34" charset="0"/>
              <a:buChar char="•"/>
            </a:pPr>
            <a:r>
              <a:rPr lang="en-AU" sz="1800" dirty="0"/>
              <a:t>the scientist’s qualifications</a:t>
            </a:r>
          </a:p>
          <a:p>
            <a:pPr marL="895335" lvl="1" indent="-285750">
              <a:lnSpc>
                <a:spcPct val="150000"/>
              </a:lnSpc>
              <a:buFont typeface="Arial" panose="020B0604020202020204" pitchFamily="34" charset="0"/>
              <a:buChar char="•"/>
            </a:pPr>
            <a:r>
              <a:rPr lang="en-AU" sz="1800" dirty="0"/>
              <a:t>the name of the innovation</a:t>
            </a:r>
          </a:p>
          <a:p>
            <a:pPr marL="895335" lvl="1" indent="-285750">
              <a:lnSpc>
                <a:spcPct val="150000"/>
              </a:lnSpc>
              <a:buFont typeface="Arial" panose="020B0604020202020204" pitchFamily="34" charset="0"/>
              <a:buChar char="•"/>
            </a:pPr>
            <a:r>
              <a:rPr lang="en-AU" sz="1800" dirty="0"/>
              <a:t>the year it was invented</a:t>
            </a:r>
          </a:p>
          <a:p>
            <a:pPr marL="895335" lvl="1" indent="-285750">
              <a:lnSpc>
                <a:spcPct val="150000"/>
              </a:lnSpc>
              <a:buFont typeface="Arial" panose="020B0604020202020204" pitchFamily="34" charset="0"/>
              <a:buChar char="•"/>
            </a:pPr>
            <a:r>
              <a:rPr lang="en-AU" sz="1800" dirty="0"/>
              <a:t>describe the innovation</a:t>
            </a:r>
          </a:p>
          <a:p>
            <a:pPr marL="895335" lvl="1" indent="-285750">
              <a:lnSpc>
                <a:spcPct val="150000"/>
              </a:lnSpc>
              <a:buFont typeface="Arial" panose="020B0604020202020204" pitchFamily="34" charset="0"/>
              <a:buChar char="•"/>
            </a:pPr>
            <a:r>
              <a:rPr lang="en-AU" sz="1800" dirty="0"/>
              <a:t>describe how the innovation can be used</a:t>
            </a:r>
          </a:p>
          <a:p>
            <a:pPr marL="895335" lvl="1" indent="-285750">
              <a:lnSpc>
                <a:spcPct val="150000"/>
              </a:lnSpc>
              <a:buFont typeface="Arial" panose="020B0604020202020204" pitchFamily="34" charset="0"/>
              <a:buChar char="•"/>
            </a:pPr>
            <a:r>
              <a:rPr lang="en-AU" sz="1800" dirty="0"/>
              <a:t>an explanation of the impact of the innovation on Australia’s waste</a:t>
            </a:r>
            <a:br>
              <a:rPr lang="en-AU" sz="1800" dirty="0"/>
            </a:br>
            <a:br>
              <a:rPr lang="en-AU" sz="1800" dirty="0"/>
            </a:br>
            <a:endParaRPr lang="en-AU" sz="1800" dirty="0"/>
          </a:p>
        </p:txBody>
      </p:sp>
      <p:pic>
        <p:nvPicPr>
          <p:cNvPr id="8" name="Picture 7" descr="Template for a news article">
            <a:extLst>
              <a:ext uri="{FF2B5EF4-FFF2-40B4-BE49-F238E27FC236}">
                <a16:creationId xmlns:a16="http://schemas.microsoft.com/office/drawing/2014/main" id="{D014F5AC-33AF-7AB5-1274-8328D8A9C903}"/>
              </a:ext>
            </a:extLst>
          </p:cNvPr>
          <p:cNvPicPr>
            <a:picLocks noChangeAspect="1"/>
          </p:cNvPicPr>
          <p:nvPr/>
        </p:nvPicPr>
        <p:blipFill>
          <a:blip r:embed="rId3"/>
          <a:stretch>
            <a:fillRect/>
          </a:stretch>
        </p:blipFill>
        <p:spPr>
          <a:xfrm>
            <a:off x="7932990" y="905601"/>
            <a:ext cx="3899010" cy="5528755"/>
          </a:xfrm>
          <a:prstGeom prst="rect">
            <a:avLst/>
          </a:prstGeom>
        </p:spPr>
      </p:pic>
    </p:spTree>
    <p:extLst>
      <p:ext uri="{BB962C8B-B14F-4D97-AF65-F5344CB8AC3E}">
        <p14:creationId xmlns:p14="http://schemas.microsoft.com/office/powerpoint/2010/main" val="29434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3EC9-DD2E-1B88-1A2E-85BBA72F7E4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487406-7A3F-6F5E-EE5E-190F1987D7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
        <p:nvSpPr>
          <p:cNvPr id="11" name="Title 10">
            <a:extLst>
              <a:ext uri="{FF2B5EF4-FFF2-40B4-BE49-F238E27FC236}">
                <a16:creationId xmlns:a16="http://schemas.microsoft.com/office/drawing/2014/main" id="{7ED13402-A1F4-CE7E-6FEE-DF81AE0973AE}"/>
              </a:ext>
            </a:extLst>
          </p:cNvPr>
          <p:cNvSpPr>
            <a:spLocks noGrp="1"/>
          </p:cNvSpPr>
          <p:nvPr>
            <p:ph type="title"/>
          </p:nvPr>
        </p:nvSpPr>
        <p:spPr>
          <a:xfrm>
            <a:off x="359999" y="360000"/>
            <a:ext cx="11483999" cy="545601"/>
          </a:xfrm>
        </p:spPr>
        <p:txBody>
          <a:bodyPr/>
          <a:lstStyle/>
          <a:p>
            <a:r>
              <a:rPr lang="en-AU"/>
              <a:t>2.5 Practical investigation – mealworms and polystyrene </a:t>
            </a:r>
          </a:p>
        </p:txBody>
      </p:sp>
      <p:sp>
        <p:nvSpPr>
          <p:cNvPr id="13" name="Text Placeholder 12">
            <a:extLst>
              <a:ext uri="{FF2B5EF4-FFF2-40B4-BE49-F238E27FC236}">
                <a16:creationId xmlns:a16="http://schemas.microsoft.com/office/drawing/2014/main" id="{9CAE5F84-28EE-DBF4-1931-2EBB408B418A}"/>
              </a:ext>
            </a:extLst>
          </p:cNvPr>
          <p:cNvSpPr>
            <a:spLocks noGrp="1"/>
          </p:cNvSpPr>
          <p:nvPr>
            <p:ph type="body" sz="quarter" idx="18"/>
          </p:nvPr>
        </p:nvSpPr>
        <p:spPr>
          <a:xfrm>
            <a:off x="360000" y="982520"/>
            <a:ext cx="11483998" cy="356423"/>
          </a:xfrm>
        </p:spPr>
        <p:txBody>
          <a:bodyPr/>
          <a:lstStyle/>
          <a:p>
            <a:r>
              <a:rPr lang="en-AU"/>
              <a:t>A solution to our plastic problem</a:t>
            </a:r>
          </a:p>
        </p:txBody>
      </p:sp>
      <p:pic>
        <p:nvPicPr>
          <p:cNvPr id="2" name="Online Media 1" title="Stanford study shows mealworms can eat toxic plastic additives">
            <a:hlinkClick r:id="" action="ppaction://media"/>
            <a:extLst>
              <a:ext uri="{FF2B5EF4-FFF2-40B4-BE49-F238E27FC236}">
                <a16:creationId xmlns:a16="http://schemas.microsoft.com/office/drawing/2014/main" id="{44F333FF-A2CE-74AD-3BED-520022878BFA}"/>
              </a:ext>
            </a:extLst>
          </p:cNvPr>
          <p:cNvPicPr>
            <a:picLocks noRot="1" noChangeAspect="1"/>
          </p:cNvPicPr>
          <p:nvPr>
            <a:videoFile r:link="rId1"/>
          </p:nvPr>
        </p:nvPicPr>
        <p:blipFill>
          <a:blip r:embed="rId4"/>
          <a:stretch>
            <a:fillRect/>
          </a:stretch>
        </p:blipFill>
        <p:spPr>
          <a:xfrm>
            <a:off x="2207958" y="1599870"/>
            <a:ext cx="7953327" cy="4493630"/>
          </a:xfrm>
          <a:prstGeom prst="rect">
            <a:avLst/>
          </a:prstGeom>
        </p:spPr>
      </p:pic>
      <p:sp>
        <p:nvSpPr>
          <p:cNvPr id="5" name="TextBox 4">
            <a:extLst>
              <a:ext uri="{FF2B5EF4-FFF2-40B4-BE49-F238E27FC236}">
                <a16:creationId xmlns:a16="http://schemas.microsoft.com/office/drawing/2014/main" id="{CED69330-31A2-DA79-FF8E-9F9ED53E2544}"/>
              </a:ext>
            </a:extLst>
          </p:cNvPr>
          <p:cNvSpPr txBox="1"/>
          <p:nvPr/>
        </p:nvSpPr>
        <p:spPr>
          <a:xfrm>
            <a:off x="2207959" y="6236668"/>
            <a:ext cx="7953326" cy="369332"/>
          </a:xfrm>
          <a:prstGeom prst="rect">
            <a:avLst/>
          </a:prstGeom>
          <a:noFill/>
        </p:spPr>
        <p:txBody>
          <a:bodyPr wrap="square">
            <a:spAutoFit/>
          </a:bodyPr>
          <a:lstStyle/>
          <a:p>
            <a:pPr algn="ctr"/>
            <a:r>
              <a:rPr lang="en-AU" sz="1800" i="0" dirty="0">
                <a:solidFill>
                  <a:srgbClr val="0F0F0F"/>
                </a:solidFill>
                <a:effectLst/>
                <a:hlinkClick r:id="rId5"/>
              </a:rPr>
              <a:t>Stanford study shows mealworms can eat toxic plastic additives (1:27)</a:t>
            </a:r>
            <a:endParaRPr lang="en-AU" sz="1800" i="0" dirty="0">
              <a:solidFill>
                <a:srgbClr val="0F0F0F"/>
              </a:solidFill>
              <a:effectLst/>
            </a:endParaRPr>
          </a:p>
        </p:txBody>
      </p:sp>
    </p:spTree>
    <p:extLst>
      <p:ext uri="{BB962C8B-B14F-4D97-AF65-F5344CB8AC3E}">
        <p14:creationId xmlns:p14="http://schemas.microsoft.com/office/powerpoint/2010/main" val="86703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95BF-D90F-669F-B8F5-8E9ABD4E93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4036C-8DD3-C3E5-537D-9D181C60F0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127</a:t>
            </a:fld>
            <a:endParaRPr lang="en-AU"/>
          </a:p>
        </p:txBody>
      </p:sp>
      <p:sp>
        <p:nvSpPr>
          <p:cNvPr id="5" name="Title 4">
            <a:extLst>
              <a:ext uri="{FF2B5EF4-FFF2-40B4-BE49-F238E27FC236}">
                <a16:creationId xmlns:a16="http://schemas.microsoft.com/office/drawing/2014/main" id="{598CC48C-BC5A-A9B5-44BB-4542E11A8A88}"/>
              </a:ext>
            </a:extLst>
          </p:cNvPr>
          <p:cNvSpPr>
            <a:spLocks noGrp="1"/>
          </p:cNvSpPr>
          <p:nvPr>
            <p:ph type="title"/>
          </p:nvPr>
        </p:nvSpPr>
        <p:spPr>
          <a:xfrm>
            <a:off x="359997" y="360000"/>
            <a:ext cx="11832003" cy="522000"/>
          </a:xfrm>
        </p:spPr>
        <p:txBody>
          <a:bodyPr/>
          <a:lstStyle/>
          <a:p>
            <a:r>
              <a:rPr lang="en-AU" sz="3200">
                <a:cs typeface="Arial"/>
              </a:rPr>
              <a:t>2.6 How has human activity caused environmental pollution?</a:t>
            </a:r>
          </a:p>
        </p:txBody>
      </p:sp>
      <p:sp>
        <p:nvSpPr>
          <p:cNvPr id="6" name="Text Placeholder 5">
            <a:extLst>
              <a:ext uri="{FF2B5EF4-FFF2-40B4-BE49-F238E27FC236}">
                <a16:creationId xmlns:a16="http://schemas.microsoft.com/office/drawing/2014/main" id="{F3718FDC-0F9A-D3D1-E05D-E06AFB67F681}"/>
              </a:ext>
            </a:extLst>
          </p:cNvPr>
          <p:cNvSpPr>
            <a:spLocks noGrp="1"/>
          </p:cNvSpPr>
          <p:nvPr>
            <p:ph type="body" sz="quarter" idx="18"/>
          </p:nvPr>
        </p:nvSpPr>
        <p:spPr>
          <a:xfrm>
            <a:off x="359997" y="1129676"/>
            <a:ext cx="10080000" cy="310015"/>
          </a:xfrm>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BC7950D0-6557-53F0-6111-91DB331E918A}"/>
              </a:ext>
            </a:extLst>
          </p:cNvPr>
          <p:cNvGraphicFramePr>
            <a:graphicFrameLocks noGrp="1"/>
          </p:cNvGraphicFramePr>
          <p:nvPr>
            <p:extLst>
              <p:ext uri="{D42A27DB-BD31-4B8C-83A1-F6EECF244321}">
                <p14:modId xmlns:p14="http://schemas.microsoft.com/office/powerpoint/2010/main" val="3666192793"/>
              </p:ext>
            </p:extLst>
          </p:nvPr>
        </p:nvGraphicFramePr>
        <p:xfrm>
          <a:off x="348000" y="1855395"/>
          <a:ext cx="11468862" cy="4092876"/>
        </p:xfrm>
        <a:graphic>
          <a:graphicData uri="http://schemas.openxmlformats.org/drawingml/2006/table">
            <a:tbl>
              <a:tblPr firstRow="1">
                <a:tableStyleId>{B301B821-A1FF-4177-AEE7-76D212191A09}</a:tableStyleId>
              </a:tblPr>
              <a:tblGrid>
                <a:gridCol w="4890206">
                  <a:extLst>
                    <a:ext uri="{9D8B030D-6E8A-4147-A177-3AD203B41FA5}">
                      <a16:colId xmlns:a16="http://schemas.microsoft.com/office/drawing/2014/main" val="3623447875"/>
                    </a:ext>
                  </a:extLst>
                </a:gridCol>
                <a:gridCol w="6578656">
                  <a:extLst>
                    <a:ext uri="{9D8B030D-6E8A-4147-A177-3AD203B41FA5}">
                      <a16:colId xmlns:a16="http://schemas.microsoft.com/office/drawing/2014/main" val="3573327086"/>
                    </a:ext>
                  </a:extLst>
                </a:gridCol>
              </a:tblGrid>
              <a:tr h="370133">
                <a:tc>
                  <a:txBody>
                    <a:bodyPr/>
                    <a:lstStyle/>
                    <a:p>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discuss the impact of environmental pollution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human activities that damage the ozone layer</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strategy used to solve the hole in the ozone layer</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discuss the link between food waste and environmental pollution.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53052">
                <a:tc>
                  <a:txBody>
                    <a:bodyPr/>
                    <a:lstStyle/>
                    <a:p>
                      <a:pPr marL="285750" indent="-285750">
                        <a:lnSpc>
                          <a:spcPct val="150000"/>
                        </a:lnSpc>
                        <a:buFont typeface="Arial" panose="020B0604020202020204" pitchFamily="34" charset="0"/>
                        <a:buChar char="•"/>
                      </a:pPr>
                      <a:r>
                        <a:rPr lang="en-AU" sz="1800" u="none" kern="1200" dirty="0">
                          <a:solidFill>
                            <a:schemeClr val="dk1"/>
                          </a:solidFill>
                          <a:effectLst/>
                          <a:latin typeface="+mn-lt"/>
                          <a:ea typeface="+mn-ea"/>
                          <a:cs typeface="+mn-cs"/>
                        </a:rPr>
                        <a:t>analyse data from investigations to identify relationships.</a:t>
                      </a:r>
                      <a:endParaRPr lang="en-AU" sz="1800" u="none"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analyse the relationship between human activities and the hole in the ozone layer and food waste.</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513934"/>
                  </a:ext>
                </a:extLst>
              </a:tr>
              <a:tr h="1083194">
                <a:tc>
                  <a:txBody>
                    <a:bodyPr/>
                    <a:lstStyle/>
                    <a:p>
                      <a:pPr marL="285750" indent="-285750">
                        <a:lnSpc>
                          <a:spcPct val="150000"/>
                        </a:lnSpc>
                        <a:buFont typeface="Arial" panose="020B0604020202020204" pitchFamily="34" charset="0"/>
                        <a:buChar char="•"/>
                      </a:pPr>
                      <a:r>
                        <a:rPr lang="en-AU" sz="1800" u="none" kern="1200" dirty="0">
                          <a:solidFill>
                            <a:schemeClr val="dk1"/>
                          </a:solidFill>
                          <a:effectLst/>
                          <a:latin typeface="+mn-lt"/>
                          <a:ea typeface="+mn-ea"/>
                          <a:cs typeface="+mn-cs"/>
                        </a:rPr>
                        <a:t>analyse a proposed solution to a problem.</a:t>
                      </a:r>
                      <a:endParaRPr lang="en-AU" sz="1800" u="none"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identify and analyse strategies to solve the problems of the hole in the ozone layer and food waste</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3463609"/>
                  </a:ext>
                </a:extLst>
              </a:tr>
            </a:tbl>
          </a:graphicData>
        </a:graphic>
      </p:graphicFrame>
    </p:spTree>
    <p:extLst>
      <p:ext uri="{BB962C8B-B14F-4D97-AF65-F5344CB8AC3E}">
        <p14:creationId xmlns:p14="http://schemas.microsoft.com/office/powerpoint/2010/main" val="39689358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CDDB8DFF-3AB5-9366-343B-BF4475E5C4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94D5EC-865D-9FB5-1713-3DA491218DE6}"/>
              </a:ext>
            </a:extLst>
          </p:cNvPr>
          <p:cNvSpPr>
            <a:spLocks noGrp="1"/>
          </p:cNvSpPr>
          <p:nvPr>
            <p:ph type="title"/>
          </p:nvPr>
        </p:nvSpPr>
        <p:spPr/>
        <p:txBody>
          <a:bodyPr/>
          <a:lstStyle/>
          <a:p>
            <a:r>
              <a:rPr lang="en-AU">
                <a:solidFill>
                  <a:schemeClr val="accent1"/>
                </a:solidFill>
              </a:rPr>
              <a:t>2.6 Checkpoint – </a:t>
            </a:r>
            <a:r>
              <a:rPr lang="en-AU"/>
              <a:t>q</a:t>
            </a:r>
            <a:r>
              <a:rPr lang="en-AU">
                <a:solidFill>
                  <a:schemeClr val="accent1"/>
                </a:solidFill>
              </a:rPr>
              <a:t>uick quiz on previous content</a:t>
            </a:r>
          </a:p>
        </p:txBody>
      </p:sp>
      <p:sp>
        <p:nvSpPr>
          <p:cNvPr id="12" name="Rectangle: Rounded Corners 11">
            <a:extLst>
              <a:ext uri="{FF2B5EF4-FFF2-40B4-BE49-F238E27FC236}">
                <a16:creationId xmlns:a16="http://schemas.microsoft.com/office/drawing/2014/main" id="{4E5C73C4-C5B6-0FFF-4D87-8291DA86102C}"/>
              </a:ext>
              <a:ext uri="{C183D7F6-B498-43B3-948B-1728B52AA6E4}">
                <adec:decorative xmlns:adec="http://schemas.microsoft.com/office/drawing/2017/decorative" val="1"/>
              </a:ext>
            </a:extLst>
          </p:cNvPr>
          <p:cNvSpPr/>
          <p:nvPr/>
        </p:nvSpPr>
        <p:spPr>
          <a:xfrm>
            <a:off x="4201750" y="1181099"/>
            <a:ext cx="3813900" cy="517280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1B78789F-5A8D-4587-2E61-070DC976C3A5}"/>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F0D42BBE-556B-DAD6-9239-3B12B0D8EBF9}"/>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CBE872EC-2226-16F4-5817-7F58EEB0F8CF}"/>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04A821F4-F931-7C61-E85D-8875DB23EFC9}"/>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BFA4578D-B770-0D8D-BABC-A8B403B2C05D}"/>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DDE58816-7295-42CD-C78D-704DB8B0D655}"/>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599E2751-9957-1BE8-ECBA-03FEA7E3E83B}"/>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CC70692F-3F93-B027-08C3-7883D45A7CAD}"/>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12899903-5377-1473-3329-8A0009237963}"/>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A71EA98D-B041-BCD3-F095-84F3D7EC090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E3E2AFE6-1B76-1BB2-3FBE-E26429967BED}"/>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F9517831-534E-CB29-9962-0B909DDF93D1}"/>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57CFD3C7-D272-51F5-FEB0-2E440B618588}"/>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a:t>Describe how innovations such as green ceramics can improve sustainability.</a:t>
            </a:r>
          </a:p>
        </p:txBody>
      </p:sp>
      <p:sp>
        <p:nvSpPr>
          <p:cNvPr id="32" name="Rectangle: Rounded Corners 31">
            <a:extLst>
              <a:ext uri="{FF2B5EF4-FFF2-40B4-BE49-F238E27FC236}">
                <a16:creationId xmlns:a16="http://schemas.microsoft.com/office/drawing/2014/main" id="{1114C032-1349-37CB-8E85-11E39D62780C}"/>
              </a:ext>
              <a:ext uri="{C183D7F6-B498-43B3-948B-1728B52AA6E4}">
                <adec:decorative xmlns:adec="http://schemas.microsoft.com/office/drawing/2017/decorative" val="1"/>
              </a:ext>
            </a:extLst>
          </p:cNvPr>
          <p:cNvSpPr/>
          <p:nvPr/>
        </p:nvSpPr>
        <p:spPr>
          <a:xfrm>
            <a:off x="8166236" y="1181100"/>
            <a:ext cx="3813900" cy="517280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B2101614-1B05-C588-C58F-99EA255C1B01}"/>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086AB8D5-3E64-FA49-25A8-9933350AA853}"/>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37194E04-4E50-8A7F-8F32-50525E34DFA6}"/>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B759D6BA-87F5-1D51-EDA6-77A79EBAC10B}"/>
              </a:ext>
            </a:extLst>
          </p:cNvPr>
          <p:cNvSpPr txBox="1"/>
          <p:nvPr/>
        </p:nvSpPr>
        <p:spPr>
          <a:xfrm>
            <a:off x="8250600" y="2577736"/>
            <a:ext cx="3589700" cy="3529987"/>
          </a:xfrm>
          <a:prstGeom prst="rect">
            <a:avLst/>
          </a:prstGeom>
          <a:noFill/>
        </p:spPr>
        <p:txBody>
          <a:bodyPr wrap="square" lIns="0" tIns="0" rIns="0" bIns="0" rtlCol="0">
            <a:noAutofit/>
          </a:bodyPr>
          <a:lstStyle/>
          <a:p>
            <a:pPr>
              <a:lnSpc>
                <a:spcPct val="150000"/>
              </a:lnSpc>
            </a:pPr>
            <a:r>
              <a:rPr lang="en-AU" sz="1800" dirty="0"/>
              <a:t>Assess the importance of sustainable solutions to waste management, including the use of mealworms and green ceramics.</a:t>
            </a:r>
            <a:endParaRPr lang="en-AU" sz="1800" b="1" dirty="0"/>
          </a:p>
        </p:txBody>
      </p:sp>
      <p:sp>
        <p:nvSpPr>
          <p:cNvPr id="37" name="Slide Number Placeholder 36">
            <a:extLst>
              <a:ext uri="{FF2B5EF4-FFF2-40B4-BE49-F238E27FC236}">
                <a16:creationId xmlns:a16="http://schemas.microsoft.com/office/drawing/2014/main" id="{25D4C690-C72A-46FC-2E88-2C894795AD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a:p>
        </p:txBody>
      </p:sp>
    </p:spTree>
    <p:extLst>
      <p:ext uri="{BB962C8B-B14F-4D97-AF65-F5344CB8AC3E}">
        <p14:creationId xmlns:p14="http://schemas.microsoft.com/office/powerpoint/2010/main" val="321618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09B8F-A593-B8D0-6C55-6913E8FADED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511FEF-4ECB-215D-CE4F-7ACDE399DA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129</a:t>
            </a:fld>
            <a:endParaRPr lang="en-AU"/>
          </a:p>
        </p:txBody>
      </p:sp>
      <p:sp>
        <p:nvSpPr>
          <p:cNvPr id="11" name="Title 10">
            <a:extLst>
              <a:ext uri="{FF2B5EF4-FFF2-40B4-BE49-F238E27FC236}">
                <a16:creationId xmlns:a16="http://schemas.microsoft.com/office/drawing/2014/main" id="{3990DF1C-727A-D011-8C58-225A0DAC2C66}"/>
              </a:ext>
            </a:extLst>
          </p:cNvPr>
          <p:cNvSpPr>
            <a:spLocks noGrp="1"/>
          </p:cNvSpPr>
          <p:nvPr>
            <p:ph type="title"/>
          </p:nvPr>
        </p:nvSpPr>
        <p:spPr>
          <a:xfrm>
            <a:off x="359999" y="360000"/>
            <a:ext cx="11483999" cy="545601"/>
          </a:xfrm>
        </p:spPr>
        <p:txBody>
          <a:bodyPr/>
          <a:lstStyle/>
          <a:p>
            <a:r>
              <a:rPr lang="en-AU"/>
              <a:t>2.6 CFCs and the hole in the ozone layer</a:t>
            </a:r>
          </a:p>
        </p:txBody>
      </p:sp>
      <p:sp>
        <p:nvSpPr>
          <p:cNvPr id="13" name="Text Placeholder 12">
            <a:extLst>
              <a:ext uri="{FF2B5EF4-FFF2-40B4-BE49-F238E27FC236}">
                <a16:creationId xmlns:a16="http://schemas.microsoft.com/office/drawing/2014/main" id="{DE705A46-4F4C-EF4A-2581-CECE524A831C}"/>
              </a:ext>
            </a:extLst>
          </p:cNvPr>
          <p:cNvSpPr>
            <a:spLocks noGrp="1"/>
          </p:cNvSpPr>
          <p:nvPr>
            <p:ph type="body" sz="quarter" idx="18"/>
          </p:nvPr>
        </p:nvSpPr>
        <p:spPr>
          <a:xfrm>
            <a:off x="360000" y="982520"/>
            <a:ext cx="11483998" cy="356423"/>
          </a:xfrm>
        </p:spPr>
        <p:txBody>
          <a:bodyPr/>
          <a:lstStyle/>
          <a:p>
            <a:r>
              <a:rPr lang="en-AU"/>
              <a:t>How did humans cause it? How did humans fix it?</a:t>
            </a:r>
          </a:p>
        </p:txBody>
      </p:sp>
      <p:pic>
        <p:nvPicPr>
          <p:cNvPr id="2" name="Online Media 1" title="Whatever happened to the hole in the ozone layer? - Stephanie Honchell Smith">
            <a:hlinkClick r:id="" action="ppaction://media"/>
            <a:extLst>
              <a:ext uri="{FF2B5EF4-FFF2-40B4-BE49-F238E27FC236}">
                <a16:creationId xmlns:a16="http://schemas.microsoft.com/office/drawing/2014/main" id="{6E190F4B-7FC2-DF14-C59D-AC21E819C02A}"/>
              </a:ext>
            </a:extLst>
          </p:cNvPr>
          <p:cNvPicPr>
            <a:picLocks noRot="1" noChangeAspect="1"/>
          </p:cNvPicPr>
          <p:nvPr>
            <a:videoFile r:link="rId1"/>
          </p:nvPr>
        </p:nvPicPr>
        <p:blipFill>
          <a:blip r:embed="rId4"/>
          <a:stretch>
            <a:fillRect/>
          </a:stretch>
        </p:blipFill>
        <p:spPr>
          <a:xfrm>
            <a:off x="2131233" y="1687378"/>
            <a:ext cx="7929534" cy="4480186"/>
          </a:xfrm>
          <a:prstGeom prst="rect">
            <a:avLst/>
          </a:prstGeom>
        </p:spPr>
      </p:pic>
      <p:sp>
        <p:nvSpPr>
          <p:cNvPr id="5" name="TextBox 4">
            <a:extLst>
              <a:ext uri="{FF2B5EF4-FFF2-40B4-BE49-F238E27FC236}">
                <a16:creationId xmlns:a16="http://schemas.microsoft.com/office/drawing/2014/main" id="{1E8C7E1C-AF8F-2408-65ED-DA154099D5D7}"/>
              </a:ext>
            </a:extLst>
          </p:cNvPr>
          <p:cNvSpPr txBox="1"/>
          <p:nvPr/>
        </p:nvSpPr>
        <p:spPr>
          <a:xfrm>
            <a:off x="1767816" y="6265313"/>
            <a:ext cx="8992767"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Whatever happened to the hole in the ozone layer? - Stephanie Honchell Smith (5:12)</a:t>
            </a:r>
            <a:endParaRPr lang="en-AU" sz="1800" dirty="0"/>
          </a:p>
        </p:txBody>
      </p:sp>
    </p:spTree>
    <p:extLst>
      <p:ext uri="{BB962C8B-B14F-4D97-AF65-F5344CB8AC3E}">
        <p14:creationId xmlns:p14="http://schemas.microsoft.com/office/powerpoint/2010/main" val="25988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1.3 Using science to solve sustainability problems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341495598"/>
              </p:ext>
            </p:extLst>
          </p:nvPr>
        </p:nvGraphicFramePr>
        <p:xfrm>
          <a:off x="359998" y="1842873"/>
          <a:ext cx="10978562" cy="4095189"/>
        </p:xfrm>
        <a:graphic>
          <a:graphicData uri="http://schemas.openxmlformats.org/drawingml/2006/table">
            <a:tbl>
              <a:tblPr firstRow="1">
                <a:tableStyleId>{B301B821-A1FF-4177-AEE7-76D212191A09}</a:tableStyleId>
              </a:tblPr>
              <a:tblGrid>
                <a:gridCol w="4767464">
                  <a:extLst>
                    <a:ext uri="{9D8B030D-6E8A-4147-A177-3AD203B41FA5}">
                      <a16:colId xmlns:a16="http://schemas.microsoft.com/office/drawing/2014/main" val="3623447875"/>
                    </a:ext>
                  </a:extLst>
                </a:gridCol>
                <a:gridCol w="6211098">
                  <a:extLst>
                    <a:ext uri="{9D8B030D-6E8A-4147-A177-3AD203B41FA5}">
                      <a16:colId xmlns:a16="http://schemas.microsoft.com/office/drawing/2014/main" val="3573327086"/>
                    </a:ext>
                  </a:extLst>
                </a:gridCol>
              </a:tblGrid>
              <a:tr h="442942">
                <a:tc>
                  <a:txBody>
                    <a:bodyPr/>
                    <a:lstStyle/>
                    <a:p>
                      <a:pPr>
                        <a:lnSpc>
                          <a:spcPct val="150000"/>
                        </a:lnSpc>
                        <a:spcBef>
                          <a:spcPts val="0"/>
                        </a:spcBef>
                        <a:spcAft>
                          <a:spcPts val="600"/>
                        </a:spcAft>
                      </a:pPr>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435822">
                <a:tc>
                  <a:txBody>
                    <a:bodyPr/>
                    <a:lstStyle/>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explain the impact of human activity on the natural world.</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threats to biodiversity</a:t>
                      </a:r>
                    </a:p>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describe the effect of a loss in biodiversity on environmental sustainability.</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396438">
                <a:tc>
                  <a:txBody>
                    <a:bodyPr/>
                    <a:lstStyle/>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describe data from investigations to identify relationships.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describe the trend in biodiversity for 2 environments</a:t>
                      </a:r>
                    </a:p>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validity of information on the threats and solutions to biodiversity from secondary sources.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810872">
                <a:tc>
                  <a:txBody>
                    <a:bodyPr/>
                    <a:lstStyle/>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describe a proposed solution to a problem.</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use a cause-and-effect relationship to make predictions on sustainability. </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7470255"/>
                  </a:ext>
                </a:extLst>
              </a:tr>
            </a:tbl>
          </a:graphicData>
        </a:graphic>
      </p:graphicFrame>
    </p:spTree>
    <p:extLst>
      <p:ext uri="{BB962C8B-B14F-4D97-AF65-F5344CB8AC3E}">
        <p14:creationId xmlns:p14="http://schemas.microsoft.com/office/powerpoint/2010/main" val="42714084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52E55-81B2-B639-E962-0536F2F0AA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
        <p:nvSpPr>
          <p:cNvPr id="3" name="Title 2">
            <a:extLst>
              <a:ext uri="{FF2B5EF4-FFF2-40B4-BE49-F238E27FC236}">
                <a16:creationId xmlns:a16="http://schemas.microsoft.com/office/drawing/2014/main" id="{2663F65D-AB32-F27D-47CB-CEA9E2595C84}"/>
              </a:ext>
            </a:extLst>
          </p:cNvPr>
          <p:cNvSpPr>
            <a:spLocks noGrp="1"/>
          </p:cNvSpPr>
          <p:nvPr>
            <p:ph type="title"/>
          </p:nvPr>
        </p:nvSpPr>
        <p:spPr/>
        <p:txBody>
          <a:bodyPr/>
          <a:lstStyle/>
          <a:p>
            <a:r>
              <a:rPr lang="en-AU" dirty="0"/>
              <a:t>2.8 Food waste in NSW public schools (1 of 2)</a:t>
            </a:r>
          </a:p>
        </p:txBody>
      </p:sp>
      <p:sp>
        <p:nvSpPr>
          <p:cNvPr id="4" name="Text Placeholder 3">
            <a:extLst>
              <a:ext uri="{FF2B5EF4-FFF2-40B4-BE49-F238E27FC236}">
                <a16:creationId xmlns:a16="http://schemas.microsoft.com/office/drawing/2014/main" id="{3E95D9F7-6592-CD58-969C-476190999846}"/>
              </a:ext>
            </a:extLst>
          </p:cNvPr>
          <p:cNvSpPr>
            <a:spLocks noGrp="1"/>
          </p:cNvSpPr>
          <p:nvPr>
            <p:ph type="body" sz="quarter" idx="18"/>
          </p:nvPr>
        </p:nvSpPr>
        <p:spPr/>
        <p:txBody>
          <a:bodyPr/>
          <a:lstStyle/>
          <a:p>
            <a:r>
              <a:rPr lang="en-AU" dirty="0"/>
              <a:t>Summary of the data</a:t>
            </a:r>
          </a:p>
        </p:txBody>
      </p:sp>
      <p:sp>
        <p:nvSpPr>
          <p:cNvPr id="6" name="TextBox 5">
            <a:extLst>
              <a:ext uri="{FF2B5EF4-FFF2-40B4-BE49-F238E27FC236}">
                <a16:creationId xmlns:a16="http://schemas.microsoft.com/office/drawing/2014/main" id="{FD65F2C2-3D32-2FCA-814E-E3DEC0E5BEE9}"/>
              </a:ext>
            </a:extLst>
          </p:cNvPr>
          <p:cNvSpPr txBox="1"/>
          <p:nvPr/>
        </p:nvSpPr>
        <p:spPr>
          <a:xfrm>
            <a:off x="268446" y="1685166"/>
            <a:ext cx="10716077" cy="3257238"/>
          </a:xfrm>
          <a:prstGeom prst="rect">
            <a:avLst/>
          </a:prstGeom>
          <a:noFill/>
        </p:spPr>
        <p:txBody>
          <a:bodyPr wrap="square" lIns="0" tIns="45720" rIns="91440" bIns="45720" anchor="t">
            <a:spAutoFit/>
          </a:bodyPr>
          <a:lstStyle/>
          <a:p>
            <a:pPr marL="342900" indent="-342900">
              <a:lnSpc>
                <a:spcPct val="150000"/>
              </a:lnSpc>
              <a:spcAft>
                <a:spcPts val="600"/>
              </a:spcAft>
              <a:buFont typeface="Arial" panose="020B0604020202020204" pitchFamily="34" charset="0"/>
              <a:buChar char="•"/>
            </a:pPr>
            <a:r>
              <a:rPr lang="en-US" sz="1800" dirty="0">
                <a:effectLst/>
                <a:latin typeface="Arial"/>
                <a:ea typeface="Calibri"/>
                <a:cs typeface="Arial"/>
              </a:rPr>
              <a:t>The average food waste per NSW school student is </a:t>
            </a:r>
            <a:r>
              <a:rPr lang="en-US" sz="1800" dirty="0">
                <a:latin typeface="Arial"/>
                <a:ea typeface="Calibri"/>
                <a:cs typeface="Arial"/>
              </a:rPr>
              <a:t>7 kg</a:t>
            </a:r>
            <a:r>
              <a:rPr lang="en-US" sz="1800" dirty="0">
                <a:effectLst/>
                <a:latin typeface="Arial"/>
                <a:ea typeface="Calibri"/>
                <a:cs typeface="Arial"/>
              </a:rPr>
              <a:t> a year.</a:t>
            </a:r>
            <a:endParaRPr lang="en-AU" sz="1800" dirty="0">
              <a:effectLst/>
              <a:latin typeface="Arial"/>
              <a:ea typeface="Calibri"/>
              <a:cs typeface="Arial"/>
            </a:endParaRPr>
          </a:p>
          <a:p>
            <a:pPr marL="342900" indent="-342900">
              <a:lnSpc>
                <a:spcPct val="150000"/>
              </a:lnSpc>
              <a:spcAft>
                <a:spcPts val="600"/>
              </a:spcAft>
              <a:buFont typeface="Arial" panose="020B0604020202020204" pitchFamily="34" charset="0"/>
              <a:buChar char="•"/>
            </a:pPr>
            <a:r>
              <a:rPr lang="en-US" sz="1800" dirty="0">
                <a:effectLst/>
                <a:latin typeface="Arial"/>
                <a:ea typeface="Calibri"/>
                <a:cs typeface="Arial"/>
              </a:rPr>
              <a:t>An average NSW Central Coast school wastes </a:t>
            </a:r>
            <a:r>
              <a:rPr lang="en-US" sz="1800" dirty="0">
                <a:latin typeface="Arial"/>
                <a:ea typeface="Calibri"/>
                <a:cs typeface="Arial"/>
              </a:rPr>
              <a:t>23 kg</a:t>
            </a:r>
            <a:r>
              <a:rPr lang="en-US" sz="1800" dirty="0">
                <a:effectLst/>
                <a:latin typeface="Arial"/>
                <a:ea typeface="Calibri"/>
                <a:cs typeface="Arial"/>
              </a:rPr>
              <a:t> of organic waste in one day (note that other areas of the state would have similar data).</a:t>
            </a:r>
            <a:endParaRPr lang="en-AU" sz="1800" dirty="0">
              <a:effectLst/>
              <a:latin typeface="Arial"/>
              <a:ea typeface="Calibri"/>
              <a:cs typeface="Arial"/>
            </a:endParaRPr>
          </a:p>
          <a:p>
            <a:pPr marL="342900" lvl="0" indent="-342900">
              <a:lnSpc>
                <a:spcPct val="150000"/>
              </a:lnSpc>
              <a:spcAft>
                <a:spcPts val="600"/>
              </a:spcAft>
              <a:buFont typeface="Arial" panose="020B0604020202020204" pitchFamily="34" charset="0"/>
              <a:buChar char="•"/>
            </a:pPr>
            <a:r>
              <a:rPr lang="en-US" sz="1800" dirty="0">
                <a:effectLst/>
                <a:latin typeface="Arial"/>
                <a:ea typeface="Calibri"/>
                <a:cs typeface="Arial"/>
              </a:rPr>
              <a:t>4.6 </a:t>
            </a:r>
            <a:r>
              <a:rPr lang="en-US" sz="1800" dirty="0" err="1">
                <a:effectLst/>
                <a:latin typeface="Arial"/>
                <a:ea typeface="Calibri"/>
                <a:cs typeface="Arial"/>
              </a:rPr>
              <a:t>tonnes</a:t>
            </a:r>
            <a:r>
              <a:rPr lang="en-US" sz="1800" dirty="0">
                <a:effectLst/>
                <a:latin typeface="Arial"/>
                <a:ea typeface="Calibri"/>
                <a:cs typeface="Arial"/>
              </a:rPr>
              <a:t> of food waste per school per year is being sent to landfill.</a:t>
            </a:r>
            <a:endParaRPr lang="en-AU" sz="1800" dirty="0">
              <a:effectLst/>
              <a:latin typeface="Arial"/>
              <a:ea typeface="Calibri"/>
              <a:cs typeface="Arial"/>
            </a:endParaRPr>
          </a:p>
          <a:p>
            <a:pPr marL="342900" lvl="0" indent="-342900">
              <a:lnSpc>
                <a:spcPct val="150000"/>
              </a:lnSpc>
              <a:spcAft>
                <a:spcPts val="600"/>
              </a:spcAft>
              <a:buFont typeface="Arial" panose="020B0604020202020204" pitchFamily="34" charset="0"/>
              <a:buChar char="•"/>
            </a:pPr>
            <a:r>
              <a:rPr lang="en-US" sz="1800" dirty="0">
                <a:effectLst/>
                <a:latin typeface="Arial"/>
                <a:ea typeface="Calibri"/>
                <a:cs typeface="Arial"/>
              </a:rPr>
              <a:t>9.66 </a:t>
            </a:r>
            <a:r>
              <a:rPr lang="en-US" sz="1800" dirty="0" err="1">
                <a:effectLst/>
                <a:latin typeface="Arial"/>
                <a:ea typeface="Calibri"/>
                <a:cs typeface="Arial"/>
              </a:rPr>
              <a:t>tonnes</a:t>
            </a:r>
            <a:r>
              <a:rPr lang="en-US" sz="1800" dirty="0">
                <a:effectLst/>
                <a:latin typeface="Arial"/>
                <a:ea typeface="Calibri"/>
                <a:cs typeface="Arial"/>
              </a:rPr>
              <a:t> of CO</a:t>
            </a:r>
            <a:r>
              <a:rPr lang="en-US" sz="1800" baseline="-25000" dirty="0">
                <a:effectLst/>
                <a:latin typeface="Arial"/>
                <a:ea typeface="Calibri"/>
                <a:cs typeface="Arial"/>
              </a:rPr>
              <a:t>2</a:t>
            </a:r>
            <a:r>
              <a:rPr lang="en-US" sz="1800" dirty="0">
                <a:effectLst/>
                <a:latin typeface="Arial"/>
                <a:ea typeface="Calibri"/>
                <a:cs typeface="Arial"/>
              </a:rPr>
              <a:t> equivalent greenhouse gases are going into our atmosphere per school per year.</a:t>
            </a:r>
            <a:endParaRPr lang="en-AU" sz="1800" dirty="0">
              <a:effectLst/>
              <a:latin typeface="Arial"/>
              <a:ea typeface="Calibri"/>
              <a:cs typeface="Arial"/>
            </a:endParaRPr>
          </a:p>
          <a:p>
            <a:pPr marL="342900" lvl="0" indent="-342900">
              <a:lnSpc>
                <a:spcPct val="150000"/>
              </a:lnSpc>
              <a:spcAft>
                <a:spcPts val="600"/>
              </a:spcAft>
              <a:buFont typeface="Arial" panose="020B0604020202020204" pitchFamily="34" charset="0"/>
              <a:buChar char="•"/>
            </a:pPr>
            <a:r>
              <a:rPr lang="en-US" sz="1800" dirty="0">
                <a:effectLst/>
                <a:latin typeface="Arial"/>
                <a:ea typeface="Calibri"/>
                <a:cs typeface="Arial"/>
              </a:rPr>
              <a:t>Composting this food waste would avoid 6.9 </a:t>
            </a:r>
            <a:r>
              <a:rPr lang="en-US" sz="1800" dirty="0" err="1">
                <a:effectLst/>
                <a:latin typeface="Arial"/>
                <a:ea typeface="Calibri"/>
                <a:cs typeface="Arial"/>
              </a:rPr>
              <a:t>tonnes</a:t>
            </a:r>
            <a:r>
              <a:rPr lang="en-US" sz="1800" dirty="0">
                <a:effectLst/>
                <a:latin typeface="Arial"/>
                <a:ea typeface="Calibri"/>
                <a:cs typeface="Arial"/>
              </a:rPr>
              <a:t> of greenhouse gases by releasing only natural 2.76 </a:t>
            </a:r>
            <a:r>
              <a:rPr lang="en-US" sz="1800" dirty="0" err="1">
                <a:effectLst/>
                <a:latin typeface="Arial"/>
                <a:ea typeface="Calibri"/>
                <a:cs typeface="Arial"/>
              </a:rPr>
              <a:t>tonnes</a:t>
            </a:r>
            <a:r>
              <a:rPr lang="en-US" sz="1800" dirty="0">
                <a:effectLst/>
                <a:latin typeface="Arial"/>
                <a:ea typeface="Calibri"/>
                <a:cs typeface="Arial"/>
              </a:rPr>
              <a:t> of CO</a:t>
            </a:r>
            <a:r>
              <a:rPr lang="en-US" sz="1800" baseline="-25000" dirty="0">
                <a:effectLst/>
                <a:latin typeface="Arial"/>
                <a:ea typeface="Calibri"/>
                <a:cs typeface="Arial"/>
              </a:rPr>
              <a:t>2</a:t>
            </a:r>
            <a:r>
              <a:rPr lang="en-US" sz="1800" dirty="0">
                <a:effectLst/>
                <a:latin typeface="Arial"/>
                <a:ea typeface="Calibri"/>
                <a:cs typeface="Arial"/>
              </a:rPr>
              <a:t> equivalent greenhouse gases</a:t>
            </a:r>
            <a:r>
              <a:rPr lang="en-AU" sz="1800" dirty="0">
                <a:effectLst/>
                <a:latin typeface="Arial"/>
                <a:ea typeface="Calibri"/>
                <a:cs typeface="Arial"/>
              </a:rPr>
              <a:t>.</a:t>
            </a:r>
          </a:p>
        </p:txBody>
      </p:sp>
      <p:sp>
        <p:nvSpPr>
          <p:cNvPr id="7" name="TextBox 6">
            <a:extLst>
              <a:ext uri="{FF2B5EF4-FFF2-40B4-BE49-F238E27FC236}">
                <a16:creationId xmlns:a16="http://schemas.microsoft.com/office/drawing/2014/main" id="{5430A317-9A0E-098D-47FD-CEFA5F1796CF}"/>
              </a:ext>
            </a:extLst>
          </p:cNvPr>
          <p:cNvSpPr txBox="1"/>
          <p:nvPr/>
        </p:nvSpPr>
        <p:spPr>
          <a:xfrm>
            <a:off x="360000" y="6475860"/>
            <a:ext cx="3488969" cy="253916"/>
          </a:xfrm>
          <a:prstGeom prst="rect">
            <a:avLst/>
          </a:prstGeom>
          <a:noFill/>
        </p:spPr>
        <p:txBody>
          <a:bodyPr wrap="square">
            <a:spAutoFit/>
          </a:bodyPr>
          <a:lstStyle/>
          <a:p>
            <a:pPr>
              <a:spcBef>
                <a:spcPts val="1200"/>
              </a:spcBef>
              <a:spcAft>
                <a:spcPts val="1000"/>
              </a:spcAft>
            </a:pPr>
            <a:r>
              <a:rPr lang="en-AU" sz="1050" u="sng" dirty="0">
                <a:solidFill>
                  <a:srgbClr val="002664"/>
                </a:solidFill>
                <a:latin typeface="Arial" panose="020B0604020202020204" pitchFamily="34" charset="0"/>
                <a:ea typeface="Calibri" panose="020F0502020204030204" pitchFamily="34" charset="0"/>
                <a:hlinkClick r:id="rId3"/>
              </a:rPr>
              <a:t>Source: NSW School Infrastructure</a:t>
            </a:r>
            <a:endParaRPr lang="en-AU" sz="1050" dirty="0">
              <a:solidFill>
                <a:srgbClr val="002664"/>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95057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38C08-3EA6-7DDB-254D-757297C5484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22AE39-C642-62A7-90BA-8CE31777D1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
        <p:nvSpPr>
          <p:cNvPr id="3" name="Title 2">
            <a:extLst>
              <a:ext uri="{FF2B5EF4-FFF2-40B4-BE49-F238E27FC236}">
                <a16:creationId xmlns:a16="http://schemas.microsoft.com/office/drawing/2014/main" id="{74FDC598-CC5C-5C2B-614A-308F5FAA9A4A}"/>
              </a:ext>
            </a:extLst>
          </p:cNvPr>
          <p:cNvSpPr>
            <a:spLocks noGrp="1"/>
          </p:cNvSpPr>
          <p:nvPr>
            <p:ph type="title"/>
          </p:nvPr>
        </p:nvSpPr>
        <p:spPr/>
        <p:txBody>
          <a:bodyPr/>
          <a:lstStyle/>
          <a:p>
            <a:r>
              <a:rPr lang="en-AU" dirty="0"/>
              <a:t>2.8 Food waste in NSW public schools (2 of 2)</a:t>
            </a:r>
          </a:p>
        </p:txBody>
      </p:sp>
      <p:sp>
        <p:nvSpPr>
          <p:cNvPr id="4" name="Text Placeholder 3">
            <a:extLst>
              <a:ext uri="{FF2B5EF4-FFF2-40B4-BE49-F238E27FC236}">
                <a16:creationId xmlns:a16="http://schemas.microsoft.com/office/drawing/2014/main" id="{F74EF3E2-2CF9-1898-4013-C7874098841A}"/>
              </a:ext>
            </a:extLst>
          </p:cNvPr>
          <p:cNvSpPr>
            <a:spLocks noGrp="1"/>
          </p:cNvSpPr>
          <p:nvPr>
            <p:ph type="body" sz="quarter" idx="18"/>
          </p:nvPr>
        </p:nvSpPr>
        <p:spPr/>
        <p:txBody>
          <a:bodyPr/>
          <a:lstStyle/>
          <a:p>
            <a:r>
              <a:rPr lang="en-AU" dirty="0"/>
              <a:t>Summary of the data</a:t>
            </a:r>
          </a:p>
        </p:txBody>
      </p:sp>
      <p:pic>
        <p:nvPicPr>
          <p:cNvPr id="11" name="Picture 10" descr="A pile of food waste on a blue surface &#10;&#10;">
            <a:extLst>
              <a:ext uri="{FF2B5EF4-FFF2-40B4-BE49-F238E27FC236}">
                <a16:creationId xmlns:a16="http://schemas.microsoft.com/office/drawing/2014/main" id="{2B9A34D4-B831-E6E9-8370-9A405D107D5D}"/>
              </a:ext>
            </a:extLst>
          </p:cNvPr>
          <p:cNvPicPr>
            <a:picLocks noChangeAspect="1"/>
          </p:cNvPicPr>
          <p:nvPr/>
        </p:nvPicPr>
        <p:blipFill>
          <a:blip r:embed="rId3"/>
          <a:stretch>
            <a:fillRect/>
          </a:stretch>
        </p:blipFill>
        <p:spPr>
          <a:xfrm>
            <a:off x="360000" y="1455958"/>
            <a:ext cx="3915561" cy="4904810"/>
          </a:xfrm>
          <a:prstGeom prst="rect">
            <a:avLst/>
          </a:prstGeom>
        </p:spPr>
      </p:pic>
      <p:graphicFrame>
        <p:nvGraphicFramePr>
          <p:cNvPr id="8" name="Chart 7" descr="Pie graph of food waste at a school.">
            <a:extLst>
              <a:ext uri="{FF2B5EF4-FFF2-40B4-BE49-F238E27FC236}">
                <a16:creationId xmlns:a16="http://schemas.microsoft.com/office/drawing/2014/main" id="{1D61E2BB-6CE1-02D8-C3C4-DD41CBBF6D53}"/>
              </a:ext>
            </a:extLst>
          </p:cNvPr>
          <p:cNvGraphicFramePr/>
          <p:nvPr>
            <p:extLst>
              <p:ext uri="{D42A27DB-BD31-4B8C-83A1-F6EECF244321}">
                <p14:modId xmlns:p14="http://schemas.microsoft.com/office/powerpoint/2010/main" val="4248349224"/>
              </p:ext>
            </p:extLst>
          </p:nvPr>
        </p:nvGraphicFramePr>
        <p:xfrm>
          <a:off x="4029405" y="1311759"/>
          <a:ext cx="8526012" cy="507245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BE2C599-D0E6-D408-B2E3-69D0CA8E0733}"/>
              </a:ext>
            </a:extLst>
          </p:cNvPr>
          <p:cNvSpPr txBox="1"/>
          <p:nvPr/>
        </p:nvSpPr>
        <p:spPr>
          <a:xfrm>
            <a:off x="267688" y="6479042"/>
            <a:ext cx="10360528" cy="253916"/>
          </a:xfrm>
          <a:prstGeom prst="rect">
            <a:avLst/>
          </a:prstGeom>
          <a:noFill/>
        </p:spPr>
        <p:txBody>
          <a:bodyPr wrap="square">
            <a:spAutoFit/>
          </a:bodyPr>
          <a:lstStyle/>
          <a:p>
            <a:pPr>
              <a:spcBef>
                <a:spcPts val="1200"/>
              </a:spcBef>
              <a:spcAft>
                <a:spcPts val="1000"/>
              </a:spcAft>
            </a:pPr>
            <a:r>
              <a:rPr lang="en-AU" sz="1050" u="sng" dirty="0">
                <a:solidFill>
                  <a:srgbClr val="002664"/>
                </a:solidFill>
                <a:effectLst/>
                <a:latin typeface="Arial" panose="020B0604020202020204" pitchFamily="34" charset="0"/>
                <a:ea typeface="Calibri" panose="020F0502020204030204" pitchFamily="34" charset="0"/>
                <a:hlinkClick r:id="rId5"/>
              </a:rPr>
              <a:t>NSW School Infrastructure</a:t>
            </a:r>
            <a:r>
              <a:rPr lang="en-AU" sz="1050" dirty="0">
                <a:solidFill>
                  <a:srgbClr val="002664"/>
                </a:solidFill>
                <a:effectLst/>
                <a:latin typeface="Arial" panose="020B0604020202020204" pitchFamily="34" charset="0"/>
                <a:ea typeface="Calibri" panose="020F0502020204030204" pitchFamily="34" charset="0"/>
                <a:hlinkClick r:id="rId5"/>
              </a:rPr>
              <a:t> </a:t>
            </a:r>
            <a:r>
              <a:rPr lang="en-AU" sz="1050" dirty="0">
                <a:solidFill>
                  <a:srgbClr val="002664"/>
                </a:solidFill>
                <a:effectLst/>
                <a:latin typeface="Arial" panose="020B0604020202020204" pitchFamily="34" charset="0"/>
                <a:ea typeface="Calibri" panose="020F0502020204030204" pitchFamily="34" charset="0"/>
              </a:rPr>
              <a:t>- General teaching resources – SOW High School student presentation by NSW Government </a:t>
            </a:r>
            <a:r>
              <a:rPr lang="en-AU" sz="1050" dirty="0">
                <a:solidFill>
                  <a:srgbClr val="002664"/>
                </a:solidFill>
                <a:effectLst/>
                <a:latin typeface="Arial" panose="020B0604020202020204" pitchFamily="34" charset="0"/>
                <a:ea typeface="Calibri" panose="020F0502020204030204" pitchFamily="34" charset="0"/>
                <a:hlinkClick r:id="rId6"/>
              </a:rPr>
              <a:t>CC BY 4.0</a:t>
            </a:r>
            <a:endParaRPr lang="en-AU" sz="1050" dirty="0">
              <a:solidFill>
                <a:srgbClr val="002664"/>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1975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77F383-766D-0F51-0B67-4C901226D9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a:p>
        </p:txBody>
      </p:sp>
      <p:sp>
        <p:nvSpPr>
          <p:cNvPr id="3" name="Title 2">
            <a:extLst>
              <a:ext uri="{FF2B5EF4-FFF2-40B4-BE49-F238E27FC236}">
                <a16:creationId xmlns:a16="http://schemas.microsoft.com/office/drawing/2014/main" id="{701DC43B-35DC-25C2-760C-6719ABCB25E9}"/>
              </a:ext>
            </a:extLst>
          </p:cNvPr>
          <p:cNvSpPr>
            <a:spLocks noGrp="1"/>
          </p:cNvSpPr>
          <p:nvPr>
            <p:ph type="title"/>
          </p:nvPr>
        </p:nvSpPr>
        <p:spPr>
          <a:xfrm>
            <a:off x="360000" y="397214"/>
            <a:ext cx="11484000" cy="545601"/>
          </a:xfrm>
        </p:spPr>
        <p:txBody>
          <a:bodyPr/>
          <a:lstStyle/>
          <a:p>
            <a:r>
              <a:rPr lang="en-AU" dirty="0"/>
              <a:t>2.8 Food waste – solving the problem of food waste </a:t>
            </a:r>
          </a:p>
        </p:txBody>
      </p:sp>
      <p:sp>
        <p:nvSpPr>
          <p:cNvPr id="4" name="Text Placeholder 3">
            <a:extLst>
              <a:ext uri="{FF2B5EF4-FFF2-40B4-BE49-F238E27FC236}">
                <a16:creationId xmlns:a16="http://schemas.microsoft.com/office/drawing/2014/main" id="{1737F01F-49D4-A929-BB61-B6FF800A40AB}"/>
              </a:ext>
            </a:extLst>
          </p:cNvPr>
          <p:cNvSpPr>
            <a:spLocks noGrp="1"/>
          </p:cNvSpPr>
          <p:nvPr>
            <p:ph type="body" sz="quarter" idx="18"/>
          </p:nvPr>
        </p:nvSpPr>
        <p:spPr/>
        <p:txBody>
          <a:bodyPr/>
          <a:lstStyle/>
          <a:p>
            <a:r>
              <a:rPr lang="en-AU" dirty="0"/>
              <a:t>Solving the problem of food waste in schools</a:t>
            </a:r>
          </a:p>
        </p:txBody>
      </p:sp>
      <p:pic>
        <p:nvPicPr>
          <p:cNvPr id="6" name="Picture 5" descr="A step-by-step process of a school food waste solution. &#10;1. Define the problem&#10;2. ideate and focus&#10;3. Prototype and pitch&#10;4. Evaluate&#10;">
            <a:extLst>
              <a:ext uri="{FF2B5EF4-FFF2-40B4-BE49-F238E27FC236}">
                <a16:creationId xmlns:a16="http://schemas.microsoft.com/office/drawing/2014/main" id="{94D212C1-5556-9AD1-6C7D-7FA29D064DC4}"/>
              </a:ext>
            </a:extLst>
          </p:cNvPr>
          <p:cNvPicPr>
            <a:picLocks noChangeAspect="1"/>
          </p:cNvPicPr>
          <p:nvPr/>
        </p:nvPicPr>
        <p:blipFill>
          <a:blip r:embed="rId3">
            <a:extLst>
              <a:ext uri="{28A0092B-C50C-407E-A947-70E740481C1C}">
                <a14:useLocalDpi xmlns:a14="http://schemas.microsoft.com/office/drawing/2010/main" val="0"/>
              </a:ext>
            </a:extLst>
          </a:blip>
          <a:srcRect l="6315" t="3081" r="6519" b="8142"/>
          <a:stretch>
            <a:fillRect/>
          </a:stretch>
        </p:blipFill>
        <p:spPr>
          <a:xfrm>
            <a:off x="360000" y="1571979"/>
            <a:ext cx="4800080" cy="4888807"/>
          </a:xfrm>
          <a:prstGeom prst="rect">
            <a:avLst/>
          </a:prstGeom>
        </p:spPr>
      </p:pic>
      <p:graphicFrame>
        <p:nvGraphicFramePr>
          <p:cNvPr id="7" name="Table 6">
            <a:extLst>
              <a:ext uri="{FF2B5EF4-FFF2-40B4-BE49-F238E27FC236}">
                <a16:creationId xmlns:a16="http://schemas.microsoft.com/office/drawing/2014/main" id="{55A8CE67-8707-C672-4F75-C59081FAD073}"/>
              </a:ext>
            </a:extLst>
          </p:cNvPr>
          <p:cNvGraphicFramePr>
            <a:graphicFrameLocks noGrp="1"/>
          </p:cNvGraphicFramePr>
          <p:nvPr>
            <p:extLst>
              <p:ext uri="{D42A27DB-BD31-4B8C-83A1-F6EECF244321}">
                <p14:modId xmlns:p14="http://schemas.microsoft.com/office/powerpoint/2010/main" val="3650812177"/>
              </p:ext>
            </p:extLst>
          </p:nvPr>
        </p:nvGraphicFramePr>
        <p:xfrm>
          <a:off x="5346500" y="1571979"/>
          <a:ext cx="6001438" cy="4891950"/>
        </p:xfrm>
        <a:graphic>
          <a:graphicData uri="http://schemas.openxmlformats.org/drawingml/2006/table">
            <a:tbl>
              <a:tblPr firstRow="1" bandRow="1">
                <a:tableStyleId>{69012ECD-51FC-41F1-AA8D-1B2483CD663E}</a:tableStyleId>
              </a:tblPr>
              <a:tblGrid>
                <a:gridCol w="2319722">
                  <a:extLst>
                    <a:ext uri="{9D8B030D-6E8A-4147-A177-3AD203B41FA5}">
                      <a16:colId xmlns:a16="http://schemas.microsoft.com/office/drawing/2014/main" val="565523688"/>
                    </a:ext>
                  </a:extLst>
                </a:gridCol>
                <a:gridCol w="3681716">
                  <a:extLst>
                    <a:ext uri="{9D8B030D-6E8A-4147-A177-3AD203B41FA5}">
                      <a16:colId xmlns:a16="http://schemas.microsoft.com/office/drawing/2014/main" val="1688202700"/>
                    </a:ext>
                  </a:extLst>
                </a:gridCol>
              </a:tblGrid>
              <a:tr h="692448">
                <a:tc>
                  <a:txBody>
                    <a:bodyPr/>
                    <a:lstStyle/>
                    <a:p>
                      <a:pPr algn="ctr">
                        <a:lnSpc>
                          <a:spcPct val="150000"/>
                        </a:lnSpc>
                      </a:pPr>
                      <a:r>
                        <a:rPr lang="en-AU" sz="1800" dirty="0"/>
                        <a:t>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AU" sz="1800"/>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5333024"/>
                  </a:ext>
                </a:extLst>
              </a:tr>
              <a:tr h="1105583">
                <a:tc>
                  <a:txBody>
                    <a:bodyPr/>
                    <a:lstStyle/>
                    <a:p>
                      <a:pPr>
                        <a:lnSpc>
                          <a:spcPct val="150000"/>
                        </a:lnSpc>
                      </a:pPr>
                      <a:r>
                        <a:rPr lang="en-AU" sz="1800"/>
                        <a:t>Step 1</a:t>
                      </a:r>
                    </a:p>
                    <a:p>
                      <a:pPr>
                        <a:lnSpc>
                          <a:spcPct val="150000"/>
                        </a:lnSpc>
                      </a:pPr>
                      <a:r>
                        <a:rPr lang="en-AU" sz="1800"/>
                        <a:t>Define the 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0546791"/>
                  </a:ext>
                </a:extLst>
              </a:tr>
              <a:tr h="1105583">
                <a:tc>
                  <a:txBody>
                    <a:bodyPr/>
                    <a:lstStyle/>
                    <a:p>
                      <a:pPr>
                        <a:lnSpc>
                          <a:spcPct val="150000"/>
                        </a:lnSpc>
                      </a:pPr>
                      <a:r>
                        <a:rPr lang="en-AU" sz="1800"/>
                        <a:t>Step 2</a:t>
                      </a:r>
                    </a:p>
                    <a:p>
                      <a:pPr>
                        <a:lnSpc>
                          <a:spcPct val="150000"/>
                        </a:lnSpc>
                      </a:pPr>
                      <a:r>
                        <a:rPr lang="en-AU" sz="1800"/>
                        <a:t>Ideate and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627495"/>
                  </a:ext>
                </a:extLst>
              </a:tr>
              <a:tr h="1105583">
                <a:tc>
                  <a:txBody>
                    <a:bodyPr/>
                    <a:lstStyle/>
                    <a:p>
                      <a:pPr>
                        <a:lnSpc>
                          <a:spcPct val="150000"/>
                        </a:lnSpc>
                      </a:pPr>
                      <a:r>
                        <a:rPr lang="en-AU" sz="1800"/>
                        <a:t>Step 3</a:t>
                      </a:r>
                    </a:p>
                    <a:p>
                      <a:pPr>
                        <a:lnSpc>
                          <a:spcPct val="150000"/>
                        </a:lnSpc>
                      </a:pPr>
                      <a:r>
                        <a:rPr lang="en-AU" sz="1800"/>
                        <a:t>Prototype and pitch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655304"/>
                  </a:ext>
                </a:extLst>
              </a:tr>
              <a:tr h="882753">
                <a:tc>
                  <a:txBody>
                    <a:bodyPr/>
                    <a:lstStyle/>
                    <a:p>
                      <a:pPr>
                        <a:lnSpc>
                          <a:spcPct val="150000"/>
                        </a:lnSpc>
                      </a:pPr>
                      <a:r>
                        <a:rPr lang="en-AU" sz="1800" dirty="0"/>
                        <a:t>Step 4</a:t>
                      </a:r>
                    </a:p>
                    <a:p>
                      <a:pPr>
                        <a:lnSpc>
                          <a:spcPct val="150000"/>
                        </a:lnSpc>
                      </a:pPr>
                      <a:r>
                        <a:rPr lang="en-AU" sz="1800" dirty="0"/>
                        <a:t>Evaluate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913331"/>
                  </a:ext>
                </a:extLst>
              </a:tr>
            </a:tbl>
          </a:graphicData>
        </a:graphic>
      </p:graphicFrame>
    </p:spTree>
    <p:extLst>
      <p:ext uri="{BB962C8B-B14F-4D97-AF65-F5344CB8AC3E}">
        <p14:creationId xmlns:p14="http://schemas.microsoft.com/office/powerpoint/2010/main" val="249923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133</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spcAft>
                <a:spcPts val="600"/>
              </a:spcAft>
            </a:pPr>
            <a:r>
              <a:rPr lang="en-AU" dirty="0">
                <a:hlinkClick r:id="rId6"/>
              </a:rPr>
              <a:t>Science 7–10 (2023) </a:t>
            </a:r>
            <a:r>
              <a:rPr lang="en-AU" dirty="0">
                <a:latin typeface="Public Sans Light" pitchFamily="2" charset="0"/>
              </a:rPr>
              <a:t>© </a:t>
            </a:r>
            <a:r>
              <a:rPr lang="en-AU" dirty="0"/>
              <a:t>Syllabus NSW Education Standards Authority (NESA) for and on behalf of the Crown in right of the State of New South Wales, 2023.</a:t>
            </a:r>
          </a:p>
          <a:p>
            <a:pPr>
              <a:spcAft>
                <a:spcPts val="600"/>
              </a:spcAft>
            </a:pPr>
            <a:r>
              <a:rPr lang="en-AU" dirty="0"/>
              <a:t>AITSL (Australian Institute for Teaching and School Leadership Limited) (n.d.) </a:t>
            </a:r>
            <a:r>
              <a:rPr lang="en-AU" i="1" dirty="0">
                <a:hlinkClick r:id="rId7"/>
              </a:rPr>
              <a:t>Learning intentions and success criteria [PDF 251 KB]</a:t>
            </a:r>
            <a:r>
              <a:rPr lang="en-AU" dirty="0"/>
              <a:t>, AITSL, accessed 31 July 2024.</a:t>
            </a:r>
          </a:p>
          <a:p>
            <a:pPr>
              <a:spcAft>
                <a:spcPts val="600"/>
              </a:spcAft>
            </a:pPr>
            <a:r>
              <a:rPr lang="en-AU" kern="0" dirty="0">
                <a:ea typeface="Calibri" panose="020F0502020204030204" pitchFamily="34" charset="0"/>
                <a:cs typeface="Times New Roman" panose="02020603050405020304" pitchFamily="18" charset="0"/>
              </a:rPr>
              <a:t>ABC News In-depth (2021) </a:t>
            </a:r>
            <a:r>
              <a:rPr lang="en-AU" i="1" u="sng" kern="0" dirty="0">
                <a:solidFill>
                  <a:srgbClr val="467886"/>
                </a:solidFill>
                <a:ea typeface="Calibri" panose="020F0502020204030204" pitchFamily="34" charset="0"/>
                <a:cs typeface="Times New Roman" panose="02020603050405020304" pitchFamily="18" charset="0"/>
                <a:hlinkClick r:id="rId8"/>
              </a:rPr>
              <a:t>Recycling revolutionary Veena Sahajwalla turns old clothes into kitchen tiles | Australian Story</a:t>
            </a:r>
            <a:r>
              <a:rPr lang="en-AU" kern="0" dirty="0">
                <a:ea typeface="Calibri" panose="020F0502020204030204" pitchFamily="34" charset="0"/>
                <a:cs typeface="Times New Roman" panose="02020603050405020304" pitchFamily="18" charset="0"/>
              </a:rPr>
              <a:t>, Australian Broadcasting Corporation, YouTube, accessed 26 May 2025.</a:t>
            </a:r>
            <a:endParaRPr lang="en-AU"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kern="0" dirty="0">
                <a:ea typeface="Calibri" panose="020F0502020204030204" pitchFamily="34" charset="0"/>
                <a:cs typeface="Times New Roman" panose="02020603050405020304" pitchFamily="18" charset="0"/>
              </a:rPr>
              <a:t>American Museum of Natural History (2015) </a:t>
            </a:r>
            <a:r>
              <a:rPr lang="en-AU" u="sng" kern="0" dirty="0">
                <a:solidFill>
                  <a:srgbClr val="467886"/>
                </a:solidFill>
                <a:ea typeface="Calibri" panose="020F0502020204030204" pitchFamily="34" charset="0"/>
                <a:cs typeface="Times New Roman" panose="02020603050405020304" pitchFamily="18" charset="0"/>
                <a:hlinkClick r:id="rId9"/>
              </a:rPr>
              <a:t>Science Bulletins: Keeling Curve – The Story of CO</a:t>
            </a:r>
            <a:r>
              <a:rPr lang="en-AU" u="sng" kern="0" baseline="-25000" dirty="0">
                <a:solidFill>
                  <a:srgbClr val="467886"/>
                </a:solidFill>
                <a:ea typeface="Calibri" panose="020F0502020204030204" pitchFamily="34" charset="0"/>
                <a:cs typeface="Times New Roman" panose="02020603050405020304" pitchFamily="18" charset="0"/>
                <a:hlinkClick r:id="rId9"/>
              </a:rPr>
              <a:t>2</a:t>
            </a:r>
            <a:r>
              <a:rPr lang="en-AU" kern="0" dirty="0">
                <a:ea typeface="Calibri" panose="020F0502020204030204" pitchFamily="34" charset="0"/>
                <a:cs typeface="Times New Roman" panose="02020603050405020304" pitchFamily="18" charset="0"/>
              </a:rPr>
              <a:t>, </a:t>
            </a:r>
            <a:r>
              <a:rPr lang="en-AU" i="1" kern="0" dirty="0">
                <a:ea typeface="Calibri" panose="020F0502020204030204" pitchFamily="34" charset="0"/>
                <a:cs typeface="Times New Roman" panose="02020603050405020304" pitchFamily="18" charset="0"/>
              </a:rPr>
              <a:t>American Museum of Natural History</a:t>
            </a:r>
            <a:r>
              <a:rPr lang="en-AU" kern="0" dirty="0">
                <a:ea typeface="Calibri" panose="020F0502020204030204" pitchFamily="34" charset="0"/>
                <a:cs typeface="Times New Roman" panose="02020603050405020304" pitchFamily="18" charset="0"/>
              </a:rPr>
              <a:t>, YouTube, accessed 5 June 2025.</a:t>
            </a:r>
          </a:p>
          <a:p>
            <a:pPr>
              <a:spcAft>
                <a:spcPts val="600"/>
              </a:spcAft>
            </a:pPr>
            <a:r>
              <a:rPr lang="en-AU" dirty="0">
                <a:ea typeface="Calibri" panose="020F0502020204030204" pitchFamily="34" charset="0"/>
              </a:rPr>
              <a:t>Australian Broadcasting Corporation (2022)</a:t>
            </a:r>
            <a:r>
              <a:rPr lang="en-AU" i="1" dirty="0">
                <a:ea typeface="Calibri" panose="020F0502020204030204" pitchFamily="34" charset="0"/>
              </a:rPr>
              <a:t> </a:t>
            </a:r>
            <a:r>
              <a:rPr lang="en-AU" u="sng" dirty="0">
                <a:solidFill>
                  <a:srgbClr val="2F5496"/>
                </a:solidFill>
                <a:ea typeface="Calibri" panose="020F0502020204030204" pitchFamily="34" charset="0"/>
                <a:hlinkClick r:id="rId10"/>
              </a:rPr>
              <a:t>The race against the rising seas | Healing Country</a:t>
            </a:r>
            <a:r>
              <a:rPr lang="en-AU" dirty="0">
                <a:ea typeface="Calibri" panose="020F0502020204030204" pitchFamily="34" charset="0"/>
              </a:rPr>
              <a:t>, </a:t>
            </a:r>
            <a:r>
              <a:rPr lang="en-AU" i="1" dirty="0">
                <a:ea typeface="Calibri" panose="020F0502020204030204" pitchFamily="34" charset="0"/>
              </a:rPr>
              <a:t>Australian Broadcasting Corporation</a:t>
            </a:r>
            <a:r>
              <a:rPr lang="en-AU" dirty="0">
                <a:ea typeface="Calibri" panose="020F0502020204030204" pitchFamily="34" charset="0"/>
              </a:rPr>
              <a:t>, YouTube, accessed 26 May 2025.</a:t>
            </a:r>
          </a:p>
          <a:p>
            <a:pPr>
              <a:spcAft>
                <a:spcPts val="600"/>
              </a:spcAft>
            </a:pPr>
            <a:r>
              <a:rPr lang="en-AU" kern="0" dirty="0">
                <a:ea typeface="Calibri" panose="020F0502020204030204" pitchFamily="34" charset="0"/>
                <a:cs typeface="Times New Roman" panose="02020603050405020304" pitchFamily="18" charset="0"/>
              </a:rPr>
              <a:t>Australian Museum (2021) </a:t>
            </a:r>
            <a:r>
              <a:rPr lang="en-AU" u="sng" kern="0" dirty="0">
                <a:solidFill>
                  <a:srgbClr val="467886"/>
                </a:solidFill>
                <a:ea typeface="Calibri" panose="020F0502020204030204" pitchFamily="34" charset="0"/>
                <a:cs typeface="Times New Roman" panose="02020603050405020304" pitchFamily="18" charset="0"/>
                <a:hlinkClick r:id="rId11"/>
              </a:rPr>
              <a:t>What are the impacts of climate change?</a:t>
            </a:r>
            <a:r>
              <a:rPr lang="en-AU" kern="0" dirty="0">
                <a:ea typeface="Calibri" panose="020F0502020204030204" pitchFamily="34" charset="0"/>
                <a:cs typeface="Times New Roman" panose="02020603050405020304" pitchFamily="18" charset="0"/>
              </a:rPr>
              <a:t>, </a:t>
            </a:r>
            <a:r>
              <a:rPr lang="en-AU" i="1" kern="0" dirty="0">
                <a:ea typeface="Calibri" panose="020F0502020204030204" pitchFamily="34" charset="0"/>
                <a:cs typeface="Times New Roman" panose="02020603050405020304" pitchFamily="18" charset="0"/>
              </a:rPr>
              <a:t>Australian Museum</a:t>
            </a:r>
            <a:r>
              <a:rPr lang="en-AU" kern="0" dirty="0">
                <a:ea typeface="Calibri" panose="020F0502020204030204" pitchFamily="34" charset="0"/>
                <a:cs typeface="Times New Roman" panose="02020603050405020304" pitchFamily="18" charset="0"/>
              </a:rPr>
              <a:t>, YouTube, accessed 5 June 2025.</a:t>
            </a:r>
          </a:p>
          <a:p>
            <a:pPr>
              <a:spcAft>
                <a:spcPts val="600"/>
              </a:spcAft>
            </a:pPr>
            <a:r>
              <a:rPr lang="en-AU" dirty="0">
                <a:ea typeface="Calibri" panose="020F0502020204030204" pitchFamily="34" charset="0"/>
              </a:rPr>
              <a:t>BBC News (2020) </a:t>
            </a:r>
            <a:r>
              <a:rPr lang="en-AU" u="sng" dirty="0">
                <a:solidFill>
                  <a:srgbClr val="2F5496"/>
                </a:solidFill>
                <a:ea typeface="Calibri" panose="020F0502020204030204" pitchFamily="34" charset="0"/>
                <a:hlinkClick r:id="rId12"/>
              </a:rPr>
              <a:t>Coronavirus: Smog pollution in Delhi vanishe</a:t>
            </a:r>
            <a:r>
              <a:rPr lang="en-AU" i="1" u="sng" dirty="0">
                <a:solidFill>
                  <a:srgbClr val="2F5496"/>
                </a:solidFill>
                <a:ea typeface="Calibri" panose="020F0502020204030204" pitchFamily="34" charset="0"/>
                <a:hlinkClick r:id="rId12"/>
              </a:rPr>
              <a:t>s</a:t>
            </a:r>
            <a:r>
              <a:rPr lang="en-AU" dirty="0">
                <a:ea typeface="Calibri" panose="020F0502020204030204" pitchFamily="34" charset="0"/>
              </a:rPr>
              <a:t>, </a:t>
            </a:r>
            <a:r>
              <a:rPr lang="en-AU" i="1" dirty="0">
                <a:ea typeface="Calibri" panose="020F0502020204030204" pitchFamily="34" charset="0"/>
              </a:rPr>
              <a:t>BBC</a:t>
            </a:r>
            <a:r>
              <a:rPr lang="en-AU" dirty="0">
                <a:ea typeface="Calibri" panose="020F0502020204030204" pitchFamily="34" charset="0"/>
              </a:rPr>
              <a:t>, YouTube 26 May 2025.</a:t>
            </a:r>
            <a:endParaRPr lang="en-AU"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kern="0" dirty="0">
                <a:ea typeface="Calibri" panose="020F0502020204030204" pitchFamily="34" charset="0"/>
                <a:cs typeface="Times New Roman" panose="02020603050405020304" pitchFamily="18" charset="0"/>
              </a:rPr>
              <a:t>BOM (Bureau of Meteorology) (2022) </a:t>
            </a:r>
            <a:r>
              <a:rPr lang="en-AU" i="1" u="sng" kern="0" dirty="0">
                <a:solidFill>
                  <a:srgbClr val="001C4A"/>
                </a:solidFill>
                <a:ea typeface="Calibri" panose="020F0502020204030204" pitchFamily="34" charset="0"/>
                <a:cs typeface="Times New Roman" panose="02020603050405020304" pitchFamily="18" charset="0"/>
                <a:hlinkClick r:id="rId13"/>
              </a:rPr>
              <a:t>Future Climate</a:t>
            </a:r>
            <a:r>
              <a:rPr lang="en-AU" kern="0" dirty="0">
                <a:ea typeface="Calibri" panose="020F0502020204030204" pitchFamily="34" charset="0"/>
                <a:cs typeface="Times New Roman" panose="02020603050405020304" pitchFamily="18" charset="0"/>
              </a:rPr>
              <a:t>, Bureau of Meteorology, accessed 26 May 2025.</a:t>
            </a:r>
            <a:endParaRPr lang="en-AU"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kern="0" dirty="0">
                <a:ea typeface="Calibri" panose="020F0502020204030204" pitchFamily="34" charset="0"/>
                <a:cs typeface="Times New Roman" panose="02020603050405020304" pitchFamily="18" charset="0"/>
              </a:rPr>
              <a:t>BOM (Bureau of Meteorology) (2022) </a:t>
            </a:r>
            <a:r>
              <a:rPr lang="en-AU" i="1" u="sng" kern="0" dirty="0">
                <a:solidFill>
                  <a:srgbClr val="467886"/>
                </a:solidFill>
                <a:ea typeface="Calibri" panose="020F0502020204030204" pitchFamily="34" charset="0"/>
                <a:cs typeface="Times New Roman" panose="02020603050405020304" pitchFamily="18" charset="0"/>
                <a:hlinkClick r:id="rId14"/>
              </a:rPr>
              <a:t>Greenhouse Gas Levels</a:t>
            </a:r>
            <a:r>
              <a:rPr lang="en-AU" kern="0" dirty="0">
                <a:ea typeface="Calibri" panose="020F0502020204030204" pitchFamily="34" charset="0"/>
                <a:cs typeface="Times New Roman" panose="02020603050405020304" pitchFamily="18" charset="0"/>
              </a:rPr>
              <a:t>, Bureau of Meteorology, accessed 26 May 2025.</a:t>
            </a:r>
            <a:endParaRPr lang="en-AU"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a:xfrm>
            <a:off x="360000" y="360000"/>
            <a:ext cx="11484000" cy="545601"/>
          </a:xfrm>
        </p:spPr>
        <p:txBody>
          <a:bodyPr/>
          <a:lstStyle/>
          <a:p>
            <a:r>
              <a:rPr lang="en-AU">
                <a:latin typeface="+mj-lt"/>
              </a:rPr>
              <a:t>References (2)</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134</a:t>
            </a:fld>
            <a:endParaRPr lang="en-AU"/>
          </a:p>
        </p:txBody>
      </p:sp>
      <p:sp>
        <p:nvSpPr>
          <p:cNvPr id="4" name="Content Placeholder 3">
            <a:extLst>
              <a:ext uri="{FF2B5EF4-FFF2-40B4-BE49-F238E27FC236}">
                <a16:creationId xmlns:a16="http://schemas.microsoft.com/office/drawing/2014/main" id="{DC16BBC8-937B-61B0-20DB-AF2C9E313F40}"/>
              </a:ext>
            </a:extLst>
          </p:cNvPr>
          <p:cNvSpPr txBox="1">
            <a:spLocks/>
          </p:cNvSpPr>
          <p:nvPr/>
        </p:nvSpPr>
        <p:spPr>
          <a:xfrm>
            <a:off x="360000" y="1010633"/>
            <a:ext cx="11034831" cy="5753135"/>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BOM (Bureau of Meteorology) (2022) </a:t>
            </a:r>
            <a:r>
              <a:rPr lang="en-AU" sz="1200" i="1"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3"/>
              </a:rPr>
              <a:t>State of the Climate</a:t>
            </a:r>
            <a:r>
              <a:rPr lang="en-AU" sz="1200" kern="0" dirty="0">
                <a:latin typeface="Arial" panose="020B0604020202020204" pitchFamily="34" charset="0"/>
                <a:ea typeface="Calibri" panose="020F0502020204030204" pitchFamily="34" charset="0"/>
                <a:cs typeface="Times New Roman" panose="02020603050405020304" pitchFamily="18" charset="0"/>
              </a:rPr>
              <a:t>, Bureau of Meteorology, accessed 26 May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CSIRO (Commonwealth Scientific and Industrial Research Organisation) (2024) </a:t>
            </a:r>
            <a:r>
              <a:rPr lang="en-AU" sz="1200" i="1" u="sng" kern="0" dirty="0">
                <a:solidFill>
                  <a:srgbClr val="467886"/>
                </a:solidFill>
                <a:latin typeface="Arial" panose="020B0604020202020204" pitchFamily="34" charset="0"/>
                <a:ea typeface="Calibri" panose="020F0502020204030204" pitchFamily="34" charset="0"/>
                <a:cs typeface="Times New Roman" panose="02020603050405020304" pitchFamily="18" charset="0"/>
                <a:hlinkClick r:id="rId4"/>
              </a:rPr>
              <a:t>State of the Climate</a:t>
            </a:r>
            <a:r>
              <a:rPr lang="en-AU" sz="1200" kern="0" dirty="0">
                <a:latin typeface="Arial" panose="020B0604020202020204" pitchFamily="34" charset="0"/>
                <a:ea typeface="Calibri" panose="020F0502020204030204" pitchFamily="34" charset="0"/>
                <a:cs typeface="Times New Roman" panose="02020603050405020304" pitchFamily="18" charset="0"/>
              </a:rPr>
              <a:t>, CSIRO, accessed 26 May 2025. </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MSC (Marine Stewardship Council) (2022) </a:t>
            </a:r>
            <a:r>
              <a:rPr lang="en-AU" sz="1200" i="1"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5"/>
              </a:rPr>
              <a:t>Sustainable fishing explained</a:t>
            </a:r>
            <a:r>
              <a:rPr lang="en-AU" sz="1200" kern="0" dirty="0">
                <a:latin typeface="Arial" panose="020B0604020202020204" pitchFamily="34" charset="0"/>
                <a:ea typeface="Calibri" panose="020F0502020204030204" pitchFamily="34" charset="0"/>
                <a:cs typeface="Times New Roman" panose="02020603050405020304" pitchFamily="18" charset="0"/>
              </a:rPr>
              <a:t>, MSC, accessed 26 May 2025. </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MSC (Marine Stewardship Council) (2015) </a:t>
            </a:r>
            <a:r>
              <a:rPr lang="en-AU" sz="1200" i="1"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6"/>
              </a:rPr>
              <a:t>Sustainable seafood for the future: The three principles of the MSC Fisheries Standard</a:t>
            </a:r>
            <a:r>
              <a:rPr lang="en-AU" sz="1200" kern="0" dirty="0">
                <a:latin typeface="Arial" panose="020B0604020202020204" pitchFamily="34" charset="0"/>
                <a:ea typeface="Calibri" panose="020F0502020204030204" pitchFamily="34" charset="0"/>
                <a:cs typeface="Times New Roman" panose="02020603050405020304" pitchFamily="18" charset="0"/>
              </a:rPr>
              <a:t>, MSC, accessed 26 May 2025. </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New South Wales Government School Infrastructure (n.d.) </a:t>
            </a:r>
            <a:r>
              <a:rPr lang="en-AU" sz="1200" i="1"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7"/>
              </a:rPr>
              <a:t>Solving Organic Waste Teaching Resources</a:t>
            </a:r>
            <a:r>
              <a:rPr lang="en-AU" sz="1200" kern="0" dirty="0">
                <a:latin typeface="Arial" panose="020B0604020202020204" pitchFamily="34" charset="0"/>
                <a:ea typeface="Calibri" panose="020F0502020204030204" pitchFamily="34" charset="0"/>
                <a:cs typeface="Times New Roman" panose="02020603050405020304" pitchFamily="18" charset="0"/>
              </a:rPr>
              <a:t>, New South Wales Government, accessed 26 May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Science On a Sphere (SOS) (n.d.) </a:t>
            </a:r>
            <a:r>
              <a:rPr lang="en-AU" sz="1200" i="1" u="sng" kern="0" dirty="0">
                <a:solidFill>
                  <a:srgbClr val="467886"/>
                </a:solidFill>
                <a:latin typeface="Arial" panose="020B0604020202020204" pitchFamily="34" charset="0"/>
                <a:ea typeface="Calibri" panose="020F0502020204030204" pitchFamily="34" charset="0"/>
                <a:cs typeface="Times New Roman" panose="02020603050405020304" pitchFamily="18" charset="0"/>
                <a:hlinkClick r:id="rId8"/>
              </a:rPr>
              <a:t>Satellites: Paths and Positions</a:t>
            </a:r>
            <a:r>
              <a:rPr lang="en-AU" sz="1200" kern="0" dirty="0">
                <a:latin typeface="Arial" panose="020B0604020202020204" pitchFamily="34" charset="0"/>
                <a:ea typeface="Calibri" panose="020F0502020204030204" pitchFamily="34" charset="0"/>
                <a:cs typeface="Times New Roman" panose="02020603050405020304" pitchFamily="18" charset="0"/>
              </a:rPr>
              <a:t>, SOS, accessed 5 June 2025. </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600"/>
              </a:spcAft>
              <a:buNone/>
            </a:pPr>
            <a:r>
              <a:rPr lang="en-AU" sz="1200" dirty="0">
                <a:effectLst/>
                <a:latin typeface="Arial" panose="020B0604020202020204" pitchFamily="34" charset="0"/>
                <a:ea typeface="Calibri" panose="020F0502020204030204" pitchFamily="34" charset="0"/>
              </a:rPr>
              <a:t>National Geographic (2018)</a:t>
            </a:r>
            <a:r>
              <a:rPr lang="en-AU" sz="1200" i="1" dirty="0">
                <a:effectLst/>
                <a:latin typeface="Arial" panose="020B0604020202020204" pitchFamily="34" charset="0"/>
                <a:ea typeface="Calibri" panose="020F0502020204030204" pitchFamily="34" charset="0"/>
              </a:rPr>
              <a:t> </a:t>
            </a:r>
            <a:r>
              <a:rPr lang="en-AU" sz="1200" u="sng" dirty="0">
                <a:solidFill>
                  <a:srgbClr val="2F5496"/>
                </a:solidFill>
                <a:effectLst/>
                <a:latin typeface="Arial" panose="020B0604020202020204" pitchFamily="34" charset="0"/>
                <a:ea typeface="Calibri" panose="020F0502020204030204" pitchFamily="34" charset="0"/>
                <a:hlinkClick r:id="rId9"/>
              </a:rPr>
              <a:t>Air pollution 101</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National Geographic</a:t>
            </a:r>
            <a:r>
              <a:rPr lang="en-AU" sz="1200" dirty="0">
                <a:effectLst/>
                <a:latin typeface="Arial" panose="020B0604020202020204" pitchFamily="34" charset="0"/>
                <a:ea typeface="Calibri" panose="020F0502020204030204" pitchFamily="34" charset="0"/>
              </a:rPr>
              <a:t>, YouTube, accessed 26 May 2025.</a:t>
            </a: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Scripps Oceanography (2018) </a:t>
            </a:r>
            <a:r>
              <a:rPr lang="en-AU" sz="1200"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10"/>
              </a:rPr>
              <a:t>How Scientists Measure Carbon Dioxide in the Air</a:t>
            </a:r>
            <a:r>
              <a:rPr lang="en-AU" sz="1200" kern="0" dirty="0">
                <a:latin typeface="Arial" panose="020B0604020202020204" pitchFamily="34" charset="0"/>
                <a:ea typeface="Calibri" panose="020F0502020204030204" pitchFamily="34" charset="0"/>
                <a:cs typeface="Times New Roman" panose="02020603050405020304" pitchFamily="18" charset="0"/>
              </a:rPr>
              <a:t>, </a:t>
            </a:r>
            <a:r>
              <a:rPr lang="en-AU" sz="1200" i="1" kern="0" dirty="0">
                <a:latin typeface="Arial" panose="020B0604020202020204" pitchFamily="34" charset="0"/>
                <a:ea typeface="Calibri" panose="020F0502020204030204" pitchFamily="34" charset="0"/>
                <a:cs typeface="Times New Roman" panose="02020603050405020304" pitchFamily="18" charset="0"/>
              </a:rPr>
              <a:t>Scripps Institution of Oceanography</a:t>
            </a:r>
            <a:r>
              <a:rPr lang="en-AU" sz="1200" kern="0" dirty="0">
                <a:latin typeface="Arial" panose="020B0604020202020204" pitchFamily="34" charset="0"/>
                <a:ea typeface="Calibri" panose="020F0502020204030204" pitchFamily="34" charset="0"/>
                <a:cs typeface="Times New Roman" panose="02020603050405020304" pitchFamily="18" charset="0"/>
              </a:rPr>
              <a:t>, YouTube, accessed 5 June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Smith, S. (2023) </a:t>
            </a:r>
            <a:r>
              <a:rPr lang="en-AU" sz="1200" i="1" u="sng" kern="0" dirty="0">
                <a:solidFill>
                  <a:srgbClr val="467886"/>
                </a:solidFill>
                <a:latin typeface="Arial" panose="020B0604020202020204" pitchFamily="34" charset="0"/>
                <a:ea typeface="Calibri" panose="020F0502020204030204" pitchFamily="34" charset="0"/>
                <a:cs typeface="Times New Roman" panose="02020603050405020304" pitchFamily="18" charset="0"/>
                <a:hlinkClick r:id="rId11"/>
              </a:rPr>
              <a:t>Whatever happened to the hole in the ozone layer?</a:t>
            </a:r>
            <a:r>
              <a:rPr lang="en-AU" sz="1200" i="1" kern="0" dirty="0">
                <a:latin typeface="Arial" panose="020B0604020202020204" pitchFamily="34" charset="0"/>
                <a:ea typeface="Calibri" panose="020F0502020204030204" pitchFamily="34" charset="0"/>
                <a:cs typeface="Times New Roman" panose="02020603050405020304" pitchFamily="18" charset="0"/>
              </a:rPr>
              <a:t>, </a:t>
            </a:r>
            <a:r>
              <a:rPr lang="en-AU" sz="1200" kern="0" dirty="0">
                <a:latin typeface="Arial" panose="020B0604020202020204" pitchFamily="34" charset="0"/>
                <a:ea typeface="Calibri" panose="020F0502020204030204" pitchFamily="34" charset="0"/>
                <a:cs typeface="Times New Roman" panose="02020603050405020304" pitchFamily="18" charset="0"/>
              </a:rPr>
              <a:t>Ted-Ed, accessed 26 May 2025.</a:t>
            </a: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Stanford University (2019) </a:t>
            </a:r>
            <a:r>
              <a:rPr lang="en-AU" sz="1200" i="1"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12"/>
              </a:rPr>
              <a:t>Mealworms Provide a Solution to Plastic Waste</a:t>
            </a:r>
            <a:r>
              <a:rPr lang="en-AU" sz="1200" i="1" kern="0" dirty="0">
                <a:latin typeface="Arial" panose="020B0604020202020204" pitchFamily="34" charset="0"/>
                <a:ea typeface="Calibri" panose="020F0502020204030204" pitchFamily="34" charset="0"/>
                <a:cs typeface="Times New Roman" panose="02020603050405020304" pitchFamily="18" charset="0"/>
              </a:rPr>
              <a:t>, </a:t>
            </a:r>
            <a:r>
              <a:rPr lang="en-AU" sz="1200" kern="0" dirty="0">
                <a:latin typeface="Arial" panose="020B0604020202020204" pitchFamily="34" charset="0"/>
                <a:ea typeface="Calibri" panose="020F0502020204030204" pitchFamily="34" charset="0"/>
                <a:cs typeface="Times New Roman" panose="02020603050405020304" pitchFamily="18" charset="0"/>
              </a:rPr>
              <a:t>Stanford University, accessed 26 May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Sunshine Coast Council (2024) </a:t>
            </a:r>
            <a:r>
              <a:rPr lang="en-AU" sz="1200" u="sng" kern="0" dirty="0">
                <a:solidFill>
                  <a:srgbClr val="467886"/>
                </a:solidFill>
                <a:latin typeface="Arial" panose="020B0604020202020204" pitchFamily="34" charset="0"/>
                <a:ea typeface="Calibri" panose="020F0502020204030204" pitchFamily="34" charset="0"/>
                <a:cs typeface="Times New Roman" panose="02020603050405020304" pitchFamily="18" charset="0"/>
                <a:hlinkClick r:id="rId13"/>
              </a:rPr>
              <a:t>What happens to your recycling on the Sunshine Coast?</a:t>
            </a:r>
            <a:r>
              <a:rPr lang="en-AU" sz="1200" kern="0" dirty="0">
                <a:latin typeface="Arial" panose="020B0604020202020204" pitchFamily="34" charset="0"/>
                <a:ea typeface="Calibri" panose="020F0502020204030204" pitchFamily="34" charset="0"/>
                <a:cs typeface="Times New Roman" panose="02020603050405020304" pitchFamily="18" charset="0"/>
              </a:rPr>
              <a:t>, </a:t>
            </a:r>
            <a:r>
              <a:rPr lang="en-AU" sz="1200" i="1" kern="0" dirty="0">
                <a:latin typeface="Arial" panose="020B0604020202020204" pitchFamily="34" charset="0"/>
                <a:ea typeface="Calibri" panose="020F0502020204030204" pitchFamily="34" charset="0"/>
                <a:cs typeface="Times New Roman" panose="02020603050405020304" pitchFamily="18" charset="0"/>
              </a:rPr>
              <a:t>Sunshine Coast Council</a:t>
            </a:r>
            <a:r>
              <a:rPr lang="en-AU" sz="1200" kern="0" dirty="0">
                <a:latin typeface="Arial" panose="020B0604020202020204" pitchFamily="34" charset="0"/>
                <a:ea typeface="Calibri" panose="020F0502020204030204" pitchFamily="34" charset="0"/>
                <a:cs typeface="Times New Roman" panose="02020603050405020304" pitchFamily="18" charset="0"/>
              </a:rPr>
              <a:t>, YouTube, accessed 5 June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The Conversation (2018) </a:t>
            </a:r>
            <a:r>
              <a:rPr lang="en-AU" sz="1200" u="sng" kern="0" dirty="0">
                <a:solidFill>
                  <a:srgbClr val="467886"/>
                </a:solidFill>
                <a:latin typeface="Arial" panose="020B0604020202020204" pitchFamily="34" charset="0"/>
                <a:ea typeface="Calibri" panose="020F0502020204030204" pitchFamily="34" charset="0"/>
                <a:cs typeface="Times New Roman" panose="02020603050405020304" pitchFamily="18" charset="0"/>
                <a:hlinkClick r:id="rId14"/>
              </a:rPr>
              <a:t>Why reducing our carbon emissions matters (a little story about climate change</a:t>
            </a:r>
            <a:r>
              <a:rPr lang="en-AU" sz="1200" kern="0" dirty="0">
                <a:latin typeface="Arial" panose="020B0604020202020204" pitchFamily="34" charset="0"/>
                <a:ea typeface="Calibri" panose="020F0502020204030204" pitchFamily="34" charset="0"/>
                <a:cs typeface="Times New Roman" panose="02020603050405020304" pitchFamily="18" charset="0"/>
              </a:rPr>
              <a:t>, </a:t>
            </a:r>
            <a:r>
              <a:rPr lang="en-AU" sz="1200" i="1" kern="0" dirty="0">
                <a:latin typeface="Arial" panose="020B0604020202020204" pitchFamily="34" charset="0"/>
                <a:ea typeface="Calibri" panose="020F0502020204030204" pitchFamily="34" charset="0"/>
                <a:cs typeface="Times New Roman" panose="02020603050405020304" pitchFamily="18" charset="0"/>
              </a:rPr>
              <a:t>The Conversation</a:t>
            </a:r>
            <a:r>
              <a:rPr lang="en-AU" sz="1200" kern="0" dirty="0">
                <a:latin typeface="Arial" panose="020B0604020202020204" pitchFamily="34" charset="0"/>
                <a:ea typeface="Calibri" panose="020F0502020204030204" pitchFamily="34" charset="0"/>
                <a:cs typeface="Times New Roman" panose="02020603050405020304" pitchFamily="18" charset="0"/>
              </a:rPr>
              <a:t>, YouTube, accessed 5 June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dirty="0">
                <a:latin typeface="Arial" panose="020B0604020202020204" pitchFamily="34" charset="0"/>
                <a:ea typeface="Calibri" panose="020F0502020204030204" pitchFamily="34" charset="0"/>
              </a:rPr>
              <a:t>The Project (2024)</a:t>
            </a:r>
            <a:r>
              <a:rPr lang="en-AU" sz="1200" i="1" dirty="0">
                <a:latin typeface="Arial" panose="020B0604020202020204" pitchFamily="34" charset="0"/>
                <a:ea typeface="Calibri" panose="020F0502020204030204" pitchFamily="34" charset="0"/>
              </a:rPr>
              <a:t> </a:t>
            </a:r>
            <a:r>
              <a:rPr lang="en-AU" sz="1200" u="sng" dirty="0">
                <a:solidFill>
                  <a:srgbClr val="2F5496"/>
                </a:solidFill>
                <a:latin typeface="Arial" panose="020B0604020202020204" pitchFamily="34" charset="0"/>
                <a:ea typeface="Calibri" panose="020F0502020204030204" pitchFamily="34" charset="0"/>
                <a:hlinkClick r:id="rId15"/>
              </a:rPr>
              <a:t>Waste crisis as landfills become dangerously full</a:t>
            </a:r>
            <a:r>
              <a:rPr lang="en-AU" sz="1200" dirty="0">
                <a:latin typeface="Arial" panose="020B0604020202020204" pitchFamily="34" charset="0"/>
                <a:ea typeface="Calibri" panose="020F0502020204030204" pitchFamily="34" charset="0"/>
              </a:rPr>
              <a:t>, </a:t>
            </a:r>
            <a:r>
              <a:rPr lang="en-AU" sz="1200" i="1" dirty="0">
                <a:latin typeface="Arial" panose="020B0604020202020204" pitchFamily="34" charset="0"/>
                <a:ea typeface="Calibri" panose="020F0502020204030204" pitchFamily="34" charset="0"/>
              </a:rPr>
              <a:t>The Project</a:t>
            </a:r>
            <a:r>
              <a:rPr lang="en-AU" sz="1200" dirty="0">
                <a:latin typeface="Arial" panose="020B0604020202020204" pitchFamily="34" charset="0"/>
                <a:ea typeface="Calibri" panose="020F0502020204030204" pitchFamily="34" charset="0"/>
              </a:rPr>
              <a:t>, YouTube, accessed 26 May 2025.</a:t>
            </a: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UN (United Nations) (n.d.) </a:t>
            </a:r>
            <a:r>
              <a:rPr lang="en-AU" sz="1200" i="1" u="sng" kern="0" dirty="0">
                <a:solidFill>
                  <a:srgbClr val="001C4A"/>
                </a:solidFill>
                <a:latin typeface="Arial" panose="020B0604020202020204" pitchFamily="34" charset="0"/>
                <a:ea typeface="Calibri" panose="020F0502020204030204" pitchFamily="34" charset="0"/>
                <a:cs typeface="Times New Roman" panose="02020603050405020304" pitchFamily="18" charset="0"/>
                <a:hlinkClick r:id="rId16"/>
              </a:rPr>
              <a:t>Sustainable Development Goals</a:t>
            </a:r>
            <a:r>
              <a:rPr lang="en-AU" sz="1200" kern="0" dirty="0">
                <a:latin typeface="Arial" panose="020B0604020202020204" pitchFamily="34" charset="0"/>
                <a:ea typeface="Calibri" panose="020F0502020204030204" pitchFamily="34" charset="0"/>
                <a:cs typeface="Times New Roman" panose="02020603050405020304" pitchFamily="18" charset="0"/>
              </a:rPr>
              <a:t>, UN, accessed 26 May 2025.</a:t>
            </a:r>
            <a:endParaRPr lang="en-AU" sz="1200" kern="100" dirty="0">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AU" sz="1200" kern="0" dirty="0">
                <a:latin typeface="Arial" panose="020B0604020202020204" pitchFamily="34" charset="0"/>
                <a:ea typeface="Calibri" panose="020F0502020204030204" pitchFamily="34" charset="0"/>
                <a:cs typeface="Times New Roman" panose="02020603050405020304" pitchFamily="18" charset="0"/>
              </a:rPr>
              <a:t>University of Sydney (2015) </a:t>
            </a:r>
            <a:r>
              <a:rPr lang="en-AU" sz="1200" u="sng" kern="0" dirty="0">
                <a:solidFill>
                  <a:srgbClr val="467886"/>
                </a:solidFill>
                <a:latin typeface="Arial" panose="020B0604020202020204" pitchFamily="34" charset="0"/>
                <a:ea typeface="Calibri" panose="020F0502020204030204" pitchFamily="34" charset="0"/>
                <a:cs typeface="Times New Roman" panose="02020603050405020304" pitchFamily="18" charset="0"/>
                <a:hlinkClick r:id="rId17"/>
              </a:rPr>
              <a:t>Aboriginal Kinship Presentation: Totems</a:t>
            </a:r>
            <a:r>
              <a:rPr lang="en-AU" sz="1200" kern="0" dirty="0">
                <a:latin typeface="Arial" panose="020B0604020202020204" pitchFamily="34" charset="0"/>
                <a:ea typeface="Calibri" panose="020F0502020204030204" pitchFamily="34" charset="0"/>
                <a:cs typeface="Times New Roman" panose="02020603050405020304" pitchFamily="18" charset="0"/>
              </a:rPr>
              <a:t>, </a:t>
            </a:r>
            <a:r>
              <a:rPr lang="en-AU" sz="1200" i="1" kern="0" dirty="0">
                <a:latin typeface="Arial" panose="020B0604020202020204" pitchFamily="34" charset="0"/>
                <a:ea typeface="Calibri" panose="020F0502020204030204" pitchFamily="34" charset="0"/>
                <a:cs typeface="Times New Roman" panose="02020603050405020304" pitchFamily="18" charset="0"/>
              </a:rPr>
              <a:t>The University of Sydney</a:t>
            </a:r>
            <a:r>
              <a:rPr lang="en-AU" sz="1200" kern="0" dirty="0">
                <a:latin typeface="Arial" panose="020B0604020202020204" pitchFamily="34" charset="0"/>
                <a:ea typeface="Calibri" panose="020F0502020204030204" pitchFamily="34" charset="0"/>
                <a:cs typeface="Times New Roman" panose="02020603050405020304" pitchFamily="18" charset="0"/>
              </a:rPr>
              <a:t>, You Tube, accessed 5 June 2025.</a:t>
            </a:r>
          </a:p>
          <a:p>
            <a:pPr>
              <a:spcAft>
                <a:spcPts val="600"/>
              </a:spcAft>
            </a:pPr>
            <a:r>
              <a:rPr lang="en-AU" sz="1200" dirty="0">
                <a:latin typeface="Arial" panose="020B0604020202020204" pitchFamily="34" charset="0"/>
                <a:ea typeface="Calibri" panose="020F0502020204030204" pitchFamily="34" charset="0"/>
              </a:rPr>
              <a:t>UCLA (2021) </a:t>
            </a:r>
            <a:r>
              <a:rPr lang="en-AU" sz="1200" u="sng" dirty="0">
                <a:solidFill>
                  <a:srgbClr val="2F5496"/>
                </a:solidFill>
                <a:latin typeface="Arial" panose="020B0604020202020204" pitchFamily="34" charset="0"/>
                <a:ea typeface="Calibri" panose="020F0502020204030204" pitchFamily="34" charset="0"/>
                <a:hlinkClick r:id="rId18"/>
              </a:rPr>
              <a:t>What is sustainability?</a:t>
            </a:r>
            <a:r>
              <a:rPr lang="en-AU" sz="1200" dirty="0">
                <a:latin typeface="Arial" panose="020B0604020202020204" pitchFamily="34" charset="0"/>
                <a:ea typeface="Calibri" panose="020F0502020204030204" pitchFamily="34" charset="0"/>
              </a:rPr>
              <a:t>, </a:t>
            </a:r>
            <a:r>
              <a:rPr lang="en-AU" sz="1200" i="1" dirty="0">
                <a:latin typeface="Arial" panose="020B0604020202020204" pitchFamily="34" charset="0"/>
                <a:ea typeface="Calibri" panose="020F0502020204030204" pitchFamily="34" charset="0"/>
              </a:rPr>
              <a:t>UCLA</a:t>
            </a:r>
            <a:r>
              <a:rPr lang="en-AU" sz="1200" dirty="0">
                <a:latin typeface="Arial" panose="020B0604020202020204" pitchFamily="34" charset="0"/>
                <a:ea typeface="Calibri" panose="020F0502020204030204" pitchFamily="34" charset="0"/>
              </a:rPr>
              <a:t>, YouTube, accessed 26 May 2025UN (United Nations( (n.d.)</a:t>
            </a:r>
            <a:r>
              <a:rPr lang="en-AU" sz="1200" i="1" dirty="0">
                <a:latin typeface="Arial" panose="020B0604020202020204" pitchFamily="34" charset="0"/>
                <a:ea typeface="Calibri" panose="020F0502020204030204" pitchFamily="34" charset="0"/>
              </a:rPr>
              <a:t> </a:t>
            </a:r>
            <a:r>
              <a:rPr lang="en-AU" sz="1200" i="1" u="sng" dirty="0">
                <a:solidFill>
                  <a:srgbClr val="2F5496"/>
                </a:solidFill>
                <a:latin typeface="Arial" panose="020B0604020202020204" pitchFamily="34" charset="0"/>
                <a:ea typeface="Calibri" panose="020F0502020204030204" pitchFamily="34" charset="0"/>
                <a:hlinkClick r:id="rId19"/>
              </a:rPr>
              <a:t>About Us</a:t>
            </a:r>
            <a:r>
              <a:rPr lang="en-AU" sz="1200" dirty="0">
                <a:latin typeface="Arial" panose="020B0604020202020204" pitchFamily="34" charset="0"/>
                <a:ea typeface="Calibri" panose="020F0502020204030204" pitchFamily="34" charset="0"/>
              </a:rPr>
              <a:t>, United Nations, accessed 26 May 2025.</a:t>
            </a:r>
          </a:p>
        </p:txBody>
      </p:sp>
    </p:spTree>
    <p:extLst>
      <p:ext uri="{BB962C8B-B14F-4D97-AF65-F5344CB8AC3E}">
        <p14:creationId xmlns:p14="http://schemas.microsoft.com/office/powerpoint/2010/main" val="171863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135</a:t>
            </a:fld>
            <a:endParaRPr lang="en-AU"/>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6" name="Text Placeholder 6">
            <a:extLst>
              <a:ext uri="{FF2B5EF4-FFF2-40B4-BE49-F238E27FC236}">
                <a16:creationId xmlns:a16="http://schemas.microsoft.com/office/drawing/2014/main" id="{5F789A2F-0607-AE12-AFAC-8F2720BE42E4}"/>
              </a:ext>
            </a:extLst>
          </p:cNvPr>
          <p:cNvSpPr>
            <a:spLocks noGrp="1"/>
          </p:cNvSpPr>
          <p:nvPr>
            <p:ph type="body" sz="quarter" idx="18"/>
          </p:nvPr>
        </p:nvSpPr>
        <p:spPr>
          <a:xfrm>
            <a:off x="360000" y="981264"/>
            <a:ext cx="10080000" cy="310015"/>
          </a:xfrm>
        </p:spPr>
        <p:txBody>
          <a:bodyPr/>
          <a:lstStyle/>
          <a:p>
            <a:r>
              <a:rPr lang="en-AU" dirty="0">
                <a:latin typeface="+mj-lt"/>
              </a:rPr>
              <a:t>© State of New South Wales (Department of Education), 2025</a:t>
            </a:r>
          </a:p>
        </p:txBody>
      </p:sp>
      <p:sp>
        <p:nvSpPr>
          <p:cNvPr id="9" name="TextBox 8">
            <a:extLst>
              <a:ext uri="{FF2B5EF4-FFF2-40B4-BE49-F238E27FC236}">
                <a16:creationId xmlns:a16="http://schemas.microsoft.com/office/drawing/2014/main" id="{0ED82516-A743-2317-9208-304C1CD04F4C}"/>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987E498-DD8C-BD8B-B54A-DC6AF33C47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F29728-02A6-5D67-FECD-14CC6907CBE4}"/>
              </a:ext>
            </a:extLst>
          </p:cNvPr>
          <p:cNvSpPr>
            <a:spLocks noGrp="1"/>
          </p:cNvSpPr>
          <p:nvPr>
            <p:ph type="title"/>
          </p:nvPr>
        </p:nvSpPr>
        <p:spPr/>
        <p:txBody>
          <a:bodyPr/>
          <a:lstStyle/>
          <a:p>
            <a:r>
              <a:rPr lang="en-AU">
                <a:solidFill>
                  <a:schemeClr val="accent1"/>
                </a:solidFill>
              </a:rPr>
              <a:t>1.3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B1920353-D020-CE70-AF49-3D126CA0A263}"/>
              </a:ext>
              <a:ext uri="{C183D7F6-B498-43B3-948B-1728B52AA6E4}">
                <adec:decorative xmlns:adec="http://schemas.microsoft.com/office/drawing/2017/decorative" val="1"/>
              </a:ext>
            </a:extLst>
          </p:cNvPr>
          <p:cNvSpPr/>
          <p:nvPr/>
        </p:nvSpPr>
        <p:spPr>
          <a:xfrm>
            <a:off x="201955" y="946640"/>
            <a:ext cx="4482378" cy="541698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E8768F8B-1658-3EB9-2B04-D4D4804F5A98}"/>
              </a:ext>
            </a:extLst>
          </p:cNvPr>
          <p:cNvGrpSpPr/>
          <p:nvPr/>
        </p:nvGrpSpPr>
        <p:grpSpPr>
          <a:xfrm>
            <a:off x="372699" y="1043244"/>
            <a:ext cx="4248777" cy="1210000"/>
            <a:chOff x="465999" y="1568827"/>
            <a:chExt cx="4000201" cy="1210000"/>
          </a:xfrm>
        </p:grpSpPr>
        <p:sp>
          <p:nvSpPr>
            <p:cNvPr id="10" name="Rectangle: Rounded Corners 9">
              <a:extLst>
                <a:ext uri="{FF2B5EF4-FFF2-40B4-BE49-F238E27FC236}">
                  <a16:creationId xmlns:a16="http://schemas.microsoft.com/office/drawing/2014/main" id="{A2BC6E26-E87A-8371-D4B2-0F3CB7261096}"/>
                </a:ext>
              </a:extLst>
            </p:cNvPr>
            <p:cNvSpPr/>
            <p:nvPr/>
          </p:nvSpPr>
          <p:spPr>
            <a:xfrm>
              <a:off x="465999" y="1568827"/>
              <a:ext cx="4000201"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600" b="1" dirty="0">
                <a:latin typeface="+mj-lt"/>
              </a:endParaRPr>
            </a:p>
          </p:txBody>
        </p:sp>
        <p:pic>
          <p:nvPicPr>
            <p:cNvPr id="11" name="Graphic 10" descr="Lightbulb and pencil with solid fill">
              <a:extLst>
                <a:ext uri="{FF2B5EF4-FFF2-40B4-BE49-F238E27FC236}">
                  <a16:creationId xmlns:a16="http://schemas.microsoft.com/office/drawing/2014/main" id="{DED84ED1-C137-C175-09CD-A083CCE1CE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E0E4FAF0-FD3C-C4CD-406A-872E706F87F2}"/>
              </a:ext>
            </a:extLst>
          </p:cNvPr>
          <p:cNvSpPr txBox="1"/>
          <p:nvPr/>
        </p:nvSpPr>
        <p:spPr>
          <a:xfrm>
            <a:off x="477874" y="2313554"/>
            <a:ext cx="4038425"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Which of the following best describes the three main principles of sustainability?</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environment, equity and economy</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energy, equality and exploration</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ecology, efficiency and education</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emissions, enterprise and ethics</a:t>
            </a:r>
            <a:endParaRPr lang="en-AU" sz="1800" dirty="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6ABB69FC-50AB-6D75-3636-CABDE6A7AF4C}"/>
              </a:ext>
              <a:ext uri="{C183D7F6-B498-43B3-948B-1728B52AA6E4}">
                <adec:decorative xmlns:adec="http://schemas.microsoft.com/office/drawing/2017/decorative" val="1"/>
              </a:ext>
            </a:extLst>
          </p:cNvPr>
          <p:cNvSpPr/>
          <p:nvPr/>
        </p:nvSpPr>
        <p:spPr>
          <a:xfrm>
            <a:off x="4910017" y="946641"/>
            <a:ext cx="3030534" cy="541698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E730FD89-78C0-B28A-902D-70AF35D7F9C6}"/>
              </a:ext>
            </a:extLst>
          </p:cNvPr>
          <p:cNvSpPr/>
          <p:nvPr/>
        </p:nvSpPr>
        <p:spPr>
          <a:xfrm>
            <a:off x="4971750" y="1043243"/>
            <a:ext cx="2916923"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3A44FB0E-C6B5-CF31-CC44-C3D04611D141}"/>
              </a:ext>
              <a:ext uri="{C183D7F6-B498-43B3-948B-1728B52AA6E4}">
                <adec:decorative xmlns:adec="http://schemas.microsoft.com/office/drawing/2017/decorative" val="1"/>
              </a:ext>
            </a:extLst>
          </p:cNvPr>
          <p:cNvGrpSpPr>
            <a:grpSpLocks noChangeAspect="1"/>
          </p:cNvGrpSpPr>
          <p:nvPr/>
        </p:nvGrpSpPr>
        <p:grpSpPr bwMode="auto">
          <a:xfrm>
            <a:off x="5381184" y="1323711"/>
            <a:ext cx="516669" cy="600074"/>
            <a:chOff x="5049" y="2556"/>
            <a:chExt cx="332" cy="378"/>
          </a:xfrm>
        </p:grpSpPr>
        <p:sp>
          <p:nvSpPr>
            <p:cNvPr id="17" name="AutoShape 3">
              <a:extLst>
                <a:ext uri="{FF2B5EF4-FFF2-40B4-BE49-F238E27FC236}">
                  <a16:creationId xmlns:a16="http://schemas.microsoft.com/office/drawing/2014/main" id="{EE1CF397-CA3F-4E32-07A2-8D93491F5A05}"/>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CEA76FAA-7C13-1314-8D41-BF43C4911963}"/>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54F559A9-8635-83CD-A678-E1A845CC105D}"/>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B618BCE7-7F32-EAE3-AE82-CCCE1FB9877F}"/>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92CE8F29-71D5-DA07-376A-6446E0328986}"/>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C1AE2194-F60E-DC15-EE64-32781AD67751}"/>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EA13C3C8-82CB-1DD1-FEF4-88336937D7BE}"/>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0AF4D4BC-873E-C166-2A91-1F962101C316}"/>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DE097A69-524E-F7FB-5DD0-99392A841374}"/>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5" name="TextBox 4">
            <a:extLst>
              <a:ext uri="{FF2B5EF4-FFF2-40B4-BE49-F238E27FC236}">
                <a16:creationId xmlns:a16="http://schemas.microsoft.com/office/drawing/2014/main" id="{033F38DE-B891-BE9F-4D68-928E3859D3C0}"/>
              </a:ext>
            </a:extLst>
          </p:cNvPr>
          <p:cNvSpPr txBox="1"/>
          <p:nvPr/>
        </p:nvSpPr>
        <p:spPr>
          <a:xfrm>
            <a:off x="5119566" y="2361571"/>
            <a:ext cx="2779573" cy="3908246"/>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For the correct answer, provide an example of each principle.</a:t>
            </a:r>
            <a:endParaRPr lang="en-AU" sz="1800"/>
          </a:p>
        </p:txBody>
      </p:sp>
      <p:sp>
        <p:nvSpPr>
          <p:cNvPr id="32" name="Rectangle: Rounded Corners 31">
            <a:extLst>
              <a:ext uri="{FF2B5EF4-FFF2-40B4-BE49-F238E27FC236}">
                <a16:creationId xmlns:a16="http://schemas.microsoft.com/office/drawing/2014/main" id="{BBCBC44A-18F1-6A64-57E8-E156F2BDC591}"/>
              </a:ext>
              <a:ext uri="{C183D7F6-B498-43B3-948B-1728B52AA6E4}">
                <adec:decorative xmlns:adec="http://schemas.microsoft.com/office/drawing/2017/decorative" val="1"/>
              </a:ext>
            </a:extLst>
          </p:cNvPr>
          <p:cNvSpPr/>
          <p:nvPr/>
        </p:nvSpPr>
        <p:spPr>
          <a:xfrm>
            <a:off x="8166236" y="946640"/>
            <a:ext cx="3353136" cy="542870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Rounded Corners 33">
            <a:extLst>
              <a:ext uri="{FF2B5EF4-FFF2-40B4-BE49-F238E27FC236}">
                <a16:creationId xmlns:a16="http://schemas.microsoft.com/office/drawing/2014/main" id="{53193E55-16D6-6722-6A8F-918BB3D14BBC}"/>
              </a:ext>
            </a:extLst>
          </p:cNvPr>
          <p:cNvSpPr/>
          <p:nvPr/>
        </p:nvSpPr>
        <p:spPr>
          <a:xfrm>
            <a:off x="8250600" y="1043244"/>
            <a:ext cx="3173341"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3F806127-41BC-3DFC-4155-29ABF5031E3E}"/>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358762"/>
            <a:ext cx="666225" cy="578964"/>
          </a:xfrm>
          <a:prstGeom prst="rect">
            <a:avLst/>
          </a:prstGeom>
        </p:spPr>
      </p:pic>
      <p:sp>
        <p:nvSpPr>
          <p:cNvPr id="6" name="TextBox 5">
            <a:extLst>
              <a:ext uri="{FF2B5EF4-FFF2-40B4-BE49-F238E27FC236}">
                <a16:creationId xmlns:a16="http://schemas.microsoft.com/office/drawing/2014/main" id="{E84DACEB-CFE3-1670-315D-B7C871D64899}"/>
              </a:ext>
            </a:extLst>
          </p:cNvPr>
          <p:cNvSpPr txBox="1"/>
          <p:nvPr/>
        </p:nvSpPr>
        <p:spPr>
          <a:xfrm>
            <a:off x="8250600" y="2331553"/>
            <a:ext cx="3353136" cy="4032070"/>
          </a:xfrm>
          <a:prstGeom prst="rect">
            <a:avLst/>
          </a:prstGeom>
          <a:noFill/>
        </p:spPr>
        <p:txBody>
          <a:bodyPr wrap="square" lIns="0" tIns="0" rIns="0" bIns="0" rtlCol="0">
            <a:noAutofit/>
          </a:bodyPr>
          <a:lstStyle/>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Explain how one of the Sustainable Development Goals supports the environment.</a:t>
            </a:r>
            <a:endParaRPr lang="en-AU" sz="1800">
              <a:effectLst/>
              <a:latin typeface="Arial" panose="020B0604020202020204" pitchFamily="34" charset="0"/>
              <a:ea typeface="Calibri" panose="020F0502020204030204" pitchFamily="34" charset="0"/>
            </a:endParaRPr>
          </a:p>
        </p:txBody>
      </p:sp>
      <p:sp>
        <p:nvSpPr>
          <p:cNvPr id="37" name="Slide Number Placeholder 36">
            <a:extLst>
              <a:ext uri="{FF2B5EF4-FFF2-40B4-BE49-F238E27FC236}">
                <a16:creationId xmlns:a16="http://schemas.microsoft.com/office/drawing/2014/main" id="{01D8ED64-CF3F-8FAC-9BE2-66771A62B3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14697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5D30F-47BF-F0EC-6410-7E33AC2380B9}"/>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
        <p:nvSpPr>
          <p:cNvPr id="3" name="Title 2">
            <a:extLst>
              <a:ext uri="{FF2B5EF4-FFF2-40B4-BE49-F238E27FC236}">
                <a16:creationId xmlns:a16="http://schemas.microsoft.com/office/drawing/2014/main" id="{FF10A1C0-D7E7-BAE1-6594-E7828FF3A814}"/>
              </a:ext>
            </a:extLst>
          </p:cNvPr>
          <p:cNvSpPr>
            <a:spLocks noGrp="1"/>
          </p:cNvSpPr>
          <p:nvPr>
            <p:ph type="title"/>
          </p:nvPr>
        </p:nvSpPr>
        <p:spPr/>
        <p:txBody>
          <a:bodyPr vert="horz" lIns="0" tIns="0" rIns="0" bIns="0" rtlCol="0" anchor="t">
            <a:normAutofit/>
          </a:bodyPr>
          <a:lstStyle/>
          <a:p>
            <a:r>
              <a:rPr lang="en-US" dirty="0"/>
              <a:t>1.3 Key terms (1 of 3)</a:t>
            </a:r>
          </a:p>
        </p:txBody>
      </p:sp>
      <p:sp>
        <p:nvSpPr>
          <p:cNvPr id="4" name="Text Placeholder 3">
            <a:extLst>
              <a:ext uri="{FF2B5EF4-FFF2-40B4-BE49-F238E27FC236}">
                <a16:creationId xmlns:a16="http://schemas.microsoft.com/office/drawing/2014/main" id="{0CA5CB37-3EAA-307F-1957-BFBCD62A5FE5}"/>
              </a:ext>
            </a:extLst>
          </p:cNvPr>
          <p:cNvSpPr>
            <a:spLocks noGrp="1"/>
          </p:cNvSpPr>
          <p:nvPr>
            <p:ph type="body" sz="quarter" idx="18"/>
          </p:nvPr>
        </p:nvSpPr>
        <p:spPr/>
        <p:txBody>
          <a:bodyPr/>
          <a:lstStyle/>
          <a:p>
            <a:r>
              <a:rPr lang="en-AU"/>
              <a:t>Nature</a:t>
            </a:r>
          </a:p>
        </p:txBody>
      </p:sp>
      <p:sp>
        <p:nvSpPr>
          <p:cNvPr id="6" name="TextBox 5">
            <a:extLst>
              <a:ext uri="{FF2B5EF4-FFF2-40B4-BE49-F238E27FC236}">
                <a16:creationId xmlns:a16="http://schemas.microsoft.com/office/drawing/2014/main" id="{12B725E9-11E4-ECD5-BED7-7BDF3B1FD9C9}"/>
              </a:ext>
            </a:extLst>
          </p:cNvPr>
          <p:cNvSpPr txBox="1"/>
          <p:nvPr/>
        </p:nvSpPr>
        <p:spPr>
          <a:xfrm>
            <a:off x="359999" y="1715031"/>
            <a:ext cx="6104809" cy="4378472"/>
          </a:xfrm>
          <a:prstGeom prst="rect">
            <a:avLst/>
          </a:prstGeom>
        </p:spPr>
        <p:txBody>
          <a:bodyPr vert="horz" lIns="0" tIns="0" rIns="0" bIns="0" rtlCol="0">
            <a:normAutofit/>
          </a:bodyPr>
          <a:lstStyle/>
          <a:p>
            <a:pPr defTabSz="914377">
              <a:lnSpc>
                <a:spcPct val="150000"/>
              </a:lnSpc>
              <a:spcAft>
                <a:spcPts val="1200"/>
              </a:spcAft>
            </a:pPr>
            <a:r>
              <a:rPr lang="en-US" sz="1800" dirty="0">
                <a:effectLst/>
                <a:cs typeface="Arial" panose="020B0604020202020204" pitchFamily="34" charset="0"/>
              </a:rPr>
              <a:t>Nature can be defined as the entirety of the natural world, encompassing all living things (biodiversity) and non-living components (geodiversity) of the Earth. </a:t>
            </a:r>
          </a:p>
          <a:p>
            <a:pPr defTabSz="914377">
              <a:lnSpc>
                <a:spcPct val="140000"/>
              </a:lnSpc>
              <a:spcAft>
                <a:spcPts val="1200"/>
              </a:spcAft>
            </a:pPr>
            <a:r>
              <a:rPr lang="en-US" sz="1800" dirty="0">
                <a:effectLst/>
                <a:cs typeface="Arial" panose="020B0604020202020204" pitchFamily="34" charset="0"/>
              </a:rPr>
              <a:t>This includes plants, animals, microorganisms, ecosystems, landforms, water, climate, and the dynamic processes that shape them. </a:t>
            </a:r>
          </a:p>
          <a:p>
            <a:pPr defTabSz="914377">
              <a:lnSpc>
                <a:spcPct val="140000"/>
              </a:lnSpc>
              <a:spcAft>
                <a:spcPts val="1200"/>
              </a:spcAft>
            </a:pPr>
            <a:r>
              <a:rPr lang="en-US" sz="1800" dirty="0">
                <a:effectLst/>
                <a:cs typeface="Arial" panose="020B0604020202020204" pitchFamily="34" charset="0"/>
              </a:rPr>
              <a:t>Nature is a complex system where living organisms interact with non-living elements to sustain life on Earth.</a:t>
            </a:r>
          </a:p>
        </p:txBody>
      </p:sp>
      <p:pic>
        <p:nvPicPr>
          <p:cNvPr id="8" name="Picture 7" descr="Aerial photo of the river flowing through the forest">
            <a:extLst>
              <a:ext uri="{FF2B5EF4-FFF2-40B4-BE49-F238E27FC236}">
                <a16:creationId xmlns:a16="http://schemas.microsoft.com/office/drawing/2014/main" id="{4EA4ABDB-2014-A048-1EB7-83BE4455F051}"/>
              </a:ext>
            </a:extLst>
          </p:cNvPr>
          <p:cNvPicPr>
            <a:picLocks noChangeAspect="1"/>
          </p:cNvPicPr>
          <p:nvPr/>
        </p:nvPicPr>
        <p:blipFill>
          <a:blip r:embed="rId3"/>
          <a:srcRect l="33223" r="11659"/>
          <a:stretch/>
        </p:blipFill>
        <p:spPr>
          <a:xfrm>
            <a:off x="8305777" y="1497008"/>
            <a:ext cx="3538221" cy="4814518"/>
          </a:xfrm>
          <a:prstGeom prst="rect">
            <a:avLst/>
          </a:prstGeom>
          <a:noFill/>
        </p:spPr>
      </p:pic>
    </p:spTree>
    <p:extLst>
      <p:ext uri="{BB962C8B-B14F-4D97-AF65-F5344CB8AC3E}">
        <p14:creationId xmlns:p14="http://schemas.microsoft.com/office/powerpoint/2010/main" val="9670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B5A3-77D7-9DAB-270A-F4D74E32A6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77EC49-57CC-32EA-9664-3D00A7F8ABB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sp>
        <p:nvSpPr>
          <p:cNvPr id="3" name="Title 2">
            <a:extLst>
              <a:ext uri="{FF2B5EF4-FFF2-40B4-BE49-F238E27FC236}">
                <a16:creationId xmlns:a16="http://schemas.microsoft.com/office/drawing/2014/main" id="{DFD84260-81CC-89C0-F7CD-03BC58EBF086}"/>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t>1.3 Key terms (2 of 3)</a:t>
            </a:r>
          </a:p>
        </p:txBody>
      </p:sp>
      <p:sp>
        <p:nvSpPr>
          <p:cNvPr id="12" name="Text Placeholder 5">
            <a:extLst>
              <a:ext uri="{FF2B5EF4-FFF2-40B4-BE49-F238E27FC236}">
                <a16:creationId xmlns:a16="http://schemas.microsoft.com/office/drawing/2014/main" id="{601BA46D-FB28-8CFB-CAC4-52A38367E2E8}"/>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sz="1800" b="0" kern="1200">
                <a:latin typeface="Arial" panose="020B0604020202020204" pitchFamily="34" charset="0"/>
                <a:ea typeface="+mn-ea"/>
                <a:cs typeface="Arial" panose="020B0604020202020204" pitchFamily="34" charset="0"/>
              </a:rPr>
              <a:t>Biodiversity</a:t>
            </a:r>
          </a:p>
        </p:txBody>
      </p:sp>
      <p:sp>
        <p:nvSpPr>
          <p:cNvPr id="6" name="TextBox 5">
            <a:extLst>
              <a:ext uri="{FF2B5EF4-FFF2-40B4-BE49-F238E27FC236}">
                <a16:creationId xmlns:a16="http://schemas.microsoft.com/office/drawing/2014/main" id="{65146E67-DBC3-7CF8-771A-567CD255F846}"/>
              </a:ext>
            </a:extLst>
          </p:cNvPr>
          <p:cNvSpPr txBox="1"/>
          <p:nvPr/>
        </p:nvSpPr>
        <p:spPr>
          <a:xfrm>
            <a:off x="360363" y="1562471"/>
            <a:ext cx="5363781" cy="4814518"/>
          </a:xfrm>
          <a:prstGeom prst="rect">
            <a:avLst/>
          </a:prstGeom>
        </p:spPr>
        <p:txBody>
          <a:bodyPr vert="horz" lIns="0" tIns="0" rIns="0" bIns="0" rtlCol="0">
            <a:normAutofit/>
          </a:bodyPr>
          <a:lstStyle/>
          <a:p>
            <a:pPr defTabSz="914377">
              <a:lnSpc>
                <a:spcPct val="150000"/>
              </a:lnSpc>
              <a:spcAft>
                <a:spcPts val="1200"/>
              </a:spcAft>
            </a:pPr>
            <a:r>
              <a:rPr lang="en-US" sz="1800" b="0" dirty="0">
                <a:effectLst/>
                <a:cs typeface="Arial" panose="020B0604020202020204" pitchFamily="34" charset="0"/>
              </a:rPr>
              <a:t>The variety of all living organisms on Earth, including plants, animals, microorganisms, and the ecosystems they form. </a:t>
            </a:r>
          </a:p>
          <a:p>
            <a:pPr defTabSz="914377">
              <a:lnSpc>
                <a:spcPct val="150000"/>
              </a:lnSpc>
              <a:spcAft>
                <a:spcPts val="1200"/>
              </a:spcAft>
            </a:pPr>
            <a:r>
              <a:rPr lang="en-US" sz="1800" b="0" dirty="0">
                <a:effectLst/>
                <a:cs typeface="Arial" panose="020B0604020202020204" pitchFamily="34" charset="0"/>
              </a:rPr>
              <a:t>It encompasses three main levels: genetic diversity (differences within species), species diversity (the variety of species in an area), and ecosystem diversity (the range of ecosystems in a region). </a:t>
            </a:r>
          </a:p>
          <a:p>
            <a:pPr defTabSz="914377">
              <a:lnSpc>
                <a:spcPct val="150000"/>
              </a:lnSpc>
              <a:spcAft>
                <a:spcPts val="1200"/>
              </a:spcAft>
            </a:pPr>
            <a:r>
              <a:rPr lang="en-US" sz="1800" b="0" dirty="0">
                <a:effectLst/>
                <a:cs typeface="Arial" panose="020B0604020202020204" pitchFamily="34" charset="0"/>
              </a:rPr>
              <a:t>The simplest measure of biodiversity is the number of species in an area, and this measure is called species richness.</a:t>
            </a:r>
          </a:p>
        </p:txBody>
      </p:sp>
      <p:pic>
        <p:nvPicPr>
          <p:cNvPr id="5" name="Picture 4" descr="Underwater colourful fish and coral reefs">
            <a:extLst>
              <a:ext uri="{FF2B5EF4-FFF2-40B4-BE49-F238E27FC236}">
                <a16:creationId xmlns:a16="http://schemas.microsoft.com/office/drawing/2014/main" id="{74F7FB8D-8BC6-4E14-0495-7F4238C28731}"/>
              </a:ext>
            </a:extLst>
          </p:cNvPr>
          <p:cNvPicPr>
            <a:picLocks noChangeAspect="1"/>
          </p:cNvPicPr>
          <p:nvPr/>
        </p:nvPicPr>
        <p:blipFill>
          <a:blip r:embed="rId3">
            <a:extLst>
              <a:ext uri="{28A0092B-C50C-407E-A947-70E740481C1C}">
                <a14:useLocalDpi xmlns:a14="http://schemas.microsoft.com/office/drawing/2010/main" val="0"/>
              </a:ext>
            </a:extLst>
          </a:blip>
          <a:srcRect l="7906" r="15743" b="1"/>
          <a:stretch/>
        </p:blipFill>
        <p:spPr>
          <a:xfrm>
            <a:off x="6336960" y="1562471"/>
            <a:ext cx="5507038" cy="4814518"/>
          </a:xfrm>
          <a:prstGeom prst="rect">
            <a:avLst/>
          </a:prstGeom>
          <a:noFill/>
        </p:spPr>
      </p:pic>
    </p:spTree>
    <p:extLst>
      <p:ext uri="{BB962C8B-B14F-4D97-AF65-F5344CB8AC3E}">
        <p14:creationId xmlns:p14="http://schemas.microsoft.com/office/powerpoint/2010/main" val="145241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166D3-C209-6072-71C8-5F3B42EF1E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DAB27-6C6A-0E70-AB28-8555071E66D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17</a:t>
            </a:fld>
            <a:endParaRPr lang="en-AU"/>
          </a:p>
        </p:txBody>
      </p:sp>
      <p:sp>
        <p:nvSpPr>
          <p:cNvPr id="3" name="Title 2">
            <a:extLst>
              <a:ext uri="{FF2B5EF4-FFF2-40B4-BE49-F238E27FC236}">
                <a16:creationId xmlns:a16="http://schemas.microsoft.com/office/drawing/2014/main" id="{CC50B76F-FCD0-E872-858A-C5417B451646}"/>
              </a:ext>
            </a:extLst>
          </p:cNvPr>
          <p:cNvSpPr>
            <a:spLocks noGrp="1"/>
          </p:cNvSpPr>
          <p:nvPr>
            <p:ph type="title"/>
          </p:nvPr>
        </p:nvSpPr>
        <p:spPr>
          <a:xfrm>
            <a:off x="347637" y="297907"/>
            <a:ext cx="11484000" cy="545601"/>
          </a:xfrm>
        </p:spPr>
        <p:txBody>
          <a:bodyPr vert="horz" lIns="0" tIns="0" rIns="0" bIns="0" rtlCol="0" anchor="t">
            <a:normAutofit/>
          </a:bodyPr>
          <a:lstStyle/>
          <a:p>
            <a:r>
              <a:rPr lang="en-US" dirty="0"/>
              <a:t>1.3 Key terms (3 of 3)</a:t>
            </a:r>
          </a:p>
        </p:txBody>
      </p:sp>
      <p:sp>
        <p:nvSpPr>
          <p:cNvPr id="12" name="Text Placeholder 5">
            <a:extLst>
              <a:ext uri="{FF2B5EF4-FFF2-40B4-BE49-F238E27FC236}">
                <a16:creationId xmlns:a16="http://schemas.microsoft.com/office/drawing/2014/main" id="{B1EF8840-7685-E6CF-FB54-9486B8FA3D75}"/>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sz="1800" b="0" kern="1200" dirty="0">
                <a:latin typeface="Arial" panose="020B0604020202020204" pitchFamily="34" charset="0"/>
                <a:ea typeface="+mn-ea"/>
                <a:cs typeface="Arial" panose="020B0604020202020204" pitchFamily="34" charset="0"/>
              </a:rPr>
              <a:t>Ecosystem</a:t>
            </a:r>
          </a:p>
        </p:txBody>
      </p:sp>
      <p:sp>
        <p:nvSpPr>
          <p:cNvPr id="6" name="TextBox 5">
            <a:extLst>
              <a:ext uri="{FF2B5EF4-FFF2-40B4-BE49-F238E27FC236}">
                <a16:creationId xmlns:a16="http://schemas.microsoft.com/office/drawing/2014/main" id="{5D31CC22-8745-DAF3-12A5-B4A5D14E2F98}"/>
              </a:ext>
            </a:extLst>
          </p:cNvPr>
          <p:cNvSpPr txBox="1"/>
          <p:nvPr/>
        </p:nvSpPr>
        <p:spPr>
          <a:xfrm>
            <a:off x="360363" y="1562471"/>
            <a:ext cx="5025453" cy="4814518"/>
          </a:xfrm>
          <a:prstGeom prst="rect">
            <a:avLst/>
          </a:prstGeom>
        </p:spPr>
        <p:txBody>
          <a:bodyPr vert="horz" lIns="0" tIns="0" rIns="0" bIns="0" rtlCol="0">
            <a:normAutofit/>
          </a:bodyPr>
          <a:lstStyle/>
          <a:p>
            <a:pPr defTabSz="914377">
              <a:lnSpc>
                <a:spcPct val="150000"/>
              </a:lnSpc>
              <a:spcAft>
                <a:spcPts val="1200"/>
              </a:spcAft>
            </a:pPr>
            <a:r>
              <a:rPr lang="en-US" sz="1800" b="0" dirty="0">
                <a:effectLst/>
                <a:cs typeface="Arial" panose="020B0604020202020204" pitchFamily="34" charset="0"/>
              </a:rPr>
              <a:t>An ecosystem is a community of living organisms (plants, animals, and microorganisms) interacting with each other and with their non-living environment (such as air, water, soil, and sunlight) in a specific area. </a:t>
            </a:r>
          </a:p>
          <a:p>
            <a:pPr defTabSz="914377">
              <a:lnSpc>
                <a:spcPct val="150000"/>
              </a:lnSpc>
              <a:spcAft>
                <a:spcPts val="1200"/>
              </a:spcAft>
            </a:pPr>
            <a:r>
              <a:rPr lang="en-US" sz="1800" b="0" dirty="0">
                <a:effectLst/>
                <a:cs typeface="Arial" panose="020B0604020202020204" pitchFamily="34" charset="0"/>
              </a:rPr>
              <a:t>These interactions create a system where energy flows and nutrients cycle, sustaining life within the ecosystem.</a:t>
            </a:r>
          </a:p>
        </p:txBody>
      </p:sp>
      <p:pic>
        <p:nvPicPr>
          <p:cNvPr id="9" name="Picture 8" descr="Orange flowers on a field">
            <a:extLst>
              <a:ext uri="{FF2B5EF4-FFF2-40B4-BE49-F238E27FC236}">
                <a16:creationId xmlns:a16="http://schemas.microsoft.com/office/drawing/2014/main" id="{8966B0B0-5F83-675B-F5F7-DC15629E1E51}"/>
              </a:ext>
            </a:extLst>
          </p:cNvPr>
          <p:cNvPicPr>
            <a:picLocks noChangeAspect="1"/>
          </p:cNvPicPr>
          <p:nvPr/>
        </p:nvPicPr>
        <p:blipFill>
          <a:blip r:embed="rId3">
            <a:extLst>
              <a:ext uri="{28A0092B-C50C-407E-A947-70E740481C1C}">
                <a14:useLocalDpi xmlns:a14="http://schemas.microsoft.com/office/drawing/2010/main" val="0"/>
              </a:ext>
            </a:extLst>
          </a:blip>
          <a:srcRect l="13760" r="9889" b="1"/>
          <a:stretch/>
        </p:blipFill>
        <p:spPr>
          <a:xfrm>
            <a:off x="6324599" y="1497008"/>
            <a:ext cx="5507038" cy="4814518"/>
          </a:xfrm>
          <a:prstGeom prst="rect">
            <a:avLst/>
          </a:prstGeom>
          <a:noFill/>
        </p:spPr>
      </p:pic>
    </p:spTree>
    <p:extLst>
      <p:ext uri="{BB962C8B-B14F-4D97-AF65-F5344CB8AC3E}">
        <p14:creationId xmlns:p14="http://schemas.microsoft.com/office/powerpoint/2010/main" val="37196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B56E9-28D0-11CE-197C-85C104BE0446}"/>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t>1.3 Images of biodiversity loss (1 of 2)</a:t>
            </a:r>
            <a:endParaRPr lang="en-AU" dirty="0"/>
          </a:p>
        </p:txBody>
      </p:sp>
      <p:sp>
        <p:nvSpPr>
          <p:cNvPr id="6" name="Text Placeholder 5">
            <a:extLst>
              <a:ext uri="{FF2B5EF4-FFF2-40B4-BE49-F238E27FC236}">
                <a16:creationId xmlns:a16="http://schemas.microsoft.com/office/drawing/2014/main" id="{2E0BD01C-974C-8DDE-C64A-FB5401E4E872}"/>
              </a:ext>
            </a:extLst>
          </p:cNvPr>
          <p:cNvSpPr>
            <a:spLocks noGrp="1"/>
          </p:cNvSpPr>
          <p:nvPr>
            <p:ph type="body" sz="quarter" idx="18"/>
          </p:nvPr>
        </p:nvSpPr>
        <p:spPr/>
        <p:txBody>
          <a:bodyPr/>
          <a:lstStyle/>
          <a:p>
            <a:r>
              <a:rPr lang="en-AU" dirty="0"/>
              <a:t>A terrestrial environment</a:t>
            </a:r>
          </a:p>
        </p:txBody>
      </p:sp>
      <p:sp>
        <p:nvSpPr>
          <p:cNvPr id="8" name="TextBox 7">
            <a:extLst>
              <a:ext uri="{FF2B5EF4-FFF2-40B4-BE49-F238E27FC236}">
                <a16:creationId xmlns:a16="http://schemas.microsoft.com/office/drawing/2014/main" id="{97DA79D4-3116-36EC-9199-05770035C8A9}"/>
              </a:ext>
            </a:extLst>
          </p:cNvPr>
          <p:cNvSpPr txBox="1"/>
          <p:nvPr/>
        </p:nvSpPr>
        <p:spPr>
          <a:xfrm>
            <a:off x="523986" y="1791482"/>
            <a:ext cx="5572014" cy="4814518"/>
          </a:xfrm>
          <a:prstGeom prst="rect">
            <a:avLst/>
          </a:prstGeom>
        </p:spPr>
        <p:txBody>
          <a:bodyPr vert="horz" lIns="0" tIns="0" rIns="0" bIns="0" rtlCol="0">
            <a:normAutofit/>
          </a:bodyPr>
          <a:lstStyle/>
          <a:p>
            <a:pPr marL="285750" lvl="0" indent="-285750" defTabSz="914377">
              <a:lnSpc>
                <a:spcPct val="150000"/>
              </a:lnSpc>
              <a:spcAft>
                <a:spcPts val="600"/>
              </a:spcAft>
              <a:buFont typeface="Arial" panose="020B0604020202020204" pitchFamily="34" charset="0"/>
              <a:buChar char="•"/>
            </a:pPr>
            <a:r>
              <a:rPr lang="en-US" sz="1800" b="0" dirty="0">
                <a:effectLst/>
                <a:cs typeface="Arial" panose="020B0604020202020204" pitchFamily="34" charset="0"/>
              </a:rPr>
              <a:t>What is the image of?</a:t>
            </a:r>
          </a:p>
          <a:p>
            <a:pPr marL="285750" lvl="0" indent="-285750" defTabSz="914377">
              <a:lnSpc>
                <a:spcPct val="150000"/>
              </a:lnSpc>
              <a:spcAft>
                <a:spcPts val="600"/>
              </a:spcAft>
              <a:buFont typeface="Arial" panose="020B0604020202020204" pitchFamily="34" charset="0"/>
              <a:buChar char="•"/>
            </a:pPr>
            <a:r>
              <a:rPr lang="en-US" sz="1800" b="0" dirty="0">
                <a:effectLst/>
                <a:cs typeface="Arial" panose="020B0604020202020204" pitchFamily="34" charset="0"/>
              </a:rPr>
              <a:t>How does the image highlight a problem </a:t>
            </a:r>
            <a:r>
              <a:rPr lang="en-US" sz="1800" dirty="0">
                <a:cs typeface="Arial" panose="020B0604020202020204" pitchFamily="34" charset="0"/>
              </a:rPr>
              <a:t>for </a:t>
            </a:r>
            <a:r>
              <a:rPr lang="en-US" sz="1800" b="0" dirty="0">
                <a:effectLst/>
                <a:cs typeface="Arial" panose="020B0604020202020204" pitchFamily="34" charset="0"/>
              </a:rPr>
              <a:t>biodiversity?</a:t>
            </a:r>
          </a:p>
          <a:p>
            <a:pPr marL="285750" lvl="0" indent="-285750">
              <a:lnSpc>
                <a:spcPct val="150000"/>
              </a:lnSpc>
              <a:spcAft>
                <a:spcPts val="600"/>
              </a:spcAft>
              <a:buFont typeface="Arial" panose="020B0604020202020204" pitchFamily="34" charset="0"/>
              <a:buChar char="•"/>
            </a:pPr>
            <a:r>
              <a:rPr lang="en-AU" sz="1800" dirty="0">
                <a:effectLst/>
                <a:ea typeface="Calibri" panose="020F0502020204030204" pitchFamily="34" charset="0"/>
              </a:rPr>
              <a:t>What can the image tell us about the effect of biodiversity on environmental sustainability?</a:t>
            </a:r>
          </a:p>
        </p:txBody>
      </p:sp>
      <p:pic>
        <p:nvPicPr>
          <p:cNvPr id="1026" name="Picture 2" descr="This image depicts a degraded landscape characterised by deforestation, erosion, and drought">
            <a:extLst>
              <a:ext uri="{FF2B5EF4-FFF2-40B4-BE49-F238E27FC236}">
                <a16:creationId xmlns:a16="http://schemas.microsoft.com/office/drawing/2014/main" id="{5B74AE52-8AE5-5696-AD2A-EA24CB554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588" y="1292534"/>
            <a:ext cx="3818409" cy="509278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EE030EC-6336-5191-064F-9295A94136C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18</a:t>
            </a:fld>
            <a:endParaRPr lang="en-AU"/>
          </a:p>
        </p:txBody>
      </p:sp>
    </p:spTree>
    <p:extLst>
      <p:ext uri="{BB962C8B-B14F-4D97-AF65-F5344CB8AC3E}">
        <p14:creationId xmlns:p14="http://schemas.microsoft.com/office/powerpoint/2010/main" val="383012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56EEB-1CFE-F51F-6ED0-24299CA06B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62A022-CBBE-6713-1208-0CE2DB0A6C50}"/>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t>1.3 Images of biodiversity loss (2 of 2)</a:t>
            </a:r>
            <a:endParaRPr lang="en-AU" dirty="0"/>
          </a:p>
        </p:txBody>
      </p:sp>
      <p:sp>
        <p:nvSpPr>
          <p:cNvPr id="4" name="Text Placeholder 3">
            <a:extLst>
              <a:ext uri="{FF2B5EF4-FFF2-40B4-BE49-F238E27FC236}">
                <a16:creationId xmlns:a16="http://schemas.microsoft.com/office/drawing/2014/main" id="{7E3A5209-9709-A450-E4B7-BFA1D0DE34DF}"/>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sz="1800" b="0" kern="1200">
                <a:latin typeface="Arial" panose="020B0604020202020204" pitchFamily="34" charset="0"/>
                <a:ea typeface="+mn-ea"/>
                <a:cs typeface="Arial" panose="020B0604020202020204" pitchFamily="34" charset="0"/>
              </a:rPr>
              <a:t>An aquatic </a:t>
            </a:r>
            <a:r>
              <a:rPr lang="en-US" sz="1800"/>
              <a:t>environment</a:t>
            </a:r>
            <a:endParaRPr lang="en-US" sz="1800" b="0" kern="1200">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65CB0EE-D24D-1977-362E-0321EFC716DA}"/>
              </a:ext>
            </a:extLst>
          </p:cNvPr>
          <p:cNvSpPr txBox="1"/>
          <p:nvPr/>
        </p:nvSpPr>
        <p:spPr>
          <a:xfrm>
            <a:off x="420748" y="1516154"/>
            <a:ext cx="3987349" cy="4814518"/>
          </a:xfrm>
          <a:prstGeom prst="rect">
            <a:avLst/>
          </a:prstGeom>
        </p:spPr>
        <p:txBody>
          <a:bodyPr vert="horz" lIns="0" tIns="0" rIns="0" bIns="0" rtlCol="0">
            <a:normAutofit/>
          </a:bodyPr>
          <a:lstStyle/>
          <a:p>
            <a:pPr marL="285750" lvl="0" indent="-285750" defTabSz="914377">
              <a:lnSpc>
                <a:spcPct val="150000"/>
              </a:lnSpc>
              <a:spcAft>
                <a:spcPts val="1200"/>
              </a:spcAft>
              <a:buFont typeface="Arial" panose="020B0604020202020204" pitchFamily="34" charset="0"/>
              <a:buChar char="•"/>
            </a:pPr>
            <a:r>
              <a:rPr lang="en-US" sz="1800" b="0" dirty="0">
                <a:effectLst/>
                <a:cs typeface="Arial" panose="020B0604020202020204" pitchFamily="34" charset="0"/>
              </a:rPr>
              <a:t>What is the image of?</a:t>
            </a:r>
          </a:p>
          <a:p>
            <a:pPr marL="285750" lvl="0" indent="-285750" defTabSz="914377">
              <a:lnSpc>
                <a:spcPct val="150000"/>
              </a:lnSpc>
              <a:spcAft>
                <a:spcPts val="1200"/>
              </a:spcAft>
              <a:buFont typeface="Arial" panose="020B0604020202020204" pitchFamily="34" charset="0"/>
              <a:buChar char="•"/>
            </a:pPr>
            <a:r>
              <a:rPr lang="en-US" sz="1800" b="0" dirty="0">
                <a:effectLst/>
                <a:cs typeface="Arial" panose="020B0604020202020204" pitchFamily="34" charset="0"/>
              </a:rPr>
              <a:t>How does the image highlight a problem </a:t>
            </a:r>
            <a:r>
              <a:rPr lang="en-US" sz="1800" dirty="0">
                <a:cs typeface="Arial" panose="020B0604020202020204" pitchFamily="34" charset="0"/>
              </a:rPr>
              <a:t>for </a:t>
            </a:r>
            <a:r>
              <a:rPr lang="en-US" sz="1800" b="0" dirty="0">
                <a:effectLst/>
                <a:cs typeface="Arial" panose="020B0604020202020204" pitchFamily="34" charset="0"/>
              </a:rPr>
              <a:t>biodiversity?</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What can the image tell us about the effect of biodiversity on environmental sustainability?</a:t>
            </a:r>
          </a:p>
        </p:txBody>
      </p:sp>
      <p:pic>
        <p:nvPicPr>
          <p:cNvPr id="6" name="Picture 5" descr="Image of coral bleaching">
            <a:extLst>
              <a:ext uri="{FF2B5EF4-FFF2-40B4-BE49-F238E27FC236}">
                <a16:creationId xmlns:a16="http://schemas.microsoft.com/office/drawing/2014/main" id="{2DC91DCF-E81D-55F7-CE0F-30065603E1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1649" y="1686016"/>
            <a:ext cx="6970157" cy="4577416"/>
          </a:xfrm>
          <a:prstGeom prst="rect">
            <a:avLst/>
          </a:prstGeom>
          <a:noFill/>
          <a:ln>
            <a:noFill/>
          </a:ln>
        </p:spPr>
      </p:pic>
      <p:sp>
        <p:nvSpPr>
          <p:cNvPr id="12" name="TextBox 11">
            <a:extLst>
              <a:ext uri="{FF2B5EF4-FFF2-40B4-BE49-F238E27FC236}">
                <a16:creationId xmlns:a16="http://schemas.microsoft.com/office/drawing/2014/main" id="{6416F94B-683A-7528-255E-DFB10FF646BE}"/>
              </a:ext>
            </a:extLst>
          </p:cNvPr>
          <p:cNvSpPr txBox="1"/>
          <p:nvPr/>
        </p:nvSpPr>
        <p:spPr>
          <a:xfrm>
            <a:off x="4861649" y="6453618"/>
            <a:ext cx="4629823" cy="304763"/>
          </a:xfrm>
          <a:prstGeom prst="rect">
            <a:avLst/>
          </a:prstGeom>
          <a:noFill/>
        </p:spPr>
        <p:txBody>
          <a:bodyPr wrap="square" lIns="0">
            <a:spAutoFit/>
          </a:bodyPr>
          <a:lstStyle/>
          <a:p>
            <a:pPr>
              <a:lnSpc>
                <a:spcPct val="150000"/>
              </a:lnSpc>
              <a:spcBef>
                <a:spcPts val="1200"/>
              </a:spcBef>
              <a:spcAft>
                <a:spcPts val="600"/>
              </a:spcAft>
            </a:pPr>
            <a:r>
              <a:rPr lang="en-AU" sz="1050" u="sng" dirty="0">
                <a:solidFill>
                  <a:srgbClr val="001C4A"/>
                </a:solidFill>
                <a:effectLst/>
                <a:latin typeface="Arial" panose="020B0604020202020204" pitchFamily="34" charset="0"/>
                <a:ea typeface="Calibri" panose="020F0502020204030204" pitchFamily="34" charset="0"/>
                <a:hlinkClick r:id="rId4"/>
              </a:rPr>
              <a:t>'Coral bleaching</a:t>
            </a:r>
            <a:r>
              <a:rPr lang="en-AU" sz="1050" dirty="0">
                <a:effectLst/>
                <a:latin typeface="Arial" panose="020B0604020202020204" pitchFamily="34" charset="0"/>
                <a:ea typeface="Calibri" panose="020F0502020204030204" pitchFamily="34" charset="0"/>
              </a:rPr>
              <a:t>’ by Mark Spalding is licensed under </a:t>
            </a:r>
            <a:r>
              <a:rPr lang="en-AU" sz="1050" dirty="0">
                <a:effectLst/>
                <a:latin typeface="Arial" panose="020B0604020202020204" pitchFamily="34" charset="0"/>
                <a:ea typeface="Calibri" panose="020F0502020204030204" pitchFamily="34" charset="0"/>
                <a:hlinkClick r:id="rId5"/>
              </a:rPr>
              <a:t>CC BY-NC-SA 2.0</a:t>
            </a:r>
            <a:endParaRPr lang="en-AU" sz="105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E3828785-95B8-4FE3-C73A-184FC4556D2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66925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Arial"/>
                <a:cs typeface="Arial"/>
              </a:rPr>
              <a:t>Environmental sustainability</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Arial"/>
                <a:cs typeface="Arial"/>
              </a:rPr>
              <a:t>Stage 5</a:t>
            </a:r>
            <a:endParaRPr lang="en-AU"/>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a:latin typeface="Arial"/>
                <a:cs typeface="Arial"/>
              </a:rPr>
              <a:t>Supporting PowerPoint</a:t>
            </a:r>
            <a:endParaRPr lang="en-AU"/>
          </a:p>
        </p:txBody>
      </p:sp>
      <p:pic>
        <p:nvPicPr>
          <p:cNvPr id="6" name="Picture Placeholder 5" descr="A group of science icons">
            <a:extLst>
              <a:ext uri="{FF2B5EF4-FFF2-40B4-BE49-F238E27FC236}">
                <a16:creationId xmlns:a16="http://schemas.microsoft.com/office/drawing/2014/main" id="{3942F79C-263F-2413-9639-62280F0FB0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983" r="19983"/>
          <a:stretch>
            <a:fillRect/>
          </a:stretch>
        </p:blipFill>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74DE1-6468-86E9-1DBB-9922B01A13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79F413-F543-6672-4149-E49316AF64BC}"/>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t>1.3 Images of protection of biodiversity (1 of 2)</a:t>
            </a:r>
            <a:endParaRPr lang="en-AU" dirty="0"/>
          </a:p>
        </p:txBody>
      </p:sp>
      <p:sp>
        <p:nvSpPr>
          <p:cNvPr id="8" name="TextBox 7">
            <a:extLst>
              <a:ext uri="{FF2B5EF4-FFF2-40B4-BE49-F238E27FC236}">
                <a16:creationId xmlns:a16="http://schemas.microsoft.com/office/drawing/2014/main" id="{99D97E2F-B94A-D674-624D-FC4C58061B54}"/>
              </a:ext>
            </a:extLst>
          </p:cNvPr>
          <p:cNvSpPr txBox="1"/>
          <p:nvPr/>
        </p:nvSpPr>
        <p:spPr>
          <a:xfrm>
            <a:off x="359999" y="1650957"/>
            <a:ext cx="3987349" cy="4814518"/>
          </a:xfrm>
          <a:prstGeom prst="rect">
            <a:avLst/>
          </a:prstGeom>
        </p:spPr>
        <p:txBody>
          <a:bodyPr vert="horz" lIns="0" tIns="0" rIns="0" bIns="0" rtlCol="0">
            <a:normAutofit/>
          </a:bodyPr>
          <a:lstStyle/>
          <a:p>
            <a:pPr marL="285750" lvl="0" indent="-285750" defTabSz="914377">
              <a:lnSpc>
                <a:spcPct val="150000"/>
              </a:lnSpc>
              <a:spcAft>
                <a:spcPts val="1200"/>
              </a:spcAft>
              <a:buFont typeface="Arial" panose="020B0604020202020204" pitchFamily="34" charset="0"/>
              <a:buChar char="•"/>
            </a:pPr>
            <a:r>
              <a:rPr lang="en-US" sz="1800" b="0" dirty="0">
                <a:effectLst/>
                <a:cs typeface="Arial" panose="020B0604020202020204" pitchFamily="34" charset="0"/>
              </a:rPr>
              <a:t>What is the image of?</a:t>
            </a:r>
          </a:p>
          <a:p>
            <a:pPr marL="285750" lvl="0" indent="-285750" defTabSz="914377">
              <a:lnSpc>
                <a:spcPct val="150000"/>
              </a:lnSpc>
              <a:spcAft>
                <a:spcPts val="1200"/>
              </a:spcAft>
              <a:buFont typeface="Arial" panose="020B0604020202020204" pitchFamily="34" charset="0"/>
              <a:buChar char="•"/>
            </a:pPr>
            <a:r>
              <a:rPr lang="en-US" sz="1800" b="0" dirty="0">
                <a:effectLst/>
                <a:cs typeface="Arial" panose="020B0604020202020204" pitchFamily="34" charset="0"/>
              </a:rPr>
              <a:t>How does the image highlight a solution </a:t>
            </a:r>
            <a:r>
              <a:rPr lang="en-US" sz="1800" dirty="0">
                <a:cs typeface="Arial" panose="020B0604020202020204" pitchFamily="34" charset="0"/>
              </a:rPr>
              <a:t>for </a:t>
            </a:r>
            <a:r>
              <a:rPr lang="en-US" sz="1800" b="0" dirty="0">
                <a:effectLst/>
                <a:cs typeface="Arial" panose="020B0604020202020204" pitchFamily="34" charset="0"/>
              </a:rPr>
              <a:t>biodiversity?</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What can the image tell us about the effect of biodiversity on environmental sustainability?</a:t>
            </a:r>
          </a:p>
        </p:txBody>
      </p:sp>
      <p:pic>
        <p:nvPicPr>
          <p:cNvPr id="5" name="Picture 4" descr="Mangrove ecosystem management by studying abiotic factors">
            <a:extLst>
              <a:ext uri="{FF2B5EF4-FFF2-40B4-BE49-F238E27FC236}">
                <a16:creationId xmlns:a16="http://schemas.microsoft.com/office/drawing/2014/main" id="{0B55E705-4361-5A5A-3BEC-4BECFFBBCC03}"/>
              </a:ext>
            </a:extLst>
          </p:cNvPr>
          <p:cNvPicPr>
            <a:picLocks noChangeAspect="1"/>
          </p:cNvPicPr>
          <p:nvPr/>
        </p:nvPicPr>
        <p:blipFill>
          <a:blip r:embed="rId3"/>
          <a:stretch>
            <a:fillRect/>
          </a:stretch>
        </p:blipFill>
        <p:spPr>
          <a:xfrm>
            <a:off x="4949767" y="1570679"/>
            <a:ext cx="6886356" cy="4755619"/>
          </a:xfrm>
          <a:prstGeom prst="rect">
            <a:avLst/>
          </a:prstGeom>
        </p:spPr>
      </p:pic>
      <p:sp>
        <p:nvSpPr>
          <p:cNvPr id="2" name="Slide Number Placeholder 1">
            <a:extLst>
              <a:ext uri="{FF2B5EF4-FFF2-40B4-BE49-F238E27FC236}">
                <a16:creationId xmlns:a16="http://schemas.microsoft.com/office/drawing/2014/main" id="{B8627D82-5D67-CBF8-FB3C-410522F5B6C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Tree>
    <p:extLst>
      <p:ext uri="{BB962C8B-B14F-4D97-AF65-F5344CB8AC3E}">
        <p14:creationId xmlns:p14="http://schemas.microsoft.com/office/powerpoint/2010/main" val="4565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2FFB-B0B2-1E17-6137-B0F08B3121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F9C159-87BA-8359-99D1-627476938D77}"/>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t>1.3 Images of protection of biodiversity (2 of 2)</a:t>
            </a:r>
            <a:endParaRPr lang="en-AU" dirty="0"/>
          </a:p>
        </p:txBody>
      </p:sp>
      <p:sp>
        <p:nvSpPr>
          <p:cNvPr id="7" name="Text Placeholder 6">
            <a:extLst>
              <a:ext uri="{FF2B5EF4-FFF2-40B4-BE49-F238E27FC236}">
                <a16:creationId xmlns:a16="http://schemas.microsoft.com/office/drawing/2014/main" id="{B1446909-BD28-896D-A64E-E6A367B9248B}"/>
              </a:ext>
            </a:extLst>
          </p:cNvPr>
          <p:cNvSpPr>
            <a:spLocks noGrp="1"/>
          </p:cNvSpPr>
          <p:nvPr>
            <p:ph type="body" sz="quarter" idx="18"/>
          </p:nvPr>
        </p:nvSpPr>
        <p:spPr/>
        <p:txBody>
          <a:bodyPr/>
          <a:lstStyle/>
          <a:p>
            <a:r>
              <a:rPr lang="en-AU"/>
              <a:t>A national park</a:t>
            </a:r>
          </a:p>
        </p:txBody>
      </p:sp>
      <p:sp>
        <p:nvSpPr>
          <p:cNvPr id="8" name="TextBox 7">
            <a:extLst>
              <a:ext uri="{FF2B5EF4-FFF2-40B4-BE49-F238E27FC236}">
                <a16:creationId xmlns:a16="http://schemas.microsoft.com/office/drawing/2014/main" id="{09402E92-9AB6-DECB-4CC4-1543A4057A20}"/>
              </a:ext>
            </a:extLst>
          </p:cNvPr>
          <p:cNvSpPr txBox="1"/>
          <p:nvPr/>
        </p:nvSpPr>
        <p:spPr>
          <a:xfrm>
            <a:off x="359999" y="1668269"/>
            <a:ext cx="3727369" cy="4814518"/>
          </a:xfrm>
          <a:prstGeom prst="rect">
            <a:avLst/>
          </a:prstGeom>
        </p:spPr>
        <p:txBody>
          <a:bodyPr vert="horz" lIns="0" tIns="0" rIns="0" bIns="0" rtlCol="0">
            <a:normAutofit/>
          </a:bodyPr>
          <a:lstStyle/>
          <a:p>
            <a:pPr marL="285750" lvl="0" indent="-285750" defTabSz="914377">
              <a:lnSpc>
                <a:spcPct val="150000"/>
              </a:lnSpc>
              <a:spcAft>
                <a:spcPts val="1200"/>
              </a:spcAft>
              <a:buFont typeface="Arial" panose="020B0604020202020204" pitchFamily="34" charset="0"/>
              <a:buChar char="•"/>
            </a:pPr>
            <a:r>
              <a:rPr lang="en-US" sz="1800" b="0" dirty="0">
                <a:effectLst/>
                <a:cs typeface="Arial" panose="020B0604020202020204" pitchFamily="34" charset="0"/>
              </a:rPr>
              <a:t>What is the image of?</a:t>
            </a:r>
          </a:p>
          <a:p>
            <a:pPr marL="285750" lvl="0" indent="-285750" defTabSz="914377">
              <a:lnSpc>
                <a:spcPct val="150000"/>
              </a:lnSpc>
              <a:spcAft>
                <a:spcPts val="1200"/>
              </a:spcAft>
              <a:buFont typeface="Arial" panose="020B0604020202020204" pitchFamily="34" charset="0"/>
              <a:buChar char="•"/>
            </a:pPr>
            <a:r>
              <a:rPr lang="en-US" sz="1800" b="0" dirty="0">
                <a:effectLst/>
                <a:cs typeface="Arial" panose="020B0604020202020204" pitchFamily="34" charset="0"/>
              </a:rPr>
              <a:t>How does the image highlight a solution </a:t>
            </a:r>
            <a:r>
              <a:rPr lang="en-US" sz="1800" dirty="0">
                <a:cs typeface="Arial" panose="020B0604020202020204" pitchFamily="34" charset="0"/>
              </a:rPr>
              <a:t>for </a:t>
            </a:r>
            <a:r>
              <a:rPr lang="en-US" sz="1800" b="0" dirty="0">
                <a:effectLst/>
                <a:cs typeface="Arial" panose="020B0604020202020204" pitchFamily="34" charset="0"/>
              </a:rPr>
              <a:t>biodiversity?</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What can the image tell us about the effect of biodiversity on environmental sustainability?</a:t>
            </a:r>
          </a:p>
        </p:txBody>
      </p:sp>
      <p:pic>
        <p:nvPicPr>
          <p:cNvPr id="6" name="Picture 5" descr="A body of water with mountains in the background with Cradle Mountain in the background&#10;">
            <a:extLst>
              <a:ext uri="{FF2B5EF4-FFF2-40B4-BE49-F238E27FC236}">
                <a16:creationId xmlns:a16="http://schemas.microsoft.com/office/drawing/2014/main" id="{E3E01F51-36BE-83C3-062B-F6A54E0B9BC9}"/>
              </a:ext>
            </a:extLst>
          </p:cNvPr>
          <p:cNvPicPr>
            <a:picLocks noChangeAspect="1"/>
          </p:cNvPicPr>
          <p:nvPr/>
        </p:nvPicPr>
        <p:blipFill>
          <a:blip r:embed="rId3"/>
          <a:stretch>
            <a:fillRect/>
          </a:stretch>
        </p:blipFill>
        <p:spPr>
          <a:xfrm>
            <a:off x="4472610" y="1737967"/>
            <a:ext cx="7371388" cy="3558733"/>
          </a:xfrm>
          <a:prstGeom prst="rect">
            <a:avLst/>
          </a:prstGeom>
        </p:spPr>
      </p:pic>
      <p:sp>
        <p:nvSpPr>
          <p:cNvPr id="2" name="Slide Number Placeholder 1">
            <a:extLst>
              <a:ext uri="{FF2B5EF4-FFF2-40B4-BE49-F238E27FC236}">
                <a16:creationId xmlns:a16="http://schemas.microsoft.com/office/drawing/2014/main" id="{7E29F23E-D856-706A-2A97-7C6D8E3BDEC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Tree>
    <p:extLst>
      <p:ext uri="{BB962C8B-B14F-4D97-AF65-F5344CB8AC3E}">
        <p14:creationId xmlns:p14="http://schemas.microsoft.com/office/powerpoint/2010/main" val="41066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9AED-6F13-D843-930C-9BAA35C2496C}"/>
              </a:ext>
            </a:extLst>
          </p:cNvPr>
          <p:cNvSpPr>
            <a:spLocks noGrp="1"/>
          </p:cNvSpPr>
          <p:nvPr>
            <p:ph type="title"/>
          </p:nvPr>
        </p:nvSpPr>
        <p:spPr/>
        <p:txBody>
          <a:bodyPr/>
          <a:lstStyle/>
          <a:p>
            <a:r>
              <a:rPr lang="en-US"/>
              <a:t>1.3 Do we have a biodiversity problem?</a:t>
            </a:r>
            <a:endParaRPr lang="en-AU"/>
          </a:p>
        </p:txBody>
      </p:sp>
      <p:sp>
        <p:nvSpPr>
          <p:cNvPr id="5" name="TextBox 4">
            <a:extLst>
              <a:ext uri="{FF2B5EF4-FFF2-40B4-BE49-F238E27FC236}">
                <a16:creationId xmlns:a16="http://schemas.microsoft.com/office/drawing/2014/main" id="{4FA5D7D4-82AC-0C61-0930-08806752EC6B}"/>
              </a:ext>
            </a:extLst>
          </p:cNvPr>
          <p:cNvSpPr txBox="1"/>
          <p:nvPr/>
        </p:nvSpPr>
        <p:spPr>
          <a:xfrm>
            <a:off x="420748" y="1137631"/>
            <a:ext cx="3026459" cy="1905431"/>
          </a:xfrm>
          <a:prstGeom prst="rect">
            <a:avLst/>
          </a:prstGeom>
        </p:spPr>
        <p:txBody>
          <a:bodyPr vert="horz" lIns="0" tIns="0" rIns="0" bIns="0" rtlCol="0">
            <a:normAutofit/>
          </a:bodyPr>
          <a:lstStyle/>
          <a:p>
            <a:pPr lvl="0" defTabSz="914377">
              <a:lnSpc>
                <a:spcPct val="150000"/>
              </a:lnSpc>
              <a:spcAft>
                <a:spcPts val="1200"/>
              </a:spcAft>
            </a:pPr>
            <a:r>
              <a:rPr lang="en-AU" sz="1800" dirty="0">
                <a:effectLst/>
                <a:latin typeface="Arial" panose="020B0604020202020204" pitchFamily="34" charset="0"/>
                <a:ea typeface="Calibri" panose="020F0502020204030204" pitchFamily="34" charset="0"/>
              </a:rPr>
              <a:t>What does this data demonstrate in relation to the trend in biodiversity?</a:t>
            </a:r>
          </a:p>
        </p:txBody>
      </p:sp>
      <p:pic>
        <p:nvPicPr>
          <p:cNvPr id="7" name="Picture 6" descr="A graph of wildlife populations&#10;&#10;">
            <a:extLst>
              <a:ext uri="{FF2B5EF4-FFF2-40B4-BE49-F238E27FC236}">
                <a16:creationId xmlns:a16="http://schemas.microsoft.com/office/drawing/2014/main" id="{8DFBEA2B-554B-8136-BAEA-643143676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666" y="1137631"/>
            <a:ext cx="7531334" cy="5146338"/>
          </a:xfrm>
          <a:prstGeom prst="rect">
            <a:avLst/>
          </a:prstGeom>
        </p:spPr>
      </p:pic>
      <p:sp>
        <p:nvSpPr>
          <p:cNvPr id="8" name="TextBox 7">
            <a:extLst>
              <a:ext uri="{FF2B5EF4-FFF2-40B4-BE49-F238E27FC236}">
                <a16:creationId xmlns:a16="http://schemas.microsoft.com/office/drawing/2014/main" id="{61A35299-6A3B-A3F6-6623-95EABBCA8AB7}"/>
              </a:ext>
            </a:extLst>
          </p:cNvPr>
          <p:cNvSpPr txBox="1"/>
          <p:nvPr/>
        </p:nvSpPr>
        <p:spPr>
          <a:xfrm>
            <a:off x="232815" y="6447507"/>
            <a:ext cx="7845518" cy="304763"/>
          </a:xfrm>
          <a:prstGeom prst="rect">
            <a:avLst/>
          </a:prstGeom>
          <a:noFill/>
        </p:spPr>
        <p:txBody>
          <a:bodyPr wrap="square">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'Wildlife populations</a:t>
            </a:r>
            <a:r>
              <a:rPr lang="en-AU" sz="1050" dirty="0">
                <a:effectLst/>
                <a:latin typeface="Arial" panose="020B0604020202020204" pitchFamily="34" charset="0"/>
                <a:ea typeface="Calibri" panose="020F0502020204030204" pitchFamily="34" charset="0"/>
              </a:rPr>
              <a:t>’ by Hannah Ritchie is licensed under </a:t>
            </a:r>
            <a:r>
              <a:rPr lang="en-AU" sz="1050" dirty="0">
                <a:effectLst/>
                <a:latin typeface="Arial" panose="020B0604020202020204" pitchFamily="34" charset="0"/>
                <a:ea typeface="Calibri" panose="020F0502020204030204" pitchFamily="34" charset="0"/>
                <a:hlinkClick r:id="rId5"/>
              </a:rPr>
              <a:t>CC BY 4.0</a:t>
            </a:r>
            <a:endParaRPr lang="en-AU" sz="105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6A7F2C74-1582-E6D9-430D-29E7395CDD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1080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68584-F8AB-AC07-5871-E4B59528550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7E68C-2B70-D759-033E-EBF8FCBDD4A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a:p>
        </p:txBody>
      </p:sp>
      <p:sp>
        <p:nvSpPr>
          <p:cNvPr id="3" name="Title 2">
            <a:extLst>
              <a:ext uri="{FF2B5EF4-FFF2-40B4-BE49-F238E27FC236}">
                <a16:creationId xmlns:a16="http://schemas.microsoft.com/office/drawing/2014/main" id="{83D45E7D-1051-6704-E5A3-B0475DD21634}"/>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t>1.3 The 5 big threats to biodiversity</a:t>
            </a:r>
            <a:endParaRPr lang="en-AU" dirty="0"/>
          </a:p>
        </p:txBody>
      </p:sp>
      <p:sp>
        <p:nvSpPr>
          <p:cNvPr id="5" name="Rounded Rectangle 4">
            <a:extLst>
              <a:ext uri="{FF2B5EF4-FFF2-40B4-BE49-F238E27FC236}">
                <a16:creationId xmlns:a16="http://schemas.microsoft.com/office/drawing/2014/main" id="{FD622E19-36C1-16AB-E2B8-3DF7E20A73D8}"/>
              </a:ext>
              <a:ext uri="{C183D7F6-B498-43B3-948B-1728B52AA6E4}">
                <adec:decorative xmlns:adec="http://schemas.microsoft.com/office/drawing/2017/decorative" val="1"/>
              </a:ext>
            </a:extLst>
          </p:cNvPr>
          <p:cNvSpPr/>
          <p:nvPr/>
        </p:nvSpPr>
        <p:spPr>
          <a:xfrm>
            <a:off x="360363" y="1564814"/>
            <a:ext cx="5735637" cy="921935"/>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7" name="Rectangle 6" descr="Deciduous tree">
            <a:extLst>
              <a:ext uri="{FF2B5EF4-FFF2-40B4-BE49-F238E27FC236}">
                <a16:creationId xmlns:a16="http://schemas.microsoft.com/office/drawing/2014/main" id="{622DF3FB-B0D6-ED75-BED0-63E92DF2500D}"/>
              </a:ext>
            </a:extLst>
          </p:cNvPr>
          <p:cNvSpPr/>
          <p:nvPr/>
        </p:nvSpPr>
        <p:spPr>
          <a:xfrm>
            <a:off x="588641" y="1818255"/>
            <a:ext cx="415051" cy="41505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8" name="Freeform 7">
            <a:extLst>
              <a:ext uri="{FF2B5EF4-FFF2-40B4-BE49-F238E27FC236}">
                <a16:creationId xmlns:a16="http://schemas.microsoft.com/office/drawing/2014/main" id="{87F68C85-60B2-542E-220A-78E8DC96E31A}"/>
              </a:ext>
            </a:extLst>
          </p:cNvPr>
          <p:cNvSpPr/>
          <p:nvPr/>
        </p:nvSpPr>
        <p:spPr>
          <a:xfrm>
            <a:off x="1231971" y="1648462"/>
            <a:ext cx="4864028" cy="754639"/>
          </a:xfrm>
          <a:custGeom>
            <a:avLst/>
            <a:gdLst>
              <a:gd name="connsiteX0" fmla="*/ 0 w 4864028"/>
              <a:gd name="connsiteY0" fmla="*/ 0 h 754639"/>
              <a:gd name="connsiteX1" fmla="*/ 4864028 w 4864028"/>
              <a:gd name="connsiteY1" fmla="*/ 0 h 754639"/>
              <a:gd name="connsiteX2" fmla="*/ 4864028 w 4864028"/>
              <a:gd name="connsiteY2" fmla="*/ 754639 h 754639"/>
              <a:gd name="connsiteX3" fmla="*/ 0 w 4864028"/>
              <a:gd name="connsiteY3" fmla="*/ 754639 h 754639"/>
              <a:gd name="connsiteX4" fmla="*/ 0 w 4864028"/>
              <a:gd name="connsiteY4" fmla="*/ 0 h 75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028" h="754639">
                <a:moveTo>
                  <a:pt x="0" y="0"/>
                </a:moveTo>
                <a:lnTo>
                  <a:pt x="4864028" y="0"/>
                </a:lnTo>
                <a:lnTo>
                  <a:pt x="4864028" y="754639"/>
                </a:lnTo>
                <a:lnTo>
                  <a:pt x="0" y="7546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66" tIns="79866" rIns="79866" bIns="79866" numCol="1" spcCol="1270" anchor="ctr" anchorCtr="0">
            <a:noAutofit/>
          </a:bodyPr>
          <a:lstStyle/>
          <a:p>
            <a:pPr marL="0" lvl="0" indent="0" algn="l" defTabSz="889000">
              <a:lnSpc>
                <a:spcPct val="120000"/>
              </a:lnSpc>
              <a:spcAft>
                <a:spcPts val="600"/>
              </a:spcAft>
              <a:buNone/>
            </a:pPr>
            <a:r>
              <a:rPr lang="en-AU" sz="1800" kern="1200" dirty="0"/>
              <a:t>Changes in land and sea use (deforestation, urban expansion)</a:t>
            </a:r>
            <a:endParaRPr lang="en-US" sz="1800" kern="1200" dirty="0"/>
          </a:p>
        </p:txBody>
      </p:sp>
      <p:sp>
        <p:nvSpPr>
          <p:cNvPr id="9" name="Rounded Rectangle 8">
            <a:extLst>
              <a:ext uri="{FF2B5EF4-FFF2-40B4-BE49-F238E27FC236}">
                <a16:creationId xmlns:a16="http://schemas.microsoft.com/office/drawing/2014/main" id="{58ADD517-25C3-4C94-6BC2-AB7C4FC1472A}"/>
              </a:ext>
              <a:ext uri="{C183D7F6-B498-43B3-948B-1728B52AA6E4}">
                <adec:decorative xmlns:adec="http://schemas.microsoft.com/office/drawing/2017/decorative" val="1"/>
              </a:ext>
            </a:extLst>
          </p:cNvPr>
          <p:cNvSpPr/>
          <p:nvPr/>
        </p:nvSpPr>
        <p:spPr>
          <a:xfrm>
            <a:off x="360363" y="2675409"/>
            <a:ext cx="5735637" cy="878324"/>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9" descr="Fishing">
            <a:extLst>
              <a:ext uri="{FF2B5EF4-FFF2-40B4-BE49-F238E27FC236}">
                <a16:creationId xmlns:a16="http://schemas.microsoft.com/office/drawing/2014/main" id="{73828F04-2CFD-F83A-684E-DCB617A55338}"/>
              </a:ext>
            </a:extLst>
          </p:cNvPr>
          <p:cNvSpPr/>
          <p:nvPr/>
        </p:nvSpPr>
        <p:spPr>
          <a:xfrm>
            <a:off x="588641" y="2907045"/>
            <a:ext cx="415051" cy="415051"/>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11" name="Freeform 10">
            <a:extLst>
              <a:ext uri="{FF2B5EF4-FFF2-40B4-BE49-F238E27FC236}">
                <a16:creationId xmlns:a16="http://schemas.microsoft.com/office/drawing/2014/main" id="{A734DD8B-75EE-B506-1A4F-6385F8B20FA3}"/>
              </a:ext>
            </a:extLst>
          </p:cNvPr>
          <p:cNvSpPr/>
          <p:nvPr/>
        </p:nvSpPr>
        <p:spPr>
          <a:xfrm>
            <a:off x="1231971" y="2737251"/>
            <a:ext cx="4864028" cy="754639"/>
          </a:xfrm>
          <a:custGeom>
            <a:avLst/>
            <a:gdLst>
              <a:gd name="connsiteX0" fmla="*/ 0 w 4864028"/>
              <a:gd name="connsiteY0" fmla="*/ 0 h 754639"/>
              <a:gd name="connsiteX1" fmla="*/ 4864028 w 4864028"/>
              <a:gd name="connsiteY1" fmla="*/ 0 h 754639"/>
              <a:gd name="connsiteX2" fmla="*/ 4864028 w 4864028"/>
              <a:gd name="connsiteY2" fmla="*/ 754639 h 754639"/>
              <a:gd name="connsiteX3" fmla="*/ 0 w 4864028"/>
              <a:gd name="connsiteY3" fmla="*/ 754639 h 754639"/>
              <a:gd name="connsiteX4" fmla="*/ 0 w 4864028"/>
              <a:gd name="connsiteY4" fmla="*/ 0 h 75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028" h="754639">
                <a:moveTo>
                  <a:pt x="0" y="0"/>
                </a:moveTo>
                <a:lnTo>
                  <a:pt x="4864028" y="0"/>
                </a:lnTo>
                <a:lnTo>
                  <a:pt x="4864028" y="754639"/>
                </a:lnTo>
                <a:lnTo>
                  <a:pt x="0" y="7546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66" tIns="79866" rIns="79866" bIns="79866" numCol="1" spcCol="1270" anchor="ctr" anchorCtr="0">
            <a:noAutofit/>
          </a:bodyPr>
          <a:lstStyle/>
          <a:p>
            <a:pPr marL="0" lvl="0" indent="0" algn="l" defTabSz="889000">
              <a:lnSpc>
                <a:spcPct val="120000"/>
              </a:lnSpc>
              <a:spcAft>
                <a:spcPts val="600"/>
              </a:spcAft>
              <a:buNone/>
            </a:pPr>
            <a:r>
              <a:rPr lang="en-AU" sz="1800" kern="1200"/>
              <a:t>Overexploitation of resources (hunting, fishing, logging)</a:t>
            </a:r>
            <a:endParaRPr lang="en-US" sz="1800" kern="1200"/>
          </a:p>
        </p:txBody>
      </p:sp>
      <p:sp>
        <p:nvSpPr>
          <p:cNvPr id="12" name="Rounded Rectangle 11">
            <a:extLst>
              <a:ext uri="{FF2B5EF4-FFF2-40B4-BE49-F238E27FC236}">
                <a16:creationId xmlns:a16="http://schemas.microsoft.com/office/drawing/2014/main" id="{4DF52956-B1AE-5005-10D6-97838537151C}"/>
              </a:ext>
              <a:ext uri="{C183D7F6-B498-43B3-948B-1728B52AA6E4}">
                <adec:decorative xmlns:adec="http://schemas.microsoft.com/office/drawing/2017/decorative" val="1"/>
              </a:ext>
            </a:extLst>
          </p:cNvPr>
          <p:cNvSpPr/>
          <p:nvPr/>
        </p:nvSpPr>
        <p:spPr>
          <a:xfrm>
            <a:off x="360363" y="3788188"/>
            <a:ext cx="5735637" cy="754639"/>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3" name="Rectangle 12" descr="High temperature outline">
            <a:extLst>
              <a:ext uri="{FF2B5EF4-FFF2-40B4-BE49-F238E27FC236}">
                <a16:creationId xmlns:a16="http://schemas.microsoft.com/office/drawing/2014/main" id="{8FC35705-FACE-B324-9759-45A559185097}"/>
              </a:ext>
            </a:extLst>
          </p:cNvPr>
          <p:cNvSpPr/>
          <p:nvPr/>
        </p:nvSpPr>
        <p:spPr>
          <a:xfrm>
            <a:off x="588641" y="3957982"/>
            <a:ext cx="415051" cy="415051"/>
          </a:xfrm>
          <a:prstGeom prst="rect">
            <a:avLst/>
          </a:prstGeom>
          <a:blipFill>
            <a:blip r:embed="rId5"/>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14" name="Freeform 13">
            <a:extLst>
              <a:ext uri="{FF2B5EF4-FFF2-40B4-BE49-F238E27FC236}">
                <a16:creationId xmlns:a16="http://schemas.microsoft.com/office/drawing/2014/main" id="{3F56D857-DAD1-98C6-C9B1-0D4482729C97}"/>
              </a:ext>
            </a:extLst>
          </p:cNvPr>
          <p:cNvSpPr/>
          <p:nvPr/>
        </p:nvSpPr>
        <p:spPr>
          <a:xfrm>
            <a:off x="1231971" y="3742393"/>
            <a:ext cx="4864028" cy="846229"/>
          </a:xfrm>
          <a:custGeom>
            <a:avLst/>
            <a:gdLst>
              <a:gd name="connsiteX0" fmla="*/ 0 w 4864028"/>
              <a:gd name="connsiteY0" fmla="*/ 0 h 846229"/>
              <a:gd name="connsiteX1" fmla="*/ 4864028 w 4864028"/>
              <a:gd name="connsiteY1" fmla="*/ 0 h 846229"/>
              <a:gd name="connsiteX2" fmla="*/ 4864028 w 4864028"/>
              <a:gd name="connsiteY2" fmla="*/ 846229 h 846229"/>
              <a:gd name="connsiteX3" fmla="*/ 0 w 4864028"/>
              <a:gd name="connsiteY3" fmla="*/ 846229 h 846229"/>
              <a:gd name="connsiteX4" fmla="*/ 0 w 4864028"/>
              <a:gd name="connsiteY4" fmla="*/ 0 h 84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028" h="846229">
                <a:moveTo>
                  <a:pt x="0" y="0"/>
                </a:moveTo>
                <a:lnTo>
                  <a:pt x="4864028" y="0"/>
                </a:lnTo>
                <a:lnTo>
                  <a:pt x="4864028" y="846229"/>
                </a:lnTo>
                <a:lnTo>
                  <a:pt x="0" y="8462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66" tIns="79866" rIns="79866" bIns="79866" numCol="1" spcCol="1270" anchor="ctr" anchorCtr="0">
            <a:noAutofit/>
          </a:bodyPr>
          <a:lstStyle/>
          <a:p>
            <a:pPr marL="0" lvl="0" indent="0" algn="l" defTabSz="889000">
              <a:lnSpc>
                <a:spcPct val="120000"/>
              </a:lnSpc>
              <a:spcAft>
                <a:spcPts val="600"/>
              </a:spcAft>
              <a:buNone/>
            </a:pPr>
            <a:r>
              <a:rPr lang="en-AU" sz="1800" kern="1200"/>
              <a:t>Climate change (rising temperatures, ocean acidification)</a:t>
            </a:r>
            <a:endParaRPr lang="en-US" sz="1800" kern="1200"/>
          </a:p>
        </p:txBody>
      </p:sp>
      <p:sp>
        <p:nvSpPr>
          <p:cNvPr id="15" name="Rounded Rectangle 14">
            <a:extLst>
              <a:ext uri="{FF2B5EF4-FFF2-40B4-BE49-F238E27FC236}">
                <a16:creationId xmlns:a16="http://schemas.microsoft.com/office/drawing/2014/main" id="{CFFF95E7-A204-AEBA-AC6B-7D04728F46DA}"/>
              </a:ext>
              <a:ext uri="{C183D7F6-B498-43B3-948B-1728B52AA6E4}">
                <adec:decorative xmlns:adec="http://schemas.microsoft.com/office/drawing/2017/decorative" val="1"/>
              </a:ext>
            </a:extLst>
          </p:cNvPr>
          <p:cNvSpPr/>
          <p:nvPr/>
        </p:nvSpPr>
        <p:spPr>
          <a:xfrm>
            <a:off x="360363" y="4777282"/>
            <a:ext cx="5735637" cy="754639"/>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6" name="Rectangle 15" descr="Power Plant with solid fill">
            <a:extLst>
              <a:ext uri="{FF2B5EF4-FFF2-40B4-BE49-F238E27FC236}">
                <a16:creationId xmlns:a16="http://schemas.microsoft.com/office/drawing/2014/main" id="{369396D5-2FA6-822A-68FA-E45382021F4B}"/>
              </a:ext>
            </a:extLst>
          </p:cNvPr>
          <p:cNvSpPr/>
          <p:nvPr/>
        </p:nvSpPr>
        <p:spPr>
          <a:xfrm>
            <a:off x="588641" y="4947076"/>
            <a:ext cx="415051" cy="415051"/>
          </a:xfrm>
          <a:prstGeom prst="rect">
            <a:avLst/>
          </a:prstGeom>
          <a:blipFill>
            <a:blip r:embed="rId6"/>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17" name="Freeform 16">
            <a:extLst>
              <a:ext uri="{FF2B5EF4-FFF2-40B4-BE49-F238E27FC236}">
                <a16:creationId xmlns:a16="http://schemas.microsoft.com/office/drawing/2014/main" id="{9FFBC119-74E0-306C-19DF-66BF700AE94E}"/>
              </a:ext>
            </a:extLst>
          </p:cNvPr>
          <p:cNvSpPr/>
          <p:nvPr/>
        </p:nvSpPr>
        <p:spPr>
          <a:xfrm>
            <a:off x="1231971" y="4777282"/>
            <a:ext cx="4864028" cy="754639"/>
          </a:xfrm>
          <a:custGeom>
            <a:avLst/>
            <a:gdLst>
              <a:gd name="connsiteX0" fmla="*/ 0 w 4864028"/>
              <a:gd name="connsiteY0" fmla="*/ 0 h 754639"/>
              <a:gd name="connsiteX1" fmla="*/ 4864028 w 4864028"/>
              <a:gd name="connsiteY1" fmla="*/ 0 h 754639"/>
              <a:gd name="connsiteX2" fmla="*/ 4864028 w 4864028"/>
              <a:gd name="connsiteY2" fmla="*/ 754639 h 754639"/>
              <a:gd name="connsiteX3" fmla="*/ 0 w 4864028"/>
              <a:gd name="connsiteY3" fmla="*/ 754639 h 754639"/>
              <a:gd name="connsiteX4" fmla="*/ 0 w 4864028"/>
              <a:gd name="connsiteY4" fmla="*/ 0 h 75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028" h="754639">
                <a:moveTo>
                  <a:pt x="0" y="0"/>
                </a:moveTo>
                <a:lnTo>
                  <a:pt x="4864028" y="0"/>
                </a:lnTo>
                <a:lnTo>
                  <a:pt x="4864028" y="754639"/>
                </a:lnTo>
                <a:lnTo>
                  <a:pt x="0" y="7546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66" tIns="79866" rIns="79866" bIns="79866" numCol="1" spcCol="1270" anchor="ctr" anchorCtr="0">
            <a:noAutofit/>
          </a:bodyPr>
          <a:lstStyle/>
          <a:p>
            <a:pPr marL="0" lvl="0" indent="0" algn="l" defTabSz="889000">
              <a:lnSpc>
                <a:spcPct val="120000"/>
              </a:lnSpc>
              <a:spcAft>
                <a:spcPts val="600"/>
              </a:spcAft>
              <a:buNone/>
            </a:pPr>
            <a:r>
              <a:rPr lang="en-AU" sz="1800" kern="1200"/>
              <a:t>Pollution (plastics, harmful chemicals, air and water pollution)</a:t>
            </a:r>
            <a:endParaRPr lang="en-US" sz="1800" kern="1200"/>
          </a:p>
        </p:txBody>
      </p:sp>
      <p:sp>
        <p:nvSpPr>
          <p:cNvPr id="19" name="Rounded Rectangle 18">
            <a:extLst>
              <a:ext uri="{FF2B5EF4-FFF2-40B4-BE49-F238E27FC236}">
                <a16:creationId xmlns:a16="http://schemas.microsoft.com/office/drawing/2014/main" id="{18FC50FB-F22B-27C2-46CC-8A4FFF557E4D}"/>
              </a:ext>
              <a:ext uri="{C183D7F6-B498-43B3-948B-1728B52AA6E4}">
                <adec:decorative xmlns:adec="http://schemas.microsoft.com/office/drawing/2017/decorative" val="1"/>
              </a:ext>
            </a:extLst>
          </p:cNvPr>
          <p:cNvSpPr/>
          <p:nvPr/>
        </p:nvSpPr>
        <p:spPr>
          <a:xfrm>
            <a:off x="360363" y="5720581"/>
            <a:ext cx="5735637" cy="793072"/>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21" name="Rectangle 20" descr="Fox with solid fill">
            <a:extLst>
              <a:ext uri="{FF2B5EF4-FFF2-40B4-BE49-F238E27FC236}">
                <a16:creationId xmlns:a16="http://schemas.microsoft.com/office/drawing/2014/main" id="{7D63DDC1-CF85-6710-8703-3B7583E27862}"/>
              </a:ext>
            </a:extLst>
          </p:cNvPr>
          <p:cNvSpPr/>
          <p:nvPr/>
        </p:nvSpPr>
        <p:spPr>
          <a:xfrm>
            <a:off x="588641" y="5909592"/>
            <a:ext cx="415051" cy="415051"/>
          </a:xfrm>
          <a:prstGeom prst="rect">
            <a:avLst/>
          </a:prstGeom>
          <a:blipFill>
            <a:blip r:embed="rId7"/>
            <a:srcRect/>
            <a:stretch>
              <a:fillRect/>
            </a:stretch>
          </a:blip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25" name="Rectangle: Rounded Corners 24">
            <a:extLst>
              <a:ext uri="{FF2B5EF4-FFF2-40B4-BE49-F238E27FC236}">
                <a16:creationId xmlns:a16="http://schemas.microsoft.com/office/drawing/2014/main" id="{6C6504CF-9D71-AEC7-9FDB-27B0EB03BCEF}"/>
              </a:ext>
            </a:extLst>
          </p:cNvPr>
          <p:cNvSpPr/>
          <p:nvPr/>
        </p:nvSpPr>
        <p:spPr>
          <a:xfrm>
            <a:off x="1219703" y="5766376"/>
            <a:ext cx="4595978" cy="728061"/>
          </a:xfrm>
          <a:prstGeom prst="roundRect">
            <a:avLst>
              <a:gd name="adj" fmla="val 10000"/>
            </a:avLst>
          </a:prstGeom>
          <a:no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a:lnSpc>
                <a:spcPct val="120000"/>
              </a:lnSpc>
              <a:spcAft>
                <a:spcPts val="600"/>
              </a:spcAft>
            </a:pPr>
            <a:r>
              <a:rPr lang="en-AU" sz="1800" dirty="0"/>
              <a:t>Invasive species (introduced species disrupting ecosystems)</a:t>
            </a:r>
          </a:p>
        </p:txBody>
      </p:sp>
      <p:pic>
        <p:nvPicPr>
          <p:cNvPr id="20" name="Picture Placeholder 19" descr="Earth from outer space">
            <a:extLst>
              <a:ext uri="{FF2B5EF4-FFF2-40B4-BE49-F238E27FC236}">
                <a16:creationId xmlns:a16="http://schemas.microsoft.com/office/drawing/2014/main" id="{92D84B91-EEDC-8850-E6CA-4DE28ED2F462}"/>
              </a:ext>
            </a:extLst>
          </p:cNvPr>
          <p:cNvPicPr>
            <a:picLocks noGrp="1" noChangeAspect="1"/>
          </p:cNvPicPr>
          <p:nvPr>
            <p:ph type="pic" sz="quarter" idx="20"/>
          </p:nvPr>
        </p:nvPicPr>
        <p:blipFill>
          <a:blip r:embed="rId8">
            <a:extLst>
              <a:ext uri="{28A0092B-C50C-407E-A947-70E740481C1C}">
                <a14:useLocalDpi xmlns:a14="http://schemas.microsoft.com/office/drawing/2010/main" val="0"/>
              </a:ext>
            </a:extLst>
          </a:blip>
          <a:srcRect l="17832" r="17832"/>
          <a:stretch>
            <a:fillRect/>
          </a:stretch>
        </p:blipFill>
        <p:spPr/>
      </p:pic>
    </p:spTree>
    <p:extLst>
      <p:ext uri="{BB962C8B-B14F-4D97-AF65-F5344CB8AC3E}">
        <p14:creationId xmlns:p14="http://schemas.microsoft.com/office/powerpoint/2010/main" val="297734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cs typeface="Arial"/>
              </a:rPr>
              <a:t>1.4 How about this weather?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96739950"/>
              </p:ext>
            </p:extLst>
          </p:nvPr>
        </p:nvGraphicFramePr>
        <p:xfrm>
          <a:off x="359998" y="1916174"/>
          <a:ext cx="11126369" cy="27024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analyse data to identify patterns.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600"/>
                        </a:spcAft>
                        <a:buFont typeface="Arial" panose="020B0604020202020204" pitchFamily="34" charset="0"/>
                        <a:buChar char="•"/>
                      </a:pPr>
                      <a:r>
                        <a:rPr lang="en-AU" sz="1800" kern="1200" dirty="0">
                          <a:solidFill>
                            <a:schemeClr val="dk1"/>
                          </a:solidFill>
                          <a:effectLst/>
                          <a:latin typeface="+mn-lt"/>
                          <a:ea typeface="+mn-ea"/>
                          <a:cs typeface="+mn-cs"/>
                        </a:rPr>
                        <a:t>define weather and climate</a:t>
                      </a:r>
                    </a:p>
                    <a:p>
                      <a:pPr marL="285750" lvl="0" indent="-285750">
                        <a:lnSpc>
                          <a:spcPct val="150000"/>
                        </a:lnSpc>
                        <a:spcAft>
                          <a:spcPts val="600"/>
                        </a:spcAft>
                        <a:buFont typeface="Arial" panose="020B0604020202020204" pitchFamily="34" charset="0"/>
                        <a:buChar char="•"/>
                      </a:pPr>
                      <a:r>
                        <a:rPr lang="en-AU" sz="1800" kern="1200" dirty="0">
                          <a:solidFill>
                            <a:schemeClr val="dk1"/>
                          </a:solidFill>
                          <a:effectLst/>
                          <a:latin typeface="+mn-lt"/>
                          <a:ea typeface="+mn-ea"/>
                          <a:cs typeface="+mn-cs"/>
                        </a:rPr>
                        <a:t>describe the differences between weather and climate</a:t>
                      </a:r>
                    </a:p>
                    <a:p>
                      <a:pPr marL="285750" indent="-285750">
                        <a:lnSpc>
                          <a:spcPct val="150000"/>
                        </a:lnSpc>
                        <a:spcAft>
                          <a:spcPts val="600"/>
                        </a:spcAft>
                        <a:buFont typeface="Arial" panose="020B0604020202020204" pitchFamily="34" charset="0"/>
                        <a:buChar char="•"/>
                      </a:pPr>
                      <a:r>
                        <a:rPr lang="en-AU" sz="1800" kern="1200" dirty="0">
                          <a:solidFill>
                            <a:schemeClr val="dk1"/>
                          </a:solidFill>
                          <a:effectLst/>
                          <a:latin typeface="+mn-lt"/>
                          <a:ea typeface="+mn-ea"/>
                          <a:cs typeface="+mn-cs"/>
                        </a:rPr>
                        <a:t>describe patterns in local weather and climate data.</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2046230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0C163B0-83E9-119E-1572-C69842593C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098F9E-85CA-D504-A2C1-B075AA0F35BA}"/>
              </a:ext>
            </a:extLst>
          </p:cNvPr>
          <p:cNvSpPr>
            <a:spLocks noGrp="1"/>
          </p:cNvSpPr>
          <p:nvPr>
            <p:ph type="title"/>
          </p:nvPr>
        </p:nvSpPr>
        <p:spPr/>
        <p:txBody>
          <a:bodyPr/>
          <a:lstStyle/>
          <a:p>
            <a:r>
              <a:rPr lang="en-AU">
                <a:solidFill>
                  <a:schemeClr val="accent1"/>
                </a:solidFill>
              </a:rPr>
              <a:t>1.4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95E3C6FE-BE29-D4F1-7C4C-262DA6E19BE2}"/>
              </a:ext>
              <a:ext uri="{C183D7F6-B498-43B3-948B-1728B52AA6E4}">
                <adec:decorative xmlns:adec="http://schemas.microsoft.com/office/drawing/2017/decorative" val="1"/>
              </a:ext>
            </a:extLst>
          </p:cNvPr>
          <p:cNvSpPr/>
          <p:nvPr/>
        </p:nvSpPr>
        <p:spPr>
          <a:xfrm>
            <a:off x="262799" y="1181100"/>
            <a:ext cx="4719846" cy="533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15AB0131-CDC7-A512-34B8-87FBDC709E34}"/>
              </a:ext>
            </a:extLst>
          </p:cNvPr>
          <p:cNvGrpSpPr/>
          <p:nvPr/>
        </p:nvGrpSpPr>
        <p:grpSpPr>
          <a:xfrm>
            <a:off x="386115" y="1320791"/>
            <a:ext cx="4436141" cy="1210000"/>
            <a:chOff x="476616" y="1600191"/>
            <a:chExt cx="3383826" cy="1210000"/>
          </a:xfrm>
        </p:grpSpPr>
        <p:sp>
          <p:nvSpPr>
            <p:cNvPr id="10" name="Rectangle: Rounded Corners 9">
              <a:extLst>
                <a:ext uri="{FF2B5EF4-FFF2-40B4-BE49-F238E27FC236}">
                  <a16:creationId xmlns:a16="http://schemas.microsoft.com/office/drawing/2014/main" id="{33E7ED64-4F9B-A325-72EA-F068C2037ACD}"/>
                </a:ext>
              </a:extLst>
            </p:cNvPr>
            <p:cNvSpPr/>
            <p:nvPr/>
          </p:nvSpPr>
          <p:spPr>
            <a:xfrm>
              <a:off x="476616" y="1600191"/>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800" b="1" dirty="0">
                <a:latin typeface="+mj-lt"/>
              </a:endParaRPr>
            </a:p>
          </p:txBody>
        </p:sp>
        <p:pic>
          <p:nvPicPr>
            <p:cNvPr id="11" name="Graphic 10" descr="Lightbulb and pencil with solid fill">
              <a:extLst>
                <a:ext uri="{FF2B5EF4-FFF2-40B4-BE49-F238E27FC236}">
                  <a16:creationId xmlns:a16="http://schemas.microsoft.com/office/drawing/2014/main" id="{3703F23A-183A-32BA-86C8-A8EFFE7EA6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64" y="1905706"/>
              <a:ext cx="495133" cy="495133"/>
            </a:xfrm>
            <a:prstGeom prst="rect">
              <a:avLst/>
            </a:prstGeom>
          </p:spPr>
        </p:pic>
      </p:grpSp>
      <p:sp>
        <p:nvSpPr>
          <p:cNvPr id="3" name="TextBox 2">
            <a:extLst>
              <a:ext uri="{FF2B5EF4-FFF2-40B4-BE49-F238E27FC236}">
                <a16:creationId xmlns:a16="http://schemas.microsoft.com/office/drawing/2014/main" id="{E7F5FE16-AA8E-1F25-7E67-DFE03C4AE989}"/>
              </a:ext>
            </a:extLst>
          </p:cNvPr>
          <p:cNvSpPr txBox="1"/>
          <p:nvPr/>
        </p:nvSpPr>
        <p:spPr>
          <a:xfrm>
            <a:off x="437323" y="2577737"/>
            <a:ext cx="4528518"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What is biodiversity?</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The number of forests in a country</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The variety of different species of plants, animals and microorganisms in an area</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The amount of pollution in the environment</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The size of a single animal population</a:t>
            </a:r>
            <a:endParaRPr lang="en-AU" sz="1800" dirty="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5C879B71-3EED-6802-9E62-8B8A6590001C}"/>
              </a:ext>
              <a:ext uri="{C183D7F6-B498-43B3-948B-1728B52AA6E4}">
                <adec:decorative xmlns:adec="http://schemas.microsoft.com/office/drawing/2017/decorative" val="1"/>
              </a:ext>
            </a:extLst>
          </p:cNvPr>
          <p:cNvSpPr/>
          <p:nvPr/>
        </p:nvSpPr>
        <p:spPr>
          <a:xfrm>
            <a:off x="5198579" y="1173880"/>
            <a:ext cx="3229839" cy="538571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6323FA64-068F-369E-964B-586DA5786B43}"/>
              </a:ext>
            </a:extLst>
          </p:cNvPr>
          <p:cNvSpPr/>
          <p:nvPr/>
        </p:nvSpPr>
        <p:spPr>
          <a:xfrm>
            <a:off x="5327028" y="1325025"/>
            <a:ext cx="2972940" cy="1205766"/>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Challenge</a:t>
            </a:r>
            <a:endParaRPr lang="en-US" sz="1600" b="1" dirty="0">
              <a:latin typeface="+mj-lt"/>
            </a:endParaRPr>
          </a:p>
        </p:txBody>
      </p:sp>
      <p:grpSp>
        <p:nvGrpSpPr>
          <p:cNvPr id="15" name="Group 4">
            <a:extLst>
              <a:ext uri="{FF2B5EF4-FFF2-40B4-BE49-F238E27FC236}">
                <a16:creationId xmlns:a16="http://schemas.microsoft.com/office/drawing/2014/main" id="{AF6D8B11-FA80-C597-A0A3-D23E50165E7B}"/>
              </a:ext>
              <a:ext uri="{C183D7F6-B498-43B3-948B-1728B52AA6E4}">
                <adec:decorative xmlns:adec="http://schemas.microsoft.com/office/drawing/2017/decorative" val="1"/>
              </a:ext>
            </a:extLst>
          </p:cNvPr>
          <p:cNvGrpSpPr>
            <a:grpSpLocks noChangeAspect="1"/>
          </p:cNvGrpSpPr>
          <p:nvPr/>
        </p:nvGrpSpPr>
        <p:grpSpPr bwMode="auto">
          <a:xfrm>
            <a:off x="5660040" y="1653602"/>
            <a:ext cx="435960" cy="544378"/>
            <a:chOff x="5049" y="2556"/>
            <a:chExt cx="332" cy="378"/>
          </a:xfrm>
        </p:grpSpPr>
        <p:sp>
          <p:nvSpPr>
            <p:cNvPr id="17" name="AutoShape 3">
              <a:extLst>
                <a:ext uri="{FF2B5EF4-FFF2-40B4-BE49-F238E27FC236}">
                  <a16:creationId xmlns:a16="http://schemas.microsoft.com/office/drawing/2014/main" id="{A46625FD-01CF-24EE-88E8-AF2C5545B80F}"/>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28E839F3-1F42-AE6E-7FC8-8EF637E53065}"/>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3F3ACA95-E7D6-BC8E-0CB6-3A100322824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0957E065-E1B6-35B2-56D9-89E0581A67A4}"/>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791424CA-8834-25CC-38B5-2ECEB7472059}"/>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07063C5-32FB-E480-7DEE-0F0522312DFE}"/>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A5E92716-7678-0DDA-FB98-C819FE437B61}"/>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54ACC7FA-BEAA-3A07-7546-E665987514F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0B90B8B3-D53B-60C2-6494-A540FE8B812F}"/>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5" name="TextBox 4">
            <a:extLst>
              <a:ext uri="{FF2B5EF4-FFF2-40B4-BE49-F238E27FC236}">
                <a16:creationId xmlns:a16="http://schemas.microsoft.com/office/drawing/2014/main" id="{9916CD1D-F5E1-7E19-1E91-EE738BB9B8F9}"/>
              </a:ext>
            </a:extLst>
          </p:cNvPr>
          <p:cNvSpPr txBox="1"/>
          <p:nvPr/>
        </p:nvSpPr>
        <p:spPr>
          <a:xfrm>
            <a:off x="5327028" y="2651351"/>
            <a:ext cx="2926737" cy="3908246"/>
          </a:xfrm>
          <a:prstGeom prst="rect">
            <a:avLst/>
          </a:prstGeom>
          <a:noFill/>
        </p:spPr>
        <p:txBody>
          <a:bodyPr wrap="square" lIns="0" tIns="0" rIns="0" bIns="0" rtlCol="0">
            <a:noAutofit/>
          </a:bodyPr>
          <a:lstStyle/>
          <a:p>
            <a:pPr algn="l">
              <a:lnSpc>
                <a:spcPct val="150000"/>
              </a:lnSpc>
            </a:pPr>
            <a:r>
              <a:rPr lang="en-AU" sz="1800" dirty="0">
                <a:effectLst/>
                <a:latin typeface="Arial" panose="020B0604020202020204" pitchFamily="34" charset="0"/>
                <a:ea typeface="Calibri" panose="020F0502020204030204" pitchFamily="34" charset="0"/>
              </a:rPr>
              <a:t>Give an example of a threat to biodiversity. </a:t>
            </a:r>
          </a:p>
          <a:p>
            <a:pPr algn="l"/>
            <a:endParaRPr lang="en-AU" sz="1800" dirty="0">
              <a:latin typeface="Arial" panose="020B0604020202020204" pitchFamily="34" charset="0"/>
              <a:ea typeface="Calibri" panose="020F0502020204030204" pitchFamily="34" charset="0"/>
            </a:endParaRPr>
          </a:p>
          <a:p>
            <a:pPr algn="l">
              <a:lnSpc>
                <a:spcPct val="150000"/>
              </a:lnSpc>
            </a:pPr>
            <a:r>
              <a:rPr lang="en-AU" sz="1800" dirty="0">
                <a:effectLst/>
                <a:latin typeface="Arial" panose="020B0604020202020204" pitchFamily="34" charset="0"/>
                <a:ea typeface="Calibri" panose="020F0502020204030204" pitchFamily="34" charset="0"/>
              </a:rPr>
              <a:t>Why is this a threat? </a:t>
            </a:r>
            <a:endParaRPr lang="en-AU" sz="1800" dirty="0"/>
          </a:p>
        </p:txBody>
      </p:sp>
      <p:sp>
        <p:nvSpPr>
          <p:cNvPr id="32" name="Rectangle: Rounded Corners 31">
            <a:extLst>
              <a:ext uri="{FF2B5EF4-FFF2-40B4-BE49-F238E27FC236}">
                <a16:creationId xmlns:a16="http://schemas.microsoft.com/office/drawing/2014/main" id="{3E3F4708-BB9D-4334-ED6B-29A634D59CD7}"/>
              </a:ext>
              <a:ext uri="{C183D7F6-B498-43B3-948B-1728B52AA6E4}">
                <adec:decorative xmlns:adec="http://schemas.microsoft.com/office/drawing/2017/decorative" val="1"/>
              </a:ext>
            </a:extLst>
          </p:cNvPr>
          <p:cNvSpPr/>
          <p:nvPr/>
        </p:nvSpPr>
        <p:spPr>
          <a:xfrm>
            <a:off x="8609393" y="1155943"/>
            <a:ext cx="3040063" cy="54036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Rounded Corners 33">
            <a:extLst>
              <a:ext uri="{FF2B5EF4-FFF2-40B4-BE49-F238E27FC236}">
                <a16:creationId xmlns:a16="http://schemas.microsoft.com/office/drawing/2014/main" id="{8A715DEE-09B0-F55B-B5E9-359A03749748}"/>
              </a:ext>
            </a:extLst>
          </p:cNvPr>
          <p:cNvSpPr/>
          <p:nvPr/>
        </p:nvSpPr>
        <p:spPr>
          <a:xfrm>
            <a:off x="8726599" y="1289427"/>
            <a:ext cx="2761773" cy="1225521"/>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Super challenge</a:t>
            </a:r>
            <a:endParaRPr lang="en-US" sz="1800" b="1" dirty="0">
              <a:latin typeface="+mj-lt"/>
            </a:endParaRPr>
          </a:p>
        </p:txBody>
      </p:sp>
      <p:pic>
        <p:nvPicPr>
          <p:cNvPr id="36" name="Graphic 35">
            <a:extLst>
              <a:ext uri="{FF2B5EF4-FFF2-40B4-BE49-F238E27FC236}">
                <a16:creationId xmlns:a16="http://schemas.microsoft.com/office/drawing/2014/main" id="{45E47225-0823-9FD7-3EAD-F79748D8E4E8}"/>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997077" y="1620841"/>
            <a:ext cx="627214" cy="545063"/>
          </a:xfrm>
          <a:prstGeom prst="rect">
            <a:avLst/>
          </a:prstGeom>
        </p:spPr>
      </p:pic>
      <p:sp>
        <p:nvSpPr>
          <p:cNvPr id="6" name="TextBox 5">
            <a:extLst>
              <a:ext uri="{FF2B5EF4-FFF2-40B4-BE49-F238E27FC236}">
                <a16:creationId xmlns:a16="http://schemas.microsoft.com/office/drawing/2014/main" id="{91D9F368-DA74-026F-8994-96AF65B31B1F}"/>
              </a:ext>
            </a:extLst>
          </p:cNvPr>
          <p:cNvSpPr txBox="1"/>
          <p:nvPr/>
        </p:nvSpPr>
        <p:spPr>
          <a:xfrm>
            <a:off x="8805672" y="2651351"/>
            <a:ext cx="2682700" cy="2679601"/>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Provide a solution to this threat.</a:t>
            </a:r>
            <a:endParaRPr lang="en-AU" sz="1800" dirty="0">
              <a:effectLst/>
              <a:latin typeface="Arial" panose="020B0604020202020204" pitchFamily="34" charset="0"/>
              <a:ea typeface="Calibri" panose="020F0502020204030204" pitchFamily="34" charset="0"/>
            </a:endParaRPr>
          </a:p>
        </p:txBody>
      </p:sp>
      <p:sp>
        <p:nvSpPr>
          <p:cNvPr id="37" name="Slide Number Placeholder 36">
            <a:extLst>
              <a:ext uri="{FF2B5EF4-FFF2-40B4-BE49-F238E27FC236}">
                <a16:creationId xmlns:a16="http://schemas.microsoft.com/office/drawing/2014/main" id="{3D1260D7-0023-A246-8040-FBE4A67556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312696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13C43-5AE1-CDB5-A367-894C8F38E6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
        <p:nvSpPr>
          <p:cNvPr id="3" name="Title 2">
            <a:extLst>
              <a:ext uri="{FF2B5EF4-FFF2-40B4-BE49-F238E27FC236}">
                <a16:creationId xmlns:a16="http://schemas.microsoft.com/office/drawing/2014/main" id="{0E5AB704-E958-D097-6976-CF98DAA32C00}"/>
              </a:ext>
            </a:extLst>
          </p:cNvPr>
          <p:cNvSpPr>
            <a:spLocks noGrp="1"/>
          </p:cNvSpPr>
          <p:nvPr>
            <p:ph type="title"/>
          </p:nvPr>
        </p:nvSpPr>
        <p:spPr>
          <a:xfrm>
            <a:off x="359999" y="360000"/>
            <a:ext cx="11385097" cy="545601"/>
          </a:xfrm>
        </p:spPr>
        <p:txBody>
          <a:bodyPr/>
          <a:lstStyle/>
          <a:p>
            <a:r>
              <a:rPr lang="en-AU" sz="3200" dirty="0"/>
              <a:t>1.4 Defining weather and climate</a:t>
            </a:r>
          </a:p>
        </p:txBody>
      </p:sp>
      <p:sp>
        <p:nvSpPr>
          <p:cNvPr id="5" name="Text Placeholder 4">
            <a:extLst>
              <a:ext uri="{FF2B5EF4-FFF2-40B4-BE49-F238E27FC236}">
                <a16:creationId xmlns:a16="http://schemas.microsoft.com/office/drawing/2014/main" id="{1243A499-DB36-1391-9ED6-5445D6FE765E}"/>
              </a:ext>
            </a:extLst>
          </p:cNvPr>
          <p:cNvSpPr>
            <a:spLocks noGrp="1"/>
          </p:cNvSpPr>
          <p:nvPr>
            <p:ph type="body" sz="quarter" idx="17"/>
          </p:nvPr>
        </p:nvSpPr>
        <p:spPr>
          <a:xfrm>
            <a:off x="359999" y="1530689"/>
            <a:ext cx="11249174" cy="3159293"/>
          </a:xfrm>
        </p:spPr>
        <p:txBody>
          <a:bodyPr/>
          <a:lstStyle/>
          <a:p>
            <a:r>
              <a:rPr lang="en-AU" b="1" dirty="0"/>
              <a:t>Weather: </a:t>
            </a:r>
            <a:r>
              <a:rPr lang="en-AU" dirty="0"/>
              <a:t>Describes the day-to-day conditions of the atmosphere in a specific place. This includes factors such as temperature, rainfall, wind, cloud cover, humidity (the amount of moisture in the air), and atmospheric pressure.</a:t>
            </a:r>
          </a:p>
          <a:p>
            <a:r>
              <a:rPr lang="en-AU" b="1" dirty="0"/>
              <a:t>Climate:</a:t>
            </a:r>
            <a:r>
              <a:rPr lang="en-AU" dirty="0"/>
              <a:t> Is the average pattern of weather in a particular region over a long period of time (usually 30 years or more). Climate tells us what the weather is usually like, not just what it’s like today or this week.</a:t>
            </a:r>
            <a:br>
              <a:rPr lang="en-AU" dirty="0"/>
            </a:br>
            <a:endParaRPr lang="en-AU" dirty="0"/>
          </a:p>
          <a:p>
            <a:endParaRPr lang="en-AU" dirty="0"/>
          </a:p>
        </p:txBody>
      </p:sp>
    </p:spTree>
    <p:extLst>
      <p:ext uri="{BB962C8B-B14F-4D97-AF65-F5344CB8AC3E}">
        <p14:creationId xmlns:p14="http://schemas.microsoft.com/office/powerpoint/2010/main" val="57593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F5ADFA-69A3-D6D2-26F7-F6FCA8B5BB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
        <p:nvSpPr>
          <p:cNvPr id="3" name="Title 2">
            <a:extLst>
              <a:ext uri="{FF2B5EF4-FFF2-40B4-BE49-F238E27FC236}">
                <a16:creationId xmlns:a16="http://schemas.microsoft.com/office/drawing/2014/main" id="{85C3D09F-FDF5-A404-39FC-86421DB5F609}"/>
              </a:ext>
            </a:extLst>
          </p:cNvPr>
          <p:cNvSpPr>
            <a:spLocks noGrp="1"/>
          </p:cNvSpPr>
          <p:nvPr>
            <p:ph type="title"/>
          </p:nvPr>
        </p:nvSpPr>
        <p:spPr/>
        <p:txBody>
          <a:bodyPr/>
          <a:lstStyle/>
          <a:p>
            <a:r>
              <a:rPr lang="en-AU" sz="3200" dirty="0"/>
              <a:t>1.4 The difference between weather and climate</a:t>
            </a:r>
          </a:p>
        </p:txBody>
      </p:sp>
      <p:graphicFrame>
        <p:nvGraphicFramePr>
          <p:cNvPr id="5" name="Table 4">
            <a:extLst>
              <a:ext uri="{FF2B5EF4-FFF2-40B4-BE49-F238E27FC236}">
                <a16:creationId xmlns:a16="http://schemas.microsoft.com/office/drawing/2014/main" id="{ADA11A2A-E1F3-80AC-2E91-DF4E5329E126}"/>
              </a:ext>
            </a:extLst>
          </p:cNvPr>
          <p:cNvGraphicFramePr>
            <a:graphicFrameLocks noGrp="1"/>
          </p:cNvGraphicFramePr>
          <p:nvPr>
            <p:extLst>
              <p:ext uri="{D42A27DB-BD31-4B8C-83A1-F6EECF244321}">
                <p14:modId xmlns:p14="http://schemas.microsoft.com/office/powerpoint/2010/main" val="3807014345"/>
              </p:ext>
            </p:extLst>
          </p:nvPr>
        </p:nvGraphicFramePr>
        <p:xfrm>
          <a:off x="360000" y="1848149"/>
          <a:ext cx="11065953" cy="4398899"/>
        </p:xfrm>
        <a:graphic>
          <a:graphicData uri="http://schemas.openxmlformats.org/drawingml/2006/table">
            <a:tbl>
              <a:tblPr firstRow="1" bandRow="1">
                <a:tableStyleId>{5A111915-BE36-4E01-A7E5-04B1672EAD32}</a:tableStyleId>
              </a:tblPr>
              <a:tblGrid>
                <a:gridCol w="3688651">
                  <a:extLst>
                    <a:ext uri="{9D8B030D-6E8A-4147-A177-3AD203B41FA5}">
                      <a16:colId xmlns:a16="http://schemas.microsoft.com/office/drawing/2014/main" val="2838142638"/>
                    </a:ext>
                  </a:extLst>
                </a:gridCol>
                <a:gridCol w="3688651">
                  <a:extLst>
                    <a:ext uri="{9D8B030D-6E8A-4147-A177-3AD203B41FA5}">
                      <a16:colId xmlns:a16="http://schemas.microsoft.com/office/drawing/2014/main" val="2439622372"/>
                    </a:ext>
                  </a:extLst>
                </a:gridCol>
                <a:gridCol w="3688651">
                  <a:extLst>
                    <a:ext uri="{9D8B030D-6E8A-4147-A177-3AD203B41FA5}">
                      <a16:colId xmlns:a16="http://schemas.microsoft.com/office/drawing/2014/main" val="1223851384"/>
                    </a:ext>
                  </a:extLst>
                </a:gridCol>
              </a:tblGrid>
              <a:tr h="729748">
                <a:tc>
                  <a:txBody>
                    <a:bodyPr/>
                    <a:lstStyle/>
                    <a:p>
                      <a:r>
                        <a:rPr lang="en-AU" sz="2000"/>
                        <a:t>Feature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sz="2000"/>
                        <a:t>Weather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sz="2000"/>
                        <a:t>Climate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356699441"/>
                  </a:ext>
                </a:extLst>
              </a:tr>
              <a:tr h="975363">
                <a:tc>
                  <a:txBody>
                    <a:bodyPr/>
                    <a:lstStyle/>
                    <a:p>
                      <a:pPr>
                        <a:lnSpc>
                          <a:spcPct val="150000"/>
                        </a:lnSpc>
                      </a:pPr>
                      <a:r>
                        <a:rPr lang="en-AU" sz="2000" b="1"/>
                        <a:t>Time scale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Short-term (minutes to months to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Long-term (decades, 30+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158733"/>
                  </a:ext>
                </a:extLst>
              </a:tr>
              <a:tr h="743062">
                <a:tc>
                  <a:txBody>
                    <a:bodyPr/>
                    <a:lstStyle/>
                    <a:p>
                      <a:pPr>
                        <a:lnSpc>
                          <a:spcPct val="150000"/>
                        </a:lnSpc>
                      </a:pPr>
                      <a:r>
                        <a:rPr lang="en-AU" sz="2000" b="1"/>
                        <a:t>Changes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Rapid and frequent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Slow and gradual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9711359"/>
                  </a:ext>
                </a:extLst>
              </a:tr>
              <a:tr h="975363">
                <a:tc>
                  <a:txBody>
                    <a:bodyPr/>
                    <a:lstStyle/>
                    <a:p>
                      <a:pPr>
                        <a:lnSpc>
                          <a:spcPct val="150000"/>
                        </a:lnSpc>
                      </a:pPr>
                      <a:r>
                        <a:rPr lang="en-AU" sz="2000" b="1"/>
                        <a:t>Measured 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Daily forecast, 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Long-term data, averages.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081466"/>
                  </a:ext>
                </a:extLst>
              </a:tr>
              <a:tr h="975363">
                <a:tc>
                  <a:txBody>
                    <a:bodyPr/>
                    <a:lstStyle/>
                    <a:p>
                      <a:pPr>
                        <a:lnSpc>
                          <a:spcPct val="150000"/>
                        </a:lnSpc>
                      </a:pPr>
                      <a:r>
                        <a:rPr lang="en-AU" sz="2000" b="1"/>
                        <a:t>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a:t>Sunny morning with afternoon showers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sz="2000" dirty="0"/>
                        <a:t>Temperate, sub-tropical.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1485932"/>
                  </a:ext>
                </a:extLst>
              </a:tr>
            </a:tbl>
          </a:graphicData>
        </a:graphic>
      </p:graphicFrame>
    </p:spTree>
    <p:extLst>
      <p:ext uri="{BB962C8B-B14F-4D97-AF65-F5344CB8AC3E}">
        <p14:creationId xmlns:p14="http://schemas.microsoft.com/office/powerpoint/2010/main" val="12358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1.5 What is the data telling us?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05034708"/>
              </p:ext>
            </p:extLst>
          </p:nvPr>
        </p:nvGraphicFramePr>
        <p:xfrm>
          <a:off x="359998" y="1916174"/>
          <a:ext cx="11126369" cy="249421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analyse data to identify trends and relationships in climate data.</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identify criteria and make a judgment on the validity of information from secondary sources</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describe the relationship between identified climate data variables, e.g. temperature over time</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extrapolate information from climate data.</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2783418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90DFD75-6DB8-EA53-A39A-F908474143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4FA855-683E-AF67-976B-151BEB7AF5CC}"/>
              </a:ext>
            </a:extLst>
          </p:cNvPr>
          <p:cNvSpPr>
            <a:spLocks noGrp="1"/>
          </p:cNvSpPr>
          <p:nvPr>
            <p:ph type="title"/>
          </p:nvPr>
        </p:nvSpPr>
        <p:spPr/>
        <p:txBody>
          <a:bodyPr/>
          <a:lstStyle/>
          <a:p>
            <a:r>
              <a:rPr lang="en-AU">
                <a:solidFill>
                  <a:schemeClr val="accent1"/>
                </a:solidFill>
              </a:rPr>
              <a:t>1.5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8BC1CC46-ABAC-2E6B-C54E-17918DAD308E}"/>
              </a:ext>
              <a:ext uri="{C183D7F6-B498-43B3-948B-1728B52AA6E4}">
                <adec:decorative xmlns:adec="http://schemas.microsoft.com/office/drawing/2017/decorative" val="1"/>
              </a:ext>
            </a:extLst>
          </p:cNvPr>
          <p:cNvSpPr/>
          <p:nvPr/>
        </p:nvSpPr>
        <p:spPr>
          <a:xfrm>
            <a:off x="262799" y="1181100"/>
            <a:ext cx="6540863"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BD12EDFC-876A-D92E-A4DF-AE15AD13D678}"/>
              </a:ext>
            </a:extLst>
          </p:cNvPr>
          <p:cNvGrpSpPr/>
          <p:nvPr/>
        </p:nvGrpSpPr>
        <p:grpSpPr>
          <a:xfrm>
            <a:off x="360000" y="1296518"/>
            <a:ext cx="6315050" cy="1210000"/>
            <a:chOff x="453532" y="1575918"/>
            <a:chExt cx="6199851" cy="1210000"/>
          </a:xfrm>
        </p:grpSpPr>
        <p:sp>
          <p:nvSpPr>
            <p:cNvPr id="10" name="Rectangle: Rounded Corners 9">
              <a:extLst>
                <a:ext uri="{FF2B5EF4-FFF2-40B4-BE49-F238E27FC236}">
                  <a16:creationId xmlns:a16="http://schemas.microsoft.com/office/drawing/2014/main" id="{5C9216FC-76C1-8932-6F93-4A67BFA27D75}"/>
                </a:ext>
              </a:extLst>
            </p:cNvPr>
            <p:cNvSpPr/>
            <p:nvPr/>
          </p:nvSpPr>
          <p:spPr>
            <a:xfrm>
              <a:off x="453532" y="1575918"/>
              <a:ext cx="6199851" cy="1210000"/>
            </a:xfrm>
            <a:prstGeom prst="roundRect">
              <a:avLst>
                <a:gd name="adj" fmla="val 22964"/>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600" b="1" dirty="0">
                <a:latin typeface="+mj-lt"/>
              </a:endParaRPr>
            </a:p>
          </p:txBody>
        </p:sp>
        <p:pic>
          <p:nvPicPr>
            <p:cNvPr id="11" name="Graphic 10" descr="Lightbulb and pencil with solid fill">
              <a:extLst>
                <a:ext uri="{FF2B5EF4-FFF2-40B4-BE49-F238E27FC236}">
                  <a16:creationId xmlns:a16="http://schemas.microsoft.com/office/drawing/2014/main" id="{F7D4A2A5-A702-7F7D-0EEC-943C86F60C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84916B20-5B06-D1FA-17E7-50C84932AD22}"/>
              </a:ext>
            </a:extLst>
          </p:cNvPr>
          <p:cNvSpPr txBox="1"/>
          <p:nvPr/>
        </p:nvSpPr>
        <p:spPr>
          <a:xfrm>
            <a:off x="437322" y="2577737"/>
            <a:ext cx="6144453"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What is the main difference between climate and weather?</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solidFill>
                  <a:srgbClr val="000000"/>
                </a:solidFill>
                <a:effectLst/>
                <a:latin typeface="Arial" panose="020B0604020202020204" pitchFamily="34" charset="0"/>
                <a:ea typeface="Calibri" panose="020F0502020204030204" pitchFamily="34" charset="0"/>
              </a:rPr>
              <a:t>a) Weather describes long-term patterns; climate describes daily conditions.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solidFill>
                  <a:srgbClr val="000000"/>
                </a:solidFill>
                <a:effectLst/>
                <a:latin typeface="Arial" panose="020B0604020202020204" pitchFamily="34" charset="0"/>
                <a:ea typeface="Calibri" panose="020F0502020204030204" pitchFamily="34" charset="0"/>
              </a:rPr>
              <a:t>b) Climate describes long-term patterns; weather describes daily conditions.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solidFill>
                  <a:srgbClr val="000000"/>
                </a:solidFill>
                <a:effectLst/>
                <a:latin typeface="Arial" panose="020B0604020202020204" pitchFamily="34" charset="0"/>
                <a:ea typeface="Calibri" panose="020F0502020204030204" pitchFamily="34" charset="0"/>
              </a:rPr>
              <a:t>c) Climate changes every hour; weather changes over decades.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solidFill>
                  <a:srgbClr val="000000"/>
                </a:solidFill>
                <a:effectLst/>
                <a:latin typeface="Arial" panose="020B0604020202020204" pitchFamily="34" charset="0"/>
                <a:ea typeface="Calibri" panose="020F0502020204030204" pitchFamily="34" charset="0"/>
              </a:rPr>
              <a:t>d) Weather and climate mean the same thing.</a:t>
            </a:r>
            <a:endParaRPr lang="en-AU" sz="1800" dirty="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057A7CB1-3259-F5E3-F731-C47281483C84}"/>
              </a:ext>
              <a:ext uri="{C183D7F6-B498-43B3-948B-1728B52AA6E4}">
                <adec:decorative xmlns:adec="http://schemas.microsoft.com/office/drawing/2017/decorative" val="1"/>
              </a:ext>
            </a:extLst>
          </p:cNvPr>
          <p:cNvSpPr/>
          <p:nvPr/>
        </p:nvSpPr>
        <p:spPr>
          <a:xfrm>
            <a:off x="6992575" y="1181100"/>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53792CFC-DC13-EA5C-3337-83D882CF3199}"/>
              </a:ext>
            </a:extLst>
          </p:cNvPr>
          <p:cNvGrpSpPr/>
          <p:nvPr/>
        </p:nvGrpSpPr>
        <p:grpSpPr>
          <a:xfrm>
            <a:off x="7102475" y="1260005"/>
            <a:ext cx="3594100" cy="1210000"/>
            <a:chOff x="4311650" y="1289427"/>
            <a:chExt cx="3594100" cy="1210000"/>
          </a:xfrm>
        </p:grpSpPr>
        <p:sp>
          <p:nvSpPr>
            <p:cNvPr id="14" name="Rectangle: Rounded Corners 13">
              <a:extLst>
                <a:ext uri="{FF2B5EF4-FFF2-40B4-BE49-F238E27FC236}">
                  <a16:creationId xmlns:a16="http://schemas.microsoft.com/office/drawing/2014/main" id="{88F34B7E-888F-8E0B-A447-CAC7BFFFA1F9}"/>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BB3C1565-9B2E-95F2-7C6A-4BE2FFFBB2E7}"/>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B8A672F4-8EE4-7602-0FF8-7D203F7531CF}"/>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32456846-7F9B-522A-B09C-75ABFEA5D041}"/>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ADACE2B5-4FB5-E141-5C9B-6A09296DFACD}"/>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EEC23B7A-50B7-C730-29F0-9C51F2D135E7}"/>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1309B876-690E-E894-95A1-74EEE8629BB8}"/>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322F0B13-AE8E-F483-DF9D-0A0CBB4FAD0E}"/>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A6068F31-B760-7023-D410-939D5ED8F2B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19864C3F-5683-BE66-4B50-BE730F13E296}"/>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14208377-EEF5-A939-D51E-6006ACA4000C}"/>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EECCB2DF-7747-1663-C87C-8795042B738B}"/>
              </a:ext>
            </a:extLst>
          </p:cNvPr>
          <p:cNvSpPr txBox="1"/>
          <p:nvPr/>
        </p:nvSpPr>
        <p:spPr>
          <a:xfrm>
            <a:off x="7216775" y="2552192"/>
            <a:ext cx="3479800" cy="3908246"/>
          </a:xfrm>
          <a:prstGeom prst="rect">
            <a:avLst/>
          </a:prstGeom>
          <a:noFill/>
        </p:spPr>
        <p:txBody>
          <a:bodyPr wrap="square" lIns="0" tIns="0" rIns="0" bIns="0" rtlCol="0">
            <a:noAutofit/>
          </a:bodyPr>
          <a:lstStyle/>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What weather patterns are observed for your local area over a year?</a:t>
            </a:r>
            <a:endParaRPr lang="en-AU" sz="1800">
              <a:effectLst/>
              <a:latin typeface="Arial" panose="020B0604020202020204" pitchFamily="34" charset="0"/>
              <a:ea typeface="Calibri" panose="020F0502020204030204" pitchFamily="34" charset="0"/>
            </a:endParaRPr>
          </a:p>
        </p:txBody>
      </p:sp>
      <p:sp>
        <p:nvSpPr>
          <p:cNvPr id="37" name="Slide Number Placeholder 36">
            <a:extLst>
              <a:ext uri="{FF2B5EF4-FFF2-40B4-BE49-F238E27FC236}">
                <a16:creationId xmlns:a16="http://schemas.microsoft.com/office/drawing/2014/main" id="{4DC42751-174F-A03C-0DE2-F8CF3B611E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93653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 1</a:t>
            </a:r>
            <a:endParaRPr lang="en-GB"/>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0576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1.1</a:t>
            </a:r>
            <a:endParaRPr lang="en-AU" sz="1600" b="1">
              <a:solidFill>
                <a:schemeClr val="bg1"/>
              </a:solidFill>
              <a:latin typeface="Arial"/>
              <a:cs typeface="Arial"/>
            </a:endParaRPr>
          </a:p>
        </p:txBody>
      </p:sp>
      <p:sp>
        <p:nvSpPr>
          <p:cNvPr id="7" name="TextBox 25">
            <a:hlinkClick r:id="rId5" action="ppaction://hlinksldjump"/>
            <a:extLst>
              <a:ext uri="{FF2B5EF4-FFF2-40B4-BE49-F238E27FC236}">
                <a16:creationId xmlns:a16="http://schemas.microsoft.com/office/drawing/2014/main" id="{B8766759-8445-A95E-E4CE-416F8EB15D94}"/>
              </a:ext>
            </a:extLst>
          </p:cNvPr>
          <p:cNvSpPr txBox="1"/>
          <p:nvPr/>
        </p:nvSpPr>
        <p:spPr>
          <a:xfrm>
            <a:off x="2164560" y="1384649"/>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5" action="ppaction://hlinksldjump"/>
              </a:rPr>
              <a:t>Activating knowledge for environmental sustainability</a:t>
            </a:r>
            <a:endParaRPr lang="en-GB" sz="1600" b="1">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2015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6"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6" action="ppaction://hlinksldjump">
                  <a:extLst>
                    <a:ext uri="{A12FA001-AC4F-418D-AE19-62706E023703}">
                      <ahyp:hlinkClr xmlns:ahyp="http://schemas.microsoft.com/office/drawing/2018/hyperlinkcolor" val="tx"/>
                    </a:ext>
                  </a:extLst>
                </a:hlinkClick>
              </a:rPr>
              <a:t>1.2</a:t>
            </a:r>
            <a:endParaRPr lang="en-AU" sz="1600" b="1">
              <a:solidFill>
                <a:schemeClr val="bg1"/>
              </a:solidFill>
              <a:latin typeface="Arial"/>
              <a:cs typeface="Arial"/>
            </a:endParaRPr>
          </a:p>
        </p:txBody>
      </p:sp>
      <p:sp>
        <p:nvSpPr>
          <p:cNvPr id="22" name="TextBox 25">
            <a:hlinkClick r:id="rId6" action="ppaction://hlinksldjump"/>
            <a:extLst>
              <a:ext uri="{FF2B5EF4-FFF2-40B4-BE49-F238E27FC236}">
                <a16:creationId xmlns:a16="http://schemas.microsoft.com/office/drawing/2014/main" id="{B4A4C41F-6099-2469-B443-6D6E65FB27C7}"/>
              </a:ext>
            </a:extLst>
          </p:cNvPr>
          <p:cNvSpPr txBox="1"/>
          <p:nvPr/>
        </p:nvSpPr>
        <p:spPr>
          <a:xfrm>
            <a:off x="2219356" y="249253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6" action="ppaction://hlinksldjump"/>
              </a:rPr>
              <a:t>What is sustainability?</a:t>
            </a:r>
            <a:endParaRPr lang="en-GB" sz="1600" b="1">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2015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7" action="ppaction://hlinksldjump">
                  <a:extLst>
                    <a:ext uri="{A12FA001-AC4F-418D-AE19-62706E023703}">
                      <ahyp:hlinkClr xmlns:ahyp="http://schemas.microsoft.com/office/drawing/2018/hyperlinkcolor" val="tx"/>
                    </a:ext>
                  </a:extLst>
                </a:hlinkClick>
              </a:rPr>
              <a:t>1.3</a:t>
            </a:r>
            <a:endParaRPr lang="en-AU" sz="1600" b="1">
              <a:solidFill>
                <a:schemeClr val="bg1"/>
              </a:solidFill>
              <a:latin typeface="Arial"/>
              <a:cs typeface="Arial"/>
            </a:endParaRPr>
          </a:p>
        </p:txBody>
      </p:sp>
      <p:sp>
        <p:nvSpPr>
          <p:cNvPr id="25" name="TextBox 25">
            <a:extLst>
              <a:ext uri="{FF2B5EF4-FFF2-40B4-BE49-F238E27FC236}">
                <a16:creationId xmlns:a16="http://schemas.microsoft.com/office/drawing/2014/main" id="{39581D8B-20B3-87D8-C1F2-A22C58CE7F43}"/>
              </a:ext>
            </a:extLst>
          </p:cNvPr>
          <p:cNvSpPr txBox="1"/>
          <p:nvPr/>
        </p:nvSpPr>
        <p:spPr>
          <a:xfrm>
            <a:off x="2164560" y="3327269"/>
            <a:ext cx="3536028"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7" action="ppaction://hlinksldjump"/>
              </a:rPr>
              <a:t>Using science to solve sustainability problems</a:t>
            </a:r>
            <a:endParaRPr lang="en-GB" sz="1600" b="1" dirty="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25492" y="42452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6996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1.4</a:t>
            </a:r>
            <a:endParaRPr lang="en-AU" sz="1600" b="1">
              <a:solidFill>
                <a:schemeClr val="bg1"/>
              </a:solidFill>
              <a:latin typeface="Arial"/>
              <a:cs typeface="Arial"/>
            </a:endParaRPr>
          </a:p>
        </p:txBody>
      </p:sp>
      <p:sp>
        <p:nvSpPr>
          <p:cNvPr id="28" name="TextBox 25">
            <a:extLst>
              <a:ext uri="{FF2B5EF4-FFF2-40B4-BE49-F238E27FC236}">
                <a16:creationId xmlns:a16="http://schemas.microsoft.com/office/drawing/2014/main" id="{E28B2236-ABD7-EC9D-39C6-357B29770348}"/>
              </a:ext>
            </a:extLst>
          </p:cNvPr>
          <p:cNvSpPr txBox="1"/>
          <p:nvPr/>
        </p:nvSpPr>
        <p:spPr>
          <a:xfrm>
            <a:off x="2239080" y="448834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8" action="ppaction://hlinksldjump"/>
              </a:rPr>
              <a:t>How about this weather?</a:t>
            </a:r>
            <a:endParaRPr lang="en-GB" sz="1600" b="1">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45960" y="52322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extLst>
              <a:ext uri="{FF2B5EF4-FFF2-40B4-BE49-F238E27FC236}">
                <a16:creationId xmlns:a16="http://schemas.microsoft.com/office/drawing/2014/main" id="{B0E74290-D27C-AEF7-46E4-E1542A1B3C92}"/>
              </a:ext>
            </a:extLst>
          </p:cNvPr>
          <p:cNvSpPr/>
          <p:nvPr/>
        </p:nvSpPr>
        <p:spPr>
          <a:xfrm>
            <a:off x="1190428" y="531517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1.5</a:t>
            </a:r>
            <a:endParaRPr lang="en-AU" sz="1600" b="1">
              <a:solidFill>
                <a:schemeClr val="bg1"/>
              </a:solidFill>
              <a:latin typeface="Arial"/>
              <a:cs typeface="Arial"/>
            </a:endParaRPr>
          </a:p>
        </p:txBody>
      </p:sp>
      <p:sp>
        <p:nvSpPr>
          <p:cNvPr id="31" name="TextBox 25">
            <a:extLst>
              <a:ext uri="{FF2B5EF4-FFF2-40B4-BE49-F238E27FC236}">
                <a16:creationId xmlns:a16="http://schemas.microsoft.com/office/drawing/2014/main" id="{25FD3220-EFBB-BC89-7FB2-2347E854CB7B}"/>
              </a:ext>
            </a:extLst>
          </p:cNvPr>
          <p:cNvSpPr txBox="1"/>
          <p:nvPr/>
        </p:nvSpPr>
        <p:spPr>
          <a:xfrm>
            <a:off x="2219356" y="546715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9" action="ppaction://hlinksldjump"/>
              </a:rPr>
              <a:t>What is the data telling us?</a:t>
            </a:r>
            <a:endParaRPr lang="en-GB" sz="1600" b="1">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274761"/>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185904"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0" action="ppaction://hlinksldjump">
                  <a:extLst>
                    <a:ext uri="{A12FA001-AC4F-418D-AE19-62706E023703}">
                      <ahyp:hlinkClr xmlns:ahyp="http://schemas.microsoft.com/office/drawing/2018/hyperlinkcolor" val="tx"/>
                    </a:ext>
                  </a:extLst>
                </a:hlinkClick>
              </a:rPr>
              <a:t>1.6</a:t>
            </a:r>
            <a:endParaRPr lang="en-AU" sz="1600" b="1">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D02490FE-53ED-8487-0BD7-E87F24833020}"/>
              </a:ext>
            </a:extLst>
          </p:cNvPr>
          <p:cNvSpPr txBox="1"/>
          <p:nvPr/>
        </p:nvSpPr>
        <p:spPr>
          <a:xfrm>
            <a:off x="8232350" y="1382264"/>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0" action="ppaction://hlinksldjump"/>
              </a:rPr>
              <a:t>Is there something natural about the greenhouse effect?</a:t>
            </a:r>
            <a:endParaRPr lang="en-GB" sz="1600" b="1">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185904"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1.7</a:t>
            </a:r>
            <a:endParaRPr lang="en-AU" sz="1600" b="1">
              <a:solidFill>
                <a:schemeClr val="bg1"/>
              </a:solidFill>
              <a:latin typeface="Arial"/>
              <a:cs typeface="Arial"/>
            </a:endParaRPr>
          </a:p>
        </p:txBody>
      </p:sp>
      <p:sp>
        <p:nvSpPr>
          <p:cNvPr id="43" name="TextBox 25">
            <a:hlinkClick r:id="rId11" action="ppaction://hlinksldjump"/>
            <a:extLst>
              <a:ext uri="{FF2B5EF4-FFF2-40B4-BE49-F238E27FC236}">
                <a16:creationId xmlns:a16="http://schemas.microsoft.com/office/drawing/2014/main" id="{01B14D85-E240-E3C6-279C-4A1257278E12}"/>
              </a:ext>
            </a:extLst>
          </p:cNvPr>
          <p:cNvSpPr txBox="1"/>
          <p:nvPr/>
        </p:nvSpPr>
        <p:spPr>
          <a:xfrm>
            <a:off x="8232350" y="2375919"/>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a:effectLst/>
                <a:latin typeface="Arial" panose="020B0604020202020204" pitchFamily="34" charset="0"/>
                <a:ea typeface="Yu Gothic Light" panose="020B0300000000000000" pitchFamily="34" charset="-128"/>
                <a:hlinkClick r:id="rId11" action="ppaction://hlinksldjump"/>
              </a:rPr>
              <a:t>How is the greenhouse effect being enhanced?</a:t>
            </a:r>
            <a:endParaRPr lang="en-GB" sz="1600" b="1">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47706"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185904"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1.8</a:t>
            </a:r>
            <a:endParaRPr lang="en-AU" sz="1600" b="1">
              <a:solidFill>
                <a:schemeClr val="bg1"/>
              </a:solidFill>
              <a:latin typeface="Arial"/>
              <a:cs typeface="Arial"/>
            </a:endParaRPr>
          </a:p>
        </p:txBody>
      </p:sp>
      <p:sp>
        <p:nvSpPr>
          <p:cNvPr id="40" name="TextBox 25">
            <a:extLst>
              <a:ext uri="{FF2B5EF4-FFF2-40B4-BE49-F238E27FC236}">
                <a16:creationId xmlns:a16="http://schemas.microsoft.com/office/drawing/2014/main" id="{88968FF3-2444-A530-5DD8-187BB12DE936}"/>
              </a:ext>
            </a:extLst>
          </p:cNvPr>
          <p:cNvSpPr txBox="1"/>
          <p:nvPr/>
        </p:nvSpPr>
        <p:spPr>
          <a:xfrm>
            <a:off x="8217963" y="3380410"/>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a:cs typeface="Arial"/>
                <a:hlinkClick r:id="rId12" action="ppaction://hlinksldjump"/>
              </a:rPr>
              <a:t>How can we reduce greenhouse gas emissions?</a:t>
            </a:r>
            <a:endParaRPr lang="en-GB" sz="1600" b="1">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647706" y="425002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185904" y="4332946"/>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3" action="ppaction://hlinksldjump">
                  <a:extLst>
                    <a:ext uri="{A12FA001-AC4F-418D-AE19-62706E023703}">
                      <ahyp:hlinkClr xmlns:ahyp="http://schemas.microsoft.com/office/drawing/2018/hyperlinkcolor" val="tx"/>
                    </a:ext>
                  </a:extLst>
                </a:hlinkClick>
              </a:rPr>
              <a:t>1.9</a:t>
            </a:r>
            <a:endParaRPr lang="en-AU" sz="1600" b="1">
              <a:solidFill>
                <a:schemeClr val="bg1"/>
              </a:solidFill>
              <a:latin typeface="Arial"/>
              <a:cs typeface="Arial"/>
            </a:endParaRPr>
          </a:p>
        </p:txBody>
      </p:sp>
      <p:sp>
        <p:nvSpPr>
          <p:cNvPr id="37" name="TextBox 25">
            <a:extLst>
              <a:ext uri="{FF2B5EF4-FFF2-40B4-BE49-F238E27FC236}">
                <a16:creationId xmlns:a16="http://schemas.microsoft.com/office/drawing/2014/main" id="{77150DBA-E21C-56AE-ABAC-366B801C26DA}"/>
              </a:ext>
            </a:extLst>
          </p:cNvPr>
          <p:cNvSpPr txBox="1"/>
          <p:nvPr/>
        </p:nvSpPr>
        <p:spPr>
          <a:xfrm>
            <a:off x="8217963" y="4357410"/>
            <a:ext cx="3527599"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a:cs typeface="Arial"/>
                <a:hlinkClick r:id="rId13" action="ppaction://hlinksldjump"/>
              </a:rPr>
              <a:t>Cause and effect – industrialisation and global temperatures</a:t>
            </a:r>
            <a:endParaRPr lang="en-GB" sz="1600" b="1">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647706" y="52687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185905" y="532214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4" action="ppaction://hlinksldjump">
                  <a:extLst>
                    <a:ext uri="{A12FA001-AC4F-418D-AE19-62706E023703}">
                      <ahyp:hlinkClr xmlns:ahyp="http://schemas.microsoft.com/office/drawing/2018/hyperlinkcolor" val="tx"/>
                    </a:ext>
                  </a:extLst>
                </a:hlinkClick>
              </a:rPr>
              <a:t>1.10</a:t>
            </a:r>
            <a:endParaRPr lang="en-AU" sz="1600" b="1">
              <a:solidFill>
                <a:schemeClr val="bg1"/>
              </a:solidFill>
              <a:latin typeface="Arial" panose="020B0604020202020204" pitchFamily="34" charset="0"/>
              <a:cs typeface="Arial" panose="020B0604020202020204" pitchFamily="34" charset="0"/>
            </a:endParaRPr>
          </a:p>
        </p:txBody>
      </p:sp>
      <p:sp>
        <p:nvSpPr>
          <p:cNvPr id="34" name="TextBox 25">
            <a:extLst>
              <a:ext uri="{FF2B5EF4-FFF2-40B4-BE49-F238E27FC236}">
                <a16:creationId xmlns:a16="http://schemas.microsoft.com/office/drawing/2014/main" id="{131DBC76-79F7-FBAD-09A4-C35AC8C06CE8}"/>
              </a:ext>
            </a:extLst>
          </p:cNvPr>
          <p:cNvSpPr txBox="1"/>
          <p:nvPr/>
        </p:nvSpPr>
        <p:spPr>
          <a:xfrm>
            <a:off x="8217963" y="5373863"/>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a:cs typeface="Arial"/>
                <a:hlinkClick r:id="rId14" action="ppaction://hlinksldjump"/>
              </a:rPr>
              <a:t>The consequences of climate change</a:t>
            </a:r>
            <a:endParaRPr lang="en-GB" sz="11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1583EA-E0A6-A99F-5534-8FC5FB6BCD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
        <p:nvSpPr>
          <p:cNvPr id="3" name="Title 2">
            <a:extLst>
              <a:ext uri="{FF2B5EF4-FFF2-40B4-BE49-F238E27FC236}">
                <a16:creationId xmlns:a16="http://schemas.microsoft.com/office/drawing/2014/main" id="{FDA900F7-1C9C-E5B4-87A7-F71DD10E2D36}"/>
              </a:ext>
            </a:extLst>
          </p:cNvPr>
          <p:cNvSpPr>
            <a:spLocks noGrp="1"/>
          </p:cNvSpPr>
          <p:nvPr>
            <p:ph type="title"/>
          </p:nvPr>
        </p:nvSpPr>
        <p:spPr/>
        <p:txBody>
          <a:bodyPr/>
          <a:lstStyle/>
          <a:p>
            <a:r>
              <a:rPr lang="en-AU" dirty="0"/>
              <a:t>1.5 What’s the state of Australia’s climate? (1 of 5)</a:t>
            </a:r>
          </a:p>
        </p:txBody>
      </p:sp>
      <p:sp>
        <p:nvSpPr>
          <p:cNvPr id="4" name="Text Placeholder 3">
            <a:extLst>
              <a:ext uri="{FF2B5EF4-FFF2-40B4-BE49-F238E27FC236}">
                <a16:creationId xmlns:a16="http://schemas.microsoft.com/office/drawing/2014/main" id="{EDB8A940-F782-3E36-A5ED-BE91FBEAE9BD}"/>
              </a:ext>
            </a:extLst>
          </p:cNvPr>
          <p:cNvSpPr>
            <a:spLocks noGrp="1"/>
          </p:cNvSpPr>
          <p:nvPr>
            <p:ph type="body" sz="quarter" idx="18"/>
          </p:nvPr>
        </p:nvSpPr>
        <p:spPr/>
        <p:txBody>
          <a:bodyPr/>
          <a:lstStyle/>
          <a:p>
            <a:r>
              <a:rPr lang="en-AU" dirty="0"/>
              <a:t>Authority and expertise</a:t>
            </a:r>
          </a:p>
        </p:txBody>
      </p:sp>
      <p:sp>
        <p:nvSpPr>
          <p:cNvPr id="8" name="Rectangle: Rounded Corners 7">
            <a:extLst>
              <a:ext uri="{FF2B5EF4-FFF2-40B4-BE49-F238E27FC236}">
                <a16:creationId xmlns:a16="http://schemas.microsoft.com/office/drawing/2014/main" id="{5D9B3FF7-ECC1-4FF4-4C42-4A13E250D00F}"/>
              </a:ext>
            </a:extLst>
          </p:cNvPr>
          <p:cNvSpPr/>
          <p:nvPr/>
        </p:nvSpPr>
        <p:spPr>
          <a:xfrm>
            <a:off x="359999" y="2781020"/>
            <a:ext cx="2717498" cy="2405565"/>
          </a:xfrm>
          <a:prstGeom prst="roundRect">
            <a:avLst>
              <a:gd name="adj" fmla="val 1025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effectLst/>
                <a:latin typeface="Arial" panose="020B0604020202020204" pitchFamily="34" charset="0"/>
                <a:ea typeface="Calibri" panose="020F0502020204030204" pitchFamily="34" charset="0"/>
              </a:rPr>
              <a:t>Authority and expertise: Is the data collected, analysed and presented by qualified scientists?</a:t>
            </a:r>
          </a:p>
        </p:txBody>
      </p:sp>
      <p:sp>
        <p:nvSpPr>
          <p:cNvPr id="11" name="Arrow: Right 10" descr="arrow">
            <a:extLst>
              <a:ext uri="{FF2B5EF4-FFF2-40B4-BE49-F238E27FC236}">
                <a16:creationId xmlns:a16="http://schemas.microsoft.com/office/drawing/2014/main" id="{80F90B1C-3AE6-5B56-1720-4C11074002EF}"/>
              </a:ext>
            </a:extLst>
          </p:cNvPr>
          <p:cNvSpPr/>
          <p:nvPr/>
        </p:nvSpPr>
        <p:spPr>
          <a:xfrm>
            <a:off x="3175820"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AD011ADA-9EF8-0BD1-EE4A-D8A6E88178E6}"/>
              </a:ext>
            </a:extLst>
          </p:cNvPr>
          <p:cNvSpPr/>
          <p:nvPr/>
        </p:nvSpPr>
        <p:spPr>
          <a:xfrm>
            <a:off x="3869556" y="1629351"/>
            <a:ext cx="4292082" cy="4868649"/>
          </a:xfrm>
          <a:prstGeom prst="roundRect">
            <a:avLst>
              <a:gd name="adj" fmla="val 55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Bef>
                <a:spcPts val="1200"/>
              </a:spcBef>
              <a:spcAft>
                <a:spcPts val="600"/>
              </a:spcAft>
            </a:pPr>
            <a:r>
              <a:rPr lang="en-AU" sz="1800" dirty="0">
                <a:solidFill>
                  <a:schemeClr val="bg1"/>
                </a:solidFill>
                <a:effectLst/>
                <a:latin typeface="Arial" panose="020B0604020202020204" pitchFamily="34" charset="0"/>
                <a:ea typeface="Calibri" panose="020F0502020204030204" pitchFamily="34" charset="0"/>
              </a:rPr>
              <a:t>CSIRO has authority as Australia's national science agency, with scientists conducting high-quality research across a wide range of scientific fields, including climate science, environmental management, and technology. BOM is the official national weather, climate, and water agency. Its meteorologists provide authoritative weather updates, forecasts, and long-term climate data.</a:t>
            </a:r>
          </a:p>
        </p:txBody>
      </p:sp>
      <p:sp>
        <p:nvSpPr>
          <p:cNvPr id="12" name="Arrow: Right 11" descr="arrow">
            <a:extLst>
              <a:ext uri="{FF2B5EF4-FFF2-40B4-BE49-F238E27FC236}">
                <a16:creationId xmlns:a16="http://schemas.microsoft.com/office/drawing/2014/main" id="{8366B309-0CF2-0490-D88E-895663A6EE7D}"/>
              </a:ext>
            </a:extLst>
          </p:cNvPr>
          <p:cNvSpPr/>
          <p:nvPr/>
        </p:nvSpPr>
        <p:spPr>
          <a:xfrm>
            <a:off x="8314299"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BB1A0F70-19C2-AB73-4975-6FF2769EB57E}"/>
              </a:ext>
            </a:extLst>
          </p:cNvPr>
          <p:cNvSpPr/>
          <p:nvPr/>
        </p:nvSpPr>
        <p:spPr>
          <a:xfrm>
            <a:off x="8932416" y="3027157"/>
            <a:ext cx="2911582" cy="1967629"/>
          </a:xfrm>
          <a:prstGeom prst="roundRect">
            <a:avLst>
              <a:gd name="adj" fmla="val 101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effectLst/>
                <a:latin typeface="Arial" panose="020B0604020202020204" pitchFamily="34" charset="0"/>
                <a:ea typeface="Calibri" panose="020F0502020204030204" pitchFamily="34" charset="0"/>
              </a:rPr>
              <a:t>Yes</a:t>
            </a:r>
          </a:p>
        </p:txBody>
      </p:sp>
    </p:spTree>
    <p:extLst>
      <p:ext uri="{BB962C8B-B14F-4D97-AF65-F5344CB8AC3E}">
        <p14:creationId xmlns:p14="http://schemas.microsoft.com/office/powerpoint/2010/main" val="44948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animBg="1"/>
      <p:bldP spid="12"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6EAAE-27B4-1E66-F33D-8637E2BC9E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E640BE-7CFF-527B-9300-B9C0E030AE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
        <p:nvSpPr>
          <p:cNvPr id="3" name="Title 2">
            <a:extLst>
              <a:ext uri="{FF2B5EF4-FFF2-40B4-BE49-F238E27FC236}">
                <a16:creationId xmlns:a16="http://schemas.microsoft.com/office/drawing/2014/main" id="{8370EAFB-43A1-10CA-89DD-E5246E3CB8D2}"/>
              </a:ext>
            </a:extLst>
          </p:cNvPr>
          <p:cNvSpPr>
            <a:spLocks noGrp="1"/>
          </p:cNvSpPr>
          <p:nvPr>
            <p:ph type="title"/>
          </p:nvPr>
        </p:nvSpPr>
        <p:spPr/>
        <p:txBody>
          <a:bodyPr/>
          <a:lstStyle/>
          <a:p>
            <a:r>
              <a:rPr lang="en-AU" dirty="0"/>
              <a:t>1.5 What’s the state of Australia’s climate? (2 of 5)</a:t>
            </a:r>
          </a:p>
        </p:txBody>
      </p:sp>
      <p:sp>
        <p:nvSpPr>
          <p:cNvPr id="4" name="Text Placeholder 3">
            <a:extLst>
              <a:ext uri="{FF2B5EF4-FFF2-40B4-BE49-F238E27FC236}">
                <a16:creationId xmlns:a16="http://schemas.microsoft.com/office/drawing/2014/main" id="{D61727C3-3BAC-1639-E947-589FD2AC2F89}"/>
              </a:ext>
            </a:extLst>
          </p:cNvPr>
          <p:cNvSpPr>
            <a:spLocks noGrp="1"/>
          </p:cNvSpPr>
          <p:nvPr>
            <p:ph type="body" sz="quarter" idx="18"/>
          </p:nvPr>
        </p:nvSpPr>
        <p:spPr/>
        <p:txBody>
          <a:bodyPr/>
          <a:lstStyle/>
          <a:p>
            <a:r>
              <a:rPr lang="en-AU"/>
              <a:t>Scientific methodology</a:t>
            </a:r>
          </a:p>
        </p:txBody>
      </p:sp>
      <p:sp>
        <p:nvSpPr>
          <p:cNvPr id="5" name="Rectangle: Rounded Corners 7">
            <a:extLst>
              <a:ext uri="{FF2B5EF4-FFF2-40B4-BE49-F238E27FC236}">
                <a16:creationId xmlns:a16="http://schemas.microsoft.com/office/drawing/2014/main" id="{A2DA128F-C4C5-1178-FCC5-5F31336E160E}"/>
              </a:ext>
            </a:extLst>
          </p:cNvPr>
          <p:cNvSpPr/>
          <p:nvPr/>
        </p:nvSpPr>
        <p:spPr>
          <a:xfrm>
            <a:off x="348001" y="2412352"/>
            <a:ext cx="2729495" cy="3142901"/>
          </a:xfrm>
          <a:prstGeom prst="roundRect">
            <a:avLst>
              <a:gd name="adj" fmla="val 1025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r>
              <a:rPr lang="en-AU" sz="1800" dirty="0"/>
              <a:t>Use of scientific methods: Do both organisations follow rigorous scientific methods for data collection and analysis?</a:t>
            </a:r>
          </a:p>
        </p:txBody>
      </p:sp>
      <p:sp>
        <p:nvSpPr>
          <p:cNvPr id="6" name="Arrow: Right 10" descr="arrow">
            <a:extLst>
              <a:ext uri="{FF2B5EF4-FFF2-40B4-BE49-F238E27FC236}">
                <a16:creationId xmlns:a16="http://schemas.microsoft.com/office/drawing/2014/main" id="{518D6E3B-4213-EDBD-021C-F954DD5AED74}"/>
              </a:ext>
            </a:extLst>
          </p:cNvPr>
          <p:cNvSpPr/>
          <p:nvPr/>
        </p:nvSpPr>
        <p:spPr>
          <a:xfrm>
            <a:off x="3175820"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8">
            <a:extLst>
              <a:ext uri="{FF2B5EF4-FFF2-40B4-BE49-F238E27FC236}">
                <a16:creationId xmlns:a16="http://schemas.microsoft.com/office/drawing/2014/main" id="{A34B510C-1863-ECCD-C1CA-3581F8389119}"/>
              </a:ext>
            </a:extLst>
          </p:cNvPr>
          <p:cNvSpPr/>
          <p:nvPr/>
        </p:nvSpPr>
        <p:spPr>
          <a:xfrm>
            <a:off x="3869556" y="1629351"/>
            <a:ext cx="4292082" cy="4868649"/>
          </a:xfrm>
          <a:prstGeom prst="roundRect">
            <a:avLst>
              <a:gd name="adj" fmla="val 55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t>Both organisations follow rigorous scientific methods for data collection and analysis.</a:t>
            </a:r>
          </a:p>
          <a:p>
            <a:pPr>
              <a:lnSpc>
                <a:spcPct val="150000"/>
              </a:lnSpc>
            </a:pPr>
            <a:r>
              <a:rPr lang="en-AU" sz="1800" dirty="0"/>
              <a:t> </a:t>
            </a:r>
          </a:p>
          <a:p>
            <a:pPr>
              <a:lnSpc>
                <a:spcPct val="150000"/>
              </a:lnSpc>
            </a:pPr>
            <a:r>
              <a:rPr lang="en-AU" sz="1800" dirty="0"/>
              <a:t>For example, CSIRO uses peer-reviewed research processes, while BOM uses standardised meteorological practices and validated climate models.</a:t>
            </a:r>
            <a:endParaRPr lang="en-AU" sz="1800" dirty="0">
              <a:solidFill>
                <a:schemeClr val="bg1"/>
              </a:solidFill>
              <a:latin typeface="Arial" panose="020B0604020202020204" pitchFamily="34" charset="0"/>
              <a:ea typeface="Calibri" panose="020F0502020204030204" pitchFamily="34" charset="0"/>
            </a:endParaRPr>
          </a:p>
        </p:txBody>
      </p:sp>
      <p:sp>
        <p:nvSpPr>
          <p:cNvPr id="13" name="Arrow: Right 11" descr="arrow">
            <a:extLst>
              <a:ext uri="{FF2B5EF4-FFF2-40B4-BE49-F238E27FC236}">
                <a16:creationId xmlns:a16="http://schemas.microsoft.com/office/drawing/2014/main" id="{10EF7A73-9462-755B-FBFC-0B0CF051559F}"/>
              </a:ext>
            </a:extLst>
          </p:cNvPr>
          <p:cNvSpPr/>
          <p:nvPr/>
        </p:nvSpPr>
        <p:spPr>
          <a:xfrm>
            <a:off x="8314299"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9">
            <a:extLst>
              <a:ext uri="{FF2B5EF4-FFF2-40B4-BE49-F238E27FC236}">
                <a16:creationId xmlns:a16="http://schemas.microsoft.com/office/drawing/2014/main" id="{77579508-FE2B-5E69-3E04-739A99D65120}"/>
              </a:ext>
            </a:extLst>
          </p:cNvPr>
          <p:cNvSpPr/>
          <p:nvPr/>
        </p:nvSpPr>
        <p:spPr>
          <a:xfrm>
            <a:off x="8932416" y="3027157"/>
            <a:ext cx="2911582" cy="1967629"/>
          </a:xfrm>
          <a:prstGeom prst="roundRect">
            <a:avLst>
              <a:gd name="adj" fmla="val 101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effectLst/>
                <a:latin typeface="Arial" panose="020B0604020202020204" pitchFamily="34" charset="0"/>
                <a:ea typeface="Calibri" panose="020F0502020204030204" pitchFamily="34" charset="0"/>
              </a:rPr>
              <a:t>Yes</a:t>
            </a:r>
          </a:p>
        </p:txBody>
      </p:sp>
    </p:spTree>
    <p:extLst>
      <p:ext uri="{BB962C8B-B14F-4D97-AF65-F5344CB8AC3E}">
        <p14:creationId xmlns:p14="http://schemas.microsoft.com/office/powerpoint/2010/main" val="32464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761C-FCC7-D164-1D7D-C23B2F0E68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E4E7D6-C065-1E9A-17A8-F3DB830895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
        <p:nvSpPr>
          <p:cNvPr id="3" name="Title 2">
            <a:extLst>
              <a:ext uri="{FF2B5EF4-FFF2-40B4-BE49-F238E27FC236}">
                <a16:creationId xmlns:a16="http://schemas.microsoft.com/office/drawing/2014/main" id="{8B30744A-3CDA-FB4F-632C-E34CBE6F1204}"/>
              </a:ext>
            </a:extLst>
          </p:cNvPr>
          <p:cNvSpPr>
            <a:spLocks noGrp="1"/>
          </p:cNvSpPr>
          <p:nvPr>
            <p:ph type="title"/>
          </p:nvPr>
        </p:nvSpPr>
        <p:spPr/>
        <p:txBody>
          <a:bodyPr/>
          <a:lstStyle/>
          <a:p>
            <a:r>
              <a:rPr lang="en-AU" dirty="0"/>
              <a:t>1.5 What’s the state of Australia’s climate? (3 of 5)</a:t>
            </a:r>
          </a:p>
        </p:txBody>
      </p:sp>
      <p:sp>
        <p:nvSpPr>
          <p:cNvPr id="4" name="Text Placeholder 3">
            <a:extLst>
              <a:ext uri="{FF2B5EF4-FFF2-40B4-BE49-F238E27FC236}">
                <a16:creationId xmlns:a16="http://schemas.microsoft.com/office/drawing/2014/main" id="{F5807ACA-6AB1-F098-E391-0BA4FFAA279E}"/>
              </a:ext>
            </a:extLst>
          </p:cNvPr>
          <p:cNvSpPr>
            <a:spLocks noGrp="1"/>
          </p:cNvSpPr>
          <p:nvPr>
            <p:ph type="body" sz="quarter" idx="18"/>
          </p:nvPr>
        </p:nvSpPr>
        <p:spPr/>
        <p:txBody>
          <a:bodyPr/>
          <a:lstStyle/>
          <a:p>
            <a:r>
              <a:rPr lang="en-AU"/>
              <a:t>Government affiliation and funding</a:t>
            </a:r>
          </a:p>
        </p:txBody>
      </p:sp>
      <p:sp>
        <p:nvSpPr>
          <p:cNvPr id="5" name="Rectangle: Rounded Corners 7">
            <a:extLst>
              <a:ext uri="{FF2B5EF4-FFF2-40B4-BE49-F238E27FC236}">
                <a16:creationId xmlns:a16="http://schemas.microsoft.com/office/drawing/2014/main" id="{17116A86-3DEB-E670-7968-16E3E95FFF74}"/>
              </a:ext>
            </a:extLst>
          </p:cNvPr>
          <p:cNvSpPr/>
          <p:nvPr/>
        </p:nvSpPr>
        <p:spPr>
          <a:xfrm>
            <a:off x="348001" y="2537387"/>
            <a:ext cx="2729495" cy="2892832"/>
          </a:xfrm>
          <a:prstGeom prst="roundRect">
            <a:avLst>
              <a:gd name="adj" fmla="val 1025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r>
              <a:rPr lang="en-AU" sz="1800" dirty="0"/>
              <a:t>Government affiliation and funding: Are the organisations publicly accountable and not driven by commercial interests?</a:t>
            </a:r>
          </a:p>
        </p:txBody>
      </p:sp>
      <p:sp>
        <p:nvSpPr>
          <p:cNvPr id="6" name="Arrow: Right 10" descr="arrow">
            <a:extLst>
              <a:ext uri="{FF2B5EF4-FFF2-40B4-BE49-F238E27FC236}">
                <a16:creationId xmlns:a16="http://schemas.microsoft.com/office/drawing/2014/main" id="{05B6E59B-BC31-BDAC-A68E-6D9D4D003A9F}"/>
              </a:ext>
            </a:extLst>
          </p:cNvPr>
          <p:cNvSpPr/>
          <p:nvPr/>
        </p:nvSpPr>
        <p:spPr>
          <a:xfrm>
            <a:off x="3175820"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8">
            <a:extLst>
              <a:ext uri="{FF2B5EF4-FFF2-40B4-BE49-F238E27FC236}">
                <a16:creationId xmlns:a16="http://schemas.microsoft.com/office/drawing/2014/main" id="{AC7710A6-B03F-7D45-20A1-BA1153CE0623}"/>
              </a:ext>
            </a:extLst>
          </p:cNvPr>
          <p:cNvSpPr/>
          <p:nvPr/>
        </p:nvSpPr>
        <p:spPr>
          <a:xfrm>
            <a:off x="3869556" y="1629351"/>
            <a:ext cx="4292082" cy="4868649"/>
          </a:xfrm>
          <a:prstGeom prst="roundRect">
            <a:avLst>
              <a:gd name="adj" fmla="val 55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t>As government agencies, they are publicly accountable and must follow national standards and protocols.</a:t>
            </a:r>
          </a:p>
          <a:p>
            <a:pPr>
              <a:lnSpc>
                <a:spcPct val="150000"/>
              </a:lnSpc>
            </a:pPr>
            <a:r>
              <a:rPr lang="en-AU" sz="1800" dirty="0"/>
              <a:t>Their information is not driven by commercial interests, reducing the risk of bias.</a:t>
            </a:r>
          </a:p>
        </p:txBody>
      </p:sp>
      <p:sp>
        <p:nvSpPr>
          <p:cNvPr id="13" name="Arrow: Right 11" descr="arrow">
            <a:extLst>
              <a:ext uri="{FF2B5EF4-FFF2-40B4-BE49-F238E27FC236}">
                <a16:creationId xmlns:a16="http://schemas.microsoft.com/office/drawing/2014/main" id="{ABD51EB3-A169-8EB1-36AE-450D7841C896}"/>
              </a:ext>
            </a:extLst>
          </p:cNvPr>
          <p:cNvSpPr/>
          <p:nvPr/>
        </p:nvSpPr>
        <p:spPr>
          <a:xfrm>
            <a:off x="8314299"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9">
            <a:extLst>
              <a:ext uri="{FF2B5EF4-FFF2-40B4-BE49-F238E27FC236}">
                <a16:creationId xmlns:a16="http://schemas.microsoft.com/office/drawing/2014/main" id="{4C3A395F-2703-7FDD-188E-104BD4866ABA}"/>
              </a:ext>
            </a:extLst>
          </p:cNvPr>
          <p:cNvSpPr/>
          <p:nvPr/>
        </p:nvSpPr>
        <p:spPr>
          <a:xfrm>
            <a:off x="8932416" y="3027157"/>
            <a:ext cx="2911582" cy="1967629"/>
          </a:xfrm>
          <a:prstGeom prst="roundRect">
            <a:avLst>
              <a:gd name="adj" fmla="val 101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effectLst/>
                <a:latin typeface="Arial" panose="020B0604020202020204" pitchFamily="34" charset="0"/>
                <a:ea typeface="Calibri" panose="020F0502020204030204" pitchFamily="34" charset="0"/>
              </a:rPr>
              <a:t>Yes</a:t>
            </a:r>
          </a:p>
        </p:txBody>
      </p:sp>
    </p:spTree>
    <p:extLst>
      <p:ext uri="{BB962C8B-B14F-4D97-AF65-F5344CB8AC3E}">
        <p14:creationId xmlns:p14="http://schemas.microsoft.com/office/powerpoint/2010/main" val="20329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98A6-243A-EBD6-71E4-529F44B4BA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6EC611-4C03-61EF-4BFA-B1FCF4EC5F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
        <p:nvSpPr>
          <p:cNvPr id="3" name="Title 2">
            <a:extLst>
              <a:ext uri="{FF2B5EF4-FFF2-40B4-BE49-F238E27FC236}">
                <a16:creationId xmlns:a16="http://schemas.microsoft.com/office/drawing/2014/main" id="{D008AAC9-7A15-9984-153F-57F612A7ECEA}"/>
              </a:ext>
            </a:extLst>
          </p:cNvPr>
          <p:cNvSpPr>
            <a:spLocks noGrp="1"/>
          </p:cNvSpPr>
          <p:nvPr>
            <p:ph type="title"/>
          </p:nvPr>
        </p:nvSpPr>
        <p:spPr/>
        <p:txBody>
          <a:bodyPr/>
          <a:lstStyle/>
          <a:p>
            <a:r>
              <a:rPr lang="en-AU" dirty="0"/>
              <a:t>1.5 What’s the state of Australia’s climate? (4 of 5)</a:t>
            </a:r>
          </a:p>
        </p:txBody>
      </p:sp>
      <p:sp>
        <p:nvSpPr>
          <p:cNvPr id="4" name="Text Placeholder 3">
            <a:extLst>
              <a:ext uri="{FF2B5EF4-FFF2-40B4-BE49-F238E27FC236}">
                <a16:creationId xmlns:a16="http://schemas.microsoft.com/office/drawing/2014/main" id="{CCC4A088-FDE3-11EF-DB6E-B095792A9BBB}"/>
              </a:ext>
            </a:extLst>
          </p:cNvPr>
          <p:cNvSpPr>
            <a:spLocks noGrp="1"/>
          </p:cNvSpPr>
          <p:nvPr>
            <p:ph type="body" sz="quarter" idx="18"/>
          </p:nvPr>
        </p:nvSpPr>
        <p:spPr/>
        <p:txBody>
          <a:bodyPr/>
          <a:lstStyle/>
          <a:p>
            <a:r>
              <a:rPr lang="en-AU"/>
              <a:t>Transparency and peer review</a:t>
            </a:r>
          </a:p>
        </p:txBody>
      </p:sp>
      <p:sp>
        <p:nvSpPr>
          <p:cNvPr id="5" name="Rectangle: Rounded Corners 7">
            <a:extLst>
              <a:ext uri="{FF2B5EF4-FFF2-40B4-BE49-F238E27FC236}">
                <a16:creationId xmlns:a16="http://schemas.microsoft.com/office/drawing/2014/main" id="{3B6024A3-0B62-2262-58F8-26A3581158C2}"/>
              </a:ext>
            </a:extLst>
          </p:cNvPr>
          <p:cNvSpPr/>
          <p:nvPr/>
        </p:nvSpPr>
        <p:spPr>
          <a:xfrm>
            <a:off x="348001" y="2639288"/>
            <a:ext cx="2729495" cy="2689029"/>
          </a:xfrm>
          <a:prstGeom prst="roundRect">
            <a:avLst>
              <a:gd name="adj" fmla="val 1025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r>
              <a:rPr lang="en-AU" sz="1800" dirty="0"/>
              <a:t>Transparency and peer review: Is research peer-reviewed and publicly available?</a:t>
            </a:r>
          </a:p>
        </p:txBody>
      </p:sp>
      <p:sp>
        <p:nvSpPr>
          <p:cNvPr id="6" name="Arrow: Right 10" descr="arrow">
            <a:extLst>
              <a:ext uri="{FF2B5EF4-FFF2-40B4-BE49-F238E27FC236}">
                <a16:creationId xmlns:a16="http://schemas.microsoft.com/office/drawing/2014/main" id="{EF11769C-B16A-A949-A4C7-F568B19F0CF5}"/>
              </a:ext>
            </a:extLst>
          </p:cNvPr>
          <p:cNvSpPr/>
          <p:nvPr/>
        </p:nvSpPr>
        <p:spPr>
          <a:xfrm>
            <a:off x="3175820"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8">
            <a:extLst>
              <a:ext uri="{FF2B5EF4-FFF2-40B4-BE49-F238E27FC236}">
                <a16:creationId xmlns:a16="http://schemas.microsoft.com/office/drawing/2014/main" id="{CCED49C7-CBEE-428E-1DC2-88073F1F1B1D}"/>
              </a:ext>
            </a:extLst>
          </p:cNvPr>
          <p:cNvSpPr/>
          <p:nvPr/>
        </p:nvSpPr>
        <p:spPr>
          <a:xfrm>
            <a:off x="3869556" y="1629351"/>
            <a:ext cx="4292082" cy="4868649"/>
          </a:xfrm>
          <a:prstGeom prst="roundRect">
            <a:avLst>
              <a:gd name="adj" fmla="val 55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t>CSIRO publishes research that is peer-reviewed and openly accessible.</a:t>
            </a:r>
          </a:p>
          <a:p>
            <a:pPr>
              <a:lnSpc>
                <a:spcPct val="150000"/>
              </a:lnSpc>
            </a:pPr>
            <a:r>
              <a:rPr lang="en-AU" sz="1800" dirty="0"/>
              <a:t>BOM provides publicly available documentation explaining how its data is collected and processed (e.g., temperature trends, rainfall data).</a:t>
            </a:r>
          </a:p>
        </p:txBody>
      </p:sp>
      <p:sp>
        <p:nvSpPr>
          <p:cNvPr id="13" name="Arrow: Right 11" descr="arrow">
            <a:extLst>
              <a:ext uri="{FF2B5EF4-FFF2-40B4-BE49-F238E27FC236}">
                <a16:creationId xmlns:a16="http://schemas.microsoft.com/office/drawing/2014/main" id="{684324C0-53C7-A74F-2999-61E54C300398}"/>
              </a:ext>
            </a:extLst>
          </p:cNvPr>
          <p:cNvSpPr/>
          <p:nvPr/>
        </p:nvSpPr>
        <p:spPr>
          <a:xfrm>
            <a:off x="8314299"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9">
            <a:extLst>
              <a:ext uri="{FF2B5EF4-FFF2-40B4-BE49-F238E27FC236}">
                <a16:creationId xmlns:a16="http://schemas.microsoft.com/office/drawing/2014/main" id="{05BC7ED1-F2B1-F9EC-AC99-101DEA1D2AD9}"/>
              </a:ext>
            </a:extLst>
          </p:cNvPr>
          <p:cNvSpPr/>
          <p:nvPr/>
        </p:nvSpPr>
        <p:spPr>
          <a:xfrm>
            <a:off x="8932416" y="3027157"/>
            <a:ext cx="2911582" cy="1967629"/>
          </a:xfrm>
          <a:prstGeom prst="roundRect">
            <a:avLst>
              <a:gd name="adj" fmla="val 101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effectLst/>
                <a:latin typeface="Arial" panose="020B0604020202020204" pitchFamily="34" charset="0"/>
                <a:ea typeface="Calibri" panose="020F0502020204030204" pitchFamily="34" charset="0"/>
              </a:rPr>
              <a:t>Yes</a:t>
            </a:r>
          </a:p>
        </p:txBody>
      </p:sp>
    </p:spTree>
    <p:extLst>
      <p:ext uri="{BB962C8B-B14F-4D97-AF65-F5344CB8AC3E}">
        <p14:creationId xmlns:p14="http://schemas.microsoft.com/office/powerpoint/2010/main" val="2227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288F-F218-F942-0211-52B1FBDE63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5E347-4D69-45EC-8688-8CFB557B11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
        <p:nvSpPr>
          <p:cNvPr id="3" name="Title 2">
            <a:extLst>
              <a:ext uri="{FF2B5EF4-FFF2-40B4-BE49-F238E27FC236}">
                <a16:creationId xmlns:a16="http://schemas.microsoft.com/office/drawing/2014/main" id="{D3A7AA1E-3077-02D5-23C6-CAD73853F59D}"/>
              </a:ext>
            </a:extLst>
          </p:cNvPr>
          <p:cNvSpPr>
            <a:spLocks noGrp="1"/>
          </p:cNvSpPr>
          <p:nvPr>
            <p:ph type="title"/>
          </p:nvPr>
        </p:nvSpPr>
        <p:spPr/>
        <p:txBody>
          <a:bodyPr/>
          <a:lstStyle/>
          <a:p>
            <a:r>
              <a:rPr lang="en-AU" dirty="0"/>
              <a:t>1.5 What’s the state of Australia’s climate? (5 of 5)</a:t>
            </a:r>
          </a:p>
        </p:txBody>
      </p:sp>
      <p:sp>
        <p:nvSpPr>
          <p:cNvPr id="4" name="Text Placeholder 3">
            <a:extLst>
              <a:ext uri="{FF2B5EF4-FFF2-40B4-BE49-F238E27FC236}">
                <a16:creationId xmlns:a16="http://schemas.microsoft.com/office/drawing/2014/main" id="{F0037BD8-C88F-000B-04BA-B58877E8F1F7}"/>
              </a:ext>
            </a:extLst>
          </p:cNvPr>
          <p:cNvSpPr>
            <a:spLocks noGrp="1"/>
          </p:cNvSpPr>
          <p:nvPr>
            <p:ph type="body" sz="quarter" idx="18"/>
          </p:nvPr>
        </p:nvSpPr>
        <p:spPr/>
        <p:txBody>
          <a:bodyPr/>
          <a:lstStyle/>
          <a:p>
            <a:r>
              <a:rPr lang="en-AU"/>
              <a:t>Up-to-date</a:t>
            </a:r>
          </a:p>
        </p:txBody>
      </p:sp>
      <p:sp>
        <p:nvSpPr>
          <p:cNvPr id="15" name="Rectangle: Rounded Corners 7">
            <a:extLst>
              <a:ext uri="{FF2B5EF4-FFF2-40B4-BE49-F238E27FC236}">
                <a16:creationId xmlns:a16="http://schemas.microsoft.com/office/drawing/2014/main" id="{DEF6A3A0-ADF2-3943-AEF3-612D5BE163D2}"/>
              </a:ext>
            </a:extLst>
          </p:cNvPr>
          <p:cNvSpPr/>
          <p:nvPr/>
        </p:nvSpPr>
        <p:spPr>
          <a:xfrm>
            <a:off x="348001" y="2365707"/>
            <a:ext cx="2729495" cy="3236192"/>
          </a:xfrm>
          <a:prstGeom prst="roundRect">
            <a:avLst>
              <a:gd name="adj" fmla="val 1025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r>
              <a:rPr lang="en-AU" sz="1800" dirty="0"/>
              <a:t>Regular updates and real-time data: Are reports updated regularly, and is their real-time weather and climate data publicly available?</a:t>
            </a:r>
          </a:p>
        </p:txBody>
      </p:sp>
      <p:sp>
        <p:nvSpPr>
          <p:cNvPr id="16" name="Arrow: Right 10" descr="arrow">
            <a:extLst>
              <a:ext uri="{FF2B5EF4-FFF2-40B4-BE49-F238E27FC236}">
                <a16:creationId xmlns:a16="http://schemas.microsoft.com/office/drawing/2014/main" id="{6C2B3D32-644F-61B1-C587-29F0B73C2170}"/>
              </a:ext>
            </a:extLst>
          </p:cNvPr>
          <p:cNvSpPr/>
          <p:nvPr/>
        </p:nvSpPr>
        <p:spPr>
          <a:xfrm>
            <a:off x="3175820"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8">
            <a:extLst>
              <a:ext uri="{FF2B5EF4-FFF2-40B4-BE49-F238E27FC236}">
                <a16:creationId xmlns:a16="http://schemas.microsoft.com/office/drawing/2014/main" id="{70F28410-DD02-B649-1F8E-A191980BD922}"/>
              </a:ext>
            </a:extLst>
          </p:cNvPr>
          <p:cNvSpPr/>
          <p:nvPr/>
        </p:nvSpPr>
        <p:spPr>
          <a:xfrm>
            <a:off x="3869556" y="1629351"/>
            <a:ext cx="4292082" cy="4868649"/>
          </a:xfrm>
          <a:prstGeom prst="roundRect">
            <a:avLst>
              <a:gd name="adj" fmla="val 55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t>BOM provides real-time weather alerts, radar images, and forecasts that are updated continuously.</a:t>
            </a:r>
          </a:p>
          <a:p>
            <a:pPr>
              <a:lnSpc>
                <a:spcPct val="150000"/>
              </a:lnSpc>
            </a:pPr>
            <a:r>
              <a:rPr lang="en-AU" sz="1800" dirty="0"/>
              <a:t>CSIRO regularly updates reports on climate projections, greenhouse gas levels, and environmental monitoring.</a:t>
            </a:r>
          </a:p>
        </p:txBody>
      </p:sp>
      <p:sp>
        <p:nvSpPr>
          <p:cNvPr id="18" name="Arrow: Right 11" descr="arrow">
            <a:extLst>
              <a:ext uri="{FF2B5EF4-FFF2-40B4-BE49-F238E27FC236}">
                <a16:creationId xmlns:a16="http://schemas.microsoft.com/office/drawing/2014/main" id="{1DBC30BE-0572-BA11-12FE-96332678332E}"/>
              </a:ext>
            </a:extLst>
          </p:cNvPr>
          <p:cNvSpPr/>
          <p:nvPr/>
        </p:nvSpPr>
        <p:spPr>
          <a:xfrm>
            <a:off x="8314299" y="3728165"/>
            <a:ext cx="545690" cy="511277"/>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9">
            <a:extLst>
              <a:ext uri="{FF2B5EF4-FFF2-40B4-BE49-F238E27FC236}">
                <a16:creationId xmlns:a16="http://schemas.microsoft.com/office/drawing/2014/main" id="{FDFD2CB5-2BEA-6073-AD9A-F143A73053E5}"/>
              </a:ext>
            </a:extLst>
          </p:cNvPr>
          <p:cNvSpPr/>
          <p:nvPr/>
        </p:nvSpPr>
        <p:spPr>
          <a:xfrm>
            <a:off x="8932416" y="3027157"/>
            <a:ext cx="2911582" cy="1967629"/>
          </a:xfrm>
          <a:prstGeom prst="roundRect">
            <a:avLst>
              <a:gd name="adj" fmla="val 1016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effectLst/>
                <a:latin typeface="Arial" panose="020B0604020202020204" pitchFamily="34" charset="0"/>
                <a:ea typeface="Calibri" panose="020F0502020204030204" pitchFamily="34" charset="0"/>
              </a:rPr>
              <a:t>Yes</a:t>
            </a:r>
          </a:p>
        </p:txBody>
      </p:sp>
    </p:spTree>
    <p:extLst>
      <p:ext uri="{BB962C8B-B14F-4D97-AF65-F5344CB8AC3E}">
        <p14:creationId xmlns:p14="http://schemas.microsoft.com/office/powerpoint/2010/main" val="50174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29A65-536C-BE3F-A36E-B1BB133472C6}"/>
              </a:ext>
            </a:extLst>
          </p:cNvPr>
          <p:cNvSpPr>
            <a:spLocks noGrp="1"/>
          </p:cNvSpPr>
          <p:nvPr>
            <p:ph type="title"/>
          </p:nvPr>
        </p:nvSpPr>
        <p:spPr/>
        <p:txBody>
          <a:bodyPr/>
          <a:lstStyle/>
          <a:p>
            <a:r>
              <a:rPr lang="en-AU"/>
              <a:t>1.5 State of Australia’s climate 2024 - the data</a:t>
            </a:r>
          </a:p>
        </p:txBody>
      </p:sp>
      <p:pic>
        <p:nvPicPr>
          <p:cNvPr id="9" name="Online Media 8" title="State of the Climate 2024">
            <a:hlinkClick r:id="" action="ppaction://media"/>
            <a:extLst>
              <a:ext uri="{FF2B5EF4-FFF2-40B4-BE49-F238E27FC236}">
                <a16:creationId xmlns:a16="http://schemas.microsoft.com/office/drawing/2014/main" id="{1310F8DB-D1C1-C138-606A-0441FD0B7D13}"/>
              </a:ext>
            </a:extLst>
          </p:cNvPr>
          <p:cNvPicPr>
            <a:picLocks noRot="1" noChangeAspect="1"/>
          </p:cNvPicPr>
          <p:nvPr>
            <a:videoFile r:link="rId1"/>
          </p:nvPr>
        </p:nvPicPr>
        <p:blipFill>
          <a:blip r:embed="rId4"/>
          <a:stretch>
            <a:fillRect/>
          </a:stretch>
        </p:blipFill>
        <p:spPr>
          <a:xfrm>
            <a:off x="382147" y="1175100"/>
            <a:ext cx="8681455" cy="4905022"/>
          </a:xfrm>
          <a:prstGeom prst="rect">
            <a:avLst/>
          </a:prstGeom>
        </p:spPr>
      </p:pic>
      <p:sp>
        <p:nvSpPr>
          <p:cNvPr id="7" name="TextBox 6">
            <a:extLst>
              <a:ext uri="{FF2B5EF4-FFF2-40B4-BE49-F238E27FC236}">
                <a16:creationId xmlns:a16="http://schemas.microsoft.com/office/drawing/2014/main" id="{62600CC4-756C-09A6-4F8E-0C01E5CA85B8}"/>
              </a:ext>
            </a:extLst>
          </p:cNvPr>
          <p:cNvSpPr txBox="1"/>
          <p:nvPr/>
        </p:nvSpPr>
        <p:spPr>
          <a:xfrm>
            <a:off x="9308591" y="1598991"/>
            <a:ext cx="2535409" cy="3026406"/>
          </a:xfrm>
          <a:prstGeom prst="rect">
            <a:avLst/>
          </a:prstGeom>
          <a:noFill/>
        </p:spPr>
        <p:txBody>
          <a:bodyPr wrap="square">
            <a:spAutoFit/>
          </a:bodyPr>
          <a:lstStyle/>
          <a:p>
            <a:pPr>
              <a:lnSpc>
                <a:spcPct val="150000"/>
              </a:lnSpc>
              <a:spcAft>
                <a:spcPts val="600"/>
              </a:spcAft>
            </a:pPr>
            <a:r>
              <a:rPr lang="en-AU" sz="1800" dirty="0">
                <a:effectLst/>
                <a:latin typeface="Arial" panose="020B0604020202020204" pitchFamily="34" charset="0"/>
                <a:ea typeface="Calibri" panose="020F0502020204030204" pitchFamily="34" charset="0"/>
              </a:rPr>
              <a:t>As you watch:</a:t>
            </a:r>
          </a:p>
          <a:p>
            <a:pPr>
              <a:lnSpc>
                <a:spcPct val="150000"/>
              </a:lnSpc>
              <a:spcAft>
                <a:spcPts val="600"/>
              </a:spcAft>
            </a:pPr>
            <a:r>
              <a:rPr lang="en-AU" sz="1800" dirty="0">
                <a:latin typeface="Arial" panose="020B0604020202020204" pitchFamily="34" charset="0"/>
                <a:ea typeface="Calibri" panose="020F0502020204030204" pitchFamily="34" charset="0"/>
              </a:rPr>
              <a:t>L</a:t>
            </a:r>
            <a:r>
              <a:rPr lang="en-AU" sz="1800" dirty="0">
                <a:effectLst/>
                <a:latin typeface="Arial" panose="020B0604020202020204" pitchFamily="34" charset="0"/>
                <a:ea typeface="Calibri" panose="020F0502020204030204" pitchFamily="34" charset="0"/>
              </a:rPr>
              <a:t>ist the data that would need to be collected, processed and analysed to determine the trends in Australia’s climate.</a:t>
            </a:r>
            <a:endParaRPr lang="en-AU" sz="1800" dirty="0"/>
          </a:p>
        </p:txBody>
      </p:sp>
      <p:sp>
        <p:nvSpPr>
          <p:cNvPr id="8" name="TextBox 7">
            <a:extLst>
              <a:ext uri="{FF2B5EF4-FFF2-40B4-BE49-F238E27FC236}">
                <a16:creationId xmlns:a16="http://schemas.microsoft.com/office/drawing/2014/main" id="{76B8369A-81BB-D199-F3F8-41C58F27961B}"/>
              </a:ext>
            </a:extLst>
          </p:cNvPr>
          <p:cNvSpPr txBox="1"/>
          <p:nvPr/>
        </p:nvSpPr>
        <p:spPr>
          <a:xfrm>
            <a:off x="292668" y="6349622"/>
            <a:ext cx="8681455" cy="369332"/>
          </a:xfrm>
          <a:prstGeom prst="rect">
            <a:avLst/>
          </a:prstGeom>
          <a:noFill/>
        </p:spPr>
        <p:txBody>
          <a:bodyPr wrap="square" lIns="0">
            <a:spAutoFit/>
          </a:bodyPr>
          <a:lstStyle/>
          <a:p>
            <a:pPr algn="ctr"/>
            <a:r>
              <a:rPr lang="en-AU" sz="1800" i="0" dirty="0">
                <a:solidFill>
                  <a:srgbClr val="0F0F0F"/>
                </a:solidFill>
                <a:effectLst/>
                <a:hlinkClick r:id="rId5"/>
              </a:rPr>
              <a:t>State of the Climate 2024 (2:15)</a:t>
            </a:r>
            <a:endParaRPr lang="en-AU" sz="1800" i="0" dirty="0">
              <a:solidFill>
                <a:srgbClr val="0F0F0F"/>
              </a:solidFill>
              <a:effectLst/>
            </a:endParaRPr>
          </a:p>
        </p:txBody>
      </p:sp>
      <p:sp>
        <p:nvSpPr>
          <p:cNvPr id="2" name="Slide Number Placeholder 1">
            <a:extLst>
              <a:ext uri="{FF2B5EF4-FFF2-40B4-BE49-F238E27FC236}">
                <a16:creationId xmlns:a16="http://schemas.microsoft.com/office/drawing/2014/main" id="{08C2D1D8-5A27-E1E8-ED5A-20138F3BF6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387752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4083F-35B8-CEE1-7D9F-E2C90A0D45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05A809-DA1D-C010-B771-299157E65BC0}"/>
              </a:ext>
            </a:extLst>
          </p:cNvPr>
          <p:cNvSpPr>
            <a:spLocks noGrp="1"/>
          </p:cNvSpPr>
          <p:nvPr>
            <p:ph type="title"/>
          </p:nvPr>
        </p:nvSpPr>
        <p:spPr/>
        <p:txBody>
          <a:bodyPr/>
          <a:lstStyle/>
          <a:p>
            <a:r>
              <a:rPr lang="en-AU" dirty="0"/>
              <a:t>1.5 State of the climate 2024 (1 of 3)</a:t>
            </a:r>
          </a:p>
        </p:txBody>
      </p:sp>
      <p:sp>
        <p:nvSpPr>
          <p:cNvPr id="4" name="Text Placeholder 3">
            <a:extLst>
              <a:ext uri="{FF2B5EF4-FFF2-40B4-BE49-F238E27FC236}">
                <a16:creationId xmlns:a16="http://schemas.microsoft.com/office/drawing/2014/main" id="{85B25BDC-7A24-18CA-3051-939098392B79}"/>
              </a:ext>
            </a:extLst>
          </p:cNvPr>
          <p:cNvSpPr>
            <a:spLocks noGrp="1"/>
          </p:cNvSpPr>
          <p:nvPr>
            <p:ph type="body" sz="quarter" idx="18"/>
          </p:nvPr>
        </p:nvSpPr>
        <p:spPr/>
        <p:txBody>
          <a:bodyPr/>
          <a:lstStyle/>
          <a:p>
            <a:r>
              <a:rPr lang="en-AU" dirty="0"/>
              <a:t>Temperature anomalies</a:t>
            </a:r>
          </a:p>
        </p:txBody>
      </p:sp>
      <p:sp>
        <p:nvSpPr>
          <p:cNvPr id="5" name="TextBox 4">
            <a:extLst>
              <a:ext uri="{FF2B5EF4-FFF2-40B4-BE49-F238E27FC236}">
                <a16:creationId xmlns:a16="http://schemas.microsoft.com/office/drawing/2014/main" id="{92332038-9C34-8596-9C55-8EDA3762BCA6}"/>
              </a:ext>
            </a:extLst>
          </p:cNvPr>
          <p:cNvSpPr txBox="1"/>
          <p:nvPr/>
        </p:nvSpPr>
        <p:spPr>
          <a:xfrm>
            <a:off x="360000" y="1633430"/>
            <a:ext cx="2822809" cy="2026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dirty="0">
                <a:ea typeface="Roboto"/>
                <a:cs typeface="Roboto"/>
              </a:rPr>
              <a:t>Changes from the average (1961–1990) in yearly sea surface temperature and land temperature in Australia.</a:t>
            </a:r>
            <a:endParaRPr lang="en-US" sz="1800" dirty="0">
              <a:ea typeface="Roboto"/>
              <a:cs typeface="Arial"/>
            </a:endParaRPr>
          </a:p>
        </p:txBody>
      </p:sp>
      <p:pic>
        <p:nvPicPr>
          <p:cNvPr id="9" name="Picture 8" descr="Graph of Australian sea surface and land surface temperatures over time.">
            <a:extLst>
              <a:ext uri="{FF2B5EF4-FFF2-40B4-BE49-F238E27FC236}">
                <a16:creationId xmlns:a16="http://schemas.microsoft.com/office/drawing/2014/main" id="{BC294BB5-1CD5-9E50-B7BA-2FACE46B50F6}"/>
              </a:ext>
              <a:ext uri="{C183D7F6-B498-43B3-948B-1728B52AA6E4}">
                <adec:decorative xmlns:adec="http://schemas.microsoft.com/office/drawing/2017/decorative" val="0"/>
              </a:ext>
            </a:extLst>
          </p:cNvPr>
          <p:cNvPicPr>
            <a:picLocks noChangeAspect="1"/>
          </p:cNvPicPr>
          <p:nvPr/>
        </p:nvPicPr>
        <p:blipFill>
          <a:blip r:embed="rId3"/>
          <a:srcRect t="4641" r="113" b="16073"/>
          <a:stretch>
            <a:fillRect/>
          </a:stretch>
        </p:blipFill>
        <p:spPr>
          <a:xfrm>
            <a:off x="3754060" y="1292535"/>
            <a:ext cx="8213633" cy="4969438"/>
          </a:xfrm>
          <a:prstGeom prst="rect">
            <a:avLst/>
          </a:prstGeom>
        </p:spPr>
      </p:pic>
      <p:sp>
        <p:nvSpPr>
          <p:cNvPr id="11" name="TextBox 10">
            <a:extLst>
              <a:ext uri="{FF2B5EF4-FFF2-40B4-BE49-F238E27FC236}">
                <a16:creationId xmlns:a16="http://schemas.microsoft.com/office/drawing/2014/main" id="{3800CD0A-A88D-0989-6E80-44B4E5C53904}"/>
              </a:ext>
            </a:extLst>
          </p:cNvPr>
          <p:cNvSpPr txBox="1"/>
          <p:nvPr/>
        </p:nvSpPr>
        <p:spPr>
          <a:xfrm>
            <a:off x="360000" y="6391237"/>
            <a:ext cx="11301732" cy="643318"/>
          </a:xfrm>
          <a:prstGeom prst="rect">
            <a:avLst/>
          </a:prstGeom>
          <a:noFill/>
        </p:spPr>
        <p:txBody>
          <a:bodyPr wrap="square" lIns="0">
            <a:spAutoFit/>
          </a:bodyPr>
          <a:lstStyle/>
          <a:p>
            <a:r>
              <a:rPr lang="en-AU" sz="1200" dirty="0">
                <a:solidFill>
                  <a:srgbClr val="002664"/>
                </a:solidFill>
                <a:latin typeface="Arial" panose="020B0604020202020204" pitchFamily="34" charset="0"/>
                <a:ea typeface="Calibri" panose="020F0502020204030204" pitchFamily="34" charset="0"/>
              </a:rPr>
              <a:t>Source – The Bureau of Meteorology: </a:t>
            </a:r>
            <a:r>
              <a:rPr lang="en-AU" sz="1200" u="sng" dirty="0">
                <a:solidFill>
                  <a:srgbClr val="002664"/>
                </a:solidFill>
                <a:latin typeface="Arial" panose="020B0604020202020204" pitchFamily="34" charset="0"/>
                <a:ea typeface="Calibri" panose="020F0502020204030204" pitchFamily="34" charset="0"/>
                <a:hlinkClick r:id="rId4"/>
              </a:rPr>
              <a:t>State of the Climate 2024</a:t>
            </a:r>
            <a:r>
              <a:rPr lang="en-AU" sz="1200" dirty="0">
                <a:solidFill>
                  <a:srgbClr val="002664"/>
                </a:solidFill>
                <a:latin typeface="Arial" panose="020B0604020202020204" pitchFamily="34" charset="0"/>
                <a:ea typeface="Calibri" panose="020F0502020204030204" pitchFamily="34" charset="0"/>
              </a:rPr>
              <a:t> is r</a:t>
            </a:r>
            <a:r>
              <a:rPr lang="en-AU" sz="1200" dirty="0"/>
              <a:t>eproduced by permission of the Bureau of Meteorology, © 2025 Commonwealth of Australia. </a:t>
            </a:r>
          </a:p>
          <a:p>
            <a:pPr>
              <a:lnSpc>
                <a:spcPct val="150000"/>
              </a:lnSpc>
              <a:spcBef>
                <a:spcPts val="1200"/>
              </a:spcBef>
            </a:pPr>
            <a:endParaRPr lang="en-AU" sz="1050" dirty="0"/>
          </a:p>
        </p:txBody>
      </p:sp>
      <p:sp>
        <p:nvSpPr>
          <p:cNvPr id="2" name="Slide Number Placeholder 1">
            <a:extLst>
              <a:ext uri="{FF2B5EF4-FFF2-40B4-BE49-F238E27FC236}">
                <a16:creationId xmlns:a16="http://schemas.microsoft.com/office/drawing/2014/main" id="{899DC95D-B5F9-2AA8-125C-E8E4D6C46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98402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13DB9-7813-3217-E107-EC0D2780FC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266A6C-3A96-48FE-9CA2-C4C6C126185A}"/>
              </a:ext>
            </a:extLst>
          </p:cNvPr>
          <p:cNvSpPr>
            <a:spLocks noGrp="1"/>
          </p:cNvSpPr>
          <p:nvPr>
            <p:ph type="title"/>
          </p:nvPr>
        </p:nvSpPr>
        <p:spPr/>
        <p:txBody>
          <a:bodyPr/>
          <a:lstStyle/>
          <a:p>
            <a:r>
              <a:rPr lang="en-AU" dirty="0"/>
              <a:t>1.5 State of the climate 2024 (2 of 3)</a:t>
            </a:r>
          </a:p>
        </p:txBody>
      </p:sp>
      <p:sp>
        <p:nvSpPr>
          <p:cNvPr id="4" name="Text Placeholder 3">
            <a:extLst>
              <a:ext uri="{FF2B5EF4-FFF2-40B4-BE49-F238E27FC236}">
                <a16:creationId xmlns:a16="http://schemas.microsoft.com/office/drawing/2014/main" id="{2300DDF5-B827-91B4-65EA-8D13C4A97502}"/>
              </a:ext>
            </a:extLst>
          </p:cNvPr>
          <p:cNvSpPr>
            <a:spLocks noGrp="1"/>
          </p:cNvSpPr>
          <p:nvPr>
            <p:ph type="body" sz="quarter" idx="18"/>
          </p:nvPr>
        </p:nvSpPr>
        <p:spPr/>
        <p:txBody>
          <a:bodyPr/>
          <a:lstStyle/>
          <a:p>
            <a:r>
              <a:rPr lang="en-AU"/>
              <a:t>Extreme heat events</a:t>
            </a:r>
          </a:p>
        </p:txBody>
      </p:sp>
      <p:sp>
        <p:nvSpPr>
          <p:cNvPr id="6" name="TextBox 5">
            <a:extLst>
              <a:ext uri="{FF2B5EF4-FFF2-40B4-BE49-F238E27FC236}">
                <a16:creationId xmlns:a16="http://schemas.microsoft.com/office/drawing/2014/main" id="{090E9E54-9050-79EC-B2E8-35A2D57D093C}"/>
              </a:ext>
            </a:extLst>
          </p:cNvPr>
          <p:cNvSpPr txBox="1"/>
          <p:nvPr/>
        </p:nvSpPr>
        <p:spPr>
          <a:xfrm>
            <a:off x="360000" y="1542436"/>
            <a:ext cx="3078144" cy="24416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dirty="0"/>
              <a:t>Number of days each year when Australia’s average daily temperature for a month is extreme (is in the hottest 1%of days for each month) (1910 – 2023)</a:t>
            </a:r>
            <a:endParaRPr lang="en-US" sz="1800" dirty="0">
              <a:cs typeface="Arial" panose="020B0604020202020204"/>
            </a:endParaRPr>
          </a:p>
        </p:txBody>
      </p:sp>
      <p:pic>
        <p:nvPicPr>
          <p:cNvPr id="5" name="Picture 4" descr="Graph of the number of extreme temperature days per year in Australia from 1910 to 2023.">
            <a:extLst>
              <a:ext uri="{FF2B5EF4-FFF2-40B4-BE49-F238E27FC236}">
                <a16:creationId xmlns:a16="http://schemas.microsoft.com/office/drawing/2014/main" id="{ED55D089-9F0C-050C-B10F-C7F16C0AA071}"/>
              </a:ext>
              <a:ext uri="{C183D7F6-B498-43B3-948B-1728B52AA6E4}">
                <adec:decorative xmlns:adec="http://schemas.microsoft.com/office/drawing/2017/decorative" val="0"/>
              </a:ext>
            </a:extLst>
          </p:cNvPr>
          <p:cNvPicPr>
            <a:picLocks noChangeAspect="1"/>
          </p:cNvPicPr>
          <p:nvPr/>
        </p:nvPicPr>
        <p:blipFill>
          <a:blip r:embed="rId3"/>
          <a:srcRect t="1019" b="16080"/>
          <a:stretch>
            <a:fillRect/>
          </a:stretch>
        </p:blipFill>
        <p:spPr>
          <a:xfrm>
            <a:off x="3694002" y="1112332"/>
            <a:ext cx="8334991" cy="5016734"/>
          </a:xfrm>
          <a:prstGeom prst="rect">
            <a:avLst/>
          </a:prstGeom>
        </p:spPr>
      </p:pic>
      <p:sp>
        <p:nvSpPr>
          <p:cNvPr id="11" name="TextBox 10">
            <a:extLst>
              <a:ext uri="{FF2B5EF4-FFF2-40B4-BE49-F238E27FC236}">
                <a16:creationId xmlns:a16="http://schemas.microsoft.com/office/drawing/2014/main" id="{90187A2F-A093-D673-2337-6142B50AE5C0}"/>
              </a:ext>
            </a:extLst>
          </p:cNvPr>
          <p:cNvSpPr txBox="1"/>
          <p:nvPr/>
        </p:nvSpPr>
        <p:spPr>
          <a:xfrm>
            <a:off x="347999" y="6387398"/>
            <a:ext cx="10937951" cy="643318"/>
          </a:xfrm>
          <a:prstGeom prst="rect">
            <a:avLst/>
          </a:prstGeom>
          <a:noFill/>
        </p:spPr>
        <p:txBody>
          <a:bodyPr wrap="square" lIns="0">
            <a:spAutoFit/>
          </a:bodyPr>
          <a:lstStyle/>
          <a:p>
            <a:r>
              <a:rPr lang="en-AU" sz="1200" dirty="0">
                <a:solidFill>
                  <a:srgbClr val="002664"/>
                </a:solidFill>
                <a:latin typeface="Arial" panose="020B0604020202020204" pitchFamily="34" charset="0"/>
                <a:ea typeface="Calibri" panose="020F0502020204030204" pitchFamily="34" charset="0"/>
              </a:rPr>
              <a:t>Source – The Bureau of Meteorology: </a:t>
            </a:r>
            <a:r>
              <a:rPr lang="en-AU" sz="1200" u="sng" dirty="0">
                <a:solidFill>
                  <a:srgbClr val="002664"/>
                </a:solidFill>
                <a:latin typeface="Arial" panose="020B0604020202020204" pitchFamily="34" charset="0"/>
                <a:ea typeface="Calibri" panose="020F0502020204030204" pitchFamily="34" charset="0"/>
                <a:hlinkClick r:id="rId4"/>
              </a:rPr>
              <a:t>State of the Climate 2024</a:t>
            </a:r>
            <a:r>
              <a:rPr lang="en-AU" sz="1200" dirty="0">
                <a:solidFill>
                  <a:srgbClr val="002664"/>
                </a:solidFill>
                <a:latin typeface="Arial" panose="020B0604020202020204" pitchFamily="34" charset="0"/>
                <a:ea typeface="Calibri" panose="020F0502020204030204" pitchFamily="34" charset="0"/>
              </a:rPr>
              <a:t> is r</a:t>
            </a:r>
            <a:r>
              <a:rPr lang="en-AU" sz="1200" dirty="0"/>
              <a:t>eproduced by permission of the Bureau of Meteorology, © 2025 Commonwealth of Australia. </a:t>
            </a:r>
          </a:p>
          <a:p>
            <a:pPr>
              <a:lnSpc>
                <a:spcPct val="150000"/>
              </a:lnSpc>
              <a:spcBef>
                <a:spcPts val="1200"/>
              </a:spcBef>
            </a:pPr>
            <a:r>
              <a:rPr lang="en-AU" sz="1050" dirty="0"/>
              <a:t>.</a:t>
            </a:r>
          </a:p>
        </p:txBody>
      </p:sp>
      <p:sp>
        <p:nvSpPr>
          <p:cNvPr id="2" name="Slide Number Placeholder 1">
            <a:extLst>
              <a:ext uri="{FF2B5EF4-FFF2-40B4-BE49-F238E27FC236}">
                <a16:creationId xmlns:a16="http://schemas.microsoft.com/office/drawing/2014/main" id="{5C84CAC7-72BB-066E-9ED2-B4D0AC2F65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40577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AC0A-3E88-C0B4-6204-EFD236F464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2245CB-5A08-980F-5905-4618AD89729C}"/>
              </a:ext>
            </a:extLst>
          </p:cNvPr>
          <p:cNvSpPr>
            <a:spLocks noGrp="1"/>
          </p:cNvSpPr>
          <p:nvPr>
            <p:ph type="title"/>
          </p:nvPr>
        </p:nvSpPr>
        <p:spPr/>
        <p:txBody>
          <a:bodyPr/>
          <a:lstStyle/>
          <a:p>
            <a:r>
              <a:rPr lang="en-AU" dirty="0"/>
              <a:t>1.5 State of the climate 2024 (3 of 3)</a:t>
            </a:r>
          </a:p>
        </p:txBody>
      </p:sp>
      <p:sp>
        <p:nvSpPr>
          <p:cNvPr id="4" name="Text Placeholder 3">
            <a:extLst>
              <a:ext uri="{FF2B5EF4-FFF2-40B4-BE49-F238E27FC236}">
                <a16:creationId xmlns:a16="http://schemas.microsoft.com/office/drawing/2014/main" id="{DB7F24F8-3A52-29EF-4349-835C2E1CE245}"/>
              </a:ext>
            </a:extLst>
          </p:cNvPr>
          <p:cNvSpPr>
            <a:spLocks noGrp="1"/>
          </p:cNvSpPr>
          <p:nvPr>
            <p:ph type="body" sz="quarter" idx="18"/>
          </p:nvPr>
        </p:nvSpPr>
        <p:spPr/>
        <p:txBody>
          <a:bodyPr/>
          <a:lstStyle/>
          <a:p>
            <a:r>
              <a:rPr lang="en-AU" dirty="0"/>
              <a:t>Rainfall decline</a:t>
            </a:r>
          </a:p>
        </p:txBody>
      </p:sp>
      <p:sp>
        <p:nvSpPr>
          <p:cNvPr id="7" name="TextBox 6">
            <a:extLst>
              <a:ext uri="{FF2B5EF4-FFF2-40B4-BE49-F238E27FC236}">
                <a16:creationId xmlns:a16="http://schemas.microsoft.com/office/drawing/2014/main" id="{979882F0-1428-CA81-E3C5-7A3A831F2FF1}"/>
              </a:ext>
            </a:extLst>
          </p:cNvPr>
          <p:cNvSpPr txBox="1"/>
          <p:nvPr/>
        </p:nvSpPr>
        <p:spPr>
          <a:xfrm>
            <a:off x="360000" y="1538771"/>
            <a:ext cx="3059857" cy="3780458"/>
          </a:xfrm>
          <a:prstGeom prst="rect">
            <a:avLst/>
          </a:prstGeom>
          <a:noFill/>
        </p:spPr>
        <p:txBody>
          <a:bodyPr wrap="square" lIns="0" tIns="0">
            <a:spAutoFit/>
          </a:bodyPr>
          <a:lstStyle/>
          <a:p>
            <a:pPr>
              <a:lnSpc>
                <a:spcPct val="150000"/>
              </a:lnSpc>
              <a:spcBef>
                <a:spcPts val="1200"/>
              </a:spcBef>
              <a:spcAft>
                <a:spcPts val="1000"/>
              </a:spcAft>
              <a:buNone/>
            </a:pPr>
            <a:r>
              <a:rPr lang="en-AU" sz="1800" dirty="0">
                <a:effectLst/>
                <a:latin typeface="Arial" panose="020B0604020202020204" pitchFamily="34" charset="0"/>
                <a:ea typeface="Calibri" panose="020F0502020204030204" pitchFamily="34" charset="0"/>
              </a:rPr>
              <a:t>This map indicates whether rainfall from April to October was above average, average or below average. Areas in northern and central Australia that receive less than 40% of the annual rain from during this period are shown with faded colouring.</a:t>
            </a:r>
          </a:p>
        </p:txBody>
      </p:sp>
      <p:pic>
        <p:nvPicPr>
          <p:cNvPr id="5" name="Picture 4" descr="Map of Australia showing rainfall deciles.">
            <a:extLst>
              <a:ext uri="{FF2B5EF4-FFF2-40B4-BE49-F238E27FC236}">
                <a16:creationId xmlns:a16="http://schemas.microsoft.com/office/drawing/2014/main" id="{38F2119A-4DA2-76F6-B748-484F99A494C1}"/>
              </a:ext>
              <a:ext uri="{C183D7F6-B498-43B3-948B-1728B52AA6E4}">
                <adec:decorative xmlns:adec="http://schemas.microsoft.com/office/drawing/2017/decorative" val="0"/>
              </a:ext>
            </a:extLst>
          </p:cNvPr>
          <p:cNvPicPr>
            <a:picLocks noChangeAspect="1"/>
          </p:cNvPicPr>
          <p:nvPr/>
        </p:nvPicPr>
        <p:blipFill>
          <a:blip r:embed="rId3"/>
          <a:srcRect b="20077"/>
          <a:stretch>
            <a:fillRect/>
          </a:stretch>
        </p:blipFill>
        <p:spPr>
          <a:xfrm>
            <a:off x="4296559" y="1137527"/>
            <a:ext cx="7535441" cy="4975828"/>
          </a:xfrm>
          <a:prstGeom prst="rect">
            <a:avLst/>
          </a:prstGeom>
        </p:spPr>
      </p:pic>
      <p:sp>
        <p:nvSpPr>
          <p:cNvPr id="11" name="TextBox 10">
            <a:extLst>
              <a:ext uri="{FF2B5EF4-FFF2-40B4-BE49-F238E27FC236}">
                <a16:creationId xmlns:a16="http://schemas.microsoft.com/office/drawing/2014/main" id="{C76F7C04-4144-E181-5326-6C0A146BA420}"/>
              </a:ext>
            </a:extLst>
          </p:cNvPr>
          <p:cNvSpPr txBox="1"/>
          <p:nvPr/>
        </p:nvSpPr>
        <p:spPr>
          <a:xfrm>
            <a:off x="187639" y="6301237"/>
            <a:ext cx="11261150" cy="643318"/>
          </a:xfrm>
          <a:prstGeom prst="rect">
            <a:avLst/>
          </a:prstGeom>
          <a:noFill/>
        </p:spPr>
        <p:txBody>
          <a:bodyPr wrap="square">
            <a:spAutoFit/>
          </a:bodyPr>
          <a:lstStyle/>
          <a:p>
            <a:r>
              <a:rPr lang="en-AU" sz="1200" dirty="0">
                <a:solidFill>
                  <a:srgbClr val="002664"/>
                </a:solidFill>
                <a:latin typeface="Arial" panose="020B0604020202020204" pitchFamily="34" charset="0"/>
                <a:ea typeface="Calibri" panose="020F0502020204030204" pitchFamily="34" charset="0"/>
              </a:rPr>
              <a:t>Source – The Bureau of Meteorology: </a:t>
            </a:r>
            <a:r>
              <a:rPr lang="en-AU" sz="1200" u="sng" dirty="0">
                <a:solidFill>
                  <a:srgbClr val="002664"/>
                </a:solidFill>
                <a:latin typeface="Arial" panose="020B0604020202020204" pitchFamily="34" charset="0"/>
                <a:ea typeface="Calibri" panose="020F0502020204030204" pitchFamily="34" charset="0"/>
                <a:hlinkClick r:id="rId4"/>
              </a:rPr>
              <a:t>State of the Climate 2024</a:t>
            </a:r>
            <a:r>
              <a:rPr lang="en-AU" sz="1200" dirty="0">
                <a:solidFill>
                  <a:srgbClr val="002664"/>
                </a:solidFill>
                <a:latin typeface="Arial" panose="020B0604020202020204" pitchFamily="34" charset="0"/>
                <a:ea typeface="Calibri" panose="020F0502020204030204" pitchFamily="34" charset="0"/>
              </a:rPr>
              <a:t> is r</a:t>
            </a:r>
            <a:r>
              <a:rPr lang="en-AU" sz="1200" dirty="0"/>
              <a:t>eproduced by permission of the Bureau of Meteorology, © 2025 Commonwealth of Australia. </a:t>
            </a:r>
          </a:p>
          <a:p>
            <a:pPr>
              <a:lnSpc>
                <a:spcPct val="150000"/>
              </a:lnSpc>
              <a:spcBef>
                <a:spcPts val="1200"/>
              </a:spcBef>
            </a:pPr>
            <a:r>
              <a:rPr lang="en-AU" sz="1050" dirty="0"/>
              <a:t>.</a:t>
            </a:r>
          </a:p>
        </p:txBody>
      </p:sp>
      <p:sp>
        <p:nvSpPr>
          <p:cNvPr id="2" name="Slide Number Placeholder 1">
            <a:extLst>
              <a:ext uri="{FF2B5EF4-FFF2-40B4-BE49-F238E27FC236}">
                <a16:creationId xmlns:a16="http://schemas.microsoft.com/office/drawing/2014/main" id="{22D1C3A2-402E-6711-6643-6F595C68FA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54451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2946-3E10-0B69-31F3-AA7109BC0A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9480A-49F2-BDD4-CB86-BAC30A8C2D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
        <p:nvSpPr>
          <p:cNvPr id="3" name="Title 2">
            <a:extLst>
              <a:ext uri="{FF2B5EF4-FFF2-40B4-BE49-F238E27FC236}">
                <a16:creationId xmlns:a16="http://schemas.microsoft.com/office/drawing/2014/main" id="{DB3364B4-FCAF-AC86-3803-9E11F35D439C}"/>
              </a:ext>
            </a:extLst>
          </p:cNvPr>
          <p:cNvSpPr>
            <a:spLocks noGrp="1"/>
          </p:cNvSpPr>
          <p:nvPr>
            <p:ph type="title"/>
          </p:nvPr>
        </p:nvSpPr>
        <p:spPr/>
        <p:txBody>
          <a:bodyPr/>
          <a:lstStyle/>
          <a:p>
            <a:r>
              <a:rPr lang="en-AU" dirty="0"/>
              <a:t>1.5 Our world data – Data catalogue (1 of 3)</a:t>
            </a:r>
          </a:p>
        </p:txBody>
      </p:sp>
      <p:sp>
        <p:nvSpPr>
          <p:cNvPr id="4" name="Text Placeholder 3">
            <a:extLst>
              <a:ext uri="{FF2B5EF4-FFF2-40B4-BE49-F238E27FC236}">
                <a16:creationId xmlns:a16="http://schemas.microsoft.com/office/drawing/2014/main" id="{52ED9684-F47B-0926-6AEE-B638F506F999}"/>
              </a:ext>
            </a:extLst>
          </p:cNvPr>
          <p:cNvSpPr>
            <a:spLocks noGrp="1"/>
          </p:cNvSpPr>
          <p:nvPr>
            <p:ph type="body" sz="quarter" idx="18"/>
          </p:nvPr>
        </p:nvSpPr>
        <p:spPr/>
        <p:txBody>
          <a:bodyPr/>
          <a:lstStyle/>
          <a:p>
            <a:r>
              <a:rPr lang="en-AU"/>
              <a:t>Temperature anomalies</a:t>
            </a:r>
          </a:p>
        </p:txBody>
      </p:sp>
      <p:pic>
        <p:nvPicPr>
          <p:cNvPr id="5" name="Picture 4" descr="graph of global annual temperature anomaly 1850-2025">
            <a:extLst>
              <a:ext uri="{FF2B5EF4-FFF2-40B4-BE49-F238E27FC236}">
                <a16:creationId xmlns:a16="http://schemas.microsoft.com/office/drawing/2014/main" id="{F931F56E-E497-E1AD-E7BD-5F9DA37ED3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0206" y="1241195"/>
            <a:ext cx="7368943" cy="5201382"/>
          </a:xfrm>
          <a:prstGeom prst="rect">
            <a:avLst/>
          </a:prstGeom>
          <a:noFill/>
          <a:ln>
            <a:noFill/>
          </a:ln>
        </p:spPr>
      </p:pic>
      <p:sp>
        <p:nvSpPr>
          <p:cNvPr id="8" name="TextBox 7">
            <a:extLst>
              <a:ext uri="{FF2B5EF4-FFF2-40B4-BE49-F238E27FC236}">
                <a16:creationId xmlns:a16="http://schemas.microsoft.com/office/drawing/2014/main" id="{555DB036-A8A0-9BC1-B5EB-0D016D76A415}"/>
              </a:ext>
            </a:extLst>
          </p:cNvPr>
          <p:cNvSpPr txBox="1"/>
          <p:nvPr/>
        </p:nvSpPr>
        <p:spPr>
          <a:xfrm>
            <a:off x="230478" y="6453618"/>
            <a:ext cx="9352434" cy="304763"/>
          </a:xfrm>
          <a:prstGeom prst="rect">
            <a:avLst/>
          </a:prstGeom>
          <a:noFill/>
        </p:spPr>
        <p:txBody>
          <a:bodyPr wrap="square" l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'Global warming: annual temperature anomaly'</a:t>
            </a:r>
            <a:r>
              <a:rPr lang="en-AU" sz="1050" dirty="0">
                <a:effectLst/>
                <a:latin typeface="Arial" panose="020B0604020202020204" pitchFamily="34" charset="0"/>
                <a:ea typeface="Calibri" panose="020F0502020204030204" pitchFamily="34" charset="0"/>
              </a:rPr>
              <a:t> by Our World in Data is licensed under </a:t>
            </a:r>
            <a:r>
              <a:rPr lang="en-AU" sz="1050" dirty="0">
                <a:effectLst/>
                <a:latin typeface="Arial" panose="020B0604020202020204" pitchFamily="34" charset="0"/>
                <a:ea typeface="Calibri" panose="020F0502020204030204" pitchFamily="34" charset="0"/>
                <a:hlinkClick r:id="rId5"/>
              </a:rPr>
              <a:t>CC BY 4.0 </a:t>
            </a:r>
            <a:endParaRPr lang="en-AU" sz="105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8705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D49E-34F7-8142-5A3B-6A401C5DD78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E20E6E-11F0-9943-B76F-1FB0F001EB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4" name="Title 3">
            <a:extLst>
              <a:ext uri="{FF2B5EF4-FFF2-40B4-BE49-F238E27FC236}">
                <a16:creationId xmlns:a16="http://schemas.microsoft.com/office/drawing/2014/main" id="{D5B314BE-F86F-EDED-6C6B-29C75D412494}"/>
              </a:ext>
            </a:extLst>
          </p:cNvPr>
          <p:cNvSpPr>
            <a:spLocks noGrp="1"/>
          </p:cNvSpPr>
          <p:nvPr>
            <p:ph type="title"/>
          </p:nvPr>
        </p:nvSpPr>
        <p:spPr/>
        <p:txBody>
          <a:bodyPr/>
          <a:lstStyle/>
          <a:p>
            <a:r>
              <a:rPr lang="en-GB">
                <a:latin typeface="Arial"/>
                <a:cs typeface="Arial"/>
              </a:rPr>
              <a:t>Contents 2</a:t>
            </a:r>
            <a:endParaRPr lang="en-GB"/>
          </a:p>
        </p:txBody>
      </p:sp>
      <p:sp>
        <p:nvSpPr>
          <p:cNvPr id="6" name="Oval 5">
            <a:hlinkClick r:id="rId3" action="ppaction://hlinksldjump"/>
            <a:extLst>
              <a:ext uri="{FF2B5EF4-FFF2-40B4-BE49-F238E27FC236}">
                <a16:creationId xmlns:a16="http://schemas.microsoft.com/office/drawing/2014/main" id="{034E99B4-B72F-775B-4EE4-9542DA408265}"/>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C2B110C-B4F3-8067-A775-13236C51FC9C}"/>
              </a:ext>
              <a:ext uri="{C183D7F6-B498-43B3-948B-1728B52AA6E4}">
                <adec:decorative xmlns:adec="http://schemas.microsoft.com/office/drawing/2017/decorative" val="1"/>
              </a:ext>
            </a:extLst>
          </p:cNvPr>
          <p:cNvSpPr/>
          <p:nvPr/>
        </p:nvSpPr>
        <p:spPr>
          <a:xfrm>
            <a:off x="170576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5" action="ppaction://hlinksldjump"/>
            <a:extLst>
              <a:ext uri="{FF2B5EF4-FFF2-40B4-BE49-F238E27FC236}">
                <a16:creationId xmlns:a16="http://schemas.microsoft.com/office/drawing/2014/main" id="{E8F62641-2B83-B179-55D1-8E0B871BDF9F}"/>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6" action="ppaction://hlinksldjump">
                  <a:extLst>
                    <a:ext uri="{A12FA001-AC4F-418D-AE19-62706E023703}">
                      <ahyp:hlinkClr xmlns:ahyp="http://schemas.microsoft.com/office/drawing/2018/hyperlinkcolor" val="tx"/>
                    </a:ext>
                  </a:extLst>
                </a:hlinkClick>
              </a:rPr>
              <a:t>1.11</a:t>
            </a:r>
            <a:endParaRPr lang="en-AU" sz="1600" b="1">
              <a:solidFill>
                <a:schemeClr val="bg1"/>
              </a:solidFill>
              <a:latin typeface="Arial"/>
              <a:cs typeface="Arial"/>
            </a:endParaRPr>
          </a:p>
        </p:txBody>
      </p:sp>
      <p:sp>
        <p:nvSpPr>
          <p:cNvPr id="7" name="TextBox 25">
            <a:hlinkClick r:id="rId5" action="ppaction://hlinksldjump"/>
            <a:extLst>
              <a:ext uri="{FF2B5EF4-FFF2-40B4-BE49-F238E27FC236}">
                <a16:creationId xmlns:a16="http://schemas.microsoft.com/office/drawing/2014/main" id="{49F6757A-3973-44C2-251E-1322309FCA59}"/>
              </a:ext>
            </a:extLst>
          </p:cNvPr>
          <p:cNvSpPr txBox="1"/>
          <p:nvPr/>
        </p:nvSpPr>
        <p:spPr>
          <a:xfrm>
            <a:off x="2219356" y="1571620"/>
            <a:ext cx="3457544"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6" action="ppaction://hlinksldjump"/>
              </a:rPr>
              <a:t>Climate change and the water cycle</a:t>
            </a:r>
            <a:endParaRPr lang="en-GB" sz="1600" b="1">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C3599C6F-87B6-19D9-EAD2-A02F1A46444E}"/>
              </a:ext>
              <a:ext uri="{C183D7F6-B498-43B3-948B-1728B52AA6E4}">
                <adec:decorative xmlns:adec="http://schemas.microsoft.com/office/drawing/2017/decorative" val="1"/>
              </a:ext>
            </a:extLst>
          </p:cNvPr>
          <p:cNvSpPr/>
          <p:nvPr/>
        </p:nvSpPr>
        <p:spPr>
          <a:xfrm>
            <a:off x="172015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7" action="ppaction://hlinksldjump"/>
            <a:extLst>
              <a:ext uri="{FF2B5EF4-FFF2-40B4-BE49-F238E27FC236}">
                <a16:creationId xmlns:a16="http://schemas.microsoft.com/office/drawing/2014/main" id="{3EF39ABC-DC88-EC18-8334-74272C160FB8}"/>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1.12</a:t>
            </a:r>
            <a:endParaRPr lang="en-AU" sz="1600" b="1">
              <a:solidFill>
                <a:schemeClr val="bg1"/>
              </a:solidFill>
              <a:latin typeface="Arial"/>
              <a:cs typeface="Arial"/>
            </a:endParaRPr>
          </a:p>
        </p:txBody>
      </p:sp>
      <p:sp>
        <p:nvSpPr>
          <p:cNvPr id="22" name="TextBox 25">
            <a:hlinkClick r:id="rId7" action="ppaction://hlinksldjump"/>
            <a:extLst>
              <a:ext uri="{FF2B5EF4-FFF2-40B4-BE49-F238E27FC236}">
                <a16:creationId xmlns:a16="http://schemas.microsoft.com/office/drawing/2014/main" id="{031E5164-4FB0-2320-CD34-4A1D95B68DDA}"/>
              </a:ext>
            </a:extLst>
          </p:cNvPr>
          <p:cNvSpPr txBox="1"/>
          <p:nvPr/>
        </p:nvSpPr>
        <p:spPr>
          <a:xfrm>
            <a:off x="2219356" y="2489014"/>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8" action="ppaction://hlinksldjump"/>
              </a:rPr>
              <a:t>Satellites are on the job</a:t>
            </a:r>
            <a:endParaRPr lang="en-GB" sz="1600" b="1" dirty="0">
              <a:latin typeface="Arial" panose="020B0604020202020204" pitchFamily="34" charset="0"/>
              <a:cs typeface="Arial" panose="020B0604020202020204" pitchFamily="34" charset="0"/>
            </a:endParaRPr>
          </a:p>
        </p:txBody>
      </p:sp>
      <p:sp>
        <p:nvSpPr>
          <p:cNvPr id="9" name="Oval 8">
            <a:hlinkClick r:id="rId3" action="ppaction://hlinksldjump"/>
            <a:extLst>
              <a:ext uri="{FF2B5EF4-FFF2-40B4-BE49-F238E27FC236}">
                <a16:creationId xmlns:a16="http://schemas.microsoft.com/office/drawing/2014/main" id="{2F1D4E00-D288-F0BE-F176-6A11C594A49B}"/>
              </a:ext>
            </a:extLst>
          </p:cNvPr>
          <p:cNvSpPr/>
          <p:nvPr/>
        </p:nvSpPr>
        <p:spPr>
          <a:xfrm>
            <a:off x="215005" y="3311075"/>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TRB</a:t>
            </a:r>
            <a:r>
              <a:rPr lang="en-AU" sz="1600" b="1">
                <a:solidFill>
                  <a:srgbClr val="146CFD"/>
                </a:solidFill>
                <a:latin typeface="Arial"/>
                <a:cs typeface="Arial"/>
                <a:hlinkClick r:id="rId9" action="ppaction://hlinksldjump">
                  <a:extLst>
                    <a:ext uri="{A12FA001-AC4F-418D-AE19-62706E023703}">
                      <ahyp:hlinkClr xmlns:ahyp="http://schemas.microsoft.com/office/drawing/2018/hyperlinkcolor" val="tx"/>
                    </a:ext>
                  </a:extLst>
                </a:hlinkClick>
              </a:rPr>
              <a:t> </a:t>
            </a: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2</a:t>
            </a:r>
            <a:endParaRPr lang="en-AU" sz="1600" b="1">
              <a:solidFill>
                <a:schemeClr val="bg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F3BFCF8-CC99-9967-24F7-732E52B8E399}"/>
              </a:ext>
              <a:ext uri="{C183D7F6-B498-43B3-948B-1728B52AA6E4}">
                <adec:decorative xmlns:adec="http://schemas.microsoft.com/office/drawing/2017/decorative" val="1"/>
              </a:ext>
            </a:extLst>
          </p:cNvPr>
          <p:cNvSpPr/>
          <p:nvPr/>
        </p:nvSpPr>
        <p:spPr>
          <a:xfrm>
            <a:off x="1733064" y="325823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3" name="Oval 12">
            <a:hlinkClick r:id="rId5" action="ppaction://hlinksldjump"/>
            <a:extLst>
              <a:ext uri="{FF2B5EF4-FFF2-40B4-BE49-F238E27FC236}">
                <a16:creationId xmlns:a16="http://schemas.microsoft.com/office/drawing/2014/main" id="{CF20295A-7603-C9A3-FEDF-7FCB4FC9652F}"/>
              </a:ext>
            </a:extLst>
          </p:cNvPr>
          <p:cNvSpPr/>
          <p:nvPr/>
        </p:nvSpPr>
        <p:spPr>
          <a:xfrm>
            <a:off x="1177532" y="334115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0" action="ppaction://hlinksldjump">
                  <a:extLst>
                    <a:ext uri="{A12FA001-AC4F-418D-AE19-62706E023703}">
                      <ahyp:hlinkClr xmlns:ahyp="http://schemas.microsoft.com/office/drawing/2018/hyperlinkcolor" val="tx"/>
                    </a:ext>
                  </a:extLst>
                </a:hlinkClick>
              </a:rPr>
              <a:t>2.1</a:t>
            </a:r>
            <a:endParaRPr lang="en-AU" sz="1600" b="1">
              <a:solidFill>
                <a:schemeClr val="bg1"/>
              </a:solidFill>
              <a:latin typeface="Arial"/>
              <a:cs typeface="Arial"/>
            </a:endParaRPr>
          </a:p>
        </p:txBody>
      </p:sp>
      <p:sp>
        <p:nvSpPr>
          <p:cNvPr id="15" name="TextBox 25">
            <a:hlinkClick r:id="rId5" action="ppaction://hlinksldjump"/>
            <a:extLst>
              <a:ext uri="{FF2B5EF4-FFF2-40B4-BE49-F238E27FC236}">
                <a16:creationId xmlns:a16="http://schemas.microsoft.com/office/drawing/2014/main" id="{2B4B59BA-77DF-FFB4-9AFA-F1E3F29C0B3E}"/>
              </a:ext>
            </a:extLst>
          </p:cNvPr>
          <p:cNvSpPr txBox="1"/>
          <p:nvPr/>
        </p:nvSpPr>
        <p:spPr>
          <a:xfrm>
            <a:off x="2207526" y="3527153"/>
            <a:ext cx="3522858"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0" action="ppaction://hlinksldjump"/>
              </a:rPr>
              <a:t>Causes of environmental pollution</a:t>
            </a:r>
            <a:endParaRPr lang="en-GB" sz="1600" b="1"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F159BB0-803C-0472-6D06-C93651970612}"/>
              </a:ext>
              <a:ext uri="{C183D7F6-B498-43B3-948B-1728B52AA6E4}">
                <adec:decorative xmlns:adec="http://schemas.microsoft.com/office/drawing/2017/decorative" val="1"/>
              </a:ext>
            </a:extLst>
          </p:cNvPr>
          <p:cNvSpPr/>
          <p:nvPr/>
        </p:nvSpPr>
        <p:spPr>
          <a:xfrm>
            <a:off x="1747450" y="425192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9" name="Oval 18">
            <a:hlinkClick r:id="rId7" action="ppaction://hlinksldjump"/>
            <a:extLst>
              <a:ext uri="{FF2B5EF4-FFF2-40B4-BE49-F238E27FC236}">
                <a16:creationId xmlns:a16="http://schemas.microsoft.com/office/drawing/2014/main" id="{3ED5E60F-7F81-865C-6BD9-145080DE4FC2}"/>
              </a:ext>
            </a:extLst>
          </p:cNvPr>
          <p:cNvSpPr/>
          <p:nvPr/>
        </p:nvSpPr>
        <p:spPr>
          <a:xfrm>
            <a:off x="1191918" y="433483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2.2</a:t>
            </a:r>
            <a:endParaRPr lang="en-AU" sz="1600" b="1">
              <a:solidFill>
                <a:schemeClr val="bg1"/>
              </a:solidFill>
              <a:latin typeface="Arial"/>
              <a:cs typeface="Arial"/>
            </a:endParaRPr>
          </a:p>
        </p:txBody>
      </p:sp>
      <p:sp>
        <p:nvSpPr>
          <p:cNvPr id="24" name="TextBox 25">
            <a:hlinkClick r:id="rId7" action="ppaction://hlinksldjump"/>
            <a:extLst>
              <a:ext uri="{FF2B5EF4-FFF2-40B4-BE49-F238E27FC236}">
                <a16:creationId xmlns:a16="http://schemas.microsoft.com/office/drawing/2014/main" id="{06136971-1247-9AE4-12B4-053140613AD8}"/>
              </a:ext>
            </a:extLst>
          </p:cNvPr>
          <p:cNvSpPr txBox="1"/>
          <p:nvPr/>
        </p:nvSpPr>
        <p:spPr>
          <a:xfrm>
            <a:off x="2207526" y="4455944"/>
            <a:ext cx="3522858"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1" action="ppaction://hlinksldjump"/>
              </a:rPr>
              <a:t>Sustainable harvesting</a:t>
            </a:r>
            <a:endParaRPr lang="en-GB" sz="1600" b="1" dirty="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1CB19AB9-6778-D49F-0658-1723BD6BF7DB}"/>
              </a:ext>
              <a:ext uri="{C183D7F6-B498-43B3-948B-1728B52AA6E4}">
                <adec:decorative xmlns:adec="http://schemas.microsoft.com/office/drawing/2017/decorative" val="1"/>
              </a:ext>
            </a:extLst>
          </p:cNvPr>
          <p:cNvSpPr/>
          <p:nvPr/>
        </p:nvSpPr>
        <p:spPr>
          <a:xfrm>
            <a:off x="1788393" y="5235474"/>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8" name="Oval 27">
            <a:hlinkClick r:id="rId3" action="ppaction://hlinksldjump"/>
            <a:extLst>
              <a:ext uri="{FF2B5EF4-FFF2-40B4-BE49-F238E27FC236}">
                <a16:creationId xmlns:a16="http://schemas.microsoft.com/office/drawing/2014/main" id="{FEA6DF3A-8E68-6219-5198-7CC5B628C668}"/>
              </a:ext>
            </a:extLst>
          </p:cNvPr>
          <p:cNvSpPr/>
          <p:nvPr/>
        </p:nvSpPr>
        <p:spPr>
          <a:xfrm>
            <a:off x="1232861" y="531839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2.3</a:t>
            </a:r>
            <a:endParaRPr lang="en-AU" sz="1600" b="1">
              <a:solidFill>
                <a:schemeClr val="bg1"/>
              </a:solidFill>
              <a:latin typeface="Arial"/>
              <a:cs typeface="Arial"/>
            </a:endParaRPr>
          </a:p>
        </p:txBody>
      </p:sp>
      <p:sp>
        <p:nvSpPr>
          <p:cNvPr id="30" name="TextBox 25">
            <a:extLst>
              <a:ext uri="{FF2B5EF4-FFF2-40B4-BE49-F238E27FC236}">
                <a16:creationId xmlns:a16="http://schemas.microsoft.com/office/drawing/2014/main" id="{65184D62-1543-6C45-25CD-8F07D95ACE9D}"/>
              </a:ext>
            </a:extLst>
          </p:cNvPr>
          <p:cNvSpPr txBox="1"/>
          <p:nvPr/>
        </p:nvSpPr>
        <p:spPr>
          <a:xfrm>
            <a:off x="2307319" y="5532332"/>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2" action="ppaction://hlinksldjump"/>
              </a:rPr>
              <a:t>Reduce, reuse, recycle</a:t>
            </a:r>
            <a:endParaRPr lang="en-GB" sz="1600" b="1">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F5BC7E07-4EA7-06D9-BE45-8D320E958A19}"/>
              </a:ext>
              <a:ext uri="{C183D7F6-B498-43B3-948B-1728B52AA6E4}">
                <adec:decorative xmlns:adec="http://schemas.microsoft.com/office/drawing/2017/decorative" val="1"/>
              </a:ext>
            </a:extLst>
          </p:cNvPr>
          <p:cNvSpPr/>
          <p:nvPr/>
        </p:nvSpPr>
        <p:spPr>
          <a:xfrm>
            <a:off x="7343820" y="117447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4" name="Oval 53">
            <a:hlinkClick r:id="rId3" action="ppaction://hlinksldjump"/>
            <a:extLst>
              <a:ext uri="{FF2B5EF4-FFF2-40B4-BE49-F238E27FC236}">
                <a16:creationId xmlns:a16="http://schemas.microsoft.com/office/drawing/2014/main" id="{D1E8FE6A-961F-3245-C262-E01B36CB77F8}"/>
              </a:ext>
            </a:extLst>
          </p:cNvPr>
          <p:cNvSpPr/>
          <p:nvPr/>
        </p:nvSpPr>
        <p:spPr>
          <a:xfrm>
            <a:off x="6788288" y="125738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3" action="ppaction://hlinksldjump">
                  <a:extLst>
                    <a:ext uri="{A12FA001-AC4F-418D-AE19-62706E023703}">
                      <ahyp:hlinkClr xmlns:ahyp="http://schemas.microsoft.com/office/drawing/2018/hyperlinkcolor" val="tx"/>
                    </a:ext>
                  </a:extLst>
                </a:hlinkClick>
              </a:rPr>
              <a:t>2.4</a:t>
            </a:r>
            <a:endParaRPr lang="en-AU" sz="1600" b="1">
              <a:solidFill>
                <a:schemeClr val="bg1"/>
              </a:solidFill>
              <a:latin typeface="Arial"/>
              <a:cs typeface="Arial"/>
            </a:endParaRPr>
          </a:p>
        </p:txBody>
      </p:sp>
      <p:sp>
        <p:nvSpPr>
          <p:cNvPr id="56" name="TextBox 25">
            <a:extLst>
              <a:ext uri="{FF2B5EF4-FFF2-40B4-BE49-F238E27FC236}">
                <a16:creationId xmlns:a16="http://schemas.microsoft.com/office/drawing/2014/main" id="{AFCB11A3-4D89-14CF-66FD-D45B85EF465F}"/>
              </a:ext>
            </a:extLst>
          </p:cNvPr>
          <p:cNvSpPr txBox="1"/>
          <p:nvPr/>
        </p:nvSpPr>
        <p:spPr>
          <a:xfrm>
            <a:off x="7857408" y="1471330"/>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3" action="ppaction://hlinksldjump"/>
              </a:rPr>
              <a:t>How do we recycle materials?</a:t>
            </a:r>
            <a:endParaRPr lang="en-GB" sz="1600" b="1">
              <a:latin typeface="Arial" panose="020B0604020202020204" pitchFamily="34" charset="0"/>
              <a:cs typeface="Arial" panose="020B0604020202020204" pitchFamily="34" charset="0"/>
            </a:endParaRPr>
          </a:p>
        </p:txBody>
      </p:sp>
      <p:sp>
        <p:nvSpPr>
          <p:cNvPr id="58" name="Rectangle: Rounded Corners 57">
            <a:extLst>
              <a:ext uri="{FF2B5EF4-FFF2-40B4-BE49-F238E27FC236}">
                <a16:creationId xmlns:a16="http://schemas.microsoft.com/office/drawing/2014/main" id="{B50F3531-CA65-1E86-E242-A490F396027C}"/>
              </a:ext>
              <a:ext uri="{C183D7F6-B498-43B3-948B-1728B52AA6E4}">
                <adec:decorative xmlns:adec="http://schemas.microsoft.com/office/drawing/2017/decorative" val="1"/>
              </a:ext>
            </a:extLst>
          </p:cNvPr>
          <p:cNvSpPr/>
          <p:nvPr/>
        </p:nvSpPr>
        <p:spPr>
          <a:xfrm>
            <a:off x="7364288" y="216151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60" name="Oval 59">
            <a:extLst>
              <a:ext uri="{FF2B5EF4-FFF2-40B4-BE49-F238E27FC236}">
                <a16:creationId xmlns:a16="http://schemas.microsoft.com/office/drawing/2014/main" id="{ECD2C8DC-6730-FCD9-8FB3-24CCD5B2F0C2}"/>
              </a:ext>
            </a:extLst>
          </p:cNvPr>
          <p:cNvSpPr/>
          <p:nvPr/>
        </p:nvSpPr>
        <p:spPr>
          <a:xfrm>
            <a:off x="6808756" y="224442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4" action="ppaction://hlinksldjump">
                  <a:extLst>
                    <a:ext uri="{A12FA001-AC4F-418D-AE19-62706E023703}">
                      <ahyp:hlinkClr xmlns:ahyp="http://schemas.microsoft.com/office/drawing/2018/hyperlinkcolor" val="tx"/>
                    </a:ext>
                  </a:extLst>
                </a:hlinkClick>
              </a:rPr>
              <a:t>2.5</a:t>
            </a:r>
            <a:endParaRPr lang="en-AU" sz="1600" b="1">
              <a:solidFill>
                <a:schemeClr val="bg1"/>
              </a:solidFill>
              <a:latin typeface="Arial"/>
              <a:cs typeface="Arial"/>
            </a:endParaRPr>
          </a:p>
        </p:txBody>
      </p:sp>
      <p:sp>
        <p:nvSpPr>
          <p:cNvPr id="62" name="TextBox 25">
            <a:extLst>
              <a:ext uri="{FF2B5EF4-FFF2-40B4-BE49-F238E27FC236}">
                <a16:creationId xmlns:a16="http://schemas.microsoft.com/office/drawing/2014/main" id="{7B58CD6E-87AE-FA68-2149-3B604C1F9A58}"/>
              </a:ext>
            </a:extLst>
          </p:cNvPr>
          <p:cNvSpPr txBox="1"/>
          <p:nvPr/>
        </p:nvSpPr>
        <p:spPr>
          <a:xfrm>
            <a:off x="7844791" y="2388724"/>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14" action="ppaction://hlinksldjump"/>
              </a:rPr>
              <a:t>Innovations in recycling</a:t>
            </a:r>
            <a:endParaRPr lang="en-GB" sz="1600" b="1" dirty="0">
              <a:latin typeface="Arial" panose="020B0604020202020204" pitchFamily="34" charset="0"/>
              <a:cs typeface="Arial" panose="020B0604020202020204" pitchFamily="34" charset="0"/>
            </a:endParaRPr>
          </a:p>
        </p:txBody>
      </p:sp>
      <p:sp>
        <p:nvSpPr>
          <p:cNvPr id="64" name="Rectangle: Rounded Corners 63">
            <a:extLst>
              <a:ext uri="{FF2B5EF4-FFF2-40B4-BE49-F238E27FC236}">
                <a16:creationId xmlns:a16="http://schemas.microsoft.com/office/drawing/2014/main" id="{698242EA-03A1-CC46-0CAE-8F133EC080A9}"/>
              </a:ext>
              <a:ext uri="{C183D7F6-B498-43B3-948B-1728B52AA6E4}">
                <adec:decorative xmlns:adec="http://schemas.microsoft.com/office/drawing/2017/decorative" val="1"/>
              </a:ext>
            </a:extLst>
          </p:cNvPr>
          <p:cNvSpPr/>
          <p:nvPr/>
        </p:nvSpPr>
        <p:spPr>
          <a:xfrm>
            <a:off x="7340631" y="3174074"/>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66" name="Oval 65">
            <a:hlinkClick r:id="rId3" action="ppaction://hlinksldjump"/>
            <a:extLst>
              <a:ext uri="{FF2B5EF4-FFF2-40B4-BE49-F238E27FC236}">
                <a16:creationId xmlns:a16="http://schemas.microsoft.com/office/drawing/2014/main" id="{EDC90243-24CB-ABB9-0CCF-BBAECC433AB1}"/>
              </a:ext>
            </a:extLst>
          </p:cNvPr>
          <p:cNvSpPr/>
          <p:nvPr/>
        </p:nvSpPr>
        <p:spPr>
          <a:xfrm>
            <a:off x="6878829" y="325699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5" action="ppaction://hlinksldjump">
                  <a:extLst>
                    <a:ext uri="{A12FA001-AC4F-418D-AE19-62706E023703}">
                      <ahyp:hlinkClr xmlns:ahyp="http://schemas.microsoft.com/office/drawing/2018/hyperlinkcolor" val="tx"/>
                    </a:ext>
                  </a:extLst>
                </a:hlinkClick>
              </a:rPr>
              <a:t>2.6</a:t>
            </a:r>
            <a:endParaRPr lang="en-AU" sz="1600" b="1">
              <a:solidFill>
                <a:schemeClr val="bg1"/>
              </a:solidFill>
              <a:latin typeface="Arial" panose="020B0604020202020204" pitchFamily="34" charset="0"/>
              <a:cs typeface="Arial" panose="020B0604020202020204" pitchFamily="34" charset="0"/>
            </a:endParaRPr>
          </a:p>
        </p:txBody>
      </p:sp>
      <p:sp>
        <p:nvSpPr>
          <p:cNvPr id="68" name="TextBox 25">
            <a:extLst>
              <a:ext uri="{FF2B5EF4-FFF2-40B4-BE49-F238E27FC236}">
                <a16:creationId xmlns:a16="http://schemas.microsoft.com/office/drawing/2014/main" id="{B4BA1A92-D526-FE3F-BB7E-683155997DF3}"/>
              </a:ext>
            </a:extLst>
          </p:cNvPr>
          <p:cNvSpPr txBox="1"/>
          <p:nvPr/>
        </p:nvSpPr>
        <p:spPr>
          <a:xfrm>
            <a:off x="7954083" y="3286267"/>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5" action="ppaction://hlinksldjump"/>
              </a:rPr>
              <a:t>How has human activity caused environmental pollution?</a:t>
            </a:r>
            <a:endParaRPr lang="en-GB"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6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B8E4E-BC24-6411-1A47-16152F190E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3A132-DA39-27BF-7C2E-20B721CDCD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
        <p:nvSpPr>
          <p:cNvPr id="3" name="Title 2">
            <a:extLst>
              <a:ext uri="{FF2B5EF4-FFF2-40B4-BE49-F238E27FC236}">
                <a16:creationId xmlns:a16="http://schemas.microsoft.com/office/drawing/2014/main" id="{798DA462-AF16-53E1-42F5-E70A59B27A91}"/>
              </a:ext>
            </a:extLst>
          </p:cNvPr>
          <p:cNvSpPr>
            <a:spLocks noGrp="1"/>
          </p:cNvSpPr>
          <p:nvPr>
            <p:ph type="title"/>
          </p:nvPr>
        </p:nvSpPr>
        <p:spPr/>
        <p:txBody>
          <a:bodyPr/>
          <a:lstStyle/>
          <a:p>
            <a:r>
              <a:rPr lang="en-AU" dirty="0"/>
              <a:t>1.5 Our world data – Data catalogue (2 of 3)</a:t>
            </a:r>
          </a:p>
        </p:txBody>
      </p:sp>
      <p:sp>
        <p:nvSpPr>
          <p:cNvPr id="4" name="Text Placeholder 3">
            <a:extLst>
              <a:ext uri="{FF2B5EF4-FFF2-40B4-BE49-F238E27FC236}">
                <a16:creationId xmlns:a16="http://schemas.microsoft.com/office/drawing/2014/main" id="{DE8E095D-646B-1CCA-8634-F745F9E2705D}"/>
              </a:ext>
            </a:extLst>
          </p:cNvPr>
          <p:cNvSpPr>
            <a:spLocks noGrp="1"/>
          </p:cNvSpPr>
          <p:nvPr>
            <p:ph type="body" sz="quarter" idx="18"/>
          </p:nvPr>
        </p:nvSpPr>
        <p:spPr/>
        <p:txBody>
          <a:bodyPr/>
          <a:lstStyle/>
          <a:p>
            <a:r>
              <a:rPr lang="en-AU" dirty="0"/>
              <a:t>Temperature anomalies by month</a:t>
            </a:r>
          </a:p>
        </p:txBody>
      </p:sp>
      <p:pic>
        <p:nvPicPr>
          <p:cNvPr id="6" name="Picture 5" descr="Graphs of global temperature anomalies by month">
            <a:extLst>
              <a:ext uri="{FF2B5EF4-FFF2-40B4-BE49-F238E27FC236}">
                <a16:creationId xmlns:a16="http://schemas.microsoft.com/office/drawing/2014/main" id="{6364996F-AB1F-3725-2425-928748BFF6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273" y="1172838"/>
            <a:ext cx="7040727" cy="4969710"/>
          </a:xfrm>
          <a:prstGeom prst="rect">
            <a:avLst/>
          </a:prstGeom>
          <a:noFill/>
          <a:ln>
            <a:noFill/>
          </a:ln>
        </p:spPr>
      </p:pic>
      <p:sp>
        <p:nvSpPr>
          <p:cNvPr id="9" name="TextBox 8">
            <a:extLst>
              <a:ext uri="{FF2B5EF4-FFF2-40B4-BE49-F238E27FC236}">
                <a16:creationId xmlns:a16="http://schemas.microsoft.com/office/drawing/2014/main" id="{411F5D90-202C-DA1E-772B-F73018D39659}"/>
              </a:ext>
            </a:extLst>
          </p:cNvPr>
          <p:cNvSpPr txBox="1"/>
          <p:nvPr/>
        </p:nvSpPr>
        <p:spPr>
          <a:xfrm>
            <a:off x="272304" y="6409785"/>
            <a:ext cx="8807687" cy="212430"/>
          </a:xfrm>
          <a:prstGeom prst="rect">
            <a:avLst/>
          </a:prstGeom>
          <a:noFill/>
        </p:spPr>
        <p:txBody>
          <a:bodyPr wrap="square" lIns="0" tIns="0" rIns="0" b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'Temperature anomalies by month, World’</a:t>
            </a:r>
            <a:r>
              <a:rPr lang="en-AU" sz="1050" dirty="0">
                <a:effectLst/>
                <a:latin typeface="Arial" panose="020B0604020202020204" pitchFamily="34" charset="0"/>
                <a:ea typeface="Calibri" panose="020F0502020204030204" pitchFamily="34" charset="0"/>
              </a:rPr>
              <a:t> by Our World in Data is licensed under </a:t>
            </a:r>
            <a:r>
              <a:rPr lang="en-AU" sz="1050" dirty="0">
                <a:effectLst/>
                <a:latin typeface="Arial" panose="020B0604020202020204" pitchFamily="34" charset="0"/>
                <a:ea typeface="Calibri" panose="020F0502020204030204" pitchFamily="34" charset="0"/>
                <a:hlinkClick r:id="rId5"/>
              </a:rPr>
              <a:t>CC BY 4.0 </a:t>
            </a:r>
            <a:endParaRPr lang="en-AU" sz="105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9741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22E2A-2671-74A9-563B-2A60924A41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34151-C9D8-97F6-12B6-00471E36C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
        <p:nvSpPr>
          <p:cNvPr id="3" name="Title 2">
            <a:extLst>
              <a:ext uri="{FF2B5EF4-FFF2-40B4-BE49-F238E27FC236}">
                <a16:creationId xmlns:a16="http://schemas.microsoft.com/office/drawing/2014/main" id="{26FA4650-18FD-98FF-6E78-6C36AFFE3646}"/>
              </a:ext>
            </a:extLst>
          </p:cNvPr>
          <p:cNvSpPr>
            <a:spLocks noGrp="1"/>
          </p:cNvSpPr>
          <p:nvPr>
            <p:ph type="title"/>
          </p:nvPr>
        </p:nvSpPr>
        <p:spPr/>
        <p:txBody>
          <a:bodyPr/>
          <a:lstStyle/>
          <a:p>
            <a:r>
              <a:rPr lang="en-AU" dirty="0"/>
              <a:t>1.5 Our world data – Data catalogue (3 of 3)</a:t>
            </a:r>
          </a:p>
        </p:txBody>
      </p:sp>
      <p:sp>
        <p:nvSpPr>
          <p:cNvPr id="4" name="Text Placeholder 3">
            <a:extLst>
              <a:ext uri="{FF2B5EF4-FFF2-40B4-BE49-F238E27FC236}">
                <a16:creationId xmlns:a16="http://schemas.microsoft.com/office/drawing/2014/main" id="{C643FD6D-3059-257B-C230-4CFBDF55C313}"/>
              </a:ext>
            </a:extLst>
          </p:cNvPr>
          <p:cNvSpPr>
            <a:spLocks noGrp="1"/>
          </p:cNvSpPr>
          <p:nvPr>
            <p:ph type="body" sz="quarter" idx="18"/>
          </p:nvPr>
        </p:nvSpPr>
        <p:spPr/>
        <p:txBody>
          <a:bodyPr/>
          <a:lstStyle/>
          <a:p>
            <a:r>
              <a:rPr lang="en-AU"/>
              <a:t>Sea surface anomalies</a:t>
            </a:r>
          </a:p>
        </p:txBody>
      </p:sp>
      <p:pic>
        <p:nvPicPr>
          <p:cNvPr id="5" name="Picture 4" descr="Graphs of sea surface temperature anomalies">
            <a:extLst>
              <a:ext uri="{FF2B5EF4-FFF2-40B4-BE49-F238E27FC236}">
                <a16:creationId xmlns:a16="http://schemas.microsoft.com/office/drawing/2014/main" id="{F51931F2-1FB1-3087-2972-CD0C2FD76F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35" y="1210843"/>
            <a:ext cx="7045511" cy="4973087"/>
          </a:xfrm>
          <a:prstGeom prst="rect">
            <a:avLst/>
          </a:prstGeom>
          <a:noFill/>
          <a:ln>
            <a:noFill/>
          </a:ln>
        </p:spPr>
      </p:pic>
      <p:sp>
        <p:nvSpPr>
          <p:cNvPr id="8" name="TextBox 7">
            <a:extLst>
              <a:ext uri="{FF2B5EF4-FFF2-40B4-BE49-F238E27FC236}">
                <a16:creationId xmlns:a16="http://schemas.microsoft.com/office/drawing/2014/main" id="{CC4F28C3-4F7B-15B4-C3AD-478200BC8105}"/>
              </a:ext>
            </a:extLst>
          </p:cNvPr>
          <p:cNvSpPr txBox="1"/>
          <p:nvPr/>
        </p:nvSpPr>
        <p:spPr>
          <a:xfrm>
            <a:off x="360000" y="6475567"/>
            <a:ext cx="9383901" cy="212430"/>
          </a:xfrm>
          <a:prstGeom prst="rect">
            <a:avLst/>
          </a:prstGeom>
          <a:noFill/>
        </p:spPr>
        <p:txBody>
          <a:bodyPr wrap="square" lIns="0" tIns="0" rIns="0" b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'Monthly sea surface temperature anomalies relative to the pre-industrial period’</a:t>
            </a:r>
            <a:r>
              <a:rPr lang="en-AU" sz="1050" dirty="0">
                <a:effectLst/>
                <a:latin typeface="Arial" panose="020B0604020202020204" pitchFamily="34" charset="0"/>
                <a:ea typeface="Calibri" panose="020F0502020204030204" pitchFamily="34" charset="0"/>
              </a:rPr>
              <a:t> by Our World in Data is licensed under </a:t>
            </a:r>
            <a:r>
              <a:rPr lang="en-AU" sz="1050" dirty="0">
                <a:latin typeface="Arial" panose="020B0604020202020204" pitchFamily="34" charset="0"/>
                <a:ea typeface="Calibri" panose="020F0502020204030204" pitchFamily="34" charset="0"/>
                <a:hlinkClick r:id="rId5"/>
              </a:rPr>
              <a:t>CC BY 4.0 </a:t>
            </a:r>
            <a:endParaRPr lang="en-AU" sz="105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238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126369" cy="522000"/>
          </a:xfrm>
        </p:spPr>
        <p:txBody>
          <a:bodyPr/>
          <a:lstStyle/>
          <a:p>
            <a:r>
              <a:rPr lang="en-AU" sz="3200" dirty="0"/>
              <a:t>1.6 </a:t>
            </a:r>
            <a:r>
              <a:rPr lang="en-AU" sz="3200" dirty="0">
                <a:effectLst/>
                <a:ea typeface="Calibri" panose="020F0502020204030204" pitchFamily="34" charset="0"/>
              </a:rPr>
              <a:t>Is there something natural about the greenhouse effect?</a:t>
            </a:r>
            <a:endParaRPr lang="en-AU" sz="3200" dirty="0"/>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59997" y="1016704"/>
            <a:ext cx="10080000" cy="310015"/>
          </a:xfrm>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16806774"/>
              </p:ext>
            </p:extLst>
          </p:nvPr>
        </p:nvGraphicFramePr>
        <p:xfrm>
          <a:off x="348000" y="1707330"/>
          <a:ext cx="11237448" cy="4761479"/>
        </p:xfrm>
        <a:graphic>
          <a:graphicData uri="http://schemas.openxmlformats.org/drawingml/2006/table">
            <a:tbl>
              <a:tblPr firstRow="1">
                <a:tableStyleId>{B301B821-A1FF-4177-AEE7-76D212191A09}</a:tableStyleId>
              </a:tblPr>
              <a:tblGrid>
                <a:gridCol w="4095984">
                  <a:extLst>
                    <a:ext uri="{9D8B030D-6E8A-4147-A177-3AD203B41FA5}">
                      <a16:colId xmlns:a16="http://schemas.microsoft.com/office/drawing/2014/main" val="3623447875"/>
                    </a:ext>
                  </a:extLst>
                </a:gridCol>
                <a:gridCol w="7141464">
                  <a:extLst>
                    <a:ext uri="{9D8B030D-6E8A-4147-A177-3AD203B41FA5}">
                      <a16:colId xmlns:a16="http://schemas.microsoft.com/office/drawing/2014/main" val="3573327086"/>
                    </a:ext>
                  </a:extLst>
                </a:gridCol>
              </a:tblGrid>
              <a:tr h="370133">
                <a:tc>
                  <a:txBody>
                    <a:bodyPr/>
                    <a:lstStyle/>
                    <a:p>
                      <a:pPr>
                        <a:lnSpc>
                          <a:spcPct val="15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explain the impact of the greenhouse effect on the natural world.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define the natural greenhouse effect</a:t>
                      </a:r>
                    </a:p>
                    <a:p>
                      <a:pPr marL="285750" indent="-285750">
                        <a:lnSpc>
                          <a:spcPct val="15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explain how the natural greenhouse effect influences climate</a:t>
                      </a:r>
                    </a:p>
                    <a:p>
                      <a:pPr marL="285750" indent="-285750">
                        <a:lnSpc>
                          <a:spcPct val="15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explain how the natural greenhouse effect supports life on Earth.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66908">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explain data from investigations to identify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explain the relationship between the greenhouse effect and the temperature of the atmosphere.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57261"/>
                  </a:ext>
                </a:extLst>
              </a:tr>
              <a:tr h="370133">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use a suitable problem-solving strategy (scientific models).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use a model of the greenhouse effect to</a:t>
                      </a:r>
                    </a:p>
                    <a:p>
                      <a:pPr marL="622300" marR="0" lvl="0" indent="-355600" algn="l" defTabSz="914377" rtl="0" eaLnBrk="1" fontAlgn="auto" latinLnBrk="0" hangingPunct="1">
                        <a:lnSpc>
                          <a:spcPct val="150000"/>
                        </a:lnSpc>
                        <a:spcBef>
                          <a:spcPts val="0"/>
                        </a:spcBef>
                        <a:spcAft>
                          <a:spcPts val="600"/>
                        </a:spcAft>
                        <a:buClrTx/>
                        <a:buSzTx/>
                        <a:buFontTx/>
                        <a:buChar char="-"/>
                        <a:tabLst/>
                        <a:defRPr/>
                      </a:pPr>
                      <a:r>
                        <a:rPr lang="en-AU" sz="1800" dirty="0">
                          <a:latin typeface="Arial" panose="020B0604020202020204" pitchFamily="34" charset="0"/>
                          <a:cs typeface="Arial" panose="020B0604020202020204" pitchFamily="34" charset="0"/>
                        </a:rPr>
                        <a:t>make predictions</a:t>
                      </a:r>
                    </a:p>
                    <a:p>
                      <a:pPr marL="622300" marR="0" lvl="0" indent="-355600" algn="l" defTabSz="914377" rtl="0" eaLnBrk="1" fontAlgn="auto" latinLnBrk="0" hangingPunct="1">
                        <a:lnSpc>
                          <a:spcPct val="150000"/>
                        </a:lnSpc>
                        <a:spcBef>
                          <a:spcPts val="0"/>
                        </a:spcBef>
                        <a:spcAft>
                          <a:spcPts val="600"/>
                        </a:spcAft>
                        <a:buClrTx/>
                        <a:buSzTx/>
                        <a:buFontTx/>
                        <a:buChar char="-"/>
                        <a:tabLst/>
                        <a:defRPr/>
                      </a:pPr>
                      <a:r>
                        <a:rPr lang="en-AU" sz="1800" dirty="0">
                          <a:latin typeface="Arial" panose="020B0604020202020204" pitchFamily="34" charset="0"/>
                          <a:cs typeface="Arial" panose="020B0604020202020204" pitchFamily="34" charset="0"/>
                        </a:rPr>
                        <a:t>simplify complex ideas</a:t>
                      </a:r>
                    </a:p>
                    <a:p>
                      <a:pPr marL="622300" marR="0" lvl="0" indent="-355600" algn="l" defTabSz="914377" rtl="0" eaLnBrk="1" fontAlgn="auto" latinLnBrk="0" hangingPunct="1">
                        <a:lnSpc>
                          <a:spcPct val="150000"/>
                        </a:lnSpc>
                        <a:spcBef>
                          <a:spcPts val="0"/>
                        </a:spcBef>
                        <a:spcAft>
                          <a:spcPts val="600"/>
                        </a:spcAft>
                        <a:buClrTx/>
                        <a:buSzTx/>
                        <a:buFontTx/>
                        <a:buChar char="-"/>
                        <a:tabLst/>
                        <a:defRPr/>
                      </a:pPr>
                      <a:r>
                        <a:rPr lang="en-AU" sz="1800" dirty="0">
                          <a:latin typeface="Arial" panose="020B0604020202020204" pitchFamily="34" charset="0"/>
                          <a:cs typeface="Arial" panose="020B0604020202020204" pitchFamily="34" charset="0"/>
                        </a:rPr>
                        <a:t>demonstrate relationships.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1424367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DAA2C143-93A4-CF16-6F2D-2751916EA6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65BFDA-4A55-2B0A-FBF0-B0ED39C2491E}"/>
              </a:ext>
            </a:extLst>
          </p:cNvPr>
          <p:cNvSpPr>
            <a:spLocks noGrp="1"/>
          </p:cNvSpPr>
          <p:nvPr>
            <p:ph type="title"/>
          </p:nvPr>
        </p:nvSpPr>
        <p:spPr/>
        <p:txBody>
          <a:bodyPr/>
          <a:lstStyle/>
          <a:p>
            <a:r>
              <a:rPr lang="en-AU" dirty="0">
                <a:solidFill>
                  <a:schemeClr val="accent1"/>
                </a:solidFill>
              </a:rPr>
              <a:t>1.6 Checkpoint – </a:t>
            </a:r>
            <a:r>
              <a:rPr lang="en-AU" dirty="0"/>
              <a:t>q</a:t>
            </a:r>
            <a:r>
              <a:rPr lang="en-AU" dirty="0">
                <a:solidFill>
                  <a:schemeClr val="accent1"/>
                </a:solidFill>
              </a:rPr>
              <a:t>uick quiz on previous content</a:t>
            </a:r>
          </a:p>
        </p:txBody>
      </p:sp>
      <p:sp>
        <p:nvSpPr>
          <p:cNvPr id="2" name="Rectangle: Rounded Corners 1">
            <a:extLst>
              <a:ext uri="{FF2B5EF4-FFF2-40B4-BE49-F238E27FC236}">
                <a16:creationId xmlns:a16="http://schemas.microsoft.com/office/drawing/2014/main" id="{E1D60AF1-7E5D-96E8-8297-63534743C529}"/>
              </a:ext>
              <a:ext uri="{C183D7F6-B498-43B3-948B-1728B52AA6E4}">
                <adec:decorative xmlns:adec="http://schemas.microsoft.com/office/drawing/2017/decorative" val="1"/>
              </a:ext>
            </a:extLst>
          </p:cNvPr>
          <p:cNvSpPr/>
          <p:nvPr/>
        </p:nvSpPr>
        <p:spPr>
          <a:xfrm>
            <a:off x="262800" y="1181100"/>
            <a:ext cx="3813900" cy="533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B4B31869-38C4-930C-BA45-A76489508F08}"/>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FB6B199E-3DA3-531A-887E-474917E2382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800" b="1" dirty="0">
                <a:latin typeface="+mj-lt"/>
              </a:endParaRPr>
            </a:p>
          </p:txBody>
        </p:sp>
        <p:pic>
          <p:nvPicPr>
            <p:cNvPr id="11" name="Graphic 10" descr="Lightbulb and pencil with solid fill">
              <a:extLst>
                <a:ext uri="{FF2B5EF4-FFF2-40B4-BE49-F238E27FC236}">
                  <a16:creationId xmlns:a16="http://schemas.microsoft.com/office/drawing/2014/main" id="{6581A7AA-D91A-38C2-79AE-A9B9F7476F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B4DC8AE7-1569-B195-1879-0F21C106E55C}"/>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2000">
                <a:solidFill>
                  <a:srgbClr val="000000"/>
                </a:solidFill>
                <a:effectLst/>
                <a:latin typeface="Arial" panose="020B0604020202020204" pitchFamily="34" charset="0"/>
                <a:ea typeface="Calibri" panose="020F0502020204030204" pitchFamily="34" charset="0"/>
              </a:rPr>
              <a:t>What makes the CSIRO a valid source of information and data?</a:t>
            </a:r>
            <a:endParaRPr lang="en-AU" sz="200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4DEA850E-7A72-E9C2-3DD0-B4E2DB660E0C}"/>
              </a:ext>
              <a:ext uri="{C183D7F6-B498-43B3-948B-1728B52AA6E4}">
                <adec:decorative xmlns:adec="http://schemas.microsoft.com/office/drawing/2017/decorative" val="1"/>
              </a:ext>
            </a:extLst>
          </p:cNvPr>
          <p:cNvSpPr/>
          <p:nvPr/>
        </p:nvSpPr>
        <p:spPr>
          <a:xfrm>
            <a:off x="4362159" y="1181100"/>
            <a:ext cx="3813900" cy="533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D83DED85-9322-0ADB-81ED-3FBABEB4E211}"/>
              </a:ext>
            </a:extLst>
          </p:cNvPr>
          <p:cNvGrpSpPr/>
          <p:nvPr/>
        </p:nvGrpSpPr>
        <p:grpSpPr>
          <a:xfrm>
            <a:off x="4472059" y="1289427"/>
            <a:ext cx="3594100" cy="1210000"/>
            <a:chOff x="4311650" y="1289427"/>
            <a:chExt cx="3594100" cy="1210000"/>
          </a:xfrm>
        </p:grpSpPr>
        <p:sp>
          <p:nvSpPr>
            <p:cNvPr id="14" name="Rectangle: Rounded Corners 13">
              <a:extLst>
                <a:ext uri="{FF2B5EF4-FFF2-40B4-BE49-F238E27FC236}">
                  <a16:creationId xmlns:a16="http://schemas.microsoft.com/office/drawing/2014/main" id="{FEF50A7A-D805-DC96-EDE2-5626DABC1006}"/>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68B3DAE4-86A5-4FAB-B07E-A9EC27EBD6A6}"/>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E0D94A79-AF22-DCE3-C406-04EDBC147181}"/>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863470D8-DAAA-F165-59FB-C6743EEF519C}"/>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E399FFE7-131A-ED5F-4BC1-D300DB01018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F4A8B571-1DC8-070D-81D1-05709F445D83}"/>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4498EB14-4D1B-9554-1CB9-1CFB89ECEF14}"/>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7AA7F2B5-2E80-2A39-A4D2-FD9BD5BFDAB2}"/>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ED9A0FB8-1FE1-F537-C2E7-95A81AAF785F}"/>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2245B492-3411-A954-1005-E1338D14910A}"/>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EADDBAED-8748-F45E-A76C-66CBEA58D854}"/>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5848AB31-CA25-1FD7-E79C-DB5EBF43D7BF}"/>
              </a:ext>
            </a:extLst>
          </p:cNvPr>
          <p:cNvSpPr txBox="1"/>
          <p:nvPr/>
        </p:nvSpPr>
        <p:spPr>
          <a:xfrm>
            <a:off x="4476459" y="2607754"/>
            <a:ext cx="3589700" cy="3908246"/>
          </a:xfrm>
          <a:prstGeom prst="rect">
            <a:avLst/>
          </a:prstGeom>
          <a:noFill/>
        </p:spPr>
        <p:txBody>
          <a:bodyPr wrap="square" lIns="0" tIns="0" rIns="0" bIns="0" rtlCol="0">
            <a:noAutofit/>
          </a:bodyPr>
          <a:lstStyle/>
          <a:p>
            <a:pPr>
              <a:lnSpc>
                <a:spcPct val="150000"/>
              </a:lnSpc>
              <a:spcBef>
                <a:spcPts val="1200"/>
              </a:spcBef>
              <a:spcAft>
                <a:spcPts val="600"/>
              </a:spcAft>
            </a:pPr>
            <a:r>
              <a:rPr lang="en-AU" sz="2000">
                <a:solidFill>
                  <a:srgbClr val="000000"/>
                </a:solidFill>
                <a:effectLst/>
                <a:latin typeface="Arial" panose="020B0604020202020204" pitchFamily="34" charset="0"/>
                <a:ea typeface="Calibri" panose="020F0502020204030204" pitchFamily="34" charset="0"/>
              </a:rPr>
              <a:t>What trend is evident in Australia’s climate data?</a:t>
            </a:r>
            <a:endParaRPr lang="en-AU" sz="2000">
              <a:effectLst/>
              <a:latin typeface="Arial" panose="020B0604020202020204" pitchFamily="34" charset="0"/>
              <a:ea typeface="Calibri" panose="020F0502020204030204" pitchFamily="34" charset="0"/>
            </a:endParaRPr>
          </a:p>
        </p:txBody>
      </p:sp>
      <p:sp>
        <p:nvSpPr>
          <p:cNvPr id="37" name="Slide Number Placeholder 36">
            <a:extLst>
              <a:ext uri="{FF2B5EF4-FFF2-40B4-BE49-F238E27FC236}">
                <a16:creationId xmlns:a16="http://schemas.microsoft.com/office/drawing/2014/main" id="{18937C8F-02F2-5271-7C44-B44B65DAA6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5340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3C2F77-B0A7-2DFC-E49F-520E40D2A12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
        <p:nvSpPr>
          <p:cNvPr id="3" name="Title 2">
            <a:extLst>
              <a:ext uri="{FF2B5EF4-FFF2-40B4-BE49-F238E27FC236}">
                <a16:creationId xmlns:a16="http://schemas.microsoft.com/office/drawing/2014/main" id="{2DBD4668-0D4F-E9BD-9ED9-7213C1741CD4}"/>
              </a:ext>
            </a:extLst>
          </p:cNvPr>
          <p:cNvSpPr>
            <a:spLocks noGrp="1"/>
          </p:cNvSpPr>
          <p:nvPr>
            <p:ph type="title"/>
          </p:nvPr>
        </p:nvSpPr>
        <p:spPr/>
        <p:txBody>
          <a:bodyPr/>
          <a:lstStyle/>
          <a:p>
            <a:r>
              <a:rPr lang="en-AU" dirty="0"/>
              <a:t>1.6 </a:t>
            </a:r>
            <a:r>
              <a:rPr lang="en-AU" dirty="0">
                <a:effectLst/>
                <a:ea typeface="Calibri" panose="020F0502020204030204" pitchFamily="34" charset="0"/>
              </a:rPr>
              <a:t>The natural greenhouse effect – definitions</a:t>
            </a:r>
            <a:endParaRPr lang="en-AU" dirty="0"/>
          </a:p>
        </p:txBody>
      </p:sp>
      <p:sp>
        <p:nvSpPr>
          <p:cNvPr id="5" name="Text Placeholder 4">
            <a:extLst>
              <a:ext uri="{FF2B5EF4-FFF2-40B4-BE49-F238E27FC236}">
                <a16:creationId xmlns:a16="http://schemas.microsoft.com/office/drawing/2014/main" id="{C375C09F-8DE7-8EAC-57AE-8DC47235C66F}"/>
              </a:ext>
            </a:extLst>
          </p:cNvPr>
          <p:cNvSpPr>
            <a:spLocks noGrp="1"/>
          </p:cNvSpPr>
          <p:nvPr>
            <p:ph type="body" sz="quarter" idx="17"/>
          </p:nvPr>
        </p:nvSpPr>
        <p:spPr>
          <a:xfrm>
            <a:off x="360000" y="1500350"/>
            <a:ext cx="11484000" cy="4807835"/>
          </a:xfrm>
        </p:spPr>
        <p:txBody>
          <a:bodyPr/>
          <a:lstStyle/>
          <a:p>
            <a:pPr lvl="0">
              <a:lnSpc>
                <a:spcPct val="150000"/>
              </a:lnSpc>
              <a:spcBef>
                <a:spcPts val="1200"/>
              </a:spcBef>
              <a:spcAft>
                <a:spcPts val="600"/>
              </a:spcAft>
            </a:pPr>
            <a:r>
              <a:rPr lang="en-AU" sz="1800" b="1" dirty="0">
                <a:latin typeface="Arial" panose="020B0604020202020204" pitchFamily="34" charset="0"/>
                <a:ea typeface="Calibri" panose="020F0502020204030204" pitchFamily="34" charset="0"/>
              </a:rPr>
              <a:t>Atmosphere:  </a:t>
            </a:r>
            <a:r>
              <a:rPr lang="en-AU" sz="1800" dirty="0">
                <a:latin typeface="Arial" panose="020B0604020202020204" pitchFamily="34" charset="0"/>
                <a:ea typeface="Calibri" panose="020F0502020204030204" pitchFamily="34" charset="0"/>
              </a:rPr>
              <a:t>The </a:t>
            </a:r>
            <a:r>
              <a:rPr lang="en-AU" sz="1800" dirty="0">
                <a:effectLst/>
                <a:latin typeface="Arial" panose="020B0604020202020204" pitchFamily="34" charset="0"/>
                <a:ea typeface="Calibri" panose="020F0502020204030204" pitchFamily="34" charset="0"/>
              </a:rPr>
              <a:t>layer of gases that surrounds a planet like a protective blanket. For Earth, the atmosphere is mostly made up of nitrogen (78%) and oxygen (21%), with small amounts of other gases like argon (0.934%), carbon dioxide (0.042%), methane (1.92 ppm), nitrous oxide (0.33 ppm) and ozone (0.07 ppm). </a:t>
            </a:r>
          </a:p>
          <a:p>
            <a:pPr lvl="0">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supports life by providing oxygen for respiration, blocking harmful radiation from the Sun, keeping the planet warm through the greenhouse effect, and providing weather and climate patterns. </a:t>
            </a:r>
          </a:p>
          <a:p>
            <a:pPr lvl="0">
              <a:spcBef>
                <a:spcPts val="1200"/>
              </a:spcBef>
              <a:spcAft>
                <a:spcPts val="600"/>
              </a:spcAft>
            </a:pPr>
            <a:r>
              <a:rPr lang="en-AU" sz="1800" b="1" dirty="0">
                <a:latin typeface="Arial" panose="020B0604020202020204" pitchFamily="34" charset="0"/>
                <a:ea typeface="Calibri" panose="020F0502020204030204" pitchFamily="34" charset="0"/>
              </a:rPr>
              <a:t>G</a:t>
            </a:r>
            <a:r>
              <a:rPr lang="en-AU" sz="1800" b="1" dirty="0">
                <a:effectLst/>
                <a:latin typeface="Arial" panose="020B0604020202020204" pitchFamily="34" charset="0"/>
                <a:ea typeface="Calibri" panose="020F0502020204030204" pitchFamily="34" charset="0"/>
              </a:rPr>
              <a:t>reenhouse gases: </a:t>
            </a:r>
            <a:r>
              <a:rPr lang="en-AU" sz="1800" dirty="0">
                <a:effectLst/>
                <a:latin typeface="Arial" panose="020B0604020202020204" pitchFamily="34" charset="0"/>
                <a:ea typeface="Calibri" panose="020F0502020204030204" pitchFamily="34" charset="0"/>
              </a:rPr>
              <a:t>Gases that trap heat in Earth's atmosphere. They </a:t>
            </a:r>
            <a:r>
              <a:rPr lang="en-AU" sz="1800" dirty="0">
                <a:latin typeface="Arial" panose="020B0604020202020204" pitchFamily="34" charset="0"/>
                <a:ea typeface="Calibri" panose="020F0502020204030204" pitchFamily="34" charset="0"/>
              </a:rPr>
              <a:t>allow sunlight radiation energy into the atmosphere but prevent some of the Earth's heat from escaping back into space, much like the greenhouse glass</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primary greenhouse gases are carbon dioxide (CO</a:t>
            </a:r>
            <a:r>
              <a:rPr lang="en-AU" sz="1800" dirty="0">
                <a:effectLst/>
                <a:latin typeface="Cambria Math" panose="02040503050406030204" pitchFamily="18" charset="0"/>
                <a:ea typeface="Calibri" panose="020F0502020204030204" pitchFamily="34" charset="0"/>
                <a:cs typeface="Cambria Math" panose="02040503050406030204" pitchFamily="18" charset="0"/>
              </a:rPr>
              <a:t>₂</a:t>
            </a:r>
            <a:r>
              <a:rPr lang="en-AU" sz="1800" dirty="0">
                <a:effectLst/>
                <a:latin typeface="Arial" panose="020B0604020202020204" pitchFamily="34" charset="0"/>
                <a:ea typeface="Calibri" panose="020F0502020204030204" pitchFamily="34" charset="0"/>
              </a:rPr>
              <a:t>), methane (CH</a:t>
            </a:r>
            <a:r>
              <a:rPr lang="en-AU" sz="1800" dirty="0">
                <a:effectLst/>
                <a:latin typeface="Cambria Math" panose="02040503050406030204" pitchFamily="18" charset="0"/>
                <a:ea typeface="Calibri" panose="020F0502020204030204" pitchFamily="34" charset="0"/>
                <a:cs typeface="Cambria Math" panose="02040503050406030204" pitchFamily="18" charset="0"/>
              </a:rPr>
              <a:t>₄</a:t>
            </a:r>
            <a:r>
              <a:rPr lang="en-AU" sz="1800" dirty="0">
                <a:effectLst/>
                <a:latin typeface="Arial" panose="020B0604020202020204" pitchFamily="34" charset="0"/>
                <a:ea typeface="Calibri" panose="020F0502020204030204" pitchFamily="34" charset="0"/>
              </a:rPr>
              <a:t>), water vapour (H</a:t>
            </a:r>
            <a:r>
              <a:rPr lang="en-AU" sz="1800" dirty="0">
                <a:effectLst/>
                <a:latin typeface="Cambria Math" panose="02040503050406030204" pitchFamily="18" charset="0"/>
                <a:ea typeface="Calibri" panose="020F0502020204030204" pitchFamily="34" charset="0"/>
                <a:cs typeface="Cambria Math" panose="02040503050406030204" pitchFamily="18" charset="0"/>
              </a:rPr>
              <a:t>₂</a:t>
            </a:r>
            <a:r>
              <a:rPr lang="en-AU" sz="1800" dirty="0">
                <a:effectLst/>
                <a:latin typeface="Arial" panose="020B0604020202020204" pitchFamily="34" charset="0"/>
                <a:ea typeface="Calibri" panose="020F0502020204030204" pitchFamily="34" charset="0"/>
              </a:rPr>
              <a:t>O), nitrous oxide (N</a:t>
            </a:r>
            <a:r>
              <a:rPr lang="en-AU" sz="1800" dirty="0">
                <a:effectLst/>
                <a:latin typeface="Cambria Math" panose="02040503050406030204" pitchFamily="18" charset="0"/>
                <a:ea typeface="Calibri" panose="020F0502020204030204" pitchFamily="34" charset="0"/>
                <a:cs typeface="Cambria Math" panose="02040503050406030204" pitchFamily="18" charset="0"/>
              </a:rPr>
              <a:t>₂</a:t>
            </a:r>
            <a:r>
              <a:rPr lang="en-AU" sz="1800" dirty="0">
                <a:effectLst/>
                <a:latin typeface="Arial" panose="020B0604020202020204" pitchFamily="34" charset="0"/>
                <a:ea typeface="Calibri" panose="020F0502020204030204" pitchFamily="34" charset="0"/>
              </a:rPr>
              <a:t>O) and ozone (O</a:t>
            </a:r>
            <a:r>
              <a:rPr lang="en-AU" sz="1800" dirty="0">
                <a:effectLst/>
                <a:latin typeface="Cambria Math" panose="02040503050406030204" pitchFamily="18" charset="0"/>
                <a:ea typeface="Calibri" panose="020F0502020204030204" pitchFamily="34" charset="0"/>
                <a:cs typeface="Cambria Math" panose="02040503050406030204" pitchFamily="18" charset="0"/>
              </a:rPr>
              <a:t>₃</a:t>
            </a:r>
            <a:r>
              <a:rPr lang="en-AU" sz="1800" dirty="0">
                <a:effectLst/>
                <a:latin typeface="Arial" panose="020B0604020202020204" pitchFamily="34" charset="0"/>
                <a:ea typeface="Calibri" panose="020F0502020204030204" pitchFamily="34" charset="0"/>
              </a:rPr>
              <a:t>). </a:t>
            </a:r>
            <a:endParaRPr lang="en-AU" dirty="0"/>
          </a:p>
        </p:txBody>
      </p:sp>
      <p:pic>
        <p:nvPicPr>
          <p:cNvPr id="8" name="Graphic 7" descr="Earth globe: Asia and Australia with solid fill">
            <a:extLst>
              <a:ext uri="{FF2B5EF4-FFF2-40B4-BE49-F238E27FC236}">
                <a16:creationId xmlns:a16="http://schemas.microsoft.com/office/drawing/2014/main" id="{6EDA111E-FD6D-943A-893D-1335A0A08C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9120" y="162000"/>
            <a:ext cx="1239848" cy="1239848"/>
          </a:xfrm>
          <a:prstGeom prst="rect">
            <a:avLst/>
          </a:prstGeom>
        </p:spPr>
      </p:pic>
    </p:spTree>
    <p:extLst>
      <p:ext uri="{BB962C8B-B14F-4D97-AF65-F5344CB8AC3E}">
        <p14:creationId xmlns:p14="http://schemas.microsoft.com/office/powerpoint/2010/main" val="262810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8E1E1355-AD18-CEA2-EBD4-0752CA29EC1C}"/>
              </a:ext>
              <a:ext uri="{C183D7F6-B498-43B3-948B-1728B52AA6E4}">
                <adec:decorative xmlns:adec="http://schemas.microsoft.com/office/drawing/2017/decorative" val="1"/>
              </a:ext>
            </a:extLst>
          </p:cNvPr>
          <p:cNvSpPr/>
          <p:nvPr/>
        </p:nvSpPr>
        <p:spPr>
          <a:xfrm>
            <a:off x="4210063" y="1312878"/>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Rounded Corners 26">
            <a:extLst>
              <a:ext uri="{FF2B5EF4-FFF2-40B4-BE49-F238E27FC236}">
                <a16:creationId xmlns:a16="http://schemas.microsoft.com/office/drawing/2014/main" id="{EC113BB1-6242-06E2-A2C1-9E1630BE35D8}"/>
              </a:ext>
              <a:ext uri="{C183D7F6-B498-43B3-948B-1728B52AA6E4}">
                <adec:decorative xmlns:adec="http://schemas.microsoft.com/office/drawing/2017/decorative" val="1"/>
              </a:ext>
            </a:extLst>
          </p:cNvPr>
          <p:cNvSpPr/>
          <p:nvPr/>
        </p:nvSpPr>
        <p:spPr>
          <a:xfrm>
            <a:off x="8258913" y="1312878"/>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BCE5E6F-7E6D-768D-87BD-22654B7734C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sz="3200" dirty="0"/>
              <a:t>1.6 </a:t>
            </a:r>
            <a:r>
              <a:rPr lang="en-AU" sz="3200" dirty="0">
                <a:ea typeface="Calibri" panose="020F0502020204030204" pitchFamily="34" charset="0"/>
              </a:rPr>
              <a:t>The natural greenhouse effect – think-pair-share (1)</a:t>
            </a:r>
            <a:endParaRPr lang="en-AU" sz="3200" dirty="0">
              <a:solidFill>
                <a:schemeClr val="accent1"/>
              </a:solidFill>
            </a:endParaRPr>
          </a:p>
        </p:txBody>
      </p:sp>
      <p:sp>
        <p:nvSpPr>
          <p:cNvPr id="7" name="Text Placeholder 6">
            <a:extLst>
              <a:ext uri="{FF2B5EF4-FFF2-40B4-BE49-F238E27FC236}">
                <a16:creationId xmlns:a16="http://schemas.microsoft.com/office/drawing/2014/main" id="{37B1445B-6275-CF26-1AA6-6CE91E5A0D00}"/>
              </a:ext>
            </a:extLst>
          </p:cNvPr>
          <p:cNvSpPr>
            <a:spLocks noGrp="1"/>
          </p:cNvSpPr>
          <p:nvPr>
            <p:ph type="body" sz="quarter" idx="18"/>
          </p:nvPr>
        </p:nvSpPr>
        <p:spPr>
          <a:xfrm>
            <a:off x="360000" y="1382988"/>
            <a:ext cx="11483999" cy="310015"/>
          </a:xfrm>
        </p:spPr>
        <p:txBody>
          <a:bodyPr/>
          <a:lstStyle/>
          <a:p>
            <a:r>
              <a:rPr lang="en-AU" err="1">
                <a:solidFill>
                  <a:schemeClr val="accent1"/>
                </a:solidFill>
              </a:rPr>
              <a:t>hink</a:t>
            </a:r>
            <a:r>
              <a:rPr lang="en-AU">
                <a:solidFill>
                  <a:schemeClr val="accent1"/>
                </a:solidFill>
              </a:rPr>
              <a:t>-Pair-Share</a:t>
            </a:r>
            <a:endParaRPr lang="en-AU"/>
          </a:p>
        </p:txBody>
      </p:sp>
      <p:sp>
        <p:nvSpPr>
          <p:cNvPr id="3" name="Rectangle: Rounded Corners 2">
            <a:extLst>
              <a:ext uri="{FF2B5EF4-FFF2-40B4-BE49-F238E27FC236}">
                <a16:creationId xmlns:a16="http://schemas.microsoft.com/office/drawing/2014/main" id="{48A522ED-F212-3650-08E2-BDD22B11FC57}"/>
              </a:ext>
              <a:ext uri="{C183D7F6-B498-43B3-948B-1728B52AA6E4}">
                <adec:decorative xmlns:adec="http://schemas.microsoft.com/office/drawing/2017/decorative" val="1"/>
              </a:ext>
            </a:extLst>
          </p:cNvPr>
          <p:cNvSpPr/>
          <p:nvPr/>
        </p:nvSpPr>
        <p:spPr>
          <a:xfrm>
            <a:off x="271113" y="1325578"/>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descr="Think. Individual thinking time.">
            <a:extLst>
              <a:ext uri="{FF2B5EF4-FFF2-40B4-BE49-F238E27FC236}">
                <a16:creationId xmlns:a16="http://schemas.microsoft.com/office/drawing/2014/main" id="{462B6E8D-C2AE-5521-8160-59B7DE153EC9}"/>
              </a:ext>
            </a:extLst>
          </p:cNvPr>
          <p:cNvGrpSpPr/>
          <p:nvPr/>
        </p:nvGrpSpPr>
        <p:grpSpPr>
          <a:xfrm>
            <a:off x="381013" y="1421205"/>
            <a:ext cx="3594100" cy="1210000"/>
            <a:chOff x="372700" y="1289427"/>
            <a:chExt cx="3594100" cy="1210000"/>
          </a:xfrm>
        </p:grpSpPr>
        <p:sp>
          <p:nvSpPr>
            <p:cNvPr id="6" name="Rectangle: Rounded Corners 5">
              <a:extLst>
                <a:ext uri="{FF2B5EF4-FFF2-40B4-BE49-F238E27FC236}">
                  <a16:creationId xmlns:a16="http://schemas.microsoft.com/office/drawing/2014/main" id="{95529EF7-F67C-D9DF-1FA0-87F28742808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marR="0" lvl="0" indent="0" algn="l" defTabSz="609585" rtl="0" eaLnBrk="1" fontAlgn="auto" latinLnBrk="0" hangingPunct="1">
                <a:lnSpc>
                  <a:spcPct val="114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Think</a:t>
              </a: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Individual thinking time</a:t>
              </a:r>
            </a:p>
          </p:txBody>
        </p:sp>
        <p:pic>
          <p:nvPicPr>
            <p:cNvPr id="8" name="Graphic 7">
              <a:extLst>
                <a:ext uri="{FF2B5EF4-FFF2-40B4-BE49-F238E27FC236}">
                  <a16:creationId xmlns:a16="http://schemas.microsoft.com/office/drawing/2014/main" id="{BE9B7A7A-6511-8709-47E4-A99ADE1126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grpSp>
        <p:nvGrpSpPr>
          <p:cNvPr id="56" name="Group 55" descr="Pair. Share your thoughts with a partner.">
            <a:extLst>
              <a:ext uri="{FF2B5EF4-FFF2-40B4-BE49-F238E27FC236}">
                <a16:creationId xmlns:a16="http://schemas.microsoft.com/office/drawing/2014/main" id="{6CF90C61-DB89-EC71-9031-B61C92D55B6D}"/>
              </a:ext>
            </a:extLst>
          </p:cNvPr>
          <p:cNvGrpSpPr/>
          <p:nvPr/>
        </p:nvGrpSpPr>
        <p:grpSpPr>
          <a:xfrm>
            <a:off x="4319963" y="1421205"/>
            <a:ext cx="3594100" cy="1210000"/>
            <a:chOff x="4311650" y="1289427"/>
            <a:chExt cx="3594100" cy="1210000"/>
          </a:xfrm>
        </p:grpSpPr>
        <p:sp>
          <p:nvSpPr>
            <p:cNvPr id="30" name="Rectangle: Rounded Corners 29">
              <a:extLst>
                <a:ext uri="{FF2B5EF4-FFF2-40B4-BE49-F238E27FC236}">
                  <a16:creationId xmlns:a16="http://schemas.microsoft.com/office/drawing/2014/main" id="{18B09E98-FDA4-09CC-6AD6-83E50AA1D3F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marR="0" lvl="0" indent="0" algn="l" defTabSz="609585" rtl="0" eaLnBrk="1" fontAlgn="auto" latinLnBrk="0" hangingPunct="1">
                <a:lnSpc>
                  <a:spcPct val="114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Pair</a:t>
              </a: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Share your thoughts with a partner</a:t>
              </a:r>
            </a:p>
          </p:txBody>
        </p:sp>
        <p:pic>
          <p:nvPicPr>
            <p:cNvPr id="28" name="Graphic 27">
              <a:extLst>
                <a:ext uri="{FF2B5EF4-FFF2-40B4-BE49-F238E27FC236}">
                  <a16:creationId xmlns:a16="http://schemas.microsoft.com/office/drawing/2014/main" id="{3C9FA500-0682-B8B1-3DA9-492898D490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grpSp>
        <p:nvGrpSpPr>
          <p:cNvPr id="57" name="Group 56" descr="Share. Share with a larger group or class.">
            <a:extLst>
              <a:ext uri="{FF2B5EF4-FFF2-40B4-BE49-F238E27FC236}">
                <a16:creationId xmlns:a16="http://schemas.microsoft.com/office/drawing/2014/main" id="{CB791246-A015-182A-8CE7-3C58CC9FF367}"/>
              </a:ext>
            </a:extLst>
          </p:cNvPr>
          <p:cNvGrpSpPr/>
          <p:nvPr/>
        </p:nvGrpSpPr>
        <p:grpSpPr>
          <a:xfrm>
            <a:off x="8374949" y="1384613"/>
            <a:ext cx="3594100" cy="1210000"/>
            <a:chOff x="8250600" y="1289427"/>
            <a:chExt cx="3594100" cy="1210000"/>
          </a:xfrm>
        </p:grpSpPr>
        <p:sp>
          <p:nvSpPr>
            <p:cNvPr id="53" name="Rectangle: Rounded Corners 52">
              <a:extLst>
                <a:ext uri="{FF2B5EF4-FFF2-40B4-BE49-F238E27FC236}">
                  <a16:creationId xmlns:a16="http://schemas.microsoft.com/office/drawing/2014/main" id="{D0412FD1-F386-78FA-3BBD-AE32FC2351A7}"/>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marR="0" lvl="0" indent="0" algn="l" defTabSz="609585" rtl="0" eaLnBrk="1" fontAlgn="auto" latinLnBrk="0" hangingPunct="1">
                <a:lnSpc>
                  <a:spcPct val="114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Share</a:t>
              </a: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985838" marR="0" lvl="0" indent="0" algn="l" defTabSz="609585" rtl="0" eaLnBrk="1" fontAlgn="auto" latinLnBrk="0" hangingPunct="1">
                <a:lnSpc>
                  <a:spcPct val="114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Share with a larger group or class</a:t>
              </a:r>
            </a:p>
          </p:txBody>
        </p:sp>
        <p:pic>
          <p:nvPicPr>
            <p:cNvPr id="26" name="Graphic 25">
              <a:extLst>
                <a:ext uri="{FF2B5EF4-FFF2-40B4-BE49-F238E27FC236}">
                  <a16:creationId xmlns:a16="http://schemas.microsoft.com/office/drawing/2014/main" id="{219C1B23-3887-1ADB-F1BC-5B46D8C427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9" name="Rectangle: Rounded Corners 8">
            <a:extLst>
              <a:ext uri="{FF2B5EF4-FFF2-40B4-BE49-F238E27FC236}">
                <a16:creationId xmlns:a16="http://schemas.microsoft.com/office/drawing/2014/main" id="{0D9FA7C6-FE35-EAA8-CDA9-3640B46C8D91}"/>
              </a:ext>
            </a:extLst>
          </p:cNvPr>
          <p:cNvSpPr/>
          <p:nvPr/>
        </p:nvSpPr>
        <p:spPr>
          <a:xfrm>
            <a:off x="3055661" y="4194238"/>
            <a:ext cx="6080678" cy="121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dirty="0"/>
              <a:t>What would happen to Earth’s temperature if there were no atmosphere?</a:t>
            </a:r>
            <a:endParaRPr lang="en-AU" sz="1800" b="1"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92436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AB53-5843-AE91-3874-1CD4628F42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788143-E46C-ACDB-2010-90D73ECF7FE9}"/>
              </a:ext>
            </a:extLst>
          </p:cNvPr>
          <p:cNvSpPr>
            <a:spLocks noGrp="1"/>
          </p:cNvSpPr>
          <p:nvPr>
            <p:ph type="title"/>
          </p:nvPr>
        </p:nvSpPr>
        <p:spPr/>
        <p:txBody>
          <a:bodyPr/>
          <a:lstStyle/>
          <a:p>
            <a:r>
              <a:rPr lang="en-AU" sz="3200"/>
              <a:t>1.6 </a:t>
            </a:r>
            <a:r>
              <a:rPr lang="en-AU" sz="3200">
                <a:effectLst/>
                <a:ea typeface="Calibri" panose="020F0502020204030204" pitchFamily="34" charset="0"/>
              </a:rPr>
              <a:t>Modelling the natural greenhouse effect</a:t>
            </a:r>
            <a:endParaRPr lang="en-AU" sz="3200"/>
          </a:p>
        </p:txBody>
      </p:sp>
      <p:sp>
        <p:nvSpPr>
          <p:cNvPr id="8" name="TextBox 7">
            <a:extLst>
              <a:ext uri="{FF2B5EF4-FFF2-40B4-BE49-F238E27FC236}">
                <a16:creationId xmlns:a16="http://schemas.microsoft.com/office/drawing/2014/main" id="{64847739-9CE3-8B63-4679-350AC6A3AC94}"/>
              </a:ext>
            </a:extLst>
          </p:cNvPr>
          <p:cNvSpPr txBox="1"/>
          <p:nvPr/>
        </p:nvSpPr>
        <p:spPr>
          <a:xfrm>
            <a:off x="360001" y="1303882"/>
            <a:ext cx="3901104" cy="4334456"/>
          </a:xfrm>
          <a:prstGeom prst="rect">
            <a:avLst/>
          </a:prstGeom>
          <a:noFill/>
          <a:ln w="12700">
            <a:noFill/>
          </a:ln>
        </p:spPr>
        <p:txBody>
          <a:bodyPr wrap="square" lIns="0" tIns="0" rIns="0" bIns="0">
            <a:spAutoFit/>
          </a:bodyPr>
          <a:lstStyle/>
          <a:p>
            <a:pPr marL="285750" lvl="0" indent="-28575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Predict-observe-explain at each step</a:t>
            </a:r>
          </a:p>
          <a:p>
            <a:pPr marL="285750" lvl="0" indent="-28575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How does this model simplify a complex idea?</a:t>
            </a:r>
          </a:p>
          <a:p>
            <a:pPr marL="285750" lvl="0" indent="-28575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How does this model demonstrate a relationship?</a:t>
            </a:r>
          </a:p>
          <a:p>
            <a:pPr marL="285750" lvl="0" indent="-28575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Extension: What modifications could you make to this investigation to reflect the greenhouse effect on Earth more accurately?</a:t>
            </a:r>
          </a:p>
        </p:txBody>
      </p:sp>
      <p:pic>
        <p:nvPicPr>
          <p:cNvPr id="9" name="Picture 8" descr="Two experimental setups are shown side by side. On the left, labelled “No bottle”, a thermometer is suspended above an incandescent light bulb, with no covering. On the right, labelled “Bottle”, the thermometer is placed inside a sealed plastic bottle positioned above an incandescent light bulb. Both thermometers measure temperature change when exposed to the light source.">
            <a:extLst>
              <a:ext uri="{FF2B5EF4-FFF2-40B4-BE49-F238E27FC236}">
                <a16:creationId xmlns:a16="http://schemas.microsoft.com/office/drawing/2014/main" id="{7F7C11C0-1CB8-5B2A-4EB6-379A2AF374A8}"/>
              </a:ext>
            </a:extLst>
          </p:cNvPr>
          <p:cNvPicPr>
            <a:picLocks noChangeAspect="1"/>
          </p:cNvPicPr>
          <p:nvPr/>
        </p:nvPicPr>
        <p:blipFill>
          <a:blip r:embed="rId3"/>
          <a:stretch>
            <a:fillRect/>
          </a:stretch>
        </p:blipFill>
        <p:spPr>
          <a:xfrm>
            <a:off x="4201726" y="1573046"/>
            <a:ext cx="7889690" cy="4020975"/>
          </a:xfrm>
          <a:prstGeom prst="rect">
            <a:avLst/>
          </a:prstGeom>
        </p:spPr>
      </p:pic>
      <p:sp>
        <p:nvSpPr>
          <p:cNvPr id="6" name="TextBox 5">
            <a:extLst>
              <a:ext uri="{FF2B5EF4-FFF2-40B4-BE49-F238E27FC236}">
                <a16:creationId xmlns:a16="http://schemas.microsoft.com/office/drawing/2014/main" id="{E7B7C926-0AE6-BC5E-B3AF-842774F6DBC5}"/>
              </a:ext>
            </a:extLst>
          </p:cNvPr>
          <p:cNvSpPr txBox="1"/>
          <p:nvPr/>
        </p:nvSpPr>
        <p:spPr>
          <a:xfrm>
            <a:off x="155448" y="6454584"/>
            <a:ext cx="6098240" cy="261610"/>
          </a:xfrm>
          <a:prstGeom prst="rect">
            <a:avLst/>
          </a:prstGeom>
          <a:noFill/>
        </p:spPr>
        <p:txBody>
          <a:bodyPr wrap="square">
            <a:spAutoFit/>
          </a:bodyPr>
          <a:lstStyle/>
          <a:p>
            <a:pPr>
              <a:spcBef>
                <a:spcPts val="1200"/>
              </a:spcBef>
            </a:pPr>
            <a:r>
              <a:rPr lang="en-AU" sz="1050" dirty="0">
                <a:effectLst/>
                <a:latin typeface="Arial" panose="020B0604020202020204" pitchFamily="34" charset="0"/>
              </a:rPr>
              <a:t>This work has been generated using </a:t>
            </a:r>
            <a:r>
              <a:rPr lang="en-AU" sz="1050" dirty="0">
                <a:effectLst/>
                <a:latin typeface="Arial" panose="020B0604020202020204" pitchFamily="34" charset="0"/>
                <a:hlinkClick r:id="rId4"/>
              </a:rPr>
              <a:t>Chemix</a:t>
            </a:r>
            <a:r>
              <a:rPr lang="en-AU" sz="1050" dirty="0">
                <a:effectLst/>
                <a:latin typeface="Arial" panose="020B0604020202020204" pitchFamily="34" charset="0"/>
              </a:rPr>
              <a:t>.</a:t>
            </a:r>
          </a:p>
        </p:txBody>
      </p:sp>
      <p:sp>
        <p:nvSpPr>
          <p:cNvPr id="2" name="Slide Number Placeholder 1">
            <a:extLst>
              <a:ext uri="{FF2B5EF4-FFF2-40B4-BE49-F238E27FC236}">
                <a16:creationId xmlns:a16="http://schemas.microsoft.com/office/drawing/2014/main" id="{D550BA56-75EB-5F44-B69F-B10AD76A51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16261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F844314-22BC-F97B-E512-1C8457EFFA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E4B1C-0D6E-4A63-64DE-83D7361E964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7F0A62D-8F24-10D3-EDF3-F5E7772AE998}"/>
              </a:ext>
            </a:extLst>
          </p:cNvPr>
          <p:cNvSpPr>
            <a:spLocks noGrp="1"/>
          </p:cNvSpPr>
          <p:nvPr>
            <p:ph type="title"/>
          </p:nvPr>
        </p:nvSpPr>
        <p:spPr/>
        <p:txBody>
          <a:bodyPr/>
          <a:lstStyle/>
          <a:p>
            <a:r>
              <a:rPr lang="en-AU" sz="3200" dirty="0"/>
              <a:t>1.6 </a:t>
            </a:r>
            <a:r>
              <a:rPr lang="en-AU" sz="3200" dirty="0">
                <a:ea typeface="Calibri" panose="020F0502020204030204" pitchFamily="34" charset="0"/>
              </a:rPr>
              <a:t>The natural greenhouse effect – think-pair-share (2)</a:t>
            </a:r>
            <a:endParaRPr lang="en-AU" sz="3200" dirty="0">
              <a:solidFill>
                <a:schemeClr val="accent1"/>
              </a:solidFill>
            </a:endParaRPr>
          </a:p>
        </p:txBody>
      </p:sp>
      <p:sp>
        <p:nvSpPr>
          <p:cNvPr id="3" name="Rectangle: Rounded Corners 2">
            <a:extLst>
              <a:ext uri="{FF2B5EF4-FFF2-40B4-BE49-F238E27FC236}">
                <a16:creationId xmlns:a16="http://schemas.microsoft.com/office/drawing/2014/main" id="{18F88459-FEB7-7D51-D88D-B45A82E912D2}"/>
              </a:ext>
              <a:ext uri="{C183D7F6-B498-43B3-948B-1728B52AA6E4}">
                <adec:decorative xmlns:adec="http://schemas.microsoft.com/office/drawing/2017/decorative" val="1"/>
              </a:ext>
            </a:extLst>
          </p:cNvPr>
          <p:cNvSpPr/>
          <p:nvPr/>
        </p:nvSpPr>
        <p:spPr>
          <a:xfrm>
            <a:off x="271113" y="1495758"/>
            <a:ext cx="3813900" cy="48867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descr="Think. Individual thinking time.">
            <a:extLst>
              <a:ext uri="{FF2B5EF4-FFF2-40B4-BE49-F238E27FC236}">
                <a16:creationId xmlns:a16="http://schemas.microsoft.com/office/drawing/2014/main" id="{0F3DBB7C-E1E9-C6EE-489D-40EDB3C16253}"/>
              </a:ext>
            </a:extLst>
          </p:cNvPr>
          <p:cNvGrpSpPr/>
          <p:nvPr/>
        </p:nvGrpSpPr>
        <p:grpSpPr>
          <a:xfrm>
            <a:off x="381013" y="1604084"/>
            <a:ext cx="3594100" cy="1310565"/>
            <a:chOff x="372700" y="1289426"/>
            <a:chExt cx="3594100" cy="1310565"/>
          </a:xfrm>
        </p:grpSpPr>
        <p:sp>
          <p:nvSpPr>
            <p:cNvPr id="6" name="Rectangle: Rounded Corners 5">
              <a:extLst>
                <a:ext uri="{FF2B5EF4-FFF2-40B4-BE49-F238E27FC236}">
                  <a16:creationId xmlns:a16="http://schemas.microsoft.com/office/drawing/2014/main" id="{682E82E8-048F-7AEE-42C2-97B8A10C8B74}"/>
                </a:ext>
              </a:extLst>
            </p:cNvPr>
            <p:cNvSpPr/>
            <p:nvPr/>
          </p:nvSpPr>
          <p:spPr>
            <a:xfrm>
              <a:off x="372700" y="1289426"/>
              <a:ext cx="3594100" cy="1310565"/>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Think</a:t>
              </a: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Individual thinking time</a:t>
              </a:r>
            </a:p>
          </p:txBody>
        </p:sp>
        <p:pic>
          <p:nvPicPr>
            <p:cNvPr id="8" name="Graphic 7">
              <a:extLst>
                <a:ext uri="{FF2B5EF4-FFF2-40B4-BE49-F238E27FC236}">
                  <a16:creationId xmlns:a16="http://schemas.microsoft.com/office/drawing/2014/main" id="{9E56F554-5502-8007-3E28-36916A9D4C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2267405C-BE06-DCF9-003A-B6D4A915756C}"/>
              </a:ext>
              <a:ext uri="{C183D7F6-B498-43B3-948B-1728B52AA6E4}">
                <adec:decorative xmlns:adec="http://schemas.microsoft.com/office/drawing/2017/decorative" val="1"/>
              </a:ext>
            </a:extLst>
          </p:cNvPr>
          <p:cNvSpPr/>
          <p:nvPr/>
        </p:nvSpPr>
        <p:spPr>
          <a:xfrm>
            <a:off x="4210063" y="1495758"/>
            <a:ext cx="3813900" cy="48867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6" name="Group 55" descr="Pair. Share your thoughts with a partner.">
            <a:extLst>
              <a:ext uri="{FF2B5EF4-FFF2-40B4-BE49-F238E27FC236}">
                <a16:creationId xmlns:a16="http://schemas.microsoft.com/office/drawing/2014/main" id="{BFBAD209-4169-3D5D-F382-FA75A3A3A732}"/>
              </a:ext>
            </a:extLst>
          </p:cNvPr>
          <p:cNvGrpSpPr/>
          <p:nvPr/>
        </p:nvGrpSpPr>
        <p:grpSpPr>
          <a:xfrm>
            <a:off x="4319963" y="1604085"/>
            <a:ext cx="3594100" cy="1310564"/>
            <a:chOff x="4311650" y="1289427"/>
            <a:chExt cx="3594100" cy="1310564"/>
          </a:xfrm>
        </p:grpSpPr>
        <p:sp>
          <p:nvSpPr>
            <p:cNvPr id="30" name="Rectangle: Rounded Corners 29">
              <a:extLst>
                <a:ext uri="{FF2B5EF4-FFF2-40B4-BE49-F238E27FC236}">
                  <a16:creationId xmlns:a16="http://schemas.microsoft.com/office/drawing/2014/main" id="{048AABD6-D0E1-EC12-4A97-633E8D3526BA}"/>
                </a:ext>
              </a:extLst>
            </p:cNvPr>
            <p:cNvSpPr/>
            <p:nvPr/>
          </p:nvSpPr>
          <p:spPr>
            <a:xfrm>
              <a:off x="4311650" y="1289427"/>
              <a:ext cx="3594100" cy="1310564"/>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Pair</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Share your thoughts with a partner</a:t>
              </a:r>
            </a:p>
          </p:txBody>
        </p:sp>
        <p:pic>
          <p:nvPicPr>
            <p:cNvPr id="28" name="Graphic 27">
              <a:extLst>
                <a:ext uri="{FF2B5EF4-FFF2-40B4-BE49-F238E27FC236}">
                  <a16:creationId xmlns:a16="http://schemas.microsoft.com/office/drawing/2014/main" id="{4DE4ACBB-4955-2958-45E6-D459A882B5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D91D94A6-EC22-12A8-9764-EB706494920A}"/>
              </a:ext>
              <a:ext uri="{C183D7F6-B498-43B3-948B-1728B52AA6E4}">
                <adec:decorative xmlns:adec="http://schemas.microsoft.com/office/drawing/2017/decorative" val="1"/>
              </a:ext>
            </a:extLst>
          </p:cNvPr>
          <p:cNvSpPr/>
          <p:nvPr/>
        </p:nvSpPr>
        <p:spPr>
          <a:xfrm>
            <a:off x="8149013" y="1495758"/>
            <a:ext cx="3813900" cy="488675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7" name="Group 56" descr="Share. Share with a larger group or class.">
            <a:extLst>
              <a:ext uri="{FF2B5EF4-FFF2-40B4-BE49-F238E27FC236}">
                <a16:creationId xmlns:a16="http://schemas.microsoft.com/office/drawing/2014/main" id="{24236410-398C-03A4-5FD4-3D00CCAEA39B}"/>
              </a:ext>
            </a:extLst>
          </p:cNvPr>
          <p:cNvGrpSpPr/>
          <p:nvPr/>
        </p:nvGrpSpPr>
        <p:grpSpPr>
          <a:xfrm>
            <a:off x="8258913" y="1604085"/>
            <a:ext cx="3594100" cy="1310564"/>
            <a:chOff x="8250600" y="1289427"/>
            <a:chExt cx="3594100" cy="1310564"/>
          </a:xfrm>
        </p:grpSpPr>
        <p:sp>
          <p:nvSpPr>
            <p:cNvPr id="53" name="Rectangle: Rounded Corners 52">
              <a:extLst>
                <a:ext uri="{FF2B5EF4-FFF2-40B4-BE49-F238E27FC236}">
                  <a16:creationId xmlns:a16="http://schemas.microsoft.com/office/drawing/2014/main" id="{F5D21FEA-13F7-FA48-6B47-1A320244723D}"/>
                </a:ext>
              </a:extLst>
            </p:cNvPr>
            <p:cNvSpPr/>
            <p:nvPr/>
          </p:nvSpPr>
          <p:spPr>
            <a:xfrm>
              <a:off x="8250600" y="1289427"/>
              <a:ext cx="3594100" cy="1310564"/>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Share</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a:p>
              <a:pPr marL="985838" marR="0" lvl="0" indent="0" algn="l" defTabSz="609585" rtl="0" eaLnBrk="1" fontAlgn="auto" latinLnBrk="0" hangingPunct="1">
                <a:lnSpc>
                  <a:spcPct val="150000"/>
                </a:lnSpc>
                <a:spcBef>
                  <a:spcPts val="0"/>
                </a:spcBef>
                <a:spcAft>
                  <a:spcPts val="60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Share with a larger group or class</a:t>
              </a:r>
            </a:p>
          </p:txBody>
        </p:sp>
        <p:pic>
          <p:nvPicPr>
            <p:cNvPr id="26" name="Graphic 25">
              <a:extLst>
                <a:ext uri="{FF2B5EF4-FFF2-40B4-BE49-F238E27FC236}">
                  <a16:creationId xmlns:a16="http://schemas.microsoft.com/office/drawing/2014/main" id="{826CF304-4836-3A32-7728-4091F3D01C9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5" name="Rectangle: Rounded Corners 4">
            <a:extLst>
              <a:ext uri="{FF2B5EF4-FFF2-40B4-BE49-F238E27FC236}">
                <a16:creationId xmlns:a16="http://schemas.microsoft.com/office/drawing/2014/main" id="{6DE95137-9897-E2EE-A86A-066962AC1A1C}"/>
              </a:ext>
            </a:extLst>
          </p:cNvPr>
          <p:cNvSpPr/>
          <p:nvPr/>
        </p:nvSpPr>
        <p:spPr>
          <a:xfrm>
            <a:off x="3370893" y="4668165"/>
            <a:ext cx="5394691" cy="121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a:effectLst/>
                <a:latin typeface="Arial" panose="020B0604020202020204" pitchFamily="34" charset="0"/>
                <a:ea typeface="Calibri" panose="020F0502020204030204" pitchFamily="34" charset="0"/>
              </a:rPr>
              <a:t>How does the natural greenhouse effect influence global climate and support life?</a:t>
            </a:r>
          </a:p>
        </p:txBody>
      </p:sp>
    </p:spTree>
    <p:extLst>
      <p:ext uri="{BB962C8B-B14F-4D97-AF65-F5344CB8AC3E}">
        <p14:creationId xmlns:p14="http://schemas.microsoft.com/office/powerpoint/2010/main" val="19952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1E1B-8937-D878-176A-34F5DE8E1C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F6E62D-E054-B997-3E49-0CD51D7F11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48</a:t>
            </a:fld>
            <a:endParaRPr lang="en-AU">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960CC50-916E-8964-9258-51C35F4BFD0F}"/>
              </a:ext>
            </a:extLst>
          </p:cNvPr>
          <p:cNvSpPr>
            <a:spLocks noGrp="1"/>
          </p:cNvSpPr>
          <p:nvPr>
            <p:ph type="title"/>
          </p:nvPr>
        </p:nvSpPr>
        <p:spPr/>
        <p:txBody>
          <a:bodyPr/>
          <a:lstStyle/>
          <a:p>
            <a:r>
              <a:rPr lang="en-AU" sz="3200" dirty="0"/>
              <a:t>1.6 </a:t>
            </a:r>
            <a:r>
              <a:rPr lang="en-AU" sz="3200" dirty="0">
                <a:effectLst/>
                <a:ea typeface="Calibri" panose="020F0502020204030204" pitchFamily="34" charset="0"/>
              </a:rPr>
              <a:t>The natural greenhouse effect – Frayer diagram</a:t>
            </a:r>
            <a:endParaRPr lang="en-AU" sz="3200" dirty="0">
              <a:latin typeface="+mj-lt"/>
            </a:endParaRPr>
          </a:p>
        </p:txBody>
      </p:sp>
      <p:sp>
        <p:nvSpPr>
          <p:cNvPr id="16" name="Text Placeholder 15">
            <a:extLst>
              <a:ext uri="{FF2B5EF4-FFF2-40B4-BE49-F238E27FC236}">
                <a16:creationId xmlns:a16="http://schemas.microsoft.com/office/drawing/2014/main" id="{6E1A2811-B92C-B120-8F90-5B0244B1F7B1}"/>
              </a:ext>
            </a:extLst>
          </p:cNvPr>
          <p:cNvSpPr>
            <a:spLocks noGrp="1"/>
          </p:cNvSpPr>
          <p:nvPr>
            <p:ph type="body" sz="quarter" idx="18"/>
          </p:nvPr>
        </p:nvSpPr>
        <p:spPr/>
        <p:txBody>
          <a:bodyPr/>
          <a:lstStyle/>
          <a:p>
            <a:r>
              <a:rPr lang="en-AU"/>
              <a:t>Frayer diagram</a:t>
            </a:r>
          </a:p>
        </p:txBody>
      </p:sp>
      <p:sp>
        <p:nvSpPr>
          <p:cNvPr id="5" name="Google Shape;72;p15">
            <a:extLst>
              <a:ext uri="{FF2B5EF4-FFF2-40B4-BE49-F238E27FC236}">
                <a16:creationId xmlns:a16="http://schemas.microsoft.com/office/drawing/2014/main" id="{CCA90A5D-0D31-F827-3930-953B15AD2A74}"/>
              </a:ext>
              <a:ext uri="{C183D7F6-B498-43B3-948B-1728B52AA6E4}">
                <adec:decorative xmlns:adec="http://schemas.microsoft.com/office/drawing/2017/decorative" val="1"/>
              </a:ext>
            </a:extLst>
          </p:cNvPr>
          <p:cNvSpPr/>
          <p:nvPr/>
        </p:nvSpPr>
        <p:spPr>
          <a:xfrm rot="16200000">
            <a:off x="2323532" y="46821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EDA985D1-94ED-5630-C71C-16115C78CB92}"/>
              </a:ext>
              <a:ext uri="{C183D7F6-B498-43B3-948B-1728B52AA6E4}">
                <adec:decorative xmlns:adec="http://schemas.microsoft.com/office/drawing/2017/decorative" val="1"/>
              </a:ext>
            </a:extLst>
          </p:cNvPr>
          <p:cNvSpPr/>
          <p:nvPr/>
        </p:nvSpPr>
        <p:spPr>
          <a:xfrm>
            <a:off x="6012077" y="146624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2B398862-1606-2B89-3ED9-6124405E88F5}"/>
              </a:ext>
              <a:ext uri="{C183D7F6-B498-43B3-948B-1728B52AA6E4}">
                <adec:decorative xmlns:adec="http://schemas.microsoft.com/office/drawing/2017/decorative" val="1"/>
              </a:ext>
            </a:extLst>
          </p:cNvPr>
          <p:cNvSpPr/>
          <p:nvPr/>
        </p:nvSpPr>
        <p:spPr>
          <a:xfrm rot="10800000">
            <a:off x="1310385" y="410092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F161CAC1-32BB-33A3-3740-A7E0943B28CD}"/>
              </a:ext>
              <a:ext uri="{C183D7F6-B498-43B3-948B-1728B52AA6E4}">
                <adec:decorative xmlns:adec="http://schemas.microsoft.com/office/drawing/2017/decorative" val="1"/>
              </a:ext>
            </a:extLst>
          </p:cNvPr>
          <p:cNvSpPr/>
          <p:nvPr/>
        </p:nvSpPr>
        <p:spPr>
          <a:xfrm rot="5400000">
            <a:off x="6946505" y="317537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381583FE-114A-EAF3-2B35-866131BCC65E}"/>
              </a:ext>
              <a:ext uri="{C183D7F6-B498-43B3-948B-1728B52AA6E4}">
                <adec:decorative xmlns:adec="http://schemas.microsoft.com/office/drawing/2017/decorative" val="1"/>
              </a:ext>
            </a:extLst>
          </p:cNvPr>
          <p:cNvSpPr/>
          <p:nvPr/>
        </p:nvSpPr>
        <p:spPr>
          <a:xfrm>
            <a:off x="4626951" y="354725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618C11AE-DA1E-C511-9DDC-F8C5A0F4FB77}"/>
              </a:ext>
            </a:extLst>
          </p:cNvPr>
          <p:cNvGrpSpPr/>
          <p:nvPr/>
        </p:nvGrpSpPr>
        <p:grpSpPr>
          <a:xfrm>
            <a:off x="839079" y="1206241"/>
            <a:ext cx="9760414" cy="5621039"/>
            <a:chOff x="1032187" y="831412"/>
            <a:chExt cx="9760414" cy="5621039"/>
          </a:xfrm>
        </p:grpSpPr>
        <p:sp>
          <p:nvSpPr>
            <p:cNvPr id="14" name="Google Shape;81;p15">
              <a:extLst>
                <a:ext uri="{FF2B5EF4-FFF2-40B4-BE49-F238E27FC236}">
                  <a16:creationId xmlns:a16="http://schemas.microsoft.com/office/drawing/2014/main" id="{26FAACD8-977C-6A34-A548-5BC9EB466994}"/>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sz="2000" b="1">
                  <a:latin typeface="+mj-lt"/>
                  <a:ea typeface="Calibri"/>
                  <a:cs typeface="Arial" panose="020B0604020202020204" pitchFamily="34" charset="0"/>
                  <a:sym typeface="Calibri"/>
                </a:rPr>
                <a:t>Natural greenhouse effect</a:t>
              </a:r>
              <a:endParaRPr sz="2000">
                <a:latin typeface="+mj-lt"/>
                <a:cs typeface="Arial" panose="020B0604020202020204" pitchFamily="34" charset="0"/>
              </a:endParaRPr>
            </a:p>
          </p:txBody>
        </p:sp>
        <p:sp>
          <p:nvSpPr>
            <p:cNvPr id="6" name="Google Shape;73;p15">
              <a:extLst>
                <a:ext uri="{FF2B5EF4-FFF2-40B4-BE49-F238E27FC236}">
                  <a16:creationId xmlns:a16="http://schemas.microsoft.com/office/drawing/2014/main" id="{58321C08-EF34-B536-B94C-DE28C71D7D9A}"/>
                </a:ext>
              </a:extLst>
            </p:cNvPr>
            <p:cNvSpPr txBox="1"/>
            <p:nvPr/>
          </p:nvSpPr>
          <p:spPr>
            <a:xfrm>
              <a:off x="1047651" y="831412"/>
              <a:ext cx="4551266" cy="256883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B24B5CDD-DDED-5082-D9AD-9EF004438306}"/>
                </a:ext>
              </a:extLst>
            </p:cNvPr>
            <p:cNvSpPr txBox="1"/>
            <p:nvPr/>
          </p:nvSpPr>
          <p:spPr>
            <a:xfrm>
              <a:off x="5872277" y="1069310"/>
              <a:ext cx="4920324" cy="2525626"/>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b="1">
                  <a:latin typeface="+mj-lt"/>
                  <a:ea typeface="Calibri"/>
                  <a:cs typeface="Arial" panose="020B0604020202020204" pitchFamily="34" charset="0"/>
                  <a:sym typeface="Calibri"/>
                </a:rPr>
                <a:t>Diagram sketch</a:t>
              </a: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91D41B63-DF58-DB10-18AD-42245A1E904A}"/>
                </a:ext>
              </a:extLst>
            </p:cNvPr>
            <p:cNvSpPr txBox="1"/>
            <p:nvPr/>
          </p:nvSpPr>
          <p:spPr>
            <a:xfrm>
              <a:off x="1032187" y="3782767"/>
              <a:ext cx="4954817" cy="2669684"/>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 of the effect </a:t>
              </a:r>
            </a:p>
            <a:p>
              <a:pPr marL="479988">
                <a:buClr>
                  <a:srgbClr val="1E4E79"/>
                </a:buClr>
                <a:buSzPts val="1600"/>
              </a:pPr>
              <a:r>
                <a:rPr lang="en" sz="2000" b="1">
                  <a:latin typeface="+mj-lt"/>
                  <a:ea typeface="Calibri"/>
                  <a:cs typeface="Arial" panose="020B0604020202020204" pitchFamily="34" charset="0"/>
                  <a:sym typeface="Calibri"/>
                </a:rPr>
                <a:t>on climate</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86C80DC0-6350-6588-6568-A734D8849D8D}"/>
                </a:ext>
              </a:extLst>
            </p:cNvPr>
            <p:cNvSpPr txBox="1"/>
            <p:nvPr/>
          </p:nvSpPr>
          <p:spPr>
            <a:xfrm>
              <a:off x="6386212" y="3792949"/>
              <a:ext cx="4406389" cy="2528222"/>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latin typeface="+mj-lt"/>
                  <a:ea typeface="Calibri"/>
                  <a:cs typeface="Arial" panose="020B0604020202020204" pitchFamily="34" charset="0"/>
                  <a:sym typeface="Calibri"/>
                </a:rPr>
                <a:t>          Non-examples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grpSp>
    </p:spTree>
    <p:extLst>
      <p:ext uri="{BB962C8B-B14F-4D97-AF65-F5344CB8AC3E}">
        <p14:creationId xmlns:p14="http://schemas.microsoft.com/office/powerpoint/2010/main" val="378170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4EE7-0FEF-AB00-78E1-14075D3A538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0C3097-A108-6BF9-2EEA-6F39BA311B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49</a:t>
            </a:fld>
            <a:endParaRPr lang="en-AU">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4C96E14-B9FE-0F40-B25C-75CA81F1853B}"/>
              </a:ext>
            </a:extLst>
          </p:cNvPr>
          <p:cNvSpPr>
            <a:spLocks noGrp="1"/>
          </p:cNvSpPr>
          <p:nvPr>
            <p:ph type="title"/>
          </p:nvPr>
        </p:nvSpPr>
        <p:spPr/>
        <p:txBody>
          <a:bodyPr/>
          <a:lstStyle/>
          <a:p>
            <a:r>
              <a:rPr lang="en-AU" sz="2800"/>
              <a:t>1.6 </a:t>
            </a:r>
            <a:r>
              <a:rPr lang="en-AU" sz="2800">
                <a:ea typeface="Calibri" panose="020F0502020204030204" pitchFamily="34" charset="0"/>
              </a:rPr>
              <a:t>The natural greenhouse effect – Frayer diagram (sample response)</a:t>
            </a:r>
            <a:endParaRPr lang="en-AU" sz="2800">
              <a:latin typeface="+mj-lt"/>
            </a:endParaRPr>
          </a:p>
        </p:txBody>
      </p:sp>
      <p:sp>
        <p:nvSpPr>
          <p:cNvPr id="5" name="Google Shape;72;p15">
            <a:extLst>
              <a:ext uri="{FF2B5EF4-FFF2-40B4-BE49-F238E27FC236}">
                <a16:creationId xmlns:a16="http://schemas.microsoft.com/office/drawing/2014/main" id="{497F294E-84D3-9622-2542-3EC423A04325}"/>
              </a:ext>
              <a:ext uri="{C183D7F6-B498-43B3-948B-1728B52AA6E4}">
                <adec:decorative xmlns:adec="http://schemas.microsoft.com/office/drawing/2017/decorative" val="1"/>
              </a:ext>
            </a:extLst>
          </p:cNvPr>
          <p:cNvSpPr/>
          <p:nvPr/>
        </p:nvSpPr>
        <p:spPr>
          <a:xfrm rot="16200000">
            <a:off x="2323532" y="46821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EF8A3D5D-F6CF-0F95-7DBD-0F7A5E2D3567}"/>
              </a:ext>
              <a:ext uri="{C183D7F6-B498-43B3-948B-1728B52AA6E4}">
                <adec:decorative xmlns:adec="http://schemas.microsoft.com/office/drawing/2017/decorative" val="1"/>
              </a:ext>
            </a:extLst>
          </p:cNvPr>
          <p:cNvSpPr/>
          <p:nvPr/>
        </p:nvSpPr>
        <p:spPr>
          <a:xfrm>
            <a:off x="6012077" y="146624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30985BFE-F2E5-C09D-E391-D2B8E0F11426}"/>
              </a:ext>
              <a:ext uri="{C183D7F6-B498-43B3-948B-1728B52AA6E4}">
                <adec:decorative xmlns:adec="http://schemas.microsoft.com/office/drawing/2017/decorative" val="1"/>
              </a:ext>
            </a:extLst>
          </p:cNvPr>
          <p:cNvSpPr/>
          <p:nvPr/>
        </p:nvSpPr>
        <p:spPr>
          <a:xfrm rot="10800000">
            <a:off x="1310385" y="410092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AB7179A9-2DE0-1C73-75A3-A1F4E67FD25D}"/>
              </a:ext>
              <a:ext uri="{C183D7F6-B498-43B3-948B-1728B52AA6E4}">
                <adec:decorative xmlns:adec="http://schemas.microsoft.com/office/drawing/2017/decorative" val="1"/>
              </a:ext>
            </a:extLst>
          </p:cNvPr>
          <p:cNvSpPr/>
          <p:nvPr/>
        </p:nvSpPr>
        <p:spPr>
          <a:xfrm rot="5400000">
            <a:off x="6946505" y="317537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7E1CFA30-38A3-E865-6B1B-B8594B249037}"/>
              </a:ext>
              <a:ext uri="{C183D7F6-B498-43B3-948B-1728B52AA6E4}">
                <adec:decorative xmlns:adec="http://schemas.microsoft.com/office/drawing/2017/decorative" val="1"/>
              </a:ext>
            </a:extLst>
          </p:cNvPr>
          <p:cNvSpPr/>
          <p:nvPr/>
        </p:nvSpPr>
        <p:spPr>
          <a:xfrm>
            <a:off x="4626951" y="354725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1F913828-44C2-FA3C-C21F-96410FDBFEF7}"/>
              </a:ext>
            </a:extLst>
          </p:cNvPr>
          <p:cNvGrpSpPr/>
          <p:nvPr/>
        </p:nvGrpSpPr>
        <p:grpSpPr>
          <a:xfrm>
            <a:off x="854542" y="1206241"/>
            <a:ext cx="9744951" cy="5621039"/>
            <a:chOff x="1047650" y="831412"/>
            <a:chExt cx="9744951" cy="5621039"/>
          </a:xfrm>
        </p:grpSpPr>
        <p:sp>
          <p:nvSpPr>
            <p:cNvPr id="14" name="Google Shape;81;p15">
              <a:extLst>
                <a:ext uri="{FF2B5EF4-FFF2-40B4-BE49-F238E27FC236}">
                  <a16:creationId xmlns:a16="http://schemas.microsoft.com/office/drawing/2014/main" id="{E63E10E1-C608-9F12-3E79-B26072292AC4}"/>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sz="2000" b="1">
                  <a:latin typeface="+mj-lt"/>
                  <a:ea typeface="Calibri"/>
                  <a:cs typeface="Arial" panose="020B0604020202020204" pitchFamily="34" charset="0"/>
                  <a:sym typeface="Calibri"/>
                </a:rPr>
                <a:t>Natural greenhouse effect</a:t>
              </a:r>
              <a:endParaRPr sz="2000">
                <a:latin typeface="+mj-lt"/>
                <a:cs typeface="Arial" panose="020B0604020202020204" pitchFamily="34" charset="0"/>
              </a:endParaRPr>
            </a:p>
          </p:txBody>
        </p:sp>
        <p:sp>
          <p:nvSpPr>
            <p:cNvPr id="6" name="Google Shape;73;p15">
              <a:extLst>
                <a:ext uri="{FF2B5EF4-FFF2-40B4-BE49-F238E27FC236}">
                  <a16:creationId xmlns:a16="http://schemas.microsoft.com/office/drawing/2014/main" id="{084345A0-DF4C-C7B4-30AE-91C7F931F236}"/>
                </a:ext>
              </a:extLst>
            </p:cNvPr>
            <p:cNvSpPr txBox="1"/>
            <p:nvPr/>
          </p:nvSpPr>
          <p:spPr>
            <a:xfrm>
              <a:off x="1047650" y="831412"/>
              <a:ext cx="4734513" cy="256883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dirty="0">
                  <a:latin typeface="+mj-lt"/>
                  <a:ea typeface="Calibri"/>
                  <a:cs typeface="Arial" panose="020B0604020202020204" pitchFamily="34" charset="0"/>
                  <a:sym typeface="Calibri"/>
                </a:rPr>
              </a:br>
              <a:r>
                <a:rPr lang="en" sz="1800" b="1" dirty="0">
                  <a:latin typeface="+mj-lt"/>
                  <a:ea typeface="Calibri"/>
                  <a:cs typeface="Arial" panose="020B0604020202020204" pitchFamily="34" charset="0"/>
                  <a:sym typeface="Calibri"/>
                </a:rPr>
                <a:t>Definition</a:t>
              </a:r>
            </a:p>
            <a:p>
              <a:pPr marL="479988">
                <a:lnSpc>
                  <a:spcPct val="150000"/>
                </a:lnSpc>
                <a:buClr>
                  <a:srgbClr val="1E4E79"/>
                </a:buClr>
                <a:buSzPts val="1600"/>
              </a:pPr>
              <a:r>
                <a:rPr lang="en" sz="1800" b="1" dirty="0">
                  <a:latin typeface="+mj-lt"/>
                  <a:ea typeface="Calibri"/>
                  <a:cs typeface="Arial" panose="020B0604020202020204" pitchFamily="34" charset="0"/>
                  <a:sym typeface="Calibri"/>
                </a:rPr>
                <a:t> </a:t>
              </a:r>
              <a:r>
                <a:rPr lang="en-AU" sz="1800" dirty="0"/>
                <a:t>The natural greenhouse effect is the process where certain gases in Earth's atmosphere trap heat from the Sun, keeping the planet’s climate warm and stable enough to support life.</a:t>
              </a:r>
              <a:endParaRPr sz="1800" dirty="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F16E41B7-B806-4E28-E235-3278DE7BE0C7}"/>
                </a:ext>
              </a:extLst>
            </p:cNvPr>
            <p:cNvSpPr txBox="1"/>
            <p:nvPr/>
          </p:nvSpPr>
          <p:spPr>
            <a:xfrm>
              <a:off x="5872277" y="1069310"/>
              <a:ext cx="4920324" cy="2525626"/>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b="1">
                  <a:latin typeface="+mj-lt"/>
                  <a:ea typeface="Calibri"/>
                  <a:cs typeface="Arial" panose="020B0604020202020204" pitchFamily="34" charset="0"/>
                  <a:sym typeface="Calibri"/>
                </a:rPr>
                <a:t>Diagram sketch</a:t>
              </a: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736C0D75-2EE4-359A-F24C-956FD3FD2895}"/>
                </a:ext>
              </a:extLst>
            </p:cNvPr>
            <p:cNvSpPr txBox="1"/>
            <p:nvPr/>
          </p:nvSpPr>
          <p:spPr>
            <a:xfrm>
              <a:off x="1503492" y="3782767"/>
              <a:ext cx="4483512" cy="2669684"/>
            </a:xfrm>
            <a:prstGeom prst="rect">
              <a:avLst/>
            </a:prstGeom>
            <a:noFill/>
            <a:ln>
              <a:noFill/>
            </a:ln>
          </p:spPr>
          <p:txBody>
            <a:bodyPr spcFirstLastPara="1" wrap="square" lIns="151700" tIns="0" rIns="151700" bIns="151700" anchor="t" anchorCtr="0">
              <a:noAutofit/>
            </a:bodyPr>
            <a:lstStyle/>
            <a:p>
              <a:pPr>
                <a:lnSpc>
                  <a:spcPct val="150000"/>
                </a:lnSpc>
                <a:buClr>
                  <a:srgbClr val="1E4E79"/>
                </a:buClr>
                <a:buSzPts val="1600"/>
              </a:pPr>
              <a:r>
                <a:rPr lang="en" sz="1800" b="1" dirty="0">
                  <a:latin typeface="+mj-lt"/>
                  <a:ea typeface="Calibri"/>
                  <a:cs typeface="Arial" panose="020B0604020202020204" pitchFamily="34" charset="0"/>
                  <a:sym typeface="Calibri"/>
                </a:rPr>
                <a:t>Examples of the effect </a:t>
              </a:r>
            </a:p>
            <a:p>
              <a:pPr marL="0" marR="0" lvl="0" indent="0" algn="l" defTabSz="914400" rtl="0" eaLnBrk="0" fontAlgn="base" latinLnBrk="0" hangingPunct="0">
                <a:lnSpc>
                  <a:spcPct val="150000"/>
                </a:lnSpc>
                <a:spcBef>
                  <a:spcPct val="0"/>
                </a:spcBef>
                <a:spcAft>
                  <a:spcPct val="0"/>
                </a:spcAft>
                <a:buClrTx/>
                <a:buSzTx/>
                <a:tabLst/>
              </a:pPr>
              <a:r>
                <a:rPr lang="en" sz="1800" b="1" dirty="0">
                  <a:latin typeface="+mj-lt"/>
                  <a:ea typeface="Calibri"/>
                  <a:cs typeface="Arial" panose="020B0604020202020204" pitchFamily="34" charset="0"/>
                  <a:sym typeface="Calibri"/>
                </a:rPr>
                <a:t>on the climate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Earth’s average temperature is about 15°C instead of -18°C.</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Stable climate that supports life.</a:t>
              </a:r>
              <a:br>
                <a:rPr lang="en" sz="1800" b="1" dirty="0">
                  <a:latin typeface="+mj-lt"/>
                  <a:ea typeface="Calibri"/>
                  <a:cs typeface="Arial" panose="020B0604020202020204" pitchFamily="34" charset="0"/>
                  <a:sym typeface="Calibri"/>
                </a:rPr>
              </a:br>
              <a:endParaRPr sz="1800" dirty="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70A15E03-AA9D-8658-F427-D1A3F59C4260}"/>
                </a:ext>
              </a:extLst>
            </p:cNvPr>
            <p:cNvSpPr txBox="1"/>
            <p:nvPr/>
          </p:nvSpPr>
          <p:spPr>
            <a:xfrm>
              <a:off x="5987004" y="3947252"/>
              <a:ext cx="4708494" cy="2434468"/>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1800" b="1" dirty="0">
                  <a:latin typeface="+mj-lt"/>
                  <a:ea typeface="Calibri"/>
                  <a:cs typeface="Arial" panose="020B0604020202020204" pitchFamily="34" charset="0"/>
                  <a:sym typeface="Calibri"/>
                </a:rPr>
                <a:t>                 Non-examples</a:t>
              </a:r>
            </a:p>
            <a:p>
              <a:pPr marL="479988">
                <a:lnSpc>
                  <a:spcPct val="90000"/>
                </a:lnSpc>
                <a:buClr>
                  <a:srgbClr val="1E4E79"/>
                </a:buClr>
                <a:buSzPts val="1600"/>
              </a:pPr>
              <a:endParaRPr lang="en" sz="1800" b="1" dirty="0">
                <a:latin typeface="+mj-lt"/>
                <a:ea typeface="Calibri"/>
                <a:cs typeface="Arial" panose="020B0604020202020204" pitchFamily="34" charset="0"/>
                <a:sym typeface="Calibri"/>
              </a:endParaRPr>
            </a:p>
            <a:p>
              <a:pPr marL="822888" indent="-342900">
                <a:lnSpc>
                  <a:spcPct val="150000"/>
                </a:lnSpc>
                <a:buClr>
                  <a:srgbClr val="1E4E79"/>
                </a:buClr>
                <a:buSzPts val="1600"/>
                <a:buFont typeface="Arial" panose="020B0604020202020204" pitchFamily="34" charset="0"/>
                <a:buChar char="•"/>
              </a:pPr>
              <a:r>
                <a:rPr lang="en" sz="1800" dirty="0">
                  <a:latin typeface="+mj-lt"/>
                  <a:ea typeface="Calibri"/>
                  <a:cs typeface="Arial" panose="020B0604020202020204" pitchFamily="34" charset="0"/>
                  <a:sym typeface="Calibri"/>
                </a:rPr>
                <a:t>Enhanced greenhouse effect </a:t>
              </a:r>
              <a:r>
                <a:rPr lang="en-AU" sz="1800" dirty="0"/>
                <a:t>(rapid climate changes caused by excessive human-added greenhouse gases).</a:t>
              </a:r>
              <a:endParaRPr sz="1800" dirty="0">
                <a:latin typeface="+mj-lt"/>
                <a:ea typeface="Calibri"/>
                <a:cs typeface="Arial" panose="020B0604020202020204" pitchFamily="34" charset="0"/>
                <a:sym typeface="Calibri"/>
              </a:endParaRPr>
            </a:p>
          </p:txBody>
        </p:sp>
      </p:grpSp>
      <mc:AlternateContent xmlns:mc="http://schemas.openxmlformats.org/markup-compatibility/2006" xmlns:p14="http://schemas.microsoft.com/office/powerpoint/2010/main">
        <mc:Choice Requires="p14">
          <p:contentPart p14:bwMode="auto" r:id="rId3">
            <p14:nvContentPartPr>
              <p14:cNvPr id="77" name="Ink 76" descr="A diagram representing the greenhouse effect">
                <a:extLst>
                  <a:ext uri="{FF2B5EF4-FFF2-40B4-BE49-F238E27FC236}">
                    <a16:creationId xmlns:a16="http://schemas.microsoft.com/office/drawing/2014/main" id="{13C0DDA1-81C3-BD7C-0DD7-91F1046A3E1B}"/>
                  </a:ext>
                </a:extLst>
              </p14:cNvPr>
              <p14:cNvContentPartPr/>
              <p14:nvPr/>
            </p14:nvContentPartPr>
            <p14:xfrm>
              <a:off x="7668867" y="2233875"/>
              <a:ext cx="1580628" cy="1580258"/>
            </p14:xfrm>
          </p:contentPart>
        </mc:Choice>
        <mc:Fallback xmlns="">
          <p:pic>
            <p:nvPicPr>
              <p:cNvPr id="77" name="Ink 76" descr="A diagram representing the greenhouse effect">
                <a:extLst>
                  <a:ext uri="{FF2B5EF4-FFF2-40B4-BE49-F238E27FC236}">
                    <a16:creationId xmlns:a16="http://schemas.microsoft.com/office/drawing/2014/main" id="{13C0DDA1-81C3-BD7C-0DD7-91F1046A3E1B}"/>
                  </a:ext>
                </a:extLst>
              </p:cNvPr>
              <p:cNvPicPr/>
              <p:nvPr/>
            </p:nvPicPr>
            <p:blipFill>
              <a:blip r:embed="rId4"/>
              <a:stretch>
                <a:fillRect/>
              </a:stretch>
            </p:blipFill>
            <p:spPr>
              <a:xfrm>
                <a:off x="7659866" y="2224876"/>
                <a:ext cx="1598271" cy="1597896"/>
              </a:xfrm>
              <a:prstGeom prst="rect">
                <a:avLst/>
              </a:prstGeom>
            </p:spPr>
          </p:pic>
        </mc:Fallback>
      </mc:AlternateContent>
      <p:grpSp>
        <p:nvGrpSpPr>
          <p:cNvPr id="85" name="Group 84">
            <a:extLst>
              <a:ext uri="{FF2B5EF4-FFF2-40B4-BE49-F238E27FC236}">
                <a16:creationId xmlns:a16="http://schemas.microsoft.com/office/drawing/2014/main" id="{D0844086-3D10-A132-417E-DC662AFDBE40}"/>
              </a:ext>
              <a:ext uri="{C183D7F6-B498-43B3-948B-1728B52AA6E4}">
                <adec:decorative xmlns:adec="http://schemas.microsoft.com/office/drawing/2017/decorative" val="1"/>
              </a:ext>
            </a:extLst>
          </p:cNvPr>
          <p:cNvGrpSpPr/>
          <p:nvPr/>
        </p:nvGrpSpPr>
        <p:grpSpPr>
          <a:xfrm>
            <a:off x="7763301" y="2155864"/>
            <a:ext cx="161640" cy="81000"/>
            <a:chOff x="7763301" y="2155864"/>
            <a:chExt cx="161640" cy="81000"/>
          </a:xfrm>
        </p:grpSpPr>
        <mc:AlternateContent xmlns:mc="http://schemas.openxmlformats.org/markup-compatibility/2006" xmlns:p14="http://schemas.microsoft.com/office/powerpoint/2010/main">
          <mc:Choice Requires="p14">
            <p:contentPart p14:bwMode="auto" r:id="rId5">
              <p14:nvContentPartPr>
                <p14:cNvPr id="83" name="Ink 82">
                  <a:extLst>
                    <a:ext uri="{FF2B5EF4-FFF2-40B4-BE49-F238E27FC236}">
                      <a16:creationId xmlns:a16="http://schemas.microsoft.com/office/drawing/2014/main" id="{E992BEE8-0398-E22E-1D09-8297D3EAB50A}"/>
                    </a:ext>
                  </a:extLst>
                </p14:cNvPr>
                <p14:cNvContentPartPr/>
                <p14:nvPr/>
              </p14:nvContentPartPr>
              <p14:xfrm>
                <a:off x="7763301" y="2236504"/>
                <a:ext cx="360" cy="360"/>
              </p14:xfrm>
            </p:contentPart>
          </mc:Choice>
          <mc:Fallback xmlns="">
            <p:pic>
              <p:nvPicPr>
                <p:cNvPr id="83" name="Ink 82">
                  <a:extLst>
                    <a:ext uri="{FF2B5EF4-FFF2-40B4-BE49-F238E27FC236}">
                      <a16:creationId xmlns:a16="http://schemas.microsoft.com/office/drawing/2014/main" id="{E992BEE8-0398-E22E-1D09-8297D3EAB50A}"/>
                    </a:ext>
                  </a:extLst>
                </p:cNvPr>
                <p:cNvPicPr/>
                <p:nvPr/>
              </p:nvPicPr>
              <p:blipFill>
                <a:blip r:embed="rId6"/>
                <a:stretch>
                  <a:fillRect/>
                </a:stretch>
              </p:blipFill>
              <p:spPr>
                <a:xfrm>
                  <a:off x="7754301" y="22275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4" name="Ink 83">
                  <a:extLst>
                    <a:ext uri="{FF2B5EF4-FFF2-40B4-BE49-F238E27FC236}">
                      <a16:creationId xmlns:a16="http://schemas.microsoft.com/office/drawing/2014/main" id="{DD94EA71-9CE7-7F86-7AD5-61275BED107F}"/>
                    </a:ext>
                  </a:extLst>
                </p14:cNvPr>
                <p14:cNvContentPartPr/>
                <p14:nvPr/>
              </p14:nvContentPartPr>
              <p14:xfrm>
                <a:off x="7924581" y="2155864"/>
                <a:ext cx="360" cy="360"/>
              </p14:xfrm>
            </p:contentPart>
          </mc:Choice>
          <mc:Fallback xmlns="">
            <p:pic>
              <p:nvPicPr>
                <p:cNvPr id="84" name="Ink 83">
                  <a:extLst>
                    <a:ext uri="{FF2B5EF4-FFF2-40B4-BE49-F238E27FC236}">
                      <a16:creationId xmlns:a16="http://schemas.microsoft.com/office/drawing/2014/main" id="{DD94EA71-9CE7-7F86-7AD5-61275BED107F}"/>
                    </a:ext>
                  </a:extLst>
                </p:cNvPr>
                <p:cNvPicPr/>
                <p:nvPr/>
              </p:nvPicPr>
              <p:blipFill>
                <a:blip r:embed="rId6"/>
                <a:stretch>
                  <a:fillRect/>
                </a:stretch>
              </p:blipFill>
              <p:spPr>
                <a:xfrm>
                  <a:off x="7915581" y="2146864"/>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86" name="Ink 85">
                <a:extLst>
                  <a:ext uri="{FF2B5EF4-FFF2-40B4-BE49-F238E27FC236}">
                    <a16:creationId xmlns:a16="http://schemas.microsoft.com/office/drawing/2014/main" id="{EECFBF77-7688-01BC-B33E-6C0F41316278}"/>
                  </a:ext>
                  <a:ext uri="{C183D7F6-B498-43B3-948B-1728B52AA6E4}">
                    <adec:decorative xmlns:adec="http://schemas.microsoft.com/office/drawing/2017/decorative" val="1"/>
                  </a:ext>
                </a:extLst>
              </p14:cNvPr>
              <p14:cNvContentPartPr/>
              <p14:nvPr/>
            </p14:nvContentPartPr>
            <p14:xfrm>
              <a:off x="8180181" y="2079904"/>
              <a:ext cx="360" cy="360"/>
            </p14:xfrm>
          </p:contentPart>
        </mc:Choice>
        <mc:Fallback xmlns="">
          <p:pic>
            <p:nvPicPr>
              <p:cNvPr id="86" name="Ink 85">
                <a:extLst>
                  <a:ext uri="{FF2B5EF4-FFF2-40B4-BE49-F238E27FC236}">
                    <a16:creationId xmlns:a16="http://schemas.microsoft.com/office/drawing/2014/main" id="{EECFBF77-7688-01BC-B33E-6C0F41316278}"/>
                  </a:ext>
                  <a:ext uri="{C183D7F6-B498-43B3-948B-1728B52AA6E4}">
                    <adec:decorative xmlns:adec="http://schemas.microsoft.com/office/drawing/2017/decorative" val="1"/>
                  </a:ext>
                </a:extLst>
              </p:cNvPr>
              <p:cNvPicPr/>
              <p:nvPr/>
            </p:nvPicPr>
            <p:blipFill>
              <a:blip r:embed="rId6"/>
              <a:stretch>
                <a:fillRect/>
              </a:stretch>
            </p:blipFill>
            <p:spPr>
              <a:xfrm>
                <a:off x="8171181" y="2070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7" name="Ink 86">
                <a:extLst>
                  <a:ext uri="{FF2B5EF4-FFF2-40B4-BE49-F238E27FC236}">
                    <a16:creationId xmlns:a16="http://schemas.microsoft.com/office/drawing/2014/main" id="{21D8C27C-694F-375A-1CFC-1BAF17D0B359}"/>
                  </a:ext>
                  <a:ext uri="{C183D7F6-B498-43B3-948B-1728B52AA6E4}">
                    <adec:decorative xmlns:adec="http://schemas.microsoft.com/office/drawing/2017/decorative" val="1"/>
                  </a:ext>
                </a:extLst>
              </p14:cNvPr>
              <p14:cNvContentPartPr/>
              <p14:nvPr/>
            </p14:nvContentPartPr>
            <p14:xfrm>
              <a:off x="8440101" y="2039224"/>
              <a:ext cx="360" cy="360"/>
            </p14:xfrm>
          </p:contentPart>
        </mc:Choice>
        <mc:Fallback xmlns="">
          <p:pic>
            <p:nvPicPr>
              <p:cNvPr id="87" name="Ink 86">
                <a:extLst>
                  <a:ext uri="{FF2B5EF4-FFF2-40B4-BE49-F238E27FC236}">
                    <a16:creationId xmlns:a16="http://schemas.microsoft.com/office/drawing/2014/main" id="{21D8C27C-694F-375A-1CFC-1BAF17D0B359}"/>
                  </a:ext>
                  <a:ext uri="{C183D7F6-B498-43B3-948B-1728B52AA6E4}">
                    <adec:decorative xmlns:adec="http://schemas.microsoft.com/office/drawing/2017/decorative" val="1"/>
                  </a:ext>
                </a:extLst>
              </p:cNvPr>
              <p:cNvPicPr/>
              <p:nvPr/>
            </p:nvPicPr>
            <p:blipFill>
              <a:blip r:embed="rId6"/>
              <a:stretch>
                <a:fillRect/>
              </a:stretch>
            </p:blipFill>
            <p:spPr>
              <a:xfrm>
                <a:off x="8431101" y="20302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0" name="Ink 89">
                <a:extLst>
                  <a:ext uri="{FF2B5EF4-FFF2-40B4-BE49-F238E27FC236}">
                    <a16:creationId xmlns:a16="http://schemas.microsoft.com/office/drawing/2014/main" id="{9DDC0070-8025-083D-C372-0199D644CCE4}"/>
                  </a:ext>
                  <a:ext uri="{C183D7F6-B498-43B3-948B-1728B52AA6E4}">
                    <adec:decorative xmlns:adec="http://schemas.microsoft.com/office/drawing/2017/decorative" val="1"/>
                  </a:ext>
                </a:extLst>
              </p14:cNvPr>
              <p14:cNvContentPartPr/>
              <p14:nvPr/>
            </p14:nvContentPartPr>
            <p14:xfrm>
              <a:off x="9237861" y="2411464"/>
              <a:ext cx="360" cy="360"/>
            </p14:xfrm>
          </p:contentPart>
        </mc:Choice>
        <mc:Fallback xmlns="">
          <p:pic>
            <p:nvPicPr>
              <p:cNvPr id="90" name="Ink 89">
                <a:extLst>
                  <a:ext uri="{FF2B5EF4-FFF2-40B4-BE49-F238E27FC236}">
                    <a16:creationId xmlns:a16="http://schemas.microsoft.com/office/drawing/2014/main" id="{9DDC0070-8025-083D-C372-0199D644CCE4}"/>
                  </a:ext>
                  <a:ext uri="{C183D7F6-B498-43B3-948B-1728B52AA6E4}">
                    <adec:decorative xmlns:adec="http://schemas.microsoft.com/office/drawing/2017/decorative" val="1"/>
                  </a:ext>
                </a:extLst>
              </p:cNvPr>
              <p:cNvPicPr/>
              <p:nvPr/>
            </p:nvPicPr>
            <p:blipFill>
              <a:blip r:embed="rId6"/>
              <a:stretch>
                <a:fillRect/>
              </a:stretch>
            </p:blipFill>
            <p:spPr>
              <a:xfrm>
                <a:off x="9228861" y="24024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1" name="Ink 90">
                <a:extLst>
                  <a:ext uri="{FF2B5EF4-FFF2-40B4-BE49-F238E27FC236}">
                    <a16:creationId xmlns:a16="http://schemas.microsoft.com/office/drawing/2014/main" id="{E8FC80BD-2048-615E-AC4B-1E4505F165CC}"/>
                  </a:ext>
                  <a:ext uri="{C183D7F6-B498-43B3-948B-1728B52AA6E4}">
                    <adec:decorative xmlns:adec="http://schemas.microsoft.com/office/drawing/2017/decorative" val="1"/>
                  </a:ext>
                </a:extLst>
              </p14:cNvPr>
              <p14:cNvContentPartPr/>
              <p14:nvPr/>
            </p14:nvContentPartPr>
            <p14:xfrm>
              <a:off x="9381501" y="2653384"/>
              <a:ext cx="360" cy="360"/>
            </p14:xfrm>
          </p:contentPart>
        </mc:Choice>
        <mc:Fallback xmlns="">
          <p:pic>
            <p:nvPicPr>
              <p:cNvPr id="91" name="Ink 90">
                <a:extLst>
                  <a:ext uri="{FF2B5EF4-FFF2-40B4-BE49-F238E27FC236}">
                    <a16:creationId xmlns:a16="http://schemas.microsoft.com/office/drawing/2014/main" id="{E8FC80BD-2048-615E-AC4B-1E4505F165CC}"/>
                  </a:ext>
                  <a:ext uri="{C183D7F6-B498-43B3-948B-1728B52AA6E4}">
                    <adec:decorative xmlns:adec="http://schemas.microsoft.com/office/drawing/2017/decorative" val="1"/>
                  </a:ext>
                </a:extLst>
              </p:cNvPr>
              <p:cNvPicPr/>
              <p:nvPr/>
            </p:nvPicPr>
            <p:blipFill>
              <a:blip r:embed="rId6"/>
              <a:stretch>
                <a:fillRect/>
              </a:stretch>
            </p:blipFill>
            <p:spPr>
              <a:xfrm>
                <a:off x="9372501" y="26443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 name="Ink 91">
                <a:extLst>
                  <a:ext uri="{FF2B5EF4-FFF2-40B4-BE49-F238E27FC236}">
                    <a16:creationId xmlns:a16="http://schemas.microsoft.com/office/drawing/2014/main" id="{1A70DBA3-4374-0946-70F1-167318ED3FF6}"/>
                  </a:ext>
                  <a:ext uri="{C183D7F6-B498-43B3-948B-1728B52AA6E4}">
                    <adec:decorative xmlns:adec="http://schemas.microsoft.com/office/drawing/2017/decorative" val="1"/>
                  </a:ext>
                </a:extLst>
              </p14:cNvPr>
              <p14:cNvContentPartPr/>
              <p14:nvPr/>
            </p14:nvContentPartPr>
            <p14:xfrm>
              <a:off x="9435141" y="2890984"/>
              <a:ext cx="360" cy="360"/>
            </p14:xfrm>
          </p:contentPart>
        </mc:Choice>
        <mc:Fallback xmlns="">
          <p:pic>
            <p:nvPicPr>
              <p:cNvPr id="92" name="Ink 91">
                <a:extLst>
                  <a:ext uri="{FF2B5EF4-FFF2-40B4-BE49-F238E27FC236}">
                    <a16:creationId xmlns:a16="http://schemas.microsoft.com/office/drawing/2014/main" id="{1A70DBA3-4374-0946-70F1-167318ED3FF6}"/>
                  </a:ext>
                  <a:ext uri="{C183D7F6-B498-43B3-948B-1728B52AA6E4}">
                    <adec:decorative xmlns:adec="http://schemas.microsoft.com/office/drawing/2017/decorative" val="1"/>
                  </a:ext>
                </a:extLst>
              </p:cNvPr>
              <p:cNvPicPr/>
              <p:nvPr/>
            </p:nvPicPr>
            <p:blipFill>
              <a:blip r:embed="rId6"/>
              <a:stretch>
                <a:fillRect/>
              </a:stretch>
            </p:blipFill>
            <p:spPr>
              <a:xfrm>
                <a:off x="9426141" y="28819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3" name="Ink 92">
                <a:extLst>
                  <a:ext uri="{FF2B5EF4-FFF2-40B4-BE49-F238E27FC236}">
                    <a16:creationId xmlns:a16="http://schemas.microsoft.com/office/drawing/2014/main" id="{2EDC6290-1D60-4264-899C-1E20CF13B2A5}"/>
                  </a:ext>
                  <a:ext uri="{C183D7F6-B498-43B3-948B-1728B52AA6E4}">
                    <adec:decorative xmlns:adec="http://schemas.microsoft.com/office/drawing/2017/decorative" val="1"/>
                  </a:ext>
                </a:extLst>
              </p14:cNvPr>
              <p14:cNvContentPartPr/>
              <p14:nvPr/>
            </p14:nvContentPartPr>
            <p14:xfrm>
              <a:off x="9421821" y="3222544"/>
              <a:ext cx="360" cy="360"/>
            </p14:xfrm>
          </p:contentPart>
        </mc:Choice>
        <mc:Fallback xmlns="">
          <p:pic>
            <p:nvPicPr>
              <p:cNvPr id="93" name="Ink 92">
                <a:extLst>
                  <a:ext uri="{FF2B5EF4-FFF2-40B4-BE49-F238E27FC236}">
                    <a16:creationId xmlns:a16="http://schemas.microsoft.com/office/drawing/2014/main" id="{2EDC6290-1D60-4264-899C-1E20CF13B2A5}"/>
                  </a:ext>
                  <a:ext uri="{C183D7F6-B498-43B3-948B-1728B52AA6E4}">
                    <adec:decorative xmlns:adec="http://schemas.microsoft.com/office/drawing/2017/decorative" val="1"/>
                  </a:ext>
                </a:extLst>
              </p:cNvPr>
              <p:cNvPicPr/>
              <p:nvPr/>
            </p:nvPicPr>
            <p:blipFill>
              <a:blip r:embed="rId6"/>
              <a:stretch>
                <a:fillRect/>
              </a:stretch>
            </p:blipFill>
            <p:spPr>
              <a:xfrm>
                <a:off x="9412821" y="32135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4" name="Ink 93">
                <a:extLst>
                  <a:ext uri="{FF2B5EF4-FFF2-40B4-BE49-F238E27FC236}">
                    <a16:creationId xmlns:a16="http://schemas.microsoft.com/office/drawing/2014/main" id="{702B5A6F-B17E-0795-F2CC-3E37360B6E57}"/>
                  </a:ext>
                  <a:ext uri="{C183D7F6-B498-43B3-948B-1728B52AA6E4}">
                    <adec:decorative xmlns:adec="http://schemas.microsoft.com/office/drawing/2017/decorative" val="1"/>
                  </a:ext>
                </a:extLst>
              </p14:cNvPr>
              <p14:cNvContentPartPr/>
              <p14:nvPr/>
            </p14:nvContentPartPr>
            <p14:xfrm>
              <a:off x="9300501" y="3518464"/>
              <a:ext cx="360" cy="360"/>
            </p14:xfrm>
          </p:contentPart>
        </mc:Choice>
        <mc:Fallback xmlns="">
          <p:pic>
            <p:nvPicPr>
              <p:cNvPr id="94" name="Ink 93">
                <a:extLst>
                  <a:ext uri="{FF2B5EF4-FFF2-40B4-BE49-F238E27FC236}">
                    <a16:creationId xmlns:a16="http://schemas.microsoft.com/office/drawing/2014/main" id="{702B5A6F-B17E-0795-F2CC-3E37360B6E57}"/>
                  </a:ext>
                  <a:ext uri="{C183D7F6-B498-43B3-948B-1728B52AA6E4}">
                    <adec:decorative xmlns:adec="http://schemas.microsoft.com/office/drawing/2017/decorative" val="1"/>
                  </a:ext>
                </a:extLst>
              </p:cNvPr>
              <p:cNvPicPr/>
              <p:nvPr/>
            </p:nvPicPr>
            <p:blipFill>
              <a:blip r:embed="rId6"/>
              <a:stretch>
                <a:fillRect/>
              </a:stretch>
            </p:blipFill>
            <p:spPr>
              <a:xfrm>
                <a:off x="9291501" y="35094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5" name="Ink 94">
                <a:extLst>
                  <a:ext uri="{FF2B5EF4-FFF2-40B4-BE49-F238E27FC236}">
                    <a16:creationId xmlns:a16="http://schemas.microsoft.com/office/drawing/2014/main" id="{56B69A8D-1BA8-EF5D-6EBA-46EE81CBD65F}"/>
                  </a:ext>
                  <a:ext uri="{C183D7F6-B498-43B3-948B-1728B52AA6E4}">
                    <adec:decorative xmlns:adec="http://schemas.microsoft.com/office/drawing/2017/decorative" val="1"/>
                  </a:ext>
                </a:extLst>
              </p14:cNvPr>
              <p14:cNvContentPartPr/>
              <p14:nvPr/>
            </p14:nvContentPartPr>
            <p14:xfrm>
              <a:off x="9143901" y="3733384"/>
              <a:ext cx="360" cy="360"/>
            </p14:xfrm>
          </p:contentPart>
        </mc:Choice>
        <mc:Fallback xmlns="">
          <p:pic>
            <p:nvPicPr>
              <p:cNvPr id="95" name="Ink 94">
                <a:extLst>
                  <a:ext uri="{FF2B5EF4-FFF2-40B4-BE49-F238E27FC236}">
                    <a16:creationId xmlns:a16="http://schemas.microsoft.com/office/drawing/2014/main" id="{56B69A8D-1BA8-EF5D-6EBA-46EE81CBD65F}"/>
                  </a:ext>
                  <a:ext uri="{C183D7F6-B498-43B3-948B-1728B52AA6E4}">
                    <adec:decorative xmlns:adec="http://schemas.microsoft.com/office/drawing/2017/decorative" val="1"/>
                  </a:ext>
                </a:extLst>
              </p:cNvPr>
              <p:cNvPicPr/>
              <p:nvPr/>
            </p:nvPicPr>
            <p:blipFill>
              <a:blip r:embed="rId6"/>
              <a:stretch>
                <a:fillRect/>
              </a:stretch>
            </p:blipFill>
            <p:spPr>
              <a:xfrm>
                <a:off x="9134901" y="37243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6" name="Ink 95">
                <a:extLst>
                  <a:ext uri="{FF2B5EF4-FFF2-40B4-BE49-F238E27FC236}">
                    <a16:creationId xmlns:a16="http://schemas.microsoft.com/office/drawing/2014/main" id="{FB2A0F14-78A5-E5A8-D00F-5339F2711087}"/>
                  </a:ext>
                  <a:ext uri="{C183D7F6-B498-43B3-948B-1728B52AA6E4}">
                    <adec:decorative xmlns:adec="http://schemas.microsoft.com/office/drawing/2017/decorative" val="1"/>
                  </a:ext>
                </a:extLst>
              </p14:cNvPr>
              <p14:cNvContentPartPr/>
              <p14:nvPr/>
            </p14:nvContentPartPr>
            <p14:xfrm>
              <a:off x="8924301" y="3877024"/>
              <a:ext cx="360" cy="360"/>
            </p14:xfrm>
          </p:contentPart>
        </mc:Choice>
        <mc:Fallback xmlns="">
          <p:pic>
            <p:nvPicPr>
              <p:cNvPr id="96" name="Ink 95">
                <a:extLst>
                  <a:ext uri="{FF2B5EF4-FFF2-40B4-BE49-F238E27FC236}">
                    <a16:creationId xmlns:a16="http://schemas.microsoft.com/office/drawing/2014/main" id="{FB2A0F14-78A5-E5A8-D00F-5339F2711087}"/>
                  </a:ext>
                  <a:ext uri="{C183D7F6-B498-43B3-948B-1728B52AA6E4}">
                    <adec:decorative xmlns:adec="http://schemas.microsoft.com/office/drawing/2017/decorative" val="1"/>
                  </a:ext>
                </a:extLst>
              </p:cNvPr>
              <p:cNvPicPr/>
              <p:nvPr/>
            </p:nvPicPr>
            <p:blipFill>
              <a:blip r:embed="rId6"/>
              <a:stretch>
                <a:fillRect/>
              </a:stretch>
            </p:blipFill>
            <p:spPr>
              <a:xfrm>
                <a:off x="8915301" y="38680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7" name="Ink 96">
                <a:extLst>
                  <a:ext uri="{FF2B5EF4-FFF2-40B4-BE49-F238E27FC236}">
                    <a16:creationId xmlns:a16="http://schemas.microsoft.com/office/drawing/2014/main" id="{02B66C50-2D1D-A247-2B85-A11604D118D3}"/>
                  </a:ext>
                  <a:ext uri="{C183D7F6-B498-43B3-948B-1728B52AA6E4}">
                    <adec:decorative xmlns:adec="http://schemas.microsoft.com/office/drawing/2017/decorative" val="1"/>
                  </a:ext>
                </a:extLst>
              </p14:cNvPr>
              <p14:cNvContentPartPr/>
              <p14:nvPr/>
            </p14:nvContentPartPr>
            <p14:xfrm>
              <a:off x="8659701" y="3944344"/>
              <a:ext cx="360" cy="360"/>
            </p14:xfrm>
          </p:contentPart>
        </mc:Choice>
        <mc:Fallback xmlns="">
          <p:pic>
            <p:nvPicPr>
              <p:cNvPr id="97" name="Ink 96">
                <a:extLst>
                  <a:ext uri="{FF2B5EF4-FFF2-40B4-BE49-F238E27FC236}">
                    <a16:creationId xmlns:a16="http://schemas.microsoft.com/office/drawing/2014/main" id="{02B66C50-2D1D-A247-2B85-A11604D118D3}"/>
                  </a:ext>
                  <a:ext uri="{C183D7F6-B498-43B3-948B-1728B52AA6E4}">
                    <adec:decorative xmlns:adec="http://schemas.microsoft.com/office/drawing/2017/decorative" val="1"/>
                  </a:ext>
                </a:extLst>
              </p:cNvPr>
              <p:cNvPicPr/>
              <p:nvPr/>
            </p:nvPicPr>
            <p:blipFill>
              <a:blip r:embed="rId6"/>
              <a:stretch>
                <a:fillRect/>
              </a:stretch>
            </p:blipFill>
            <p:spPr>
              <a:xfrm>
                <a:off x="8650701" y="39353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8" name="Ink 97">
                <a:extLst>
                  <a:ext uri="{FF2B5EF4-FFF2-40B4-BE49-F238E27FC236}">
                    <a16:creationId xmlns:a16="http://schemas.microsoft.com/office/drawing/2014/main" id="{4DB3C511-B76D-3A14-3FA9-E7F76C5EE808}"/>
                  </a:ext>
                  <a:ext uri="{C183D7F6-B498-43B3-948B-1728B52AA6E4}">
                    <adec:decorative xmlns:adec="http://schemas.microsoft.com/office/drawing/2017/decorative" val="1"/>
                  </a:ext>
                </a:extLst>
              </p14:cNvPr>
              <p14:cNvContentPartPr/>
              <p14:nvPr/>
            </p14:nvContentPartPr>
            <p14:xfrm>
              <a:off x="8325621" y="3922024"/>
              <a:ext cx="2880" cy="360"/>
            </p14:xfrm>
          </p:contentPart>
        </mc:Choice>
        <mc:Fallback xmlns="">
          <p:pic>
            <p:nvPicPr>
              <p:cNvPr id="98" name="Ink 97">
                <a:extLst>
                  <a:ext uri="{FF2B5EF4-FFF2-40B4-BE49-F238E27FC236}">
                    <a16:creationId xmlns:a16="http://schemas.microsoft.com/office/drawing/2014/main" id="{4DB3C511-B76D-3A14-3FA9-E7F76C5EE808}"/>
                  </a:ext>
                  <a:ext uri="{C183D7F6-B498-43B3-948B-1728B52AA6E4}">
                    <adec:decorative xmlns:adec="http://schemas.microsoft.com/office/drawing/2017/decorative" val="1"/>
                  </a:ext>
                </a:extLst>
              </p:cNvPr>
              <p:cNvPicPr/>
              <p:nvPr/>
            </p:nvPicPr>
            <p:blipFill>
              <a:blip r:embed="rId19"/>
              <a:stretch>
                <a:fillRect/>
              </a:stretch>
            </p:blipFill>
            <p:spPr>
              <a:xfrm>
                <a:off x="8316621" y="3913024"/>
                <a:ext cx="20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9" name="Ink 98">
                <a:extLst>
                  <a:ext uri="{FF2B5EF4-FFF2-40B4-BE49-F238E27FC236}">
                    <a16:creationId xmlns:a16="http://schemas.microsoft.com/office/drawing/2014/main" id="{75DF8895-06AD-DBA2-683F-8F43DCC89A23}"/>
                  </a:ext>
                  <a:ext uri="{C183D7F6-B498-43B3-948B-1728B52AA6E4}">
                    <adec:decorative xmlns:adec="http://schemas.microsoft.com/office/drawing/2017/decorative" val="1"/>
                  </a:ext>
                </a:extLst>
              </p14:cNvPr>
              <p14:cNvContentPartPr/>
              <p14:nvPr/>
            </p14:nvContentPartPr>
            <p14:xfrm>
              <a:off x="7897581" y="3836704"/>
              <a:ext cx="360" cy="360"/>
            </p14:xfrm>
          </p:contentPart>
        </mc:Choice>
        <mc:Fallback xmlns="">
          <p:pic>
            <p:nvPicPr>
              <p:cNvPr id="99" name="Ink 98">
                <a:extLst>
                  <a:ext uri="{FF2B5EF4-FFF2-40B4-BE49-F238E27FC236}">
                    <a16:creationId xmlns:a16="http://schemas.microsoft.com/office/drawing/2014/main" id="{75DF8895-06AD-DBA2-683F-8F43DCC89A23}"/>
                  </a:ext>
                  <a:ext uri="{C183D7F6-B498-43B3-948B-1728B52AA6E4}">
                    <adec:decorative xmlns:adec="http://schemas.microsoft.com/office/drawing/2017/decorative" val="1"/>
                  </a:ext>
                </a:extLst>
              </p:cNvPr>
              <p:cNvPicPr/>
              <p:nvPr/>
            </p:nvPicPr>
            <p:blipFill>
              <a:blip r:embed="rId6"/>
              <a:stretch>
                <a:fillRect/>
              </a:stretch>
            </p:blipFill>
            <p:spPr>
              <a:xfrm>
                <a:off x="7888581" y="38277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0" name="Ink 99">
                <a:extLst>
                  <a:ext uri="{FF2B5EF4-FFF2-40B4-BE49-F238E27FC236}">
                    <a16:creationId xmlns:a16="http://schemas.microsoft.com/office/drawing/2014/main" id="{7971160C-BEE1-27C4-78C4-1F2A8A3E20E4}"/>
                  </a:ext>
                  <a:ext uri="{C183D7F6-B498-43B3-948B-1728B52AA6E4}">
                    <adec:decorative xmlns:adec="http://schemas.microsoft.com/office/drawing/2017/decorative" val="1"/>
                  </a:ext>
                </a:extLst>
              </p14:cNvPr>
              <p14:cNvContentPartPr/>
              <p14:nvPr/>
            </p14:nvContentPartPr>
            <p14:xfrm>
              <a:off x="7611021" y="3621424"/>
              <a:ext cx="360" cy="360"/>
            </p14:xfrm>
          </p:contentPart>
        </mc:Choice>
        <mc:Fallback xmlns="">
          <p:pic>
            <p:nvPicPr>
              <p:cNvPr id="100" name="Ink 99">
                <a:extLst>
                  <a:ext uri="{FF2B5EF4-FFF2-40B4-BE49-F238E27FC236}">
                    <a16:creationId xmlns:a16="http://schemas.microsoft.com/office/drawing/2014/main" id="{7971160C-BEE1-27C4-78C4-1F2A8A3E20E4}"/>
                  </a:ext>
                  <a:ext uri="{C183D7F6-B498-43B3-948B-1728B52AA6E4}">
                    <adec:decorative xmlns:adec="http://schemas.microsoft.com/office/drawing/2017/decorative" val="1"/>
                  </a:ext>
                </a:extLst>
              </p:cNvPr>
              <p:cNvPicPr/>
              <p:nvPr/>
            </p:nvPicPr>
            <p:blipFill>
              <a:blip r:embed="rId6"/>
              <a:stretch>
                <a:fillRect/>
              </a:stretch>
            </p:blipFill>
            <p:spPr>
              <a:xfrm>
                <a:off x="7602021" y="36124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1" name="Ink 100">
                <a:extLst>
                  <a:ext uri="{FF2B5EF4-FFF2-40B4-BE49-F238E27FC236}">
                    <a16:creationId xmlns:a16="http://schemas.microsoft.com/office/drawing/2014/main" id="{C5D5D9B3-EDF0-7F7B-A7A8-2E7A8A8C9101}"/>
                  </a:ext>
                  <a:ext uri="{C183D7F6-B498-43B3-948B-1728B52AA6E4}">
                    <adec:decorative xmlns:adec="http://schemas.microsoft.com/office/drawing/2017/decorative" val="1"/>
                  </a:ext>
                </a:extLst>
              </p14:cNvPr>
              <p14:cNvContentPartPr/>
              <p14:nvPr/>
            </p14:nvContentPartPr>
            <p14:xfrm>
              <a:off x="7485381" y="3316864"/>
              <a:ext cx="360" cy="360"/>
            </p14:xfrm>
          </p:contentPart>
        </mc:Choice>
        <mc:Fallback xmlns="">
          <p:pic>
            <p:nvPicPr>
              <p:cNvPr id="101" name="Ink 100">
                <a:extLst>
                  <a:ext uri="{FF2B5EF4-FFF2-40B4-BE49-F238E27FC236}">
                    <a16:creationId xmlns:a16="http://schemas.microsoft.com/office/drawing/2014/main" id="{C5D5D9B3-EDF0-7F7B-A7A8-2E7A8A8C9101}"/>
                  </a:ext>
                  <a:ext uri="{C183D7F6-B498-43B3-948B-1728B52AA6E4}">
                    <adec:decorative xmlns:adec="http://schemas.microsoft.com/office/drawing/2017/decorative" val="1"/>
                  </a:ext>
                </a:extLst>
              </p:cNvPr>
              <p:cNvPicPr/>
              <p:nvPr/>
            </p:nvPicPr>
            <p:blipFill>
              <a:blip r:embed="rId6"/>
              <a:stretch>
                <a:fillRect/>
              </a:stretch>
            </p:blipFill>
            <p:spPr>
              <a:xfrm>
                <a:off x="7476381" y="33078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2" name="Ink 101">
                <a:extLst>
                  <a:ext uri="{FF2B5EF4-FFF2-40B4-BE49-F238E27FC236}">
                    <a16:creationId xmlns:a16="http://schemas.microsoft.com/office/drawing/2014/main" id="{54A50BE7-D22F-CB6A-DCE4-2422E097FC18}"/>
                  </a:ext>
                  <a:ext uri="{C183D7F6-B498-43B3-948B-1728B52AA6E4}">
                    <adec:decorative xmlns:adec="http://schemas.microsoft.com/office/drawing/2017/decorative" val="1"/>
                  </a:ext>
                </a:extLst>
              </p14:cNvPr>
              <p14:cNvContentPartPr/>
              <p14:nvPr/>
            </p14:nvContentPartPr>
            <p14:xfrm>
              <a:off x="7462701" y="2926624"/>
              <a:ext cx="360" cy="360"/>
            </p14:xfrm>
          </p:contentPart>
        </mc:Choice>
        <mc:Fallback xmlns="">
          <p:pic>
            <p:nvPicPr>
              <p:cNvPr id="102" name="Ink 101">
                <a:extLst>
                  <a:ext uri="{FF2B5EF4-FFF2-40B4-BE49-F238E27FC236}">
                    <a16:creationId xmlns:a16="http://schemas.microsoft.com/office/drawing/2014/main" id="{54A50BE7-D22F-CB6A-DCE4-2422E097FC18}"/>
                  </a:ext>
                  <a:ext uri="{C183D7F6-B498-43B3-948B-1728B52AA6E4}">
                    <adec:decorative xmlns:adec="http://schemas.microsoft.com/office/drawing/2017/decorative" val="1"/>
                  </a:ext>
                </a:extLst>
              </p:cNvPr>
              <p:cNvPicPr/>
              <p:nvPr/>
            </p:nvPicPr>
            <p:blipFill>
              <a:blip r:embed="rId6"/>
              <a:stretch>
                <a:fillRect/>
              </a:stretch>
            </p:blipFill>
            <p:spPr>
              <a:xfrm>
                <a:off x="7453701" y="29176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3" name="Ink 102">
                <a:extLst>
                  <a:ext uri="{FF2B5EF4-FFF2-40B4-BE49-F238E27FC236}">
                    <a16:creationId xmlns:a16="http://schemas.microsoft.com/office/drawing/2014/main" id="{3CFCC423-6B3A-A1C7-90AD-86F7D70924DB}"/>
                  </a:ext>
                  <a:ext uri="{C183D7F6-B498-43B3-948B-1728B52AA6E4}">
                    <adec:decorative xmlns:adec="http://schemas.microsoft.com/office/drawing/2017/decorative" val="1"/>
                  </a:ext>
                </a:extLst>
              </p14:cNvPr>
              <p14:cNvContentPartPr/>
              <p14:nvPr/>
            </p14:nvContentPartPr>
            <p14:xfrm>
              <a:off x="7534701" y="2613064"/>
              <a:ext cx="360" cy="360"/>
            </p14:xfrm>
          </p:contentPart>
        </mc:Choice>
        <mc:Fallback xmlns="">
          <p:pic>
            <p:nvPicPr>
              <p:cNvPr id="103" name="Ink 102">
                <a:extLst>
                  <a:ext uri="{FF2B5EF4-FFF2-40B4-BE49-F238E27FC236}">
                    <a16:creationId xmlns:a16="http://schemas.microsoft.com/office/drawing/2014/main" id="{3CFCC423-6B3A-A1C7-90AD-86F7D70924DB}"/>
                  </a:ext>
                  <a:ext uri="{C183D7F6-B498-43B3-948B-1728B52AA6E4}">
                    <adec:decorative xmlns:adec="http://schemas.microsoft.com/office/drawing/2017/decorative" val="1"/>
                  </a:ext>
                </a:extLst>
              </p:cNvPr>
              <p:cNvPicPr/>
              <p:nvPr/>
            </p:nvPicPr>
            <p:blipFill>
              <a:blip r:embed="rId6"/>
              <a:stretch>
                <a:fillRect/>
              </a:stretch>
            </p:blipFill>
            <p:spPr>
              <a:xfrm>
                <a:off x="7525701" y="26040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7" name="Ink 106">
                <a:extLst>
                  <a:ext uri="{FF2B5EF4-FFF2-40B4-BE49-F238E27FC236}">
                    <a16:creationId xmlns:a16="http://schemas.microsoft.com/office/drawing/2014/main" id="{3B15634E-5888-70B8-1324-5E906852ED44}"/>
                  </a:ext>
                  <a:ext uri="{C183D7F6-B498-43B3-948B-1728B52AA6E4}">
                    <adec:decorative xmlns:adec="http://schemas.microsoft.com/office/drawing/2017/decorative" val="1"/>
                  </a:ext>
                </a:extLst>
              </p14:cNvPr>
              <p14:cNvContentPartPr/>
              <p14:nvPr/>
            </p14:nvContentPartPr>
            <p14:xfrm>
              <a:off x="6337701" y="2326144"/>
              <a:ext cx="1394640" cy="399240"/>
            </p14:xfrm>
          </p:contentPart>
        </mc:Choice>
        <mc:Fallback xmlns="">
          <p:pic>
            <p:nvPicPr>
              <p:cNvPr id="107" name="Ink 106">
                <a:extLst>
                  <a:ext uri="{FF2B5EF4-FFF2-40B4-BE49-F238E27FC236}">
                    <a16:creationId xmlns:a16="http://schemas.microsoft.com/office/drawing/2014/main" id="{3B15634E-5888-70B8-1324-5E906852ED44}"/>
                  </a:ext>
                  <a:ext uri="{C183D7F6-B498-43B3-948B-1728B52AA6E4}">
                    <adec:decorative xmlns:adec="http://schemas.microsoft.com/office/drawing/2017/decorative" val="1"/>
                  </a:ext>
                </a:extLst>
              </p:cNvPr>
              <p:cNvPicPr/>
              <p:nvPr/>
            </p:nvPicPr>
            <p:blipFill>
              <a:blip r:embed="rId26"/>
              <a:stretch>
                <a:fillRect/>
              </a:stretch>
            </p:blipFill>
            <p:spPr>
              <a:xfrm>
                <a:off x="6328699" y="2317144"/>
                <a:ext cx="1412285"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9" name="Ink 108">
                <a:extLst>
                  <a:ext uri="{FF2B5EF4-FFF2-40B4-BE49-F238E27FC236}">
                    <a16:creationId xmlns:a16="http://schemas.microsoft.com/office/drawing/2014/main" id="{D7BABA27-3A7D-1429-1E2E-BAD646BFFDFC}"/>
                  </a:ext>
                  <a:ext uri="{C183D7F6-B498-43B3-948B-1728B52AA6E4}">
                    <adec:decorative xmlns:adec="http://schemas.microsoft.com/office/drawing/2017/decorative" val="1"/>
                  </a:ext>
                </a:extLst>
              </p14:cNvPr>
              <p14:cNvContentPartPr/>
              <p14:nvPr/>
            </p14:nvContentPartPr>
            <p14:xfrm>
              <a:off x="7646661" y="2514424"/>
              <a:ext cx="80640" cy="210960"/>
            </p14:xfrm>
          </p:contentPart>
        </mc:Choice>
        <mc:Fallback xmlns="">
          <p:pic>
            <p:nvPicPr>
              <p:cNvPr id="109" name="Ink 108">
                <a:extLst>
                  <a:ext uri="{FF2B5EF4-FFF2-40B4-BE49-F238E27FC236}">
                    <a16:creationId xmlns:a16="http://schemas.microsoft.com/office/drawing/2014/main" id="{D7BABA27-3A7D-1429-1E2E-BAD646BFFDFC}"/>
                  </a:ext>
                  <a:ext uri="{C183D7F6-B498-43B3-948B-1728B52AA6E4}">
                    <adec:decorative xmlns:adec="http://schemas.microsoft.com/office/drawing/2017/decorative" val="1"/>
                  </a:ext>
                </a:extLst>
              </p:cNvPr>
              <p:cNvPicPr/>
              <p:nvPr/>
            </p:nvPicPr>
            <p:blipFill>
              <a:blip r:embed="rId28"/>
              <a:stretch>
                <a:fillRect/>
              </a:stretch>
            </p:blipFill>
            <p:spPr>
              <a:xfrm>
                <a:off x="7637661" y="2505424"/>
                <a:ext cx="982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3" name="Ink 112">
                <a:extLst>
                  <a:ext uri="{FF2B5EF4-FFF2-40B4-BE49-F238E27FC236}">
                    <a16:creationId xmlns:a16="http://schemas.microsoft.com/office/drawing/2014/main" id="{C45A8C48-C1DA-5288-C05E-5F80DECBBF91}"/>
                  </a:ext>
                  <a:ext uri="{C183D7F6-B498-43B3-948B-1728B52AA6E4}">
                    <adec:decorative xmlns:adec="http://schemas.microsoft.com/office/drawing/2017/decorative" val="1"/>
                  </a:ext>
                </a:extLst>
              </p14:cNvPr>
              <p14:cNvContentPartPr/>
              <p14:nvPr/>
            </p14:nvContentPartPr>
            <p14:xfrm>
              <a:off x="6239061" y="2720704"/>
              <a:ext cx="1434960" cy="318600"/>
            </p14:xfrm>
          </p:contentPart>
        </mc:Choice>
        <mc:Fallback xmlns="">
          <p:pic>
            <p:nvPicPr>
              <p:cNvPr id="113" name="Ink 112">
                <a:extLst>
                  <a:ext uri="{FF2B5EF4-FFF2-40B4-BE49-F238E27FC236}">
                    <a16:creationId xmlns:a16="http://schemas.microsoft.com/office/drawing/2014/main" id="{C45A8C48-C1DA-5288-C05E-5F80DECBBF91}"/>
                  </a:ext>
                  <a:ext uri="{C183D7F6-B498-43B3-948B-1728B52AA6E4}">
                    <adec:decorative xmlns:adec="http://schemas.microsoft.com/office/drawing/2017/decorative" val="1"/>
                  </a:ext>
                </a:extLst>
              </p:cNvPr>
              <p:cNvPicPr/>
              <p:nvPr/>
            </p:nvPicPr>
            <p:blipFill>
              <a:blip r:embed="rId30"/>
              <a:stretch>
                <a:fillRect/>
              </a:stretch>
            </p:blipFill>
            <p:spPr>
              <a:xfrm>
                <a:off x="6230061" y="2711704"/>
                <a:ext cx="145260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15" name="Ink 114">
                <a:extLst>
                  <a:ext uri="{FF2B5EF4-FFF2-40B4-BE49-F238E27FC236}">
                    <a16:creationId xmlns:a16="http://schemas.microsoft.com/office/drawing/2014/main" id="{C3D0DDEA-ED1A-2881-9897-50000A26C09C}"/>
                  </a:ext>
                  <a:ext uri="{C183D7F6-B498-43B3-948B-1728B52AA6E4}">
                    <adec:decorative xmlns:adec="http://schemas.microsoft.com/office/drawing/2017/decorative" val="1"/>
                  </a:ext>
                </a:extLst>
              </p14:cNvPr>
              <p14:cNvContentPartPr/>
              <p14:nvPr/>
            </p14:nvContentPartPr>
            <p14:xfrm>
              <a:off x="7534701" y="2912944"/>
              <a:ext cx="130320" cy="126000"/>
            </p14:xfrm>
          </p:contentPart>
        </mc:Choice>
        <mc:Fallback xmlns="">
          <p:pic>
            <p:nvPicPr>
              <p:cNvPr id="115" name="Ink 114">
                <a:extLst>
                  <a:ext uri="{FF2B5EF4-FFF2-40B4-BE49-F238E27FC236}">
                    <a16:creationId xmlns:a16="http://schemas.microsoft.com/office/drawing/2014/main" id="{C3D0DDEA-ED1A-2881-9897-50000A26C09C}"/>
                  </a:ext>
                  <a:ext uri="{C183D7F6-B498-43B3-948B-1728B52AA6E4}">
                    <adec:decorative xmlns:adec="http://schemas.microsoft.com/office/drawing/2017/decorative" val="1"/>
                  </a:ext>
                </a:extLst>
              </p:cNvPr>
              <p:cNvPicPr/>
              <p:nvPr/>
            </p:nvPicPr>
            <p:blipFill>
              <a:blip r:embed="rId32"/>
              <a:stretch>
                <a:fillRect/>
              </a:stretch>
            </p:blipFill>
            <p:spPr>
              <a:xfrm>
                <a:off x="7525701" y="2903944"/>
                <a:ext cx="147960" cy="143640"/>
              </a:xfrm>
              <a:prstGeom prst="rect">
                <a:avLst/>
              </a:prstGeom>
            </p:spPr>
          </p:pic>
        </mc:Fallback>
      </mc:AlternateContent>
      <p:grpSp>
        <p:nvGrpSpPr>
          <p:cNvPr id="126" name="Group 125">
            <a:extLst>
              <a:ext uri="{FF2B5EF4-FFF2-40B4-BE49-F238E27FC236}">
                <a16:creationId xmlns:a16="http://schemas.microsoft.com/office/drawing/2014/main" id="{CF7EDBD8-392E-E59F-DA1A-E2904570D188}"/>
              </a:ext>
              <a:ext uri="{C183D7F6-B498-43B3-948B-1728B52AA6E4}">
                <adec:decorative xmlns:adec="http://schemas.microsoft.com/office/drawing/2017/decorative" val="1"/>
              </a:ext>
            </a:extLst>
          </p:cNvPr>
          <p:cNvGrpSpPr/>
          <p:nvPr/>
        </p:nvGrpSpPr>
        <p:grpSpPr>
          <a:xfrm>
            <a:off x="8242821" y="2613064"/>
            <a:ext cx="578880" cy="259560"/>
            <a:chOff x="8242821" y="2613064"/>
            <a:chExt cx="578880" cy="259560"/>
          </a:xfrm>
        </p:grpSpPr>
        <mc:AlternateContent xmlns:mc="http://schemas.openxmlformats.org/markup-compatibility/2006" xmlns:p14="http://schemas.microsoft.com/office/powerpoint/2010/main">
          <mc:Choice Requires="p14">
            <p:contentPart p14:bwMode="auto" r:id="rId33">
              <p14:nvContentPartPr>
                <p14:cNvPr id="117" name="Ink 116">
                  <a:extLst>
                    <a:ext uri="{FF2B5EF4-FFF2-40B4-BE49-F238E27FC236}">
                      <a16:creationId xmlns:a16="http://schemas.microsoft.com/office/drawing/2014/main" id="{E6AE3E09-87E1-2FAF-1D43-BB5651C7C6F3}"/>
                    </a:ext>
                  </a:extLst>
                </p14:cNvPr>
                <p14:cNvContentPartPr/>
                <p14:nvPr/>
              </p14:nvContentPartPr>
              <p14:xfrm>
                <a:off x="8242821" y="2644384"/>
                <a:ext cx="89640" cy="131760"/>
              </p14:xfrm>
            </p:contentPart>
          </mc:Choice>
          <mc:Fallback xmlns="">
            <p:pic>
              <p:nvPicPr>
                <p:cNvPr id="117" name="Ink 116">
                  <a:extLst>
                    <a:ext uri="{FF2B5EF4-FFF2-40B4-BE49-F238E27FC236}">
                      <a16:creationId xmlns:a16="http://schemas.microsoft.com/office/drawing/2014/main" id="{E6AE3E09-87E1-2FAF-1D43-BB5651C7C6F3}"/>
                    </a:ext>
                  </a:extLst>
                </p:cNvPr>
                <p:cNvPicPr/>
                <p:nvPr/>
              </p:nvPicPr>
              <p:blipFill>
                <a:blip r:embed="rId34"/>
                <a:stretch>
                  <a:fillRect/>
                </a:stretch>
              </p:blipFill>
              <p:spPr>
                <a:xfrm>
                  <a:off x="8233785" y="2635409"/>
                  <a:ext cx="107351" cy="14935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18" name="Ink 117">
                  <a:extLst>
                    <a:ext uri="{FF2B5EF4-FFF2-40B4-BE49-F238E27FC236}">
                      <a16:creationId xmlns:a16="http://schemas.microsoft.com/office/drawing/2014/main" id="{B1404D93-B578-0B4C-A263-69260FE965C6}"/>
                    </a:ext>
                  </a:extLst>
                </p14:cNvPr>
                <p14:cNvContentPartPr/>
                <p14:nvPr/>
              </p14:nvContentPartPr>
              <p14:xfrm>
                <a:off x="8287821" y="2704504"/>
                <a:ext cx="34920" cy="11880"/>
              </p14:xfrm>
            </p:contentPart>
          </mc:Choice>
          <mc:Fallback xmlns="">
            <p:pic>
              <p:nvPicPr>
                <p:cNvPr id="118" name="Ink 117">
                  <a:extLst>
                    <a:ext uri="{FF2B5EF4-FFF2-40B4-BE49-F238E27FC236}">
                      <a16:creationId xmlns:a16="http://schemas.microsoft.com/office/drawing/2014/main" id="{B1404D93-B578-0B4C-A263-69260FE965C6}"/>
                    </a:ext>
                  </a:extLst>
                </p:cNvPr>
                <p:cNvPicPr/>
                <p:nvPr/>
              </p:nvPicPr>
              <p:blipFill>
                <a:blip r:embed="rId36"/>
                <a:stretch>
                  <a:fillRect/>
                </a:stretch>
              </p:blipFill>
              <p:spPr>
                <a:xfrm>
                  <a:off x="8278821" y="2695504"/>
                  <a:ext cx="5256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0" name="Ink 119">
                  <a:extLst>
                    <a:ext uri="{FF2B5EF4-FFF2-40B4-BE49-F238E27FC236}">
                      <a16:creationId xmlns:a16="http://schemas.microsoft.com/office/drawing/2014/main" id="{808C5371-2D4C-92B0-C7D4-FFCB96B668CC}"/>
                    </a:ext>
                  </a:extLst>
                </p14:cNvPr>
                <p14:cNvContentPartPr/>
                <p14:nvPr/>
              </p14:nvContentPartPr>
              <p14:xfrm>
                <a:off x="8251821" y="2613064"/>
                <a:ext cx="111240" cy="360"/>
              </p14:xfrm>
            </p:contentPart>
          </mc:Choice>
          <mc:Fallback xmlns="">
            <p:pic>
              <p:nvPicPr>
                <p:cNvPr id="120" name="Ink 119">
                  <a:extLst>
                    <a:ext uri="{FF2B5EF4-FFF2-40B4-BE49-F238E27FC236}">
                      <a16:creationId xmlns:a16="http://schemas.microsoft.com/office/drawing/2014/main" id="{808C5371-2D4C-92B0-C7D4-FFCB96B668CC}"/>
                    </a:ext>
                  </a:extLst>
                </p:cNvPr>
                <p:cNvPicPr/>
                <p:nvPr/>
              </p:nvPicPr>
              <p:blipFill>
                <a:blip r:embed="rId38"/>
                <a:stretch>
                  <a:fillRect/>
                </a:stretch>
              </p:blipFill>
              <p:spPr>
                <a:xfrm>
                  <a:off x="8242821" y="2604064"/>
                  <a:ext cx="128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1" name="Ink 120">
                  <a:extLst>
                    <a:ext uri="{FF2B5EF4-FFF2-40B4-BE49-F238E27FC236}">
                      <a16:creationId xmlns:a16="http://schemas.microsoft.com/office/drawing/2014/main" id="{0CD51734-EB1D-7AA9-7A33-582AFC0347CA}"/>
                    </a:ext>
                  </a:extLst>
                </p14:cNvPr>
                <p14:cNvContentPartPr/>
                <p14:nvPr/>
              </p14:nvContentPartPr>
              <p14:xfrm>
                <a:off x="8364141" y="2725024"/>
                <a:ext cx="107640" cy="54720"/>
              </p14:xfrm>
            </p:contentPart>
          </mc:Choice>
          <mc:Fallback xmlns="">
            <p:pic>
              <p:nvPicPr>
                <p:cNvPr id="121" name="Ink 120">
                  <a:extLst>
                    <a:ext uri="{FF2B5EF4-FFF2-40B4-BE49-F238E27FC236}">
                      <a16:creationId xmlns:a16="http://schemas.microsoft.com/office/drawing/2014/main" id="{0CD51734-EB1D-7AA9-7A33-582AFC0347CA}"/>
                    </a:ext>
                  </a:extLst>
                </p:cNvPr>
                <p:cNvPicPr/>
                <p:nvPr/>
              </p:nvPicPr>
              <p:blipFill>
                <a:blip r:embed="rId40"/>
                <a:stretch>
                  <a:fillRect/>
                </a:stretch>
              </p:blipFill>
              <p:spPr>
                <a:xfrm>
                  <a:off x="8355171" y="2716024"/>
                  <a:ext cx="125221"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2" name="Ink 121">
                  <a:extLst>
                    <a:ext uri="{FF2B5EF4-FFF2-40B4-BE49-F238E27FC236}">
                      <a16:creationId xmlns:a16="http://schemas.microsoft.com/office/drawing/2014/main" id="{ADD22A75-314F-EB5A-5C73-98DC1A43CD58}"/>
                    </a:ext>
                  </a:extLst>
                </p14:cNvPr>
                <p14:cNvContentPartPr/>
                <p14:nvPr/>
              </p14:nvContentPartPr>
              <p14:xfrm>
                <a:off x="8516421" y="2737984"/>
                <a:ext cx="48960" cy="67680"/>
              </p14:xfrm>
            </p:contentPart>
          </mc:Choice>
          <mc:Fallback xmlns="">
            <p:pic>
              <p:nvPicPr>
                <p:cNvPr id="122" name="Ink 121">
                  <a:extLst>
                    <a:ext uri="{FF2B5EF4-FFF2-40B4-BE49-F238E27FC236}">
                      <a16:creationId xmlns:a16="http://schemas.microsoft.com/office/drawing/2014/main" id="{ADD22A75-314F-EB5A-5C73-98DC1A43CD58}"/>
                    </a:ext>
                  </a:extLst>
                </p:cNvPr>
                <p:cNvPicPr/>
                <p:nvPr/>
              </p:nvPicPr>
              <p:blipFill>
                <a:blip r:embed="rId42"/>
                <a:stretch>
                  <a:fillRect/>
                </a:stretch>
              </p:blipFill>
              <p:spPr>
                <a:xfrm>
                  <a:off x="8507421" y="2728984"/>
                  <a:ext cx="666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23" name="Ink 122">
                  <a:extLst>
                    <a:ext uri="{FF2B5EF4-FFF2-40B4-BE49-F238E27FC236}">
                      <a16:creationId xmlns:a16="http://schemas.microsoft.com/office/drawing/2014/main" id="{9332F28C-FB12-956E-05F4-CC720FB3E9AC}"/>
                    </a:ext>
                  </a:extLst>
                </p14:cNvPr>
                <p14:cNvContentPartPr/>
                <p14:nvPr/>
              </p14:nvContentPartPr>
              <p14:xfrm>
                <a:off x="8643501" y="2662384"/>
                <a:ext cx="34560" cy="151920"/>
              </p14:xfrm>
            </p:contentPart>
          </mc:Choice>
          <mc:Fallback xmlns="">
            <p:pic>
              <p:nvPicPr>
                <p:cNvPr id="123" name="Ink 122">
                  <a:extLst>
                    <a:ext uri="{FF2B5EF4-FFF2-40B4-BE49-F238E27FC236}">
                      <a16:creationId xmlns:a16="http://schemas.microsoft.com/office/drawing/2014/main" id="{9332F28C-FB12-956E-05F4-CC720FB3E9AC}"/>
                    </a:ext>
                  </a:extLst>
                </p:cNvPr>
                <p:cNvPicPr/>
                <p:nvPr/>
              </p:nvPicPr>
              <p:blipFill>
                <a:blip r:embed="rId44"/>
                <a:stretch>
                  <a:fillRect/>
                </a:stretch>
              </p:blipFill>
              <p:spPr>
                <a:xfrm>
                  <a:off x="8634501" y="2653363"/>
                  <a:ext cx="52200" cy="16960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4" name="Ink 123">
                  <a:extLst>
                    <a:ext uri="{FF2B5EF4-FFF2-40B4-BE49-F238E27FC236}">
                      <a16:creationId xmlns:a16="http://schemas.microsoft.com/office/drawing/2014/main" id="{A51E743C-CF81-6A49-A0B9-335BB0E20A0F}"/>
                    </a:ext>
                  </a:extLst>
                </p14:cNvPr>
                <p14:cNvContentPartPr/>
                <p14:nvPr/>
              </p14:nvContentPartPr>
              <p14:xfrm>
                <a:off x="8623701" y="2752024"/>
                <a:ext cx="84960" cy="360"/>
              </p14:xfrm>
            </p:contentPart>
          </mc:Choice>
          <mc:Fallback xmlns="">
            <p:pic>
              <p:nvPicPr>
                <p:cNvPr id="124" name="Ink 123">
                  <a:extLst>
                    <a:ext uri="{FF2B5EF4-FFF2-40B4-BE49-F238E27FC236}">
                      <a16:creationId xmlns:a16="http://schemas.microsoft.com/office/drawing/2014/main" id="{A51E743C-CF81-6A49-A0B9-335BB0E20A0F}"/>
                    </a:ext>
                  </a:extLst>
                </p:cNvPr>
                <p:cNvPicPr/>
                <p:nvPr/>
              </p:nvPicPr>
              <p:blipFill>
                <a:blip r:embed="rId46"/>
                <a:stretch>
                  <a:fillRect/>
                </a:stretch>
              </p:blipFill>
              <p:spPr>
                <a:xfrm>
                  <a:off x="8614701" y="2743024"/>
                  <a:ext cx="102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5" name="Ink 124">
                  <a:extLst>
                    <a:ext uri="{FF2B5EF4-FFF2-40B4-BE49-F238E27FC236}">
                      <a16:creationId xmlns:a16="http://schemas.microsoft.com/office/drawing/2014/main" id="{01FBDF8D-3A82-D5C6-D87C-D5DA2B84CFB0}"/>
                    </a:ext>
                  </a:extLst>
                </p14:cNvPr>
                <p14:cNvContentPartPr/>
                <p14:nvPr/>
              </p14:nvContentPartPr>
              <p14:xfrm>
                <a:off x="8731341" y="2684704"/>
                <a:ext cx="90360" cy="187920"/>
              </p14:xfrm>
            </p:contentPart>
          </mc:Choice>
          <mc:Fallback xmlns="">
            <p:pic>
              <p:nvPicPr>
                <p:cNvPr id="125" name="Ink 124">
                  <a:extLst>
                    <a:ext uri="{FF2B5EF4-FFF2-40B4-BE49-F238E27FC236}">
                      <a16:creationId xmlns:a16="http://schemas.microsoft.com/office/drawing/2014/main" id="{01FBDF8D-3A82-D5C6-D87C-D5DA2B84CFB0}"/>
                    </a:ext>
                  </a:extLst>
                </p:cNvPr>
                <p:cNvPicPr/>
                <p:nvPr/>
              </p:nvPicPr>
              <p:blipFill>
                <a:blip r:embed="rId48"/>
                <a:stretch>
                  <a:fillRect/>
                </a:stretch>
              </p:blipFill>
              <p:spPr>
                <a:xfrm>
                  <a:off x="8722341" y="2675704"/>
                  <a:ext cx="108000" cy="205560"/>
                </a:xfrm>
                <a:prstGeom prst="rect">
                  <a:avLst/>
                </a:prstGeom>
              </p:spPr>
            </p:pic>
          </mc:Fallback>
        </mc:AlternateContent>
      </p:grpSp>
      <p:grpSp>
        <p:nvGrpSpPr>
          <p:cNvPr id="143" name="Group 142">
            <a:extLst>
              <a:ext uri="{FF2B5EF4-FFF2-40B4-BE49-F238E27FC236}">
                <a16:creationId xmlns:a16="http://schemas.microsoft.com/office/drawing/2014/main" id="{C21C5BE2-9580-D649-39F1-52D46CE131DF}"/>
              </a:ext>
              <a:ext uri="{C183D7F6-B498-43B3-948B-1728B52AA6E4}">
                <adec:decorative xmlns:adec="http://schemas.microsoft.com/office/drawing/2017/decorative" val="1"/>
              </a:ext>
            </a:extLst>
          </p:cNvPr>
          <p:cNvGrpSpPr/>
          <p:nvPr/>
        </p:nvGrpSpPr>
        <p:grpSpPr>
          <a:xfrm>
            <a:off x="8610381" y="1815304"/>
            <a:ext cx="1305720" cy="390240"/>
            <a:chOff x="8610381" y="1815304"/>
            <a:chExt cx="1305720" cy="390240"/>
          </a:xfrm>
        </p:grpSpPr>
        <mc:AlternateContent xmlns:mc="http://schemas.openxmlformats.org/markup-compatibility/2006" xmlns:p14="http://schemas.microsoft.com/office/powerpoint/2010/main">
          <mc:Choice Requires="p14">
            <p:contentPart p14:bwMode="auto" r:id="rId49">
              <p14:nvContentPartPr>
                <p14:cNvPr id="88" name="Ink 87">
                  <a:extLst>
                    <a:ext uri="{FF2B5EF4-FFF2-40B4-BE49-F238E27FC236}">
                      <a16:creationId xmlns:a16="http://schemas.microsoft.com/office/drawing/2014/main" id="{5B35E0A3-6F8D-D39F-6F33-A5EDE3A9C420}"/>
                    </a:ext>
                  </a:extLst>
                </p14:cNvPr>
                <p14:cNvContentPartPr/>
                <p14:nvPr/>
              </p14:nvContentPartPr>
              <p14:xfrm>
                <a:off x="8749341" y="2075224"/>
                <a:ext cx="360" cy="360"/>
              </p14:xfrm>
            </p:contentPart>
          </mc:Choice>
          <mc:Fallback xmlns="">
            <p:pic>
              <p:nvPicPr>
                <p:cNvPr id="88" name="Ink 87">
                  <a:extLst>
                    <a:ext uri="{FF2B5EF4-FFF2-40B4-BE49-F238E27FC236}">
                      <a16:creationId xmlns:a16="http://schemas.microsoft.com/office/drawing/2014/main" id="{5B35E0A3-6F8D-D39F-6F33-A5EDE3A9C420}"/>
                    </a:ext>
                  </a:extLst>
                </p:cNvPr>
                <p:cNvPicPr/>
                <p:nvPr/>
              </p:nvPicPr>
              <p:blipFill>
                <a:blip r:embed="rId6"/>
                <a:stretch>
                  <a:fillRect/>
                </a:stretch>
              </p:blipFill>
              <p:spPr>
                <a:xfrm>
                  <a:off x="8740341" y="20662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Ink 88">
                  <a:extLst>
                    <a:ext uri="{FF2B5EF4-FFF2-40B4-BE49-F238E27FC236}">
                      <a16:creationId xmlns:a16="http://schemas.microsoft.com/office/drawing/2014/main" id="{641586E9-C0AA-8D6E-E864-DB3CAB7B9E25}"/>
                    </a:ext>
                  </a:extLst>
                </p14:cNvPr>
                <p14:cNvContentPartPr/>
                <p14:nvPr/>
              </p14:nvContentPartPr>
              <p14:xfrm>
                <a:off x="9022941" y="2205184"/>
                <a:ext cx="360" cy="360"/>
              </p14:xfrm>
            </p:contentPart>
          </mc:Choice>
          <mc:Fallback xmlns="">
            <p:pic>
              <p:nvPicPr>
                <p:cNvPr id="89" name="Ink 88">
                  <a:extLst>
                    <a:ext uri="{FF2B5EF4-FFF2-40B4-BE49-F238E27FC236}">
                      <a16:creationId xmlns:a16="http://schemas.microsoft.com/office/drawing/2014/main" id="{641586E9-C0AA-8D6E-E864-DB3CAB7B9E25}"/>
                    </a:ext>
                  </a:extLst>
                </p:cNvPr>
                <p:cNvPicPr/>
                <p:nvPr/>
              </p:nvPicPr>
              <p:blipFill>
                <a:blip r:embed="rId6"/>
                <a:stretch>
                  <a:fillRect/>
                </a:stretch>
              </p:blipFill>
              <p:spPr>
                <a:xfrm>
                  <a:off x="9013941" y="21961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7" name="Ink 126">
                  <a:extLst>
                    <a:ext uri="{FF2B5EF4-FFF2-40B4-BE49-F238E27FC236}">
                      <a16:creationId xmlns:a16="http://schemas.microsoft.com/office/drawing/2014/main" id="{65E30595-4E1A-FF6A-E224-8B191C52EE86}"/>
                    </a:ext>
                  </a:extLst>
                </p14:cNvPr>
                <p14:cNvContentPartPr/>
                <p14:nvPr/>
              </p14:nvContentPartPr>
              <p14:xfrm>
                <a:off x="8610381" y="1864264"/>
                <a:ext cx="174240" cy="300960"/>
              </p14:xfrm>
            </p:contentPart>
          </mc:Choice>
          <mc:Fallback xmlns="">
            <p:pic>
              <p:nvPicPr>
                <p:cNvPr id="127" name="Ink 126">
                  <a:extLst>
                    <a:ext uri="{FF2B5EF4-FFF2-40B4-BE49-F238E27FC236}">
                      <a16:creationId xmlns:a16="http://schemas.microsoft.com/office/drawing/2014/main" id="{65E30595-4E1A-FF6A-E224-8B191C52EE86}"/>
                    </a:ext>
                  </a:extLst>
                </p:cNvPr>
                <p:cNvPicPr/>
                <p:nvPr/>
              </p:nvPicPr>
              <p:blipFill>
                <a:blip r:embed="rId52"/>
                <a:stretch>
                  <a:fillRect/>
                </a:stretch>
              </p:blipFill>
              <p:spPr>
                <a:xfrm>
                  <a:off x="8601362" y="1855264"/>
                  <a:ext cx="191917"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8" name="Ink 127">
                  <a:extLst>
                    <a:ext uri="{FF2B5EF4-FFF2-40B4-BE49-F238E27FC236}">
                      <a16:creationId xmlns:a16="http://schemas.microsoft.com/office/drawing/2014/main" id="{152F8E13-D86E-3486-EF57-2B628E284A7B}"/>
                    </a:ext>
                  </a:extLst>
                </p14:cNvPr>
                <p14:cNvContentPartPr/>
                <p14:nvPr/>
              </p14:nvContentPartPr>
              <p14:xfrm>
                <a:off x="8852661" y="1815304"/>
                <a:ext cx="65880" cy="94320"/>
              </p14:xfrm>
            </p:contentPart>
          </mc:Choice>
          <mc:Fallback xmlns="">
            <p:pic>
              <p:nvPicPr>
                <p:cNvPr id="128" name="Ink 127">
                  <a:extLst>
                    <a:ext uri="{FF2B5EF4-FFF2-40B4-BE49-F238E27FC236}">
                      <a16:creationId xmlns:a16="http://schemas.microsoft.com/office/drawing/2014/main" id="{152F8E13-D86E-3486-EF57-2B628E284A7B}"/>
                    </a:ext>
                  </a:extLst>
                </p:cNvPr>
                <p:cNvPicPr/>
                <p:nvPr/>
              </p:nvPicPr>
              <p:blipFill>
                <a:blip r:embed="rId54"/>
                <a:stretch>
                  <a:fillRect/>
                </a:stretch>
              </p:blipFill>
              <p:spPr>
                <a:xfrm>
                  <a:off x="8843661" y="1806270"/>
                  <a:ext cx="83520" cy="11202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29" name="Ink 128">
                  <a:extLst>
                    <a:ext uri="{FF2B5EF4-FFF2-40B4-BE49-F238E27FC236}">
                      <a16:creationId xmlns:a16="http://schemas.microsoft.com/office/drawing/2014/main" id="{94C18A7E-3314-65F4-EC65-6CD4D2C5B66F}"/>
                    </a:ext>
                  </a:extLst>
                </p14:cNvPr>
                <p14:cNvContentPartPr/>
                <p14:nvPr/>
              </p14:nvContentPartPr>
              <p14:xfrm>
                <a:off x="8856981" y="1891264"/>
                <a:ext cx="68040" cy="4680"/>
              </p14:xfrm>
            </p:contentPart>
          </mc:Choice>
          <mc:Fallback xmlns="">
            <p:pic>
              <p:nvPicPr>
                <p:cNvPr id="129" name="Ink 128">
                  <a:extLst>
                    <a:ext uri="{FF2B5EF4-FFF2-40B4-BE49-F238E27FC236}">
                      <a16:creationId xmlns:a16="http://schemas.microsoft.com/office/drawing/2014/main" id="{94C18A7E-3314-65F4-EC65-6CD4D2C5B66F}"/>
                    </a:ext>
                  </a:extLst>
                </p:cNvPr>
                <p:cNvPicPr/>
                <p:nvPr/>
              </p:nvPicPr>
              <p:blipFill>
                <a:blip r:embed="rId56"/>
                <a:stretch>
                  <a:fillRect/>
                </a:stretch>
              </p:blipFill>
              <p:spPr>
                <a:xfrm>
                  <a:off x="8847981" y="1882264"/>
                  <a:ext cx="856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0" name="Ink 129">
                  <a:extLst>
                    <a:ext uri="{FF2B5EF4-FFF2-40B4-BE49-F238E27FC236}">
                      <a16:creationId xmlns:a16="http://schemas.microsoft.com/office/drawing/2014/main" id="{8C88AB7B-5346-5363-8A04-6A1EF9B1465F}"/>
                    </a:ext>
                  </a:extLst>
                </p14:cNvPr>
                <p14:cNvContentPartPr/>
                <p14:nvPr/>
              </p14:nvContentPartPr>
              <p14:xfrm>
                <a:off x="8986941" y="1828624"/>
                <a:ext cx="360" cy="84960"/>
              </p14:xfrm>
            </p:contentPart>
          </mc:Choice>
          <mc:Fallback xmlns="">
            <p:pic>
              <p:nvPicPr>
                <p:cNvPr id="130" name="Ink 129">
                  <a:extLst>
                    <a:ext uri="{FF2B5EF4-FFF2-40B4-BE49-F238E27FC236}">
                      <a16:creationId xmlns:a16="http://schemas.microsoft.com/office/drawing/2014/main" id="{8C88AB7B-5346-5363-8A04-6A1EF9B1465F}"/>
                    </a:ext>
                  </a:extLst>
                </p:cNvPr>
                <p:cNvPicPr/>
                <p:nvPr/>
              </p:nvPicPr>
              <p:blipFill>
                <a:blip r:embed="rId58"/>
                <a:stretch>
                  <a:fillRect/>
                </a:stretch>
              </p:blipFill>
              <p:spPr>
                <a:xfrm>
                  <a:off x="8977941" y="1819624"/>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31" name="Ink 130">
                  <a:extLst>
                    <a:ext uri="{FF2B5EF4-FFF2-40B4-BE49-F238E27FC236}">
                      <a16:creationId xmlns:a16="http://schemas.microsoft.com/office/drawing/2014/main" id="{37CC83A5-6A0C-0DB3-5856-3B017A8AAE41}"/>
                    </a:ext>
                  </a:extLst>
                </p14:cNvPr>
                <p14:cNvContentPartPr/>
                <p14:nvPr/>
              </p14:nvContentPartPr>
              <p14:xfrm>
                <a:off x="8955621" y="1882624"/>
                <a:ext cx="119520" cy="360"/>
              </p14:xfrm>
            </p:contentPart>
          </mc:Choice>
          <mc:Fallback xmlns="">
            <p:pic>
              <p:nvPicPr>
                <p:cNvPr id="131" name="Ink 130">
                  <a:extLst>
                    <a:ext uri="{FF2B5EF4-FFF2-40B4-BE49-F238E27FC236}">
                      <a16:creationId xmlns:a16="http://schemas.microsoft.com/office/drawing/2014/main" id="{37CC83A5-6A0C-0DB3-5856-3B017A8AAE41}"/>
                    </a:ext>
                  </a:extLst>
                </p:cNvPr>
                <p:cNvPicPr/>
                <p:nvPr/>
              </p:nvPicPr>
              <p:blipFill>
                <a:blip r:embed="rId60"/>
                <a:stretch>
                  <a:fillRect/>
                </a:stretch>
              </p:blipFill>
              <p:spPr>
                <a:xfrm>
                  <a:off x="8946621" y="1873624"/>
                  <a:ext cx="137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32" name="Ink 131">
                  <a:extLst>
                    <a:ext uri="{FF2B5EF4-FFF2-40B4-BE49-F238E27FC236}">
                      <a16:creationId xmlns:a16="http://schemas.microsoft.com/office/drawing/2014/main" id="{8A6F2E27-8960-7ECC-606F-8E6FAC322053}"/>
                    </a:ext>
                  </a:extLst>
                </p14:cNvPr>
                <p14:cNvContentPartPr/>
                <p14:nvPr/>
              </p14:nvContentPartPr>
              <p14:xfrm>
                <a:off x="9085581" y="1873984"/>
                <a:ext cx="109800" cy="54000"/>
              </p14:xfrm>
            </p:contentPart>
          </mc:Choice>
          <mc:Fallback xmlns="">
            <p:pic>
              <p:nvPicPr>
                <p:cNvPr id="132" name="Ink 131">
                  <a:extLst>
                    <a:ext uri="{FF2B5EF4-FFF2-40B4-BE49-F238E27FC236}">
                      <a16:creationId xmlns:a16="http://schemas.microsoft.com/office/drawing/2014/main" id="{8A6F2E27-8960-7ECC-606F-8E6FAC322053}"/>
                    </a:ext>
                  </a:extLst>
                </p:cNvPr>
                <p:cNvPicPr/>
                <p:nvPr/>
              </p:nvPicPr>
              <p:blipFill>
                <a:blip r:embed="rId62"/>
                <a:stretch>
                  <a:fillRect/>
                </a:stretch>
              </p:blipFill>
              <p:spPr>
                <a:xfrm>
                  <a:off x="9076581" y="1864984"/>
                  <a:ext cx="12744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3" name="Ink 132">
                  <a:extLst>
                    <a:ext uri="{FF2B5EF4-FFF2-40B4-BE49-F238E27FC236}">
                      <a16:creationId xmlns:a16="http://schemas.microsoft.com/office/drawing/2014/main" id="{FCF2F0BB-E21F-C9D4-C06C-40485BD8FCEA}"/>
                    </a:ext>
                  </a:extLst>
                </p14:cNvPr>
                <p14:cNvContentPartPr/>
                <p14:nvPr/>
              </p14:nvContentPartPr>
              <p14:xfrm>
                <a:off x="9229221" y="1887304"/>
                <a:ext cx="81360" cy="63360"/>
              </p14:xfrm>
            </p:contentPart>
          </mc:Choice>
          <mc:Fallback xmlns="">
            <p:pic>
              <p:nvPicPr>
                <p:cNvPr id="133" name="Ink 132">
                  <a:extLst>
                    <a:ext uri="{FF2B5EF4-FFF2-40B4-BE49-F238E27FC236}">
                      <a16:creationId xmlns:a16="http://schemas.microsoft.com/office/drawing/2014/main" id="{FCF2F0BB-E21F-C9D4-C06C-40485BD8FCEA}"/>
                    </a:ext>
                  </a:extLst>
                </p:cNvPr>
                <p:cNvPicPr/>
                <p:nvPr/>
              </p:nvPicPr>
              <p:blipFill>
                <a:blip r:embed="rId64"/>
                <a:stretch>
                  <a:fillRect/>
                </a:stretch>
              </p:blipFill>
              <p:spPr>
                <a:xfrm>
                  <a:off x="9220221" y="1878304"/>
                  <a:ext cx="990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34" name="Ink 133">
                  <a:extLst>
                    <a:ext uri="{FF2B5EF4-FFF2-40B4-BE49-F238E27FC236}">
                      <a16:creationId xmlns:a16="http://schemas.microsoft.com/office/drawing/2014/main" id="{069B327C-8F9F-03CC-DD2A-7067C0BB4618}"/>
                    </a:ext>
                  </a:extLst>
                </p14:cNvPr>
                <p14:cNvContentPartPr/>
                <p14:nvPr/>
              </p14:nvContentPartPr>
              <p14:xfrm>
                <a:off x="9312021" y="1899544"/>
                <a:ext cx="67320" cy="56520"/>
              </p14:xfrm>
            </p:contentPart>
          </mc:Choice>
          <mc:Fallback xmlns="">
            <p:pic>
              <p:nvPicPr>
                <p:cNvPr id="134" name="Ink 133">
                  <a:extLst>
                    <a:ext uri="{FF2B5EF4-FFF2-40B4-BE49-F238E27FC236}">
                      <a16:creationId xmlns:a16="http://schemas.microsoft.com/office/drawing/2014/main" id="{069B327C-8F9F-03CC-DD2A-7067C0BB4618}"/>
                    </a:ext>
                  </a:extLst>
                </p:cNvPr>
                <p:cNvPicPr/>
                <p:nvPr/>
              </p:nvPicPr>
              <p:blipFill>
                <a:blip r:embed="rId66"/>
                <a:stretch>
                  <a:fillRect/>
                </a:stretch>
              </p:blipFill>
              <p:spPr>
                <a:xfrm>
                  <a:off x="9303021" y="1890486"/>
                  <a:ext cx="84960" cy="74273"/>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36" name="Ink 135">
                  <a:extLst>
                    <a:ext uri="{FF2B5EF4-FFF2-40B4-BE49-F238E27FC236}">
                      <a16:creationId xmlns:a16="http://schemas.microsoft.com/office/drawing/2014/main" id="{A610DA02-1FAD-F19B-8726-3D44F9F2698C}"/>
                    </a:ext>
                  </a:extLst>
                </p14:cNvPr>
                <p14:cNvContentPartPr/>
                <p14:nvPr/>
              </p14:nvContentPartPr>
              <p14:xfrm>
                <a:off x="9376461" y="1900264"/>
                <a:ext cx="97920" cy="177120"/>
              </p14:xfrm>
            </p:contentPart>
          </mc:Choice>
          <mc:Fallback xmlns="">
            <p:pic>
              <p:nvPicPr>
                <p:cNvPr id="136" name="Ink 135">
                  <a:extLst>
                    <a:ext uri="{FF2B5EF4-FFF2-40B4-BE49-F238E27FC236}">
                      <a16:creationId xmlns:a16="http://schemas.microsoft.com/office/drawing/2014/main" id="{A610DA02-1FAD-F19B-8726-3D44F9F2698C}"/>
                    </a:ext>
                  </a:extLst>
                </p:cNvPr>
                <p:cNvPicPr/>
                <p:nvPr/>
              </p:nvPicPr>
              <p:blipFill>
                <a:blip r:embed="rId68"/>
                <a:stretch>
                  <a:fillRect/>
                </a:stretch>
              </p:blipFill>
              <p:spPr>
                <a:xfrm>
                  <a:off x="9367461" y="1891264"/>
                  <a:ext cx="11556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38" name="Ink 137">
                  <a:extLst>
                    <a:ext uri="{FF2B5EF4-FFF2-40B4-BE49-F238E27FC236}">
                      <a16:creationId xmlns:a16="http://schemas.microsoft.com/office/drawing/2014/main" id="{5C287ED6-99EB-4BB6-4E7D-95BA57A77EC3}"/>
                    </a:ext>
                  </a:extLst>
                </p14:cNvPr>
                <p14:cNvContentPartPr/>
                <p14:nvPr/>
              </p14:nvContentPartPr>
              <p14:xfrm>
                <a:off x="9511821" y="1846264"/>
                <a:ext cx="100080" cy="140040"/>
              </p14:xfrm>
            </p:contentPart>
          </mc:Choice>
          <mc:Fallback xmlns="">
            <p:pic>
              <p:nvPicPr>
                <p:cNvPr id="138" name="Ink 137">
                  <a:extLst>
                    <a:ext uri="{FF2B5EF4-FFF2-40B4-BE49-F238E27FC236}">
                      <a16:creationId xmlns:a16="http://schemas.microsoft.com/office/drawing/2014/main" id="{5C287ED6-99EB-4BB6-4E7D-95BA57A77EC3}"/>
                    </a:ext>
                  </a:extLst>
                </p:cNvPr>
                <p:cNvPicPr/>
                <p:nvPr/>
              </p:nvPicPr>
              <p:blipFill>
                <a:blip r:embed="rId70"/>
                <a:stretch>
                  <a:fillRect/>
                </a:stretch>
              </p:blipFill>
              <p:spPr>
                <a:xfrm>
                  <a:off x="9502853" y="1837264"/>
                  <a:ext cx="117657"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39" name="Ink 138">
                  <a:extLst>
                    <a:ext uri="{FF2B5EF4-FFF2-40B4-BE49-F238E27FC236}">
                      <a16:creationId xmlns:a16="http://schemas.microsoft.com/office/drawing/2014/main" id="{A5DD06C7-A486-5CB7-8AB1-81E6B9874665}"/>
                    </a:ext>
                  </a:extLst>
                </p14:cNvPr>
                <p14:cNvContentPartPr/>
                <p14:nvPr/>
              </p14:nvContentPartPr>
              <p14:xfrm>
                <a:off x="9644661" y="1925824"/>
                <a:ext cx="97560" cy="101160"/>
              </p14:xfrm>
            </p:contentPart>
          </mc:Choice>
          <mc:Fallback xmlns="">
            <p:pic>
              <p:nvPicPr>
                <p:cNvPr id="139" name="Ink 138">
                  <a:extLst>
                    <a:ext uri="{FF2B5EF4-FFF2-40B4-BE49-F238E27FC236}">
                      <a16:creationId xmlns:a16="http://schemas.microsoft.com/office/drawing/2014/main" id="{A5DD06C7-A486-5CB7-8AB1-81E6B9874665}"/>
                    </a:ext>
                  </a:extLst>
                </p:cNvPr>
                <p:cNvPicPr/>
                <p:nvPr/>
              </p:nvPicPr>
              <p:blipFill>
                <a:blip r:embed="rId72"/>
                <a:stretch>
                  <a:fillRect/>
                </a:stretch>
              </p:blipFill>
              <p:spPr>
                <a:xfrm>
                  <a:off x="9635661" y="1916824"/>
                  <a:ext cx="1152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40" name="Ink 139">
                  <a:extLst>
                    <a:ext uri="{FF2B5EF4-FFF2-40B4-BE49-F238E27FC236}">
                      <a16:creationId xmlns:a16="http://schemas.microsoft.com/office/drawing/2014/main" id="{AE3831F8-EC23-BB71-EEAB-3249773D769E}"/>
                    </a:ext>
                  </a:extLst>
                </p14:cNvPr>
                <p14:cNvContentPartPr/>
                <p14:nvPr/>
              </p14:nvContentPartPr>
              <p14:xfrm>
                <a:off x="9757341" y="1940584"/>
                <a:ext cx="86400" cy="72000"/>
              </p14:xfrm>
            </p:contentPart>
          </mc:Choice>
          <mc:Fallback xmlns="">
            <p:pic>
              <p:nvPicPr>
                <p:cNvPr id="140" name="Ink 139">
                  <a:extLst>
                    <a:ext uri="{FF2B5EF4-FFF2-40B4-BE49-F238E27FC236}">
                      <a16:creationId xmlns:a16="http://schemas.microsoft.com/office/drawing/2014/main" id="{AE3831F8-EC23-BB71-EEAB-3249773D769E}"/>
                    </a:ext>
                  </a:extLst>
                </p:cNvPr>
                <p:cNvPicPr/>
                <p:nvPr/>
              </p:nvPicPr>
              <p:blipFill>
                <a:blip r:embed="rId74"/>
                <a:stretch>
                  <a:fillRect/>
                </a:stretch>
              </p:blipFill>
              <p:spPr>
                <a:xfrm>
                  <a:off x="9748303" y="1931584"/>
                  <a:ext cx="104114"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42" name="Ink 141">
                  <a:extLst>
                    <a:ext uri="{FF2B5EF4-FFF2-40B4-BE49-F238E27FC236}">
                      <a16:creationId xmlns:a16="http://schemas.microsoft.com/office/drawing/2014/main" id="{869F3297-9A97-4546-A63A-C97E24DCE71B}"/>
                    </a:ext>
                  </a:extLst>
                </p14:cNvPr>
                <p14:cNvContentPartPr/>
                <p14:nvPr/>
              </p14:nvContentPartPr>
              <p14:xfrm>
                <a:off x="9810981" y="1994584"/>
                <a:ext cx="105120" cy="123120"/>
              </p14:xfrm>
            </p:contentPart>
          </mc:Choice>
          <mc:Fallback xmlns="">
            <p:pic>
              <p:nvPicPr>
                <p:cNvPr id="142" name="Ink 141">
                  <a:extLst>
                    <a:ext uri="{FF2B5EF4-FFF2-40B4-BE49-F238E27FC236}">
                      <a16:creationId xmlns:a16="http://schemas.microsoft.com/office/drawing/2014/main" id="{869F3297-9A97-4546-A63A-C97E24DCE71B}"/>
                    </a:ext>
                  </a:extLst>
                </p:cNvPr>
                <p:cNvPicPr/>
                <p:nvPr/>
              </p:nvPicPr>
              <p:blipFill>
                <a:blip r:embed="rId76"/>
                <a:stretch>
                  <a:fillRect/>
                </a:stretch>
              </p:blipFill>
              <p:spPr>
                <a:xfrm>
                  <a:off x="9801981" y="1985610"/>
                  <a:ext cx="122760" cy="140709"/>
                </a:xfrm>
                <a:prstGeom prst="rect">
                  <a:avLst/>
                </a:prstGeom>
              </p:spPr>
            </p:pic>
          </mc:Fallback>
        </mc:AlternateContent>
      </p:grpSp>
      <p:grpSp>
        <p:nvGrpSpPr>
          <p:cNvPr id="155" name="Group 154">
            <a:extLst>
              <a:ext uri="{FF2B5EF4-FFF2-40B4-BE49-F238E27FC236}">
                <a16:creationId xmlns:a16="http://schemas.microsoft.com/office/drawing/2014/main" id="{3EB8E355-5DF2-9557-7CDE-4B6E1DA13A24}"/>
              </a:ext>
              <a:ext uri="{C183D7F6-B498-43B3-948B-1728B52AA6E4}">
                <adec:decorative xmlns:adec="http://schemas.microsoft.com/office/drawing/2017/decorative" val="1"/>
              </a:ext>
            </a:extLst>
          </p:cNvPr>
          <p:cNvGrpSpPr/>
          <p:nvPr/>
        </p:nvGrpSpPr>
        <p:grpSpPr>
          <a:xfrm>
            <a:off x="6556941" y="2125984"/>
            <a:ext cx="713520" cy="294480"/>
            <a:chOff x="6556941" y="2125984"/>
            <a:chExt cx="713520" cy="294480"/>
          </a:xfrm>
        </p:grpSpPr>
        <mc:AlternateContent xmlns:mc="http://schemas.openxmlformats.org/markup-compatibility/2006" xmlns:p14="http://schemas.microsoft.com/office/powerpoint/2010/main">
          <mc:Choice Requires="p14">
            <p:contentPart p14:bwMode="auto" r:id="rId77">
              <p14:nvContentPartPr>
                <p14:cNvPr id="144" name="Ink 143">
                  <a:extLst>
                    <a:ext uri="{FF2B5EF4-FFF2-40B4-BE49-F238E27FC236}">
                      <a16:creationId xmlns:a16="http://schemas.microsoft.com/office/drawing/2014/main" id="{2A83AAAC-74EB-A184-FA73-28EA4B9BA483}"/>
                    </a:ext>
                  </a:extLst>
                </p14:cNvPr>
                <p14:cNvContentPartPr/>
                <p14:nvPr/>
              </p14:nvContentPartPr>
              <p14:xfrm>
                <a:off x="6556941" y="2125984"/>
                <a:ext cx="63360" cy="142200"/>
              </p14:xfrm>
            </p:contentPart>
          </mc:Choice>
          <mc:Fallback xmlns="">
            <p:pic>
              <p:nvPicPr>
                <p:cNvPr id="144" name="Ink 143">
                  <a:extLst>
                    <a:ext uri="{FF2B5EF4-FFF2-40B4-BE49-F238E27FC236}">
                      <a16:creationId xmlns:a16="http://schemas.microsoft.com/office/drawing/2014/main" id="{2A83AAAC-74EB-A184-FA73-28EA4B9BA483}"/>
                    </a:ext>
                  </a:extLst>
                </p:cNvPr>
                <p:cNvPicPr/>
                <p:nvPr/>
              </p:nvPicPr>
              <p:blipFill>
                <a:blip r:embed="rId78"/>
                <a:stretch>
                  <a:fillRect/>
                </a:stretch>
              </p:blipFill>
              <p:spPr>
                <a:xfrm>
                  <a:off x="6547941" y="2116984"/>
                  <a:ext cx="810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45" name="Ink 144">
                  <a:extLst>
                    <a:ext uri="{FF2B5EF4-FFF2-40B4-BE49-F238E27FC236}">
                      <a16:creationId xmlns:a16="http://schemas.microsoft.com/office/drawing/2014/main" id="{9318F488-BC15-13D5-B6D2-04BBF3E7C8A6}"/>
                    </a:ext>
                  </a:extLst>
                </p14:cNvPr>
                <p14:cNvContentPartPr/>
                <p14:nvPr/>
              </p14:nvContentPartPr>
              <p14:xfrm>
                <a:off x="6656301" y="2214184"/>
                <a:ext cx="81720" cy="79200"/>
              </p14:xfrm>
            </p:contentPart>
          </mc:Choice>
          <mc:Fallback xmlns="">
            <p:pic>
              <p:nvPicPr>
                <p:cNvPr id="145" name="Ink 144">
                  <a:extLst>
                    <a:ext uri="{FF2B5EF4-FFF2-40B4-BE49-F238E27FC236}">
                      <a16:creationId xmlns:a16="http://schemas.microsoft.com/office/drawing/2014/main" id="{9318F488-BC15-13D5-B6D2-04BBF3E7C8A6}"/>
                    </a:ext>
                  </a:extLst>
                </p:cNvPr>
                <p:cNvPicPr/>
                <p:nvPr/>
              </p:nvPicPr>
              <p:blipFill>
                <a:blip r:embed="rId80"/>
                <a:stretch>
                  <a:fillRect/>
                </a:stretch>
              </p:blipFill>
              <p:spPr>
                <a:xfrm>
                  <a:off x="6647301" y="2205184"/>
                  <a:ext cx="993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46" name="Ink 145">
                  <a:extLst>
                    <a:ext uri="{FF2B5EF4-FFF2-40B4-BE49-F238E27FC236}">
                      <a16:creationId xmlns:a16="http://schemas.microsoft.com/office/drawing/2014/main" id="{E9B2AC63-2737-2D2A-F9F1-D5A8EA45405A}"/>
                    </a:ext>
                  </a:extLst>
                </p14:cNvPr>
                <p14:cNvContentPartPr/>
                <p14:nvPr/>
              </p14:nvContentPartPr>
              <p14:xfrm>
                <a:off x="6763581" y="2217064"/>
                <a:ext cx="63360" cy="75960"/>
              </p14:xfrm>
            </p:contentPart>
          </mc:Choice>
          <mc:Fallback xmlns="">
            <p:pic>
              <p:nvPicPr>
                <p:cNvPr id="146" name="Ink 145">
                  <a:extLst>
                    <a:ext uri="{FF2B5EF4-FFF2-40B4-BE49-F238E27FC236}">
                      <a16:creationId xmlns:a16="http://schemas.microsoft.com/office/drawing/2014/main" id="{E9B2AC63-2737-2D2A-F9F1-D5A8EA45405A}"/>
                    </a:ext>
                  </a:extLst>
                </p:cNvPr>
                <p:cNvPicPr/>
                <p:nvPr/>
              </p:nvPicPr>
              <p:blipFill>
                <a:blip r:embed="rId82"/>
                <a:stretch>
                  <a:fillRect/>
                </a:stretch>
              </p:blipFill>
              <p:spPr>
                <a:xfrm>
                  <a:off x="6754581" y="2208064"/>
                  <a:ext cx="810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47" name="Ink 146">
                  <a:extLst>
                    <a:ext uri="{FF2B5EF4-FFF2-40B4-BE49-F238E27FC236}">
                      <a16:creationId xmlns:a16="http://schemas.microsoft.com/office/drawing/2014/main" id="{8D2BA0CA-5388-87B3-28F4-1ECE203C02C5}"/>
                    </a:ext>
                  </a:extLst>
                </p14:cNvPr>
                <p14:cNvContentPartPr/>
                <p14:nvPr/>
              </p14:nvContentPartPr>
              <p14:xfrm>
                <a:off x="6870501" y="2128864"/>
                <a:ext cx="18360" cy="211680"/>
              </p14:xfrm>
            </p:contentPart>
          </mc:Choice>
          <mc:Fallback xmlns="">
            <p:pic>
              <p:nvPicPr>
                <p:cNvPr id="147" name="Ink 146">
                  <a:extLst>
                    <a:ext uri="{FF2B5EF4-FFF2-40B4-BE49-F238E27FC236}">
                      <a16:creationId xmlns:a16="http://schemas.microsoft.com/office/drawing/2014/main" id="{8D2BA0CA-5388-87B3-28F4-1ECE203C02C5}"/>
                    </a:ext>
                  </a:extLst>
                </p:cNvPr>
                <p:cNvPicPr/>
                <p:nvPr/>
              </p:nvPicPr>
              <p:blipFill>
                <a:blip r:embed="rId84"/>
                <a:stretch>
                  <a:fillRect/>
                </a:stretch>
              </p:blipFill>
              <p:spPr>
                <a:xfrm>
                  <a:off x="6861501" y="2119864"/>
                  <a:ext cx="360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48" name="Ink 147">
                  <a:extLst>
                    <a:ext uri="{FF2B5EF4-FFF2-40B4-BE49-F238E27FC236}">
                      <a16:creationId xmlns:a16="http://schemas.microsoft.com/office/drawing/2014/main" id="{6EDA3BD4-CBDF-10B4-4EF7-7E883D4A0F52}"/>
                    </a:ext>
                  </a:extLst>
                </p14:cNvPr>
                <p14:cNvContentPartPr/>
                <p14:nvPr/>
              </p14:nvContentPartPr>
              <p14:xfrm>
                <a:off x="6936381" y="2236504"/>
                <a:ext cx="12600" cy="56880"/>
              </p14:xfrm>
            </p:contentPart>
          </mc:Choice>
          <mc:Fallback xmlns="">
            <p:pic>
              <p:nvPicPr>
                <p:cNvPr id="148" name="Ink 147">
                  <a:extLst>
                    <a:ext uri="{FF2B5EF4-FFF2-40B4-BE49-F238E27FC236}">
                      <a16:creationId xmlns:a16="http://schemas.microsoft.com/office/drawing/2014/main" id="{6EDA3BD4-CBDF-10B4-4EF7-7E883D4A0F52}"/>
                    </a:ext>
                  </a:extLst>
                </p:cNvPr>
                <p:cNvPicPr/>
                <p:nvPr/>
              </p:nvPicPr>
              <p:blipFill>
                <a:blip r:embed="rId86"/>
                <a:stretch>
                  <a:fillRect/>
                </a:stretch>
              </p:blipFill>
              <p:spPr>
                <a:xfrm>
                  <a:off x="6927381" y="2227504"/>
                  <a:ext cx="3024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49" name="Ink 148">
                  <a:extLst>
                    <a:ext uri="{FF2B5EF4-FFF2-40B4-BE49-F238E27FC236}">
                      <a16:creationId xmlns:a16="http://schemas.microsoft.com/office/drawing/2014/main" id="{15D6B3B6-5FD9-1658-9EA5-FD4C24A1E88F}"/>
                    </a:ext>
                  </a:extLst>
                </p14:cNvPr>
                <p14:cNvContentPartPr/>
                <p14:nvPr/>
              </p14:nvContentPartPr>
              <p14:xfrm>
                <a:off x="6938541" y="2187184"/>
                <a:ext cx="360" cy="360"/>
              </p14:xfrm>
            </p:contentPart>
          </mc:Choice>
          <mc:Fallback xmlns="">
            <p:pic>
              <p:nvPicPr>
                <p:cNvPr id="149" name="Ink 148">
                  <a:extLst>
                    <a:ext uri="{FF2B5EF4-FFF2-40B4-BE49-F238E27FC236}">
                      <a16:creationId xmlns:a16="http://schemas.microsoft.com/office/drawing/2014/main" id="{15D6B3B6-5FD9-1658-9EA5-FD4C24A1E88F}"/>
                    </a:ext>
                  </a:extLst>
                </p:cNvPr>
                <p:cNvPicPr/>
                <p:nvPr/>
              </p:nvPicPr>
              <p:blipFill>
                <a:blip r:embed="rId6"/>
                <a:stretch>
                  <a:fillRect/>
                </a:stretch>
              </p:blipFill>
              <p:spPr>
                <a:xfrm>
                  <a:off x="6929541" y="21781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50" name="Ink 149">
                  <a:extLst>
                    <a:ext uri="{FF2B5EF4-FFF2-40B4-BE49-F238E27FC236}">
                      <a16:creationId xmlns:a16="http://schemas.microsoft.com/office/drawing/2014/main" id="{DD4B837A-4A93-89E7-FBCD-F8BDA8888D3A}"/>
                    </a:ext>
                  </a:extLst>
                </p14:cNvPr>
                <p14:cNvContentPartPr/>
                <p14:nvPr/>
              </p14:nvContentPartPr>
              <p14:xfrm>
                <a:off x="6947901" y="2245504"/>
                <a:ext cx="103680" cy="174960"/>
              </p14:xfrm>
            </p:contentPart>
          </mc:Choice>
          <mc:Fallback xmlns="">
            <p:pic>
              <p:nvPicPr>
                <p:cNvPr id="150" name="Ink 149">
                  <a:extLst>
                    <a:ext uri="{FF2B5EF4-FFF2-40B4-BE49-F238E27FC236}">
                      <a16:creationId xmlns:a16="http://schemas.microsoft.com/office/drawing/2014/main" id="{DD4B837A-4A93-89E7-FBCD-F8BDA8888D3A}"/>
                    </a:ext>
                  </a:extLst>
                </p:cNvPr>
                <p:cNvPicPr/>
                <p:nvPr/>
              </p:nvPicPr>
              <p:blipFill>
                <a:blip r:embed="rId89"/>
                <a:stretch>
                  <a:fillRect/>
                </a:stretch>
              </p:blipFill>
              <p:spPr>
                <a:xfrm>
                  <a:off x="6938901" y="2236504"/>
                  <a:ext cx="1213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52" name="Ink 151">
                  <a:extLst>
                    <a:ext uri="{FF2B5EF4-FFF2-40B4-BE49-F238E27FC236}">
                      <a16:creationId xmlns:a16="http://schemas.microsoft.com/office/drawing/2014/main" id="{330B50A0-2240-15B7-7A8F-CC5CF17112FA}"/>
                    </a:ext>
                  </a:extLst>
                </p14:cNvPr>
                <p14:cNvContentPartPr/>
                <p14:nvPr/>
              </p14:nvContentPartPr>
              <p14:xfrm>
                <a:off x="7073181" y="2187184"/>
                <a:ext cx="63000" cy="149040"/>
              </p14:xfrm>
            </p:contentPart>
          </mc:Choice>
          <mc:Fallback xmlns="">
            <p:pic>
              <p:nvPicPr>
                <p:cNvPr id="152" name="Ink 151">
                  <a:extLst>
                    <a:ext uri="{FF2B5EF4-FFF2-40B4-BE49-F238E27FC236}">
                      <a16:creationId xmlns:a16="http://schemas.microsoft.com/office/drawing/2014/main" id="{330B50A0-2240-15B7-7A8F-CC5CF17112FA}"/>
                    </a:ext>
                  </a:extLst>
                </p:cNvPr>
                <p:cNvPicPr/>
                <p:nvPr/>
              </p:nvPicPr>
              <p:blipFill>
                <a:blip r:embed="rId91"/>
                <a:stretch>
                  <a:fillRect/>
                </a:stretch>
              </p:blipFill>
              <p:spPr>
                <a:xfrm>
                  <a:off x="7064181" y="2178184"/>
                  <a:ext cx="806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53" name="Ink 152">
                  <a:extLst>
                    <a:ext uri="{FF2B5EF4-FFF2-40B4-BE49-F238E27FC236}">
                      <a16:creationId xmlns:a16="http://schemas.microsoft.com/office/drawing/2014/main" id="{6FD80FC7-79DD-06D7-5886-6229704B2439}"/>
                    </a:ext>
                  </a:extLst>
                </p14:cNvPr>
                <p14:cNvContentPartPr/>
                <p14:nvPr/>
              </p14:nvContentPartPr>
              <p14:xfrm>
                <a:off x="7180101" y="2205184"/>
                <a:ext cx="41400" cy="144720"/>
              </p14:xfrm>
            </p:contentPart>
          </mc:Choice>
          <mc:Fallback xmlns="">
            <p:pic>
              <p:nvPicPr>
                <p:cNvPr id="153" name="Ink 152">
                  <a:extLst>
                    <a:ext uri="{FF2B5EF4-FFF2-40B4-BE49-F238E27FC236}">
                      <a16:creationId xmlns:a16="http://schemas.microsoft.com/office/drawing/2014/main" id="{6FD80FC7-79DD-06D7-5886-6229704B2439}"/>
                    </a:ext>
                  </a:extLst>
                </p:cNvPr>
                <p:cNvPicPr/>
                <p:nvPr/>
              </p:nvPicPr>
              <p:blipFill>
                <a:blip r:embed="rId93"/>
                <a:stretch>
                  <a:fillRect/>
                </a:stretch>
              </p:blipFill>
              <p:spPr>
                <a:xfrm>
                  <a:off x="7171101" y="2196162"/>
                  <a:ext cx="59040" cy="162404"/>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54" name="Ink 153">
                  <a:extLst>
                    <a:ext uri="{FF2B5EF4-FFF2-40B4-BE49-F238E27FC236}">
                      <a16:creationId xmlns:a16="http://schemas.microsoft.com/office/drawing/2014/main" id="{A19D6D33-65D8-6522-6BAD-1D000C654CF0}"/>
                    </a:ext>
                  </a:extLst>
                </p14:cNvPr>
                <p14:cNvContentPartPr/>
                <p14:nvPr/>
              </p14:nvContentPartPr>
              <p14:xfrm>
                <a:off x="7162821" y="2280784"/>
                <a:ext cx="107640" cy="5040"/>
              </p14:xfrm>
            </p:contentPart>
          </mc:Choice>
          <mc:Fallback xmlns="">
            <p:pic>
              <p:nvPicPr>
                <p:cNvPr id="154" name="Ink 153">
                  <a:extLst>
                    <a:ext uri="{FF2B5EF4-FFF2-40B4-BE49-F238E27FC236}">
                      <a16:creationId xmlns:a16="http://schemas.microsoft.com/office/drawing/2014/main" id="{A19D6D33-65D8-6522-6BAD-1D000C654CF0}"/>
                    </a:ext>
                  </a:extLst>
                </p:cNvPr>
                <p:cNvPicPr/>
                <p:nvPr/>
              </p:nvPicPr>
              <p:blipFill>
                <a:blip r:embed="rId95"/>
                <a:stretch>
                  <a:fillRect/>
                </a:stretch>
              </p:blipFill>
              <p:spPr>
                <a:xfrm>
                  <a:off x="7153821" y="2271784"/>
                  <a:ext cx="125280" cy="22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156" name="Ink 155">
                <a:extLst>
                  <a:ext uri="{FF2B5EF4-FFF2-40B4-BE49-F238E27FC236}">
                    <a16:creationId xmlns:a16="http://schemas.microsoft.com/office/drawing/2014/main" id="{04FCB970-3C26-526A-14A7-DC8E781F9226}"/>
                  </a:ext>
                  <a:ext uri="{C183D7F6-B498-43B3-948B-1728B52AA6E4}">
                    <adec:decorative xmlns:adec="http://schemas.microsoft.com/office/drawing/2017/decorative" val="1"/>
                  </a:ext>
                </a:extLst>
              </p14:cNvPr>
              <p14:cNvContentPartPr/>
              <p14:nvPr/>
            </p14:nvContentPartPr>
            <p14:xfrm>
              <a:off x="7646661" y="2500744"/>
              <a:ext cx="111600" cy="10080"/>
            </p14:xfrm>
          </p:contentPart>
        </mc:Choice>
        <mc:Fallback xmlns="">
          <p:pic>
            <p:nvPicPr>
              <p:cNvPr id="156" name="Ink 155">
                <a:extLst>
                  <a:ext uri="{FF2B5EF4-FFF2-40B4-BE49-F238E27FC236}">
                    <a16:creationId xmlns:a16="http://schemas.microsoft.com/office/drawing/2014/main" id="{04FCB970-3C26-526A-14A7-DC8E781F9226}"/>
                  </a:ext>
                  <a:ext uri="{C183D7F6-B498-43B3-948B-1728B52AA6E4}">
                    <adec:decorative xmlns:adec="http://schemas.microsoft.com/office/drawing/2017/decorative" val="1"/>
                  </a:ext>
                </a:extLst>
              </p:cNvPr>
              <p:cNvPicPr/>
              <p:nvPr/>
            </p:nvPicPr>
            <p:blipFill>
              <a:blip r:embed="rId97"/>
              <a:stretch>
                <a:fillRect/>
              </a:stretch>
            </p:blipFill>
            <p:spPr>
              <a:xfrm>
                <a:off x="7637661" y="2491744"/>
                <a:ext cx="129240" cy="27720"/>
              </a:xfrm>
              <a:prstGeom prst="rect">
                <a:avLst/>
              </a:prstGeom>
            </p:spPr>
          </p:pic>
        </mc:Fallback>
      </mc:AlternateContent>
      <p:grpSp>
        <p:nvGrpSpPr>
          <p:cNvPr id="160" name="Group 159">
            <a:extLst>
              <a:ext uri="{FF2B5EF4-FFF2-40B4-BE49-F238E27FC236}">
                <a16:creationId xmlns:a16="http://schemas.microsoft.com/office/drawing/2014/main" id="{F64F08A4-771C-42D0-A36A-A55FEBCDF16F}"/>
              </a:ext>
              <a:ext uri="{C183D7F6-B498-43B3-948B-1728B52AA6E4}">
                <adec:decorative xmlns:adec="http://schemas.microsoft.com/office/drawing/2017/decorative" val="1"/>
              </a:ext>
            </a:extLst>
          </p:cNvPr>
          <p:cNvGrpSpPr/>
          <p:nvPr/>
        </p:nvGrpSpPr>
        <p:grpSpPr>
          <a:xfrm>
            <a:off x="7539021" y="2851744"/>
            <a:ext cx="118080" cy="61920"/>
            <a:chOff x="7539021" y="2851744"/>
            <a:chExt cx="118080" cy="61920"/>
          </a:xfrm>
        </p:grpSpPr>
        <mc:AlternateContent xmlns:mc="http://schemas.openxmlformats.org/markup-compatibility/2006" xmlns:p14="http://schemas.microsoft.com/office/powerpoint/2010/main">
          <mc:Choice Requires="p14">
            <p:contentPart p14:bwMode="auto" r:id="rId98">
              <p14:nvContentPartPr>
                <p14:cNvPr id="157" name="Ink 156">
                  <a:extLst>
                    <a:ext uri="{FF2B5EF4-FFF2-40B4-BE49-F238E27FC236}">
                      <a16:creationId xmlns:a16="http://schemas.microsoft.com/office/drawing/2014/main" id="{704D151A-F456-576A-E775-51BD19D79DDC}"/>
                    </a:ext>
                  </a:extLst>
                </p14:cNvPr>
                <p14:cNvContentPartPr/>
                <p14:nvPr/>
              </p14:nvContentPartPr>
              <p14:xfrm>
                <a:off x="7539021" y="2874784"/>
                <a:ext cx="118080" cy="25560"/>
              </p14:xfrm>
            </p:contentPart>
          </mc:Choice>
          <mc:Fallback xmlns="">
            <p:pic>
              <p:nvPicPr>
                <p:cNvPr id="157" name="Ink 156">
                  <a:extLst>
                    <a:ext uri="{FF2B5EF4-FFF2-40B4-BE49-F238E27FC236}">
                      <a16:creationId xmlns:a16="http://schemas.microsoft.com/office/drawing/2014/main" id="{704D151A-F456-576A-E775-51BD19D79DDC}"/>
                    </a:ext>
                  </a:extLst>
                </p:cNvPr>
                <p:cNvPicPr/>
                <p:nvPr/>
              </p:nvPicPr>
              <p:blipFill>
                <a:blip r:embed="rId99"/>
                <a:stretch>
                  <a:fillRect/>
                </a:stretch>
              </p:blipFill>
              <p:spPr>
                <a:xfrm>
                  <a:off x="7530021" y="2865909"/>
                  <a:ext cx="135720" cy="42955"/>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8" name="Ink 157">
                  <a:extLst>
                    <a:ext uri="{FF2B5EF4-FFF2-40B4-BE49-F238E27FC236}">
                      <a16:creationId xmlns:a16="http://schemas.microsoft.com/office/drawing/2014/main" id="{D4A02980-3A6F-8A86-DE4B-15883D091FAF}"/>
                    </a:ext>
                  </a:extLst>
                </p14:cNvPr>
                <p14:cNvContentPartPr/>
                <p14:nvPr/>
              </p14:nvContentPartPr>
              <p14:xfrm>
                <a:off x="7631181" y="2877304"/>
                <a:ext cx="24840" cy="36360"/>
              </p14:xfrm>
            </p:contentPart>
          </mc:Choice>
          <mc:Fallback xmlns="">
            <p:pic>
              <p:nvPicPr>
                <p:cNvPr id="158" name="Ink 157">
                  <a:extLst>
                    <a:ext uri="{FF2B5EF4-FFF2-40B4-BE49-F238E27FC236}">
                      <a16:creationId xmlns:a16="http://schemas.microsoft.com/office/drawing/2014/main" id="{D4A02980-3A6F-8A86-DE4B-15883D091FAF}"/>
                    </a:ext>
                  </a:extLst>
                </p:cNvPr>
                <p:cNvPicPr/>
                <p:nvPr/>
              </p:nvPicPr>
              <p:blipFill>
                <a:blip r:embed="rId101"/>
                <a:stretch>
                  <a:fillRect/>
                </a:stretch>
              </p:blipFill>
              <p:spPr>
                <a:xfrm>
                  <a:off x="7622310" y="2868304"/>
                  <a:ext cx="42228"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59" name="Ink 158">
                  <a:extLst>
                    <a:ext uri="{FF2B5EF4-FFF2-40B4-BE49-F238E27FC236}">
                      <a16:creationId xmlns:a16="http://schemas.microsoft.com/office/drawing/2014/main" id="{7FC4C265-B94A-CB33-7BF6-D5861564854E}"/>
                    </a:ext>
                  </a:extLst>
                </p14:cNvPr>
                <p14:cNvContentPartPr/>
                <p14:nvPr/>
              </p14:nvContentPartPr>
              <p14:xfrm>
                <a:off x="7620741" y="2851744"/>
                <a:ext cx="21600" cy="21600"/>
              </p14:xfrm>
            </p:contentPart>
          </mc:Choice>
          <mc:Fallback xmlns="">
            <p:pic>
              <p:nvPicPr>
                <p:cNvPr id="159" name="Ink 158">
                  <a:extLst>
                    <a:ext uri="{FF2B5EF4-FFF2-40B4-BE49-F238E27FC236}">
                      <a16:creationId xmlns:a16="http://schemas.microsoft.com/office/drawing/2014/main" id="{7FC4C265-B94A-CB33-7BF6-D5861564854E}"/>
                    </a:ext>
                  </a:extLst>
                </p:cNvPr>
                <p:cNvPicPr/>
                <p:nvPr/>
              </p:nvPicPr>
              <p:blipFill>
                <a:blip r:embed="rId103"/>
                <a:stretch>
                  <a:fillRect/>
                </a:stretch>
              </p:blipFill>
              <p:spPr>
                <a:xfrm>
                  <a:off x="7611741" y="2842744"/>
                  <a:ext cx="39240" cy="39240"/>
                </a:xfrm>
                <a:prstGeom prst="rect">
                  <a:avLst/>
                </a:prstGeom>
              </p:spPr>
            </p:pic>
          </mc:Fallback>
        </mc:AlternateContent>
      </p:grpSp>
      <p:grpSp>
        <p:nvGrpSpPr>
          <p:cNvPr id="163" name="Group 162">
            <a:extLst>
              <a:ext uri="{FF2B5EF4-FFF2-40B4-BE49-F238E27FC236}">
                <a16:creationId xmlns:a16="http://schemas.microsoft.com/office/drawing/2014/main" id="{B56ADB88-8ADA-6764-C081-D5C5C40DF052}"/>
              </a:ext>
              <a:ext uri="{C183D7F6-B498-43B3-948B-1728B52AA6E4}">
                <adec:decorative xmlns:adec="http://schemas.microsoft.com/office/drawing/2017/decorative" val="1"/>
              </a:ext>
            </a:extLst>
          </p:cNvPr>
          <p:cNvGrpSpPr/>
          <p:nvPr/>
        </p:nvGrpSpPr>
        <p:grpSpPr>
          <a:xfrm>
            <a:off x="7720461" y="2476264"/>
            <a:ext cx="34200" cy="65880"/>
            <a:chOff x="7720461" y="2476264"/>
            <a:chExt cx="34200" cy="65880"/>
          </a:xfrm>
        </p:grpSpPr>
        <mc:AlternateContent xmlns:mc="http://schemas.openxmlformats.org/markup-compatibility/2006" xmlns:p14="http://schemas.microsoft.com/office/powerpoint/2010/main">
          <mc:Choice Requires="p14">
            <p:contentPart p14:bwMode="auto" r:id="rId104">
              <p14:nvContentPartPr>
                <p14:cNvPr id="161" name="Ink 160">
                  <a:extLst>
                    <a:ext uri="{FF2B5EF4-FFF2-40B4-BE49-F238E27FC236}">
                      <a16:creationId xmlns:a16="http://schemas.microsoft.com/office/drawing/2014/main" id="{983ED01B-33A7-505C-9A85-9B93C4A7AB25}"/>
                    </a:ext>
                  </a:extLst>
                </p14:cNvPr>
                <p14:cNvContentPartPr/>
                <p14:nvPr/>
              </p14:nvContentPartPr>
              <p14:xfrm>
                <a:off x="7733421" y="2510104"/>
                <a:ext cx="21240" cy="32040"/>
              </p14:xfrm>
            </p:contentPart>
          </mc:Choice>
          <mc:Fallback xmlns="">
            <p:pic>
              <p:nvPicPr>
                <p:cNvPr id="161" name="Ink 160">
                  <a:extLst>
                    <a:ext uri="{FF2B5EF4-FFF2-40B4-BE49-F238E27FC236}">
                      <a16:creationId xmlns:a16="http://schemas.microsoft.com/office/drawing/2014/main" id="{983ED01B-33A7-505C-9A85-9B93C4A7AB25}"/>
                    </a:ext>
                  </a:extLst>
                </p:cNvPr>
                <p:cNvPicPr/>
                <p:nvPr/>
              </p:nvPicPr>
              <p:blipFill>
                <a:blip r:embed="rId105"/>
                <a:stretch>
                  <a:fillRect/>
                </a:stretch>
              </p:blipFill>
              <p:spPr>
                <a:xfrm>
                  <a:off x="7724266" y="2501104"/>
                  <a:ext cx="39184"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2" name="Ink 161">
                  <a:extLst>
                    <a:ext uri="{FF2B5EF4-FFF2-40B4-BE49-F238E27FC236}">
                      <a16:creationId xmlns:a16="http://schemas.microsoft.com/office/drawing/2014/main" id="{F76A33CA-8BD1-7A48-AFEE-0F84573879A1}"/>
                    </a:ext>
                  </a:extLst>
                </p14:cNvPr>
                <p14:cNvContentPartPr/>
                <p14:nvPr/>
              </p14:nvContentPartPr>
              <p14:xfrm>
                <a:off x="7720461" y="2476264"/>
                <a:ext cx="29880" cy="25200"/>
              </p14:xfrm>
            </p:contentPart>
          </mc:Choice>
          <mc:Fallback xmlns="">
            <p:pic>
              <p:nvPicPr>
                <p:cNvPr id="162" name="Ink 161">
                  <a:extLst>
                    <a:ext uri="{FF2B5EF4-FFF2-40B4-BE49-F238E27FC236}">
                      <a16:creationId xmlns:a16="http://schemas.microsoft.com/office/drawing/2014/main" id="{F76A33CA-8BD1-7A48-AFEE-0F84573879A1}"/>
                    </a:ext>
                  </a:extLst>
                </p:cNvPr>
                <p:cNvPicPr/>
                <p:nvPr/>
              </p:nvPicPr>
              <p:blipFill>
                <a:blip r:embed="rId107"/>
                <a:stretch>
                  <a:fillRect/>
                </a:stretch>
              </p:blipFill>
              <p:spPr>
                <a:xfrm>
                  <a:off x="7711461" y="2467264"/>
                  <a:ext cx="47520" cy="42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165" name="Ink 164">
                <a:extLst>
                  <a:ext uri="{FF2B5EF4-FFF2-40B4-BE49-F238E27FC236}">
                    <a16:creationId xmlns:a16="http://schemas.microsoft.com/office/drawing/2014/main" id="{C6A12353-FFE0-7054-17C0-ACC4713444E8}"/>
                  </a:ext>
                  <a:ext uri="{C183D7F6-B498-43B3-948B-1728B52AA6E4}">
                    <adec:decorative xmlns:adec="http://schemas.microsoft.com/office/drawing/2017/decorative" val="1"/>
                  </a:ext>
                </a:extLst>
              </p14:cNvPr>
              <p14:cNvContentPartPr/>
              <p14:nvPr/>
            </p14:nvContentPartPr>
            <p14:xfrm>
              <a:off x="7364061" y="2720704"/>
              <a:ext cx="174960" cy="197640"/>
            </p14:xfrm>
          </p:contentPart>
        </mc:Choice>
        <mc:Fallback xmlns="">
          <p:pic>
            <p:nvPicPr>
              <p:cNvPr id="165" name="Ink 164">
                <a:extLst>
                  <a:ext uri="{FF2B5EF4-FFF2-40B4-BE49-F238E27FC236}">
                    <a16:creationId xmlns:a16="http://schemas.microsoft.com/office/drawing/2014/main" id="{C6A12353-FFE0-7054-17C0-ACC4713444E8}"/>
                  </a:ext>
                  <a:ext uri="{C183D7F6-B498-43B3-948B-1728B52AA6E4}">
                    <adec:decorative xmlns:adec="http://schemas.microsoft.com/office/drawing/2017/decorative" val="1"/>
                  </a:ext>
                </a:extLst>
              </p:cNvPr>
              <p:cNvPicPr/>
              <p:nvPr/>
            </p:nvPicPr>
            <p:blipFill>
              <a:blip r:embed="rId109"/>
              <a:stretch>
                <a:fillRect/>
              </a:stretch>
            </p:blipFill>
            <p:spPr>
              <a:xfrm>
                <a:off x="7359741" y="2716384"/>
                <a:ext cx="183600" cy="206280"/>
              </a:xfrm>
              <a:prstGeom prst="rect">
                <a:avLst/>
              </a:prstGeom>
            </p:spPr>
          </p:pic>
        </mc:Fallback>
      </mc:AlternateContent>
      <p:grpSp>
        <p:nvGrpSpPr>
          <p:cNvPr id="176" name="Group 175">
            <a:extLst>
              <a:ext uri="{FF2B5EF4-FFF2-40B4-BE49-F238E27FC236}">
                <a16:creationId xmlns:a16="http://schemas.microsoft.com/office/drawing/2014/main" id="{1D08C558-2212-AE89-E9B8-04914F1FB24D}"/>
              </a:ext>
              <a:ext uri="{C183D7F6-B498-43B3-948B-1728B52AA6E4}">
                <adec:decorative xmlns:adec="http://schemas.microsoft.com/office/drawing/2017/decorative" val="1"/>
              </a:ext>
            </a:extLst>
          </p:cNvPr>
          <p:cNvGrpSpPr/>
          <p:nvPr/>
        </p:nvGrpSpPr>
        <p:grpSpPr>
          <a:xfrm>
            <a:off x="7359741" y="2716024"/>
            <a:ext cx="67320" cy="62640"/>
            <a:chOff x="7359741" y="2716024"/>
            <a:chExt cx="67320" cy="62640"/>
          </a:xfrm>
        </p:grpSpPr>
        <mc:AlternateContent xmlns:mc="http://schemas.openxmlformats.org/markup-compatibility/2006" xmlns:p14="http://schemas.microsoft.com/office/powerpoint/2010/main">
          <mc:Choice Requires="p14">
            <p:contentPart p14:bwMode="auto" r:id="rId110">
              <p14:nvContentPartPr>
                <p14:cNvPr id="174" name="Ink 173">
                  <a:extLst>
                    <a:ext uri="{FF2B5EF4-FFF2-40B4-BE49-F238E27FC236}">
                      <a16:creationId xmlns:a16="http://schemas.microsoft.com/office/drawing/2014/main" id="{2F377EB7-BF6E-997A-1721-084D34C04152}"/>
                    </a:ext>
                  </a:extLst>
                </p14:cNvPr>
                <p14:cNvContentPartPr/>
                <p14:nvPr/>
              </p14:nvContentPartPr>
              <p14:xfrm>
                <a:off x="7359741" y="2716024"/>
                <a:ext cx="4680" cy="62640"/>
              </p14:xfrm>
            </p:contentPart>
          </mc:Choice>
          <mc:Fallback xmlns="">
            <p:pic>
              <p:nvPicPr>
                <p:cNvPr id="174" name="Ink 173">
                  <a:extLst>
                    <a:ext uri="{FF2B5EF4-FFF2-40B4-BE49-F238E27FC236}">
                      <a16:creationId xmlns:a16="http://schemas.microsoft.com/office/drawing/2014/main" id="{2F377EB7-BF6E-997A-1721-084D34C04152}"/>
                    </a:ext>
                  </a:extLst>
                </p:cNvPr>
                <p:cNvPicPr/>
                <p:nvPr/>
              </p:nvPicPr>
              <p:blipFill>
                <a:blip r:embed="rId111"/>
                <a:stretch>
                  <a:fillRect/>
                </a:stretch>
              </p:blipFill>
              <p:spPr>
                <a:xfrm>
                  <a:off x="7355421" y="2711704"/>
                  <a:ext cx="133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75" name="Ink 174">
                  <a:extLst>
                    <a:ext uri="{FF2B5EF4-FFF2-40B4-BE49-F238E27FC236}">
                      <a16:creationId xmlns:a16="http://schemas.microsoft.com/office/drawing/2014/main" id="{B0BB952D-BD9D-EA70-3A0E-3FC8B4AF7A42}"/>
                    </a:ext>
                  </a:extLst>
                </p14:cNvPr>
                <p14:cNvContentPartPr/>
                <p14:nvPr/>
              </p14:nvContentPartPr>
              <p14:xfrm>
                <a:off x="7373421" y="2720704"/>
                <a:ext cx="53640" cy="5040"/>
              </p14:xfrm>
            </p:contentPart>
          </mc:Choice>
          <mc:Fallback xmlns="">
            <p:pic>
              <p:nvPicPr>
                <p:cNvPr id="175" name="Ink 174">
                  <a:extLst>
                    <a:ext uri="{FF2B5EF4-FFF2-40B4-BE49-F238E27FC236}">
                      <a16:creationId xmlns:a16="http://schemas.microsoft.com/office/drawing/2014/main" id="{B0BB952D-BD9D-EA70-3A0E-3FC8B4AF7A42}"/>
                    </a:ext>
                  </a:extLst>
                </p:cNvPr>
                <p:cNvPicPr/>
                <p:nvPr/>
              </p:nvPicPr>
              <p:blipFill>
                <a:blip r:embed="rId113"/>
                <a:stretch>
                  <a:fillRect/>
                </a:stretch>
              </p:blipFill>
              <p:spPr>
                <a:xfrm>
                  <a:off x="7369101" y="2716384"/>
                  <a:ext cx="62280" cy="13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4">
            <p14:nvContentPartPr>
              <p14:cNvPr id="178" name="Ink 177">
                <a:extLst>
                  <a:ext uri="{FF2B5EF4-FFF2-40B4-BE49-F238E27FC236}">
                    <a16:creationId xmlns:a16="http://schemas.microsoft.com/office/drawing/2014/main" id="{041ACD02-87A2-7855-9D41-8C2EB960CDAF}"/>
                  </a:ext>
                  <a:ext uri="{C183D7F6-B498-43B3-948B-1728B52AA6E4}">
                    <adec:decorative xmlns:adec="http://schemas.microsoft.com/office/drawing/2017/decorative" val="1"/>
                  </a:ext>
                </a:extLst>
              </p14:cNvPr>
              <p14:cNvContentPartPr/>
              <p14:nvPr/>
            </p14:nvContentPartPr>
            <p14:xfrm>
              <a:off x="7588341" y="2187184"/>
              <a:ext cx="59040" cy="318600"/>
            </p14:xfrm>
          </p:contentPart>
        </mc:Choice>
        <mc:Fallback xmlns="">
          <p:pic>
            <p:nvPicPr>
              <p:cNvPr id="178" name="Ink 177">
                <a:extLst>
                  <a:ext uri="{FF2B5EF4-FFF2-40B4-BE49-F238E27FC236}">
                    <a16:creationId xmlns:a16="http://schemas.microsoft.com/office/drawing/2014/main" id="{041ACD02-87A2-7855-9D41-8C2EB960CDAF}"/>
                  </a:ext>
                  <a:ext uri="{C183D7F6-B498-43B3-948B-1728B52AA6E4}">
                    <adec:decorative xmlns:adec="http://schemas.microsoft.com/office/drawing/2017/decorative" val="1"/>
                  </a:ext>
                </a:extLst>
              </p:cNvPr>
              <p:cNvPicPr/>
              <p:nvPr/>
            </p:nvPicPr>
            <p:blipFill>
              <a:blip r:embed="rId115"/>
              <a:stretch>
                <a:fillRect/>
              </a:stretch>
            </p:blipFill>
            <p:spPr>
              <a:xfrm>
                <a:off x="7584021" y="2182864"/>
                <a:ext cx="67680" cy="327240"/>
              </a:xfrm>
              <a:prstGeom prst="rect">
                <a:avLst/>
              </a:prstGeom>
            </p:spPr>
          </p:pic>
        </mc:Fallback>
      </mc:AlternateContent>
      <p:grpSp>
        <p:nvGrpSpPr>
          <p:cNvPr id="181" name="Group 180">
            <a:extLst>
              <a:ext uri="{FF2B5EF4-FFF2-40B4-BE49-F238E27FC236}">
                <a16:creationId xmlns:a16="http://schemas.microsoft.com/office/drawing/2014/main" id="{5D295082-28E5-F2B8-BF33-C60588213564}"/>
              </a:ext>
              <a:ext uri="{C183D7F6-B498-43B3-948B-1728B52AA6E4}">
                <adec:decorative xmlns:adec="http://schemas.microsoft.com/office/drawing/2017/decorative" val="1"/>
              </a:ext>
            </a:extLst>
          </p:cNvPr>
          <p:cNvGrpSpPr/>
          <p:nvPr/>
        </p:nvGrpSpPr>
        <p:grpSpPr>
          <a:xfrm>
            <a:off x="7559181" y="2182504"/>
            <a:ext cx="79200" cy="38520"/>
            <a:chOff x="7559181" y="2182504"/>
            <a:chExt cx="79200" cy="38520"/>
          </a:xfrm>
        </p:grpSpPr>
        <mc:AlternateContent xmlns:mc="http://schemas.openxmlformats.org/markup-compatibility/2006" xmlns:p14="http://schemas.microsoft.com/office/powerpoint/2010/main">
          <mc:Choice Requires="p14">
            <p:contentPart p14:bwMode="auto" r:id="rId116">
              <p14:nvContentPartPr>
                <p14:cNvPr id="179" name="Ink 178">
                  <a:extLst>
                    <a:ext uri="{FF2B5EF4-FFF2-40B4-BE49-F238E27FC236}">
                      <a16:creationId xmlns:a16="http://schemas.microsoft.com/office/drawing/2014/main" id="{0CBA7768-FC71-9377-7FDC-DE3DDC1DD3F2}"/>
                    </a:ext>
                  </a:extLst>
                </p14:cNvPr>
                <p14:cNvContentPartPr/>
                <p14:nvPr/>
              </p14:nvContentPartPr>
              <p14:xfrm>
                <a:off x="7559181" y="2182504"/>
                <a:ext cx="29520" cy="38520"/>
              </p14:xfrm>
            </p:contentPart>
          </mc:Choice>
          <mc:Fallback xmlns="">
            <p:pic>
              <p:nvPicPr>
                <p:cNvPr id="179" name="Ink 178">
                  <a:extLst>
                    <a:ext uri="{FF2B5EF4-FFF2-40B4-BE49-F238E27FC236}">
                      <a16:creationId xmlns:a16="http://schemas.microsoft.com/office/drawing/2014/main" id="{0CBA7768-FC71-9377-7FDC-DE3DDC1DD3F2}"/>
                    </a:ext>
                  </a:extLst>
                </p:cNvPr>
                <p:cNvPicPr/>
                <p:nvPr/>
              </p:nvPicPr>
              <p:blipFill>
                <a:blip r:embed="rId117"/>
                <a:stretch>
                  <a:fillRect/>
                </a:stretch>
              </p:blipFill>
              <p:spPr>
                <a:xfrm>
                  <a:off x="7554913" y="2178184"/>
                  <a:ext cx="38056"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80" name="Ink 179">
                  <a:extLst>
                    <a:ext uri="{FF2B5EF4-FFF2-40B4-BE49-F238E27FC236}">
                      <a16:creationId xmlns:a16="http://schemas.microsoft.com/office/drawing/2014/main" id="{0C4392CC-EFA6-6B93-044A-FF82571C1B64}"/>
                    </a:ext>
                  </a:extLst>
                </p14:cNvPr>
                <p14:cNvContentPartPr/>
                <p14:nvPr/>
              </p14:nvContentPartPr>
              <p14:xfrm>
                <a:off x="7584021" y="2187184"/>
                <a:ext cx="54360" cy="13320"/>
              </p14:xfrm>
            </p:contentPart>
          </mc:Choice>
          <mc:Fallback xmlns="">
            <p:pic>
              <p:nvPicPr>
                <p:cNvPr id="180" name="Ink 179">
                  <a:extLst>
                    <a:ext uri="{FF2B5EF4-FFF2-40B4-BE49-F238E27FC236}">
                      <a16:creationId xmlns:a16="http://schemas.microsoft.com/office/drawing/2014/main" id="{0C4392CC-EFA6-6B93-044A-FF82571C1B64}"/>
                    </a:ext>
                  </a:extLst>
                </p:cNvPr>
                <p:cNvPicPr/>
                <p:nvPr/>
              </p:nvPicPr>
              <p:blipFill>
                <a:blip r:embed="rId119"/>
                <a:stretch>
                  <a:fillRect/>
                </a:stretch>
              </p:blipFill>
              <p:spPr>
                <a:xfrm>
                  <a:off x="7579701" y="2182744"/>
                  <a:ext cx="63000" cy="22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0">
            <p14:nvContentPartPr>
              <p14:cNvPr id="182" name="Ink 181">
                <a:extLst>
                  <a:ext uri="{FF2B5EF4-FFF2-40B4-BE49-F238E27FC236}">
                    <a16:creationId xmlns:a16="http://schemas.microsoft.com/office/drawing/2014/main" id="{5F1B3A5E-2D0A-23A3-7E9A-EF5FB1EF9513}"/>
                  </a:ext>
                  <a:ext uri="{C183D7F6-B498-43B3-948B-1728B52AA6E4}">
                    <adec:decorative xmlns:adec="http://schemas.microsoft.com/office/drawing/2017/decorative" val="1"/>
                  </a:ext>
                </a:extLst>
              </p14:cNvPr>
              <p14:cNvContentPartPr/>
              <p14:nvPr/>
            </p14:nvContentPartPr>
            <p14:xfrm>
              <a:off x="8412741" y="3050464"/>
              <a:ext cx="575280" cy="446400"/>
            </p14:xfrm>
          </p:contentPart>
        </mc:Choice>
        <mc:Fallback xmlns="">
          <p:pic>
            <p:nvPicPr>
              <p:cNvPr id="182" name="Ink 181">
                <a:extLst>
                  <a:ext uri="{FF2B5EF4-FFF2-40B4-BE49-F238E27FC236}">
                    <a16:creationId xmlns:a16="http://schemas.microsoft.com/office/drawing/2014/main" id="{5F1B3A5E-2D0A-23A3-7E9A-EF5FB1EF9513}"/>
                  </a:ext>
                  <a:ext uri="{C183D7F6-B498-43B3-948B-1728B52AA6E4}">
                    <adec:decorative xmlns:adec="http://schemas.microsoft.com/office/drawing/2017/decorative" val="1"/>
                  </a:ext>
                </a:extLst>
              </p:cNvPr>
              <p:cNvPicPr/>
              <p:nvPr/>
            </p:nvPicPr>
            <p:blipFill>
              <a:blip r:embed="rId121"/>
              <a:stretch>
                <a:fillRect/>
              </a:stretch>
            </p:blipFill>
            <p:spPr>
              <a:xfrm>
                <a:off x="8403741" y="3041471"/>
                <a:ext cx="592920" cy="464026"/>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83" name="Ink 182">
                <a:extLst>
                  <a:ext uri="{FF2B5EF4-FFF2-40B4-BE49-F238E27FC236}">
                    <a16:creationId xmlns:a16="http://schemas.microsoft.com/office/drawing/2014/main" id="{7F7E7FF9-DC8D-4BF0-DB52-348B413688A9}"/>
                  </a:ext>
                  <a:ext uri="{C183D7F6-B498-43B3-948B-1728B52AA6E4}">
                    <adec:decorative xmlns:adec="http://schemas.microsoft.com/office/drawing/2017/decorative" val="1"/>
                  </a:ext>
                </a:extLst>
              </p14:cNvPr>
              <p14:cNvContentPartPr/>
              <p14:nvPr/>
            </p14:nvContentPartPr>
            <p14:xfrm>
              <a:off x="8825661" y="3511624"/>
              <a:ext cx="80640" cy="93240"/>
            </p14:xfrm>
          </p:contentPart>
        </mc:Choice>
        <mc:Fallback xmlns="">
          <p:pic>
            <p:nvPicPr>
              <p:cNvPr id="183" name="Ink 182">
                <a:extLst>
                  <a:ext uri="{FF2B5EF4-FFF2-40B4-BE49-F238E27FC236}">
                    <a16:creationId xmlns:a16="http://schemas.microsoft.com/office/drawing/2014/main" id="{7F7E7FF9-DC8D-4BF0-DB52-348B413688A9}"/>
                  </a:ext>
                  <a:ext uri="{C183D7F6-B498-43B3-948B-1728B52AA6E4}">
                    <adec:decorative xmlns:adec="http://schemas.microsoft.com/office/drawing/2017/decorative" val="1"/>
                  </a:ext>
                </a:extLst>
              </p:cNvPr>
              <p:cNvPicPr/>
              <p:nvPr/>
            </p:nvPicPr>
            <p:blipFill>
              <a:blip r:embed="rId123"/>
              <a:stretch>
                <a:fillRect/>
              </a:stretch>
            </p:blipFill>
            <p:spPr>
              <a:xfrm>
                <a:off x="8816701" y="3502624"/>
                <a:ext cx="98202" cy="110880"/>
              </a:xfrm>
              <a:prstGeom prst="rect">
                <a:avLst/>
              </a:prstGeom>
            </p:spPr>
          </p:pic>
        </mc:Fallback>
      </mc:AlternateContent>
      <p:sp>
        <p:nvSpPr>
          <p:cNvPr id="50" name="Oval 49" descr="The atmosphere">
            <a:extLst>
              <a:ext uri="{FF2B5EF4-FFF2-40B4-BE49-F238E27FC236}">
                <a16:creationId xmlns:a16="http://schemas.microsoft.com/office/drawing/2014/main" id="{4325BF8C-07F2-0DA5-E7B5-D008A83188C7}"/>
              </a:ext>
            </a:extLst>
          </p:cNvPr>
          <p:cNvSpPr/>
          <p:nvPr/>
        </p:nvSpPr>
        <p:spPr>
          <a:xfrm>
            <a:off x="7456805" y="2060854"/>
            <a:ext cx="2020569" cy="1926753"/>
          </a:xfrm>
          <a:prstGeom prst="ellipse">
            <a:avLst/>
          </a:prstGeom>
          <a:solidFill>
            <a:srgbClr val="00266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4126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639" y="2958454"/>
            <a:ext cx="11291998" cy="2101818"/>
          </a:xfrm>
        </p:spPr>
        <p:txBody>
          <a:bodyPr/>
          <a:lstStyle/>
          <a:p>
            <a:r>
              <a:rPr lang="en-AU" sz="4000" dirty="0">
                <a:effectLst/>
                <a:latin typeface="Arial" panose="020B0604020202020204" pitchFamily="34" charset="0"/>
                <a:ea typeface="Calibri" panose="020F0502020204030204" pitchFamily="34" charset="0"/>
              </a:rPr>
              <a:t>1. How can science help us understand Earth's changes over time and guide us toward a sustainable future?</a:t>
            </a:r>
            <a:endParaRPr lang="en-AU" sz="1800" dirty="0"/>
          </a:p>
        </p:txBody>
      </p:sp>
      <p:sp>
        <p:nvSpPr>
          <p:cNvPr id="2" name="Title 6">
            <a:extLst>
              <a:ext uri="{FF2B5EF4-FFF2-40B4-BE49-F238E27FC236}">
                <a16:creationId xmlns:a16="http://schemas.microsoft.com/office/drawing/2014/main" id="{C3C54D14-1B00-A922-1971-46A1ECD7263B}"/>
              </a:ext>
            </a:extLst>
          </p:cNvPr>
          <p:cNvSpPr txBox="1">
            <a:spLocks/>
          </p:cNvSpPr>
          <p:nvPr/>
        </p:nvSpPr>
        <p:spPr>
          <a:xfrm>
            <a:off x="539639" y="6315608"/>
            <a:ext cx="11291998" cy="273018"/>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1800" dirty="0">
                <a:latin typeface="Arial"/>
                <a:cs typeface="Arial"/>
              </a:rPr>
              <a:t>Content in this section aligns with essential question 1 in the program of learning and Teacher resource book 1</a:t>
            </a:r>
            <a:endParaRPr lang="en-AU" sz="1800" dirty="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689043" cy="522000"/>
          </a:xfrm>
        </p:spPr>
        <p:txBody>
          <a:bodyPr/>
          <a:lstStyle/>
          <a:p>
            <a:r>
              <a:rPr lang="en-AU" sz="3200">
                <a:cs typeface="Arial"/>
              </a:rPr>
              <a:t>1.7 </a:t>
            </a:r>
            <a:r>
              <a:rPr lang="en-AU" sz="3200">
                <a:solidFill>
                  <a:srgbClr val="002664"/>
                </a:solidFill>
                <a:effectLst/>
                <a:latin typeface="Arial" panose="020B0604020202020204" pitchFamily="34" charset="0"/>
                <a:ea typeface="Yu Gothic Light" panose="020B0300000000000000" pitchFamily="34" charset="-128"/>
              </a:rPr>
              <a:t>How is the greenhouse effect being enhanced?</a:t>
            </a:r>
            <a:endParaRPr lang="en-AU">
              <a:cs typeface="Arial"/>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816351264"/>
              </p:ext>
            </p:extLst>
          </p:nvPr>
        </p:nvGraphicFramePr>
        <p:xfrm>
          <a:off x="348000" y="1813060"/>
          <a:ext cx="11126369" cy="4347277"/>
        </p:xfrm>
        <a:graphic>
          <a:graphicData uri="http://schemas.openxmlformats.org/drawingml/2006/table">
            <a:tbl>
              <a:tblPr firstRow="1">
                <a:tableStyleId>{B301B821-A1FF-4177-AEE7-76D212191A09}</a:tableStyleId>
              </a:tblPr>
              <a:tblGrid>
                <a:gridCol w="4992096">
                  <a:extLst>
                    <a:ext uri="{9D8B030D-6E8A-4147-A177-3AD203B41FA5}">
                      <a16:colId xmlns:a16="http://schemas.microsoft.com/office/drawing/2014/main" val="3623447875"/>
                    </a:ext>
                  </a:extLst>
                </a:gridCol>
                <a:gridCol w="6134273">
                  <a:extLst>
                    <a:ext uri="{9D8B030D-6E8A-4147-A177-3AD203B41FA5}">
                      <a16:colId xmlns:a16="http://schemas.microsoft.com/office/drawing/2014/main" val="3573327086"/>
                    </a:ext>
                  </a:extLst>
                </a:gridCol>
              </a:tblGrid>
              <a:tr h="370133">
                <a:tc>
                  <a:txBody>
                    <a:bodyPr/>
                    <a:lstStyle/>
                    <a:p>
                      <a:pPr>
                        <a:lnSpc>
                          <a:spcPct val="150000"/>
                        </a:lnSpc>
                      </a:pPr>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345186">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analyse the impact of greenhouse gas emissions on the natural world.</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what the enhanced greenhouse effect is</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the impact of the enhanced greenhouse effect on ecosystems.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45671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analyse data from investigations to identify trends and relationships.</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describe the relationship between greenhouse gas emissions and global mean temperatures</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analyse the validity of secondary source information and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use a suitable problem-solving strategy (scientific models).</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use a model to explain the greenhouse effect</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use a model to make predictions on cause and effect.</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5622552"/>
                  </a:ext>
                </a:extLst>
              </a:tr>
            </a:tbl>
          </a:graphicData>
        </a:graphic>
      </p:graphicFrame>
    </p:spTree>
    <p:extLst>
      <p:ext uri="{BB962C8B-B14F-4D97-AF65-F5344CB8AC3E}">
        <p14:creationId xmlns:p14="http://schemas.microsoft.com/office/powerpoint/2010/main" val="4255318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33159FB-0C50-BF21-97A0-F90CE56B20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609B69-2CC5-08DD-0BBD-C0FAB7A5D9B6}"/>
              </a:ext>
            </a:extLst>
          </p:cNvPr>
          <p:cNvSpPr>
            <a:spLocks noGrp="1"/>
          </p:cNvSpPr>
          <p:nvPr>
            <p:ph type="title"/>
          </p:nvPr>
        </p:nvSpPr>
        <p:spPr/>
        <p:txBody>
          <a:bodyPr/>
          <a:lstStyle/>
          <a:p>
            <a:r>
              <a:rPr lang="en-AU" dirty="0">
                <a:solidFill>
                  <a:schemeClr val="accent1"/>
                </a:solidFill>
              </a:rPr>
              <a:t>1.7 Checkpoint – </a:t>
            </a:r>
            <a:r>
              <a:rPr lang="en-AU" dirty="0"/>
              <a:t>q</a:t>
            </a:r>
            <a:r>
              <a:rPr lang="en-AU" dirty="0">
                <a:solidFill>
                  <a:schemeClr val="accent1"/>
                </a:solidFill>
              </a:rPr>
              <a:t>uick quiz on previous content</a:t>
            </a:r>
          </a:p>
        </p:txBody>
      </p:sp>
      <p:sp>
        <p:nvSpPr>
          <p:cNvPr id="2" name="Rectangle: Rounded Corners 1">
            <a:extLst>
              <a:ext uri="{FF2B5EF4-FFF2-40B4-BE49-F238E27FC236}">
                <a16:creationId xmlns:a16="http://schemas.microsoft.com/office/drawing/2014/main" id="{A30C08DD-9D5D-8B0E-ECA5-33318D6452C4}"/>
              </a:ext>
              <a:ext uri="{C183D7F6-B498-43B3-948B-1728B52AA6E4}">
                <adec:decorative xmlns:adec="http://schemas.microsoft.com/office/drawing/2017/decorative" val="1"/>
              </a:ext>
            </a:extLst>
          </p:cNvPr>
          <p:cNvSpPr/>
          <p:nvPr/>
        </p:nvSpPr>
        <p:spPr>
          <a:xfrm>
            <a:off x="262800" y="1181100"/>
            <a:ext cx="3972054" cy="534404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38B40FBC-BD6C-1360-3CE3-63F7F37741C6}"/>
              </a:ext>
            </a:extLst>
          </p:cNvPr>
          <p:cNvGrpSpPr/>
          <p:nvPr/>
        </p:nvGrpSpPr>
        <p:grpSpPr>
          <a:xfrm>
            <a:off x="372700" y="1289427"/>
            <a:ext cx="3797066" cy="1210000"/>
            <a:chOff x="466000" y="1568827"/>
            <a:chExt cx="3383826" cy="1210000"/>
          </a:xfrm>
        </p:grpSpPr>
        <p:sp>
          <p:nvSpPr>
            <p:cNvPr id="10" name="Rectangle: Rounded Corners 9">
              <a:extLst>
                <a:ext uri="{FF2B5EF4-FFF2-40B4-BE49-F238E27FC236}">
                  <a16:creationId xmlns:a16="http://schemas.microsoft.com/office/drawing/2014/main" id="{1C99CF2C-8F23-7068-217D-5EC00FE4D8D0}"/>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800" b="1" dirty="0">
                <a:latin typeface="+mj-lt"/>
              </a:endParaRPr>
            </a:p>
          </p:txBody>
        </p:sp>
        <p:pic>
          <p:nvPicPr>
            <p:cNvPr id="11" name="Graphic 10" descr="Lightbulb and pencil with solid fill">
              <a:extLst>
                <a:ext uri="{FF2B5EF4-FFF2-40B4-BE49-F238E27FC236}">
                  <a16:creationId xmlns:a16="http://schemas.microsoft.com/office/drawing/2014/main" id="{003F2215-1241-057E-1DCC-14C5137A6F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BFCC21B5-B478-E496-4D30-21E17057D725}"/>
              </a:ext>
            </a:extLst>
          </p:cNvPr>
          <p:cNvSpPr txBox="1"/>
          <p:nvPr/>
        </p:nvSpPr>
        <p:spPr>
          <a:xfrm>
            <a:off x="437322" y="2577737"/>
            <a:ext cx="3594100"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600">
                <a:solidFill>
                  <a:srgbClr val="000000"/>
                </a:solidFill>
                <a:effectLst/>
                <a:latin typeface="Arial" panose="020B0604020202020204" pitchFamily="34" charset="0"/>
                <a:ea typeface="Calibri" panose="020F0502020204030204" pitchFamily="34" charset="0"/>
              </a:rPr>
              <a:t>Why is the greenhouse effect important for life on Earth?</a:t>
            </a: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600">
                <a:solidFill>
                  <a:srgbClr val="000000"/>
                </a:solidFill>
                <a:effectLst/>
                <a:latin typeface="Arial" panose="020B0604020202020204" pitchFamily="34" charset="0"/>
                <a:ea typeface="Calibri" panose="020F0502020204030204" pitchFamily="34" charset="0"/>
              </a:rPr>
              <a:t>It makes the Earth colder and safer.</a:t>
            </a: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600">
                <a:solidFill>
                  <a:srgbClr val="000000"/>
                </a:solidFill>
                <a:effectLst/>
                <a:latin typeface="Arial" panose="020B0604020202020204" pitchFamily="34" charset="0"/>
                <a:ea typeface="Calibri" panose="020F0502020204030204" pitchFamily="34" charset="0"/>
              </a:rPr>
              <a:t>It traps heat, keeping the Earth warm enough to support life.</a:t>
            </a: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600">
                <a:solidFill>
                  <a:srgbClr val="000000"/>
                </a:solidFill>
                <a:effectLst/>
                <a:latin typeface="Arial" panose="020B0604020202020204" pitchFamily="34" charset="0"/>
                <a:ea typeface="Calibri" panose="020F0502020204030204" pitchFamily="34" charset="0"/>
              </a:rPr>
              <a:t>It blocks sunlight from reaching the Earth.</a:t>
            </a: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600">
                <a:solidFill>
                  <a:srgbClr val="000000"/>
                </a:solidFill>
                <a:effectLst/>
                <a:latin typeface="Arial" panose="020B0604020202020204" pitchFamily="34" charset="0"/>
                <a:ea typeface="Calibri" panose="020F0502020204030204" pitchFamily="34" charset="0"/>
              </a:rPr>
              <a:t>It causes all weather to stop.</a:t>
            </a:r>
            <a:endParaRPr lang="en-AU" sz="160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F28E3369-D9D8-1327-404C-4298C772DE30}"/>
              </a:ext>
              <a:ext uri="{C183D7F6-B498-43B3-948B-1728B52AA6E4}">
                <adec:decorative xmlns:adec="http://schemas.microsoft.com/office/drawing/2017/decorative" val="1"/>
              </a:ext>
            </a:extLst>
          </p:cNvPr>
          <p:cNvSpPr/>
          <p:nvPr/>
        </p:nvSpPr>
        <p:spPr>
          <a:xfrm>
            <a:off x="4395191" y="1181100"/>
            <a:ext cx="3813900" cy="534404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BAFBBFD2-32C7-5D25-1964-EFE49F9BD6DA}"/>
              </a:ext>
            </a:extLst>
          </p:cNvPr>
          <p:cNvGrpSpPr/>
          <p:nvPr/>
        </p:nvGrpSpPr>
        <p:grpSpPr>
          <a:xfrm>
            <a:off x="4494018" y="1289426"/>
            <a:ext cx="3594100" cy="1210000"/>
            <a:chOff x="4311650" y="1289427"/>
            <a:chExt cx="3594100" cy="1210000"/>
          </a:xfrm>
        </p:grpSpPr>
        <p:sp>
          <p:nvSpPr>
            <p:cNvPr id="14" name="Rectangle: Rounded Corners 13">
              <a:extLst>
                <a:ext uri="{FF2B5EF4-FFF2-40B4-BE49-F238E27FC236}">
                  <a16:creationId xmlns:a16="http://schemas.microsoft.com/office/drawing/2014/main" id="{3425E244-4534-54CE-F7E2-970ACDCA4283}"/>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ABB3EBBF-91FD-B270-B106-3E371B2D12F7}"/>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A030B673-CBDD-BC55-2B51-D79353129C0A}"/>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8965FAF8-1C85-0F3F-90BF-BB7D8EA01A8B}"/>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17071EA6-4C4E-FB15-255F-F7DED53CFAA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77E861CE-362C-F535-068B-293C65F12CF2}"/>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9A5F8BB5-AD90-8831-E264-39AFAAF13800}"/>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BF1BB5F7-648C-52A1-5AB2-5FA23ACCEEEC}"/>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BBE74CE7-FE99-B36C-DF22-9906A05377C6}"/>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07FC27B8-46E2-F3BB-41C8-18B25F03410D}"/>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2A99CBE8-F36E-ACC5-613F-06F5EA448BB9}"/>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619915FA-0FFB-DB07-2B0D-4DF6302FC94F}"/>
              </a:ext>
            </a:extLst>
          </p:cNvPr>
          <p:cNvSpPr txBox="1"/>
          <p:nvPr/>
        </p:nvSpPr>
        <p:spPr>
          <a:xfrm>
            <a:off x="4494018" y="2616902"/>
            <a:ext cx="3589700" cy="3908246"/>
          </a:xfrm>
          <a:prstGeom prst="rect">
            <a:avLst/>
          </a:prstGeom>
          <a:noFill/>
        </p:spPr>
        <p:txBody>
          <a:bodyPr wrap="square" lIns="0" tIns="0" rIns="0" bIns="0" rtlCol="0">
            <a:noAutofit/>
          </a:bodyPr>
          <a:lstStyle/>
          <a:p>
            <a:pPr algn="l">
              <a:lnSpc>
                <a:spcPct val="150000"/>
              </a:lnSpc>
            </a:pPr>
            <a:r>
              <a:rPr lang="en-AU" sz="1800" dirty="0">
                <a:effectLst/>
                <a:latin typeface="Arial" panose="020B0604020202020204" pitchFamily="34" charset="0"/>
                <a:ea typeface="Calibri" panose="020F0502020204030204" pitchFamily="34" charset="0"/>
              </a:rPr>
              <a:t>Name 3 greenhouse gases.</a:t>
            </a:r>
            <a:endParaRPr lang="en-AU" sz="1800" dirty="0"/>
          </a:p>
        </p:txBody>
      </p:sp>
      <p:sp>
        <p:nvSpPr>
          <p:cNvPr id="32" name="Rectangle: Rounded Corners 31">
            <a:extLst>
              <a:ext uri="{FF2B5EF4-FFF2-40B4-BE49-F238E27FC236}">
                <a16:creationId xmlns:a16="http://schemas.microsoft.com/office/drawing/2014/main" id="{4B386288-8222-AF69-6E84-C0B7BA1BF00B}"/>
              </a:ext>
              <a:ext uri="{C183D7F6-B498-43B3-948B-1728B52AA6E4}">
                <adec:decorative xmlns:adec="http://schemas.microsoft.com/office/drawing/2017/decorative" val="1"/>
              </a:ext>
            </a:extLst>
          </p:cNvPr>
          <p:cNvSpPr/>
          <p:nvPr/>
        </p:nvSpPr>
        <p:spPr>
          <a:xfrm>
            <a:off x="8369428" y="1181100"/>
            <a:ext cx="3567834" cy="534404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8911A5D4-D6F5-5620-EDE0-4127205E9061}"/>
              </a:ext>
            </a:extLst>
          </p:cNvPr>
          <p:cNvGrpSpPr/>
          <p:nvPr/>
        </p:nvGrpSpPr>
        <p:grpSpPr>
          <a:xfrm>
            <a:off x="8475484" y="1289427"/>
            <a:ext cx="3326342" cy="1210000"/>
            <a:chOff x="8250600" y="1289427"/>
            <a:chExt cx="3594100" cy="1210000"/>
          </a:xfrm>
        </p:grpSpPr>
        <p:sp>
          <p:nvSpPr>
            <p:cNvPr id="34" name="Rectangle: Rounded Corners 33">
              <a:extLst>
                <a:ext uri="{FF2B5EF4-FFF2-40B4-BE49-F238E27FC236}">
                  <a16:creationId xmlns:a16="http://schemas.microsoft.com/office/drawing/2014/main" id="{A622124D-F848-2CB3-A3D5-26F60B11303B}"/>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7CCE4182-2E16-EFB1-7326-9A0A6EBE6B94}"/>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1AADE726-CD00-3B90-14F8-C579114363FE}"/>
              </a:ext>
            </a:extLst>
          </p:cNvPr>
          <p:cNvSpPr txBox="1"/>
          <p:nvPr/>
        </p:nvSpPr>
        <p:spPr>
          <a:xfrm>
            <a:off x="8475484" y="2577736"/>
            <a:ext cx="3321942" cy="4032070"/>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How do greenhouse gases affect the climate?</a:t>
            </a:r>
            <a:endParaRPr lang="en-AU" sz="1800"/>
          </a:p>
        </p:txBody>
      </p:sp>
      <p:sp>
        <p:nvSpPr>
          <p:cNvPr id="37" name="Slide Number Placeholder 36">
            <a:extLst>
              <a:ext uri="{FF2B5EF4-FFF2-40B4-BE49-F238E27FC236}">
                <a16:creationId xmlns:a16="http://schemas.microsoft.com/office/drawing/2014/main" id="{441E1134-7DD7-4B40-280E-E3D39DFDAA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4791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4E3B2-3756-D2FF-0F80-2617634A52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
        <p:nvSpPr>
          <p:cNvPr id="5" name="Title 4">
            <a:extLst>
              <a:ext uri="{FF2B5EF4-FFF2-40B4-BE49-F238E27FC236}">
                <a16:creationId xmlns:a16="http://schemas.microsoft.com/office/drawing/2014/main" id="{D6DEF274-9E51-DAD4-ADB8-1590645F6C68}"/>
              </a:ext>
            </a:extLst>
          </p:cNvPr>
          <p:cNvSpPr>
            <a:spLocks noGrp="1"/>
          </p:cNvSpPr>
          <p:nvPr>
            <p:ph type="title"/>
          </p:nvPr>
        </p:nvSpPr>
        <p:spPr>
          <a:xfrm>
            <a:off x="360000" y="409891"/>
            <a:ext cx="11656310" cy="544512"/>
          </a:xfrm>
        </p:spPr>
        <p:txBody>
          <a:bodyPr/>
          <a:lstStyle/>
          <a:p>
            <a:r>
              <a:rPr lang="en-AU" dirty="0">
                <a:cs typeface="Arial"/>
              </a:rPr>
              <a:t>1.7 </a:t>
            </a:r>
            <a:r>
              <a:rPr lang="en-AU" dirty="0">
                <a:solidFill>
                  <a:srgbClr val="002664"/>
                </a:solidFill>
                <a:latin typeface="Arial" panose="020B0604020202020204" pitchFamily="34" charset="0"/>
                <a:ea typeface="Yu Gothic Light" panose="020B0300000000000000" pitchFamily="34" charset="-128"/>
                <a:cs typeface="Arial"/>
              </a:rPr>
              <a:t>The enhanced greenhouse effect – definitions (1 of 2)</a:t>
            </a:r>
            <a:br>
              <a:rPr lang="en-AU" sz="1800" b="1" dirty="0">
                <a:solidFill>
                  <a:srgbClr val="002664"/>
                </a:solidFill>
                <a:effectLst/>
                <a:latin typeface="Arial" panose="020B0604020202020204" pitchFamily="34" charset="0"/>
              </a:rPr>
            </a:br>
            <a:endParaRPr lang="en-AU" dirty="0">
              <a:cs typeface="Arial"/>
            </a:endParaRPr>
          </a:p>
        </p:txBody>
      </p:sp>
      <p:sp>
        <p:nvSpPr>
          <p:cNvPr id="7" name="TextBox 6">
            <a:extLst>
              <a:ext uri="{FF2B5EF4-FFF2-40B4-BE49-F238E27FC236}">
                <a16:creationId xmlns:a16="http://schemas.microsoft.com/office/drawing/2014/main" id="{97E0972B-EF6C-8284-557B-FCAAB0BC5ED6}"/>
              </a:ext>
            </a:extLst>
          </p:cNvPr>
          <p:cNvSpPr txBox="1"/>
          <p:nvPr/>
        </p:nvSpPr>
        <p:spPr>
          <a:xfrm>
            <a:off x="292524" y="1595820"/>
            <a:ext cx="11551476" cy="3180294"/>
          </a:xfrm>
          <a:prstGeom prst="rect">
            <a:avLst/>
          </a:prstGeom>
          <a:noFill/>
        </p:spPr>
        <p:txBody>
          <a:bodyPr wrap="square">
            <a:spAutoFit/>
          </a:bodyPr>
          <a:lstStyle/>
          <a:p>
            <a:pPr>
              <a:lnSpc>
                <a:spcPct val="150000"/>
              </a:lnSpc>
              <a:spcAft>
                <a:spcPts val="600"/>
              </a:spcAft>
            </a:pPr>
            <a:r>
              <a:rPr lang="en-AU" sz="1800" b="1" dirty="0"/>
              <a:t>Enhanced greenhouse effect:</a:t>
            </a:r>
          </a:p>
          <a:p>
            <a:pPr>
              <a:lnSpc>
                <a:spcPct val="150000"/>
              </a:lnSpc>
              <a:spcAft>
                <a:spcPts val="600"/>
              </a:spcAft>
            </a:pPr>
            <a:br>
              <a:rPr lang="en-AU" sz="1800" dirty="0"/>
            </a:br>
            <a:r>
              <a:rPr lang="en-AU" sz="1800" dirty="0"/>
              <a:t>The enhanced greenhouse effect is the amplification of the natural greenhouse effect caused by the increased levels of greenhouse gases (like carbon dioxide, methane, and nitrous oxide) from human activities. </a:t>
            </a:r>
          </a:p>
          <a:p>
            <a:pPr>
              <a:lnSpc>
                <a:spcPct val="150000"/>
              </a:lnSpc>
              <a:spcAft>
                <a:spcPts val="600"/>
              </a:spcAft>
            </a:pPr>
            <a:endParaRPr lang="en-AU" sz="1800" dirty="0"/>
          </a:p>
          <a:p>
            <a:pPr>
              <a:lnSpc>
                <a:spcPct val="150000"/>
              </a:lnSpc>
              <a:spcAft>
                <a:spcPts val="600"/>
              </a:spcAft>
            </a:pPr>
            <a:r>
              <a:rPr lang="en-AU" sz="1800" dirty="0"/>
              <a:t>These extra greenhouse gases trap more heat in the Earth's atmosphere, leading to global warming and climate change.</a:t>
            </a:r>
          </a:p>
        </p:txBody>
      </p:sp>
    </p:spTree>
    <p:extLst>
      <p:ext uri="{BB962C8B-B14F-4D97-AF65-F5344CB8AC3E}">
        <p14:creationId xmlns:p14="http://schemas.microsoft.com/office/powerpoint/2010/main" val="282471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0B83-82A7-0E8A-8F87-3354FB10179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36AE54-3B17-BBF3-6731-021AA11F07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
        <p:nvSpPr>
          <p:cNvPr id="5" name="Title 4">
            <a:extLst>
              <a:ext uri="{FF2B5EF4-FFF2-40B4-BE49-F238E27FC236}">
                <a16:creationId xmlns:a16="http://schemas.microsoft.com/office/drawing/2014/main" id="{4D0FDD67-5728-D130-5F33-B1998902A717}"/>
              </a:ext>
            </a:extLst>
          </p:cNvPr>
          <p:cNvSpPr>
            <a:spLocks noGrp="1"/>
          </p:cNvSpPr>
          <p:nvPr>
            <p:ph type="title"/>
          </p:nvPr>
        </p:nvSpPr>
        <p:spPr>
          <a:xfrm>
            <a:off x="360363" y="360363"/>
            <a:ext cx="11656310" cy="544512"/>
          </a:xfrm>
        </p:spPr>
        <p:txBody>
          <a:bodyPr/>
          <a:lstStyle/>
          <a:p>
            <a:r>
              <a:rPr lang="en-AU" dirty="0">
                <a:cs typeface="Arial"/>
              </a:rPr>
              <a:t>1.7 </a:t>
            </a:r>
            <a:r>
              <a:rPr lang="en-AU" dirty="0">
                <a:solidFill>
                  <a:srgbClr val="002664"/>
                </a:solidFill>
                <a:latin typeface="Arial" panose="020B0604020202020204" pitchFamily="34" charset="0"/>
                <a:ea typeface="Yu Gothic Light" panose="020B0300000000000000" pitchFamily="34" charset="-128"/>
                <a:cs typeface="Arial"/>
              </a:rPr>
              <a:t>The enhanced greenhouse effect – definitions (2 of 2)</a:t>
            </a:r>
            <a:br>
              <a:rPr lang="en-AU" b="1" dirty="0">
                <a:solidFill>
                  <a:srgbClr val="002664"/>
                </a:solidFill>
                <a:effectLst/>
                <a:latin typeface="Arial" panose="020B0604020202020204" pitchFamily="34" charset="0"/>
              </a:rPr>
            </a:br>
            <a:endParaRPr lang="en-AU" dirty="0">
              <a:cs typeface="Arial"/>
            </a:endParaRPr>
          </a:p>
        </p:txBody>
      </p:sp>
      <p:sp>
        <p:nvSpPr>
          <p:cNvPr id="9" name="TextBox 8">
            <a:extLst>
              <a:ext uri="{FF2B5EF4-FFF2-40B4-BE49-F238E27FC236}">
                <a16:creationId xmlns:a16="http://schemas.microsoft.com/office/drawing/2014/main" id="{760FA766-D4D0-B660-D1BF-BA28A3D21B7E}"/>
              </a:ext>
            </a:extLst>
          </p:cNvPr>
          <p:cNvSpPr txBox="1"/>
          <p:nvPr/>
        </p:nvSpPr>
        <p:spPr>
          <a:xfrm>
            <a:off x="292525" y="1304869"/>
            <a:ext cx="11018603" cy="4657622"/>
          </a:xfrm>
          <a:prstGeom prst="rect">
            <a:avLst/>
          </a:prstGeom>
          <a:noFill/>
        </p:spPr>
        <p:txBody>
          <a:bodyPr wrap="square">
            <a:spAutoFit/>
          </a:bodyPr>
          <a:lstStyle/>
          <a:p>
            <a:pPr>
              <a:lnSpc>
                <a:spcPct val="150000"/>
              </a:lnSpc>
              <a:spcAft>
                <a:spcPts val="600"/>
              </a:spcAft>
            </a:pPr>
            <a:r>
              <a:rPr lang="en-AU" sz="1800" b="1" dirty="0"/>
              <a:t>Parts per million (ppm)</a:t>
            </a:r>
            <a:r>
              <a:rPr lang="en-AU" sz="1800" dirty="0"/>
              <a:t> means </a:t>
            </a:r>
            <a:r>
              <a:rPr lang="en-AU" sz="1800" b="1" dirty="0"/>
              <a:t>one part in a million</a:t>
            </a:r>
            <a:r>
              <a:rPr lang="en-AU" sz="1800" dirty="0"/>
              <a:t>. </a:t>
            </a:r>
          </a:p>
          <a:p>
            <a:pPr marL="342900" indent="-342900">
              <a:lnSpc>
                <a:spcPct val="150000"/>
              </a:lnSpc>
              <a:spcAft>
                <a:spcPts val="600"/>
              </a:spcAft>
              <a:buFont typeface="Arial" panose="020B0604020202020204" pitchFamily="34" charset="0"/>
              <a:buChar char="•"/>
            </a:pPr>
            <a:r>
              <a:rPr lang="en-AU" sz="1800" dirty="0"/>
              <a:t>When measuring greenhouse gases, it shows how many molecules of a gas are present out of a million molecules of air. </a:t>
            </a:r>
          </a:p>
          <a:p>
            <a:pPr marL="342900" indent="-342900">
              <a:lnSpc>
                <a:spcPct val="150000"/>
              </a:lnSpc>
              <a:spcAft>
                <a:spcPts val="600"/>
              </a:spcAft>
              <a:buFont typeface="Arial" panose="020B0604020202020204" pitchFamily="34" charset="0"/>
              <a:buChar char="•"/>
            </a:pPr>
            <a:r>
              <a:rPr lang="en-AU" sz="1800" dirty="0"/>
              <a:t>For example, 419 ppm of CO₂ means there are 419 carbon dioxide molecules for every million air molecules.</a:t>
            </a:r>
          </a:p>
          <a:p>
            <a:pPr>
              <a:lnSpc>
                <a:spcPct val="150000"/>
              </a:lnSpc>
              <a:spcAft>
                <a:spcPts val="600"/>
              </a:spcAft>
            </a:pPr>
            <a:endParaRPr lang="en-AU" sz="1800" b="1" dirty="0"/>
          </a:p>
          <a:p>
            <a:pPr>
              <a:lnSpc>
                <a:spcPct val="150000"/>
              </a:lnSpc>
              <a:spcAft>
                <a:spcPts val="600"/>
              </a:spcAft>
            </a:pPr>
            <a:r>
              <a:rPr lang="en-AU" sz="1800" b="1" dirty="0"/>
              <a:t>Parts per billion (ppb)</a:t>
            </a:r>
            <a:r>
              <a:rPr lang="en-AU" sz="1800" dirty="0"/>
              <a:t> means </a:t>
            </a:r>
            <a:r>
              <a:rPr lang="en-AU" sz="1800" b="1" dirty="0"/>
              <a:t>one part in a billion</a:t>
            </a:r>
            <a:r>
              <a:rPr lang="en-AU" sz="1800" dirty="0"/>
              <a:t>. </a:t>
            </a:r>
          </a:p>
          <a:p>
            <a:pPr marL="342900" indent="-342900">
              <a:lnSpc>
                <a:spcPct val="150000"/>
              </a:lnSpc>
              <a:spcAft>
                <a:spcPts val="600"/>
              </a:spcAft>
              <a:buFont typeface="Arial" panose="020B0604020202020204" pitchFamily="34" charset="0"/>
              <a:buChar char="•"/>
            </a:pPr>
            <a:r>
              <a:rPr lang="en-AU" sz="1800" dirty="0"/>
              <a:t>It's used for gases found in much smaller amounts, like methane and nitrous oxide. </a:t>
            </a:r>
          </a:p>
          <a:p>
            <a:pPr marL="342900" indent="-342900">
              <a:lnSpc>
                <a:spcPct val="150000"/>
              </a:lnSpc>
              <a:spcAft>
                <a:spcPts val="600"/>
              </a:spcAft>
              <a:buFont typeface="Arial" panose="020B0604020202020204" pitchFamily="34" charset="0"/>
              <a:buChar char="•"/>
            </a:pPr>
            <a:r>
              <a:rPr lang="en-AU" sz="1800" dirty="0"/>
              <a:t>For example, 1919 ppb of methane means there are 1919 molecules of methane in every billion molecules of air.</a:t>
            </a:r>
          </a:p>
        </p:txBody>
      </p:sp>
    </p:spTree>
    <p:extLst>
      <p:ext uri="{BB962C8B-B14F-4D97-AF65-F5344CB8AC3E}">
        <p14:creationId xmlns:p14="http://schemas.microsoft.com/office/powerpoint/2010/main" val="193597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1992-526E-BEF6-F644-50065D33A7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80F304-56E2-8724-E780-4FB6D50FBF3A}"/>
              </a:ext>
            </a:extLst>
          </p:cNvPr>
          <p:cNvSpPr>
            <a:spLocks noGrp="1"/>
          </p:cNvSpPr>
          <p:nvPr>
            <p:ph type="title"/>
          </p:nvPr>
        </p:nvSpPr>
        <p:spPr/>
        <p:txBody>
          <a:bodyPr/>
          <a:lstStyle/>
          <a:p>
            <a:r>
              <a:rPr lang="en-AU" sz="3200" dirty="0">
                <a:cs typeface="Arial"/>
              </a:rPr>
              <a:t>1.7 </a:t>
            </a:r>
            <a:r>
              <a:rPr lang="en-AU" sz="3200" dirty="0">
                <a:solidFill>
                  <a:srgbClr val="002664"/>
                </a:solidFill>
                <a:effectLst/>
                <a:latin typeface="Arial" panose="020B0604020202020204" pitchFamily="34" charset="0"/>
                <a:ea typeface="Yu Gothic Light" panose="020B0300000000000000" pitchFamily="34" charset="-128"/>
              </a:rPr>
              <a:t>Analysing the data on global emissions and temperature</a:t>
            </a:r>
            <a:br>
              <a:rPr lang="en-AU" sz="3200" b="1" dirty="0">
                <a:solidFill>
                  <a:srgbClr val="002664"/>
                </a:solidFill>
                <a:effectLst/>
                <a:latin typeface="Arial" panose="020B0604020202020204" pitchFamily="34" charset="0"/>
              </a:rPr>
            </a:br>
            <a:endParaRPr lang="en-AU" sz="3200" dirty="0">
              <a:cs typeface="Arial"/>
            </a:endParaRPr>
          </a:p>
        </p:txBody>
      </p:sp>
      <p:sp>
        <p:nvSpPr>
          <p:cNvPr id="3" name="Text Placeholder 2">
            <a:extLst>
              <a:ext uri="{FF2B5EF4-FFF2-40B4-BE49-F238E27FC236}">
                <a16:creationId xmlns:a16="http://schemas.microsoft.com/office/drawing/2014/main" id="{E308C08C-228F-9D38-D666-C91F404451A9}"/>
              </a:ext>
            </a:extLst>
          </p:cNvPr>
          <p:cNvSpPr>
            <a:spLocks noGrp="1"/>
          </p:cNvSpPr>
          <p:nvPr>
            <p:ph type="body" sz="quarter" idx="18"/>
          </p:nvPr>
        </p:nvSpPr>
        <p:spPr>
          <a:xfrm>
            <a:off x="359999" y="982520"/>
            <a:ext cx="2977561" cy="310015"/>
          </a:xfrm>
        </p:spPr>
        <p:txBody>
          <a:bodyPr/>
          <a:lstStyle/>
          <a:p>
            <a:r>
              <a:rPr lang="en-AU" dirty="0"/>
              <a:t>Carbon dioxide levels</a:t>
            </a:r>
          </a:p>
        </p:txBody>
      </p:sp>
      <p:sp>
        <p:nvSpPr>
          <p:cNvPr id="8" name="TextBox 7">
            <a:extLst>
              <a:ext uri="{FF2B5EF4-FFF2-40B4-BE49-F238E27FC236}">
                <a16:creationId xmlns:a16="http://schemas.microsoft.com/office/drawing/2014/main" id="{800D1EF6-D6E0-E233-FC70-B6D15B5CC983}"/>
              </a:ext>
            </a:extLst>
          </p:cNvPr>
          <p:cNvSpPr txBox="1"/>
          <p:nvPr/>
        </p:nvSpPr>
        <p:spPr>
          <a:xfrm>
            <a:off x="235265" y="5800821"/>
            <a:ext cx="2282466" cy="454804"/>
          </a:xfrm>
          <a:prstGeom prst="rect">
            <a:avLst/>
          </a:prstGeom>
          <a:noFill/>
        </p:spPr>
        <p:txBody>
          <a:bodyPr wrap="square" lIns="0" tIns="0" rIns="0" b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3"/>
              </a:rPr>
              <a:t>‘</a:t>
            </a:r>
            <a:r>
              <a:rPr lang="en-AU" sz="1050" u="sng" dirty="0">
                <a:solidFill>
                  <a:srgbClr val="001C4A"/>
                </a:solidFill>
                <a:effectLst/>
                <a:latin typeface="Arial" panose="020B0604020202020204" pitchFamily="34" charset="0"/>
                <a:ea typeface="Calibri" panose="020F0502020204030204" pitchFamily="34" charset="0"/>
                <a:hlinkClick r:id="rId4"/>
              </a:rPr>
              <a:t>Greenhouse gases</a:t>
            </a:r>
            <a:r>
              <a:rPr lang="en-AU" sz="1050" u="sng" dirty="0">
                <a:solidFill>
                  <a:srgbClr val="001C4A"/>
                </a:solidFill>
                <a:effectLst/>
                <a:latin typeface="Arial" panose="020B0604020202020204" pitchFamily="34" charset="0"/>
                <a:ea typeface="Calibri" panose="020F0502020204030204" pitchFamily="34" charset="0"/>
                <a:hlinkClick r:id="rId3"/>
              </a:rPr>
              <a:t>’</a:t>
            </a:r>
            <a:r>
              <a:rPr lang="en-AU" sz="1050" dirty="0">
                <a:effectLst/>
                <a:latin typeface="Arial" panose="020B0604020202020204" pitchFamily="34" charset="0"/>
                <a:ea typeface="Calibri" panose="020F0502020204030204" pitchFamily="34" charset="0"/>
              </a:rPr>
              <a:t> </a:t>
            </a:r>
            <a:r>
              <a:rPr lang="en-AU" sz="1050" dirty="0">
                <a:latin typeface="Arial" panose="020B0604020202020204" pitchFamily="34" charset="0"/>
                <a:ea typeface="Calibri" panose="020F0502020204030204" pitchFamily="34" charset="0"/>
              </a:rPr>
              <a:t>© Copyright CSIRO.</a:t>
            </a:r>
            <a:endParaRPr lang="en-AU" sz="1050" dirty="0">
              <a:effectLst/>
              <a:latin typeface="Arial" panose="020B0604020202020204" pitchFamily="34" charset="0"/>
              <a:ea typeface="Calibri" panose="020F0502020204030204" pitchFamily="34" charset="0"/>
            </a:endParaRPr>
          </a:p>
        </p:txBody>
      </p:sp>
      <p:pic>
        <p:nvPicPr>
          <p:cNvPr id="6" name="Picture 5" descr="graph of CO₂ measured at Kennaook/Cape Grim (Tasmania). ">
            <a:extLst>
              <a:ext uri="{FF2B5EF4-FFF2-40B4-BE49-F238E27FC236}">
                <a16:creationId xmlns:a16="http://schemas.microsoft.com/office/drawing/2014/main" id="{3B2AF83C-FCAB-5063-A090-ACE93B16FA13}"/>
              </a:ext>
            </a:extLst>
          </p:cNvPr>
          <p:cNvPicPr>
            <a:picLocks noChangeAspect="1"/>
          </p:cNvPicPr>
          <p:nvPr/>
        </p:nvPicPr>
        <p:blipFill>
          <a:blip r:embed="rId5"/>
          <a:srcRect l="-303" t="-2" r="-488" b="-2140"/>
          <a:stretch>
            <a:fillRect/>
          </a:stretch>
        </p:blipFill>
        <p:spPr>
          <a:xfrm>
            <a:off x="2853568" y="734600"/>
            <a:ext cx="8630432" cy="6123399"/>
          </a:xfrm>
          <a:prstGeom prst="rect">
            <a:avLst/>
          </a:prstGeom>
        </p:spPr>
      </p:pic>
      <p:sp>
        <p:nvSpPr>
          <p:cNvPr id="2" name="Slide Number Placeholder 1">
            <a:extLst>
              <a:ext uri="{FF2B5EF4-FFF2-40B4-BE49-F238E27FC236}">
                <a16:creationId xmlns:a16="http://schemas.microsoft.com/office/drawing/2014/main" id="{94E04122-1E86-9382-DBFB-E9142DE570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17257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B0F3-A3B5-224E-956B-B3B226812A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D41F1-9F9A-AD01-2DDB-61C6A5CD67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
        <p:nvSpPr>
          <p:cNvPr id="5" name="Title 4">
            <a:extLst>
              <a:ext uri="{FF2B5EF4-FFF2-40B4-BE49-F238E27FC236}">
                <a16:creationId xmlns:a16="http://schemas.microsoft.com/office/drawing/2014/main" id="{D77E4030-FFBB-339E-E416-9BF96DE27A5C}"/>
              </a:ext>
            </a:extLst>
          </p:cNvPr>
          <p:cNvSpPr>
            <a:spLocks noGrp="1"/>
          </p:cNvSpPr>
          <p:nvPr>
            <p:ph type="title"/>
          </p:nvPr>
        </p:nvSpPr>
        <p:spPr>
          <a:xfrm>
            <a:off x="360363" y="360363"/>
            <a:ext cx="11656310" cy="544512"/>
          </a:xfrm>
        </p:spPr>
        <p:txBody>
          <a:bodyPr/>
          <a:lstStyle/>
          <a:p>
            <a:r>
              <a:rPr lang="en-AU" dirty="0">
                <a:cs typeface="Arial"/>
              </a:rPr>
              <a:t>1.7 </a:t>
            </a:r>
            <a:r>
              <a:rPr lang="en-AU" dirty="0">
                <a:solidFill>
                  <a:srgbClr val="002664"/>
                </a:solidFill>
                <a:effectLst/>
                <a:latin typeface="Arial" panose="020B0604020202020204" pitchFamily="34" charset="0"/>
                <a:ea typeface="Yu Gothic Light" panose="020B0300000000000000" pitchFamily="34" charset="-128"/>
              </a:rPr>
              <a:t>Major greenhouse gas levels</a:t>
            </a:r>
            <a:br>
              <a:rPr lang="en-AU" b="1" dirty="0">
                <a:solidFill>
                  <a:srgbClr val="002664"/>
                </a:solidFill>
                <a:effectLst/>
                <a:latin typeface="Arial" panose="020B0604020202020204" pitchFamily="34" charset="0"/>
              </a:rPr>
            </a:br>
            <a:endParaRPr lang="en-AU" dirty="0">
              <a:cs typeface="Arial"/>
            </a:endParaRPr>
          </a:p>
        </p:txBody>
      </p:sp>
      <p:pic>
        <p:nvPicPr>
          <p:cNvPr id="6" name="Picture 5" descr="Graph of greenhouse gas concentrations over time">
            <a:extLst>
              <a:ext uri="{FF2B5EF4-FFF2-40B4-BE49-F238E27FC236}">
                <a16:creationId xmlns:a16="http://schemas.microsoft.com/office/drawing/2014/main" id="{F2366C2F-E41E-38C7-8EF0-60CBB11B15C0}"/>
              </a:ext>
            </a:extLst>
          </p:cNvPr>
          <p:cNvPicPr>
            <a:picLocks noChangeAspect="1"/>
          </p:cNvPicPr>
          <p:nvPr/>
        </p:nvPicPr>
        <p:blipFill>
          <a:blip r:embed="rId3"/>
          <a:srcRect t="1" b="1063"/>
          <a:stretch>
            <a:fillRect/>
          </a:stretch>
        </p:blipFill>
        <p:spPr>
          <a:xfrm>
            <a:off x="452992" y="798660"/>
            <a:ext cx="10870537" cy="5791125"/>
          </a:xfrm>
          <a:prstGeom prst="rect">
            <a:avLst/>
          </a:prstGeom>
        </p:spPr>
      </p:pic>
      <p:sp>
        <p:nvSpPr>
          <p:cNvPr id="8" name="TextBox 7">
            <a:extLst>
              <a:ext uri="{FF2B5EF4-FFF2-40B4-BE49-F238E27FC236}">
                <a16:creationId xmlns:a16="http://schemas.microsoft.com/office/drawing/2014/main" id="{45C6660F-5638-C69B-1DF3-CEFC84D2700C}"/>
              </a:ext>
            </a:extLst>
          </p:cNvPr>
          <p:cNvSpPr txBox="1"/>
          <p:nvPr/>
        </p:nvSpPr>
        <p:spPr>
          <a:xfrm>
            <a:off x="584439" y="6543779"/>
            <a:ext cx="5511561" cy="212430"/>
          </a:xfrm>
          <a:prstGeom prst="rect">
            <a:avLst/>
          </a:prstGeom>
          <a:noFill/>
        </p:spPr>
        <p:txBody>
          <a:bodyPr wrap="square" lIns="0" tIns="0" rIns="0" b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a:t>
            </a:r>
            <a:r>
              <a:rPr lang="en-AU" sz="1050" u="sng" dirty="0">
                <a:solidFill>
                  <a:srgbClr val="001C4A"/>
                </a:solidFill>
                <a:effectLst/>
                <a:latin typeface="Arial" panose="020B0604020202020204" pitchFamily="34" charset="0"/>
                <a:ea typeface="Calibri" panose="020F0502020204030204" pitchFamily="34" charset="0"/>
                <a:hlinkClick r:id="rId5"/>
              </a:rPr>
              <a:t>Greenhouse gases</a:t>
            </a:r>
            <a:r>
              <a:rPr lang="en-AU" sz="1050" u="sng" dirty="0">
                <a:solidFill>
                  <a:srgbClr val="001C4A"/>
                </a:solidFill>
                <a:effectLst/>
                <a:latin typeface="Arial" panose="020B0604020202020204" pitchFamily="34" charset="0"/>
                <a:ea typeface="Calibri" panose="020F0502020204030204" pitchFamily="34" charset="0"/>
                <a:hlinkClick r:id="rId4"/>
              </a:rPr>
              <a:t>’</a:t>
            </a:r>
            <a:r>
              <a:rPr lang="en-AU" sz="1050" dirty="0">
                <a:effectLst/>
                <a:latin typeface="Arial" panose="020B0604020202020204" pitchFamily="34" charset="0"/>
                <a:ea typeface="Calibri" panose="020F0502020204030204" pitchFamily="34" charset="0"/>
              </a:rPr>
              <a:t> © Copyright CSIRO Australia.</a:t>
            </a:r>
          </a:p>
        </p:txBody>
      </p:sp>
    </p:spTree>
    <p:extLst>
      <p:ext uri="{BB962C8B-B14F-4D97-AF65-F5344CB8AC3E}">
        <p14:creationId xmlns:p14="http://schemas.microsoft.com/office/powerpoint/2010/main" val="257973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5EFCF-0491-36D3-B8E1-B518E72A2D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8593F-388F-D556-BD8A-1C0EE1C3F8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
        <p:nvSpPr>
          <p:cNvPr id="5" name="Title 4">
            <a:extLst>
              <a:ext uri="{FF2B5EF4-FFF2-40B4-BE49-F238E27FC236}">
                <a16:creationId xmlns:a16="http://schemas.microsoft.com/office/drawing/2014/main" id="{C2EE57C7-1CBA-E56F-5102-B2F60854AD8B}"/>
              </a:ext>
            </a:extLst>
          </p:cNvPr>
          <p:cNvSpPr>
            <a:spLocks noGrp="1"/>
          </p:cNvSpPr>
          <p:nvPr>
            <p:ph type="title"/>
          </p:nvPr>
        </p:nvSpPr>
        <p:spPr/>
        <p:txBody>
          <a:bodyPr/>
          <a:lstStyle/>
          <a:p>
            <a:r>
              <a:rPr lang="en-AU" dirty="0">
                <a:cs typeface="Arial"/>
              </a:rPr>
              <a:t>1.7 </a:t>
            </a:r>
            <a:r>
              <a:rPr lang="en-AU" dirty="0">
                <a:solidFill>
                  <a:srgbClr val="002664"/>
                </a:solidFill>
                <a:effectLst/>
                <a:latin typeface="Arial" panose="020B0604020202020204" pitchFamily="34" charset="0"/>
                <a:ea typeface="Yu Gothic Light" panose="020B0300000000000000" pitchFamily="34" charset="-128"/>
              </a:rPr>
              <a:t>Carbon budget – definition</a:t>
            </a:r>
            <a:endParaRPr lang="en-AU" dirty="0">
              <a:cs typeface="Arial"/>
            </a:endParaRPr>
          </a:p>
        </p:txBody>
      </p:sp>
      <p:sp>
        <p:nvSpPr>
          <p:cNvPr id="3" name="Text Placeholder 2">
            <a:extLst>
              <a:ext uri="{FF2B5EF4-FFF2-40B4-BE49-F238E27FC236}">
                <a16:creationId xmlns:a16="http://schemas.microsoft.com/office/drawing/2014/main" id="{CD9C7916-0909-5558-3F97-F8CFF39FB58C}"/>
              </a:ext>
            </a:extLst>
          </p:cNvPr>
          <p:cNvSpPr>
            <a:spLocks noGrp="1"/>
          </p:cNvSpPr>
          <p:nvPr>
            <p:ph type="body" sz="quarter" idx="17"/>
          </p:nvPr>
        </p:nvSpPr>
        <p:spPr/>
        <p:txBody>
          <a:bodyPr/>
          <a:lstStyle/>
          <a:p>
            <a:pPr>
              <a:spcAft>
                <a:spcPts val="600"/>
              </a:spcAft>
            </a:pPr>
            <a:r>
              <a:rPr lang="en-AU" sz="1800" b="1" dirty="0"/>
              <a:t>Carbon budget:</a:t>
            </a:r>
          </a:p>
          <a:p>
            <a:pPr>
              <a:spcAft>
                <a:spcPts val="600"/>
              </a:spcAft>
            </a:pPr>
            <a:r>
              <a:rPr lang="en-AU" sz="1800" dirty="0"/>
              <a:t>The maximum amount of carbon dioxide (CO₂) that can be emitted into the atmosphere while still having a good chance of limiting global warming to a specific temperature target, like 1.5 °C or 2 °C above pre-industrial levels.</a:t>
            </a:r>
          </a:p>
          <a:p>
            <a:pPr>
              <a:spcAft>
                <a:spcPts val="600"/>
              </a:spcAft>
            </a:pPr>
            <a:r>
              <a:rPr lang="en-AU" sz="1800" dirty="0"/>
              <a:t>It is like a ‘spending limit’ for CO₂ to avoid the worst impacts of climate change.</a:t>
            </a:r>
          </a:p>
          <a:p>
            <a:pPr>
              <a:spcAft>
                <a:spcPts val="600"/>
              </a:spcAft>
            </a:pPr>
            <a:endParaRPr lang="en-US" sz="1800" dirty="0"/>
          </a:p>
        </p:txBody>
      </p:sp>
    </p:spTree>
    <p:extLst>
      <p:ext uri="{BB962C8B-B14F-4D97-AF65-F5344CB8AC3E}">
        <p14:creationId xmlns:p14="http://schemas.microsoft.com/office/powerpoint/2010/main" val="19419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B2AB-651A-F639-3318-B86BCA88CC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5A4EA9-3DF2-A926-9E94-737225DF4956}"/>
              </a:ext>
            </a:extLst>
          </p:cNvPr>
          <p:cNvSpPr>
            <a:spLocks noGrp="1"/>
          </p:cNvSpPr>
          <p:nvPr>
            <p:ph type="title"/>
          </p:nvPr>
        </p:nvSpPr>
        <p:spPr>
          <a:xfrm>
            <a:off x="360363" y="360363"/>
            <a:ext cx="11656310" cy="544512"/>
          </a:xfrm>
        </p:spPr>
        <p:txBody>
          <a:bodyPr/>
          <a:lstStyle/>
          <a:p>
            <a:r>
              <a:rPr lang="en-AU" dirty="0">
                <a:cs typeface="Arial"/>
              </a:rPr>
              <a:t>1.7 </a:t>
            </a:r>
            <a:r>
              <a:rPr lang="en-AU" dirty="0">
                <a:solidFill>
                  <a:srgbClr val="002664"/>
                </a:solidFill>
                <a:effectLst/>
                <a:latin typeface="Arial" panose="020B0604020202020204" pitchFamily="34" charset="0"/>
                <a:ea typeface="Yu Gothic Light" panose="020B0300000000000000" pitchFamily="34" charset="-128"/>
              </a:rPr>
              <a:t>Australia’s carbon budget</a:t>
            </a:r>
            <a:endParaRPr lang="en-AU" dirty="0">
              <a:cs typeface="Arial"/>
            </a:endParaRPr>
          </a:p>
        </p:txBody>
      </p:sp>
      <p:sp>
        <p:nvSpPr>
          <p:cNvPr id="7" name="TextBox 6">
            <a:extLst>
              <a:ext uri="{FF2B5EF4-FFF2-40B4-BE49-F238E27FC236}">
                <a16:creationId xmlns:a16="http://schemas.microsoft.com/office/drawing/2014/main" id="{4756C150-8FB6-C4E0-3B24-6DBEDB0A4EAD}"/>
              </a:ext>
            </a:extLst>
          </p:cNvPr>
          <p:cNvSpPr txBox="1"/>
          <p:nvPr/>
        </p:nvSpPr>
        <p:spPr>
          <a:xfrm>
            <a:off x="360363" y="1197714"/>
            <a:ext cx="4203755" cy="4919232"/>
          </a:xfrm>
          <a:prstGeom prst="rect">
            <a:avLst/>
          </a:prstGeom>
          <a:noFill/>
          <a:ln w="12700">
            <a:noFill/>
          </a:ln>
        </p:spPr>
        <p:txBody>
          <a:bodyPr wrap="square" lIns="0" tIns="0" rIns="0" bIns="0">
            <a:spAutoFit/>
          </a:bodyPr>
          <a:lstStyle/>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List the emissions that </a:t>
            </a:r>
            <a:r>
              <a:rPr lang="en-AU" sz="1800" dirty="0">
                <a:latin typeface="Arial" panose="020B0604020202020204" pitchFamily="34" charset="0"/>
                <a:ea typeface="Calibri" panose="020F0502020204030204" pitchFamily="34" charset="0"/>
              </a:rPr>
              <a:t>contribute to </a:t>
            </a:r>
            <a:r>
              <a:rPr lang="en-AU" sz="1800" dirty="0">
                <a:effectLst/>
                <a:latin typeface="Arial" panose="020B0604020202020204" pitchFamily="34" charset="0"/>
                <a:ea typeface="Calibri" panose="020F0502020204030204" pitchFamily="34" charset="0"/>
              </a:rPr>
              <a:t>the natural greenhouse effect.</a:t>
            </a: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List the emissions that contribute to the enhanced greenhouse effect.</a:t>
            </a: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List the ways the environment can absorb carbon dioxide. </a:t>
            </a: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Why are fossil fuel exports' emissions so significant, and why is it part of Australia’s carbon budget?</a:t>
            </a: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Why is there such a large uncertainty in Australia’s carbon budget? </a:t>
            </a:r>
          </a:p>
        </p:txBody>
      </p:sp>
      <p:pic>
        <p:nvPicPr>
          <p:cNvPr id="6" name="Picture 5" descr="Infographic of Australia’s carbon budget 2010-2019">
            <a:extLst>
              <a:ext uri="{FF2B5EF4-FFF2-40B4-BE49-F238E27FC236}">
                <a16:creationId xmlns:a16="http://schemas.microsoft.com/office/drawing/2014/main" id="{292A5F9F-403E-63D6-5A91-8EAF6BAEBC49}"/>
              </a:ext>
            </a:extLst>
          </p:cNvPr>
          <p:cNvPicPr>
            <a:picLocks noChangeAspect="1"/>
          </p:cNvPicPr>
          <p:nvPr/>
        </p:nvPicPr>
        <p:blipFill>
          <a:blip r:embed="rId3"/>
          <a:stretch>
            <a:fillRect/>
          </a:stretch>
        </p:blipFill>
        <p:spPr>
          <a:xfrm>
            <a:off x="4719367" y="1210858"/>
            <a:ext cx="7124633" cy="4305869"/>
          </a:xfrm>
          <a:prstGeom prst="rect">
            <a:avLst/>
          </a:prstGeom>
        </p:spPr>
      </p:pic>
      <p:sp>
        <p:nvSpPr>
          <p:cNvPr id="8" name="TextBox 7">
            <a:extLst>
              <a:ext uri="{FF2B5EF4-FFF2-40B4-BE49-F238E27FC236}">
                <a16:creationId xmlns:a16="http://schemas.microsoft.com/office/drawing/2014/main" id="{85868F38-C080-BE2F-3054-E8BAE9395A36}"/>
              </a:ext>
            </a:extLst>
          </p:cNvPr>
          <p:cNvSpPr txBox="1"/>
          <p:nvPr/>
        </p:nvSpPr>
        <p:spPr>
          <a:xfrm>
            <a:off x="360363" y="6409785"/>
            <a:ext cx="5857515" cy="212430"/>
          </a:xfrm>
          <a:prstGeom prst="rect">
            <a:avLst/>
          </a:prstGeom>
          <a:noFill/>
        </p:spPr>
        <p:txBody>
          <a:bodyPr wrap="square" lIns="0" tIns="0" rIns="0" b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a:t>
            </a:r>
            <a:r>
              <a:rPr lang="en-AU" sz="1050" u="sng" dirty="0">
                <a:solidFill>
                  <a:srgbClr val="001C4A"/>
                </a:solidFill>
                <a:effectLst/>
                <a:latin typeface="Arial" panose="020B0604020202020204" pitchFamily="34" charset="0"/>
                <a:ea typeface="Calibri" panose="020F0502020204030204" pitchFamily="34" charset="0"/>
                <a:hlinkClick r:id="rId5"/>
              </a:rPr>
              <a:t>Greenhouse gases</a:t>
            </a:r>
            <a:r>
              <a:rPr lang="en-AU" sz="1050" u="sng" dirty="0">
                <a:solidFill>
                  <a:srgbClr val="001C4A"/>
                </a:solidFill>
                <a:effectLst/>
                <a:latin typeface="Arial" panose="020B0604020202020204" pitchFamily="34" charset="0"/>
                <a:ea typeface="Calibri" panose="020F0502020204030204" pitchFamily="34" charset="0"/>
                <a:hlinkClick r:id="rId4"/>
              </a:rPr>
              <a:t>’</a:t>
            </a:r>
            <a:r>
              <a:rPr lang="en-AU" sz="1050" dirty="0">
                <a:effectLst/>
                <a:latin typeface="Arial" panose="020B0604020202020204" pitchFamily="34" charset="0"/>
                <a:ea typeface="Calibri" panose="020F0502020204030204" pitchFamily="34" charset="0"/>
              </a:rPr>
              <a:t> </a:t>
            </a:r>
            <a:r>
              <a:rPr lang="en-AU" sz="1050" dirty="0">
                <a:latin typeface="Arial" panose="020B0604020202020204" pitchFamily="34" charset="0"/>
                <a:ea typeface="Calibri" panose="020F0502020204030204" pitchFamily="34" charset="0"/>
              </a:rPr>
              <a:t>© Copyright CSIRO Australia.</a:t>
            </a:r>
            <a:endParaRPr lang="en-AU" sz="105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68A011CF-6A3D-19F1-893F-F0B586C95F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299043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A74EE-2497-6DD1-8122-9E40EF82CB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CDD71-6C9D-A228-6782-3F6DC02997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
        <p:nvSpPr>
          <p:cNvPr id="5" name="Title 4">
            <a:extLst>
              <a:ext uri="{FF2B5EF4-FFF2-40B4-BE49-F238E27FC236}">
                <a16:creationId xmlns:a16="http://schemas.microsoft.com/office/drawing/2014/main" id="{7B96BE8D-BCF6-38F8-451C-9C96E176AC61}"/>
              </a:ext>
            </a:extLst>
          </p:cNvPr>
          <p:cNvSpPr>
            <a:spLocks noGrp="1"/>
          </p:cNvSpPr>
          <p:nvPr>
            <p:ph type="title"/>
          </p:nvPr>
        </p:nvSpPr>
        <p:spPr>
          <a:xfrm>
            <a:off x="360363" y="360363"/>
            <a:ext cx="11656310" cy="544512"/>
          </a:xfrm>
        </p:spPr>
        <p:txBody>
          <a:bodyPr/>
          <a:lstStyle/>
          <a:p>
            <a:r>
              <a:rPr lang="en-AU" dirty="0">
                <a:cs typeface="Arial"/>
              </a:rPr>
              <a:t>1.7 </a:t>
            </a:r>
            <a:r>
              <a:rPr lang="en-AU" dirty="0">
                <a:solidFill>
                  <a:srgbClr val="002664"/>
                </a:solidFill>
                <a:effectLst/>
                <a:latin typeface="Arial" panose="020B0604020202020204" pitchFamily="34" charset="0"/>
                <a:ea typeface="Yu Gothic Light" panose="020B0300000000000000" pitchFamily="34" charset="-128"/>
              </a:rPr>
              <a:t>Australia’s average annual temperature</a:t>
            </a:r>
            <a:br>
              <a:rPr lang="en-AU" b="1" dirty="0">
                <a:solidFill>
                  <a:srgbClr val="002664"/>
                </a:solidFill>
                <a:effectLst/>
                <a:latin typeface="Arial" panose="020B0604020202020204" pitchFamily="34" charset="0"/>
              </a:rPr>
            </a:br>
            <a:endParaRPr lang="en-AU" dirty="0">
              <a:cs typeface="Arial"/>
            </a:endParaRPr>
          </a:p>
        </p:txBody>
      </p:sp>
      <p:pic>
        <p:nvPicPr>
          <p:cNvPr id="7" name="Picture 6" descr="Graph of Australia’s average annual temperature over time">
            <a:extLst>
              <a:ext uri="{FF2B5EF4-FFF2-40B4-BE49-F238E27FC236}">
                <a16:creationId xmlns:a16="http://schemas.microsoft.com/office/drawing/2014/main" id="{C0F3BD52-8D57-FA50-C953-ECE4D4204271}"/>
              </a:ext>
            </a:extLst>
          </p:cNvPr>
          <p:cNvPicPr>
            <a:picLocks noChangeAspect="1"/>
          </p:cNvPicPr>
          <p:nvPr/>
        </p:nvPicPr>
        <p:blipFill>
          <a:blip r:embed="rId3"/>
          <a:srcRect t="1" b="-1179"/>
          <a:stretch>
            <a:fillRect/>
          </a:stretch>
        </p:blipFill>
        <p:spPr>
          <a:xfrm>
            <a:off x="2016690" y="987459"/>
            <a:ext cx="9107310" cy="5410507"/>
          </a:xfrm>
          <a:prstGeom prst="rect">
            <a:avLst/>
          </a:prstGeom>
        </p:spPr>
      </p:pic>
      <p:sp>
        <p:nvSpPr>
          <p:cNvPr id="3" name="TextBox 2">
            <a:extLst>
              <a:ext uri="{FF2B5EF4-FFF2-40B4-BE49-F238E27FC236}">
                <a16:creationId xmlns:a16="http://schemas.microsoft.com/office/drawing/2014/main" id="{FA968427-69EA-5057-D633-69F215D40B3C}"/>
              </a:ext>
            </a:extLst>
          </p:cNvPr>
          <p:cNvSpPr txBox="1"/>
          <p:nvPr/>
        </p:nvSpPr>
        <p:spPr>
          <a:xfrm>
            <a:off x="2016690" y="6465190"/>
            <a:ext cx="5183057" cy="212430"/>
          </a:xfrm>
          <a:prstGeom prst="rect">
            <a:avLst/>
          </a:prstGeom>
          <a:noFill/>
        </p:spPr>
        <p:txBody>
          <a:bodyPr wrap="square" lIns="0" tIns="0" rIns="0" bIns="0">
            <a:spAutoFit/>
          </a:bodyPr>
          <a:lstStyle/>
          <a:p>
            <a:pPr>
              <a:lnSpc>
                <a:spcPct val="150000"/>
              </a:lnSpc>
              <a:spcBef>
                <a:spcPts val="1200"/>
              </a:spcBef>
            </a:pPr>
            <a:r>
              <a:rPr lang="en-AU" sz="1050" u="sng" dirty="0">
                <a:solidFill>
                  <a:srgbClr val="001C4A"/>
                </a:solidFill>
                <a:effectLst/>
                <a:latin typeface="Arial" panose="020B0604020202020204" pitchFamily="34" charset="0"/>
                <a:ea typeface="Calibri" panose="020F0502020204030204" pitchFamily="34" charset="0"/>
                <a:hlinkClick r:id="rId4"/>
              </a:rPr>
              <a:t>‘</a:t>
            </a:r>
            <a:r>
              <a:rPr lang="en-AU" sz="1050" u="sng" dirty="0">
                <a:solidFill>
                  <a:srgbClr val="001C4A"/>
                </a:solidFill>
                <a:effectLst/>
                <a:latin typeface="Arial" panose="020B0604020202020204" pitchFamily="34" charset="0"/>
                <a:ea typeface="Calibri" panose="020F0502020204030204" pitchFamily="34" charset="0"/>
                <a:hlinkClick r:id="rId5"/>
              </a:rPr>
              <a:t>Future climate</a:t>
            </a:r>
            <a:r>
              <a:rPr lang="en-AU" sz="1050" u="sng" dirty="0">
                <a:solidFill>
                  <a:srgbClr val="001C4A"/>
                </a:solidFill>
                <a:effectLst/>
                <a:latin typeface="Arial" panose="020B0604020202020204" pitchFamily="34" charset="0"/>
                <a:ea typeface="Calibri" panose="020F0502020204030204" pitchFamily="34" charset="0"/>
                <a:hlinkClick r:id="rId4"/>
              </a:rPr>
              <a:t>’</a:t>
            </a:r>
            <a:r>
              <a:rPr lang="en-AU" sz="1050" dirty="0">
                <a:effectLst/>
                <a:latin typeface="Arial" panose="020B0604020202020204" pitchFamily="34" charset="0"/>
                <a:ea typeface="Calibri" panose="020F0502020204030204" pitchFamily="34" charset="0"/>
              </a:rPr>
              <a:t> © Copyright CSIRO Australia.</a:t>
            </a:r>
          </a:p>
        </p:txBody>
      </p:sp>
    </p:spTree>
    <p:extLst>
      <p:ext uri="{BB962C8B-B14F-4D97-AF65-F5344CB8AC3E}">
        <p14:creationId xmlns:p14="http://schemas.microsoft.com/office/powerpoint/2010/main" val="32745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sz="3200" dirty="0">
                <a:cs typeface="Arial"/>
              </a:rPr>
              <a:t>1.8 How can we reduce greenhouse gas emissions?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827027328"/>
              </p:ext>
            </p:extLst>
          </p:nvPr>
        </p:nvGraphicFramePr>
        <p:xfrm>
          <a:off x="359998" y="1916174"/>
          <a:ext cx="11126369" cy="326232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600"/>
                        </a:spcAft>
                        <a:buFont typeface="Arial" panose="020B0604020202020204" pitchFamily="34" charset="0"/>
                        <a:buChar char="•"/>
                      </a:pPr>
                      <a:r>
                        <a:rPr lang="en-AU" sz="1800" kern="1200">
                          <a:solidFill>
                            <a:schemeClr val="dk1"/>
                          </a:solidFill>
                          <a:effectLst/>
                          <a:latin typeface="+mn-lt"/>
                          <a:ea typeface="+mn-ea"/>
                          <a:cs typeface="+mn-cs"/>
                        </a:rPr>
                        <a:t>analyse the impact of greenhouse gas emissions on the natural world</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600"/>
                        </a:spcAft>
                        <a:buFont typeface="Arial" panose="020B0604020202020204" pitchFamily="34" charset="0"/>
                        <a:buChar char="•"/>
                      </a:pPr>
                      <a:r>
                        <a:rPr lang="en-AU" sz="1800" kern="1200" dirty="0">
                          <a:solidFill>
                            <a:schemeClr val="dk1"/>
                          </a:solidFill>
                          <a:effectLst/>
                          <a:latin typeface="+mn-lt"/>
                          <a:ea typeface="+mn-ea"/>
                          <a:cs typeface="+mn-cs"/>
                        </a:rPr>
                        <a:t>explain the advantages and limitations of methods to reduce greenhouse gas emissions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analyse data to identify relationships</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synthesise data to help explain the effect of transitioning to greenhouse gas emission reduction methods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analyse proposed solutions to a problem.</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evaluate claims using the (C-E-R) scaffold.</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5384676"/>
                  </a:ext>
                </a:extLst>
              </a:tr>
            </a:tbl>
          </a:graphicData>
        </a:graphic>
      </p:graphicFrame>
    </p:spTree>
    <p:extLst>
      <p:ext uri="{BB962C8B-B14F-4D97-AF65-F5344CB8AC3E}">
        <p14:creationId xmlns:p14="http://schemas.microsoft.com/office/powerpoint/2010/main" val="13945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1571590" cy="522000"/>
          </a:xfrm>
        </p:spPr>
        <p:txBody>
          <a:bodyPr/>
          <a:lstStyle/>
          <a:p>
            <a:r>
              <a:rPr lang="en-AU" dirty="0">
                <a:cs typeface="Arial"/>
              </a:rPr>
              <a:t>1.1 Activating knowledge for environmental sustainability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950742426"/>
              </p:ext>
            </p:extLst>
          </p:nvPr>
        </p:nvGraphicFramePr>
        <p:xfrm>
          <a:off x="359998" y="1916174"/>
          <a:ext cx="11126369" cy="145332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make connections in our learning.</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recall information from previous science lessons that will be needed for this unit. </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3648967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71532C99-98E5-B6F8-6BF2-C756181A3A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8F6CCF-70CC-2943-641C-FC90E030723D}"/>
              </a:ext>
            </a:extLst>
          </p:cNvPr>
          <p:cNvSpPr>
            <a:spLocks noGrp="1"/>
          </p:cNvSpPr>
          <p:nvPr>
            <p:ph type="title"/>
          </p:nvPr>
        </p:nvSpPr>
        <p:spPr/>
        <p:txBody>
          <a:bodyPr/>
          <a:lstStyle/>
          <a:p>
            <a:r>
              <a:rPr lang="en-AU">
                <a:solidFill>
                  <a:schemeClr val="accent1"/>
                </a:solidFill>
              </a:rPr>
              <a:t>1.8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726AD1F0-C3F8-F9DE-B76E-EEF39DBB07F0}"/>
              </a:ext>
              <a:ext uri="{C183D7F6-B498-43B3-948B-1728B52AA6E4}">
                <adec:decorative xmlns:adec="http://schemas.microsoft.com/office/drawing/2017/decorative" val="1"/>
              </a:ext>
            </a:extLst>
          </p:cNvPr>
          <p:cNvSpPr/>
          <p:nvPr/>
        </p:nvSpPr>
        <p:spPr>
          <a:xfrm>
            <a:off x="262800" y="1560430"/>
            <a:ext cx="5833200" cy="476934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CD36786C-E16B-2033-2D78-D20A6A3B9EA5}"/>
              </a:ext>
            </a:extLst>
          </p:cNvPr>
          <p:cNvGrpSpPr/>
          <p:nvPr/>
        </p:nvGrpSpPr>
        <p:grpSpPr>
          <a:xfrm>
            <a:off x="1201522" y="1181099"/>
            <a:ext cx="3594100" cy="1024481"/>
            <a:chOff x="466000" y="1568827"/>
            <a:chExt cx="3383826" cy="1210000"/>
          </a:xfrm>
        </p:grpSpPr>
        <p:sp>
          <p:nvSpPr>
            <p:cNvPr id="10" name="Rectangle: Rounded Corners 9">
              <a:extLst>
                <a:ext uri="{FF2B5EF4-FFF2-40B4-BE49-F238E27FC236}">
                  <a16:creationId xmlns:a16="http://schemas.microsoft.com/office/drawing/2014/main" id="{A82D5A8C-42D6-C3F6-CE67-4F15B9B5FFC9}"/>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Mini challenge</a:t>
              </a:r>
              <a:endParaRPr lang="en-US" sz="1600" b="1" dirty="0">
                <a:latin typeface="+mj-lt"/>
              </a:endParaRPr>
            </a:p>
          </p:txBody>
        </p:sp>
        <p:pic>
          <p:nvPicPr>
            <p:cNvPr id="11" name="Graphic 10" descr="Lightbulb and pencil with solid fill">
              <a:extLst>
                <a:ext uri="{FF2B5EF4-FFF2-40B4-BE49-F238E27FC236}">
                  <a16:creationId xmlns:a16="http://schemas.microsoft.com/office/drawing/2014/main" id="{F55EC914-0A4E-D17E-24C2-DC401E29E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004F1A9D-AACD-98C9-41B3-27EC0B39A72F}"/>
              </a:ext>
            </a:extLst>
          </p:cNvPr>
          <p:cNvSpPr txBox="1"/>
          <p:nvPr/>
        </p:nvSpPr>
        <p:spPr>
          <a:xfrm>
            <a:off x="437322" y="2577737"/>
            <a:ext cx="5457185" cy="3342417"/>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Spot the pattern. Look at the following data:</a:t>
            </a: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1600" dirty="0">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br>
              <a:rPr lang="en-AU" sz="1800" dirty="0">
                <a:solidFill>
                  <a:srgbClr val="000000"/>
                </a:solidFill>
                <a:latin typeface="Arial" panose="020B0604020202020204" pitchFamily="34" charset="0"/>
                <a:ea typeface="Calibri" panose="020F0502020204030204" pitchFamily="34" charset="0"/>
              </a:rPr>
            </a:br>
            <a:r>
              <a:rPr lang="en-AU" sz="1800" dirty="0">
                <a:solidFill>
                  <a:srgbClr val="000000"/>
                </a:solidFill>
                <a:effectLst/>
                <a:latin typeface="Arial" panose="020B0604020202020204" pitchFamily="34" charset="0"/>
                <a:ea typeface="Calibri" panose="020F0502020204030204" pitchFamily="34" charset="0"/>
              </a:rPr>
              <a:t>What is the overall trend shown in the data?</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endParaRPr>
          </a:p>
        </p:txBody>
      </p:sp>
      <p:graphicFrame>
        <p:nvGraphicFramePr>
          <p:cNvPr id="16" name="Table 15">
            <a:extLst>
              <a:ext uri="{FF2B5EF4-FFF2-40B4-BE49-F238E27FC236}">
                <a16:creationId xmlns:a16="http://schemas.microsoft.com/office/drawing/2014/main" id="{E5B0C800-1B28-E92B-20A9-820C68BC4C7A}"/>
              </a:ext>
            </a:extLst>
          </p:cNvPr>
          <p:cNvGraphicFramePr>
            <a:graphicFrameLocks noGrp="1"/>
          </p:cNvGraphicFramePr>
          <p:nvPr>
            <p:extLst>
              <p:ext uri="{D42A27DB-BD31-4B8C-83A1-F6EECF244321}">
                <p14:modId xmlns:p14="http://schemas.microsoft.com/office/powerpoint/2010/main" val="2012152433"/>
              </p:ext>
            </p:extLst>
          </p:nvPr>
        </p:nvGraphicFramePr>
        <p:xfrm>
          <a:off x="379268" y="3093801"/>
          <a:ext cx="5535731" cy="1943774"/>
        </p:xfrm>
        <a:graphic>
          <a:graphicData uri="http://schemas.openxmlformats.org/drawingml/2006/table">
            <a:tbl>
              <a:tblPr firstRow="1" firstCol="1" bandRow="1">
                <a:tableStyleId>{5A111915-BE36-4E01-A7E5-04B1672EAD32}</a:tableStyleId>
              </a:tblPr>
              <a:tblGrid>
                <a:gridCol w="729269">
                  <a:extLst>
                    <a:ext uri="{9D8B030D-6E8A-4147-A177-3AD203B41FA5}">
                      <a16:colId xmlns:a16="http://schemas.microsoft.com/office/drawing/2014/main" val="3330747113"/>
                    </a:ext>
                  </a:extLst>
                </a:gridCol>
                <a:gridCol w="1969477">
                  <a:extLst>
                    <a:ext uri="{9D8B030D-6E8A-4147-A177-3AD203B41FA5}">
                      <a16:colId xmlns:a16="http://schemas.microsoft.com/office/drawing/2014/main" val="3834860524"/>
                    </a:ext>
                  </a:extLst>
                </a:gridCol>
                <a:gridCol w="2836985">
                  <a:extLst>
                    <a:ext uri="{9D8B030D-6E8A-4147-A177-3AD203B41FA5}">
                      <a16:colId xmlns:a16="http://schemas.microsoft.com/office/drawing/2014/main" val="4109650319"/>
                    </a:ext>
                  </a:extLst>
                </a:gridCol>
              </a:tblGrid>
              <a:tr h="982130">
                <a:tc>
                  <a:txBody>
                    <a:bodyPr/>
                    <a:lstStyle/>
                    <a:p>
                      <a:pPr algn="ctr">
                        <a:lnSpc>
                          <a:spcPct val="150000"/>
                        </a:lnSpc>
                        <a:spcBef>
                          <a:spcPts val="1200"/>
                        </a:spcBef>
                        <a:spcAft>
                          <a:spcPts val="600"/>
                        </a:spcAft>
                        <a:buNone/>
                      </a:pPr>
                      <a:r>
                        <a:rPr lang="en-AU" sz="1600">
                          <a:effectLst/>
                        </a:rPr>
                        <a:t>Year</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dirty="0">
                          <a:effectLst/>
                        </a:rPr>
                        <a:t>CO₂ concentration (ppm)</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a:effectLst/>
                        </a:rPr>
                        <a:t>Global average temperature anomaly (°C)</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47855113"/>
                  </a:ext>
                </a:extLst>
              </a:tr>
              <a:tr h="270671">
                <a:tc>
                  <a:txBody>
                    <a:bodyPr/>
                    <a:lstStyle/>
                    <a:p>
                      <a:pPr algn="ctr">
                        <a:lnSpc>
                          <a:spcPct val="150000"/>
                        </a:lnSpc>
                        <a:spcBef>
                          <a:spcPts val="1200"/>
                        </a:spcBef>
                        <a:spcAft>
                          <a:spcPts val="600"/>
                        </a:spcAft>
                        <a:buNone/>
                      </a:pPr>
                      <a:r>
                        <a:rPr lang="en-AU" sz="1600">
                          <a:effectLst/>
                        </a:rPr>
                        <a:t>1990</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a:effectLst/>
                        </a:rPr>
                        <a:t>354</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a:effectLst/>
                        </a:rPr>
                        <a:t>+0.45</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08441334"/>
                  </a:ext>
                </a:extLst>
              </a:tr>
              <a:tr h="270671">
                <a:tc>
                  <a:txBody>
                    <a:bodyPr/>
                    <a:lstStyle/>
                    <a:p>
                      <a:pPr algn="ctr">
                        <a:lnSpc>
                          <a:spcPct val="150000"/>
                        </a:lnSpc>
                        <a:spcBef>
                          <a:spcPts val="1200"/>
                        </a:spcBef>
                        <a:spcAft>
                          <a:spcPts val="600"/>
                        </a:spcAft>
                        <a:buNone/>
                      </a:pPr>
                      <a:r>
                        <a:rPr lang="en-AU" sz="1600">
                          <a:effectLst/>
                        </a:rPr>
                        <a:t>2000</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a:effectLst/>
                        </a:rPr>
                        <a:t>370</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a:effectLst/>
                        </a:rPr>
                        <a:t>+0.52</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1770400"/>
                  </a:ext>
                </a:extLst>
              </a:tr>
              <a:tr h="270671">
                <a:tc>
                  <a:txBody>
                    <a:bodyPr/>
                    <a:lstStyle/>
                    <a:p>
                      <a:pPr algn="ctr">
                        <a:lnSpc>
                          <a:spcPct val="150000"/>
                        </a:lnSpc>
                        <a:spcBef>
                          <a:spcPts val="1200"/>
                        </a:spcBef>
                        <a:spcAft>
                          <a:spcPts val="600"/>
                        </a:spcAft>
                        <a:buNone/>
                      </a:pPr>
                      <a:r>
                        <a:rPr lang="en-AU" sz="1600" dirty="0">
                          <a:effectLst/>
                        </a:rPr>
                        <a:t>2010</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dirty="0">
                          <a:effectLst/>
                        </a:rPr>
                        <a:t>390</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1200"/>
                        </a:spcBef>
                        <a:spcAft>
                          <a:spcPts val="600"/>
                        </a:spcAft>
                        <a:buNone/>
                      </a:pPr>
                      <a:r>
                        <a:rPr lang="en-AU" sz="1600" dirty="0">
                          <a:effectLst/>
                        </a:rPr>
                        <a:t>+0.62</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030083"/>
                  </a:ext>
                </a:extLst>
              </a:tr>
            </a:tbl>
          </a:graphicData>
        </a:graphic>
      </p:graphicFrame>
      <p:sp>
        <p:nvSpPr>
          <p:cNvPr id="12" name="Rectangle: Rounded Corners 11">
            <a:extLst>
              <a:ext uri="{FF2B5EF4-FFF2-40B4-BE49-F238E27FC236}">
                <a16:creationId xmlns:a16="http://schemas.microsoft.com/office/drawing/2014/main" id="{4F2F3564-01A2-48E2-0F08-338BA868CDC0}"/>
              </a:ext>
              <a:ext uri="{C183D7F6-B498-43B3-948B-1728B52AA6E4}">
                <adec:decorative xmlns:adec="http://schemas.microsoft.com/office/drawing/2017/decorative" val="1"/>
              </a:ext>
            </a:extLst>
          </p:cNvPr>
          <p:cNvSpPr/>
          <p:nvPr/>
        </p:nvSpPr>
        <p:spPr>
          <a:xfrm>
            <a:off x="6322493" y="1579447"/>
            <a:ext cx="5224077" cy="475033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12E0F860-05B5-152F-6E5D-5B116821E327}"/>
              </a:ext>
            </a:extLst>
          </p:cNvPr>
          <p:cNvGrpSpPr/>
          <p:nvPr/>
        </p:nvGrpSpPr>
        <p:grpSpPr>
          <a:xfrm>
            <a:off x="7176049" y="1144708"/>
            <a:ext cx="3594100" cy="1060872"/>
            <a:chOff x="4311650" y="1289427"/>
            <a:chExt cx="3594100" cy="1210000"/>
          </a:xfrm>
        </p:grpSpPr>
        <p:sp>
          <p:nvSpPr>
            <p:cNvPr id="14" name="Rectangle: Rounded Corners 13">
              <a:extLst>
                <a:ext uri="{FF2B5EF4-FFF2-40B4-BE49-F238E27FC236}">
                  <a16:creationId xmlns:a16="http://schemas.microsoft.com/office/drawing/2014/main" id="{32FE17D3-80E6-89B5-BBD5-F6A761FC5A5F}"/>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43BA1B6C-E5F7-22A9-31A2-84A31A2A0CF1}"/>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6A695B31-0126-19CB-7BB1-6B57E65E6C3E}"/>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5EE444BD-385D-6AFD-81CB-A0B714DA0B4E}"/>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6E1D58DC-C697-497D-B7BD-7E5A37086300}"/>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314BC3D4-3EFB-7126-25E0-ABE52815DAB6}"/>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7106F29F-5D1F-4FB1-AA38-5B01BF9B1D95}"/>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4C52D70B-1E31-DD02-CF4C-0CEFA3A6AC2D}"/>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867B1D46-70EF-5A9D-B5EB-79F01D480EA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D559407A-44E9-E458-D937-1071F78ABE26}"/>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CF3B7184-263B-28AD-1620-833D7F7FA1D0}"/>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64202CCA-CC1A-725B-D024-49D1B407A89F}"/>
              </a:ext>
            </a:extLst>
          </p:cNvPr>
          <p:cNvSpPr txBox="1"/>
          <p:nvPr/>
        </p:nvSpPr>
        <p:spPr>
          <a:xfrm>
            <a:off x="6537352" y="2576452"/>
            <a:ext cx="4871493" cy="918160"/>
          </a:xfrm>
          <a:prstGeom prst="rect">
            <a:avLst/>
          </a:prstGeom>
          <a:noFill/>
        </p:spPr>
        <p:txBody>
          <a:bodyPr wrap="square" lIns="0" tIns="0" rIns="0" bIns="0" rtlCol="0">
            <a:noAutofit/>
          </a:bodyPr>
          <a:lstStyle/>
          <a:p>
            <a:pPr algn="l">
              <a:lnSpc>
                <a:spcPct val="120000"/>
              </a:lnSpc>
            </a:pPr>
            <a:r>
              <a:rPr lang="en-AU" sz="1800" dirty="0">
                <a:effectLst/>
                <a:latin typeface="Arial" panose="020B0604020202020204" pitchFamily="34" charset="0"/>
                <a:ea typeface="Calibri" panose="020F0502020204030204" pitchFamily="34" charset="0"/>
              </a:rPr>
              <a:t>Explain how increasing CO</a:t>
            </a:r>
            <a:r>
              <a:rPr lang="en-AU" sz="1800" dirty="0">
                <a:effectLst/>
                <a:latin typeface="Cambria Math" panose="02040503050406030204" pitchFamily="18" charset="0"/>
                <a:ea typeface="Calibri" panose="020F0502020204030204" pitchFamily="34" charset="0"/>
                <a:cs typeface="Cambria Math" panose="02040503050406030204" pitchFamily="18" charset="0"/>
              </a:rPr>
              <a:t>₂</a:t>
            </a:r>
            <a:r>
              <a:rPr lang="en-AU" sz="1800" dirty="0">
                <a:effectLst/>
                <a:latin typeface="Arial" panose="020B0604020202020204" pitchFamily="34" charset="0"/>
                <a:ea typeface="Calibri" panose="020F0502020204030204" pitchFamily="34" charset="0"/>
              </a:rPr>
              <a:t> levels contribute to changes in the global climate. Include one effect this may have on ecosystems.</a:t>
            </a:r>
            <a:endParaRPr lang="en-AU" sz="1800" dirty="0"/>
          </a:p>
        </p:txBody>
      </p:sp>
      <p:sp>
        <p:nvSpPr>
          <p:cNvPr id="37" name="Slide Number Placeholder 36">
            <a:extLst>
              <a:ext uri="{FF2B5EF4-FFF2-40B4-BE49-F238E27FC236}">
                <a16:creationId xmlns:a16="http://schemas.microsoft.com/office/drawing/2014/main" id="{2C226363-0E33-A22E-C522-7CF01987AA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44650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a:ea typeface="Montserrat"/>
                <a:cs typeface="Montserrat"/>
                <a:sym typeface="Montserrat"/>
              </a:rPr>
              <a:t>1.8 Transitioning to solar C-E-R scaffold</a:t>
            </a:r>
            <a:endParaRPr lang="en-AU">
              <a:latin typeface="+mj-lt"/>
            </a:endParaRP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044009"/>
            <a:ext cx="3765948" cy="1761922"/>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Claim</a:t>
            </a:r>
          </a:p>
          <a:p>
            <a:pPr>
              <a:lnSpc>
                <a:spcPct val="150000"/>
              </a:lnSpc>
              <a:spcAft>
                <a:spcPts val="1200"/>
              </a:spcAft>
            </a:pPr>
            <a:r>
              <a:rPr lang="en-AU" sz="180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2957897"/>
            <a:ext cx="3765948" cy="2380136"/>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Helpful hints</a:t>
            </a:r>
          </a:p>
          <a:p>
            <a:pPr>
              <a:lnSpc>
                <a:spcPct val="150000"/>
              </a:lnSpc>
              <a:spcAft>
                <a:spcPts val="1200"/>
              </a:spcAft>
            </a:pPr>
            <a:r>
              <a:rPr lang="en-AU" sz="180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490000"/>
            <a:ext cx="3765948" cy="1026000"/>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Your response:</a:t>
            </a:r>
            <a:endParaRPr lang="en-AU" sz="180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044008"/>
            <a:ext cx="3765948" cy="176192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rgbClr val="00296C"/>
                </a:solidFill>
                <a:latin typeface="+mj-lt"/>
              </a:rPr>
              <a:t>Evidence</a:t>
            </a:r>
          </a:p>
          <a:p>
            <a:pPr>
              <a:lnSpc>
                <a:spcPct val="150000"/>
              </a:lnSpc>
              <a:spcAft>
                <a:spcPts val="1200"/>
              </a:spcAft>
            </a:pPr>
            <a:r>
              <a:rPr lang="en-AU" sz="18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2957897"/>
            <a:ext cx="3765948" cy="238013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rgbClr val="00296C"/>
                </a:solidFill>
                <a:latin typeface="+mj-lt"/>
              </a:rPr>
              <a:t>Sentence starters</a:t>
            </a:r>
          </a:p>
          <a:p>
            <a:pPr>
              <a:lnSpc>
                <a:spcPct val="150000"/>
              </a:lnSpc>
              <a:spcAft>
                <a:spcPts val="1200"/>
              </a:spcAft>
            </a:pPr>
            <a:r>
              <a:rPr lang="en-AU" sz="1800">
                <a:solidFill>
                  <a:srgbClr val="00296C"/>
                </a:solidFill>
              </a:rPr>
              <a:t>In the experiment …</a:t>
            </a:r>
          </a:p>
          <a:p>
            <a:pPr>
              <a:lnSpc>
                <a:spcPct val="150000"/>
              </a:lnSpc>
              <a:spcAft>
                <a:spcPts val="1200"/>
              </a:spcAft>
            </a:pPr>
            <a:r>
              <a:rPr lang="en-AU" sz="1800">
                <a:solidFill>
                  <a:srgbClr val="00296C"/>
                </a:solidFill>
              </a:rPr>
              <a:t>The data shows …</a:t>
            </a:r>
          </a:p>
          <a:p>
            <a:pPr>
              <a:lnSpc>
                <a:spcPct val="150000"/>
              </a:lnSpc>
              <a:spcAft>
                <a:spcPts val="1200"/>
              </a:spcAft>
            </a:pPr>
            <a:r>
              <a:rPr lang="en-AU" sz="180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20634" y="5490000"/>
            <a:ext cx="3765948" cy="1026000"/>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Your response:</a:t>
            </a:r>
            <a:endParaRPr lang="en-AU" sz="180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044009"/>
            <a:ext cx="3765950" cy="17619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Reasoning</a:t>
            </a:r>
          </a:p>
          <a:p>
            <a:pPr>
              <a:lnSpc>
                <a:spcPct val="150000"/>
              </a:lnSpc>
              <a:spcAft>
                <a:spcPts val="1200"/>
              </a:spcAft>
            </a:pPr>
            <a:r>
              <a:rPr lang="en-AU" sz="180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2957896"/>
            <a:ext cx="3765950" cy="23801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rgbClr val="00296C"/>
                </a:solidFill>
                <a:latin typeface="+mj-lt"/>
              </a:rPr>
              <a:t>Sentence starters</a:t>
            </a:r>
          </a:p>
          <a:p>
            <a:pPr>
              <a:lnSpc>
                <a:spcPct val="150000"/>
              </a:lnSpc>
              <a:spcAft>
                <a:spcPts val="1200"/>
              </a:spcAft>
            </a:pPr>
            <a:r>
              <a:rPr lang="en-AU" sz="1800">
                <a:solidFill>
                  <a:schemeClr val="accent1"/>
                </a:solidFill>
              </a:rPr>
              <a:t>The evidence supports the claim because …</a:t>
            </a:r>
          </a:p>
          <a:p>
            <a:pPr>
              <a:lnSpc>
                <a:spcPct val="150000"/>
              </a:lnSpc>
              <a:spcAft>
                <a:spcPts val="1200"/>
              </a:spcAft>
            </a:pPr>
            <a:r>
              <a:rPr lang="en-AU" sz="180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489998"/>
            <a:ext cx="3765950" cy="100800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Your response:</a:t>
            </a:r>
            <a:endParaRPr lang="en-AU" sz="180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69727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500"/>
                                        <p:tgtEl>
                                          <p:spTgt spid="18">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xEl>
                                              <p:pRg st="3" end="3"/>
                                            </p:txEl>
                                          </p:spTgt>
                                        </p:tgtEl>
                                        <p:attrNameLst>
                                          <p:attrName>style.visibility</p:attrName>
                                        </p:attrNameLst>
                                      </p:cBhvr>
                                      <p:to>
                                        <p:strVal val="visible"/>
                                      </p:to>
                                    </p:set>
                                    <p:animEffect transition="in" filter="fade">
                                      <p:cBhvr>
                                        <p:cTn id="26" dur="500"/>
                                        <p:tgtEl>
                                          <p:spTgt spid="1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5" grpId="0" uiExpand="1" build="p"/>
      <p:bldP spid="9" grpId="0" uiExpand="1" build="p"/>
      <p:bldP spid="18" grpId="0" uiExpand="1" build="p"/>
      <p:bldP spid="12" grpId="0" uiExpand="1" build="p"/>
      <p:bldP spid="20"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a:ea typeface="Montserrat"/>
                <a:cs typeface="Montserrat"/>
                <a:sym typeface="Montserrat"/>
              </a:rPr>
              <a:t>1.8 Transitioning to solar – the claim</a:t>
            </a:r>
            <a:endParaRPr lang="en-AU">
              <a:latin typeface="+mj-lt"/>
            </a:endParaRP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0000" y="1368000"/>
            <a:ext cx="3769166" cy="1860975"/>
          </a:xfrm>
          <a:prstGeom prst="roundRect">
            <a:avLst>
              <a:gd name="adj" fmla="val 7218"/>
            </a:avLst>
          </a:prstGeom>
          <a:solidFill>
            <a:srgbClr val="EBEBEB"/>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1"/>
                </a:solidFill>
                <a:latin typeface="+mj-lt"/>
              </a:rPr>
              <a:t>Claim</a:t>
            </a:r>
          </a:p>
          <a:p>
            <a:pPr>
              <a:lnSpc>
                <a:spcPct val="150000"/>
              </a:lnSpc>
              <a:spcAft>
                <a:spcPts val="1200"/>
              </a:spcAft>
            </a:pPr>
            <a:r>
              <a:rPr lang="en-AU" sz="1800" dirty="0">
                <a:solidFill>
                  <a:schemeClr val="accent1"/>
                </a:solidFill>
              </a:rPr>
              <a:t>State an answer to the question or prompt.</a:t>
            </a: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860975"/>
          </a:xfrm>
          <a:prstGeom prst="roundRect">
            <a:avLst>
              <a:gd name="adj" fmla="val 7218"/>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rgbClr val="00296C"/>
                </a:solidFill>
                <a:latin typeface="+mj-lt"/>
              </a:rPr>
              <a:t>Evidence</a:t>
            </a:r>
          </a:p>
          <a:p>
            <a:pPr>
              <a:lnSpc>
                <a:spcPct val="150000"/>
              </a:lnSpc>
              <a:spcAft>
                <a:spcPts val="1200"/>
              </a:spcAft>
            </a:pPr>
            <a:r>
              <a:rPr lang="en-AU" sz="1800" dirty="0">
                <a:solidFill>
                  <a:srgbClr val="00296C"/>
                </a:solidFill>
              </a:rPr>
              <a:t>Provide reliable information from experiments, facts or a reliable source that supports the claim.</a:t>
            </a: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546468" cy="1860975"/>
          </a:xfrm>
          <a:prstGeom prst="roundRect">
            <a:avLst>
              <a:gd name="adj" fmla="val 65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Reasoning</a:t>
            </a:r>
          </a:p>
          <a:p>
            <a:pPr>
              <a:lnSpc>
                <a:spcPct val="150000"/>
              </a:lnSpc>
              <a:spcAft>
                <a:spcPts val="1200"/>
              </a:spcAft>
            </a:pPr>
            <a:r>
              <a:rPr lang="en-AU" sz="1800">
                <a:solidFill>
                  <a:schemeClr val="accent1"/>
                </a:solidFill>
              </a:rPr>
              <a:t>Explain how the evidence supports the claim.</a:t>
            </a: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62</a:t>
            </a:fld>
            <a:endParaRPr lang="en-AU"/>
          </a:p>
        </p:txBody>
      </p:sp>
      <p:sp>
        <p:nvSpPr>
          <p:cNvPr id="3" name="Rectangle: Rounded Corners 2">
            <a:extLst>
              <a:ext uri="{FF2B5EF4-FFF2-40B4-BE49-F238E27FC236}">
                <a16:creationId xmlns:a16="http://schemas.microsoft.com/office/drawing/2014/main" id="{B5FF2FAF-17AD-B6CE-DC71-32A7BA88E1E5}"/>
              </a:ext>
            </a:extLst>
          </p:cNvPr>
          <p:cNvSpPr/>
          <p:nvPr/>
        </p:nvSpPr>
        <p:spPr>
          <a:xfrm>
            <a:off x="360000" y="3350546"/>
            <a:ext cx="11264518" cy="2779488"/>
          </a:xfrm>
          <a:prstGeom prst="roundRect">
            <a:avLst>
              <a:gd name="adj" fmla="val 65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b="1" dirty="0"/>
              <a:t>Question:</a:t>
            </a:r>
          </a:p>
          <a:p>
            <a:pPr>
              <a:lnSpc>
                <a:spcPct val="150000"/>
              </a:lnSpc>
            </a:pPr>
            <a:r>
              <a:rPr lang="en-AU" sz="1800" dirty="0"/>
              <a:t>Will transitioning to household solar use in Australia reduce greenhouse gas emissions?</a:t>
            </a:r>
          </a:p>
          <a:p>
            <a:pPr>
              <a:lnSpc>
                <a:spcPct val="150000"/>
              </a:lnSpc>
            </a:pPr>
            <a:endParaRPr lang="en-AU" sz="1800" dirty="0"/>
          </a:p>
          <a:p>
            <a:pPr>
              <a:lnSpc>
                <a:spcPct val="150000"/>
              </a:lnSpc>
            </a:pPr>
            <a:r>
              <a:rPr lang="en-AU" sz="1800" b="1" dirty="0"/>
              <a:t>Claim: </a:t>
            </a:r>
          </a:p>
          <a:p>
            <a:pPr>
              <a:lnSpc>
                <a:spcPct val="150000"/>
              </a:lnSpc>
            </a:pPr>
            <a:r>
              <a:rPr lang="en-AU" sz="1800" dirty="0"/>
              <a:t>Using solar energy for household electricity generation will reduce greenhouse gas emissions.</a:t>
            </a:r>
          </a:p>
        </p:txBody>
      </p:sp>
    </p:spTree>
    <p:extLst>
      <p:ext uri="{BB962C8B-B14F-4D97-AF65-F5344CB8AC3E}">
        <p14:creationId xmlns:p14="http://schemas.microsoft.com/office/powerpoint/2010/main" val="282380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F44BF4-2113-7EB5-10D7-763AF0E4CD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
        <p:nvSpPr>
          <p:cNvPr id="3" name="Title 2">
            <a:extLst>
              <a:ext uri="{FF2B5EF4-FFF2-40B4-BE49-F238E27FC236}">
                <a16:creationId xmlns:a16="http://schemas.microsoft.com/office/drawing/2014/main" id="{2CA36FC4-BA09-6B95-9B82-9085DC5A7C7A}"/>
              </a:ext>
            </a:extLst>
          </p:cNvPr>
          <p:cNvSpPr>
            <a:spLocks noGrp="1"/>
          </p:cNvSpPr>
          <p:nvPr>
            <p:ph type="title"/>
          </p:nvPr>
        </p:nvSpPr>
        <p:spPr/>
        <p:txBody>
          <a:bodyPr/>
          <a:lstStyle/>
          <a:p>
            <a:r>
              <a:rPr lang="en-AU"/>
              <a:t>1.8 Transitioning to solar – the data</a:t>
            </a:r>
          </a:p>
        </p:txBody>
      </p:sp>
      <p:sp>
        <p:nvSpPr>
          <p:cNvPr id="9" name="Text Placeholder 8">
            <a:extLst>
              <a:ext uri="{FF2B5EF4-FFF2-40B4-BE49-F238E27FC236}">
                <a16:creationId xmlns:a16="http://schemas.microsoft.com/office/drawing/2014/main" id="{9793FD2D-18BD-B562-CF3B-0336458119E0}"/>
              </a:ext>
            </a:extLst>
          </p:cNvPr>
          <p:cNvSpPr>
            <a:spLocks noGrp="1"/>
          </p:cNvSpPr>
          <p:nvPr>
            <p:ph type="body" sz="quarter" idx="18"/>
          </p:nvPr>
        </p:nvSpPr>
        <p:spPr/>
        <p:txBody>
          <a:bodyPr/>
          <a:lstStyle/>
          <a:p>
            <a:r>
              <a:rPr lang="en-AU" dirty="0"/>
              <a:t>What does this home solar data show us?</a:t>
            </a:r>
          </a:p>
        </p:txBody>
      </p:sp>
      <p:pic>
        <p:nvPicPr>
          <p:cNvPr id="5" name="Picture 4" descr="A screenshot of household solar data over a day.">
            <a:extLst>
              <a:ext uri="{FF2B5EF4-FFF2-40B4-BE49-F238E27FC236}">
                <a16:creationId xmlns:a16="http://schemas.microsoft.com/office/drawing/2014/main" id="{35E50963-0043-BEB3-8DFF-9D8B49279F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92" y="1492790"/>
            <a:ext cx="2316044" cy="5150387"/>
          </a:xfrm>
          <a:prstGeom prst="rect">
            <a:avLst/>
          </a:prstGeom>
          <a:noFill/>
          <a:ln>
            <a:noFill/>
          </a:ln>
        </p:spPr>
      </p:pic>
      <p:sp>
        <p:nvSpPr>
          <p:cNvPr id="7" name="TextBox 6">
            <a:extLst>
              <a:ext uri="{FF2B5EF4-FFF2-40B4-BE49-F238E27FC236}">
                <a16:creationId xmlns:a16="http://schemas.microsoft.com/office/drawing/2014/main" id="{A2FEB1C0-3A25-BA8D-6D07-F2050914EDB8}"/>
              </a:ext>
            </a:extLst>
          </p:cNvPr>
          <p:cNvSpPr txBox="1"/>
          <p:nvPr/>
        </p:nvSpPr>
        <p:spPr>
          <a:xfrm rot="16200000">
            <a:off x="-213848" y="3554516"/>
            <a:ext cx="6097348" cy="253916"/>
          </a:xfrm>
          <a:prstGeom prst="rect">
            <a:avLst/>
          </a:prstGeom>
          <a:noFill/>
        </p:spPr>
        <p:txBody>
          <a:bodyPr wrap="square">
            <a:spAutoFit/>
          </a:bodyPr>
          <a:lstStyle/>
          <a:p>
            <a:pPr>
              <a:spcBef>
                <a:spcPts val="1200"/>
              </a:spcBef>
              <a:spcAft>
                <a:spcPts val="1000"/>
              </a:spcAft>
            </a:pPr>
            <a:r>
              <a:rPr lang="en-AU" sz="1050" dirty="0">
                <a:latin typeface="Arial" panose="020B0604020202020204" pitchFamily="34" charset="0"/>
                <a:ea typeface="Calibri" panose="020F0502020204030204" pitchFamily="34" charset="0"/>
              </a:rPr>
              <a:t>Figure 1: O</a:t>
            </a:r>
            <a:r>
              <a:rPr lang="en-AU" sz="1050" dirty="0">
                <a:effectLst/>
                <a:latin typeface="Arial" panose="020B0604020202020204" pitchFamily="34" charset="0"/>
                <a:ea typeface="Calibri" panose="020F0502020204030204" pitchFamily="34" charset="0"/>
              </a:rPr>
              <a:t>ne day of household solar data </a:t>
            </a:r>
          </a:p>
        </p:txBody>
      </p:sp>
      <p:pic>
        <p:nvPicPr>
          <p:cNvPr id="8" name="Picture 7" descr="A screenshot of monthly household solar data ">
            <a:extLst>
              <a:ext uri="{FF2B5EF4-FFF2-40B4-BE49-F238E27FC236}">
                <a16:creationId xmlns:a16="http://schemas.microsoft.com/office/drawing/2014/main" id="{C1449882-67D0-3070-75C3-1428FBCA82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366" y="1477222"/>
            <a:ext cx="2316044" cy="5144280"/>
          </a:xfrm>
          <a:prstGeom prst="rect">
            <a:avLst/>
          </a:prstGeom>
          <a:noFill/>
          <a:ln>
            <a:noFill/>
          </a:ln>
        </p:spPr>
      </p:pic>
      <p:sp>
        <p:nvSpPr>
          <p:cNvPr id="10" name="TextBox 9">
            <a:extLst>
              <a:ext uri="{FF2B5EF4-FFF2-40B4-BE49-F238E27FC236}">
                <a16:creationId xmlns:a16="http://schemas.microsoft.com/office/drawing/2014/main" id="{68FBB59A-5490-29E2-F691-CE49EE173CFE}"/>
              </a:ext>
            </a:extLst>
          </p:cNvPr>
          <p:cNvSpPr txBox="1"/>
          <p:nvPr/>
        </p:nvSpPr>
        <p:spPr>
          <a:xfrm rot="16200000">
            <a:off x="4445602" y="3932105"/>
            <a:ext cx="5273874" cy="253916"/>
          </a:xfrm>
          <a:prstGeom prst="rect">
            <a:avLst/>
          </a:prstGeom>
          <a:noFill/>
        </p:spPr>
        <p:txBody>
          <a:bodyPr wrap="square">
            <a:spAutoFit/>
          </a:bodyPr>
          <a:lstStyle/>
          <a:p>
            <a:pPr>
              <a:spcBef>
                <a:spcPts val="1200"/>
              </a:spcBef>
              <a:spcAft>
                <a:spcPts val="1000"/>
              </a:spcAft>
            </a:pPr>
            <a:r>
              <a:rPr lang="en-AU" sz="1050" dirty="0">
                <a:latin typeface="Arial" panose="020B0604020202020204" pitchFamily="34" charset="0"/>
                <a:ea typeface="Calibri" panose="020F0502020204030204" pitchFamily="34" charset="0"/>
              </a:rPr>
              <a:t>Figure 2: O</a:t>
            </a:r>
            <a:r>
              <a:rPr lang="en-AU" sz="1050" dirty="0">
                <a:effectLst/>
                <a:latin typeface="Arial" panose="020B0604020202020204" pitchFamily="34" charset="0"/>
                <a:ea typeface="Calibri" panose="020F0502020204030204" pitchFamily="34" charset="0"/>
              </a:rPr>
              <a:t>ne year of household solar data</a:t>
            </a:r>
          </a:p>
        </p:txBody>
      </p:sp>
      <p:pic>
        <p:nvPicPr>
          <p:cNvPr id="11" name="Picture 10" descr="A screenshot of data from a household solar syatem.">
            <a:extLst>
              <a:ext uri="{FF2B5EF4-FFF2-40B4-BE49-F238E27FC236}">
                <a16:creationId xmlns:a16="http://schemas.microsoft.com/office/drawing/2014/main" id="{1677A03F-FF30-E043-5360-978E050276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3026" y="1476958"/>
            <a:ext cx="2316044" cy="5144529"/>
          </a:xfrm>
          <a:prstGeom prst="rect">
            <a:avLst/>
          </a:prstGeom>
          <a:noFill/>
          <a:ln>
            <a:noFill/>
          </a:ln>
        </p:spPr>
      </p:pic>
      <p:sp>
        <p:nvSpPr>
          <p:cNvPr id="6" name="TextBox 5">
            <a:extLst>
              <a:ext uri="{FF2B5EF4-FFF2-40B4-BE49-F238E27FC236}">
                <a16:creationId xmlns:a16="http://schemas.microsoft.com/office/drawing/2014/main" id="{E51CF651-320F-87FE-0E3D-2AA81031502A}"/>
              </a:ext>
            </a:extLst>
          </p:cNvPr>
          <p:cNvSpPr txBox="1"/>
          <p:nvPr/>
        </p:nvSpPr>
        <p:spPr>
          <a:xfrm rot="16200000">
            <a:off x="8360105" y="3922264"/>
            <a:ext cx="5273874" cy="253916"/>
          </a:xfrm>
          <a:prstGeom prst="rect">
            <a:avLst/>
          </a:prstGeom>
          <a:noFill/>
        </p:spPr>
        <p:txBody>
          <a:bodyPr wrap="square">
            <a:spAutoFit/>
          </a:bodyPr>
          <a:lstStyle/>
          <a:p>
            <a:pPr>
              <a:spcBef>
                <a:spcPts val="1200"/>
              </a:spcBef>
              <a:spcAft>
                <a:spcPts val="1000"/>
              </a:spcAft>
            </a:pPr>
            <a:r>
              <a:rPr lang="en-AU" sz="1050" dirty="0">
                <a:latin typeface="Arial" panose="020B0604020202020204" pitchFamily="34" charset="0"/>
                <a:ea typeface="Calibri" panose="020F0502020204030204" pitchFamily="34" charset="0"/>
              </a:rPr>
              <a:t>Figure 3: Cost and environmental impact of using solar over a year</a:t>
            </a:r>
            <a:endParaRPr lang="en-AU" sz="105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53199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B761-FD82-AACD-C9FA-2ABDA7290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4659C-D0E8-50D3-66A2-B912193969FF}"/>
              </a:ext>
            </a:extLst>
          </p:cNvPr>
          <p:cNvSpPr>
            <a:spLocks noGrp="1"/>
          </p:cNvSpPr>
          <p:nvPr>
            <p:ph type="title"/>
          </p:nvPr>
        </p:nvSpPr>
        <p:spPr/>
        <p:txBody>
          <a:bodyPr/>
          <a:lstStyle/>
          <a:p>
            <a:r>
              <a:rPr lang="en-AU">
                <a:ea typeface="Montserrat"/>
                <a:cs typeface="Montserrat"/>
                <a:sym typeface="Montserrat"/>
              </a:rPr>
              <a:t>1.8 Transitioning to solar – the evidence</a:t>
            </a:r>
            <a:endParaRPr lang="en-AU">
              <a:latin typeface="+mj-lt"/>
            </a:endParaRPr>
          </a:p>
        </p:txBody>
      </p:sp>
      <p:sp>
        <p:nvSpPr>
          <p:cNvPr id="7" name="Rectangle: Rounded Corners 6">
            <a:extLst>
              <a:ext uri="{FF2B5EF4-FFF2-40B4-BE49-F238E27FC236}">
                <a16:creationId xmlns:a16="http://schemas.microsoft.com/office/drawing/2014/main" id="{A58932DF-27FF-CEC1-9B4C-ED0B9CB7C0EE}"/>
              </a:ext>
            </a:extLst>
          </p:cNvPr>
          <p:cNvSpPr/>
          <p:nvPr/>
        </p:nvSpPr>
        <p:spPr>
          <a:xfrm>
            <a:off x="363218" y="1368000"/>
            <a:ext cx="3765948" cy="1813350"/>
          </a:xfrm>
          <a:prstGeom prst="roundRect">
            <a:avLst>
              <a:gd name="adj" fmla="val 8909"/>
            </a:avLst>
          </a:prstGeom>
          <a:solidFill>
            <a:srgbClr val="EBEBEB"/>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1"/>
                </a:solidFill>
                <a:latin typeface="+mj-lt"/>
              </a:rPr>
              <a:t>Claim</a:t>
            </a:r>
          </a:p>
          <a:p>
            <a:pPr>
              <a:lnSpc>
                <a:spcPct val="150000"/>
              </a:lnSpc>
              <a:spcAft>
                <a:spcPts val="1200"/>
              </a:spcAft>
            </a:pPr>
            <a:r>
              <a:rPr lang="en-AU" sz="1800" dirty="0">
                <a:solidFill>
                  <a:schemeClr val="accent1"/>
                </a:solidFill>
              </a:rPr>
              <a:t>State an answer to the question or prompt.</a:t>
            </a:r>
          </a:p>
        </p:txBody>
      </p:sp>
      <p:sp>
        <p:nvSpPr>
          <p:cNvPr id="9" name="Rectangle: Rounded Corners 8">
            <a:extLst>
              <a:ext uri="{FF2B5EF4-FFF2-40B4-BE49-F238E27FC236}">
                <a16:creationId xmlns:a16="http://schemas.microsoft.com/office/drawing/2014/main" id="{C8BACD75-D7B7-F157-D11E-8592F2468BF4}"/>
              </a:ext>
            </a:extLst>
          </p:cNvPr>
          <p:cNvSpPr/>
          <p:nvPr/>
        </p:nvSpPr>
        <p:spPr>
          <a:xfrm>
            <a:off x="4220634" y="1368000"/>
            <a:ext cx="3765948" cy="1813350"/>
          </a:xfrm>
          <a:prstGeom prst="roundRect">
            <a:avLst>
              <a:gd name="adj" fmla="val 8263"/>
            </a:avLst>
          </a:prstGeom>
          <a:solidFill>
            <a:srgbClr val="CBEDFD"/>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rgbClr val="00296C"/>
                </a:solidFill>
                <a:latin typeface="+mj-lt"/>
              </a:rPr>
              <a:t>Evidence</a:t>
            </a:r>
          </a:p>
          <a:p>
            <a:pPr>
              <a:lnSpc>
                <a:spcPct val="150000"/>
              </a:lnSpc>
              <a:spcAft>
                <a:spcPts val="1200"/>
              </a:spcAft>
            </a:pPr>
            <a:r>
              <a:rPr lang="en-AU" sz="1800">
                <a:solidFill>
                  <a:srgbClr val="00296C"/>
                </a:solidFill>
              </a:rPr>
              <a:t>Provide reliable information from experiments, facts or a reliable source that supports the claim.</a:t>
            </a:r>
          </a:p>
        </p:txBody>
      </p:sp>
      <p:sp>
        <p:nvSpPr>
          <p:cNvPr id="12" name="Rectangle: Rounded Corners 11">
            <a:extLst>
              <a:ext uri="{FF2B5EF4-FFF2-40B4-BE49-F238E27FC236}">
                <a16:creationId xmlns:a16="http://schemas.microsoft.com/office/drawing/2014/main" id="{7E857856-33EC-0CDC-C0A8-D57756EBE1BE}"/>
              </a:ext>
            </a:extLst>
          </p:cNvPr>
          <p:cNvSpPr/>
          <p:nvPr/>
        </p:nvSpPr>
        <p:spPr>
          <a:xfrm>
            <a:off x="8078050" y="1368000"/>
            <a:ext cx="3434012" cy="1813350"/>
          </a:xfrm>
          <a:prstGeom prst="roundRect">
            <a:avLst>
              <a:gd name="adj" fmla="val 761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Reasoning</a:t>
            </a:r>
          </a:p>
          <a:p>
            <a:pPr>
              <a:lnSpc>
                <a:spcPct val="150000"/>
              </a:lnSpc>
              <a:spcAft>
                <a:spcPts val="1200"/>
              </a:spcAft>
            </a:pPr>
            <a:r>
              <a:rPr lang="en-AU" sz="1800">
                <a:solidFill>
                  <a:schemeClr val="accent1"/>
                </a:solidFill>
              </a:rPr>
              <a:t>Explain how the evidence supports the claim.</a:t>
            </a:r>
          </a:p>
        </p:txBody>
      </p:sp>
      <p:sp>
        <p:nvSpPr>
          <p:cNvPr id="5" name="Slide Number Placeholder 4">
            <a:extLst>
              <a:ext uri="{FF2B5EF4-FFF2-40B4-BE49-F238E27FC236}">
                <a16:creationId xmlns:a16="http://schemas.microsoft.com/office/drawing/2014/main" id="{F520B154-437B-F31D-D9CB-DD3769F67C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
        <p:nvSpPr>
          <p:cNvPr id="3" name="Rectangle: Rounded Corners 2">
            <a:extLst>
              <a:ext uri="{FF2B5EF4-FFF2-40B4-BE49-F238E27FC236}">
                <a16:creationId xmlns:a16="http://schemas.microsoft.com/office/drawing/2014/main" id="{A78DE3C1-3A16-57A8-C8B3-EE8D77526B79}"/>
              </a:ext>
            </a:extLst>
          </p:cNvPr>
          <p:cNvSpPr/>
          <p:nvPr/>
        </p:nvSpPr>
        <p:spPr>
          <a:xfrm>
            <a:off x="360000" y="3350546"/>
            <a:ext cx="11152062" cy="3345454"/>
          </a:xfrm>
          <a:prstGeom prst="roundRect">
            <a:avLst>
              <a:gd name="adj" fmla="val 47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AU" sz="1800" dirty="0"/>
              <a:t>Australia is the world's 14th highest emitter, contributing just over 1% of global emissions.</a:t>
            </a:r>
          </a:p>
          <a:p>
            <a:pPr marL="285750" indent="-285750">
              <a:lnSpc>
                <a:spcPct val="150000"/>
              </a:lnSpc>
              <a:buFont typeface="Arial" panose="020B0604020202020204" pitchFamily="34" charset="0"/>
              <a:buChar char="•"/>
            </a:pPr>
            <a:r>
              <a:rPr lang="en-AU" sz="1800" dirty="0"/>
              <a:t>Energy (burning fossil fuels to produce electricity) contributed 32.6% of Australia’s total emissions in 2023. Solar contributed 16% of total electricity generation in 2022-23 in Australia.</a:t>
            </a:r>
          </a:p>
          <a:p>
            <a:pPr marL="285750" indent="-285750">
              <a:lnSpc>
                <a:spcPct val="150000"/>
              </a:lnSpc>
              <a:buFont typeface="Arial" panose="020B0604020202020204" pitchFamily="34" charset="0"/>
              <a:buChar char="•"/>
            </a:pPr>
            <a:r>
              <a:rPr lang="en-AU" sz="1800" dirty="0"/>
              <a:t>Australia is ranked 12</a:t>
            </a:r>
            <a:r>
              <a:rPr lang="en-AU" sz="1800" baseline="30000" dirty="0"/>
              <a:t>th</a:t>
            </a:r>
            <a:r>
              <a:rPr lang="en-AU" sz="1800" dirty="0"/>
              <a:t> in the world for per-capita CO</a:t>
            </a:r>
            <a:r>
              <a:rPr lang="en-AU" sz="1800" baseline="-25000" dirty="0"/>
              <a:t>2</a:t>
            </a:r>
            <a:r>
              <a:rPr lang="en-AU" sz="1800" dirty="0"/>
              <a:t> emissions.</a:t>
            </a:r>
          </a:p>
          <a:p>
            <a:pPr marL="285750" indent="-285750">
              <a:lnSpc>
                <a:spcPct val="150000"/>
              </a:lnSpc>
              <a:buFont typeface="Arial" panose="020B0604020202020204" pitchFamily="34" charset="0"/>
              <a:buChar char="•"/>
            </a:pPr>
            <a:r>
              <a:rPr lang="en-AU" sz="1800" dirty="0"/>
              <a:t>Using solar energy produces fewer emissions than coal, oil, and gas. However, it produces more (during panel production) than hydropower, wind and nuclear energy.</a:t>
            </a:r>
          </a:p>
          <a:p>
            <a:pPr marL="285750" indent="-285750">
              <a:lnSpc>
                <a:spcPct val="150000"/>
              </a:lnSpc>
              <a:buFont typeface="Arial" panose="020B0604020202020204" pitchFamily="34" charset="0"/>
              <a:buChar char="•"/>
            </a:pPr>
            <a:r>
              <a:rPr lang="en-AU" sz="1800" dirty="0"/>
              <a:t>Solar energy is limited to daytime, sunny conditions, unless with battery storage. </a:t>
            </a:r>
          </a:p>
        </p:txBody>
      </p:sp>
    </p:spTree>
    <p:extLst>
      <p:ext uri="{BB962C8B-B14F-4D97-AF65-F5344CB8AC3E}">
        <p14:creationId xmlns:p14="http://schemas.microsoft.com/office/powerpoint/2010/main" val="320067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9DAE-5620-472A-AE1C-6B0293E3D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AB873-45C3-3270-A2E7-68A6D5296D80}"/>
              </a:ext>
            </a:extLst>
          </p:cNvPr>
          <p:cNvSpPr>
            <a:spLocks noGrp="1"/>
          </p:cNvSpPr>
          <p:nvPr>
            <p:ph type="title"/>
          </p:nvPr>
        </p:nvSpPr>
        <p:spPr/>
        <p:txBody>
          <a:bodyPr/>
          <a:lstStyle/>
          <a:p>
            <a:r>
              <a:rPr lang="en-AU">
                <a:ea typeface="Montserrat"/>
                <a:cs typeface="Montserrat"/>
                <a:sym typeface="Montserrat"/>
              </a:rPr>
              <a:t>1.8 Transitioning to solar – reasoning</a:t>
            </a:r>
            <a:endParaRPr lang="en-AU">
              <a:latin typeface="+mj-lt"/>
            </a:endParaRPr>
          </a:p>
        </p:txBody>
      </p:sp>
      <p:sp>
        <p:nvSpPr>
          <p:cNvPr id="7" name="Rectangle: Rounded Corners 6">
            <a:extLst>
              <a:ext uri="{FF2B5EF4-FFF2-40B4-BE49-F238E27FC236}">
                <a16:creationId xmlns:a16="http://schemas.microsoft.com/office/drawing/2014/main" id="{38532573-EAF1-5013-49CF-368E3B0172A7}"/>
              </a:ext>
            </a:extLst>
          </p:cNvPr>
          <p:cNvSpPr/>
          <p:nvPr/>
        </p:nvSpPr>
        <p:spPr>
          <a:xfrm>
            <a:off x="363218" y="1368000"/>
            <a:ext cx="3765948" cy="1870500"/>
          </a:xfrm>
          <a:prstGeom prst="roundRect">
            <a:avLst>
              <a:gd name="adj" fmla="val 7266"/>
            </a:avLst>
          </a:prstGeom>
          <a:solidFill>
            <a:srgbClr val="EBEBEB"/>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1"/>
                </a:solidFill>
                <a:latin typeface="+mj-lt"/>
              </a:rPr>
              <a:t>Claim</a:t>
            </a:r>
          </a:p>
          <a:p>
            <a:pPr>
              <a:lnSpc>
                <a:spcPct val="150000"/>
              </a:lnSpc>
              <a:spcAft>
                <a:spcPts val="1200"/>
              </a:spcAft>
            </a:pPr>
            <a:r>
              <a:rPr lang="en-AU" sz="1800" dirty="0">
                <a:solidFill>
                  <a:schemeClr val="accent1"/>
                </a:solidFill>
              </a:rPr>
              <a:t>State an answer to the question or prompt.</a:t>
            </a:r>
          </a:p>
        </p:txBody>
      </p:sp>
      <p:sp>
        <p:nvSpPr>
          <p:cNvPr id="9" name="Rectangle: Rounded Corners 8">
            <a:extLst>
              <a:ext uri="{FF2B5EF4-FFF2-40B4-BE49-F238E27FC236}">
                <a16:creationId xmlns:a16="http://schemas.microsoft.com/office/drawing/2014/main" id="{B635D9D4-029B-A30B-903E-CB203BFAEE5A}"/>
              </a:ext>
            </a:extLst>
          </p:cNvPr>
          <p:cNvSpPr/>
          <p:nvPr/>
        </p:nvSpPr>
        <p:spPr>
          <a:xfrm>
            <a:off x="4220634" y="1368000"/>
            <a:ext cx="3765948" cy="1870500"/>
          </a:xfrm>
          <a:prstGeom prst="roundRect">
            <a:avLst>
              <a:gd name="adj" fmla="val 6012"/>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rgbClr val="00296C"/>
                </a:solidFill>
                <a:latin typeface="+mj-lt"/>
              </a:rPr>
              <a:t>Evidence</a:t>
            </a:r>
          </a:p>
          <a:p>
            <a:pPr>
              <a:lnSpc>
                <a:spcPct val="150000"/>
              </a:lnSpc>
              <a:spcAft>
                <a:spcPts val="1200"/>
              </a:spcAft>
            </a:pPr>
            <a:r>
              <a:rPr lang="en-AU" sz="1800" dirty="0">
                <a:solidFill>
                  <a:srgbClr val="00296C"/>
                </a:solidFill>
              </a:rPr>
              <a:t>Provide reliable information from experiments, facts or a reliable source that supports the claim.</a:t>
            </a:r>
          </a:p>
        </p:txBody>
      </p:sp>
      <p:sp>
        <p:nvSpPr>
          <p:cNvPr id="12" name="Rectangle: Rounded Corners 11">
            <a:extLst>
              <a:ext uri="{FF2B5EF4-FFF2-40B4-BE49-F238E27FC236}">
                <a16:creationId xmlns:a16="http://schemas.microsoft.com/office/drawing/2014/main" id="{9DD3555D-432D-F2F1-B4EA-A9EC140FC331}"/>
              </a:ext>
            </a:extLst>
          </p:cNvPr>
          <p:cNvSpPr/>
          <p:nvPr/>
        </p:nvSpPr>
        <p:spPr>
          <a:xfrm>
            <a:off x="8078050" y="1368000"/>
            <a:ext cx="3546468" cy="1870500"/>
          </a:xfrm>
          <a:prstGeom prst="roundRect">
            <a:avLst>
              <a:gd name="adj" fmla="val 6013"/>
            </a:avLst>
          </a:prstGeom>
          <a:solidFill>
            <a:schemeClr val="accent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1"/>
                </a:solidFill>
                <a:latin typeface="+mj-lt"/>
              </a:rPr>
              <a:t>Reasoning</a:t>
            </a:r>
          </a:p>
          <a:p>
            <a:pPr>
              <a:lnSpc>
                <a:spcPct val="150000"/>
              </a:lnSpc>
              <a:spcAft>
                <a:spcPts val="1200"/>
              </a:spcAft>
            </a:pPr>
            <a:r>
              <a:rPr lang="en-AU" sz="1800" dirty="0">
                <a:solidFill>
                  <a:schemeClr val="accent1"/>
                </a:solidFill>
              </a:rPr>
              <a:t>Explain how the evidence supports the claim.</a:t>
            </a:r>
          </a:p>
        </p:txBody>
      </p:sp>
      <p:sp>
        <p:nvSpPr>
          <p:cNvPr id="5" name="Slide Number Placeholder 4">
            <a:extLst>
              <a:ext uri="{FF2B5EF4-FFF2-40B4-BE49-F238E27FC236}">
                <a16:creationId xmlns:a16="http://schemas.microsoft.com/office/drawing/2014/main" id="{BB9DB6F7-4839-3E09-36BC-EDD1176DC0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
        <p:nvSpPr>
          <p:cNvPr id="3" name="Rectangle: Rounded Corners 2">
            <a:extLst>
              <a:ext uri="{FF2B5EF4-FFF2-40B4-BE49-F238E27FC236}">
                <a16:creationId xmlns:a16="http://schemas.microsoft.com/office/drawing/2014/main" id="{DFD79981-9CFC-01FF-6A30-E7E28CE407BE}"/>
              </a:ext>
            </a:extLst>
          </p:cNvPr>
          <p:cNvSpPr/>
          <p:nvPr/>
        </p:nvSpPr>
        <p:spPr>
          <a:xfrm>
            <a:off x="360000" y="3350546"/>
            <a:ext cx="11264518" cy="3345454"/>
          </a:xfrm>
          <a:prstGeom prst="roundRect">
            <a:avLst>
              <a:gd name="adj" fmla="val 54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AU" sz="1800" dirty="0"/>
              <a:t>Burning fossil fuels to generate electricity is a major source of greenhouse gas emissions, contributing 32.6% of Australia’s total emissions in 2023. </a:t>
            </a:r>
          </a:p>
          <a:p>
            <a:pPr marL="285750" indent="-285750">
              <a:lnSpc>
                <a:spcPct val="150000"/>
              </a:lnSpc>
              <a:buFont typeface="Arial" panose="020B0604020202020204" pitchFamily="34" charset="0"/>
              <a:buChar char="•"/>
            </a:pPr>
            <a:r>
              <a:rPr lang="en-AU" sz="1800" dirty="0"/>
              <a:t>Since solar energy produces far fewer emissions than coal, oil, and gas, increasing the use of solar power for household electricity can significantly reduce these emissions. Although manufacturing solar panels does release some emissions, solar energy is still a cleaner option overall. </a:t>
            </a:r>
          </a:p>
          <a:p>
            <a:pPr marL="285750" indent="-285750">
              <a:lnSpc>
                <a:spcPct val="150000"/>
              </a:lnSpc>
              <a:buFont typeface="Arial" panose="020B0604020202020204" pitchFamily="34" charset="0"/>
              <a:buChar char="•"/>
            </a:pPr>
            <a:r>
              <a:rPr lang="en-AU" sz="1800" dirty="0"/>
              <a:t>With Australia being one of the highest emitters per person, switching more households to solar power would help lower the country's total greenhouse gas output.</a:t>
            </a:r>
          </a:p>
        </p:txBody>
      </p:sp>
    </p:spTree>
    <p:extLst>
      <p:ext uri="{BB962C8B-B14F-4D97-AF65-F5344CB8AC3E}">
        <p14:creationId xmlns:p14="http://schemas.microsoft.com/office/powerpoint/2010/main" val="9825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66</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027669" cy="522000"/>
          </a:xfrm>
        </p:spPr>
        <p:txBody>
          <a:bodyPr/>
          <a:lstStyle/>
          <a:p>
            <a:r>
              <a:rPr lang="en-AU" sz="3000">
                <a:cs typeface="Arial"/>
              </a:rPr>
              <a:t>1.9 Cause and effect – industrialisation and global temperatures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33504099"/>
              </p:ext>
            </p:extLst>
          </p:nvPr>
        </p:nvGraphicFramePr>
        <p:xfrm>
          <a:off x="359997" y="1718307"/>
          <a:ext cx="11126369" cy="497756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180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the impact of greenhouse gas emissions on the natural world.</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analyse CO</a:t>
                      </a:r>
                      <a:r>
                        <a:rPr lang="en-AU" sz="1800" kern="1200" baseline="-25000" dirty="0">
                          <a:solidFill>
                            <a:schemeClr val="dk1"/>
                          </a:solidFill>
                          <a:effectLst/>
                          <a:latin typeface="+mn-lt"/>
                          <a:ea typeface="+mn-ea"/>
                          <a:cs typeface="+mn-cs"/>
                        </a:rPr>
                        <a:t>2</a:t>
                      </a:r>
                      <a:r>
                        <a:rPr lang="en-AU" sz="1800" kern="1200" dirty="0">
                          <a:solidFill>
                            <a:schemeClr val="dk1"/>
                          </a:solidFill>
                          <a:effectLst/>
                          <a:latin typeface="+mn-lt"/>
                          <a:ea typeface="+mn-ea"/>
                          <a:cs typeface="+mn-cs"/>
                        </a:rPr>
                        <a:t> data from the Keeling Curve</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analyse temperature data from NASA</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summarise the relationship between industrialisation and the rise in global temperatures.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explain data to identify trends, patterns and relationships.</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describe the patterns and trends in global atmospheric CO</a:t>
                      </a:r>
                      <a:r>
                        <a:rPr lang="en-AU" sz="1800" kern="1200" baseline="-25000" dirty="0">
                          <a:solidFill>
                            <a:schemeClr val="dk1"/>
                          </a:solidFill>
                          <a:effectLst/>
                          <a:latin typeface="+mn-lt"/>
                          <a:ea typeface="+mn-ea"/>
                          <a:cs typeface="+mn-cs"/>
                        </a:rPr>
                        <a:t>2 </a:t>
                      </a:r>
                      <a:r>
                        <a:rPr lang="en-AU" sz="1800" kern="1200" dirty="0">
                          <a:solidFill>
                            <a:schemeClr val="dk1"/>
                          </a:solidFill>
                          <a:effectLst/>
                          <a:latin typeface="+mn-lt"/>
                          <a:ea typeface="+mn-ea"/>
                          <a:cs typeface="+mn-cs"/>
                        </a:rPr>
                        <a:t>and temperature data over time</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describe the relationship between global atmospheric CO</a:t>
                      </a:r>
                      <a:r>
                        <a:rPr lang="en-AU" sz="1800" kern="1200" baseline="-25000" dirty="0">
                          <a:solidFill>
                            <a:schemeClr val="dk1"/>
                          </a:solidFill>
                          <a:effectLst/>
                          <a:latin typeface="+mn-lt"/>
                          <a:ea typeface="+mn-ea"/>
                          <a:cs typeface="+mn-cs"/>
                        </a:rPr>
                        <a:t>2</a:t>
                      </a:r>
                      <a:r>
                        <a:rPr lang="en-AU" sz="1800" kern="1200" dirty="0">
                          <a:solidFill>
                            <a:schemeClr val="dk1"/>
                          </a:solidFill>
                          <a:effectLst/>
                          <a:latin typeface="+mn-lt"/>
                          <a:ea typeface="+mn-ea"/>
                          <a:cs typeface="+mn-cs"/>
                        </a:rPr>
                        <a:t> and temperature levels </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use graphs to extrapolate data and draw conclusions.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638580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78635D39-F612-C80E-A202-A232E2CE0E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A3FE79-9664-A782-48AD-78635C2D7DC8}"/>
              </a:ext>
            </a:extLst>
          </p:cNvPr>
          <p:cNvSpPr>
            <a:spLocks noGrp="1"/>
          </p:cNvSpPr>
          <p:nvPr>
            <p:ph type="title"/>
          </p:nvPr>
        </p:nvSpPr>
        <p:spPr/>
        <p:txBody>
          <a:bodyPr/>
          <a:lstStyle/>
          <a:p>
            <a:r>
              <a:rPr lang="en-AU">
                <a:solidFill>
                  <a:schemeClr val="accent1"/>
                </a:solidFill>
              </a:rPr>
              <a:t>1.9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9B15269E-46F6-1CE1-0F7D-7A400EDD7FD3}"/>
              </a:ext>
              <a:ext uri="{C183D7F6-B498-43B3-948B-1728B52AA6E4}">
                <adec:decorative xmlns:adec="http://schemas.microsoft.com/office/drawing/2017/decorative" val="1"/>
              </a:ext>
            </a:extLst>
          </p:cNvPr>
          <p:cNvSpPr/>
          <p:nvPr/>
        </p:nvSpPr>
        <p:spPr>
          <a:xfrm>
            <a:off x="262800" y="1181100"/>
            <a:ext cx="3813900" cy="509074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B471F916-A941-E363-79E8-92C64155084E}"/>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A67BB157-7B46-C751-AD90-07694EA5280F}"/>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800" b="1" dirty="0">
                <a:latin typeface="+mj-lt"/>
              </a:endParaRPr>
            </a:p>
          </p:txBody>
        </p:sp>
        <p:pic>
          <p:nvPicPr>
            <p:cNvPr id="11" name="Graphic 10" descr="Lightbulb and pencil with solid fill">
              <a:extLst>
                <a:ext uri="{FF2B5EF4-FFF2-40B4-BE49-F238E27FC236}">
                  <a16:creationId xmlns:a16="http://schemas.microsoft.com/office/drawing/2014/main" id="{4996EDD4-82E2-DB86-DC67-C3FB90322F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1E084837-B6D3-0125-88F5-646C772F41CB}"/>
              </a:ext>
            </a:extLst>
          </p:cNvPr>
          <p:cNvSpPr txBox="1"/>
          <p:nvPr/>
        </p:nvSpPr>
        <p:spPr>
          <a:xfrm>
            <a:off x="437322" y="2577737"/>
            <a:ext cx="3446701" cy="2076325"/>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List an advantage and a limitation to using solar energy to reduce greenhouse gas emissions.</a:t>
            </a:r>
          </a:p>
        </p:txBody>
      </p:sp>
      <p:sp>
        <p:nvSpPr>
          <p:cNvPr id="12" name="Rectangle: Rounded Corners 11">
            <a:extLst>
              <a:ext uri="{FF2B5EF4-FFF2-40B4-BE49-F238E27FC236}">
                <a16:creationId xmlns:a16="http://schemas.microsoft.com/office/drawing/2014/main" id="{64760FFD-148E-7961-8D21-A9BD08FD3F55}"/>
              </a:ext>
              <a:ext uri="{C183D7F6-B498-43B3-948B-1728B52AA6E4}">
                <adec:decorative xmlns:adec="http://schemas.microsoft.com/office/drawing/2017/decorative" val="1"/>
              </a:ext>
            </a:extLst>
          </p:cNvPr>
          <p:cNvSpPr/>
          <p:nvPr/>
        </p:nvSpPr>
        <p:spPr>
          <a:xfrm>
            <a:off x="4201750" y="1181100"/>
            <a:ext cx="3813900" cy="509074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D371B182-82F3-1C68-EEDF-E78871D39FB5}"/>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8A9FD5D8-5B3D-318A-5A52-CEB322D050C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7F9DDD6F-DFA0-EB81-07D2-E1FC582641E4}"/>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4E72D418-15A4-A3F3-714E-D866291B87D5}"/>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0F16C1D6-AAD6-E916-CCBA-279494EA3E68}"/>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2C935F3E-09E0-C275-0847-45D40A44C013}"/>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FF8E12F1-1AC9-4A45-0362-884EE65E47E9}"/>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78705831-0B82-5105-5410-A3F820A48933}"/>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5957DC95-F3A0-A7B6-5C14-8504663677E0}"/>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D7A8449B-BBE2-B6C5-0DC1-6B8A38A3E51A}"/>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F7F0B64E-80CE-45C6-3FDC-B2B1A20E4D92}"/>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45136C60-EDF5-E12A-1733-F9B01994A684}"/>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7D7DE395-D2EB-AC03-5E1C-D13AA87C1618}"/>
              </a:ext>
            </a:extLst>
          </p:cNvPr>
          <p:cNvSpPr txBox="1"/>
          <p:nvPr/>
        </p:nvSpPr>
        <p:spPr>
          <a:xfrm>
            <a:off x="4316050" y="2607754"/>
            <a:ext cx="3589700" cy="3230338"/>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How would you justify your reasoning when testing a claim? (Clue: What does CER stand for?)</a:t>
            </a:r>
            <a:endParaRPr lang="en-AU" sz="1800"/>
          </a:p>
        </p:txBody>
      </p:sp>
      <p:sp>
        <p:nvSpPr>
          <p:cNvPr id="32" name="Rectangle: Rounded Corners 31">
            <a:extLst>
              <a:ext uri="{FF2B5EF4-FFF2-40B4-BE49-F238E27FC236}">
                <a16:creationId xmlns:a16="http://schemas.microsoft.com/office/drawing/2014/main" id="{094FE148-FA7C-83EF-80B8-43BF3DE59A4D}"/>
              </a:ext>
              <a:ext uri="{C183D7F6-B498-43B3-948B-1728B52AA6E4}">
                <adec:decorative xmlns:adec="http://schemas.microsoft.com/office/drawing/2017/decorative" val="1"/>
              </a:ext>
            </a:extLst>
          </p:cNvPr>
          <p:cNvSpPr/>
          <p:nvPr/>
        </p:nvSpPr>
        <p:spPr>
          <a:xfrm>
            <a:off x="8166236" y="1181100"/>
            <a:ext cx="3813900" cy="5090746"/>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91477E3B-567E-7AD5-D4CC-FAA0AFD8ECDE}"/>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2E4D2965-3854-7480-8D2C-3C8995F86554}"/>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BFBC96B0-742C-9A01-ABE8-BCA7EBC654E4}"/>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EF4B3BC4-F8FB-26F7-CC83-E738CB32F5D7}"/>
              </a:ext>
            </a:extLst>
          </p:cNvPr>
          <p:cNvSpPr txBox="1"/>
          <p:nvPr/>
        </p:nvSpPr>
        <p:spPr>
          <a:xfrm>
            <a:off x="8250600" y="2577736"/>
            <a:ext cx="3589700" cy="3694110"/>
          </a:xfrm>
          <a:prstGeom prst="rect">
            <a:avLst/>
          </a:prstGeom>
          <a:noFill/>
        </p:spPr>
        <p:txBody>
          <a:bodyPr wrap="square" lIns="0" tIns="0" rIns="0" bIns="0" rtlCol="0">
            <a:noAutofit/>
          </a:bodyPr>
          <a:lstStyle/>
          <a:p>
            <a:pPr algn="l">
              <a:lnSpc>
                <a:spcPct val="150000"/>
              </a:lnSpc>
            </a:pPr>
            <a:r>
              <a:rPr lang="en-AU" sz="1800" dirty="0">
                <a:effectLst/>
                <a:latin typeface="Arial" panose="020B0604020202020204" pitchFamily="34" charset="0"/>
                <a:ea typeface="Calibri" panose="020F0502020204030204" pitchFamily="34" charset="0"/>
              </a:rPr>
              <a:t>Using evidence, write a brief recommendation to the Prime Minister on what the country should do to reduce Australia’s greenhouse gas emissions. </a:t>
            </a:r>
            <a:endParaRPr lang="en-AU" sz="1800" dirty="0"/>
          </a:p>
        </p:txBody>
      </p:sp>
      <p:sp>
        <p:nvSpPr>
          <p:cNvPr id="37" name="Slide Number Placeholder 36">
            <a:extLst>
              <a:ext uri="{FF2B5EF4-FFF2-40B4-BE49-F238E27FC236}">
                <a16:creationId xmlns:a16="http://schemas.microsoft.com/office/drawing/2014/main" id="{D00171AC-0AB5-BC26-D164-EB43D9D299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717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28C65-8540-9EEE-194E-AEA043D5AF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
        <p:nvSpPr>
          <p:cNvPr id="3" name="Title 2">
            <a:extLst>
              <a:ext uri="{FF2B5EF4-FFF2-40B4-BE49-F238E27FC236}">
                <a16:creationId xmlns:a16="http://schemas.microsoft.com/office/drawing/2014/main" id="{ADD4064B-E436-7272-0F22-2E07DBF4F72B}"/>
              </a:ext>
            </a:extLst>
          </p:cNvPr>
          <p:cNvSpPr>
            <a:spLocks noGrp="1"/>
          </p:cNvSpPr>
          <p:nvPr>
            <p:ph type="title"/>
          </p:nvPr>
        </p:nvSpPr>
        <p:spPr/>
        <p:txBody>
          <a:bodyPr/>
          <a:lstStyle/>
          <a:p>
            <a:r>
              <a:rPr lang="en-AU"/>
              <a:t>1.9 How scientists measure carbon dioxide in the air</a:t>
            </a:r>
            <a:br>
              <a:rPr lang="en-AU"/>
            </a:br>
            <a:br>
              <a:rPr lang="en-AU" b="1">
                <a:solidFill>
                  <a:srgbClr val="002664"/>
                </a:solidFill>
                <a:effectLst/>
                <a:latin typeface="Arial" panose="020B0604020202020204" pitchFamily="34" charset="0"/>
                <a:ea typeface="Yu Gothic Light" panose="020B0300000000000000" pitchFamily="34" charset="-128"/>
              </a:rPr>
            </a:br>
            <a:endParaRPr lang="en-AU"/>
          </a:p>
        </p:txBody>
      </p:sp>
      <p:sp>
        <p:nvSpPr>
          <p:cNvPr id="7" name="TextBox 6">
            <a:extLst>
              <a:ext uri="{FF2B5EF4-FFF2-40B4-BE49-F238E27FC236}">
                <a16:creationId xmlns:a16="http://schemas.microsoft.com/office/drawing/2014/main" id="{A3CA7E24-9878-62E8-D9BF-18140D2D427E}"/>
              </a:ext>
            </a:extLst>
          </p:cNvPr>
          <p:cNvSpPr txBox="1"/>
          <p:nvPr/>
        </p:nvSpPr>
        <p:spPr>
          <a:xfrm>
            <a:off x="1454444" y="6326668"/>
            <a:ext cx="8703733" cy="369332"/>
          </a:xfrm>
          <a:prstGeom prst="rect">
            <a:avLst/>
          </a:prstGeom>
          <a:noFill/>
        </p:spPr>
        <p:txBody>
          <a:bodyPr wrap="square">
            <a:spAutoFit/>
          </a:bodyPr>
          <a:lstStyle/>
          <a:p>
            <a:pPr algn="ctr"/>
            <a:r>
              <a:rPr lang="en-AU" sz="1800" dirty="0">
                <a:hlinkClick r:id="rId4"/>
              </a:rPr>
              <a:t>How Scientists Measure Carbon Dioxide in the Air (2:24)</a:t>
            </a:r>
            <a:endParaRPr lang="en-AU" sz="1800" dirty="0"/>
          </a:p>
        </p:txBody>
      </p:sp>
      <p:pic>
        <p:nvPicPr>
          <p:cNvPr id="4" name="Online Media 3" title="How Scientists Measure Carbon Dioxide in the Air">
            <a:hlinkClick r:id="" action="ppaction://media"/>
            <a:extLst>
              <a:ext uri="{FF2B5EF4-FFF2-40B4-BE49-F238E27FC236}">
                <a16:creationId xmlns:a16="http://schemas.microsoft.com/office/drawing/2014/main" id="{84A09CDE-5A54-A4A6-573F-5332B7BA3FF7}"/>
              </a:ext>
            </a:extLst>
          </p:cNvPr>
          <p:cNvPicPr>
            <a:picLocks noRot="1" noChangeAspect="1"/>
          </p:cNvPicPr>
          <p:nvPr>
            <a:videoFile r:link="rId1"/>
          </p:nvPr>
        </p:nvPicPr>
        <p:blipFill>
          <a:blip r:embed="rId5"/>
          <a:stretch>
            <a:fillRect/>
          </a:stretch>
        </p:blipFill>
        <p:spPr>
          <a:xfrm>
            <a:off x="1454444" y="1219115"/>
            <a:ext cx="8703733" cy="4917609"/>
          </a:xfrm>
          <a:prstGeom prst="rect">
            <a:avLst/>
          </a:prstGeom>
        </p:spPr>
      </p:pic>
    </p:spTree>
    <p:extLst>
      <p:ext uri="{BB962C8B-B14F-4D97-AF65-F5344CB8AC3E}">
        <p14:creationId xmlns:p14="http://schemas.microsoft.com/office/powerpoint/2010/main" val="411870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000CB-DBDE-8EC5-DF10-370EA304881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437266-2284-C8C2-51F1-A6016A4705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
        <p:nvSpPr>
          <p:cNvPr id="3" name="Title 2">
            <a:extLst>
              <a:ext uri="{FF2B5EF4-FFF2-40B4-BE49-F238E27FC236}">
                <a16:creationId xmlns:a16="http://schemas.microsoft.com/office/drawing/2014/main" id="{F264782C-FCD4-D93F-6194-963DB45EC3D1}"/>
              </a:ext>
            </a:extLst>
          </p:cNvPr>
          <p:cNvSpPr>
            <a:spLocks noGrp="1"/>
          </p:cNvSpPr>
          <p:nvPr>
            <p:ph type="title"/>
          </p:nvPr>
        </p:nvSpPr>
        <p:spPr/>
        <p:txBody>
          <a:bodyPr/>
          <a:lstStyle/>
          <a:p>
            <a:r>
              <a:rPr lang="en-AU" dirty="0"/>
              <a:t>1.9 The Keeling curve – The story of CO</a:t>
            </a:r>
            <a:r>
              <a:rPr lang="en-AU" baseline="-25000" dirty="0"/>
              <a:t>2</a:t>
            </a:r>
            <a:br>
              <a:rPr lang="en-AU" sz="4800" dirty="0"/>
            </a:br>
            <a:br>
              <a:rPr lang="en-AU" b="1" dirty="0">
                <a:solidFill>
                  <a:srgbClr val="002664"/>
                </a:solidFill>
                <a:effectLst/>
                <a:latin typeface="Arial" panose="020B0604020202020204" pitchFamily="34" charset="0"/>
                <a:ea typeface="Yu Gothic Light" panose="020B0300000000000000" pitchFamily="34" charset="-128"/>
              </a:rPr>
            </a:br>
            <a:endParaRPr lang="en-AU" sz="6000" dirty="0"/>
          </a:p>
        </p:txBody>
      </p:sp>
      <p:pic>
        <p:nvPicPr>
          <p:cNvPr id="5" name="Online Media 4" title="Science Bulletins: Keeling's Curve – The Story of CO2 #datavisualization">
            <a:hlinkClick r:id="" action="ppaction://media"/>
            <a:extLst>
              <a:ext uri="{FF2B5EF4-FFF2-40B4-BE49-F238E27FC236}">
                <a16:creationId xmlns:a16="http://schemas.microsoft.com/office/drawing/2014/main" id="{1CC296BA-C814-0224-169D-7E240E2EA7C3}"/>
              </a:ext>
            </a:extLst>
          </p:cNvPr>
          <p:cNvPicPr>
            <a:picLocks noRot="1" noChangeAspect="1"/>
          </p:cNvPicPr>
          <p:nvPr>
            <a:videoFile r:link="rId1"/>
          </p:nvPr>
        </p:nvPicPr>
        <p:blipFill>
          <a:blip r:embed="rId4"/>
          <a:stretch>
            <a:fillRect/>
          </a:stretch>
        </p:blipFill>
        <p:spPr>
          <a:xfrm>
            <a:off x="1628683" y="1257650"/>
            <a:ext cx="8683717" cy="4906300"/>
          </a:xfrm>
          <a:prstGeom prst="rect">
            <a:avLst/>
          </a:prstGeom>
        </p:spPr>
      </p:pic>
      <p:sp>
        <p:nvSpPr>
          <p:cNvPr id="7" name="TextBox 6">
            <a:extLst>
              <a:ext uri="{FF2B5EF4-FFF2-40B4-BE49-F238E27FC236}">
                <a16:creationId xmlns:a16="http://schemas.microsoft.com/office/drawing/2014/main" id="{9702C3E3-6A5A-AD01-6D17-8961E264F8C8}"/>
              </a:ext>
            </a:extLst>
          </p:cNvPr>
          <p:cNvSpPr txBox="1"/>
          <p:nvPr/>
        </p:nvSpPr>
        <p:spPr>
          <a:xfrm>
            <a:off x="1628683" y="6331333"/>
            <a:ext cx="8683717" cy="369332"/>
          </a:xfrm>
          <a:prstGeom prst="rect">
            <a:avLst/>
          </a:prstGeom>
          <a:noFill/>
        </p:spPr>
        <p:txBody>
          <a:bodyPr wrap="square">
            <a:spAutoFit/>
          </a:bodyPr>
          <a:lstStyle/>
          <a:p>
            <a:pPr algn="ctr"/>
            <a:r>
              <a:rPr lang="en-AU" sz="1800" dirty="0">
                <a:hlinkClick r:id="rId5"/>
              </a:rPr>
              <a:t>Science Bulletins: Keeling's Curve – The Story of CO2 (3:37)</a:t>
            </a:r>
            <a:endParaRPr lang="en-AU" sz="1800" dirty="0"/>
          </a:p>
        </p:txBody>
      </p:sp>
    </p:spTree>
    <p:extLst>
      <p:ext uri="{BB962C8B-B14F-4D97-AF65-F5344CB8AC3E}">
        <p14:creationId xmlns:p14="http://schemas.microsoft.com/office/powerpoint/2010/main" val="136574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C96146-899D-8CFD-7724-8F6A9A5894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6" name="Title 5">
            <a:extLst>
              <a:ext uri="{FF2B5EF4-FFF2-40B4-BE49-F238E27FC236}">
                <a16:creationId xmlns:a16="http://schemas.microsoft.com/office/drawing/2014/main" id="{E51E25F5-AB2C-ACA5-A319-7E385A7A094B}"/>
              </a:ext>
            </a:extLst>
          </p:cNvPr>
          <p:cNvSpPr>
            <a:spLocks noGrp="1"/>
          </p:cNvSpPr>
          <p:nvPr>
            <p:ph type="title"/>
          </p:nvPr>
        </p:nvSpPr>
        <p:spPr>
          <a:xfrm>
            <a:off x="360000" y="360000"/>
            <a:ext cx="11337547" cy="545601"/>
          </a:xfrm>
        </p:spPr>
        <p:txBody>
          <a:bodyPr/>
          <a:lstStyle/>
          <a:p>
            <a:r>
              <a:rPr lang="en-AU" dirty="0"/>
              <a:t>1.1 Analysing temperature anomaly data</a:t>
            </a:r>
          </a:p>
        </p:txBody>
      </p:sp>
      <p:pic>
        <p:nvPicPr>
          <p:cNvPr id="8" name="Picture 7" descr="A graph of temperature anomaly modelling">
            <a:extLst>
              <a:ext uri="{FF2B5EF4-FFF2-40B4-BE49-F238E27FC236}">
                <a16:creationId xmlns:a16="http://schemas.microsoft.com/office/drawing/2014/main" id="{8F9DB6AC-47AA-0DA3-7406-882AB8AFD57B}"/>
              </a:ext>
            </a:extLst>
          </p:cNvPr>
          <p:cNvPicPr>
            <a:picLocks noChangeAspect="1"/>
          </p:cNvPicPr>
          <p:nvPr/>
        </p:nvPicPr>
        <p:blipFill>
          <a:blip r:embed="rId3">
            <a:extLst>
              <a:ext uri="{28A0092B-C50C-407E-A947-70E740481C1C}">
                <a14:useLocalDpi xmlns:a14="http://schemas.microsoft.com/office/drawing/2010/main" val="0"/>
              </a:ext>
            </a:extLst>
          </a:blip>
          <a:srcRect b="20621"/>
          <a:stretch>
            <a:fillRect/>
          </a:stretch>
        </p:blipFill>
        <p:spPr bwMode="auto">
          <a:xfrm>
            <a:off x="1301680" y="901159"/>
            <a:ext cx="9162445" cy="5410327"/>
          </a:xfrm>
          <a:prstGeom prst="rect">
            <a:avLst/>
          </a:prstGeom>
          <a:noFill/>
          <a:ln>
            <a:noFill/>
          </a:ln>
        </p:spPr>
      </p:pic>
      <p:sp>
        <p:nvSpPr>
          <p:cNvPr id="12" name="TextBox 11">
            <a:extLst>
              <a:ext uri="{FF2B5EF4-FFF2-40B4-BE49-F238E27FC236}">
                <a16:creationId xmlns:a16="http://schemas.microsoft.com/office/drawing/2014/main" id="{B530F5FE-A69B-9785-9D1A-AC2A091E8253}"/>
              </a:ext>
              <a:ext uri="{C183D7F6-B498-43B3-948B-1728B52AA6E4}">
                <adec:decorative xmlns:adec="http://schemas.microsoft.com/office/drawing/2017/decorative" val="1"/>
              </a:ext>
            </a:extLst>
          </p:cNvPr>
          <p:cNvSpPr txBox="1"/>
          <p:nvPr/>
        </p:nvSpPr>
        <p:spPr>
          <a:xfrm>
            <a:off x="347999" y="6498000"/>
            <a:ext cx="11125842" cy="592470"/>
          </a:xfrm>
          <a:prstGeom prst="rect">
            <a:avLst/>
          </a:prstGeom>
          <a:noFill/>
        </p:spPr>
        <p:txBody>
          <a:bodyPr wrap="square" lIns="0">
            <a:spAutoFit/>
          </a:bodyPr>
          <a:lstStyle/>
          <a:p>
            <a:r>
              <a:rPr lang="en-AU" sz="1200" dirty="0">
                <a:solidFill>
                  <a:srgbClr val="002664"/>
                </a:solidFill>
                <a:effectLst/>
                <a:latin typeface="Arial" panose="020B0604020202020204" pitchFamily="34" charset="0"/>
                <a:ea typeface="Calibri" panose="020F0502020204030204" pitchFamily="34" charset="0"/>
              </a:rPr>
              <a:t>Source – The Bureau of Meteorology: </a:t>
            </a:r>
            <a:r>
              <a:rPr lang="en-AU" sz="1200" u="sng" dirty="0">
                <a:solidFill>
                  <a:srgbClr val="002664"/>
                </a:solidFill>
                <a:effectLst/>
                <a:latin typeface="Arial" panose="020B0604020202020204" pitchFamily="34" charset="0"/>
                <a:ea typeface="Calibri" panose="020F0502020204030204" pitchFamily="34" charset="0"/>
                <a:hlinkClick r:id="rId4"/>
              </a:rPr>
              <a:t>State of the Climate 2024</a:t>
            </a:r>
            <a:r>
              <a:rPr lang="en-AU" sz="1200" u="sng" dirty="0">
                <a:solidFill>
                  <a:srgbClr val="002664"/>
                </a:solidFill>
                <a:latin typeface="Arial" panose="020B0604020202020204" pitchFamily="34" charset="0"/>
                <a:ea typeface="Calibri" panose="020F0502020204030204" pitchFamily="34" charset="0"/>
              </a:rPr>
              <a:t> </a:t>
            </a:r>
            <a:r>
              <a:rPr lang="en-AU" sz="1200" dirty="0">
                <a:solidFill>
                  <a:srgbClr val="002664"/>
                </a:solidFill>
                <a:latin typeface="Arial" panose="020B0604020202020204" pitchFamily="34" charset="0"/>
                <a:ea typeface="Calibri" panose="020F0502020204030204" pitchFamily="34" charset="0"/>
              </a:rPr>
              <a:t>is r</a:t>
            </a:r>
            <a:r>
              <a:rPr lang="en-AU" sz="1200" dirty="0"/>
              <a:t>eproduced by permission of the Bureau of Meteorology, © 2025 Commonwealth of Australia. </a:t>
            </a:r>
          </a:p>
          <a:p>
            <a:pPr>
              <a:spcBef>
                <a:spcPts val="1200"/>
              </a:spcBef>
              <a:spcAft>
                <a:spcPts val="1000"/>
              </a:spcAft>
            </a:pPr>
            <a:endParaRPr lang="en-AU" sz="1050" dirty="0">
              <a:solidFill>
                <a:srgbClr val="002664"/>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01640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00DF5-3A6E-9A2E-F942-9EF3A2ECD6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DB3E80-01F7-F75A-2ACE-1915BDBFAC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
        <p:nvSpPr>
          <p:cNvPr id="3" name="Title 2">
            <a:extLst>
              <a:ext uri="{FF2B5EF4-FFF2-40B4-BE49-F238E27FC236}">
                <a16:creationId xmlns:a16="http://schemas.microsoft.com/office/drawing/2014/main" id="{22B30B46-A7AC-ABFF-3392-5E0BEC785B0B}"/>
              </a:ext>
            </a:extLst>
          </p:cNvPr>
          <p:cNvSpPr>
            <a:spLocks noGrp="1"/>
          </p:cNvSpPr>
          <p:nvPr>
            <p:ph type="title"/>
          </p:nvPr>
        </p:nvSpPr>
        <p:spPr/>
        <p:txBody>
          <a:bodyPr/>
          <a:lstStyle/>
          <a:p>
            <a:r>
              <a:rPr lang="en-AU"/>
              <a:t>1.9 </a:t>
            </a:r>
            <a:r>
              <a:rPr lang="en-AU">
                <a:solidFill>
                  <a:srgbClr val="002664"/>
                </a:solidFill>
                <a:effectLst/>
                <a:latin typeface="Arial" panose="020B0604020202020204" pitchFamily="34" charset="0"/>
                <a:ea typeface="Yu Gothic Light" panose="020B0300000000000000" pitchFamily="34" charset="-128"/>
              </a:rPr>
              <a:t>The Industrial revolution</a:t>
            </a:r>
            <a:br>
              <a:rPr lang="en-AU">
                <a:solidFill>
                  <a:srgbClr val="002664"/>
                </a:solidFill>
                <a:effectLst/>
                <a:latin typeface="Arial" panose="020B0604020202020204" pitchFamily="34" charset="0"/>
                <a:ea typeface="Yu Gothic Light" panose="020B0300000000000000" pitchFamily="34" charset="-128"/>
              </a:rPr>
            </a:br>
            <a:endParaRPr lang="en-AU"/>
          </a:p>
        </p:txBody>
      </p:sp>
      <p:sp>
        <p:nvSpPr>
          <p:cNvPr id="5" name="Text Placeholder 4">
            <a:extLst>
              <a:ext uri="{FF2B5EF4-FFF2-40B4-BE49-F238E27FC236}">
                <a16:creationId xmlns:a16="http://schemas.microsoft.com/office/drawing/2014/main" id="{A8BD0B6A-8EDC-D061-5140-F17675CA2A70}"/>
              </a:ext>
            </a:extLst>
          </p:cNvPr>
          <p:cNvSpPr>
            <a:spLocks noGrp="1"/>
          </p:cNvSpPr>
          <p:nvPr>
            <p:ph type="body" sz="quarter" idx="17"/>
          </p:nvPr>
        </p:nvSpPr>
        <p:spPr>
          <a:xfrm>
            <a:off x="360000" y="1567087"/>
            <a:ext cx="11484000" cy="4175346"/>
          </a:xfrm>
        </p:spPr>
        <p:txBody>
          <a:bodyPr/>
          <a:lstStyle/>
          <a:p>
            <a:pPr marL="342900" indent="-342900">
              <a:spcAft>
                <a:spcPts val="600"/>
              </a:spcAft>
              <a:buFont typeface="Arial" panose="020B0604020202020204" pitchFamily="34" charset="0"/>
              <a:buChar char="•"/>
            </a:pPr>
            <a:r>
              <a:rPr lang="en-AU" sz="1800" b="1" dirty="0">
                <a:latin typeface="Arial" panose="020B0604020202020204" pitchFamily="34" charset="0"/>
                <a:ea typeface="Calibri" panose="020F0502020204030204" pitchFamily="34" charset="0"/>
              </a:rPr>
              <a:t>‘Industrial’ </a:t>
            </a:r>
            <a:r>
              <a:rPr lang="en-AU" sz="1800" dirty="0"/>
              <a:t>refers to systems of producing manufactured goods on a large scale in factories, rather than through the previous smaller-scale systems of manufacture at home or in small workshops.</a:t>
            </a:r>
            <a:endParaRPr lang="en-AU" sz="1800" dirty="0">
              <a:latin typeface="Arial" panose="020B0604020202020204" pitchFamily="34" charset="0"/>
              <a:ea typeface="Calibri" panose="020F0502020204030204" pitchFamily="34" charset="0"/>
            </a:endParaRPr>
          </a:p>
          <a:p>
            <a:pPr marL="342900" indent="-342900">
              <a:spcAft>
                <a:spcPts val="600"/>
              </a:spcAft>
              <a:buFont typeface="Arial" panose="020B0604020202020204" pitchFamily="34" charset="0"/>
              <a:buChar char="•"/>
            </a:pPr>
            <a:r>
              <a:rPr lang="en-AU" sz="1800" dirty="0"/>
              <a:t>A </a:t>
            </a:r>
            <a:r>
              <a:rPr lang="en-AU" sz="1800" b="1" dirty="0"/>
              <a:t>‘revolution’ </a:t>
            </a:r>
            <a:r>
              <a:rPr lang="en-AU" sz="1800" dirty="0"/>
              <a:t>involves a major change in the way people live and work.</a:t>
            </a:r>
          </a:p>
          <a:p>
            <a:pPr marL="342900" indent="-342900">
              <a:spcAft>
                <a:spcPts val="600"/>
              </a:spcAft>
              <a:buFont typeface="Arial" panose="020B0604020202020204" pitchFamily="34" charset="0"/>
              <a:buChar char="•"/>
            </a:pPr>
            <a:endParaRPr lang="en-AU" sz="1800" dirty="0">
              <a:latin typeface="Arial" panose="020B0604020202020204" pitchFamily="34" charset="0"/>
              <a:ea typeface="Calibri" panose="020F0502020204030204" pitchFamily="34" charset="0"/>
            </a:endParaRPr>
          </a:p>
          <a:p>
            <a:pPr marL="342900" indent="-342900">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The Industrial Revolution started around 1750. </a:t>
            </a:r>
          </a:p>
          <a:p>
            <a:pPr marL="342900" indent="-342900">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This started the widespread adoption of coal, oil, and gas as fuel sources for factories, transportation, and heating. </a:t>
            </a:r>
          </a:p>
          <a:p>
            <a:pPr marL="342900" indent="-342900">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As cities grew and industrialisation spread, vast amounts of forests were cleared to make way for new buildings and infrastructure and to provide wood for fuel.</a:t>
            </a:r>
            <a:endParaRPr lang="en-AU" sz="1800" dirty="0"/>
          </a:p>
        </p:txBody>
      </p:sp>
    </p:spTree>
    <p:extLst>
      <p:ext uri="{BB962C8B-B14F-4D97-AF65-F5344CB8AC3E}">
        <p14:creationId xmlns:p14="http://schemas.microsoft.com/office/powerpoint/2010/main" val="10240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8E0BB-C337-7F80-29FC-4D88C0238F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6A7606-CBD4-A738-F472-A7AFCDE8D816}"/>
              </a:ext>
            </a:extLst>
          </p:cNvPr>
          <p:cNvSpPr>
            <a:spLocks noGrp="1"/>
          </p:cNvSpPr>
          <p:nvPr>
            <p:ph type="title"/>
          </p:nvPr>
        </p:nvSpPr>
        <p:spPr/>
        <p:txBody>
          <a:bodyPr/>
          <a:lstStyle/>
          <a:p>
            <a:r>
              <a:rPr lang="en-AU"/>
              <a:t>1.9 Why </a:t>
            </a:r>
            <a:r>
              <a:rPr lang="en-AU">
                <a:solidFill>
                  <a:srgbClr val="002664"/>
                </a:solidFill>
                <a:effectLst/>
                <a:ea typeface="Yu Gothic Light" panose="020B0300000000000000" pitchFamily="34" charset="-128"/>
              </a:rPr>
              <a:t>carbon emissions matter</a:t>
            </a:r>
            <a:br>
              <a:rPr lang="en-AU" sz="1800">
                <a:solidFill>
                  <a:srgbClr val="002664"/>
                </a:solidFill>
                <a:effectLst/>
                <a:ea typeface="Yu Gothic Light" panose="020B0300000000000000" pitchFamily="34" charset="-128"/>
              </a:rPr>
            </a:br>
            <a:endParaRPr lang="en-AU"/>
          </a:p>
        </p:txBody>
      </p:sp>
      <p:sp>
        <p:nvSpPr>
          <p:cNvPr id="5" name="Text Placeholder 4">
            <a:extLst>
              <a:ext uri="{FF2B5EF4-FFF2-40B4-BE49-F238E27FC236}">
                <a16:creationId xmlns:a16="http://schemas.microsoft.com/office/drawing/2014/main" id="{F93DFB66-2958-A3C8-8B28-A569272603BB}"/>
              </a:ext>
            </a:extLst>
          </p:cNvPr>
          <p:cNvSpPr>
            <a:spLocks noGrp="1"/>
          </p:cNvSpPr>
          <p:nvPr>
            <p:ph type="body" sz="quarter" idx="18"/>
          </p:nvPr>
        </p:nvSpPr>
        <p:spPr/>
        <p:txBody>
          <a:bodyPr/>
          <a:lstStyle/>
          <a:p>
            <a:r>
              <a:rPr lang="en-AU" dirty="0"/>
              <a:t>Video: Why reducing our carbon emissions matters (a little story about climate change)</a:t>
            </a:r>
          </a:p>
        </p:txBody>
      </p:sp>
      <p:sp>
        <p:nvSpPr>
          <p:cNvPr id="4" name="Text Placeholder 3">
            <a:extLst>
              <a:ext uri="{FF2B5EF4-FFF2-40B4-BE49-F238E27FC236}">
                <a16:creationId xmlns:a16="http://schemas.microsoft.com/office/drawing/2014/main" id="{B95410FE-64B4-3CE1-CCDF-F4F1DB39758A}"/>
              </a:ext>
            </a:extLst>
          </p:cNvPr>
          <p:cNvSpPr>
            <a:spLocks noGrp="1"/>
          </p:cNvSpPr>
          <p:nvPr>
            <p:ph type="body" sz="quarter" idx="17"/>
          </p:nvPr>
        </p:nvSpPr>
        <p:spPr>
          <a:xfrm>
            <a:off x="360000" y="1567086"/>
            <a:ext cx="4641768" cy="4807835"/>
          </a:xfrm>
        </p:spPr>
        <p:txBody>
          <a:bodyPr/>
          <a:lstStyle/>
          <a:p>
            <a:pPr>
              <a:spcAft>
                <a:spcPts val="600"/>
              </a:spcAft>
            </a:pPr>
            <a:r>
              <a:rPr lang="en-AU" sz="1800" b="1" dirty="0"/>
              <a:t>Questions:</a:t>
            </a:r>
            <a:endParaRPr lang="en-AU" sz="1800" dirty="0"/>
          </a:p>
          <a:p>
            <a:pPr marL="285750" lvl="0" indent="-285750">
              <a:spcAft>
                <a:spcPts val="600"/>
              </a:spcAft>
              <a:buFont typeface="Arial" panose="020B0604020202020204" pitchFamily="34" charset="0"/>
              <a:buChar char="•"/>
              <a:tabLst>
                <a:tab pos="228600" algn="l"/>
              </a:tabLst>
            </a:pPr>
            <a:r>
              <a:rPr lang="en-AU" sz="1800" dirty="0">
                <a:latin typeface="Arial" panose="020B0604020202020204" pitchFamily="34" charset="0"/>
                <a:ea typeface="Calibri" panose="020F0502020204030204" pitchFamily="34" charset="0"/>
              </a:rPr>
              <a:t>What pattern is observed in global CO</a:t>
            </a:r>
            <a:r>
              <a:rPr lang="en-AU" sz="1800" baseline="-25000" dirty="0">
                <a:latin typeface="Arial" panose="020B0604020202020204" pitchFamily="34" charset="0"/>
                <a:ea typeface="Calibri" panose="020F0502020204030204" pitchFamily="34" charset="0"/>
              </a:rPr>
              <a:t>2</a:t>
            </a:r>
            <a:r>
              <a:rPr lang="en-AU" sz="1800" dirty="0">
                <a:latin typeface="Arial" panose="020B0604020202020204" pitchFamily="34" charset="0"/>
                <a:ea typeface="Calibri" panose="020F0502020204030204" pitchFamily="34" charset="0"/>
              </a:rPr>
              <a:t> and temperature levels since the Industrial Revolution?</a:t>
            </a:r>
          </a:p>
          <a:p>
            <a:pPr marL="285750" lvl="0" indent="-285750">
              <a:spcAft>
                <a:spcPts val="600"/>
              </a:spcAft>
              <a:buFont typeface="Arial" panose="020B0604020202020204" pitchFamily="34" charset="0"/>
              <a:buChar char="•"/>
              <a:tabLst>
                <a:tab pos="228600" algn="l"/>
              </a:tabLst>
            </a:pPr>
            <a:r>
              <a:rPr lang="en-AU" sz="1800" dirty="0">
                <a:latin typeface="Arial" panose="020B0604020202020204" pitchFamily="34" charset="0"/>
                <a:ea typeface="Calibri" panose="020F0502020204030204" pitchFamily="34" charset="0"/>
              </a:rPr>
              <a:t>What relationship is evident between global CO</a:t>
            </a:r>
            <a:r>
              <a:rPr lang="en-AU" sz="1800" baseline="-25000" dirty="0">
                <a:latin typeface="Arial" panose="020B0604020202020204" pitchFamily="34" charset="0"/>
                <a:ea typeface="Calibri" panose="020F0502020204030204" pitchFamily="34" charset="0"/>
              </a:rPr>
              <a:t>2</a:t>
            </a:r>
            <a:r>
              <a:rPr lang="en-AU" sz="1800" dirty="0">
                <a:latin typeface="Arial" panose="020B0604020202020204" pitchFamily="34" charset="0"/>
                <a:ea typeface="Calibri" panose="020F0502020204030204" pitchFamily="34" charset="0"/>
              </a:rPr>
              <a:t> and temperature levels?</a:t>
            </a:r>
          </a:p>
          <a:p>
            <a:pPr marL="285750" lvl="0" indent="-285750">
              <a:spcAft>
                <a:spcPts val="600"/>
              </a:spcAft>
              <a:buFont typeface="Arial" panose="020B0604020202020204" pitchFamily="34" charset="0"/>
              <a:buChar char="•"/>
              <a:tabLst>
                <a:tab pos="228600" algn="l"/>
              </a:tabLst>
            </a:pPr>
            <a:r>
              <a:rPr lang="en-AU" sz="1800" dirty="0">
                <a:latin typeface="Arial" panose="020B0604020202020204" pitchFamily="34" charset="0"/>
                <a:ea typeface="Calibri" panose="020F0502020204030204" pitchFamily="34" charset="0"/>
              </a:rPr>
              <a:t>If the current trend continues for global CO</a:t>
            </a:r>
            <a:r>
              <a:rPr lang="en-AU" sz="1800" baseline="-25000" dirty="0">
                <a:latin typeface="Arial" panose="020B0604020202020204" pitchFamily="34" charset="0"/>
                <a:ea typeface="Calibri" panose="020F0502020204030204" pitchFamily="34" charset="0"/>
              </a:rPr>
              <a:t>2 </a:t>
            </a:r>
            <a:r>
              <a:rPr lang="en-AU" sz="1800" dirty="0">
                <a:latin typeface="Arial" panose="020B0604020202020204" pitchFamily="34" charset="0"/>
                <a:ea typeface="Calibri" panose="020F0502020204030204" pitchFamily="34" charset="0"/>
              </a:rPr>
              <a:t>and temperature levels, extrapolate what could occur in the next 10, 20 or even 100 years?</a:t>
            </a:r>
          </a:p>
        </p:txBody>
      </p:sp>
      <p:pic>
        <p:nvPicPr>
          <p:cNvPr id="7" name="Online Media 6" title="Why reducing our carbon emissions matters (a little story about climate change)">
            <a:hlinkClick r:id="" action="ppaction://media"/>
            <a:extLst>
              <a:ext uri="{FF2B5EF4-FFF2-40B4-BE49-F238E27FC236}">
                <a16:creationId xmlns:a16="http://schemas.microsoft.com/office/drawing/2014/main" id="{8C86B7AE-B27E-B9D3-E468-6950BF82F03E}"/>
              </a:ext>
            </a:extLst>
          </p:cNvPr>
          <p:cNvPicPr>
            <a:picLocks noRot="1" noChangeAspect="1"/>
          </p:cNvPicPr>
          <p:nvPr>
            <a:videoFile r:link="rId1"/>
          </p:nvPr>
        </p:nvPicPr>
        <p:blipFill>
          <a:blip r:embed="rId4"/>
          <a:stretch>
            <a:fillRect/>
          </a:stretch>
        </p:blipFill>
        <p:spPr>
          <a:xfrm>
            <a:off x="5806440" y="1668348"/>
            <a:ext cx="5827246" cy="4370435"/>
          </a:xfrm>
          <a:prstGeom prst="rect">
            <a:avLst/>
          </a:prstGeom>
        </p:spPr>
      </p:pic>
      <p:sp>
        <p:nvSpPr>
          <p:cNvPr id="8" name="TextBox 7">
            <a:extLst>
              <a:ext uri="{FF2B5EF4-FFF2-40B4-BE49-F238E27FC236}">
                <a16:creationId xmlns:a16="http://schemas.microsoft.com/office/drawing/2014/main" id="{39E252B3-CD1C-66F3-2D8A-52C2547F17CC}"/>
              </a:ext>
            </a:extLst>
          </p:cNvPr>
          <p:cNvSpPr txBox="1"/>
          <p:nvPr/>
        </p:nvSpPr>
        <p:spPr>
          <a:xfrm>
            <a:off x="253103" y="6313334"/>
            <a:ext cx="9757545" cy="369332"/>
          </a:xfrm>
          <a:prstGeom prst="rect">
            <a:avLst/>
          </a:prstGeom>
          <a:noFill/>
        </p:spPr>
        <p:txBody>
          <a:bodyPr wrap="square">
            <a:spAutoFit/>
          </a:bodyPr>
          <a:lstStyle/>
          <a:p>
            <a:r>
              <a:rPr lang="en-AU" sz="1800">
                <a:hlinkClick r:id="rId5"/>
              </a:rPr>
              <a:t>Why reducing our carbon emissions matters (a little story about climate change) (3:32)</a:t>
            </a:r>
            <a:endParaRPr lang="en-AU" sz="1800"/>
          </a:p>
        </p:txBody>
      </p:sp>
      <p:sp>
        <p:nvSpPr>
          <p:cNvPr id="2" name="Slide Number Placeholder 1">
            <a:extLst>
              <a:ext uri="{FF2B5EF4-FFF2-40B4-BE49-F238E27FC236}">
                <a16:creationId xmlns:a16="http://schemas.microsoft.com/office/drawing/2014/main" id="{F260FFE1-65E9-C680-B572-046275671F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385504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AC2F0-9D43-34DB-0800-A82C1A0158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8FBD05-C9A8-0F5A-68CC-4AB1F1BA8671}"/>
              </a:ext>
            </a:extLst>
          </p:cNvPr>
          <p:cNvSpPr>
            <a:spLocks noGrp="1"/>
          </p:cNvSpPr>
          <p:nvPr>
            <p:ph type="title"/>
          </p:nvPr>
        </p:nvSpPr>
        <p:spPr/>
        <p:txBody>
          <a:bodyPr/>
          <a:lstStyle/>
          <a:p>
            <a:r>
              <a:rPr lang="en-AU">
                <a:cs typeface="Arial"/>
              </a:rPr>
              <a:t>1.10 The consequences of climate change</a:t>
            </a:r>
          </a:p>
        </p:txBody>
      </p:sp>
      <p:sp>
        <p:nvSpPr>
          <p:cNvPr id="6" name="Text Placeholder 5">
            <a:extLst>
              <a:ext uri="{FF2B5EF4-FFF2-40B4-BE49-F238E27FC236}">
                <a16:creationId xmlns:a16="http://schemas.microsoft.com/office/drawing/2014/main" id="{71AF7E1E-FE46-5B42-3746-EC0FA2B2E4E3}"/>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81005658-C223-3FCD-246E-D5D5AEABCAD5}"/>
              </a:ext>
            </a:extLst>
          </p:cNvPr>
          <p:cNvGraphicFramePr>
            <a:graphicFrameLocks noGrp="1"/>
          </p:cNvGraphicFramePr>
          <p:nvPr>
            <p:extLst>
              <p:ext uri="{D42A27DB-BD31-4B8C-83A1-F6EECF244321}">
                <p14:modId xmlns:p14="http://schemas.microsoft.com/office/powerpoint/2010/main" val="3911407148"/>
              </p:ext>
            </p:extLst>
          </p:nvPr>
        </p:nvGraphicFramePr>
        <p:xfrm>
          <a:off x="348000" y="1909282"/>
          <a:ext cx="11126369" cy="4639405"/>
        </p:xfrm>
        <a:graphic>
          <a:graphicData uri="http://schemas.openxmlformats.org/drawingml/2006/table">
            <a:tbl>
              <a:tblPr firstRow="1">
                <a:tableStyleId>{B301B821-A1FF-4177-AEE7-76D212191A09}</a:tableStyleId>
              </a:tblPr>
              <a:tblGrid>
                <a:gridCol w="4455006">
                  <a:extLst>
                    <a:ext uri="{9D8B030D-6E8A-4147-A177-3AD203B41FA5}">
                      <a16:colId xmlns:a16="http://schemas.microsoft.com/office/drawing/2014/main" val="3623447875"/>
                    </a:ext>
                  </a:extLst>
                </a:gridCol>
                <a:gridCol w="6671363">
                  <a:extLst>
                    <a:ext uri="{9D8B030D-6E8A-4147-A177-3AD203B41FA5}">
                      <a16:colId xmlns:a16="http://schemas.microsoft.com/office/drawing/2014/main" val="3573327086"/>
                    </a:ext>
                  </a:extLst>
                </a:gridCol>
              </a:tblGrid>
              <a:tr h="353698">
                <a:tc>
                  <a:txBody>
                    <a:bodyPr/>
                    <a:lstStyle/>
                    <a:p>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37966">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discuss the impact of climate change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identify the characteristics of climate change</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describe the consequences of climate change for people and the economy.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505427">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analyse data from investigations to identify relationships.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trends in ocean acidification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use ocean acidification data to make predictions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the relationship between ocean acidification and impacts on shellfish.</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312131">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analyse proposed solutions to a problem.</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use data to make predictions about the pH of surface water</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evaluate claims using the claim-evidence-reasoning </a:t>
                      </a:r>
                      <a:r>
                        <a:rPr lang="en-AU" sz="1800" kern="1200" dirty="0">
                          <a:solidFill>
                            <a:schemeClr val="dk1"/>
                          </a:solidFill>
                          <a:effectLst/>
                          <a:latin typeface="+mn-lt"/>
                          <a:ea typeface="+mn-ea"/>
                          <a:cs typeface="+mn-cs"/>
                        </a:rPr>
                        <a:t>(C-E-R) </a:t>
                      </a:r>
                      <a:r>
                        <a:rPr lang="en-AU" sz="1800" dirty="0">
                          <a:latin typeface="Arial" panose="020B0604020202020204" pitchFamily="34" charset="0"/>
                          <a:cs typeface="Arial" panose="020B0604020202020204" pitchFamily="34" charset="0"/>
                        </a:rPr>
                        <a:t> scaffold.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01384"/>
                  </a:ext>
                </a:extLst>
              </a:tr>
            </a:tbl>
          </a:graphicData>
        </a:graphic>
      </p:graphicFrame>
      <p:sp>
        <p:nvSpPr>
          <p:cNvPr id="2" name="Slide Number Placeholder 1">
            <a:extLst>
              <a:ext uri="{FF2B5EF4-FFF2-40B4-BE49-F238E27FC236}">
                <a16:creationId xmlns:a16="http://schemas.microsoft.com/office/drawing/2014/main" id="{1358D01A-FE61-F6A8-80FB-A4454B0B05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3841734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38AF242-E1D0-1137-9AB1-690C59BF7C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E8303C-55DA-2641-D94D-92A17FADF433}"/>
              </a:ext>
            </a:extLst>
          </p:cNvPr>
          <p:cNvSpPr>
            <a:spLocks noGrp="1"/>
          </p:cNvSpPr>
          <p:nvPr>
            <p:ph type="title"/>
          </p:nvPr>
        </p:nvSpPr>
        <p:spPr/>
        <p:txBody>
          <a:bodyPr/>
          <a:lstStyle/>
          <a:p>
            <a:r>
              <a:rPr lang="en-AU">
                <a:solidFill>
                  <a:schemeClr val="accent1"/>
                </a:solidFill>
              </a:rPr>
              <a:t>1.10 Checkpoint 1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B07C84FF-8B5F-15C9-F313-CA262A8AE12E}"/>
              </a:ext>
              <a:ext uri="{C183D7F6-B498-43B3-948B-1728B52AA6E4}">
                <adec:decorative xmlns:adec="http://schemas.microsoft.com/office/drawing/2017/decorative" val="1"/>
              </a:ext>
            </a:extLst>
          </p:cNvPr>
          <p:cNvSpPr/>
          <p:nvPr/>
        </p:nvSpPr>
        <p:spPr>
          <a:xfrm>
            <a:off x="262800" y="1181100"/>
            <a:ext cx="3813900" cy="515569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23D3ADDC-9BAA-FE92-45DE-7FDE1BD04C52}"/>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DF2618F0-84C2-0544-0029-F26AC4D5A51F}"/>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600" b="1" dirty="0">
                <a:latin typeface="+mj-lt"/>
              </a:endParaRPr>
            </a:p>
          </p:txBody>
        </p:sp>
        <p:pic>
          <p:nvPicPr>
            <p:cNvPr id="11" name="Graphic 10" descr="Lightbulb and pencil with solid fill">
              <a:extLst>
                <a:ext uri="{FF2B5EF4-FFF2-40B4-BE49-F238E27FC236}">
                  <a16:creationId xmlns:a16="http://schemas.microsoft.com/office/drawing/2014/main" id="{E2574E5D-C3EE-CB94-92A9-6619BAC898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0E7DAEA5-D293-2FA2-2638-F70B64C0F7F7}"/>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What events from the start of the Industrial Revolution that initiated climate change?</a:t>
            </a:r>
            <a:endParaRPr lang="en-AU" sz="180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8433DDAB-8D4E-D486-BFE6-84A84F5AB439}"/>
              </a:ext>
              <a:ext uri="{C183D7F6-B498-43B3-948B-1728B52AA6E4}">
                <adec:decorative xmlns:adec="http://schemas.microsoft.com/office/drawing/2017/decorative" val="1"/>
              </a:ext>
            </a:extLst>
          </p:cNvPr>
          <p:cNvSpPr/>
          <p:nvPr/>
        </p:nvSpPr>
        <p:spPr>
          <a:xfrm>
            <a:off x="4201750" y="1181099"/>
            <a:ext cx="3813900" cy="5155693"/>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0BD12677-B172-BBCC-D6C9-C880F77AB268}"/>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1DDB9C79-E07B-ED85-3B64-BBA8C4FE69FA}"/>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0F17969B-57F4-EC67-87CE-4176C1665F32}"/>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255F1829-E39C-85C7-9F30-3C8C86CCE115}"/>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8E520616-19F1-162F-48AF-4F2899183302}"/>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4A684EA2-47BE-9B0B-F4A1-3EBC130EE1BE}"/>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402A4FF7-C963-D99B-B619-AECA1C5576B9}"/>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A5A9ACE0-349A-D6E7-61BF-00E443EAE33E}"/>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F41E4BE-452E-9914-C5A2-F26D796FB816}"/>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E5D68CAD-A09E-CE15-C42D-35E09408E572}"/>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E1A29D07-1456-B0DC-6C22-8EE86D3B6E33}"/>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7F53F783-C1FE-569A-EE34-D0BB647949AC}"/>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193AECCD-0B8A-2F5D-62C6-21ED18BFDF2E}"/>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What does the Keeling Curve represent?</a:t>
            </a:r>
            <a:endParaRPr lang="en-AU" sz="1800"/>
          </a:p>
        </p:txBody>
      </p:sp>
      <p:sp>
        <p:nvSpPr>
          <p:cNvPr id="32" name="Rectangle: Rounded Corners 31">
            <a:extLst>
              <a:ext uri="{FF2B5EF4-FFF2-40B4-BE49-F238E27FC236}">
                <a16:creationId xmlns:a16="http://schemas.microsoft.com/office/drawing/2014/main" id="{667334C5-70B3-4A7C-4AF7-B42D26A1668B}"/>
              </a:ext>
              <a:ext uri="{C183D7F6-B498-43B3-948B-1728B52AA6E4}">
                <adec:decorative xmlns:adec="http://schemas.microsoft.com/office/drawing/2017/decorative" val="1"/>
              </a:ext>
            </a:extLst>
          </p:cNvPr>
          <p:cNvSpPr/>
          <p:nvPr/>
        </p:nvSpPr>
        <p:spPr>
          <a:xfrm>
            <a:off x="8166236" y="1181100"/>
            <a:ext cx="3813900" cy="515569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1FD7948A-9761-3CC2-E15C-77D9056D1361}"/>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150998F1-1398-DBAD-1F0F-D6DC66183FAE}"/>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FE626477-5725-7CBF-7715-F08D044692C3}"/>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FC9D0A96-880D-040D-119C-8F798437C25F}"/>
              </a:ext>
            </a:extLst>
          </p:cNvPr>
          <p:cNvSpPr txBox="1"/>
          <p:nvPr/>
        </p:nvSpPr>
        <p:spPr>
          <a:xfrm>
            <a:off x="8250600" y="2588369"/>
            <a:ext cx="3589700" cy="4032070"/>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What is the relationship between global greenhouse gas emissions and global mean temperatures since the Industrial Revolution, compared to natural cycles?</a:t>
            </a:r>
            <a:endParaRPr lang="en-AU" sz="1800"/>
          </a:p>
        </p:txBody>
      </p:sp>
      <p:sp>
        <p:nvSpPr>
          <p:cNvPr id="37" name="Slide Number Placeholder 36">
            <a:extLst>
              <a:ext uri="{FF2B5EF4-FFF2-40B4-BE49-F238E27FC236}">
                <a16:creationId xmlns:a16="http://schemas.microsoft.com/office/drawing/2014/main" id="{59792CD2-62BA-5D23-7F72-339677C988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93397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57BE6B-2FED-844F-53B3-46AC55AB99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
        <p:nvSpPr>
          <p:cNvPr id="3" name="Title 2">
            <a:extLst>
              <a:ext uri="{FF2B5EF4-FFF2-40B4-BE49-F238E27FC236}">
                <a16:creationId xmlns:a16="http://schemas.microsoft.com/office/drawing/2014/main" id="{0D2B9093-CB06-1801-E16F-47E055392761}"/>
              </a:ext>
            </a:extLst>
          </p:cNvPr>
          <p:cNvSpPr>
            <a:spLocks noGrp="1"/>
          </p:cNvSpPr>
          <p:nvPr>
            <p:ph type="title"/>
          </p:nvPr>
        </p:nvSpPr>
        <p:spPr/>
        <p:txBody>
          <a:bodyPr/>
          <a:lstStyle/>
          <a:p>
            <a:r>
              <a:rPr lang="en-AU" sz="3200" dirty="0"/>
              <a:t>1.10 Climate change – definition</a:t>
            </a:r>
          </a:p>
        </p:txBody>
      </p:sp>
      <p:sp>
        <p:nvSpPr>
          <p:cNvPr id="5" name="Text Placeholder 4">
            <a:extLst>
              <a:ext uri="{FF2B5EF4-FFF2-40B4-BE49-F238E27FC236}">
                <a16:creationId xmlns:a16="http://schemas.microsoft.com/office/drawing/2014/main" id="{F3AC4888-B668-0206-4EBA-37878FE3827D}"/>
              </a:ext>
            </a:extLst>
          </p:cNvPr>
          <p:cNvSpPr>
            <a:spLocks noGrp="1"/>
          </p:cNvSpPr>
          <p:nvPr>
            <p:ph type="body" sz="quarter" idx="17"/>
          </p:nvPr>
        </p:nvSpPr>
        <p:spPr/>
        <p:txBody>
          <a:bodyPr/>
          <a:lstStyle/>
          <a:p>
            <a:r>
              <a:rPr lang="en-AU" sz="1800" dirty="0">
                <a:latin typeface="Arial" panose="020B0604020202020204" pitchFamily="34" charset="0"/>
                <a:ea typeface="Calibri" panose="020F0502020204030204" pitchFamily="34" charset="0"/>
              </a:rPr>
              <a:t>A long-term change in regional or global climate patterns, for example annual precipitation, frequency of weather events (NESA, 2023).</a:t>
            </a:r>
            <a:endParaRPr lang="en-AU" sz="1800" dirty="0"/>
          </a:p>
        </p:txBody>
      </p:sp>
    </p:spTree>
    <p:extLst>
      <p:ext uri="{BB962C8B-B14F-4D97-AF65-F5344CB8AC3E}">
        <p14:creationId xmlns:p14="http://schemas.microsoft.com/office/powerpoint/2010/main" val="101151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B517-D7AC-B961-BBFA-985AF3D23E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241E33-5422-09A8-0AB6-F9E6FE317E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
        <p:nvSpPr>
          <p:cNvPr id="3" name="Title 2">
            <a:extLst>
              <a:ext uri="{FF2B5EF4-FFF2-40B4-BE49-F238E27FC236}">
                <a16:creationId xmlns:a16="http://schemas.microsoft.com/office/drawing/2014/main" id="{14DE706F-5FC1-2C1B-9C37-E25114F2E25D}"/>
              </a:ext>
            </a:extLst>
          </p:cNvPr>
          <p:cNvSpPr>
            <a:spLocks noGrp="1"/>
          </p:cNvSpPr>
          <p:nvPr>
            <p:ph type="title"/>
          </p:nvPr>
        </p:nvSpPr>
        <p:spPr>
          <a:xfrm>
            <a:off x="335217" y="326005"/>
            <a:ext cx="11484000" cy="545601"/>
          </a:xfrm>
        </p:spPr>
        <p:txBody>
          <a:bodyPr/>
          <a:lstStyle/>
          <a:p>
            <a:r>
              <a:rPr lang="en-AU" dirty="0"/>
              <a:t>1.10 The characteristics of climate change (1 of 2)</a:t>
            </a:r>
          </a:p>
        </p:txBody>
      </p:sp>
      <p:sp>
        <p:nvSpPr>
          <p:cNvPr id="9" name="Rectangle: Rounded Corners 8">
            <a:extLst>
              <a:ext uri="{FF2B5EF4-FFF2-40B4-BE49-F238E27FC236}">
                <a16:creationId xmlns:a16="http://schemas.microsoft.com/office/drawing/2014/main" id="{7BB1E04B-BBF9-C141-0C17-AA55BE2A6F36}"/>
              </a:ext>
              <a:ext uri="{C183D7F6-B498-43B3-948B-1728B52AA6E4}">
                <adec:decorative xmlns:adec="http://schemas.microsoft.com/office/drawing/2017/decorative" val="1"/>
              </a:ext>
            </a:extLst>
          </p:cNvPr>
          <p:cNvSpPr/>
          <p:nvPr/>
        </p:nvSpPr>
        <p:spPr>
          <a:xfrm>
            <a:off x="4542874" y="1468890"/>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553A4C7A-F90E-7087-968E-FAE312B74B9A}"/>
              </a:ext>
              <a:ext uri="{C183D7F6-B498-43B3-948B-1728B52AA6E4}">
                <adec:decorative xmlns:adec="http://schemas.microsoft.com/office/drawing/2017/decorative" val="1"/>
              </a:ext>
            </a:extLst>
          </p:cNvPr>
          <p:cNvSpPr/>
          <p:nvPr/>
        </p:nvSpPr>
        <p:spPr>
          <a:xfrm>
            <a:off x="4274560" y="1266875"/>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DD7048CF-F3DB-719A-067D-33377F4BEDD7}"/>
              </a:ext>
              <a:ext uri="{C183D7F6-B498-43B3-948B-1728B52AA6E4}">
                <adec:decorative xmlns:adec="http://schemas.microsoft.com/office/drawing/2017/decorative" val="1"/>
              </a:ext>
            </a:extLst>
          </p:cNvPr>
          <p:cNvSpPr/>
          <p:nvPr/>
        </p:nvSpPr>
        <p:spPr>
          <a:xfrm>
            <a:off x="8390171" y="150288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0F7CC31F-6283-C8B2-2DE8-5F173BD179FC}"/>
              </a:ext>
              <a:ext uri="{C183D7F6-B498-43B3-948B-1728B52AA6E4}">
                <adec:decorative xmlns:adec="http://schemas.microsoft.com/office/drawing/2017/decorative" val="1"/>
              </a:ext>
            </a:extLst>
          </p:cNvPr>
          <p:cNvSpPr/>
          <p:nvPr/>
        </p:nvSpPr>
        <p:spPr>
          <a:xfrm>
            <a:off x="8321242" y="1115911"/>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2" name="Straight Connector 21">
            <a:extLst>
              <a:ext uri="{FF2B5EF4-FFF2-40B4-BE49-F238E27FC236}">
                <a16:creationId xmlns:a16="http://schemas.microsoft.com/office/drawing/2014/main" id="{43F1A63C-F88D-ADF3-ABEF-2410AD2A60BF}"/>
              </a:ext>
              <a:ext uri="{C183D7F6-B498-43B3-948B-1728B52AA6E4}">
                <adec:decorative xmlns:adec="http://schemas.microsoft.com/office/drawing/2017/decorative" val="1"/>
              </a:ext>
            </a:extLst>
          </p:cNvPr>
          <p:cNvCxnSpPr/>
          <p:nvPr/>
        </p:nvCxnSpPr>
        <p:spPr>
          <a:xfrm>
            <a:off x="8580678" y="1618295"/>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Electric circuit" descr="Pus">
            <a:extLst>
              <a:ext uri="{FF2B5EF4-FFF2-40B4-BE49-F238E27FC236}">
                <a16:creationId xmlns:a16="http://schemas.microsoft.com/office/drawing/2014/main" id="{3B16C30B-ED61-F32A-B7DD-E07C63297A1E}"/>
              </a:ext>
            </a:extLst>
          </p:cNvPr>
          <p:cNvSpPr/>
          <p:nvPr/>
        </p:nvSpPr>
        <p:spPr>
          <a:xfrm>
            <a:off x="316183" y="1344105"/>
            <a:ext cx="3302971" cy="57881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Rising global temperatures</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6" name="Electric circuit" descr="Pus">
            <a:extLst>
              <a:ext uri="{FF2B5EF4-FFF2-40B4-BE49-F238E27FC236}">
                <a16:creationId xmlns:a16="http://schemas.microsoft.com/office/drawing/2014/main" id="{C745838B-7C86-AE38-DD8C-7AA6B57EE4DC}"/>
              </a:ext>
            </a:extLst>
          </p:cNvPr>
          <p:cNvSpPr/>
          <p:nvPr/>
        </p:nvSpPr>
        <p:spPr>
          <a:xfrm>
            <a:off x="335217" y="2185297"/>
            <a:ext cx="330297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Rising sea levels</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7" name="Electric circuit" descr="Pus">
            <a:extLst>
              <a:ext uri="{FF2B5EF4-FFF2-40B4-BE49-F238E27FC236}">
                <a16:creationId xmlns:a16="http://schemas.microsoft.com/office/drawing/2014/main" id="{16EACE20-9213-FAF0-00CD-6AD1FD98859E}"/>
              </a:ext>
            </a:extLst>
          </p:cNvPr>
          <p:cNvSpPr/>
          <p:nvPr/>
        </p:nvSpPr>
        <p:spPr>
          <a:xfrm>
            <a:off x="357152" y="2993278"/>
            <a:ext cx="330297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a:solidFill>
                  <a:srgbClr val="002664"/>
                </a:solidFill>
                <a:latin typeface="Arial" panose="020B0604020202020204"/>
              </a:rPr>
              <a:t>A v</a:t>
            </a:r>
            <a:r>
              <a:rPr lang="en-US" sz="1800" b="1" noProof="0" err="1">
                <a:solidFill>
                  <a:srgbClr val="002664"/>
                </a:solidFill>
                <a:latin typeface="Arial" panose="020B0604020202020204"/>
              </a:rPr>
              <a:t>olcanic</a:t>
            </a:r>
            <a:r>
              <a:rPr lang="en-US" sz="1800" b="1" noProof="0">
                <a:solidFill>
                  <a:srgbClr val="002664"/>
                </a:solidFill>
                <a:latin typeface="Arial" panose="020B0604020202020204"/>
              </a:rPr>
              <a:t> eruption</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8" name="Electric circuit" descr="Pus">
            <a:extLst>
              <a:ext uri="{FF2B5EF4-FFF2-40B4-BE49-F238E27FC236}">
                <a16:creationId xmlns:a16="http://schemas.microsoft.com/office/drawing/2014/main" id="{676A9E2C-7002-0150-5691-DDEB33D2528D}"/>
              </a:ext>
            </a:extLst>
          </p:cNvPr>
          <p:cNvSpPr/>
          <p:nvPr/>
        </p:nvSpPr>
        <p:spPr>
          <a:xfrm>
            <a:off x="316183" y="3801259"/>
            <a:ext cx="330297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Ozone layer depletion</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11" name="Electric circuit" descr="Pus">
            <a:extLst>
              <a:ext uri="{FF2B5EF4-FFF2-40B4-BE49-F238E27FC236}">
                <a16:creationId xmlns:a16="http://schemas.microsoft.com/office/drawing/2014/main" id="{22B2F68D-22D2-A675-E549-7D841F85050B}"/>
              </a:ext>
            </a:extLst>
          </p:cNvPr>
          <p:cNvSpPr/>
          <p:nvPr/>
        </p:nvSpPr>
        <p:spPr>
          <a:xfrm>
            <a:off x="335217" y="4609240"/>
            <a:ext cx="330297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A cold winter</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12" name="Electric circuit" descr="Pus">
            <a:extLst>
              <a:ext uri="{FF2B5EF4-FFF2-40B4-BE49-F238E27FC236}">
                <a16:creationId xmlns:a16="http://schemas.microsoft.com/office/drawing/2014/main" id="{37125669-1183-B5E1-6208-E4F5D2D7AD9A}"/>
              </a:ext>
            </a:extLst>
          </p:cNvPr>
          <p:cNvSpPr/>
          <p:nvPr/>
        </p:nvSpPr>
        <p:spPr>
          <a:xfrm>
            <a:off x="357151" y="5417220"/>
            <a:ext cx="330297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Littering</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13" name="Electric circuit" descr="Pus">
            <a:extLst>
              <a:ext uri="{FF2B5EF4-FFF2-40B4-BE49-F238E27FC236}">
                <a16:creationId xmlns:a16="http://schemas.microsoft.com/office/drawing/2014/main" id="{659E9864-42D4-A01B-F745-3785A6E5D147}"/>
              </a:ext>
            </a:extLst>
          </p:cNvPr>
          <p:cNvSpPr/>
          <p:nvPr/>
        </p:nvSpPr>
        <p:spPr>
          <a:xfrm>
            <a:off x="357151" y="6225199"/>
            <a:ext cx="330297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Melting polar ice</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Tree>
    <p:extLst>
      <p:ext uri="{BB962C8B-B14F-4D97-AF65-F5344CB8AC3E}">
        <p14:creationId xmlns:p14="http://schemas.microsoft.com/office/powerpoint/2010/main" val="330799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1.85185E-6 L 0.37057 0.12153 " pathEditMode="relative" rAng="0" ptsTypes="AA">
                                      <p:cBhvr>
                                        <p:cTn id="6" dur="2000" fill="hold"/>
                                        <p:tgtEl>
                                          <p:spTgt spid="5"/>
                                        </p:tgtEl>
                                        <p:attrNameLst>
                                          <p:attrName>ppt_x</p:attrName>
                                          <p:attrName>ppt_y</p:attrName>
                                        </p:attrNameLst>
                                      </p:cBhvr>
                                      <p:rCtr x="18529" y="6065"/>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6.25E-7 -3.33333E-6 L 0.36328 0.13287 " pathEditMode="relative" rAng="0" ptsTypes="AA">
                                      <p:cBhvr>
                                        <p:cTn id="11" dur="2000" fill="hold"/>
                                        <p:tgtEl>
                                          <p:spTgt spid="6"/>
                                        </p:tgtEl>
                                        <p:attrNameLst>
                                          <p:attrName>ppt_x</p:attrName>
                                          <p:attrName>ppt_y</p:attrName>
                                        </p:attrNameLst>
                                      </p:cBhvr>
                                      <p:rCtr x="18164" y="6644"/>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0924 2.59259E-6 L 0.67839 -0.1 " pathEditMode="relative" rAng="0" ptsTypes="AA">
                                      <p:cBhvr>
                                        <p:cTn id="16" dur="2000" fill="hold"/>
                                        <p:tgtEl>
                                          <p:spTgt spid="7"/>
                                        </p:tgtEl>
                                        <p:attrNameLst>
                                          <p:attrName>ppt_x</p:attrName>
                                          <p:attrName>ppt_y</p:attrName>
                                        </p:attrNameLst>
                                      </p:cBhvr>
                                      <p:rCtr x="34375" y="-5000"/>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875E-6 -1.48148E-6 L 0.68151 -0.06921 " pathEditMode="relative" rAng="0" ptsTypes="AA">
                                      <p:cBhvr>
                                        <p:cTn id="21" dur="2000" fill="hold"/>
                                        <p:tgtEl>
                                          <p:spTgt spid="8"/>
                                        </p:tgtEl>
                                        <p:attrNameLst>
                                          <p:attrName>ppt_x</p:attrName>
                                          <p:attrName>ppt_y</p:attrName>
                                        </p:attrNameLst>
                                      </p:cBhvr>
                                      <p:rCtr x="34076" y="-3472"/>
                                    </p:animMotion>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6.25E-7 4.44444E-6 L 0.66836 -0.12408 " pathEditMode="relative" rAng="0" ptsTypes="AA">
                                      <p:cBhvr>
                                        <p:cTn id="26" dur="2000" fill="hold"/>
                                        <p:tgtEl>
                                          <p:spTgt spid="11"/>
                                        </p:tgtEl>
                                        <p:attrNameLst>
                                          <p:attrName>ppt_x</p:attrName>
                                          <p:attrName>ppt_y</p:attrName>
                                        </p:attrNameLst>
                                      </p:cBhvr>
                                      <p:rCtr x="33411" y="-6204"/>
                                    </p:animMotion>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3.54167E-6 3.7037E-7 L 0.67409 -0.08958 " pathEditMode="relative" rAng="0" ptsTypes="AA">
                                      <p:cBhvr>
                                        <p:cTn id="31" dur="2000" fill="hold"/>
                                        <p:tgtEl>
                                          <p:spTgt spid="12"/>
                                        </p:tgtEl>
                                        <p:attrNameLst>
                                          <p:attrName>ppt_x</p:attrName>
                                          <p:attrName>ppt_y</p:attrName>
                                        </p:attrNameLst>
                                      </p:cBhvr>
                                      <p:rCtr x="33698" y="-4491"/>
                                    </p:animMotion>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54167E-6 -3.7037E-6 L 0.35222 -0.20648 " pathEditMode="relative" rAng="0" ptsTypes="AA">
                                      <p:cBhvr>
                                        <p:cTn id="36" dur="2000" fill="hold"/>
                                        <p:tgtEl>
                                          <p:spTgt spid="13"/>
                                        </p:tgtEl>
                                        <p:attrNameLst>
                                          <p:attrName>ppt_x</p:attrName>
                                          <p:attrName>ppt_y</p:attrName>
                                        </p:attrNameLst>
                                      </p:cBhvr>
                                      <p:rCtr x="17604" y="-10324"/>
                                    </p:animMotion>
                                  </p:childTnLst>
                                </p:cTn>
                              </p:par>
                            </p:childTnLst>
                          </p:cTn>
                        </p:par>
                      </p:childTnLst>
                    </p:cTn>
                  </p:par>
                </p:childTnLst>
              </p:cTn>
              <p:nextCondLst>
                <p:cond evt="onClick" delay="0">
                  <p:tgtEl>
                    <p:spTgt spid="13"/>
                  </p:tgtEl>
                </p:cond>
              </p:nextCondLst>
            </p:seq>
          </p:childTnLst>
        </p:cTn>
      </p:par>
    </p:tnLst>
    <p:bldLst>
      <p:bldP spid="5" grpId="0" animBg="1"/>
      <p:bldP spid="6" grpId="0" animBg="1"/>
      <p:bldP spid="7" grpId="0" animBg="1"/>
      <p:bldP spid="8" grpId="0" animBg="1"/>
      <p:bldP spid="11" grpId="0" animBg="1"/>
      <p:bldP spid="1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t>1.10 The characteristics of climate change (2 of 2)</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1"/>
              </a:ext>
            </a:extLst>
          </p:cNvPr>
          <p:cNvSpPr/>
          <p:nvPr/>
        </p:nvSpPr>
        <p:spPr>
          <a:xfrm>
            <a:off x="4542874" y="1468890"/>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4274560" y="1266875"/>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1"/>
              </a:ext>
            </a:extLst>
          </p:cNvPr>
          <p:cNvSpPr/>
          <p:nvPr/>
        </p:nvSpPr>
        <p:spPr>
          <a:xfrm>
            <a:off x="8390171" y="150288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8321242" y="1115911"/>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2" name="Straight Connector 21">
            <a:extLst>
              <a:ext uri="{FF2B5EF4-FFF2-40B4-BE49-F238E27FC236}">
                <a16:creationId xmlns:a16="http://schemas.microsoft.com/office/drawing/2014/main" id="{ACBDF305-3C4F-981A-C3E0-3139AD15CBE4}"/>
              </a:ext>
              <a:ext uri="{C183D7F6-B498-43B3-948B-1728B52AA6E4}">
                <adec:decorative xmlns:adec="http://schemas.microsoft.com/office/drawing/2017/decorative" val="1"/>
              </a:ext>
            </a:extLst>
          </p:cNvPr>
          <p:cNvCxnSpPr/>
          <p:nvPr/>
        </p:nvCxnSpPr>
        <p:spPr>
          <a:xfrm>
            <a:off x="8589556" y="1591662"/>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Electric circuit" descr="Pus">
            <a:extLst>
              <a:ext uri="{FF2B5EF4-FFF2-40B4-BE49-F238E27FC236}">
                <a16:creationId xmlns:a16="http://schemas.microsoft.com/office/drawing/2014/main" id="{F5D77D90-9731-DFE9-AD72-8162D0B0C016}"/>
              </a:ext>
            </a:extLst>
          </p:cNvPr>
          <p:cNvSpPr/>
          <p:nvPr/>
        </p:nvSpPr>
        <p:spPr>
          <a:xfrm>
            <a:off x="359998" y="1236301"/>
            <a:ext cx="3722141"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a:solidFill>
                  <a:srgbClr val="002664"/>
                </a:solidFill>
                <a:latin typeface="Arial" panose="020B0604020202020204"/>
              </a:rPr>
              <a:t>An e</a:t>
            </a:r>
            <a:r>
              <a:rPr lang="en-US" sz="1800" b="1" noProof="0" err="1">
                <a:solidFill>
                  <a:srgbClr val="002664"/>
                </a:solidFill>
                <a:latin typeface="Arial" panose="020B0604020202020204"/>
              </a:rPr>
              <a:t>arthquake</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6" name="Electric circuit" descr="Pus">
            <a:extLst>
              <a:ext uri="{FF2B5EF4-FFF2-40B4-BE49-F238E27FC236}">
                <a16:creationId xmlns:a16="http://schemas.microsoft.com/office/drawing/2014/main" id="{DE0EBC40-538D-33E1-224E-74455055DD24}"/>
              </a:ext>
            </a:extLst>
          </p:cNvPr>
          <p:cNvSpPr/>
          <p:nvPr/>
        </p:nvSpPr>
        <p:spPr>
          <a:xfrm>
            <a:off x="359997" y="1972741"/>
            <a:ext cx="3722142"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Ocean acidification</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7" name="Electric circuit" descr="Pus">
            <a:extLst>
              <a:ext uri="{FF2B5EF4-FFF2-40B4-BE49-F238E27FC236}">
                <a16:creationId xmlns:a16="http://schemas.microsoft.com/office/drawing/2014/main" id="{80636CD8-6FAA-FB3C-A985-3E212B097CEC}"/>
              </a:ext>
            </a:extLst>
          </p:cNvPr>
          <p:cNvSpPr/>
          <p:nvPr/>
        </p:nvSpPr>
        <p:spPr>
          <a:xfrm>
            <a:off x="359995" y="2709182"/>
            <a:ext cx="3722144"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50000"/>
              </a:lnSpc>
              <a:spcBef>
                <a:spcPts val="0"/>
              </a:spcBef>
              <a:spcAft>
                <a:spcPts val="0"/>
              </a:spcAft>
              <a:buClrTx/>
              <a:buSzTx/>
              <a:buFontTx/>
              <a:buNone/>
              <a:tabLst/>
              <a:defRPr/>
            </a:pPr>
            <a:r>
              <a:rPr lang="en-US" sz="1800" b="1" noProof="0">
                <a:solidFill>
                  <a:srgbClr val="002664"/>
                </a:solidFill>
                <a:latin typeface="Arial" panose="020B0604020202020204"/>
              </a:rPr>
              <a:t>Changing precipitation patterns</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8" name="Electric circuit" descr="Pus">
            <a:extLst>
              <a:ext uri="{FF2B5EF4-FFF2-40B4-BE49-F238E27FC236}">
                <a16:creationId xmlns:a16="http://schemas.microsoft.com/office/drawing/2014/main" id="{032442D8-4959-B7AF-5019-B28C7E6D0092}"/>
              </a:ext>
            </a:extLst>
          </p:cNvPr>
          <p:cNvSpPr/>
          <p:nvPr/>
        </p:nvSpPr>
        <p:spPr>
          <a:xfrm>
            <a:off x="359995" y="3445622"/>
            <a:ext cx="3722144" cy="90559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50000"/>
              </a:lnSpc>
              <a:spcBef>
                <a:spcPts val="0"/>
              </a:spcBef>
              <a:spcAft>
                <a:spcPts val="0"/>
              </a:spcAft>
              <a:buClrTx/>
              <a:buSzTx/>
              <a:buFontTx/>
              <a:buNone/>
              <a:tabLst/>
              <a:defRPr/>
            </a:pPr>
            <a:r>
              <a:rPr lang="en-US" sz="1800" b="1" noProof="0">
                <a:solidFill>
                  <a:srgbClr val="002664"/>
                </a:solidFill>
                <a:latin typeface="Arial" panose="020B0604020202020204"/>
              </a:rPr>
              <a:t>Ecosystem disruption and species migration</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10" name="Electric circuit" descr="Pus">
            <a:extLst>
              <a:ext uri="{FF2B5EF4-FFF2-40B4-BE49-F238E27FC236}">
                <a16:creationId xmlns:a16="http://schemas.microsoft.com/office/drawing/2014/main" id="{3BB352DC-04B2-9154-B34B-2FA371C1F695}"/>
              </a:ext>
            </a:extLst>
          </p:cNvPr>
          <p:cNvSpPr/>
          <p:nvPr/>
        </p:nvSpPr>
        <p:spPr>
          <a:xfrm>
            <a:off x="359995" y="4542059"/>
            <a:ext cx="3722144"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noProof="0">
                <a:solidFill>
                  <a:srgbClr val="002664"/>
                </a:solidFill>
                <a:latin typeface="Arial" panose="020B0604020202020204"/>
              </a:rPr>
              <a:t>A hot December</a:t>
            </a:r>
            <a:endParaRPr kumimoji="0" lang="en-AU" sz="1800" b="1" i="0" u="none" strike="noStrike" kern="1200" cap="none" spc="0" normalizeH="0" baseline="0" noProof="0">
              <a:ln>
                <a:noFill/>
              </a:ln>
              <a:solidFill>
                <a:srgbClr val="002664"/>
              </a:solidFill>
              <a:effectLst/>
              <a:uLnTx/>
              <a:uFillTx/>
              <a:latin typeface="Arial" panose="020B0604020202020204"/>
            </a:endParaRPr>
          </a:p>
        </p:txBody>
      </p:sp>
      <p:sp>
        <p:nvSpPr>
          <p:cNvPr id="11" name="Electric circuit" descr="Pus">
            <a:extLst>
              <a:ext uri="{FF2B5EF4-FFF2-40B4-BE49-F238E27FC236}">
                <a16:creationId xmlns:a16="http://schemas.microsoft.com/office/drawing/2014/main" id="{B53CDCB3-A2D6-AF96-F48B-5E396CD60D2F}"/>
              </a:ext>
            </a:extLst>
          </p:cNvPr>
          <p:cNvSpPr/>
          <p:nvPr/>
        </p:nvSpPr>
        <p:spPr>
          <a:xfrm>
            <a:off x="359995" y="5278499"/>
            <a:ext cx="3722144" cy="545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002664"/>
                </a:solidFill>
                <a:latin typeface="Arial" panose="020B0604020202020204"/>
              </a:rPr>
              <a:t>A s</a:t>
            </a:r>
            <a:r>
              <a:rPr kumimoji="0" lang="en-AU" sz="1800" b="1" i="0" u="none" strike="noStrike" kern="1200" cap="none" spc="0" normalizeH="0" baseline="0" noProof="0" err="1">
                <a:ln>
                  <a:noFill/>
                </a:ln>
                <a:solidFill>
                  <a:srgbClr val="002664"/>
                </a:solidFill>
                <a:effectLst/>
                <a:uLnTx/>
                <a:uFillTx/>
                <a:latin typeface="Arial" panose="020B0604020202020204"/>
              </a:rPr>
              <a:t>olar</a:t>
            </a:r>
            <a:r>
              <a:rPr kumimoji="0" lang="en-AU" sz="1800" b="1" i="0" u="none" strike="noStrike" kern="1200" cap="none" spc="0" normalizeH="0" baseline="0" noProof="0">
                <a:ln>
                  <a:noFill/>
                </a:ln>
                <a:solidFill>
                  <a:srgbClr val="002664"/>
                </a:solidFill>
                <a:effectLst/>
                <a:uLnTx/>
                <a:uFillTx/>
                <a:latin typeface="Arial" panose="020B0604020202020204"/>
              </a:rPr>
              <a:t> eclipse</a:t>
            </a:r>
          </a:p>
        </p:txBody>
      </p:sp>
      <p:sp>
        <p:nvSpPr>
          <p:cNvPr id="12" name="Electric circuit" descr="Pus">
            <a:extLst>
              <a:ext uri="{FF2B5EF4-FFF2-40B4-BE49-F238E27FC236}">
                <a16:creationId xmlns:a16="http://schemas.microsoft.com/office/drawing/2014/main" id="{46EB2BE6-FC2E-A040-62C6-F18083A79675}"/>
              </a:ext>
            </a:extLst>
          </p:cNvPr>
          <p:cNvSpPr/>
          <p:nvPr/>
        </p:nvSpPr>
        <p:spPr>
          <a:xfrm>
            <a:off x="359995" y="6014939"/>
            <a:ext cx="3722144" cy="74360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50000"/>
              </a:lnSpc>
              <a:spcBef>
                <a:spcPts val="0"/>
              </a:spcBef>
              <a:spcAft>
                <a:spcPts val="0"/>
              </a:spcAft>
              <a:buClrTx/>
              <a:buSzTx/>
              <a:buFontTx/>
              <a:buNone/>
              <a:tabLst/>
              <a:defRPr/>
            </a:pPr>
            <a:r>
              <a:rPr lang="en-US" sz="1800" b="1" dirty="0">
                <a:solidFill>
                  <a:srgbClr val="002664"/>
                </a:solidFill>
                <a:latin typeface="Arial" panose="020B0604020202020204"/>
              </a:rPr>
              <a:t>A long-term trend in the weather</a:t>
            </a:r>
            <a:endParaRPr kumimoji="0" lang="en-AU" sz="1800" b="1" i="0" u="none" strike="noStrike" kern="1200" cap="none" spc="0" normalizeH="0" baseline="0" noProof="0" dirty="0">
              <a:ln>
                <a:noFill/>
              </a:ln>
              <a:solidFill>
                <a:srgbClr val="002664"/>
              </a:solidFill>
              <a:effectLst/>
              <a:uLnTx/>
              <a:uFillTx/>
              <a:latin typeface="Arial" panose="020B0604020202020204"/>
            </a:endParaRPr>
          </a:p>
        </p:txBody>
      </p: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59259E-6 L 0.67083 0.12153 " pathEditMode="relative" rAng="0" ptsTypes="AA">
                                      <p:cBhvr>
                                        <p:cTn id="6" dur="2000" fill="hold"/>
                                        <p:tgtEl>
                                          <p:spTgt spid="5"/>
                                        </p:tgtEl>
                                        <p:attrNameLst>
                                          <p:attrName>ppt_x</p:attrName>
                                          <p:attrName>ppt_y</p:attrName>
                                        </p:attrNameLst>
                                      </p:cBhvr>
                                      <p:rCtr x="33542" y="6065"/>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45833E-6 -4.81481E-6 L 0.37761 0.03241 " pathEditMode="relative" rAng="0" ptsTypes="AA">
                                      <p:cBhvr>
                                        <p:cTn id="11" dur="2000" fill="hold"/>
                                        <p:tgtEl>
                                          <p:spTgt spid="6"/>
                                        </p:tgtEl>
                                        <p:attrNameLst>
                                          <p:attrName>ppt_x</p:attrName>
                                          <p:attrName>ppt_y</p:attrName>
                                        </p:attrNameLst>
                                      </p:cBhvr>
                                      <p:rCtr x="18880" y="1620"/>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45833E-6 -2.22222E-6 L 0.37695 0.05162 " pathEditMode="relative" rAng="0" ptsTypes="AA">
                                      <p:cBhvr>
                                        <p:cTn id="16" dur="2000" fill="hold"/>
                                        <p:tgtEl>
                                          <p:spTgt spid="7"/>
                                        </p:tgtEl>
                                        <p:attrNameLst>
                                          <p:attrName>ppt_x</p:attrName>
                                          <p:attrName>ppt_y</p:attrName>
                                        </p:attrNameLst>
                                      </p:cBhvr>
                                      <p:rCtr x="18841" y="2569"/>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2.96296E-6 L 0.37552 0.06597 " pathEditMode="relative" rAng="0" ptsTypes="AA">
                                      <p:cBhvr>
                                        <p:cTn id="21" dur="2000" fill="hold"/>
                                        <p:tgtEl>
                                          <p:spTgt spid="8"/>
                                        </p:tgtEl>
                                        <p:attrNameLst>
                                          <p:attrName>ppt_x</p:attrName>
                                          <p:attrName>ppt_y</p:attrName>
                                        </p:attrNameLst>
                                      </p:cBhvr>
                                      <p:rCtr x="18776" y="3287"/>
                                    </p:animMotion>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45833E-6 -3.33333E-6 L 0.66745 -0.16203 " pathEditMode="relative" rAng="0" ptsTypes="AA">
                                      <p:cBhvr>
                                        <p:cTn id="26" dur="2000" fill="hold"/>
                                        <p:tgtEl>
                                          <p:spTgt spid="10"/>
                                        </p:tgtEl>
                                        <p:attrNameLst>
                                          <p:attrName>ppt_x</p:attrName>
                                          <p:attrName>ppt_y</p:attrName>
                                        </p:attrNameLst>
                                      </p:cBhvr>
                                      <p:rCtr x="33372" y="-8102"/>
                                    </p:animMotion>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1.45833E-6 -7.40741E-7 L 0.66628 -0.12407 " pathEditMode="relative" rAng="0" ptsTypes="AA">
                                      <p:cBhvr>
                                        <p:cTn id="31" dur="2000" fill="hold"/>
                                        <p:tgtEl>
                                          <p:spTgt spid="11"/>
                                        </p:tgtEl>
                                        <p:attrNameLst>
                                          <p:attrName>ppt_x</p:attrName>
                                          <p:attrName>ppt_y</p:attrName>
                                        </p:attrNameLst>
                                      </p:cBhvr>
                                      <p:rCtr x="33307" y="-6204"/>
                                    </p:animMotion>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45833E-6 0 L 0.36628 -0.11481 " pathEditMode="relative" rAng="0" ptsTypes="AA">
                                      <p:cBhvr>
                                        <p:cTn id="36" dur="2000" fill="hold"/>
                                        <p:tgtEl>
                                          <p:spTgt spid="12"/>
                                        </p:tgtEl>
                                        <p:attrNameLst>
                                          <p:attrName>ppt_x</p:attrName>
                                          <p:attrName>ppt_y</p:attrName>
                                        </p:attrNameLst>
                                      </p:cBhvr>
                                      <p:rCtr x="18307" y="-5741"/>
                                    </p:animMotion>
                                  </p:childTnLst>
                                </p:cTn>
                              </p:par>
                            </p:childTnLst>
                          </p:cTn>
                        </p:par>
                      </p:childTnLst>
                    </p:cTn>
                  </p:par>
                </p:childTnLst>
              </p:cTn>
              <p:nextCondLst>
                <p:cond evt="onClick" delay="0">
                  <p:tgtEl>
                    <p:spTgt spid="12"/>
                  </p:tgtEl>
                </p:cond>
              </p:nextCondLst>
            </p:seq>
          </p:childTnLst>
        </p:cTn>
      </p:par>
    </p:tnLst>
    <p:bldLst>
      <p:bldP spid="5" grpId="0" animBg="1"/>
      <p:bldP spid="6" grpId="0" animBg="1"/>
      <p:bldP spid="7" grpId="0" animBg="1"/>
      <p:bldP spid="8" grpId="0" animBg="1"/>
      <p:bldP spid="10"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911F7DC-C005-9380-4FAE-5A4F17EBAA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2AFEA6-FAA2-9C8F-48E5-630814EABEC9}"/>
              </a:ext>
            </a:extLst>
          </p:cNvPr>
          <p:cNvSpPr>
            <a:spLocks noGrp="1"/>
          </p:cNvSpPr>
          <p:nvPr>
            <p:ph type="title"/>
          </p:nvPr>
        </p:nvSpPr>
        <p:spPr/>
        <p:txBody>
          <a:bodyPr/>
          <a:lstStyle/>
          <a:p>
            <a:r>
              <a:rPr lang="en-AU">
                <a:solidFill>
                  <a:schemeClr val="accent1"/>
                </a:solidFill>
              </a:rPr>
              <a:t>1.10 Checkpoint 2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BA7B2E04-8BD5-3E47-DDF5-C41533F60EAA}"/>
              </a:ext>
              <a:ext uri="{C183D7F6-B498-43B3-948B-1728B52AA6E4}">
                <adec:decorative xmlns:adec="http://schemas.microsoft.com/office/drawing/2017/decorative" val="1"/>
              </a:ext>
            </a:extLst>
          </p:cNvPr>
          <p:cNvSpPr/>
          <p:nvPr/>
        </p:nvSpPr>
        <p:spPr>
          <a:xfrm>
            <a:off x="185433" y="1181099"/>
            <a:ext cx="5320632" cy="5201413"/>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E4C83232-C034-1DD9-9A6C-B1DBA1917E19}"/>
              </a:ext>
            </a:extLst>
          </p:cNvPr>
          <p:cNvGrpSpPr/>
          <p:nvPr/>
        </p:nvGrpSpPr>
        <p:grpSpPr>
          <a:xfrm>
            <a:off x="347301" y="1289427"/>
            <a:ext cx="5060441" cy="1210000"/>
            <a:chOff x="466000" y="1568827"/>
            <a:chExt cx="4321979" cy="1210000"/>
          </a:xfrm>
        </p:grpSpPr>
        <p:sp>
          <p:nvSpPr>
            <p:cNvPr id="10" name="Rectangle: Rounded Corners 9">
              <a:extLst>
                <a:ext uri="{FF2B5EF4-FFF2-40B4-BE49-F238E27FC236}">
                  <a16:creationId xmlns:a16="http://schemas.microsoft.com/office/drawing/2014/main" id="{98DA1135-6AF7-4B9A-2A5F-11148B3A5344}"/>
                </a:ext>
              </a:extLst>
            </p:cNvPr>
            <p:cNvSpPr/>
            <p:nvPr/>
          </p:nvSpPr>
          <p:spPr>
            <a:xfrm>
              <a:off x="466000" y="1568827"/>
              <a:ext cx="4321979"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800" b="1" dirty="0">
                <a:latin typeface="+mj-lt"/>
              </a:endParaRPr>
            </a:p>
          </p:txBody>
        </p:sp>
        <p:pic>
          <p:nvPicPr>
            <p:cNvPr id="11" name="Graphic 10" descr="Lightbulb and pencil with solid fill">
              <a:extLst>
                <a:ext uri="{FF2B5EF4-FFF2-40B4-BE49-F238E27FC236}">
                  <a16:creationId xmlns:a16="http://schemas.microsoft.com/office/drawing/2014/main" id="{060A9314-60AC-F567-F56E-F3FCE0BD9A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F78A75D7-D27B-9E01-F789-AB899A5409FE}"/>
              </a:ext>
            </a:extLst>
          </p:cNvPr>
          <p:cNvSpPr txBox="1"/>
          <p:nvPr/>
        </p:nvSpPr>
        <p:spPr>
          <a:xfrm>
            <a:off x="437322" y="2577737"/>
            <a:ext cx="4891762" cy="3704191"/>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Which of the following defines the term climate?</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Climate describes long-term patterns of atmospheric conditions.</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 Climate describes daily weather conditions.</a:t>
            </a:r>
            <a:endParaRPr lang="en-AU" sz="18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1800" dirty="0">
                <a:solidFill>
                  <a:srgbClr val="000000"/>
                </a:solidFill>
                <a:effectLst/>
                <a:latin typeface="Arial" panose="020B0604020202020204" pitchFamily="34" charset="0"/>
                <a:ea typeface="Calibri" panose="020F0502020204030204" pitchFamily="34" charset="0"/>
              </a:rPr>
              <a:t>Climate changes every hour.</a:t>
            </a:r>
          </a:p>
          <a:p>
            <a:pPr marL="342900" indent="-342900">
              <a:lnSpc>
                <a:spcPct val="150000"/>
              </a:lnSpc>
              <a:spcBef>
                <a:spcPts val="1200"/>
              </a:spcBef>
              <a:spcAft>
                <a:spcPts val="600"/>
              </a:spcAft>
              <a:buFont typeface="+mj-lt"/>
              <a:buAutoNum type="alphaLcParenR"/>
            </a:pPr>
            <a:r>
              <a:rPr lang="en-AU" sz="1800" dirty="0"/>
              <a:t>Climate only refers to temperature, not rainfall or other weather elements.</a:t>
            </a:r>
            <a:endParaRPr lang="en-AU" sz="1800" dirty="0">
              <a:solidFill>
                <a:srgbClr val="000000"/>
              </a:solidFill>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6A824129-8312-966C-61E2-40D4229E6118}"/>
              </a:ext>
              <a:ext uri="{C183D7F6-B498-43B3-948B-1728B52AA6E4}">
                <adec:decorative xmlns:adec="http://schemas.microsoft.com/office/drawing/2017/decorative" val="1"/>
              </a:ext>
            </a:extLst>
          </p:cNvPr>
          <p:cNvSpPr/>
          <p:nvPr/>
        </p:nvSpPr>
        <p:spPr>
          <a:xfrm>
            <a:off x="5737591" y="1201993"/>
            <a:ext cx="3088542" cy="5201414"/>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C2F0002C-F5D6-CB5E-B92C-2DBF12A39358}"/>
              </a:ext>
            </a:extLst>
          </p:cNvPr>
          <p:cNvGrpSpPr/>
          <p:nvPr/>
        </p:nvGrpSpPr>
        <p:grpSpPr>
          <a:xfrm>
            <a:off x="5835407" y="1299873"/>
            <a:ext cx="2892910" cy="1210000"/>
            <a:chOff x="4311650" y="1289427"/>
            <a:chExt cx="3594100" cy="1210000"/>
          </a:xfrm>
        </p:grpSpPr>
        <p:sp>
          <p:nvSpPr>
            <p:cNvPr id="14" name="Rectangle: Rounded Corners 13">
              <a:extLst>
                <a:ext uri="{FF2B5EF4-FFF2-40B4-BE49-F238E27FC236}">
                  <a16:creationId xmlns:a16="http://schemas.microsoft.com/office/drawing/2014/main" id="{AD5E93A1-0273-4159-16C1-ECF211902CF8}"/>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A3EA94B6-E4AA-928C-166F-5447F1691065}"/>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4A2E24E8-EA92-6DAE-CB4A-3C67928F5352}"/>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6C878064-1B81-EE3E-C7F3-868F17D90550}"/>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2009B014-9699-2935-F839-C208DF1F562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DE778E8E-208E-50AB-2236-4BD1E6A5A69D}"/>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D0969DF0-4988-085A-6B28-7DBCACF4411D}"/>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5CA74B5-BD4E-4903-1C13-2CE03DACC828}"/>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799332A3-2D45-A50D-0A97-15B68F5A1401}"/>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38E7C141-70E5-E8BC-B32C-E3D3FF408004}"/>
                  </a:ext>
                </a:extLst>
              </p:cNvPr>
              <p:cNvSpPr>
                <a:spLocks/>
              </p:cNvSpPr>
              <p:nvPr/>
            </p:nvSpPr>
            <p:spPr bwMode="auto">
              <a:xfrm>
                <a:off x="5163" y="2670"/>
                <a:ext cx="138" cy="10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C74937C8-66C0-BEA7-65D9-4B9E8104888F}"/>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4329C0CD-0B51-E8A7-5745-D6045CDDDFC4}"/>
              </a:ext>
            </a:extLst>
          </p:cNvPr>
          <p:cNvSpPr txBox="1"/>
          <p:nvPr/>
        </p:nvSpPr>
        <p:spPr>
          <a:xfrm>
            <a:off x="5925554" y="2639648"/>
            <a:ext cx="2802763" cy="3908246"/>
          </a:xfrm>
          <a:prstGeom prst="rect">
            <a:avLst/>
          </a:prstGeom>
          <a:noFill/>
        </p:spPr>
        <p:txBody>
          <a:bodyPr wrap="square" lIns="0" tIns="0" rIns="0" bIns="0" rtlCol="0">
            <a:noAutofit/>
          </a:bodyPr>
          <a:lstStyle/>
          <a:p>
            <a:pPr>
              <a:lnSpc>
                <a:spcPct val="150000"/>
              </a:lnSpc>
            </a:pPr>
            <a:r>
              <a:rPr lang="en-AU" sz="1800" dirty="0">
                <a:solidFill>
                  <a:srgbClr val="000000"/>
                </a:solidFill>
                <a:effectLst/>
                <a:latin typeface="Arial" panose="020B0604020202020204" pitchFamily="34" charset="0"/>
                <a:ea typeface="Calibri" panose="020F0502020204030204" pitchFamily="34" charset="0"/>
              </a:rPr>
              <a:t>What </a:t>
            </a:r>
            <a:r>
              <a:rPr lang="en-AU" sz="1800" dirty="0">
                <a:solidFill>
                  <a:srgbClr val="000000"/>
                </a:solidFill>
                <a:latin typeface="Arial" panose="020B0604020202020204" pitchFamily="34" charset="0"/>
                <a:ea typeface="Calibri" panose="020F0502020204030204" pitchFamily="34" charset="0"/>
              </a:rPr>
              <a:t>trends are evident in Australia’s climate data?</a:t>
            </a:r>
            <a:endParaRPr lang="en-AU" sz="1800" dirty="0">
              <a:effectLst/>
              <a:latin typeface="Arial" panose="020B0604020202020204" pitchFamily="34" charset="0"/>
              <a:ea typeface="Calibri" panose="020F0502020204030204" pitchFamily="34" charset="0"/>
            </a:endParaRPr>
          </a:p>
          <a:p>
            <a:pPr algn="l"/>
            <a:endParaRPr lang="en-AU" sz="1800" dirty="0"/>
          </a:p>
        </p:txBody>
      </p:sp>
      <p:sp>
        <p:nvSpPr>
          <p:cNvPr id="32" name="Rectangle: Rounded Corners 31">
            <a:extLst>
              <a:ext uri="{FF2B5EF4-FFF2-40B4-BE49-F238E27FC236}">
                <a16:creationId xmlns:a16="http://schemas.microsoft.com/office/drawing/2014/main" id="{FDDD8861-464C-8F6E-BB66-3ABCDB34B2D1}"/>
              </a:ext>
              <a:ext uri="{C183D7F6-B498-43B3-948B-1728B52AA6E4}">
                <adec:decorative xmlns:adec="http://schemas.microsoft.com/office/drawing/2017/decorative" val="1"/>
              </a:ext>
            </a:extLst>
          </p:cNvPr>
          <p:cNvSpPr/>
          <p:nvPr/>
        </p:nvSpPr>
        <p:spPr>
          <a:xfrm>
            <a:off x="9035845" y="1181100"/>
            <a:ext cx="2944290" cy="52223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4A20DE06-2A68-B1B2-E9B2-5EA2FB68B616}"/>
              </a:ext>
            </a:extLst>
          </p:cNvPr>
          <p:cNvGrpSpPr/>
          <p:nvPr/>
        </p:nvGrpSpPr>
        <p:grpSpPr>
          <a:xfrm>
            <a:off x="9114503" y="1289427"/>
            <a:ext cx="2730196" cy="1210000"/>
            <a:chOff x="8250600" y="1289427"/>
            <a:chExt cx="3594100" cy="1210000"/>
          </a:xfrm>
        </p:grpSpPr>
        <p:sp>
          <p:nvSpPr>
            <p:cNvPr id="34" name="Rectangle: Rounded Corners 33">
              <a:extLst>
                <a:ext uri="{FF2B5EF4-FFF2-40B4-BE49-F238E27FC236}">
                  <a16:creationId xmlns:a16="http://schemas.microsoft.com/office/drawing/2014/main" id="{4E11FD31-BFEB-3408-1C05-AB7140F80316}"/>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a:t>
              </a:r>
              <a:r>
                <a:rPr lang="en-US" sz="1800" b="1">
                  <a:latin typeface="+mj-lt"/>
                </a:rPr>
                <a:t> </a:t>
              </a:r>
              <a:r>
                <a:rPr lang="en-US" sz="2000" b="1">
                  <a:latin typeface="+mj-lt"/>
                </a:rPr>
                <a:t>challenge</a:t>
              </a:r>
              <a:endParaRPr lang="en-US" sz="1600" b="1">
                <a:latin typeface="+mj-lt"/>
              </a:endParaRPr>
            </a:p>
          </p:txBody>
        </p:sp>
        <p:pic>
          <p:nvPicPr>
            <p:cNvPr id="36" name="Graphic 35">
              <a:extLst>
                <a:ext uri="{FF2B5EF4-FFF2-40B4-BE49-F238E27FC236}">
                  <a16:creationId xmlns:a16="http://schemas.microsoft.com/office/drawing/2014/main" id="{AC645D95-03F4-0B52-8A88-0407C3AE6EF4}"/>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AB215729-28FC-4DB5-63AC-3B5A7D9727AE}"/>
              </a:ext>
            </a:extLst>
          </p:cNvPr>
          <p:cNvSpPr txBox="1"/>
          <p:nvPr/>
        </p:nvSpPr>
        <p:spPr>
          <a:xfrm>
            <a:off x="9193161" y="2577736"/>
            <a:ext cx="2647138" cy="4032070"/>
          </a:xfrm>
          <a:prstGeom prst="rect">
            <a:avLst/>
          </a:prstGeom>
          <a:noFill/>
        </p:spPr>
        <p:txBody>
          <a:bodyPr wrap="square" lIns="0" tIns="0" rIns="0" bIns="0" rtlCol="0">
            <a:noAutofit/>
          </a:bodyPr>
          <a:lstStyle/>
          <a:p>
            <a:pPr algn="l">
              <a:lnSpc>
                <a:spcPct val="150000"/>
              </a:lnSpc>
            </a:pPr>
            <a:r>
              <a:rPr lang="en-AU" sz="1800">
                <a:solidFill>
                  <a:srgbClr val="000000"/>
                </a:solidFill>
                <a:effectLst/>
                <a:latin typeface="Arial" panose="020B0604020202020204" pitchFamily="34" charset="0"/>
                <a:ea typeface="Calibri" panose="020F0502020204030204" pitchFamily="34" charset="0"/>
              </a:rPr>
              <a:t>Name one way climate change effects people.</a:t>
            </a:r>
            <a:endParaRPr lang="en-AU" sz="1800"/>
          </a:p>
        </p:txBody>
      </p:sp>
      <p:sp>
        <p:nvSpPr>
          <p:cNvPr id="37" name="Slide Number Placeholder 36">
            <a:extLst>
              <a:ext uri="{FF2B5EF4-FFF2-40B4-BE49-F238E27FC236}">
                <a16:creationId xmlns:a16="http://schemas.microsoft.com/office/drawing/2014/main" id="{D8C56ACF-E4CA-E1B0-96FE-824DEA6EBD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12936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DC3E-B16D-07BB-3D2B-8762CCAA771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0C18E9-A21C-9A3B-863B-99B0F97CEC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11" name="Title 10">
            <a:extLst>
              <a:ext uri="{FF2B5EF4-FFF2-40B4-BE49-F238E27FC236}">
                <a16:creationId xmlns:a16="http://schemas.microsoft.com/office/drawing/2014/main" id="{310CABA7-3AE4-2AB7-2AEB-ADEEB3AB328A}"/>
              </a:ext>
            </a:extLst>
          </p:cNvPr>
          <p:cNvSpPr>
            <a:spLocks noGrp="1"/>
          </p:cNvSpPr>
          <p:nvPr>
            <p:ph type="title"/>
          </p:nvPr>
        </p:nvSpPr>
        <p:spPr>
          <a:xfrm>
            <a:off x="359999" y="360000"/>
            <a:ext cx="11483999" cy="545601"/>
          </a:xfrm>
        </p:spPr>
        <p:txBody>
          <a:bodyPr/>
          <a:lstStyle/>
          <a:p>
            <a:r>
              <a:rPr lang="en-AU" dirty="0"/>
              <a:t>1.10 The impacts of climate change</a:t>
            </a:r>
          </a:p>
        </p:txBody>
      </p:sp>
      <p:sp>
        <p:nvSpPr>
          <p:cNvPr id="13" name="Text Placeholder 12">
            <a:extLst>
              <a:ext uri="{FF2B5EF4-FFF2-40B4-BE49-F238E27FC236}">
                <a16:creationId xmlns:a16="http://schemas.microsoft.com/office/drawing/2014/main" id="{E5824C98-2384-E12B-BC6E-046909E13DB7}"/>
              </a:ext>
            </a:extLst>
          </p:cNvPr>
          <p:cNvSpPr>
            <a:spLocks noGrp="1"/>
          </p:cNvSpPr>
          <p:nvPr>
            <p:ph type="body" sz="quarter" idx="18"/>
          </p:nvPr>
        </p:nvSpPr>
        <p:spPr>
          <a:xfrm>
            <a:off x="360000" y="982520"/>
            <a:ext cx="11483998" cy="356423"/>
          </a:xfrm>
        </p:spPr>
        <p:txBody>
          <a:bodyPr/>
          <a:lstStyle/>
          <a:p>
            <a:r>
              <a:rPr lang="en-AU" dirty="0"/>
              <a:t>Who is it impacting and how?</a:t>
            </a:r>
          </a:p>
        </p:txBody>
      </p:sp>
      <p:pic>
        <p:nvPicPr>
          <p:cNvPr id="2" name="Online Media 1" title="What are the impacts of climate change?">
            <a:hlinkClick r:id="" action="ppaction://media"/>
            <a:extLst>
              <a:ext uri="{FF2B5EF4-FFF2-40B4-BE49-F238E27FC236}">
                <a16:creationId xmlns:a16="http://schemas.microsoft.com/office/drawing/2014/main" id="{CE5637E9-4ADD-94C5-5397-A294B313E219}"/>
              </a:ext>
            </a:extLst>
          </p:cNvPr>
          <p:cNvPicPr>
            <a:picLocks noRot="1" noChangeAspect="1"/>
          </p:cNvPicPr>
          <p:nvPr>
            <a:videoFile r:link="rId1"/>
          </p:nvPr>
        </p:nvPicPr>
        <p:blipFill>
          <a:blip r:embed="rId4"/>
          <a:stretch>
            <a:fillRect/>
          </a:stretch>
        </p:blipFill>
        <p:spPr>
          <a:xfrm>
            <a:off x="2107692" y="1545328"/>
            <a:ext cx="8124444" cy="4590311"/>
          </a:xfrm>
          <a:prstGeom prst="rect">
            <a:avLst/>
          </a:prstGeom>
        </p:spPr>
      </p:pic>
      <p:sp>
        <p:nvSpPr>
          <p:cNvPr id="5" name="TextBox 4">
            <a:extLst>
              <a:ext uri="{FF2B5EF4-FFF2-40B4-BE49-F238E27FC236}">
                <a16:creationId xmlns:a16="http://schemas.microsoft.com/office/drawing/2014/main" id="{34450B7F-241E-99DD-E3C9-D37B732AA2F1}"/>
              </a:ext>
            </a:extLst>
          </p:cNvPr>
          <p:cNvSpPr txBox="1"/>
          <p:nvPr/>
        </p:nvSpPr>
        <p:spPr>
          <a:xfrm>
            <a:off x="2107692" y="6313334"/>
            <a:ext cx="8124444"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What are the impacts of climate change? (9:36)</a:t>
            </a:r>
            <a:endParaRPr lang="en-AU" sz="1800" dirty="0"/>
          </a:p>
        </p:txBody>
      </p:sp>
    </p:spTree>
    <p:extLst>
      <p:ext uri="{BB962C8B-B14F-4D97-AF65-F5344CB8AC3E}">
        <p14:creationId xmlns:p14="http://schemas.microsoft.com/office/powerpoint/2010/main" val="225781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CBE2C-F3D3-F958-36F0-2B02E91A92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681579-B7EA-F657-8E5C-6D04C0C4CC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
        <p:nvSpPr>
          <p:cNvPr id="11" name="Title 10">
            <a:extLst>
              <a:ext uri="{FF2B5EF4-FFF2-40B4-BE49-F238E27FC236}">
                <a16:creationId xmlns:a16="http://schemas.microsoft.com/office/drawing/2014/main" id="{7BB7C58A-FFDB-BB66-E07A-B6DE6C7F7263}"/>
              </a:ext>
            </a:extLst>
          </p:cNvPr>
          <p:cNvSpPr>
            <a:spLocks noGrp="1"/>
          </p:cNvSpPr>
          <p:nvPr>
            <p:ph type="title"/>
          </p:nvPr>
        </p:nvSpPr>
        <p:spPr/>
        <p:txBody>
          <a:bodyPr/>
          <a:lstStyle/>
          <a:p>
            <a:r>
              <a:rPr lang="en-AU"/>
              <a:t>1.10 Ocean acidification</a:t>
            </a:r>
          </a:p>
        </p:txBody>
      </p:sp>
      <p:sp>
        <p:nvSpPr>
          <p:cNvPr id="13" name="Text Placeholder 12">
            <a:extLst>
              <a:ext uri="{FF2B5EF4-FFF2-40B4-BE49-F238E27FC236}">
                <a16:creationId xmlns:a16="http://schemas.microsoft.com/office/drawing/2014/main" id="{8E94BE4A-4BCD-08BB-0DD9-50A71BD6EDFB}"/>
              </a:ext>
            </a:extLst>
          </p:cNvPr>
          <p:cNvSpPr>
            <a:spLocks noGrp="1"/>
          </p:cNvSpPr>
          <p:nvPr>
            <p:ph type="body" sz="quarter" idx="18"/>
          </p:nvPr>
        </p:nvSpPr>
        <p:spPr/>
        <p:txBody>
          <a:bodyPr/>
          <a:lstStyle/>
          <a:p>
            <a:r>
              <a:rPr lang="en-AU"/>
              <a:t>Carbon dioxide in water</a:t>
            </a:r>
          </a:p>
        </p:txBody>
      </p:sp>
      <p:pic>
        <p:nvPicPr>
          <p:cNvPr id="6" name="Picture 5" descr="Ocean acidification infographic">
            <a:extLst>
              <a:ext uri="{FF2B5EF4-FFF2-40B4-BE49-F238E27FC236}">
                <a16:creationId xmlns:a16="http://schemas.microsoft.com/office/drawing/2014/main" id="{4F80D297-A507-93E2-095A-477349183304}"/>
              </a:ext>
            </a:extLst>
          </p:cNvPr>
          <p:cNvPicPr>
            <a:picLocks noChangeAspect="1"/>
          </p:cNvPicPr>
          <p:nvPr/>
        </p:nvPicPr>
        <p:blipFill>
          <a:blip r:embed="rId3"/>
          <a:stretch>
            <a:fillRect/>
          </a:stretch>
        </p:blipFill>
        <p:spPr>
          <a:xfrm>
            <a:off x="1962694" y="1569823"/>
            <a:ext cx="8266612" cy="4650889"/>
          </a:xfrm>
          <a:prstGeom prst="rect">
            <a:avLst/>
          </a:prstGeom>
        </p:spPr>
      </p:pic>
      <p:sp>
        <p:nvSpPr>
          <p:cNvPr id="4" name="TextBox 3">
            <a:extLst>
              <a:ext uri="{FF2B5EF4-FFF2-40B4-BE49-F238E27FC236}">
                <a16:creationId xmlns:a16="http://schemas.microsoft.com/office/drawing/2014/main" id="{D0077346-9805-F048-2609-3B4AF791DD13}"/>
              </a:ext>
            </a:extLst>
          </p:cNvPr>
          <p:cNvSpPr txBox="1"/>
          <p:nvPr/>
        </p:nvSpPr>
        <p:spPr>
          <a:xfrm>
            <a:off x="348000" y="6498000"/>
            <a:ext cx="10895400" cy="161583"/>
          </a:xfrm>
          <a:prstGeom prst="rect">
            <a:avLst/>
          </a:prstGeom>
          <a:noFill/>
        </p:spPr>
        <p:txBody>
          <a:bodyPr wrap="square" lIns="0" tIns="0" rIns="0" bIns="0">
            <a:spAutoFit/>
          </a:bodyPr>
          <a:lstStyle/>
          <a:p>
            <a:r>
              <a:rPr lang="en-AU" sz="1050" b="0" i="0" dirty="0">
                <a:solidFill>
                  <a:srgbClr val="2B4344"/>
                </a:solidFill>
                <a:effectLst/>
                <a:hlinkClick r:id="rId4"/>
              </a:rPr>
              <a:t>Ocean acidification infographic </a:t>
            </a:r>
            <a:r>
              <a:rPr lang="en-AU" sz="1050" b="0" i="0" dirty="0">
                <a:solidFill>
                  <a:srgbClr val="2B4344"/>
                </a:solidFill>
                <a:effectLst/>
              </a:rPr>
              <a:t>by </a:t>
            </a:r>
            <a:r>
              <a:rPr lang="en-AU" sz="1050" b="0" i="0" dirty="0" err="1">
                <a:solidFill>
                  <a:srgbClr val="2B4344"/>
                </a:solidFill>
                <a:effectLst/>
              </a:rPr>
              <a:t>ASkalmusky</a:t>
            </a:r>
            <a:r>
              <a:rPr lang="en-AU" sz="1050" b="0" i="0" dirty="0">
                <a:solidFill>
                  <a:srgbClr val="2B4344"/>
                </a:solidFill>
                <a:effectLst/>
              </a:rPr>
              <a:t>.  Used with permission from The National Environmental Education Foundation (NEEF), </a:t>
            </a:r>
            <a:r>
              <a:rPr lang="en-AU" sz="1050" b="1" i="0" u="sng" dirty="0">
                <a:solidFill>
                  <a:srgbClr val="0A58CA"/>
                </a:solidFill>
                <a:effectLst/>
                <a:hlinkClick r:id="rId5"/>
              </a:rPr>
              <a:t>NEEFusa.org</a:t>
            </a:r>
            <a:endParaRPr lang="en-AU" sz="1050" dirty="0"/>
          </a:p>
        </p:txBody>
      </p:sp>
    </p:spTree>
    <p:extLst>
      <p:ext uri="{BB962C8B-B14F-4D97-AF65-F5344CB8AC3E}">
        <p14:creationId xmlns:p14="http://schemas.microsoft.com/office/powerpoint/2010/main" val="164784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1.2 What is sustainability?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676436378"/>
              </p:ext>
            </p:extLst>
          </p:nvPr>
        </p:nvGraphicFramePr>
        <p:xfrm>
          <a:off x="359998" y="1916174"/>
          <a:ext cx="11126369" cy="261613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0">
                <a:tc>
                  <a:txBody>
                    <a:bodyPr/>
                    <a:lstStyle/>
                    <a:p>
                      <a:pPr>
                        <a:lnSpc>
                          <a:spcPct val="10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600"/>
                        </a:spcAft>
                        <a:buFont typeface="Arial" panose="020B0604020202020204" pitchFamily="34" charset="0"/>
                        <a:buChar char="•"/>
                      </a:pPr>
                      <a:r>
                        <a:rPr lang="en-AU" sz="1800" kern="1200">
                          <a:solidFill>
                            <a:schemeClr val="dk1"/>
                          </a:solidFill>
                          <a:effectLst/>
                          <a:latin typeface="+mn-lt"/>
                          <a:ea typeface="+mn-ea"/>
                          <a:cs typeface="+mn-cs"/>
                        </a:rPr>
                        <a:t>identify the impact of human activity on the natural world.</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Aft>
                          <a:spcPts val="600"/>
                        </a:spcAft>
                        <a:buFont typeface="Arial" panose="020B0604020202020204" pitchFamily="34" charset="0"/>
                        <a:buChar char="•"/>
                      </a:pPr>
                      <a:r>
                        <a:rPr lang="en-AU" sz="1800" kern="1200" dirty="0">
                          <a:solidFill>
                            <a:schemeClr val="dk1"/>
                          </a:solidFill>
                          <a:effectLst/>
                          <a:latin typeface="Arial" panose="020B0604020202020204" pitchFamily="34" charset="0"/>
                          <a:ea typeface="+mn-ea"/>
                          <a:cs typeface="Arial" panose="020B0604020202020204" pitchFamily="34" charset="0"/>
                        </a:rPr>
                        <a:t>d</a:t>
                      </a:r>
                      <a:r>
                        <a:rPr lang="en-AU" sz="1800" kern="1200" dirty="0">
                          <a:solidFill>
                            <a:schemeClr val="dk1"/>
                          </a:solidFill>
                          <a:effectLst/>
                          <a:latin typeface="+mn-lt"/>
                          <a:ea typeface="+mn-ea"/>
                          <a:cs typeface="+mn-cs"/>
                        </a:rPr>
                        <a:t>efine sustainability</a:t>
                      </a:r>
                    </a:p>
                    <a:p>
                      <a:pPr marL="285750" lvl="0" indent="-285750">
                        <a:lnSpc>
                          <a:spcPct val="150000"/>
                        </a:lnSpc>
                        <a:spcAft>
                          <a:spcPts val="600"/>
                        </a:spcAft>
                        <a:buFont typeface="Arial" panose="020B0604020202020204" pitchFamily="34" charset="0"/>
                        <a:buChar char="•"/>
                      </a:pPr>
                      <a:r>
                        <a:rPr lang="en-AU" sz="1800" kern="1200" dirty="0">
                          <a:solidFill>
                            <a:schemeClr val="dk1"/>
                          </a:solidFill>
                          <a:effectLst/>
                          <a:latin typeface="+mn-lt"/>
                          <a:ea typeface="+mn-ea"/>
                          <a:cs typeface="+mn-cs"/>
                        </a:rPr>
                        <a:t>describe the 3 principles of sustainability</a:t>
                      </a:r>
                    </a:p>
                    <a:p>
                      <a:pPr marL="285750" indent="-285750">
                        <a:lnSpc>
                          <a:spcPct val="150000"/>
                        </a:lnSpc>
                        <a:spcAft>
                          <a:spcPts val="600"/>
                        </a:spcAft>
                        <a:buFont typeface="Arial" panose="020B0604020202020204" pitchFamily="34" charset="0"/>
                        <a:buChar char="•"/>
                      </a:pPr>
                      <a:r>
                        <a:rPr lang="en-AU" sz="1800" kern="1200" dirty="0">
                          <a:solidFill>
                            <a:schemeClr val="dk1"/>
                          </a:solidFill>
                          <a:effectLst/>
                          <a:latin typeface="+mn-lt"/>
                          <a:ea typeface="+mn-ea"/>
                          <a:cs typeface="+mn-cs"/>
                        </a:rPr>
                        <a:t>identify how the UN’s sustainable development goals (SDGs) support sustainability using a case study.</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851757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90E4-5253-28C8-7317-CEA42CB7196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12461A-3E4D-401C-4534-485D1F605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
        <p:nvSpPr>
          <p:cNvPr id="11" name="Title 10">
            <a:extLst>
              <a:ext uri="{FF2B5EF4-FFF2-40B4-BE49-F238E27FC236}">
                <a16:creationId xmlns:a16="http://schemas.microsoft.com/office/drawing/2014/main" id="{912B42FA-7EB5-389B-7FC4-E38765A02661}"/>
              </a:ext>
            </a:extLst>
          </p:cNvPr>
          <p:cNvSpPr>
            <a:spLocks noGrp="1"/>
          </p:cNvSpPr>
          <p:nvPr>
            <p:ph type="title"/>
          </p:nvPr>
        </p:nvSpPr>
        <p:spPr>
          <a:xfrm>
            <a:off x="359999" y="360000"/>
            <a:ext cx="11483999" cy="545601"/>
          </a:xfrm>
        </p:spPr>
        <p:txBody>
          <a:bodyPr/>
          <a:lstStyle/>
          <a:p>
            <a:r>
              <a:rPr lang="en-AU"/>
              <a:t>1.10 Test 1: testing for carbon dioxide</a:t>
            </a:r>
            <a:br>
              <a:rPr lang="en-AU"/>
            </a:br>
            <a:endParaRPr lang="en-AU"/>
          </a:p>
        </p:txBody>
      </p:sp>
      <p:sp>
        <p:nvSpPr>
          <p:cNvPr id="13" name="Text Placeholder 12">
            <a:extLst>
              <a:ext uri="{FF2B5EF4-FFF2-40B4-BE49-F238E27FC236}">
                <a16:creationId xmlns:a16="http://schemas.microsoft.com/office/drawing/2014/main" id="{BCBF3F98-2A44-F8C2-A831-A72835AF70B3}"/>
              </a:ext>
            </a:extLst>
          </p:cNvPr>
          <p:cNvSpPr>
            <a:spLocks noGrp="1"/>
          </p:cNvSpPr>
          <p:nvPr>
            <p:ph type="body" sz="quarter" idx="18"/>
          </p:nvPr>
        </p:nvSpPr>
        <p:spPr>
          <a:xfrm>
            <a:off x="360000" y="982520"/>
            <a:ext cx="11483998" cy="356423"/>
          </a:xfrm>
        </p:spPr>
        <p:txBody>
          <a:bodyPr/>
          <a:lstStyle/>
          <a:p>
            <a:r>
              <a:rPr lang="en-AU"/>
              <a:t>Observations</a:t>
            </a:r>
          </a:p>
        </p:txBody>
      </p:sp>
      <p:sp>
        <p:nvSpPr>
          <p:cNvPr id="4" name="TextBox 3">
            <a:extLst>
              <a:ext uri="{FF2B5EF4-FFF2-40B4-BE49-F238E27FC236}">
                <a16:creationId xmlns:a16="http://schemas.microsoft.com/office/drawing/2014/main" id="{D04CABFA-6810-2D30-6EDF-76673CF17F4A}"/>
              </a:ext>
            </a:extLst>
          </p:cNvPr>
          <p:cNvSpPr txBox="1"/>
          <p:nvPr/>
        </p:nvSpPr>
        <p:spPr>
          <a:xfrm>
            <a:off x="261312" y="1692999"/>
            <a:ext cx="5394138" cy="3266985"/>
          </a:xfrm>
          <a:prstGeom prst="rect">
            <a:avLst/>
          </a:prstGeom>
          <a:noFill/>
        </p:spPr>
        <p:txBody>
          <a:bodyPr wrap="square">
            <a:spAutoFit/>
          </a:bodyPr>
          <a:lstStyle/>
          <a:p>
            <a:pPr>
              <a:lnSpc>
                <a:spcPct val="150000"/>
              </a:lnSpc>
              <a:spcBef>
                <a:spcPts val="1200"/>
              </a:spcBef>
              <a:spcAft>
                <a:spcPts val="600"/>
              </a:spcAft>
              <a:buNone/>
            </a:pPr>
            <a:r>
              <a:rPr lang="en-AU" sz="2000" dirty="0">
                <a:effectLst/>
                <a:latin typeface="Arial" panose="020B0604020202020204" pitchFamily="34" charset="0"/>
                <a:ea typeface="Calibri" panose="020F0502020204030204" pitchFamily="34" charset="0"/>
              </a:rPr>
              <a:t>At the beginning of the test the calcium hydroxide (limewater) solution was ______________. After combusting the candle in the beaker, the calcium hydroxide changed to have ___________ appearance. Therefore, burning the candle produced ___________ ____________.</a:t>
            </a:r>
          </a:p>
        </p:txBody>
      </p:sp>
      <p:sp>
        <p:nvSpPr>
          <p:cNvPr id="5" name="Rectangle 4" descr="A word bank">
            <a:extLst>
              <a:ext uri="{FF2B5EF4-FFF2-40B4-BE49-F238E27FC236}">
                <a16:creationId xmlns:a16="http://schemas.microsoft.com/office/drawing/2014/main" id="{B6A0E2D3-F70F-4735-1FBA-B376885F8DE7}"/>
              </a:ext>
              <a:ext uri="{C183D7F6-B498-43B3-948B-1728B52AA6E4}">
                <adec:decorative xmlns:adec="http://schemas.microsoft.com/office/drawing/2017/decorative" val="0"/>
              </a:ext>
            </a:extLst>
          </p:cNvPr>
          <p:cNvSpPr/>
          <p:nvPr/>
        </p:nvSpPr>
        <p:spPr>
          <a:xfrm>
            <a:off x="348001" y="5312229"/>
            <a:ext cx="5217404" cy="120377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9949B1CF-0755-C75E-8A56-E75AA89F9224}"/>
              </a:ext>
            </a:extLst>
          </p:cNvPr>
          <p:cNvSpPr txBox="1"/>
          <p:nvPr/>
        </p:nvSpPr>
        <p:spPr>
          <a:xfrm>
            <a:off x="360001" y="5326887"/>
            <a:ext cx="4861224" cy="1171113"/>
          </a:xfrm>
          <a:prstGeom prst="rect">
            <a:avLst/>
          </a:prstGeom>
          <a:solidFill>
            <a:schemeClr val="accent6"/>
          </a:solidFill>
          <a:ln>
            <a:noFill/>
          </a:ln>
        </p:spPr>
        <p:txBody>
          <a:bodyPr wrap="square" lIns="0" tIns="0" rIns="0" bIns="0" rtlCol="0">
            <a:noAutofit/>
          </a:bodyPr>
          <a:lstStyle/>
          <a:p>
            <a:pPr algn="ctr">
              <a:lnSpc>
                <a:spcPct val="150000"/>
              </a:lnSpc>
            </a:pPr>
            <a:r>
              <a:rPr lang="en-AU" sz="2000" b="1"/>
              <a:t>WORD BANK</a:t>
            </a:r>
          </a:p>
          <a:p>
            <a:pPr algn="ctr"/>
            <a:endParaRPr lang="en-AU" sz="2000" b="1"/>
          </a:p>
          <a:p>
            <a:pPr algn="ctr"/>
            <a:r>
              <a:rPr lang="en-AU" sz="2000"/>
              <a:t>cloudy	 clear	carbon dioxide</a:t>
            </a:r>
            <a:r>
              <a:rPr lang="en-AU"/>
              <a:t>	</a:t>
            </a:r>
          </a:p>
        </p:txBody>
      </p:sp>
      <p:sp>
        <p:nvSpPr>
          <p:cNvPr id="2" name="Rectangle: Rounded Corners 1">
            <a:extLst>
              <a:ext uri="{FF2B5EF4-FFF2-40B4-BE49-F238E27FC236}">
                <a16:creationId xmlns:a16="http://schemas.microsoft.com/office/drawing/2014/main" id="{52CDB3ED-2677-ADF0-BB90-349FD2CDF1E5}"/>
              </a:ext>
            </a:extLst>
          </p:cNvPr>
          <p:cNvSpPr/>
          <p:nvPr/>
        </p:nvSpPr>
        <p:spPr>
          <a:xfrm>
            <a:off x="340316" y="2683875"/>
            <a:ext cx="2003313" cy="52992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clear</a:t>
            </a:r>
          </a:p>
        </p:txBody>
      </p:sp>
      <p:sp>
        <p:nvSpPr>
          <p:cNvPr id="7" name="Rectangle: Rounded Corners 6">
            <a:extLst>
              <a:ext uri="{FF2B5EF4-FFF2-40B4-BE49-F238E27FC236}">
                <a16:creationId xmlns:a16="http://schemas.microsoft.com/office/drawing/2014/main" id="{F43FB7FB-E024-6CC1-F16B-F2B248D40407}"/>
              </a:ext>
            </a:extLst>
          </p:cNvPr>
          <p:cNvSpPr/>
          <p:nvPr/>
        </p:nvSpPr>
        <p:spPr>
          <a:xfrm>
            <a:off x="2285121" y="3577209"/>
            <a:ext cx="1602999" cy="52992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cloudy</a:t>
            </a:r>
          </a:p>
        </p:txBody>
      </p:sp>
      <p:sp>
        <p:nvSpPr>
          <p:cNvPr id="8" name="Rectangle: Rounded Corners 7">
            <a:extLst>
              <a:ext uri="{FF2B5EF4-FFF2-40B4-BE49-F238E27FC236}">
                <a16:creationId xmlns:a16="http://schemas.microsoft.com/office/drawing/2014/main" id="{D6B025BD-E0E5-D13A-08C4-C639364ACA29}"/>
              </a:ext>
            </a:extLst>
          </p:cNvPr>
          <p:cNvSpPr/>
          <p:nvPr/>
        </p:nvSpPr>
        <p:spPr>
          <a:xfrm>
            <a:off x="359999" y="4444719"/>
            <a:ext cx="3320653" cy="52992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Carbon dioxide</a:t>
            </a:r>
          </a:p>
        </p:txBody>
      </p:sp>
      <p:pic>
        <p:nvPicPr>
          <p:cNvPr id="9" name="Picture 8" descr="A diagram of equipment setup for testing for carbon dioxide as a product of combustion.">
            <a:extLst>
              <a:ext uri="{FF2B5EF4-FFF2-40B4-BE49-F238E27FC236}">
                <a16:creationId xmlns:a16="http://schemas.microsoft.com/office/drawing/2014/main" id="{160AB9A1-3EFB-1C01-B0E8-D90356F3D2D5}"/>
              </a:ext>
            </a:extLst>
          </p:cNvPr>
          <p:cNvPicPr>
            <a:picLocks noChangeAspect="1"/>
          </p:cNvPicPr>
          <p:nvPr/>
        </p:nvPicPr>
        <p:blipFill>
          <a:blip r:embed="rId3"/>
          <a:stretch>
            <a:fillRect/>
          </a:stretch>
        </p:blipFill>
        <p:spPr>
          <a:xfrm>
            <a:off x="8689342" y="2315220"/>
            <a:ext cx="3273606" cy="1116219"/>
          </a:xfrm>
          <a:prstGeom prst="rect">
            <a:avLst/>
          </a:prstGeom>
        </p:spPr>
      </p:pic>
      <p:sp>
        <p:nvSpPr>
          <p:cNvPr id="12" name="TextBox 11">
            <a:extLst>
              <a:ext uri="{FF2B5EF4-FFF2-40B4-BE49-F238E27FC236}">
                <a16:creationId xmlns:a16="http://schemas.microsoft.com/office/drawing/2014/main" id="{D2857A06-2DDD-F828-EB8F-8AC9578D3C9F}"/>
              </a:ext>
            </a:extLst>
          </p:cNvPr>
          <p:cNvSpPr txBox="1"/>
          <p:nvPr/>
        </p:nvSpPr>
        <p:spPr>
          <a:xfrm>
            <a:off x="5869322" y="4603758"/>
            <a:ext cx="6108806" cy="242759"/>
          </a:xfrm>
          <a:prstGeom prst="rect">
            <a:avLst/>
          </a:prstGeom>
          <a:noFill/>
        </p:spPr>
        <p:txBody>
          <a:bodyPr wrap="square" lIns="0" tIns="0" rIns="0" bIns="0">
            <a:spAutoFit/>
          </a:bodyPr>
          <a:lstStyle/>
          <a:p>
            <a:pPr>
              <a:lnSpc>
                <a:spcPct val="150000"/>
              </a:lnSpc>
              <a:spcBef>
                <a:spcPts val="1200"/>
              </a:spcBef>
              <a:buNone/>
            </a:pPr>
            <a:r>
              <a:rPr lang="en-AU" sz="1200" dirty="0">
                <a:effectLst/>
                <a:latin typeface="Arial" panose="020B0604020202020204" pitchFamily="34" charset="0"/>
                <a:ea typeface="Calibri" panose="020F0502020204030204" pitchFamily="34" charset="0"/>
              </a:rPr>
              <a:t>This work has been generated using </a:t>
            </a:r>
            <a:r>
              <a:rPr lang="en-AU" sz="1200" u="sng" dirty="0">
                <a:solidFill>
                  <a:srgbClr val="001C4A"/>
                </a:solidFill>
                <a:effectLst/>
                <a:latin typeface="Arial" panose="020B0604020202020204" pitchFamily="34" charset="0"/>
                <a:ea typeface="Calibri" panose="020F0502020204030204" pitchFamily="34" charset="0"/>
                <a:hlinkClick r:id="rId4"/>
              </a:rPr>
              <a:t>Chemix</a:t>
            </a:r>
            <a:endParaRPr lang="en-AU" sz="1200" dirty="0">
              <a:effectLst/>
              <a:latin typeface="Arial" panose="020B0604020202020204" pitchFamily="34" charset="0"/>
              <a:ea typeface="Calibri" panose="020F0502020204030204" pitchFamily="34" charset="0"/>
            </a:endParaRPr>
          </a:p>
        </p:txBody>
      </p:sp>
      <p:pic>
        <p:nvPicPr>
          <p:cNvPr id="1026" name="Picture 2">
            <a:extLst>
              <a:ext uri="{FF2B5EF4-FFF2-40B4-BE49-F238E27FC236}">
                <a16:creationId xmlns:a16="http://schemas.microsoft.com/office/drawing/2014/main" id="{C284AC3A-36CA-C86E-7CD6-4E3F2A85DDE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9322" y="2370149"/>
            <a:ext cx="6093626" cy="203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72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862D-CBAD-3B40-172E-A155D6D27A8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C9DE5DB-4915-2641-92DF-B98E047D8B1D}"/>
              </a:ext>
            </a:extLst>
          </p:cNvPr>
          <p:cNvSpPr>
            <a:spLocks noGrp="1"/>
          </p:cNvSpPr>
          <p:nvPr>
            <p:ph type="title"/>
          </p:nvPr>
        </p:nvSpPr>
        <p:spPr>
          <a:xfrm>
            <a:off x="359999" y="360000"/>
            <a:ext cx="11483999" cy="545601"/>
          </a:xfrm>
        </p:spPr>
        <p:txBody>
          <a:bodyPr/>
          <a:lstStyle/>
          <a:p>
            <a:r>
              <a:rPr lang="en-AU" dirty="0"/>
              <a:t>1.10 Ocean acidification data (1 of 2)</a:t>
            </a:r>
          </a:p>
        </p:txBody>
      </p:sp>
      <p:pic>
        <p:nvPicPr>
          <p:cNvPr id="6" name="Picture 5" descr="Map of the pH change of surface waters around Australia between 1982 and 2022">
            <a:extLst>
              <a:ext uri="{FF2B5EF4-FFF2-40B4-BE49-F238E27FC236}">
                <a16:creationId xmlns:a16="http://schemas.microsoft.com/office/drawing/2014/main" id="{D68737CE-4436-F54D-F76B-87153C527560}"/>
              </a:ext>
            </a:extLst>
          </p:cNvPr>
          <p:cNvPicPr>
            <a:picLocks noChangeAspect="1"/>
          </p:cNvPicPr>
          <p:nvPr/>
        </p:nvPicPr>
        <p:blipFill>
          <a:blip r:embed="rId3"/>
          <a:stretch>
            <a:fillRect/>
          </a:stretch>
        </p:blipFill>
        <p:spPr>
          <a:xfrm>
            <a:off x="348002" y="1088851"/>
            <a:ext cx="8286583" cy="5286549"/>
          </a:xfrm>
          <a:prstGeom prst="rect">
            <a:avLst/>
          </a:prstGeom>
        </p:spPr>
      </p:pic>
      <p:sp>
        <p:nvSpPr>
          <p:cNvPr id="2" name="Rectangle: Rounded Corners 1">
            <a:extLst>
              <a:ext uri="{FF2B5EF4-FFF2-40B4-BE49-F238E27FC236}">
                <a16:creationId xmlns:a16="http://schemas.microsoft.com/office/drawing/2014/main" id="{F6C37022-5F5E-D181-780B-974B131A63F9}"/>
              </a:ext>
            </a:extLst>
          </p:cNvPr>
          <p:cNvSpPr/>
          <p:nvPr/>
        </p:nvSpPr>
        <p:spPr>
          <a:xfrm>
            <a:off x="8851392" y="1710436"/>
            <a:ext cx="2992606" cy="3666236"/>
          </a:xfrm>
          <a:prstGeom prst="roundRect">
            <a:avLst>
              <a:gd name="adj" fmla="val 491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dirty="0"/>
              <a:t>Prior to the industrial revolution, the average ocean pH was around 8.2. Since then, it has dropped to around 8.1, making it slightly alkaline. </a:t>
            </a:r>
          </a:p>
        </p:txBody>
      </p:sp>
      <p:sp>
        <p:nvSpPr>
          <p:cNvPr id="5" name="TextBox 4">
            <a:extLst>
              <a:ext uri="{FF2B5EF4-FFF2-40B4-BE49-F238E27FC236}">
                <a16:creationId xmlns:a16="http://schemas.microsoft.com/office/drawing/2014/main" id="{3378EC34-8344-F382-D946-553C2A7FC405}"/>
              </a:ext>
            </a:extLst>
          </p:cNvPr>
          <p:cNvSpPr txBox="1"/>
          <p:nvPr/>
        </p:nvSpPr>
        <p:spPr>
          <a:xfrm>
            <a:off x="348000" y="6558650"/>
            <a:ext cx="9823559" cy="161583"/>
          </a:xfrm>
          <a:prstGeom prst="rect">
            <a:avLst/>
          </a:prstGeom>
          <a:noFill/>
        </p:spPr>
        <p:txBody>
          <a:bodyPr wrap="square" lIns="0" tIns="0" rIns="0" bIns="0">
            <a:spAutoFit/>
          </a:bodyPr>
          <a:lstStyle/>
          <a:p>
            <a:r>
              <a:rPr lang="en-AU" sz="1050" u="sng" dirty="0">
                <a:hlinkClick r:id="rId4"/>
              </a:rPr>
              <a:t>The pH change of surface waters around Australia between 1982 and 2022</a:t>
            </a:r>
            <a:r>
              <a:rPr lang="en-AU" sz="1050" dirty="0"/>
              <a:t> </a:t>
            </a:r>
            <a:r>
              <a:rPr lang="en-AU" sz="1050" dirty="0">
                <a:latin typeface="Arial" panose="020B0604020202020204" pitchFamily="34" charset="0"/>
                <a:ea typeface="Calibri" panose="020F0502020204030204" pitchFamily="34" charset="0"/>
              </a:rPr>
              <a:t>© Copyright CSIRO Australia </a:t>
            </a:r>
            <a:r>
              <a:rPr lang="en-AU" sz="1050" dirty="0"/>
              <a:t>is licensed under </a:t>
            </a:r>
            <a:r>
              <a:rPr lang="en-AU" sz="1050" u="sng" dirty="0">
                <a:hlinkClick r:id="rId5"/>
              </a:rPr>
              <a:t>CC BY 4.0</a:t>
            </a:r>
            <a:endParaRPr lang="en-AU" sz="1050" dirty="0"/>
          </a:p>
        </p:txBody>
      </p:sp>
      <p:sp>
        <p:nvSpPr>
          <p:cNvPr id="3" name="Slide Number Placeholder 2">
            <a:extLst>
              <a:ext uri="{FF2B5EF4-FFF2-40B4-BE49-F238E27FC236}">
                <a16:creationId xmlns:a16="http://schemas.microsoft.com/office/drawing/2014/main" id="{5D8517EF-599D-3816-0CF8-8DB5CE8F9B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19575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ABE42-FC0A-7C42-0E27-C7AB291D75E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5CAC8D2-B2E6-241C-3EEB-FF96DA5BB23A}"/>
              </a:ext>
            </a:extLst>
          </p:cNvPr>
          <p:cNvSpPr>
            <a:spLocks noGrp="1"/>
          </p:cNvSpPr>
          <p:nvPr>
            <p:ph type="title"/>
          </p:nvPr>
        </p:nvSpPr>
        <p:spPr>
          <a:xfrm>
            <a:off x="359999" y="360000"/>
            <a:ext cx="11483999" cy="545601"/>
          </a:xfrm>
        </p:spPr>
        <p:txBody>
          <a:bodyPr/>
          <a:lstStyle/>
          <a:p>
            <a:r>
              <a:rPr lang="en-AU" dirty="0"/>
              <a:t>1.10 Ocean acidification data (2 of 2)</a:t>
            </a:r>
          </a:p>
        </p:txBody>
      </p:sp>
      <p:pic>
        <p:nvPicPr>
          <p:cNvPr id="8" name="Picture 7" descr="A diagram of optimal pH range of aquatic organisms">
            <a:extLst>
              <a:ext uri="{FF2B5EF4-FFF2-40B4-BE49-F238E27FC236}">
                <a16:creationId xmlns:a16="http://schemas.microsoft.com/office/drawing/2014/main" id="{63F4FE8B-DED2-9F36-C297-797069E55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3046"/>
            <a:ext cx="7518401" cy="5315509"/>
          </a:xfrm>
          <a:prstGeom prst="rect">
            <a:avLst/>
          </a:prstGeom>
        </p:spPr>
      </p:pic>
      <p:sp>
        <p:nvSpPr>
          <p:cNvPr id="4" name="Rectangle: Rounded Corners 3">
            <a:extLst>
              <a:ext uri="{FF2B5EF4-FFF2-40B4-BE49-F238E27FC236}">
                <a16:creationId xmlns:a16="http://schemas.microsoft.com/office/drawing/2014/main" id="{0555D4E9-C92A-8399-7241-D25BC92FB367}"/>
              </a:ext>
            </a:extLst>
          </p:cNvPr>
          <p:cNvSpPr/>
          <p:nvPr/>
        </p:nvSpPr>
        <p:spPr>
          <a:xfrm>
            <a:off x="8617747" y="2252793"/>
            <a:ext cx="2866253" cy="2081463"/>
          </a:xfrm>
          <a:prstGeom prst="roundRect">
            <a:avLst>
              <a:gd name="adj" fmla="val 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t>Many aquatic organisms can only survive within a narrow pH range.</a:t>
            </a:r>
          </a:p>
        </p:txBody>
      </p:sp>
      <p:sp>
        <p:nvSpPr>
          <p:cNvPr id="5" name="TextBox 4">
            <a:extLst>
              <a:ext uri="{FF2B5EF4-FFF2-40B4-BE49-F238E27FC236}">
                <a16:creationId xmlns:a16="http://schemas.microsoft.com/office/drawing/2014/main" id="{1D4B6910-70B0-DCB6-4034-DA6F7D5792EC}"/>
              </a:ext>
            </a:extLst>
          </p:cNvPr>
          <p:cNvSpPr txBox="1"/>
          <p:nvPr/>
        </p:nvSpPr>
        <p:spPr>
          <a:xfrm>
            <a:off x="348000" y="6483570"/>
            <a:ext cx="6096000" cy="212430"/>
          </a:xfrm>
          <a:prstGeom prst="rect">
            <a:avLst/>
          </a:prstGeom>
          <a:noFill/>
        </p:spPr>
        <p:txBody>
          <a:bodyPr wrap="square" lIns="0" tIns="0" rIns="0" bIns="0">
            <a:spAutoFit/>
          </a:bodyPr>
          <a:lstStyle/>
          <a:p>
            <a:pPr>
              <a:lnSpc>
                <a:spcPct val="150000"/>
              </a:lnSpc>
              <a:spcBef>
                <a:spcPts val="1200"/>
              </a:spcBef>
              <a:buNone/>
            </a:pPr>
            <a:r>
              <a:rPr lang="en-AU" sz="1050" dirty="0">
                <a:effectLst/>
                <a:latin typeface="Arial" panose="020B0604020202020204" pitchFamily="34" charset="0"/>
                <a:ea typeface="Calibri" panose="020F0502020204030204" pitchFamily="34" charset="0"/>
              </a:rPr>
              <a:t>Source: Adapted from </a:t>
            </a:r>
            <a:r>
              <a:rPr lang="en-AU" sz="1050" u="sng" dirty="0">
                <a:solidFill>
                  <a:srgbClr val="001C4A"/>
                </a:solidFill>
                <a:effectLst/>
                <a:latin typeface="Arial" panose="020B0604020202020204" pitchFamily="34" charset="0"/>
                <a:ea typeface="Calibri" panose="020F0502020204030204" pitchFamily="34" charset="0"/>
                <a:hlinkClick r:id="rId4"/>
              </a:rPr>
              <a:t>Fondriest Environmental Learning </a:t>
            </a:r>
            <a:r>
              <a:rPr lang="en-AU" sz="1050" u="sng" dirty="0" err="1">
                <a:solidFill>
                  <a:srgbClr val="001C4A"/>
                </a:solidFill>
                <a:effectLst/>
                <a:latin typeface="Arial" panose="020B0604020202020204" pitchFamily="34" charset="0"/>
                <a:ea typeface="Calibri" panose="020F0502020204030204" pitchFamily="34" charset="0"/>
                <a:hlinkClick r:id="rId4"/>
              </a:rPr>
              <a:t>Center</a:t>
            </a:r>
            <a:r>
              <a:rPr lang="en-AU" sz="1050" dirty="0">
                <a:effectLst/>
                <a:latin typeface="Arial" panose="020B0604020202020204" pitchFamily="34" charset="0"/>
                <a:ea typeface="Calibri" panose="020F0502020204030204" pitchFamily="34" charset="0"/>
              </a:rPr>
              <a:t> is </a:t>
            </a:r>
            <a:r>
              <a:rPr lang="en-AU" sz="1050" u="sng" dirty="0">
                <a:solidFill>
                  <a:srgbClr val="001C4A"/>
                </a:solidFill>
                <a:effectLst/>
                <a:latin typeface="Arial" panose="020B0604020202020204" pitchFamily="34" charset="0"/>
                <a:ea typeface="Calibri" panose="020F0502020204030204" pitchFamily="34" charset="0"/>
              </a:rPr>
              <a:t>CC </a:t>
            </a:r>
            <a:r>
              <a:rPr lang="en-AU" sz="1050" dirty="0">
                <a:effectLst/>
                <a:latin typeface="Arial" panose="020B0604020202020204" pitchFamily="34" charset="0"/>
                <a:ea typeface="Calibri" panose="020F0502020204030204" pitchFamily="34" charset="0"/>
              </a:rPr>
              <a:t> </a:t>
            </a:r>
          </a:p>
        </p:txBody>
      </p:sp>
      <p:sp>
        <p:nvSpPr>
          <p:cNvPr id="3" name="Slide Number Placeholder 2">
            <a:extLst>
              <a:ext uri="{FF2B5EF4-FFF2-40B4-BE49-F238E27FC236}">
                <a16:creationId xmlns:a16="http://schemas.microsoft.com/office/drawing/2014/main" id="{DAC6F77F-C7CD-33C2-1660-415D4B4E8F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22132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AFD87-D54A-4AFD-8835-F3E29E213F1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242DD40-6821-479E-D0ED-A0429766703C}"/>
              </a:ext>
            </a:extLst>
          </p:cNvPr>
          <p:cNvSpPr>
            <a:spLocks noGrp="1"/>
          </p:cNvSpPr>
          <p:nvPr>
            <p:ph type="title"/>
          </p:nvPr>
        </p:nvSpPr>
        <p:spPr>
          <a:xfrm>
            <a:off x="359999" y="360000"/>
            <a:ext cx="11483999" cy="545601"/>
          </a:xfrm>
        </p:spPr>
        <p:txBody>
          <a:bodyPr/>
          <a:lstStyle/>
          <a:p>
            <a:r>
              <a:rPr lang="en-AU"/>
              <a:t>1.10 Shellfish industry in NSW</a:t>
            </a:r>
          </a:p>
        </p:txBody>
      </p:sp>
      <p:sp>
        <p:nvSpPr>
          <p:cNvPr id="2" name="Rectangle: Rounded Corners 1">
            <a:extLst>
              <a:ext uri="{FF2B5EF4-FFF2-40B4-BE49-F238E27FC236}">
                <a16:creationId xmlns:a16="http://schemas.microsoft.com/office/drawing/2014/main" id="{66FAFA14-E6E1-9752-281D-F50F9AD7AD7E}"/>
              </a:ext>
            </a:extLst>
          </p:cNvPr>
          <p:cNvSpPr/>
          <p:nvPr/>
        </p:nvSpPr>
        <p:spPr>
          <a:xfrm>
            <a:off x="359999" y="1215741"/>
            <a:ext cx="6212341" cy="2708828"/>
          </a:xfrm>
          <a:prstGeom prst="roundRect">
            <a:avLst>
              <a:gd name="adj" fmla="val 42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dirty="0"/>
              <a:t>The NSW shellfish industry contributes significantly to the NSW economy, contributing over $113 million and employs over 2,321 people. </a:t>
            </a:r>
          </a:p>
          <a:p>
            <a:pPr>
              <a:lnSpc>
                <a:spcPct val="150000"/>
              </a:lnSpc>
              <a:spcAft>
                <a:spcPts val="600"/>
              </a:spcAft>
            </a:pPr>
            <a:r>
              <a:rPr lang="en-AU" sz="1800" dirty="0"/>
              <a:t>The industry also provides environmental benefits by removing nitrogen and phosphorus from the aquatic environment. </a:t>
            </a:r>
          </a:p>
        </p:txBody>
      </p:sp>
      <p:pic>
        <p:nvPicPr>
          <p:cNvPr id="10" name="Picture 9" descr="an image of an oyster">
            <a:extLst>
              <a:ext uri="{FF2B5EF4-FFF2-40B4-BE49-F238E27FC236}">
                <a16:creationId xmlns:a16="http://schemas.microsoft.com/office/drawing/2014/main" id="{8F9779CB-73F5-E793-F7C9-1FD4EF92E2A6}"/>
              </a:ext>
            </a:extLst>
          </p:cNvPr>
          <p:cNvPicPr>
            <a:picLocks noChangeAspect="1"/>
          </p:cNvPicPr>
          <p:nvPr/>
        </p:nvPicPr>
        <p:blipFill>
          <a:blip r:embed="rId3"/>
          <a:srcRect t="9030" b="12878"/>
          <a:stretch/>
        </p:blipFill>
        <p:spPr>
          <a:xfrm>
            <a:off x="359999" y="4270978"/>
            <a:ext cx="2095583" cy="1631664"/>
          </a:xfrm>
          <a:prstGeom prst="rect">
            <a:avLst/>
          </a:prstGeom>
        </p:spPr>
      </p:pic>
      <p:sp>
        <p:nvSpPr>
          <p:cNvPr id="4" name="TextBox 3">
            <a:extLst>
              <a:ext uri="{FF2B5EF4-FFF2-40B4-BE49-F238E27FC236}">
                <a16:creationId xmlns:a16="http://schemas.microsoft.com/office/drawing/2014/main" id="{9F8D4C02-A653-F7F9-356A-4D4F4AB365CB}"/>
              </a:ext>
            </a:extLst>
          </p:cNvPr>
          <p:cNvSpPr txBox="1"/>
          <p:nvPr/>
        </p:nvSpPr>
        <p:spPr>
          <a:xfrm>
            <a:off x="359999" y="6249052"/>
            <a:ext cx="6017243" cy="446947"/>
          </a:xfrm>
          <a:prstGeom prst="rect">
            <a:avLst/>
          </a:prstGeom>
          <a:noFill/>
        </p:spPr>
        <p:txBody>
          <a:bodyPr wrap="square" lIns="0" tIns="0" rIns="0" bIns="0" rtlCol="0">
            <a:noAutofit/>
          </a:bodyPr>
          <a:lstStyle/>
          <a:p>
            <a:pPr>
              <a:lnSpc>
                <a:spcPct val="150000"/>
              </a:lnSpc>
            </a:pPr>
            <a:r>
              <a:rPr lang="en-AU" sz="1050" b="1" i="0" dirty="0">
                <a:solidFill>
                  <a:srgbClr val="333333"/>
                </a:solidFill>
                <a:effectLst/>
                <a:hlinkClick r:id="rId4"/>
              </a:rPr>
              <a:t>Pacific Oyster culture in NSW</a:t>
            </a:r>
            <a:r>
              <a:rPr lang="en-AU" sz="1050" b="1" i="0" dirty="0">
                <a:solidFill>
                  <a:srgbClr val="333333"/>
                </a:solidFill>
                <a:effectLst/>
              </a:rPr>
              <a:t> </a:t>
            </a:r>
            <a:r>
              <a:rPr lang="en-AU" sz="1050" dirty="0">
                <a:effectLst/>
                <a:ea typeface="Calibri" panose="020F0502020204030204" pitchFamily="34" charset="0"/>
              </a:rPr>
              <a:t>is licensed under </a:t>
            </a:r>
            <a:r>
              <a:rPr lang="en-AU" sz="1050" dirty="0">
                <a:effectLst/>
                <a:ea typeface="Calibri" panose="020F0502020204030204" pitchFamily="34" charset="0"/>
                <a:hlinkClick r:id="rId5"/>
              </a:rPr>
              <a:t>CC BY 4.0 </a:t>
            </a:r>
            <a:r>
              <a:rPr lang="en-AU" sz="1050" b="1" dirty="0">
                <a:solidFill>
                  <a:srgbClr val="333333"/>
                </a:solidFill>
                <a:ea typeface="Calibri" panose="020F0502020204030204" pitchFamily="34" charset="0"/>
              </a:rPr>
              <a:t> </a:t>
            </a:r>
            <a:r>
              <a:rPr lang="en-AU" sz="1050" dirty="0"/>
              <a:t>Source – </a:t>
            </a:r>
            <a:r>
              <a:rPr lang="en-AU" sz="1050" b="0" i="0" dirty="0">
                <a:solidFill>
                  <a:srgbClr val="22272B"/>
                </a:solidFill>
                <a:effectLst/>
              </a:rPr>
              <a:t>© State of New South Wales. For current information go to </a:t>
            </a:r>
            <a:r>
              <a:rPr lang="en-AU" sz="1050" b="1" i="0" u="sng" dirty="0">
                <a:solidFill>
                  <a:srgbClr val="002664"/>
                </a:solidFill>
                <a:effectLst/>
                <a:hlinkClick r:id="rId6"/>
              </a:rPr>
              <a:t>www.nsw.gov.au</a:t>
            </a:r>
            <a:endParaRPr lang="en-AU" sz="1050" dirty="0"/>
          </a:p>
        </p:txBody>
      </p:sp>
      <p:pic>
        <p:nvPicPr>
          <p:cNvPr id="1026" name="Picture 2" descr="Map showing what oyster species are approved in which NSW estuaries.">
            <a:extLst>
              <a:ext uri="{FF2B5EF4-FFF2-40B4-BE49-F238E27FC236}">
                <a16:creationId xmlns:a16="http://schemas.microsoft.com/office/drawing/2014/main" id="{85435964-6280-14DA-D7DA-0CA12F7CB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311" y="1215741"/>
            <a:ext cx="3663313" cy="51785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2AB6603-1964-CCB7-8698-FF18F8ADC6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22793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ADE3-323D-4F12-CE82-0067186323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8A39BA-9D04-4604-302F-3F7B36C605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84</a:t>
            </a:fld>
            <a:endParaRPr lang="en-AU"/>
          </a:p>
        </p:txBody>
      </p:sp>
      <p:sp>
        <p:nvSpPr>
          <p:cNvPr id="11" name="Title 10">
            <a:extLst>
              <a:ext uri="{FF2B5EF4-FFF2-40B4-BE49-F238E27FC236}">
                <a16:creationId xmlns:a16="http://schemas.microsoft.com/office/drawing/2014/main" id="{980EE0AD-9DEE-1F69-2A6E-BDD471172494}"/>
              </a:ext>
            </a:extLst>
          </p:cNvPr>
          <p:cNvSpPr>
            <a:spLocks noGrp="1"/>
          </p:cNvSpPr>
          <p:nvPr>
            <p:ph type="title"/>
          </p:nvPr>
        </p:nvSpPr>
        <p:spPr/>
        <p:txBody>
          <a:bodyPr/>
          <a:lstStyle/>
          <a:p>
            <a:r>
              <a:rPr lang="en-AU"/>
              <a:t>1.10 Impact on shellfish</a:t>
            </a:r>
          </a:p>
        </p:txBody>
      </p:sp>
      <p:sp>
        <p:nvSpPr>
          <p:cNvPr id="2" name="Text Placeholder 1">
            <a:extLst>
              <a:ext uri="{FF2B5EF4-FFF2-40B4-BE49-F238E27FC236}">
                <a16:creationId xmlns:a16="http://schemas.microsoft.com/office/drawing/2014/main" id="{F5F3EC54-7EA7-F294-5E8C-761D85D96004}"/>
              </a:ext>
            </a:extLst>
          </p:cNvPr>
          <p:cNvSpPr>
            <a:spLocks noGrp="1"/>
          </p:cNvSpPr>
          <p:nvPr>
            <p:ph type="body" sz="quarter" idx="17"/>
          </p:nvPr>
        </p:nvSpPr>
        <p:spPr/>
        <p:txBody>
          <a:bodyPr/>
          <a:lstStyle/>
          <a:p>
            <a:pPr>
              <a:spcAft>
                <a:spcPts val="600"/>
              </a:spcAft>
            </a:pPr>
            <a:r>
              <a:rPr lang="en-AU" sz="1800" dirty="0"/>
              <a:t>For organisms that need to create calcium carbonate structures, it becomes more challenging to form and maintain their shells in acidified waters. </a:t>
            </a:r>
          </a:p>
          <a:p>
            <a:pPr>
              <a:spcAft>
                <a:spcPts val="600"/>
              </a:spcAft>
            </a:pPr>
            <a:r>
              <a:rPr lang="en-AU" sz="1800" dirty="0"/>
              <a:t>This is because of:</a:t>
            </a:r>
          </a:p>
          <a:p>
            <a:pPr marL="342900" indent="-342900">
              <a:spcAft>
                <a:spcPts val="600"/>
              </a:spcAft>
              <a:buFont typeface="Arial" panose="020B0604020202020204" pitchFamily="34" charset="0"/>
              <a:buChar char="•"/>
            </a:pPr>
            <a:r>
              <a:rPr lang="en-AU" sz="1800" b="1" dirty="0"/>
              <a:t>reduced calcification </a:t>
            </a:r>
            <a:r>
              <a:rPr lang="en-AU" sz="1800" dirty="0"/>
              <a:t>– the rate at which organisms can create calcium carbonate structures is significantly reduced. They need to expend more energy to create shells that are often thinner, smaller, and weaker than normal.</a:t>
            </a:r>
          </a:p>
          <a:p>
            <a:pPr marL="342900" indent="-342900">
              <a:spcAft>
                <a:spcPts val="600"/>
              </a:spcAft>
              <a:buFont typeface="Arial" panose="020B0604020202020204" pitchFamily="34" charset="0"/>
              <a:buChar char="•"/>
            </a:pPr>
            <a:r>
              <a:rPr lang="en-AU" sz="1800" b="1" dirty="0"/>
              <a:t>shell dissolution </a:t>
            </a:r>
            <a:r>
              <a:rPr lang="en-AU" sz="1800" dirty="0"/>
              <a:t>– in severely acidified waters, existing calcium carbonate shells can start to dissolve, a phenomenon known as shell dissolution. This can lead to weakened structures that are more susceptible to damage and breakage</a:t>
            </a:r>
          </a:p>
          <a:p>
            <a:pPr marL="342900" indent="-342900">
              <a:spcAft>
                <a:spcPts val="600"/>
              </a:spcAft>
              <a:buFont typeface="Arial" panose="020B0604020202020204" pitchFamily="34" charset="0"/>
              <a:buChar char="•"/>
            </a:pPr>
            <a:r>
              <a:rPr lang="en-AU" sz="1800" b="1" dirty="0"/>
              <a:t>vulnerability to predators </a:t>
            </a:r>
            <a:r>
              <a:rPr lang="en-AU" sz="1800" dirty="0"/>
              <a:t>– Thinner and weaker shells leave organisms more vulnerable to predators. They also become more susceptible to physical damage from waves, currents, and other environmental factors.</a:t>
            </a:r>
          </a:p>
        </p:txBody>
      </p:sp>
    </p:spTree>
    <p:extLst>
      <p:ext uri="{BB962C8B-B14F-4D97-AF65-F5344CB8AC3E}">
        <p14:creationId xmlns:p14="http://schemas.microsoft.com/office/powerpoint/2010/main" val="225183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1.11 Climate change and the water cycle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610943167"/>
              </p:ext>
            </p:extLst>
          </p:nvPr>
        </p:nvGraphicFramePr>
        <p:xfrm>
          <a:off x="359998" y="1916174"/>
          <a:ext cx="11454050" cy="3331647"/>
        </p:xfrm>
        <a:graphic>
          <a:graphicData uri="http://schemas.openxmlformats.org/drawingml/2006/table">
            <a:tbl>
              <a:tblPr firstRow="1">
                <a:tableStyleId>{B301B821-A1FF-4177-AEE7-76D212191A09}</a:tableStyleId>
              </a:tblPr>
              <a:tblGrid>
                <a:gridCol w="4495466">
                  <a:extLst>
                    <a:ext uri="{9D8B030D-6E8A-4147-A177-3AD203B41FA5}">
                      <a16:colId xmlns:a16="http://schemas.microsoft.com/office/drawing/2014/main" val="3623447875"/>
                    </a:ext>
                  </a:extLst>
                </a:gridCol>
                <a:gridCol w="6958584">
                  <a:extLst>
                    <a:ext uri="{9D8B030D-6E8A-4147-A177-3AD203B41FA5}">
                      <a16:colId xmlns:a16="http://schemas.microsoft.com/office/drawing/2014/main" val="3573327086"/>
                    </a:ext>
                  </a:extLst>
                </a:gridCol>
              </a:tblGrid>
              <a:tr h="370133">
                <a:tc>
                  <a:txBody>
                    <a:bodyPr/>
                    <a:lstStyle/>
                    <a:p>
                      <a:r>
                        <a:rPr lang="en-AU" sz="1800" dirty="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822854">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discuss the impact of climate change on the natural world.</a:t>
                      </a:r>
                    </a:p>
                    <a:p>
                      <a:pPr marL="0" indent="0">
                        <a:lnSpc>
                          <a:spcPct val="150000"/>
                        </a:lnSpc>
                        <a:buFont typeface="Arial" panose="020B0604020202020204" pitchFamily="34" charset="0"/>
                        <a:buNone/>
                      </a:pP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that climate change causes changes to the water cycle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describe the consequences of changes to the water cycle for ecosystems.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analyse data from investigations to identify relationships.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trends in global climate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use global climate data to make predictions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describe the relationship between global temperature and impacts on ice sheet mass and sea level.</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3414895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179F597-FE2B-6196-0137-B4DB6D33DC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F2E4E7-839D-E7E5-B38A-794F21B39C9C}"/>
              </a:ext>
            </a:extLst>
          </p:cNvPr>
          <p:cNvSpPr>
            <a:spLocks noGrp="1"/>
          </p:cNvSpPr>
          <p:nvPr>
            <p:ph type="title"/>
          </p:nvPr>
        </p:nvSpPr>
        <p:spPr/>
        <p:txBody>
          <a:bodyPr/>
          <a:lstStyle/>
          <a:p>
            <a:r>
              <a:rPr lang="en-AU">
                <a:solidFill>
                  <a:schemeClr val="accent1"/>
                </a:solidFill>
              </a:rPr>
              <a:t>1.11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1657D878-7788-B285-7BA3-5673F07618FA}"/>
              </a:ext>
              <a:ext uri="{C183D7F6-B498-43B3-948B-1728B52AA6E4}">
                <adec:decorative xmlns:adec="http://schemas.microsoft.com/office/drawing/2017/decorative" val="1"/>
              </a:ext>
            </a:extLst>
          </p:cNvPr>
          <p:cNvSpPr/>
          <p:nvPr/>
        </p:nvSpPr>
        <p:spPr>
          <a:xfrm>
            <a:off x="262800" y="1181100"/>
            <a:ext cx="3813900" cy="520141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0020AE1D-2F97-3CCA-BD6A-992FDDA6718A}"/>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B3B695E1-57F1-221F-7BAC-D4D959FD897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dirty="0">
                  <a:latin typeface="+mj-lt"/>
                </a:rPr>
                <a:t>Mini challenge</a:t>
              </a:r>
              <a:endParaRPr lang="en-US" sz="1800" b="1" dirty="0">
                <a:latin typeface="+mj-lt"/>
              </a:endParaRPr>
            </a:p>
          </p:txBody>
        </p:sp>
        <p:pic>
          <p:nvPicPr>
            <p:cNvPr id="11" name="Graphic 10" descr="Lightbulb and pencil with solid fill">
              <a:extLst>
                <a:ext uri="{FF2B5EF4-FFF2-40B4-BE49-F238E27FC236}">
                  <a16:creationId xmlns:a16="http://schemas.microsoft.com/office/drawing/2014/main" id="{C6E65AE9-F856-A921-A302-B9952B4519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A26B2C16-3962-E7DA-5C2E-F93E7B0DDB1C}"/>
              </a:ext>
            </a:extLst>
          </p:cNvPr>
          <p:cNvSpPr txBox="1"/>
          <p:nvPr/>
        </p:nvSpPr>
        <p:spPr>
          <a:xfrm>
            <a:off x="437322" y="2577737"/>
            <a:ext cx="3446701" cy="364018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2000" dirty="0">
                <a:effectLst/>
                <a:latin typeface="Arial" panose="020B0604020202020204" pitchFamily="34" charset="0"/>
                <a:ea typeface="Calibri" panose="020F0502020204030204" pitchFamily="34" charset="0"/>
              </a:rPr>
              <a:t>Which of the following are part of the water cycle?</a:t>
            </a:r>
          </a:p>
          <a:p>
            <a:pPr marL="342900" indent="-342900">
              <a:lnSpc>
                <a:spcPct val="150000"/>
              </a:lnSpc>
              <a:spcBef>
                <a:spcPts val="1200"/>
              </a:spcBef>
              <a:spcAft>
                <a:spcPts val="600"/>
              </a:spcAft>
              <a:buFont typeface="+mj-lt"/>
              <a:buAutoNum type="alphaLcParenR"/>
            </a:pPr>
            <a:r>
              <a:rPr lang="en-AU" sz="2000" dirty="0">
                <a:solidFill>
                  <a:srgbClr val="000000"/>
                </a:solidFill>
                <a:effectLst/>
                <a:latin typeface="Arial" panose="020B0604020202020204" pitchFamily="34" charset="0"/>
                <a:ea typeface="Calibri" panose="020F0502020204030204" pitchFamily="34" charset="0"/>
              </a:rPr>
              <a:t>rain, sun glaciers</a:t>
            </a:r>
            <a:endParaRPr lang="en-AU" sz="20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2000" dirty="0">
                <a:solidFill>
                  <a:srgbClr val="000000"/>
                </a:solidFill>
                <a:effectLst/>
                <a:latin typeface="Arial" panose="020B0604020202020204" pitchFamily="34" charset="0"/>
                <a:ea typeface="Calibri" panose="020F0502020204030204" pitchFamily="34" charset="0"/>
              </a:rPr>
              <a:t>the ocean, grass sun</a:t>
            </a:r>
            <a:endParaRPr lang="en-AU" sz="2000" dirty="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2000" dirty="0">
                <a:solidFill>
                  <a:srgbClr val="000000"/>
                </a:solidFill>
                <a:effectLst/>
                <a:latin typeface="Arial" panose="020B0604020202020204" pitchFamily="34" charset="0"/>
                <a:ea typeface="Calibri" panose="020F0502020204030204" pitchFamily="34" charset="0"/>
              </a:rPr>
              <a:t>glaciers, </a:t>
            </a:r>
            <a:r>
              <a:rPr lang="en-AU" sz="2000" dirty="0" err="1">
                <a:solidFill>
                  <a:srgbClr val="000000"/>
                </a:solidFill>
                <a:effectLst/>
                <a:latin typeface="Arial" panose="020B0604020202020204" pitchFamily="34" charset="0"/>
                <a:ea typeface="Calibri" panose="020F0502020204030204" pitchFamily="34" charset="0"/>
              </a:rPr>
              <a:t>sun,grass</a:t>
            </a:r>
            <a:endParaRPr lang="en-AU" sz="2000" dirty="0">
              <a:solidFill>
                <a:srgbClr val="000000"/>
              </a:solidFill>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lphaLcParenR"/>
            </a:pPr>
            <a:r>
              <a:rPr lang="en-AU" sz="2000" dirty="0">
                <a:solidFill>
                  <a:srgbClr val="000000"/>
                </a:solidFill>
                <a:latin typeface="Arial" panose="020B0604020202020204" pitchFamily="34" charset="0"/>
                <a:ea typeface="Calibri" panose="020F0502020204030204" pitchFamily="34" charset="0"/>
              </a:rPr>
              <a:t>rain, the ocean glaciers</a:t>
            </a:r>
            <a:endParaRPr lang="en-AU" sz="2000" dirty="0">
              <a:solidFill>
                <a:srgbClr val="000000"/>
              </a:solidFill>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548972BE-2799-97E7-CA51-0B951BAA3D0F}"/>
              </a:ext>
              <a:ext uri="{C183D7F6-B498-43B3-948B-1728B52AA6E4}">
                <adec:decorative xmlns:adec="http://schemas.microsoft.com/office/drawing/2017/decorative" val="1"/>
              </a:ext>
            </a:extLst>
          </p:cNvPr>
          <p:cNvSpPr/>
          <p:nvPr/>
        </p:nvSpPr>
        <p:spPr>
          <a:xfrm>
            <a:off x="4201750" y="1181099"/>
            <a:ext cx="3813900" cy="5201413"/>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292D0BA3-DD9A-64CA-8106-F2AF5EF05CE9}"/>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8DC74321-0AA3-0C42-CB31-AD2A9D6D940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800" b="1">
                <a:latin typeface="+mj-lt"/>
              </a:endParaRPr>
            </a:p>
          </p:txBody>
        </p:sp>
        <p:grpSp>
          <p:nvGrpSpPr>
            <p:cNvPr id="15" name="Group 4">
              <a:extLst>
                <a:ext uri="{FF2B5EF4-FFF2-40B4-BE49-F238E27FC236}">
                  <a16:creationId xmlns:a16="http://schemas.microsoft.com/office/drawing/2014/main" id="{241B8493-28A6-5CB9-B27E-DAAC817193FC}"/>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619DBBDB-5E0F-E9BE-1E0A-907B444279FC}"/>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2CE64305-B2F7-8DBA-1B2F-76F47863C3A1}"/>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9F3FE8E7-D210-A31A-A041-7496039B8209}"/>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783B44AD-2CA9-6C7B-EE58-3FB8E68C7B2F}"/>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3EDE0513-CCF6-39E7-E0CE-0AD1E9E882C5}"/>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637EA865-A884-B2F0-178A-274FD23445BE}"/>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C741AF4C-D368-E09A-A4CF-A42FC08F640C}"/>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C5494D20-AF36-37F0-3AC0-03DCF41159EA}"/>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A5D3867F-2FF9-A427-F8D3-2889BD1A0052}"/>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E01EE14F-797A-D36A-6A29-6F9EFC1E9C5E}"/>
              </a:ext>
            </a:extLst>
          </p:cNvPr>
          <p:cNvSpPr txBox="1"/>
          <p:nvPr/>
        </p:nvSpPr>
        <p:spPr>
          <a:xfrm>
            <a:off x="4316050" y="2607754"/>
            <a:ext cx="3589700" cy="3610166"/>
          </a:xfrm>
          <a:prstGeom prst="rect">
            <a:avLst/>
          </a:prstGeom>
          <a:noFill/>
        </p:spPr>
        <p:txBody>
          <a:bodyPr wrap="square" lIns="0" tIns="0" rIns="0" bIns="0" rtlCol="0">
            <a:noAutofit/>
          </a:bodyPr>
          <a:lstStyle/>
          <a:p>
            <a:pPr algn="l">
              <a:lnSpc>
                <a:spcPct val="150000"/>
              </a:lnSpc>
            </a:pPr>
            <a:r>
              <a:rPr lang="en-AU" sz="2000" dirty="0"/>
              <a:t>Define the term, ecosystem.</a:t>
            </a:r>
          </a:p>
        </p:txBody>
      </p:sp>
      <p:sp>
        <p:nvSpPr>
          <p:cNvPr id="32" name="Rectangle: Rounded Corners 31">
            <a:extLst>
              <a:ext uri="{FF2B5EF4-FFF2-40B4-BE49-F238E27FC236}">
                <a16:creationId xmlns:a16="http://schemas.microsoft.com/office/drawing/2014/main" id="{B358DC7A-BC3C-D1A1-9913-50FF4EC35241}"/>
              </a:ext>
              <a:ext uri="{C183D7F6-B498-43B3-948B-1728B52AA6E4}">
                <adec:decorative xmlns:adec="http://schemas.microsoft.com/office/drawing/2017/decorative" val="1"/>
              </a:ext>
            </a:extLst>
          </p:cNvPr>
          <p:cNvSpPr/>
          <p:nvPr/>
        </p:nvSpPr>
        <p:spPr>
          <a:xfrm>
            <a:off x="8166236" y="1181100"/>
            <a:ext cx="3813900" cy="520141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A5CFE601-69D8-C433-C8B3-EA9CB91C92AB}"/>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93D0843F-94A3-7F64-549E-67A898DC85BC}"/>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36" name="Graphic 35">
              <a:extLst>
                <a:ext uri="{FF2B5EF4-FFF2-40B4-BE49-F238E27FC236}">
                  <a16:creationId xmlns:a16="http://schemas.microsoft.com/office/drawing/2014/main" id="{3C847896-A4D8-406B-D7F8-A8104BA05D56}"/>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DC992FFB-A2FE-7B25-DCC3-F4DF489F280F}"/>
              </a:ext>
            </a:extLst>
          </p:cNvPr>
          <p:cNvSpPr txBox="1"/>
          <p:nvPr/>
        </p:nvSpPr>
        <p:spPr>
          <a:xfrm>
            <a:off x="8250600" y="2577736"/>
            <a:ext cx="3589700" cy="3640184"/>
          </a:xfrm>
          <a:prstGeom prst="rect">
            <a:avLst/>
          </a:prstGeom>
          <a:noFill/>
        </p:spPr>
        <p:txBody>
          <a:bodyPr wrap="square" lIns="0" tIns="0" rIns="0" bIns="0" rtlCol="0">
            <a:noAutofit/>
          </a:bodyPr>
          <a:lstStyle/>
          <a:p>
            <a:pPr algn="l">
              <a:lnSpc>
                <a:spcPct val="150000"/>
              </a:lnSpc>
            </a:pPr>
            <a:r>
              <a:rPr lang="en-AU" sz="2000"/>
              <a:t>How do living things depend on water?</a:t>
            </a:r>
          </a:p>
        </p:txBody>
      </p:sp>
      <p:sp>
        <p:nvSpPr>
          <p:cNvPr id="37" name="Slide Number Placeholder 36">
            <a:extLst>
              <a:ext uri="{FF2B5EF4-FFF2-40B4-BE49-F238E27FC236}">
                <a16:creationId xmlns:a16="http://schemas.microsoft.com/office/drawing/2014/main" id="{9FD19D68-899A-6256-134D-9A02CC624E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118226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9380E-1D15-6AA5-34BA-D2E85F72CA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70F004-8A6D-F806-A664-44CAD283FF7C}"/>
              </a:ext>
            </a:extLst>
          </p:cNvPr>
          <p:cNvSpPr>
            <a:spLocks noGrp="1"/>
          </p:cNvSpPr>
          <p:nvPr>
            <p:ph type="title"/>
          </p:nvPr>
        </p:nvSpPr>
        <p:spPr/>
        <p:txBody>
          <a:bodyPr/>
          <a:lstStyle/>
          <a:p>
            <a:r>
              <a:rPr lang="en-AU">
                <a:latin typeface="+mj-lt"/>
              </a:rPr>
              <a:t>1.11 Water cycle Frayer diagram</a:t>
            </a:r>
          </a:p>
        </p:txBody>
      </p:sp>
      <p:sp>
        <p:nvSpPr>
          <p:cNvPr id="5" name="Google Shape;72;p15">
            <a:extLst>
              <a:ext uri="{FF2B5EF4-FFF2-40B4-BE49-F238E27FC236}">
                <a16:creationId xmlns:a16="http://schemas.microsoft.com/office/drawing/2014/main" id="{B020D1F1-F40F-A95D-102B-18F1C65C9FB5}"/>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DCD097D5-1BBF-B433-C430-6172B6241BA7}"/>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05A93810-375A-D62C-F2C9-B3C3D6A558B5}"/>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D68484C7-3056-E0F7-9B11-44EB922B8BA9}"/>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D3F2D88E-302A-A585-0FC1-49CF62563A73}"/>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05F35036-8D5C-7730-C59A-F4F1BFD8CC5F}"/>
              </a:ext>
            </a:extLst>
          </p:cNvPr>
          <p:cNvGrpSpPr/>
          <p:nvPr/>
        </p:nvGrpSpPr>
        <p:grpSpPr>
          <a:xfrm>
            <a:off x="1189652" y="939044"/>
            <a:ext cx="11562831" cy="4979912"/>
            <a:chOff x="1171364" y="905601"/>
            <a:chExt cx="11562831" cy="4979912"/>
          </a:xfrm>
        </p:grpSpPr>
        <p:sp>
          <p:nvSpPr>
            <p:cNvPr id="14" name="Google Shape;81;p15">
              <a:extLst>
                <a:ext uri="{FF2B5EF4-FFF2-40B4-BE49-F238E27FC236}">
                  <a16:creationId xmlns:a16="http://schemas.microsoft.com/office/drawing/2014/main" id="{6DDCDD61-6498-12FE-743D-BE7E7A1B5822}"/>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a:latin typeface="+mj-lt"/>
                  <a:ea typeface="Calibri"/>
                  <a:cs typeface="Arial" panose="020B0604020202020204" pitchFamily="34" charset="0"/>
                  <a:sym typeface="Calibri"/>
                </a:rPr>
                <a:t>Water</a:t>
              </a:r>
              <a:r>
                <a:rPr lang="en" b="1">
                  <a:latin typeface="+mj-lt"/>
                  <a:ea typeface="Calibri"/>
                  <a:cs typeface="Arial" panose="020B0604020202020204" pitchFamily="34" charset="0"/>
                  <a:sym typeface="Calibri"/>
                </a:rPr>
                <a:t> cycle</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73EE4F9A-27C0-872F-B604-E52956DF0108}"/>
                </a:ext>
              </a:extLst>
            </p:cNvPr>
            <p:cNvSpPr txBox="1"/>
            <p:nvPr/>
          </p:nvSpPr>
          <p:spPr>
            <a:xfrm>
              <a:off x="1171364" y="956278"/>
              <a:ext cx="4551266" cy="1343480"/>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dirty="0">
                  <a:latin typeface="+mj-lt"/>
                  <a:ea typeface="Calibri"/>
                  <a:cs typeface="Arial" panose="020B0604020202020204" pitchFamily="34" charset="0"/>
                  <a:sym typeface="Calibri"/>
                </a:rPr>
              </a:br>
              <a:r>
                <a:rPr lang="en" sz="2000" b="1" dirty="0">
                  <a:latin typeface="+mj-lt"/>
                  <a:ea typeface="Calibri"/>
                  <a:cs typeface="Arial" panose="020B0604020202020204" pitchFamily="34" charset="0"/>
                  <a:sym typeface="Calibri"/>
                </a:rPr>
                <a:t>Definition </a:t>
              </a:r>
              <a:br>
                <a:rPr lang="en" sz="2000" dirty="0">
                  <a:latin typeface="+mj-lt"/>
                  <a:ea typeface="Calibri"/>
                  <a:cs typeface="Arial" panose="020B0604020202020204" pitchFamily="34" charset="0"/>
                  <a:sym typeface="Calibri"/>
                </a:rPr>
              </a:br>
              <a:endParaRPr sz="2000" dirty="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DB0A5F1B-777B-2670-04CE-72FDF8DD33E5}"/>
                </a:ext>
              </a:extLst>
            </p:cNvPr>
            <p:cNvSpPr txBox="1"/>
            <p:nvPr/>
          </p:nvSpPr>
          <p:spPr>
            <a:xfrm>
              <a:off x="6986697" y="905601"/>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Facts or Characteristics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3D6C166D-2388-791E-AA2A-657BCCC77808}"/>
                </a:ext>
              </a:extLst>
            </p:cNvPr>
            <p:cNvSpPr txBox="1"/>
            <p:nvPr/>
          </p:nvSpPr>
          <p:spPr>
            <a:xfrm>
              <a:off x="1171364" y="3912001"/>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812F262E-ECA1-52E2-7E3F-B1FEF3E4AD61}"/>
                </a:ext>
              </a:extLst>
            </p:cNvPr>
            <p:cNvSpPr txBox="1"/>
            <p:nvPr/>
          </p:nvSpPr>
          <p:spPr>
            <a:xfrm>
              <a:off x="8250841" y="3912001"/>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latin typeface="+mj-lt"/>
                  <a:ea typeface="Calibri"/>
                  <a:cs typeface="Arial" panose="020B0604020202020204" pitchFamily="34" charset="0"/>
                  <a:sym typeface="Calibri"/>
                </a:rPr>
                <a:t>Non-examples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61B8443E-2F06-764B-F719-BBC0F9A37E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87</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75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1E6D-63DE-14CA-85E1-89BAD9B9E6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BBF918-EF82-6FB7-A800-B5E73D243A82}"/>
              </a:ext>
            </a:extLst>
          </p:cNvPr>
          <p:cNvSpPr>
            <a:spLocks noGrp="1"/>
          </p:cNvSpPr>
          <p:nvPr>
            <p:ph type="title"/>
          </p:nvPr>
        </p:nvSpPr>
        <p:spPr/>
        <p:txBody>
          <a:bodyPr/>
          <a:lstStyle/>
          <a:p>
            <a:r>
              <a:rPr lang="en-AU">
                <a:latin typeface="+mj-lt"/>
              </a:rPr>
              <a:t>1.11 Water cycle Frayer diagram sentence starters</a:t>
            </a:r>
          </a:p>
        </p:txBody>
      </p:sp>
      <p:sp>
        <p:nvSpPr>
          <p:cNvPr id="5" name="Google Shape;72;p15">
            <a:extLst>
              <a:ext uri="{FF2B5EF4-FFF2-40B4-BE49-F238E27FC236}">
                <a16:creationId xmlns:a16="http://schemas.microsoft.com/office/drawing/2014/main" id="{28729677-B5F6-5BF4-863F-C959CEB6885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B3EB0C28-20DE-2AB3-FD52-AFC4387262DC}"/>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B21969A7-45CA-EDFE-C692-398EC3C1CB7B}"/>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E642DF8B-6EB2-C27F-A81F-976D49BBFCBC}"/>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7EF289FF-C81C-262A-D57B-2CC69FE172E6}"/>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D4F6A12D-D776-F6ED-0FD6-297C18CB0BEF}"/>
              </a:ext>
            </a:extLst>
          </p:cNvPr>
          <p:cNvGrpSpPr/>
          <p:nvPr/>
        </p:nvGrpSpPr>
        <p:grpSpPr>
          <a:xfrm>
            <a:off x="1171364" y="905601"/>
            <a:ext cx="11562831" cy="4979912"/>
            <a:chOff x="1171364" y="905601"/>
            <a:chExt cx="11562831" cy="4979912"/>
          </a:xfrm>
        </p:grpSpPr>
        <p:sp>
          <p:nvSpPr>
            <p:cNvPr id="14" name="Google Shape;81;p15">
              <a:extLst>
                <a:ext uri="{FF2B5EF4-FFF2-40B4-BE49-F238E27FC236}">
                  <a16:creationId xmlns:a16="http://schemas.microsoft.com/office/drawing/2014/main" id="{984A4DE4-3603-9F40-A47B-369DAF6247BE}"/>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a:latin typeface="+mj-lt"/>
                  <a:ea typeface="Calibri"/>
                  <a:cs typeface="Arial" panose="020B0604020202020204" pitchFamily="34" charset="0"/>
                  <a:sym typeface="Calibri"/>
                </a:rPr>
                <a:t>Water</a:t>
              </a:r>
              <a:r>
                <a:rPr lang="en" b="1">
                  <a:latin typeface="+mj-lt"/>
                  <a:ea typeface="Calibri"/>
                  <a:cs typeface="Arial" panose="020B0604020202020204" pitchFamily="34" charset="0"/>
                  <a:sym typeface="Calibri"/>
                </a:rPr>
                <a:t> cycle</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1CB7F1FE-D8C4-8DA2-B698-D4CED1EBEA19}"/>
                </a:ext>
              </a:extLst>
            </p:cNvPr>
            <p:cNvSpPr txBox="1"/>
            <p:nvPr/>
          </p:nvSpPr>
          <p:spPr>
            <a:xfrm>
              <a:off x="1171364" y="956278"/>
              <a:ext cx="4551266" cy="862131"/>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E5104F23-4D30-DB1A-BA33-0BBCA3A72654}"/>
                </a:ext>
              </a:extLst>
            </p:cNvPr>
            <p:cNvSpPr txBox="1"/>
            <p:nvPr/>
          </p:nvSpPr>
          <p:spPr>
            <a:xfrm>
              <a:off x="6986697" y="905601"/>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Facts or Characteristics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B01E40FE-4338-B2A9-92F9-E1583C077CB1}"/>
                </a:ext>
              </a:extLst>
            </p:cNvPr>
            <p:cNvSpPr txBox="1"/>
            <p:nvPr/>
          </p:nvSpPr>
          <p:spPr>
            <a:xfrm>
              <a:off x="1171364" y="3912001"/>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2CE88317-C55A-91FA-03F3-31D4AB86A096}"/>
                </a:ext>
              </a:extLst>
            </p:cNvPr>
            <p:cNvSpPr txBox="1"/>
            <p:nvPr/>
          </p:nvSpPr>
          <p:spPr>
            <a:xfrm>
              <a:off x="8250841" y="3912001"/>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latin typeface="+mj-lt"/>
                  <a:ea typeface="Calibri"/>
                  <a:cs typeface="Arial" panose="020B0604020202020204" pitchFamily="34" charset="0"/>
                  <a:sym typeface="Calibri"/>
                </a:rPr>
                <a:t>Non-examples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4C5D6D49-E0E1-39DC-E80F-29D757D7C6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88</a:t>
            </a:fld>
            <a:endParaRPr lang="en-AU">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9635989-C5C3-5775-53D6-749E84BD43E3}"/>
              </a:ext>
            </a:extLst>
          </p:cNvPr>
          <p:cNvSpPr txBox="1"/>
          <p:nvPr/>
        </p:nvSpPr>
        <p:spPr>
          <a:xfrm>
            <a:off x="1675271" y="1758700"/>
            <a:ext cx="4193725" cy="872034"/>
          </a:xfrm>
          <a:prstGeom prst="rect">
            <a:avLst/>
          </a:prstGeom>
          <a:noFill/>
        </p:spPr>
        <p:txBody>
          <a:bodyPr wrap="square">
            <a:spAutoFit/>
          </a:bodyPr>
          <a:lstStyle/>
          <a:p>
            <a:pPr>
              <a:lnSpc>
                <a:spcPct val="150000"/>
              </a:lnSpc>
            </a:pPr>
            <a:r>
              <a:rPr lang="en-AU" sz="1800"/>
              <a:t>The water cycle is the continuous movement of…</a:t>
            </a:r>
          </a:p>
        </p:txBody>
      </p:sp>
      <p:sp>
        <p:nvSpPr>
          <p:cNvPr id="18" name="TextBox 17">
            <a:extLst>
              <a:ext uri="{FF2B5EF4-FFF2-40B4-BE49-F238E27FC236}">
                <a16:creationId xmlns:a16="http://schemas.microsoft.com/office/drawing/2014/main" id="{004E2653-4235-7853-DA4D-12B824457212}"/>
              </a:ext>
            </a:extLst>
          </p:cNvPr>
          <p:cNvSpPr txBox="1"/>
          <p:nvPr/>
        </p:nvSpPr>
        <p:spPr>
          <a:xfrm>
            <a:off x="6428816" y="1706948"/>
            <a:ext cx="4087913" cy="456535"/>
          </a:xfrm>
          <a:prstGeom prst="rect">
            <a:avLst/>
          </a:prstGeom>
          <a:noFill/>
        </p:spPr>
        <p:txBody>
          <a:bodyPr wrap="square">
            <a:spAutoFit/>
          </a:bodyPr>
          <a:lstStyle/>
          <a:p>
            <a:pPr>
              <a:lnSpc>
                <a:spcPct val="150000"/>
              </a:lnSpc>
            </a:pPr>
            <a:r>
              <a:rPr lang="en-AU" sz="1800"/>
              <a:t>It involves processes like…</a:t>
            </a:r>
          </a:p>
        </p:txBody>
      </p:sp>
      <p:sp>
        <p:nvSpPr>
          <p:cNvPr id="20" name="TextBox 19">
            <a:extLst>
              <a:ext uri="{FF2B5EF4-FFF2-40B4-BE49-F238E27FC236}">
                <a16:creationId xmlns:a16="http://schemas.microsoft.com/office/drawing/2014/main" id="{3A89BC1E-902D-1C5C-6842-5340F0EA7080}"/>
              </a:ext>
            </a:extLst>
          </p:cNvPr>
          <p:cNvSpPr txBox="1"/>
          <p:nvPr/>
        </p:nvSpPr>
        <p:spPr>
          <a:xfrm>
            <a:off x="6355222" y="4316047"/>
            <a:ext cx="4333284" cy="1892826"/>
          </a:xfrm>
          <a:prstGeom prst="rect">
            <a:avLst/>
          </a:prstGeom>
          <a:noFill/>
        </p:spPr>
        <p:txBody>
          <a:bodyPr wrap="square">
            <a:spAutoFit/>
          </a:bodyPr>
          <a:lstStyle/>
          <a:p>
            <a:pPr>
              <a:lnSpc>
                <a:spcPct val="150000"/>
              </a:lnSpc>
            </a:pPr>
            <a:r>
              <a:rPr lang="en-AU" sz="1800"/>
              <a:t>Processes may involve water in some way, but are not steps in the water cycle itself such as: </a:t>
            </a:r>
          </a:p>
          <a:p>
            <a:endParaRPr lang="en-AU" sz="1800"/>
          </a:p>
          <a:p>
            <a:pPr marL="285750" indent="-285750">
              <a:buFont typeface="Arial" panose="020B0604020202020204" pitchFamily="34" charset="0"/>
              <a:buChar char="•"/>
            </a:pPr>
            <a:endParaRPr lang="en-AU" sz="1800"/>
          </a:p>
        </p:txBody>
      </p:sp>
    </p:spTree>
    <p:extLst>
      <p:ext uri="{BB962C8B-B14F-4D97-AF65-F5344CB8AC3E}">
        <p14:creationId xmlns:p14="http://schemas.microsoft.com/office/powerpoint/2010/main" val="80763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23C7E-254B-653D-2812-939EA3BD46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B9B572-1B3D-FBDF-00DD-61663F4C3CD2}"/>
              </a:ext>
            </a:extLst>
          </p:cNvPr>
          <p:cNvSpPr>
            <a:spLocks noGrp="1"/>
          </p:cNvSpPr>
          <p:nvPr>
            <p:ph type="title"/>
          </p:nvPr>
        </p:nvSpPr>
        <p:spPr/>
        <p:txBody>
          <a:bodyPr/>
          <a:lstStyle/>
          <a:p>
            <a:r>
              <a:rPr lang="en-AU" dirty="0">
                <a:latin typeface="+mj-lt"/>
              </a:rPr>
              <a:t>1.11 Water cycle Frayer diagram sample response</a:t>
            </a:r>
          </a:p>
        </p:txBody>
      </p:sp>
      <p:sp>
        <p:nvSpPr>
          <p:cNvPr id="5" name="Google Shape;72;p15">
            <a:extLst>
              <a:ext uri="{FF2B5EF4-FFF2-40B4-BE49-F238E27FC236}">
                <a16:creationId xmlns:a16="http://schemas.microsoft.com/office/drawing/2014/main" id="{BB9655B8-4BF0-FA70-26F0-8CE2B490F7B8}"/>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0D4DD5B4-A715-CB9B-19E8-9F0151B0BF4E}"/>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D749853D-A40F-29DB-6FA7-CD88E7F68364}"/>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6509E888-5592-005A-F044-A2AB424E1D90}"/>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7ED8C426-A816-7BB1-BD3D-B981D08721D7}"/>
              </a:ext>
              <a:ext uri="{C183D7F6-B498-43B3-948B-1728B52AA6E4}">
                <adec:decorative xmlns:adec="http://schemas.microsoft.com/office/drawing/2017/decorative" val="1"/>
              </a:ext>
            </a:extLst>
          </p:cNvPr>
          <p:cNvSpPr/>
          <p:nvPr/>
        </p:nvSpPr>
        <p:spPr>
          <a:xfrm>
            <a:off x="4813068" y="3297987"/>
            <a:ext cx="2594640" cy="716024"/>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E0BF73BB-9424-965C-1032-1D7B55282452}"/>
              </a:ext>
            </a:extLst>
          </p:cNvPr>
          <p:cNvGrpSpPr/>
          <p:nvPr/>
        </p:nvGrpSpPr>
        <p:grpSpPr>
          <a:xfrm>
            <a:off x="1171364" y="905601"/>
            <a:ext cx="11562831" cy="4979912"/>
            <a:chOff x="1171364" y="905601"/>
            <a:chExt cx="11562831" cy="4979912"/>
          </a:xfrm>
        </p:grpSpPr>
        <p:sp>
          <p:nvSpPr>
            <p:cNvPr id="14" name="Google Shape;81;p15">
              <a:extLst>
                <a:ext uri="{FF2B5EF4-FFF2-40B4-BE49-F238E27FC236}">
                  <a16:creationId xmlns:a16="http://schemas.microsoft.com/office/drawing/2014/main" id="{4E5AE9A8-BFA1-177A-9EB8-3F2F715D2845}"/>
                </a:ext>
              </a:extLst>
            </p:cNvPr>
            <p:cNvSpPr txBox="1"/>
            <p:nvPr/>
          </p:nvSpPr>
          <p:spPr>
            <a:xfrm>
              <a:off x="4863817" y="3325031"/>
              <a:ext cx="2492955" cy="625168"/>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a:latin typeface="+mj-lt"/>
                  <a:ea typeface="Calibri"/>
                  <a:cs typeface="Arial" panose="020B0604020202020204" pitchFamily="34" charset="0"/>
                  <a:sym typeface="Calibri"/>
                </a:rPr>
                <a:t>Water</a:t>
              </a:r>
              <a:r>
                <a:rPr lang="en" b="1">
                  <a:latin typeface="+mj-lt"/>
                  <a:ea typeface="Calibri"/>
                  <a:cs typeface="Arial" panose="020B0604020202020204" pitchFamily="34" charset="0"/>
                  <a:sym typeface="Calibri"/>
                </a:rPr>
                <a:t> cycle</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49036BBE-74EE-33AA-DA85-56D181E9FD84}"/>
                </a:ext>
              </a:extLst>
            </p:cNvPr>
            <p:cNvSpPr txBox="1"/>
            <p:nvPr/>
          </p:nvSpPr>
          <p:spPr>
            <a:xfrm>
              <a:off x="1171364" y="956278"/>
              <a:ext cx="4551266" cy="862131"/>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479800C8-848C-2C75-F854-735255CB1488}"/>
                </a:ext>
              </a:extLst>
            </p:cNvPr>
            <p:cNvSpPr txBox="1"/>
            <p:nvPr/>
          </p:nvSpPr>
          <p:spPr>
            <a:xfrm>
              <a:off x="6986697" y="905601"/>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Facts or Characteristics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AE8FA0D5-EE5D-6FF5-56CD-75D6DCBFE6FE}"/>
                </a:ext>
              </a:extLst>
            </p:cNvPr>
            <p:cNvSpPr txBox="1"/>
            <p:nvPr/>
          </p:nvSpPr>
          <p:spPr>
            <a:xfrm>
              <a:off x="1171364" y="3912001"/>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90DA8CD7-6CF2-E523-0E61-041DB34863E7}"/>
                </a:ext>
              </a:extLst>
            </p:cNvPr>
            <p:cNvSpPr txBox="1"/>
            <p:nvPr/>
          </p:nvSpPr>
          <p:spPr>
            <a:xfrm>
              <a:off x="8250841" y="3912001"/>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latin typeface="+mj-lt"/>
                  <a:ea typeface="Calibri"/>
                  <a:cs typeface="Arial" panose="020B0604020202020204" pitchFamily="34" charset="0"/>
                  <a:sym typeface="Calibri"/>
                </a:rPr>
                <a:t>Non-examples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03E201A3-04C9-0E1B-2C39-5FB4DB7FBD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89</a:t>
            </a:fld>
            <a:endParaRPr lang="en-AU">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3FD17B-8526-DA29-1FB6-48FDCCAA06DB}"/>
              </a:ext>
            </a:extLst>
          </p:cNvPr>
          <p:cNvSpPr txBox="1"/>
          <p:nvPr/>
        </p:nvSpPr>
        <p:spPr>
          <a:xfrm>
            <a:off x="1675271" y="1758700"/>
            <a:ext cx="4277981" cy="1703030"/>
          </a:xfrm>
          <a:prstGeom prst="rect">
            <a:avLst/>
          </a:prstGeom>
          <a:noFill/>
        </p:spPr>
        <p:txBody>
          <a:bodyPr wrap="square">
            <a:spAutoFit/>
          </a:bodyPr>
          <a:lstStyle/>
          <a:p>
            <a:pPr>
              <a:lnSpc>
                <a:spcPct val="150000"/>
              </a:lnSpc>
            </a:pPr>
            <a:r>
              <a:rPr lang="en-AU" sz="1800" dirty="0"/>
              <a:t>The water cycle is the continuous movement of water through the Earth's atmosphere, biosphere, hydrosphere and lithosphere.</a:t>
            </a:r>
          </a:p>
        </p:txBody>
      </p:sp>
      <p:sp>
        <p:nvSpPr>
          <p:cNvPr id="18" name="TextBox 17">
            <a:extLst>
              <a:ext uri="{FF2B5EF4-FFF2-40B4-BE49-F238E27FC236}">
                <a16:creationId xmlns:a16="http://schemas.microsoft.com/office/drawing/2014/main" id="{E8F8EBCF-53BD-28C3-783A-8891EAC00BF1}"/>
              </a:ext>
            </a:extLst>
          </p:cNvPr>
          <p:cNvSpPr txBox="1"/>
          <p:nvPr/>
        </p:nvSpPr>
        <p:spPr>
          <a:xfrm>
            <a:off x="6428816" y="1571836"/>
            <a:ext cx="4259690" cy="1703030"/>
          </a:xfrm>
          <a:prstGeom prst="rect">
            <a:avLst/>
          </a:prstGeom>
          <a:noFill/>
        </p:spPr>
        <p:txBody>
          <a:bodyPr wrap="square">
            <a:spAutoFit/>
          </a:bodyPr>
          <a:lstStyle/>
          <a:p>
            <a:pPr>
              <a:lnSpc>
                <a:spcPct val="150000"/>
              </a:lnSpc>
            </a:pPr>
            <a:r>
              <a:rPr lang="en-AU" sz="1800"/>
              <a:t>It involves processes like evaporation, condensation, precipitation, and collection, which recycle water and help support all life on Earth.</a:t>
            </a:r>
          </a:p>
        </p:txBody>
      </p:sp>
      <p:pic>
        <p:nvPicPr>
          <p:cNvPr id="24" name="Picture 23" descr="An image of the water cycle">
            <a:extLst>
              <a:ext uri="{FF2B5EF4-FFF2-40B4-BE49-F238E27FC236}">
                <a16:creationId xmlns:a16="http://schemas.microsoft.com/office/drawing/2014/main" id="{AE25A916-1B8B-34F3-DE20-B78B39CA2AD0}"/>
              </a:ext>
            </a:extLst>
          </p:cNvPr>
          <p:cNvPicPr>
            <a:picLocks noChangeAspect="1"/>
          </p:cNvPicPr>
          <p:nvPr/>
        </p:nvPicPr>
        <p:blipFill>
          <a:blip r:embed="rId3"/>
          <a:stretch>
            <a:fillRect/>
          </a:stretch>
        </p:blipFill>
        <p:spPr>
          <a:xfrm>
            <a:off x="3139313" y="4014011"/>
            <a:ext cx="1516372" cy="2087759"/>
          </a:xfrm>
          <a:prstGeom prst="rect">
            <a:avLst/>
          </a:prstGeom>
        </p:spPr>
      </p:pic>
      <p:sp>
        <p:nvSpPr>
          <p:cNvPr id="20" name="TextBox 19">
            <a:extLst>
              <a:ext uri="{FF2B5EF4-FFF2-40B4-BE49-F238E27FC236}">
                <a16:creationId xmlns:a16="http://schemas.microsoft.com/office/drawing/2014/main" id="{90BEA9C1-D7C1-EEE2-049E-18B046272252}"/>
              </a:ext>
            </a:extLst>
          </p:cNvPr>
          <p:cNvSpPr txBox="1"/>
          <p:nvPr/>
        </p:nvSpPr>
        <p:spPr>
          <a:xfrm>
            <a:off x="6343983" y="4175773"/>
            <a:ext cx="4333284" cy="2118529"/>
          </a:xfrm>
          <a:prstGeom prst="rect">
            <a:avLst/>
          </a:prstGeom>
          <a:noFill/>
        </p:spPr>
        <p:txBody>
          <a:bodyPr wrap="square">
            <a:spAutoFit/>
          </a:bodyPr>
          <a:lstStyle/>
          <a:p>
            <a:pPr>
              <a:lnSpc>
                <a:spcPct val="150000"/>
              </a:lnSpc>
            </a:pPr>
            <a:r>
              <a:rPr lang="en-AU" sz="1800"/>
              <a:t>Processes that may involve water in some way, but are not steps in the water cycle itself, such as: </a:t>
            </a:r>
          </a:p>
          <a:p>
            <a:pPr marL="285750" indent="-285750">
              <a:lnSpc>
                <a:spcPct val="150000"/>
              </a:lnSpc>
              <a:buFont typeface="Arial" panose="020B0604020202020204" pitchFamily="34" charset="0"/>
              <a:buChar char="•"/>
            </a:pPr>
            <a:r>
              <a:rPr lang="en-AU" sz="1800"/>
              <a:t>Photosynthesis</a:t>
            </a:r>
          </a:p>
          <a:p>
            <a:pPr marL="285750" indent="-285750">
              <a:lnSpc>
                <a:spcPct val="150000"/>
              </a:lnSpc>
              <a:buFont typeface="Arial" panose="020B0604020202020204" pitchFamily="34" charset="0"/>
              <a:buChar char="•"/>
            </a:pPr>
            <a:r>
              <a:rPr lang="en-AU" sz="1800"/>
              <a:t>Respiration</a:t>
            </a:r>
          </a:p>
        </p:txBody>
      </p:sp>
    </p:spTree>
    <p:extLst>
      <p:ext uri="{BB962C8B-B14F-4D97-AF65-F5344CB8AC3E}">
        <p14:creationId xmlns:p14="http://schemas.microsoft.com/office/powerpoint/2010/main" val="46801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F2D4DF-724C-1E25-CC28-4E29C8FF55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3" name="Title 2">
            <a:extLst>
              <a:ext uri="{FF2B5EF4-FFF2-40B4-BE49-F238E27FC236}">
                <a16:creationId xmlns:a16="http://schemas.microsoft.com/office/drawing/2014/main" id="{8F3B44E8-876E-3341-73BA-1B2DE29903F9}"/>
              </a:ext>
            </a:extLst>
          </p:cNvPr>
          <p:cNvSpPr>
            <a:spLocks noGrp="1"/>
          </p:cNvSpPr>
          <p:nvPr>
            <p:ph type="title"/>
          </p:nvPr>
        </p:nvSpPr>
        <p:spPr/>
        <p:txBody>
          <a:bodyPr/>
          <a:lstStyle/>
          <a:p>
            <a:r>
              <a:rPr lang="en-AU" dirty="0"/>
              <a:t>1.2 Setting the scene for sustainability</a:t>
            </a:r>
          </a:p>
        </p:txBody>
      </p:sp>
      <p:sp>
        <p:nvSpPr>
          <p:cNvPr id="4" name="Text Placeholder 3">
            <a:extLst>
              <a:ext uri="{FF2B5EF4-FFF2-40B4-BE49-F238E27FC236}">
                <a16:creationId xmlns:a16="http://schemas.microsoft.com/office/drawing/2014/main" id="{9EEC592F-1F11-34D7-FC8E-D7A82398F593}"/>
              </a:ext>
            </a:extLst>
          </p:cNvPr>
          <p:cNvSpPr>
            <a:spLocks noGrp="1"/>
          </p:cNvSpPr>
          <p:nvPr>
            <p:ph type="body" sz="quarter" idx="18"/>
          </p:nvPr>
        </p:nvSpPr>
        <p:spPr/>
        <p:txBody>
          <a:bodyPr/>
          <a:lstStyle/>
          <a:p>
            <a:r>
              <a:rPr lang="en-AU" dirty="0"/>
              <a:t>Video reflection</a:t>
            </a:r>
          </a:p>
        </p:txBody>
      </p:sp>
      <p:pic>
        <p:nvPicPr>
          <p:cNvPr id="6" name="Online Media 5" title="What is Sustainability">
            <a:hlinkClick r:id="" action="ppaction://media"/>
            <a:extLst>
              <a:ext uri="{FF2B5EF4-FFF2-40B4-BE49-F238E27FC236}">
                <a16:creationId xmlns:a16="http://schemas.microsoft.com/office/drawing/2014/main" id="{A78B676D-EF48-69B0-CFFC-8FB7DB71F188}"/>
              </a:ext>
            </a:extLst>
          </p:cNvPr>
          <p:cNvPicPr>
            <a:picLocks noRot="1" noChangeAspect="1"/>
          </p:cNvPicPr>
          <p:nvPr>
            <a:videoFile r:link="rId1"/>
          </p:nvPr>
        </p:nvPicPr>
        <p:blipFill>
          <a:blip r:embed="rId4"/>
          <a:stretch>
            <a:fillRect/>
          </a:stretch>
        </p:blipFill>
        <p:spPr>
          <a:xfrm>
            <a:off x="348001" y="1742577"/>
            <a:ext cx="7625476" cy="4308394"/>
          </a:xfrm>
          <a:prstGeom prst="rect">
            <a:avLst/>
          </a:prstGeom>
          <a:ln w="38100">
            <a:solidFill>
              <a:schemeClr val="tx1"/>
            </a:solidFill>
          </a:ln>
        </p:spPr>
      </p:pic>
      <p:sp>
        <p:nvSpPr>
          <p:cNvPr id="5" name="Text Placeholder 4">
            <a:extLst>
              <a:ext uri="{FF2B5EF4-FFF2-40B4-BE49-F238E27FC236}">
                <a16:creationId xmlns:a16="http://schemas.microsoft.com/office/drawing/2014/main" id="{4784EA57-D7A5-49F3-321B-E46D1B016408}"/>
              </a:ext>
            </a:extLst>
          </p:cNvPr>
          <p:cNvSpPr>
            <a:spLocks noGrp="1"/>
          </p:cNvSpPr>
          <p:nvPr>
            <p:ph type="body" sz="quarter" idx="17"/>
          </p:nvPr>
        </p:nvSpPr>
        <p:spPr>
          <a:xfrm>
            <a:off x="8257046" y="1690165"/>
            <a:ext cx="3586952" cy="4623169"/>
          </a:xfrm>
        </p:spPr>
        <p:txBody>
          <a:bodyPr/>
          <a:lstStyle/>
          <a:p>
            <a:r>
              <a:rPr lang="en-AU" sz="1800" dirty="0">
                <a:effectLst/>
                <a:latin typeface="Arial" panose="020B0604020202020204" pitchFamily="34" charset="0"/>
                <a:ea typeface="Calibri" panose="020F0502020204030204" pitchFamily="34" charset="0"/>
              </a:rPr>
              <a:t>As you watch, reflect on the following: </a:t>
            </a:r>
          </a:p>
          <a:p>
            <a:pPr marL="342900" indent="-34290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What does sustainability mean to you? </a:t>
            </a:r>
          </a:p>
          <a:p>
            <a:pPr marL="342900" indent="-34290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Why is sustainability important? </a:t>
            </a:r>
            <a:endParaRPr lang="en-AU" sz="1800" dirty="0"/>
          </a:p>
        </p:txBody>
      </p:sp>
      <p:sp>
        <p:nvSpPr>
          <p:cNvPr id="8" name="TextBox 7">
            <a:extLst>
              <a:ext uri="{FF2B5EF4-FFF2-40B4-BE49-F238E27FC236}">
                <a16:creationId xmlns:a16="http://schemas.microsoft.com/office/drawing/2014/main" id="{06842E1A-03CE-FF60-337D-38E18AFC27F3}"/>
              </a:ext>
              <a:ext uri="{C183D7F6-B498-43B3-948B-1728B52AA6E4}">
                <adec:decorative xmlns:adec="http://schemas.microsoft.com/office/drawing/2017/decorative" val="1"/>
              </a:ext>
            </a:extLst>
          </p:cNvPr>
          <p:cNvSpPr txBox="1"/>
          <p:nvPr/>
        </p:nvSpPr>
        <p:spPr>
          <a:xfrm>
            <a:off x="348000" y="6306782"/>
            <a:ext cx="7625476"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What is Sustainability (3:06)</a:t>
            </a:r>
            <a:endParaRPr lang="en-AU" sz="1800" dirty="0"/>
          </a:p>
        </p:txBody>
      </p:sp>
    </p:spTree>
    <p:extLst>
      <p:ext uri="{BB962C8B-B14F-4D97-AF65-F5344CB8AC3E}">
        <p14:creationId xmlns:p14="http://schemas.microsoft.com/office/powerpoint/2010/main" val="15565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BD865-9D25-F7C5-D529-77715972BE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885B83-FEFB-C4C9-991C-B37E337257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
        <p:nvSpPr>
          <p:cNvPr id="11" name="Title 10">
            <a:extLst>
              <a:ext uri="{FF2B5EF4-FFF2-40B4-BE49-F238E27FC236}">
                <a16:creationId xmlns:a16="http://schemas.microsoft.com/office/drawing/2014/main" id="{905619B0-2EBA-19BE-EC7B-3F16F892F1E9}"/>
              </a:ext>
            </a:extLst>
          </p:cNvPr>
          <p:cNvSpPr>
            <a:spLocks noGrp="1"/>
          </p:cNvSpPr>
          <p:nvPr>
            <p:ph type="title"/>
          </p:nvPr>
        </p:nvSpPr>
        <p:spPr>
          <a:xfrm>
            <a:off x="359999" y="360000"/>
            <a:ext cx="11483999" cy="545601"/>
          </a:xfrm>
        </p:spPr>
        <p:txBody>
          <a:bodyPr/>
          <a:lstStyle/>
          <a:p>
            <a:r>
              <a:rPr lang="en-AU"/>
              <a:t>1.11 The water cycle</a:t>
            </a:r>
          </a:p>
        </p:txBody>
      </p:sp>
      <p:pic>
        <p:nvPicPr>
          <p:cNvPr id="4" name="Picture 3" descr="The water cycle diagram">
            <a:extLst>
              <a:ext uri="{FF2B5EF4-FFF2-40B4-BE49-F238E27FC236}">
                <a16:creationId xmlns:a16="http://schemas.microsoft.com/office/drawing/2014/main" id="{23133756-7163-1DF7-C004-16AB15E5F680}"/>
              </a:ext>
            </a:extLst>
          </p:cNvPr>
          <p:cNvPicPr>
            <a:picLocks noChangeAspect="1"/>
          </p:cNvPicPr>
          <p:nvPr/>
        </p:nvPicPr>
        <p:blipFill>
          <a:blip r:embed="rId3"/>
          <a:stretch>
            <a:fillRect/>
          </a:stretch>
        </p:blipFill>
        <p:spPr>
          <a:xfrm>
            <a:off x="359999" y="1054950"/>
            <a:ext cx="8153065" cy="5299868"/>
          </a:xfrm>
          <a:prstGeom prst="rect">
            <a:avLst/>
          </a:prstGeom>
        </p:spPr>
      </p:pic>
      <p:sp>
        <p:nvSpPr>
          <p:cNvPr id="9" name="TextBox 8">
            <a:extLst>
              <a:ext uri="{FF2B5EF4-FFF2-40B4-BE49-F238E27FC236}">
                <a16:creationId xmlns:a16="http://schemas.microsoft.com/office/drawing/2014/main" id="{CE04C26B-C49A-724A-E9A3-324E14CDEBED}"/>
              </a:ext>
            </a:extLst>
          </p:cNvPr>
          <p:cNvSpPr txBox="1"/>
          <p:nvPr/>
        </p:nvSpPr>
        <p:spPr>
          <a:xfrm>
            <a:off x="359999" y="6534417"/>
            <a:ext cx="6969814" cy="161583"/>
          </a:xfrm>
          <a:prstGeom prst="rect">
            <a:avLst/>
          </a:prstGeom>
          <a:noFill/>
        </p:spPr>
        <p:txBody>
          <a:bodyPr wrap="square" lIns="0" tIns="0" rIns="0" bIns="0">
            <a:spAutoFit/>
          </a:bodyPr>
          <a:lstStyle/>
          <a:p>
            <a:r>
              <a:rPr lang="en-AU" sz="1050" dirty="0">
                <a:hlinkClick r:id="rId4"/>
              </a:rPr>
              <a:t>The water cycle </a:t>
            </a:r>
            <a:r>
              <a:rPr lang="en-AU" sz="1050" dirty="0"/>
              <a:t>by </a:t>
            </a:r>
            <a:r>
              <a:rPr lang="en-AU" sz="1050" b="0" i="0" dirty="0">
                <a:solidFill>
                  <a:srgbClr val="212124"/>
                </a:solidFill>
                <a:effectLst/>
              </a:rPr>
              <a:t>NOAA National Weather Service Jetstream is licensed under </a:t>
            </a:r>
            <a:r>
              <a:rPr lang="en-AU" sz="1050" b="0" i="0" dirty="0">
                <a:solidFill>
                  <a:srgbClr val="212124"/>
                </a:solidFill>
                <a:effectLst/>
                <a:hlinkClick r:id="rId5"/>
              </a:rPr>
              <a:t>CC BY 2.0</a:t>
            </a:r>
            <a:endParaRPr lang="en-AU" sz="1050" dirty="0"/>
          </a:p>
        </p:txBody>
      </p:sp>
    </p:spTree>
    <p:extLst>
      <p:ext uri="{BB962C8B-B14F-4D97-AF65-F5344CB8AC3E}">
        <p14:creationId xmlns:p14="http://schemas.microsoft.com/office/powerpoint/2010/main" val="246241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F268-3FFD-26D5-C2B5-25C58279D8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75E7EC-C190-64D7-325E-869F6E0E80B7}"/>
              </a:ext>
            </a:extLst>
          </p:cNvPr>
          <p:cNvSpPr>
            <a:spLocks noGrp="1"/>
          </p:cNvSpPr>
          <p:nvPr>
            <p:ph type="title"/>
          </p:nvPr>
        </p:nvSpPr>
        <p:spPr/>
        <p:txBody>
          <a:bodyPr/>
          <a:lstStyle/>
          <a:p>
            <a:r>
              <a:rPr lang="en-AU" dirty="0"/>
              <a:t>1.11 Predict–Explain–Observe–Explain (1 of 2)</a:t>
            </a:r>
          </a:p>
        </p:txBody>
      </p:sp>
      <p:sp>
        <p:nvSpPr>
          <p:cNvPr id="6" name="Text Placeholder 5">
            <a:extLst>
              <a:ext uri="{FF2B5EF4-FFF2-40B4-BE49-F238E27FC236}">
                <a16:creationId xmlns:a16="http://schemas.microsoft.com/office/drawing/2014/main" id="{E983714E-4B5E-B1C3-3712-54EBABCF45EC}"/>
              </a:ext>
            </a:extLst>
          </p:cNvPr>
          <p:cNvSpPr>
            <a:spLocks noGrp="1"/>
          </p:cNvSpPr>
          <p:nvPr>
            <p:ph type="body" sz="quarter" idx="18"/>
          </p:nvPr>
        </p:nvSpPr>
        <p:spPr/>
        <p:txBody>
          <a:bodyPr/>
          <a:lstStyle/>
          <a:p>
            <a:r>
              <a:rPr lang="en-AU" dirty="0"/>
              <a:t>As the ice melts, what will happen to the water level?</a:t>
            </a:r>
          </a:p>
        </p:txBody>
      </p:sp>
      <p:pic>
        <p:nvPicPr>
          <p:cNvPr id="2" name="Picture 1" descr="sample diagram of equipment setup for a model of sea ice and ice sheets melting.">
            <a:extLst>
              <a:ext uri="{FF2B5EF4-FFF2-40B4-BE49-F238E27FC236}">
                <a16:creationId xmlns:a16="http://schemas.microsoft.com/office/drawing/2014/main" id="{B8B7CB64-1501-816E-8158-F717CDC85685}"/>
              </a:ext>
            </a:extLst>
          </p:cNvPr>
          <p:cNvPicPr>
            <a:picLocks noChangeAspect="1"/>
          </p:cNvPicPr>
          <p:nvPr/>
        </p:nvPicPr>
        <p:blipFill>
          <a:blip r:embed="rId3"/>
          <a:stretch>
            <a:fillRect/>
          </a:stretch>
        </p:blipFill>
        <p:spPr>
          <a:xfrm>
            <a:off x="815179" y="2645342"/>
            <a:ext cx="10561642" cy="2578496"/>
          </a:xfrm>
          <a:prstGeom prst="rect">
            <a:avLst/>
          </a:prstGeom>
        </p:spPr>
      </p:pic>
      <p:sp>
        <p:nvSpPr>
          <p:cNvPr id="3" name="TextBox 2">
            <a:extLst>
              <a:ext uri="{FF2B5EF4-FFF2-40B4-BE49-F238E27FC236}">
                <a16:creationId xmlns:a16="http://schemas.microsoft.com/office/drawing/2014/main" id="{9B629F97-5CF6-E0E1-B53D-80E8F4959234}"/>
              </a:ext>
            </a:extLst>
          </p:cNvPr>
          <p:cNvSpPr txBox="1"/>
          <p:nvPr/>
        </p:nvSpPr>
        <p:spPr>
          <a:xfrm>
            <a:off x="4338776" y="2563486"/>
            <a:ext cx="3767769" cy="310015"/>
          </a:xfrm>
          <a:prstGeom prst="rect">
            <a:avLst/>
          </a:prstGeom>
          <a:noFill/>
        </p:spPr>
        <p:txBody>
          <a:bodyPr wrap="square" lIns="0" tIns="0" rIns="0" bIns="0" rtlCol="0">
            <a:noAutofit/>
          </a:bodyPr>
          <a:lstStyle/>
          <a:p>
            <a:pPr algn="l"/>
            <a:r>
              <a:rPr lang="en-AU" dirty="0"/>
              <a:t>Beaker A          Beaker B</a:t>
            </a:r>
          </a:p>
        </p:txBody>
      </p:sp>
    </p:spTree>
    <p:extLst>
      <p:ext uri="{BB962C8B-B14F-4D97-AF65-F5344CB8AC3E}">
        <p14:creationId xmlns:p14="http://schemas.microsoft.com/office/powerpoint/2010/main" val="41210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79371A-ACBA-414F-3A00-1B9646FC95B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92535"/>
            <a:ext cx="11836400" cy="54820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80DB5AE-86A5-87C8-BA82-CDE1AC425E71}"/>
              </a:ext>
            </a:extLst>
          </p:cNvPr>
          <p:cNvSpPr>
            <a:spLocks noGrp="1"/>
          </p:cNvSpPr>
          <p:nvPr>
            <p:ph type="title"/>
          </p:nvPr>
        </p:nvSpPr>
        <p:spPr/>
        <p:txBody>
          <a:bodyPr/>
          <a:lstStyle/>
          <a:p>
            <a:r>
              <a:rPr lang="en-AU" dirty="0"/>
              <a:t>1.11 Predict–Explain–Observe–Explain (2 of 2)</a:t>
            </a:r>
          </a:p>
        </p:txBody>
      </p:sp>
      <p:sp>
        <p:nvSpPr>
          <p:cNvPr id="5" name="Text Placeholder 4">
            <a:extLst>
              <a:ext uri="{FF2B5EF4-FFF2-40B4-BE49-F238E27FC236}">
                <a16:creationId xmlns:a16="http://schemas.microsoft.com/office/drawing/2014/main" id="{9B6083EA-8CDF-011A-15BF-7E0603E2AFB4}"/>
              </a:ext>
            </a:extLst>
          </p:cNvPr>
          <p:cNvSpPr>
            <a:spLocks noGrp="1"/>
          </p:cNvSpPr>
          <p:nvPr>
            <p:ph type="body" sz="quarter" idx="18"/>
          </p:nvPr>
        </p:nvSpPr>
        <p:spPr/>
        <p:txBody>
          <a:bodyPr/>
          <a:lstStyle/>
          <a:p>
            <a:r>
              <a:rPr lang="en-AU"/>
              <a:t>As the ice melts, what will happen to the water level?</a:t>
            </a:r>
          </a:p>
        </p:txBody>
      </p:sp>
      <p:sp>
        <p:nvSpPr>
          <p:cNvPr id="6" name="TextBox 5">
            <a:extLst>
              <a:ext uri="{FF2B5EF4-FFF2-40B4-BE49-F238E27FC236}">
                <a16:creationId xmlns:a16="http://schemas.microsoft.com/office/drawing/2014/main" id="{5CCFBBF3-9D59-BC58-8DDB-131F01D90EA3}"/>
              </a:ext>
            </a:extLst>
          </p:cNvPr>
          <p:cNvSpPr txBox="1"/>
          <p:nvPr/>
        </p:nvSpPr>
        <p:spPr>
          <a:xfrm>
            <a:off x="360000" y="2222500"/>
            <a:ext cx="2383200" cy="3898900"/>
          </a:xfrm>
          <a:prstGeom prst="rect">
            <a:avLst/>
          </a:prstGeom>
          <a:noFill/>
        </p:spPr>
        <p:txBody>
          <a:bodyPr wrap="square" lIns="0" tIns="0" rIns="0" bIns="0" rtlCol="0">
            <a:noAutofit/>
          </a:bodyPr>
          <a:lstStyle/>
          <a:p>
            <a:pPr algn="l">
              <a:lnSpc>
                <a:spcPct val="150000"/>
              </a:lnSpc>
            </a:pPr>
            <a:r>
              <a:rPr lang="en-AU" sz="1800" dirty="0"/>
              <a:t>I predict that as the ice melts in both beaker A and beaker B, the water level will rise.</a:t>
            </a:r>
          </a:p>
        </p:txBody>
      </p:sp>
      <p:sp>
        <p:nvSpPr>
          <p:cNvPr id="7" name="TextBox 6">
            <a:extLst>
              <a:ext uri="{FF2B5EF4-FFF2-40B4-BE49-F238E27FC236}">
                <a16:creationId xmlns:a16="http://schemas.microsoft.com/office/drawing/2014/main" id="{F1F73C42-7E20-E5F7-D7C9-D7BCFE6A2F05}"/>
              </a:ext>
            </a:extLst>
          </p:cNvPr>
          <p:cNvSpPr txBox="1"/>
          <p:nvPr/>
        </p:nvSpPr>
        <p:spPr>
          <a:xfrm>
            <a:off x="3331800" y="2222500"/>
            <a:ext cx="2383200" cy="3898900"/>
          </a:xfrm>
          <a:prstGeom prst="rect">
            <a:avLst/>
          </a:prstGeom>
          <a:noFill/>
        </p:spPr>
        <p:txBody>
          <a:bodyPr wrap="square" lIns="0" tIns="0" rIns="0" bIns="0" rtlCol="0">
            <a:noAutofit/>
          </a:bodyPr>
          <a:lstStyle/>
          <a:p>
            <a:pPr algn="l">
              <a:lnSpc>
                <a:spcPct val="150000"/>
              </a:lnSpc>
            </a:pPr>
            <a:r>
              <a:rPr lang="en-AU" sz="1800"/>
              <a:t>Ice is made of water, so when it melts, it turns into more liquid water. Since I am adding more liquid to the container, I think the water level will increase.</a:t>
            </a:r>
          </a:p>
        </p:txBody>
      </p:sp>
      <p:sp>
        <p:nvSpPr>
          <p:cNvPr id="8" name="TextBox 7">
            <a:extLst>
              <a:ext uri="{FF2B5EF4-FFF2-40B4-BE49-F238E27FC236}">
                <a16:creationId xmlns:a16="http://schemas.microsoft.com/office/drawing/2014/main" id="{5CA1791B-38E6-5B53-39A5-11517EF2DA67}"/>
              </a:ext>
            </a:extLst>
          </p:cNvPr>
          <p:cNvSpPr txBox="1"/>
          <p:nvPr/>
        </p:nvSpPr>
        <p:spPr>
          <a:xfrm>
            <a:off x="6303600" y="2222500"/>
            <a:ext cx="2383200" cy="3898900"/>
          </a:xfrm>
          <a:prstGeom prst="rect">
            <a:avLst/>
          </a:prstGeom>
          <a:noFill/>
        </p:spPr>
        <p:txBody>
          <a:bodyPr wrap="square" lIns="0" tIns="0" rIns="0" bIns="0" rtlCol="0">
            <a:noAutofit/>
          </a:bodyPr>
          <a:lstStyle/>
          <a:p>
            <a:pPr algn="l">
              <a:lnSpc>
                <a:spcPct val="150000"/>
              </a:lnSpc>
            </a:pPr>
            <a:r>
              <a:rPr lang="en-AU" sz="1800" dirty="0"/>
              <a:t>The ice melted completely, but the level of the water stayed the same in beaker B. The water level did rise in beaker A when the ice melted.</a:t>
            </a:r>
          </a:p>
        </p:txBody>
      </p:sp>
      <p:sp>
        <p:nvSpPr>
          <p:cNvPr id="9" name="TextBox 8">
            <a:extLst>
              <a:ext uri="{FF2B5EF4-FFF2-40B4-BE49-F238E27FC236}">
                <a16:creationId xmlns:a16="http://schemas.microsoft.com/office/drawing/2014/main" id="{7E8F2A6E-DC23-052C-1C08-20C7188B2BA7}"/>
              </a:ext>
            </a:extLst>
          </p:cNvPr>
          <p:cNvSpPr txBox="1"/>
          <p:nvPr/>
        </p:nvSpPr>
        <p:spPr>
          <a:xfrm>
            <a:off x="9275400" y="2222500"/>
            <a:ext cx="2383200" cy="3898900"/>
          </a:xfrm>
          <a:prstGeom prst="rect">
            <a:avLst/>
          </a:prstGeom>
          <a:noFill/>
        </p:spPr>
        <p:txBody>
          <a:bodyPr wrap="square" lIns="0" tIns="0" rIns="0" bIns="0" rtlCol="0">
            <a:noAutofit/>
          </a:bodyPr>
          <a:lstStyle/>
          <a:p>
            <a:pPr algn="l">
              <a:lnSpc>
                <a:spcPct val="150000"/>
              </a:lnSpc>
            </a:pPr>
            <a:r>
              <a:rPr lang="en-AU" sz="1800" dirty="0"/>
              <a:t>A floating object displaces a volume of water equal to its weight. When the ice melted in beaker B, it turned into the same amount of liquid water that it had already displaced, so the water level did not change.</a:t>
            </a:r>
          </a:p>
        </p:txBody>
      </p:sp>
      <p:sp>
        <p:nvSpPr>
          <p:cNvPr id="2" name="Rectangle 1">
            <a:extLst>
              <a:ext uri="{FF2B5EF4-FFF2-40B4-BE49-F238E27FC236}">
                <a16:creationId xmlns:a16="http://schemas.microsoft.com/office/drawing/2014/main" id="{7B6412A2-EC97-0D2A-A0F1-FB01E770B024}"/>
              </a:ext>
            </a:extLst>
          </p:cNvPr>
          <p:cNvSpPr/>
          <p:nvPr/>
        </p:nvSpPr>
        <p:spPr>
          <a:xfrm>
            <a:off x="12391558" y="2324099"/>
            <a:ext cx="2492566" cy="4224281"/>
          </a:xfrm>
          <a:prstGeom prst="rect">
            <a:avLst/>
          </a:prstGeom>
          <a:solidFill>
            <a:srgbClr val="81C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ysClr val="windowText" lastClr="000000"/>
                </a:solidFill>
              </a:rPr>
              <a:t>The water level rose in beaker A as the water was not displaced by the ice already.</a:t>
            </a:r>
          </a:p>
        </p:txBody>
      </p:sp>
    </p:spTree>
    <p:extLst>
      <p:ext uri="{BB962C8B-B14F-4D97-AF65-F5344CB8AC3E}">
        <p14:creationId xmlns:p14="http://schemas.microsoft.com/office/powerpoint/2010/main" val="107801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7 7.40741E-7 L -0.26315 0.00278 " pathEditMode="relative" rAng="0" ptsTypes="AA">
                                      <p:cBhvr>
                                        <p:cTn id="26" dur="2000" fill="hold"/>
                                        <p:tgtEl>
                                          <p:spTgt spid="2"/>
                                        </p:tgtEl>
                                        <p:attrNameLst>
                                          <p:attrName>ppt_x</p:attrName>
                                          <p:attrName>ppt_y</p:attrName>
                                        </p:attrNameLst>
                                      </p:cBhvr>
                                      <p:rCtr x="-131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BD865-9D25-F7C5-D529-77715972BE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885B83-FEFB-C4C9-991C-B37E337257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sp>
        <p:nvSpPr>
          <p:cNvPr id="11" name="Title 10">
            <a:extLst>
              <a:ext uri="{FF2B5EF4-FFF2-40B4-BE49-F238E27FC236}">
                <a16:creationId xmlns:a16="http://schemas.microsoft.com/office/drawing/2014/main" id="{905619B0-2EBA-19BE-EC7B-3F16F892F1E9}"/>
              </a:ext>
            </a:extLst>
          </p:cNvPr>
          <p:cNvSpPr>
            <a:spLocks noGrp="1"/>
          </p:cNvSpPr>
          <p:nvPr>
            <p:ph type="title"/>
          </p:nvPr>
        </p:nvSpPr>
        <p:spPr>
          <a:xfrm>
            <a:off x="359999" y="360000"/>
            <a:ext cx="11483999" cy="545601"/>
          </a:xfrm>
        </p:spPr>
        <p:txBody>
          <a:bodyPr/>
          <a:lstStyle/>
          <a:p>
            <a:r>
              <a:rPr lang="en-AU" dirty="0"/>
              <a:t>1.11 The effect of climate change on ecosystems (1 of 2)</a:t>
            </a:r>
          </a:p>
        </p:txBody>
      </p:sp>
      <p:sp>
        <p:nvSpPr>
          <p:cNvPr id="13" name="Text Placeholder 12">
            <a:extLst>
              <a:ext uri="{FF2B5EF4-FFF2-40B4-BE49-F238E27FC236}">
                <a16:creationId xmlns:a16="http://schemas.microsoft.com/office/drawing/2014/main" id="{AC5067CC-6EDA-1B90-4541-DB9148255C87}"/>
              </a:ext>
            </a:extLst>
          </p:cNvPr>
          <p:cNvSpPr>
            <a:spLocks noGrp="1"/>
          </p:cNvSpPr>
          <p:nvPr>
            <p:ph type="body" sz="quarter" idx="18"/>
          </p:nvPr>
        </p:nvSpPr>
        <p:spPr>
          <a:xfrm>
            <a:off x="360000" y="982520"/>
            <a:ext cx="11483998" cy="356423"/>
          </a:xfrm>
        </p:spPr>
        <p:txBody>
          <a:bodyPr/>
          <a:lstStyle/>
          <a:p>
            <a:r>
              <a:rPr lang="en-AU" dirty="0" err="1"/>
              <a:t>Warraber</a:t>
            </a:r>
            <a:r>
              <a:rPr lang="en-AU" dirty="0"/>
              <a:t> – Torres Strait Islands</a:t>
            </a:r>
          </a:p>
        </p:txBody>
      </p:sp>
      <p:pic>
        <p:nvPicPr>
          <p:cNvPr id="6" name="Picture 5" descr="A map of the Torres Strait Islands">
            <a:extLst>
              <a:ext uri="{FF2B5EF4-FFF2-40B4-BE49-F238E27FC236}">
                <a16:creationId xmlns:a16="http://schemas.microsoft.com/office/drawing/2014/main" id="{E55F5664-AEA1-03C0-79D6-64731DEA2C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598" y="1229782"/>
            <a:ext cx="5362741" cy="5321463"/>
          </a:xfrm>
          <a:prstGeom prst="rect">
            <a:avLst/>
          </a:prstGeom>
          <a:noFill/>
          <a:ln>
            <a:noFill/>
          </a:ln>
        </p:spPr>
      </p:pic>
      <p:sp>
        <p:nvSpPr>
          <p:cNvPr id="8" name="Rectangle 7" descr="The shape indicates the location of Warraber Island">
            <a:extLst>
              <a:ext uri="{FF2B5EF4-FFF2-40B4-BE49-F238E27FC236}">
                <a16:creationId xmlns:a16="http://schemas.microsoft.com/office/drawing/2014/main" id="{95139A43-466F-46F7-8855-0E5675B4AD19}"/>
              </a:ext>
            </a:extLst>
          </p:cNvPr>
          <p:cNvSpPr/>
          <p:nvPr/>
        </p:nvSpPr>
        <p:spPr>
          <a:xfrm>
            <a:off x="7921410" y="3845982"/>
            <a:ext cx="577074" cy="19822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D7714416-B5DC-92D4-B962-05E9AAAF7E47}"/>
              </a:ext>
            </a:extLst>
          </p:cNvPr>
          <p:cNvSpPr txBox="1"/>
          <p:nvPr/>
        </p:nvSpPr>
        <p:spPr>
          <a:xfrm>
            <a:off x="174106" y="6442084"/>
            <a:ext cx="5815214" cy="253916"/>
          </a:xfrm>
          <a:prstGeom prst="rect">
            <a:avLst/>
          </a:prstGeom>
          <a:noFill/>
        </p:spPr>
        <p:txBody>
          <a:bodyPr wrap="square">
            <a:spAutoFit/>
          </a:bodyPr>
          <a:lstStyle/>
          <a:p>
            <a:pPr algn="l"/>
            <a:r>
              <a:rPr lang="en-AU" sz="1050" b="0" i="0" dirty="0">
                <a:solidFill>
                  <a:srgbClr val="101418"/>
                </a:solidFill>
                <a:effectLst/>
                <a:hlinkClick r:id="rId4"/>
              </a:rPr>
              <a:t>TorresStraitIslandsMap</a:t>
            </a:r>
            <a:r>
              <a:rPr lang="en-AU" sz="1050" b="0" i="0" dirty="0">
                <a:solidFill>
                  <a:srgbClr val="101418"/>
                </a:solidFill>
                <a:effectLst/>
              </a:rPr>
              <a:t> by </a:t>
            </a:r>
            <a:r>
              <a:rPr lang="en-AU" sz="1050" b="0" i="0" dirty="0" err="1">
                <a:solidFill>
                  <a:srgbClr val="101418"/>
                </a:solidFill>
                <a:effectLst/>
              </a:rPr>
              <a:t>Kelisi</a:t>
            </a:r>
            <a:r>
              <a:rPr lang="en-AU" sz="1050" b="0" i="0" dirty="0">
                <a:solidFill>
                  <a:srgbClr val="101418"/>
                </a:solidFill>
                <a:effectLst/>
              </a:rPr>
              <a:t> is licensed under </a:t>
            </a:r>
            <a:r>
              <a:rPr lang="en-AU" sz="1050" b="0" i="0" dirty="0">
                <a:solidFill>
                  <a:srgbClr val="101418"/>
                </a:solidFill>
                <a:effectLst/>
                <a:hlinkClick r:id="rId5"/>
              </a:rPr>
              <a:t>BY-SA 3.0</a:t>
            </a:r>
            <a:endParaRPr lang="en-AU" sz="1050" b="0" i="0" dirty="0">
              <a:solidFill>
                <a:srgbClr val="101418"/>
              </a:solidFill>
              <a:effectLst/>
            </a:endParaRPr>
          </a:p>
        </p:txBody>
      </p:sp>
    </p:spTree>
    <p:extLst>
      <p:ext uri="{BB962C8B-B14F-4D97-AF65-F5344CB8AC3E}">
        <p14:creationId xmlns:p14="http://schemas.microsoft.com/office/powerpoint/2010/main" val="382772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F5ED-CE17-55A3-0DC9-F2275F67346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5431A44-7509-9F72-987B-BFECB0F0E250}"/>
              </a:ext>
            </a:extLst>
          </p:cNvPr>
          <p:cNvSpPr>
            <a:spLocks noGrp="1"/>
          </p:cNvSpPr>
          <p:nvPr>
            <p:ph type="title"/>
          </p:nvPr>
        </p:nvSpPr>
        <p:spPr>
          <a:xfrm>
            <a:off x="359999" y="360000"/>
            <a:ext cx="11483999" cy="545601"/>
          </a:xfrm>
        </p:spPr>
        <p:txBody>
          <a:bodyPr/>
          <a:lstStyle/>
          <a:p>
            <a:r>
              <a:rPr lang="en-AU" dirty="0"/>
              <a:t>1.11 The effect of climate change on ecosystems (2 of 2)</a:t>
            </a:r>
          </a:p>
        </p:txBody>
      </p:sp>
      <p:sp>
        <p:nvSpPr>
          <p:cNvPr id="13" name="Text Placeholder 12">
            <a:extLst>
              <a:ext uri="{FF2B5EF4-FFF2-40B4-BE49-F238E27FC236}">
                <a16:creationId xmlns:a16="http://schemas.microsoft.com/office/drawing/2014/main" id="{46DC3AFD-1A12-F16B-0E02-AF37311EDB44}"/>
              </a:ext>
            </a:extLst>
          </p:cNvPr>
          <p:cNvSpPr>
            <a:spLocks noGrp="1"/>
          </p:cNvSpPr>
          <p:nvPr>
            <p:ph type="body" sz="quarter" idx="18"/>
          </p:nvPr>
        </p:nvSpPr>
        <p:spPr>
          <a:xfrm>
            <a:off x="360000" y="982520"/>
            <a:ext cx="11483998" cy="356423"/>
          </a:xfrm>
        </p:spPr>
        <p:txBody>
          <a:bodyPr/>
          <a:lstStyle/>
          <a:p>
            <a:r>
              <a:rPr lang="en-AU" err="1"/>
              <a:t>Warraber</a:t>
            </a:r>
            <a:r>
              <a:rPr lang="en-AU"/>
              <a:t> – Torres Strait Islands</a:t>
            </a:r>
          </a:p>
        </p:txBody>
      </p:sp>
      <p:pic>
        <p:nvPicPr>
          <p:cNvPr id="2" name="Online Media 1" title="The race against the rising seas | Healing Country">
            <a:hlinkClick r:id="" action="ppaction://media"/>
            <a:extLst>
              <a:ext uri="{FF2B5EF4-FFF2-40B4-BE49-F238E27FC236}">
                <a16:creationId xmlns:a16="http://schemas.microsoft.com/office/drawing/2014/main" id="{8872791F-CB39-30DC-BAE9-BC4042FF7FEC}"/>
              </a:ext>
            </a:extLst>
          </p:cNvPr>
          <p:cNvPicPr>
            <a:picLocks noRot="1" noChangeAspect="1"/>
          </p:cNvPicPr>
          <p:nvPr>
            <a:videoFile r:link="rId1"/>
          </p:nvPr>
        </p:nvPicPr>
        <p:blipFill>
          <a:blip r:embed="rId4"/>
          <a:stretch>
            <a:fillRect/>
          </a:stretch>
        </p:blipFill>
        <p:spPr>
          <a:xfrm>
            <a:off x="1367824" y="1571134"/>
            <a:ext cx="7901482" cy="4464338"/>
          </a:xfrm>
          <a:prstGeom prst="rect">
            <a:avLst/>
          </a:prstGeom>
        </p:spPr>
      </p:pic>
      <p:sp>
        <p:nvSpPr>
          <p:cNvPr id="6" name="Rounded Rectangle 5">
            <a:extLst>
              <a:ext uri="{FF2B5EF4-FFF2-40B4-BE49-F238E27FC236}">
                <a16:creationId xmlns:a16="http://schemas.microsoft.com/office/drawing/2014/main" id="{31F8BF66-60E2-44F7-6F80-6C3DCCDA0332}"/>
              </a:ext>
            </a:extLst>
          </p:cNvPr>
          <p:cNvSpPr/>
          <p:nvPr/>
        </p:nvSpPr>
        <p:spPr>
          <a:xfrm>
            <a:off x="9562570" y="3570072"/>
            <a:ext cx="2281428" cy="2465832"/>
          </a:xfrm>
          <a:prstGeom prst="roundRect">
            <a:avLst>
              <a:gd name="adj" fmla="val 72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400" dirty="0"/>
              <a:t>We advise this resource may contain images, voices or names of deceased persons in photographs, film, audio recordings or historical content.</a:t>
            </a:r>
          </a:p>
        </p:txBody>
      </p:sp>
      <p:sp>
        <p:nvSpPr>
          <p:cNvPr id="4" name="TextBox 3">
            <a:extLst>
              <a:ext uri="{FF2B5EF4-FFF2-40B4-BE49-F238E27FC236}">
                <a16:creationId xmlns:a16="http://schemas.microsoft.com/office/drawing/2014/main" id="{039DA66A-A78B-454D-7226-72AD26C2F550}"/>
              </a:ext>
            </a:extLst>
          </p:cNvPr>
          <p:cNvSpPr txBox="1"/>
          <p:nvPr/>
        </p:nvSpPr>
        <p:spPr>
          <a:xfrm>
            <a:off x="1367824" y="6209236"/>
            <a:ext cx="7901482" cy="369332"/>
          </a:xfrm>
          <a:prstGeom prst="rect">
            <a:avLst/>
          </a:prstGeom>
          <a:noFill/>
        </p:spPr>
        <p:txBody>
          <a:bodyPr wrap="square">
            <a:spAutoFit/>
          </a:bodyPr>
          <a:lstStyle/>
          <a:p>
            <a:pPr algn="ctr"/>
            <a:r>
              <a:rPr lang="en-AU" sz="1800" u="sng" dirty="0">
                <a:solidFill>
                  <a:srgbClr val="2F5496"/>
                </a:solidFill>
                <a:effectLst/>
                <a:latin typeface="Arial" panose="020B0604020202020204" pitchFamily="34" charset="0"/>
                <a:ea typeface="Calibri" panose="020F0502020204030204" pitchFamily="34" charset="0"/>
                <a:hlinkClick r:id="rId5"/>
              </a:rPr>
              <a:t>The race against the rising seas | Healing Country (5:03)</a:t>
            </a:r>
            <a:endParaRPr lang="en-AU" sz="1800" dirty="0"/>
          </a:p>
        </p:txBody>
      </p:sp>
      <p:sp>
        <p:nvSpPr>
          <p:cNvPr id="3" name="Slide Number Placeholder 2">
            <a:extLst>
              <a:ext uri="{FF2B5EF4-FFF2-40B4-BE49-F238E27FC236}">
                <a16:creationId xmlns:a16="http://schemas.microsoft.com/office/drawing/2014/main" id="{FAAACBB4-6344-3BCF-FE3F-D598B8016E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278083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DC3E7-796B-B5C4-A7D1-70C6FA368D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6F3670-158C-7C5B-039C-71B62D6382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
        <p:nvSpPr>
          <p:cNvPr id="5" name="Title 4">
            <a:extLst>
              <a:ext uri="{FF2B5EF4-FFF2-40B4-BE49-F238E27FC236}">
                <a16:creationId xmlns:a16="http://schemas.microsoft.com/office/drawing/2014/main" id="{CD8DCDB0-D32E-4F4C-1887-2BDD861D27E7}"/>
              </a:ext>
            </a:extLst>
          </p:cNvPr>
          <p:cNvSpPr>
            <a:spLocks noGrp="1"/>
          </p:cNvSpPr>
          <p:nvPr>
            <p:ph type="title"/>
          </p:nvPr>
        </p:nvSpPr>
        <p:spPr/>
        <p:txBody>
          <a:bodyPr/>
          <a:lstStyle/>
          <a:p>
            <a:r>
              <a:rPr lang="en-AU">
                <a:cs typeface="Arial"/>
              </a:rPr>
              <a:t>1.12 Satellites are on the job</a:t>
            </a:r>
          </a:p>
        </p:txBody>
      </p:sp>
      <p:sp>
        <p:nvSpPr>
          <p:cNvPr id="6" name="Text Placeholder 5">
            <a:extLst>
              <a:ext uri="{FF2B5EF4-FFF2-40B4-BE49-F238E27FC236}">
                <a16:creationId xmlns:a16="http://schemas.microsoft.com/office/drawing/2014/main" id="{9A58EF2F-2FE0-3678-87D3-053F05D6EC79}"/>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8EE2AD7A-2A12-CE95-790F-6D880B7759F8}"/>
              </a:ext>
            </a:extLst>
          </p:cNvPr>
          <p:cNvGraphicFramePr>
            <a:graphicFrameLocks noGrp="1"/>
          </p:cNvGraphicFramePr>
          <p:nvPr>
            <p:extLst>
              <p:ext uri="{D42A27DB-BD31-4B8C-83A1-F6EECF244321}">
                <p14:modId xmlns:p14="http://schemas.microsoft.com/office/powerpoint/2010/main" val="3086101760"/>
              </p:ext>
            </p:extLst>
          </p:nvPr>
        </p:nvGraphicFramePr>
        <p:xfrm>
          <a:off x="359998" y="1916174"/>
          <a:ext cx="11126369" cy="337222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1800">
                          <a:solidFill>
                            <a:schemeClr val="accent1"/>
                          </a:solidFill>
                          <a:latin typeface="Arial" panose="020B0604020202020204" pitchFamily="34" charset="0"/>
                          <a:cs typeface="Arial" panose="020B0604020202020204" pitchFamily="34" charset="0"/>
                        </a:rPr>
                        <a:t>We are learning to:</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discuss the impact of climate change on the natural world.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satellites collect climate data</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examine how satellite images can be used to evaluate the impact of climate change.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use data to draw conclusions.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use evidence to draw conclusions about the impact of climate change on ice cover.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develop evaluation criteria.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outline suitable criteria for evaluating ice cover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79919"/>
                  </a:ext>
                </a:extLst>
              </a:tr>
            </a:tbl>
          </a:graphicData>
        </a:graphic>
      </p:graphicFrame>
    </p:spTree>
    <p:extLst>
      <p:ext uri="{BB962C8B-B14F-4D97-AF65-F5344CB8AC3E}">
        <p14:creationId xmlns:p14="http://schemas.microsoft.com/office/powerpoint/2010/main" val="20334772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1779713-BB2F-537A-990D-4CE6252C36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7A85EA-D34F-169B-2C3B-F237E741F77B}"/>
              </a:ext>
            </a:extLst>
          </p:cNvPr>
          <p:cNvSpPr>
            <a:spLocks noGrp="1"/>
          </p:cNvSpPr>
          <p:nvPr>
            <p:ph type="title"/>
          </p:nvPr>
        </p:nvSpPr>
        <p:spPr/>
        <p:txBody>
          <a:bodyPr/>
          <a:lstStyle/>
          <a:p>
            <a:r>
              <a:rPr lang="en-AU">
                <a:solidFill>
                  <a:schemeClr val="accent1"/>
                </a:solidFill>
              </a:rPr>
              <a:t>1.12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C6CDF6A7-0D49-ECFA-D1B8-7AA1C62813DF}"/>
              </a:ext>
              <a:ext uri="{C183D7F6-B498-43B3-948B-1728B52AA6E4}">
                <adec:decorative xmlns:adec="http://schemas.microsoft.com/office/drawing/2017/decorative" val="1"/>
              </a:ext>
            </a:extLst>
          </p:cNvPr>
          <p:cNvSpPr/>
          <p:nvPr/>
        </p:nvSpPr>
        <p:spPr>
          <a:xfrm>
            <a:off x="262800" y="1181100"/>
            <a:ext cx="3813900" cy="524713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C9B795F3-FB58-792A-0631-0212C6041003}"/>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89354F96-A667-CBC2-0AD2-C1BA5DBE7A52}"/>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E5662A59-6B5A-D389-CE74-3908D3940A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FCD42687-3D2D-8FEF-1CDD-308194DFD328}"/>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buNone/>
            </a:pPr>
            <a:r>
              <a:rPr lang="en-AU" sz="1800" dirty="0">
                <a:latin typeface="Arial" panose="020B0604020202020204" pitchFamily="34" charset="0"/>
                <a:ea typeface="Calibri" panose="020F0502020204030204" pitchFamily="34" charset="0"/>
              </a:rPr>
              <a:t>N</a:t>
            </a:r>
            <a:r>
              <a:rPr lang="en-AU" sz="1800" dirty="0">
                <a:effectLst/>
                <a:latin typeface="Arial" panose="020B0604020202020204" pitchFamily="34" charset="0"/>
                <a:ea typeface="Calibri" panose="020F0502020204030204" pitchFamily="34" charset="0"/>
              </a:rPr>
              <a:t>ame 3 main components of the water cycle.</a:t>
            </a:r>
          </a:p>
        </p:txBody>
      </p:sp>
      <p:sp>
        <p:nvSpPr>
          <p:cNvPr id="12" name="Rectangle: Rounded Corners 11">
            <a:extLst>
              <a:ext uri="{FF2B5EF4-FFF2-40B4-BE49-F238E27FC236}">
                <a16:creationId xmlns:a16="http://schemas.microsoft.com/office/drawing/2014/main" id="{1BC0FEE1-0B5F-1518-0E02-81EA2A474700}"/>
              </a:ext>
              <a:ext uri="{C183D7F6-B498-43B3-948B-1728B52AA6E4}">
                <adec:decorative xmlns:adec="http://schemas.microsoft.com/office/drawing/2017/decorative" val="1"/>
              </a:ext>
            </a:extLst>
          </p:cNvPr>
          <p:cNvSpPr/>
          <p:nvPr/>
        </p:nvSpPr>
        <p:spPr>
          <a:xfrm>
            <a:off x="4201750" y="1181100"/>
            <a:ext cx="3813900" cy="524713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DFFA6C4A-B384-AEE3-94B4-BC8BB855DA9E}"/>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D9BABC7E-D7A8-6C66-1007-2A9B088BC7CA}"/>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3C7B4A8B-0A76-213B-3BE0-CCB993BE7AC2}"/>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2918A157-935A-7DBE-81DF-4BACCA482489}"/>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2CE4F638-3C98-71B9-A6BA-70CD81F95D3D}"/>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F990FCE4-13AA-A949-6CF6-D21109D84253}"/>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AD3EE9D7-26BE-858F-4F77-582A745FAB96}"/>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B7A42B5E-B5F4-E9ED-8E60-856D96723361}"/>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68310661-091B-3757-0A4F-7EA657F927B2}"/>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6C24D073-2ECA-487C-0297-6A6589EBA61A}"/>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6EDDC9F9-16A0-73A2-0988-E2277434BF6E}"/>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2C1213A4-B53A-A40B-170B-46719073D479}"/>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37" name="Slide Number Placeholder 36">
            <a:extLst>
              <a:ext uri="{FF2B5EF4-FFF2-40B4-BE49-F238E27FC236}">
                <a16:creationId xmlns:a16="http://schemas.microsoft.com/office/drawing/2014/main" id="{9D0668B1-0C41-1FB0-8526-D97E298525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
        <p:nvSpPr>
          <p:cNvPr id="5" name="TextBox 4">
            <a:extLst>
              <a:ext uri="{FF2B5EF4-FFF2-40B4-BE49-F238E27FC236}">
                <a16:creationId xmlns:a16="http://schemas.microsoft.com/office/drawing/2014/main" id="{39D17C6E-D9D5-6F71-E34B-13B3A14FA041}"/>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a:t>Describe one way climate change affects the water cycle.</a:t>
            </a:r>
          </a:p>
        </p:txBody>
      </p:sp>
      <p:sp>
        <p:nvSpPr>
          <p:cNvPr id="7" name="Rectangle: Rounded Corners 6">
            <a:extLst>
              <a:ext uri="{FF2B5EF4-FFF2-40B4-BE49-F238E27FC236}">
                <a16:creationId xmlns:a16="http://schemas.microsoft.com/office/drawing/2014/main" id="{8EABD50D-88B3-6B6A-C931-9FB85614ECB5}"/>
              </a:ext>
              <a:ext uri="{C183D7F6-B498-43B3-948B-1728B52AA6E4}">
                <adec:decorative xmlns:adec="http://schemas.microsoft.com/office/drawing/2017/decorative" val="1"/>
              </a:ext>
            </a:extLst>
          </p:cNvPr>
          <p:cNvSpPr/>
          <p:nvPr/>
        </p:nvSpPr>
        <p:spPr>
          <a:xfrm>
            <a:off x="8166236" y="1181100"/>
            <a:ext cx="3813900" cy="5247132"/>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 name="Group 7" descr="Sentence. Write a sentence that captured the main idea">
            <a:extLst>
              <a:ext uri="{FF2B5EF4-FFF2-40B4-BE49-F238E27FC236}">
                <a16:creationId xmlns:a16="http://schemas.microsoft.com/office/drawing/2014/main" id="{8927672B-FA9C-4006-711F-9CBF8857CB0E}"/>
              </a:ext>
            </a:extLst>
          </p:cNvPr>
          <p:cNvGrpSpPr/>
          <p:nvPr/>
        </p:nvGrpSpPr>
        <p:grpSpPr>
          <a:xfrm>
            <a:off x="8250600" y="1289427"/>
            <a:ext cx="3594100" cy="1210000"/>
            <a:chOff x="8250600" y="1289427"/>
            <a:chExt cx="3594100" cy="1210000"/>
          </a:xfrm>
        </p:grpSpPr>
        <p:sp>
          <p:nvSpPr>
            <p:cNvPr id="16" name="Rectangle: Rounded Corners 15">
              <a:extLst>
                <a:ext uri="{FF2B5EF4-FFF2-40B4-BE49-F238E27FC236}">
                  <a16:creationId xmlns:a16="http://schemas.microsoft.com/office/drawing/2014/main" id="{5DAAB0DC-3AA5-77D5-0814-A37BB20C72CD}"/>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2000" b="1">
                  <a:latin typeface="+mj-lt"/>
                </a:rPr>
                <a:t>Super challenge</a:t>
              </a:r>
              <a:endParaRPr lang="en-US" sz="1800" b="1">
                <a:latin typeface="+mj-lt"/>
              </a:endParaRPr>
            </a:p>
          </p:txBody>
        </p:sp>
        <p:pic>
          <p:nvPicPr>
            <p:cNvPr id="26" name="Graphic 25">
              <a:extLst>
                <a:ext uri="{FF2B5EF4-FFF2-40B4-BE49-F238E27FC236}">
                  <a16:creationId xmlns:a16="http://schemas.microsoft.com/office/drawing/2014/main" id="{8591346E-2286-FFB0-C687-3B7FEF3884F3}"/>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7" name="Slide Number Placeholder 36">
            <a:extLst>
              <a:ext uri="{FF2B5EF4-FFF2-40B4-BE49-F238E27FC236}">
                <a16:creationId xmlns:a16="http://schemas.microsoft.com/office/drawing/2014/main" id="{7A8762FF-C0A5-9CE3-F6C1-A785F6B21889}"/>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96</a:t>
            </a:fld>
            <a:endParaRPr lang="en-AU"/>
          </a:p>
        </p:txBody>
      </p:sp>
      <p:sp>
        <p:nvSpPr>
          <p:cNvPr id="28" name="TextBox 27">
            <a:extLst>
              <a:ext uri="{FF2B5EF4-FFF2-40B4-BE49-F238E27FC236}">
                <a16:creationId xmlns:a16="http://schemas.microsoft.com/office/drawing/2014/main" id="{668CAF05-53A7-07CA-C514-22EA3360AD03}"/>
              </a:ext>
            </a:extLst>
          </p:cNvPr>
          <p:cNvSpPr txBox="1"/>
          <p:nvPr/>
        </p:nvSpPr>
        <p:spPr>
          <a:xfrm>
            <a:off x="8254300" y="2577737"/>
            <a:ext cx="3589700" cy="4032070"/>
          </a:xfrm>
          <a:prstGeom prst="rect">
            <a:avLst/>
          </a:prstGeom>
          <a:noFill/>
        </p:spPr>
        <p:txBody>
          <a:bodyPr wrap="square" lIns="0" tIns="0" rIns="0" bIns="0" rtlCol="0">
            <a:noAutofit/>
          </a:bodyPr>
          <a:lstStyle/>
          <a:p>
            <a:pPr algn="l">
              <a:lnSpc>
                <a:spcPct val="150000"/>
              </a:lnSpc>
            </a:pPr>
            <a:r>
              <a:rPr lang="en-AU" sz="1800" dirty="0"/>
              <a:t>Explain how rising ocean temperatures affect the mass of ice sheets.</a:t>
            </a:r>
          </a:p>
        </p:txBody>
      </p:sp>
    </p:spTree>
    <p:extLst>
      <p:ext uri="{BB962C8B-B14F-4D97-AF65-F5344CB8AC3E}">
        <p14:creationId xmlns:p14="http://schemas.microsoft.com/office/powerpoint/2010/main" val="10091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B475-0CCD-BBD4-62B4-83DBA4182AB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DCDD4A-622E-F7E5-CE13-A124E82868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97</a:t>
            </a:fld>
            <a:endParaRPr lang="en-AU"/>
          </a:p>
        </p:txBody>
      </p:sp>
      <p:sp>
        <p:nvSpPr>
          <p:cNvPr id="11" name="Title 10">
            <a:extLst>
              <a:ext uri="{FF2B5EF4-FFF2-40B4-BE49-F238E27FC236}">
                <a16:creationId xmlns:a16="http://schemas.microsoft.com/office/drawing/2014/main" id="{92998AB3-0133-1781-5A60-E1C52FDF39ED}"/>
              </a:ext>
            </a:extLst>
          </p:cNvPr>
          <p:cNvSpPr>
            <a:spLocks noGrp="1"/>
          </p:cNvSpPr>
          <p:nvPr>
            <p:ph type="title"/>
          </p:nvPr>
        </p:nvSpPr>
        <p:spPr>
          <a:xfrm>
            <a:off x="359999" y="360000"/>
            <a:ext cx="11483999" cy="545601"/>
          </a:xfrm>
        </p:spPr>
        <p:txBody>
          <a:bodyPr/>
          <a:lstStyle/>
          <a:p>
            <a:r>
              <a:rPr lang="en-AU" dirty="0"/>
              <a:t>1.12 Satellites</a:t>
            </a:r>
          </a:p>
        </p:txBody>
      </p:sp>
      <p:sp>
        <p:nvSpPr>
          <p:cNvPr id="13" name="Text Placeholder 12">
            <a:extLst>
              <a:ext uri="{FF2B5EF4-FFF2-40B4-BE49-F238E27FC236}">
                <a16:creationId xmlns:a16="http://schemas.microsoft.com/office/drawing/2014/main" id="{C3ED4F49-96CC-9C04-991D-B7D8233615CD}"/>
              </a:ext>
            </a:extLst>
          </p:cNvPr>
          <p:cNvSpPr>
            <a:spLocks noGrp="1"/>
          </p:cNvSpPr>
          <p:nvPr>
            <p:ph type="body" sz="quarter" idx="18"/>
          </p:nvPr>
        </p:nvSpPr>
        <p:spPr>
          <a:xfrm>
            <a:off x="360000" y="982520"/>
            <a:ext cx="11483998" cy="356423"/>
          </a:xfrm>
        </p:spPr>
        <p:txBody>
          <a:bodyPr/>
          <a:lstStyle/>
          <a:p>
            <a:r>
              <a:rPr lang="en-AU" dirty="0"/>
              <a:t>Which of these are a satellite?</a:t>
            </a:r>
          </a:p>
        </p:txBody>
      </p:sp>
      <p:pic>
        <p:nvPicPr>
          <p:cNvPr id="6" name="Picture 5" descr="Images of satellites">
            <a:extLst>
              <a:ext uri="{FF2B5EF4-FFF2-40B4-BE49-F238E27FC236}">
                <a16:creationId xmlns:a16="http://schemas.microsoft.com/office/drawing/2014/main" id="{431ECC23-1601-0A55-0DC8-F93F07415D71}"/>
              </a:ext>
            </a:extLst>
          </p:cNvPr>
          <p:cNvPicPr>
            <a:picLocks noChangeAspect="1"/>
          </p:cNvPicPr>
          <p:nvPr/>
        </p:nvPicPr>
        <p:blipFill>
          <a:blip r:embed="rId3"/>
          <a:stretch>
            <a:fillRect/>
          </a:stretch>
        </p:blipFill>
        <p:spPr>
          <a:xfrm>
            <a:off x="2649352" y="1486708"/>
            <a:ext cx="6893295" cy="5029292"/>
          </a:xfrm>
          <a:prstGeom prst="rect">
            <a:avLst/>
          </a:prstGeom>
        </p:spPr>
      </p:pic>
    </p:spTree>
    <p:extLst>
      <p:ext uri="{BB962C8B-B14F-4D97-AF65-F5344CB8AC3E}">
        <p14:creationId xmlns:p14="http://schemas.microsoft.com/office/powerpoint/2010/main" val="413567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67F6-E136-5066-B2D2-323F268C627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324023C-396A-440C-35F4-2ACDE7AB6DD8}"/>
              </a:ext>
            </a:extLst>
          </p:cNvPr>
          <p:cNvSpPr>
            <a:spLocks noGrp="1"/>
          </p:cNvSpPr>
          <p:nvPr>
            <p:ph type="title"/>
          </p:nvPr>
        </p:nvSpPr>
        <p:spPr>
          <a:xfrm>
            <a:off x="359999" y="360000"/>
            <a:ext cx="11483999" cy="545601"/>
          </a:xfrm>
        </p:spPr>
        <p:txBody>
          <a:bodyPr/>
          <a:lstStyle/>
          <a:p>
            <a:r>
              <a:rPr lang="en-AU"/>
              <a:t>1.12 Collecting data</a:t>
            </a:r>
          </a:p>
        </p:txBody>
      </p:sp>
      <p:sp>
        <p:nvSpPr>
          <p:cNvPr id="13" name="Text Placeholder 12">
            <a:extLst>
              <a:ext uri="{FF2B5EF4-FFF2-40B4-BE49-F238E27FC236}">
                <a16:creationId xmlns:a16="http://schemas.microsoft.com/office/drawing/2014/main" id="{87FE1665-D01B-AD3F-517E-AE8DAEF217A2}"/>
              </a:ext>
            </a:extLst>
          </p:cNvPr>
          <p:cNvSpPr>
            <a:spLocks noGrp="1"/>
          </p:cNvSpPr>
          <p:nvPr>
            <p:ph type="body" sz="quarter" idx="18"/>
          </p:nvPr>
        </p:nvSpPr>
        <p:spPr>
          <a:xfrm>
            <a:off x="360000" y="982520"/>
            <a:ext cx="11483998" cy="356423"/>
          </a:xfrm>
        </p:spPr>
        <p:txBody>
          <a:bodyPr/>
          <a:lstStyle/>
          <a:p>
            <a:r>
              <a:rPr lang="en-AU"/>
              <a:t>How do satellites collect data?</a:t>
            </a:r>
          </a:p>
        </p:txBody>
      </p:sp>
      <p:sp>
        <p:nvSpPr>
          <p:cNvPr id="7" name="TextBox 6">
            <a:extLst>
              <a:ext uri="{FF2B5EF4-FFF2-40B4-BE49-F238E27FC236}">
                <a16:creationId xmlns:a16="http://schemas.microsoft.com/office/drawing/2014/main" id="{506A20EB-1C8D-C30C-7AAE-A15F0E784877}"/>
              </a:ext>
            </a:extLst>
          </p:cNvPr>
          <p:cNvSpPr txBox="1"/>
          <p:nvPr/>
        </p:nvSpPr>
        <p:spPr>
          <a:xfrm>
            <a:off x="358034" y="1822298"/>
            <a:ext cx="5890365" cy="419031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2000"/>
              <a:t>Satellites collect data using a process called remote sensing.</a:t>
            </a:r>
          </a:p>
          <a:p>
            <a:pPr marL="342900" indent="-342900">
              <a:lnSpc>
                <a:spcPct val="150000"/>
              </a:lnSpc>
              <a:buFont typeface="Arial" panose="020B0604020202020204" pitchFamily="34" charset="0"/>
              <a:buChar char="•"/>
            </a:pPr>
            <a:r>
              <a:rPr lang="en-AU" sz="2000"/>
              <a:t>Satellites have various instruments, like cameras and sensors, that capture images and data.</a:t>
            </a:r>
          </a:p>
          <a:p>
            <a:pPr marL="342900" indent="-342900">
              <a:lnSpc>
                <a:spcPct val="150000"/>
              </a:lnSpc>
              <a:buFont typeface="Arial" panose="020B0604020202020204" pitchFamily="34" charset="0"/>
              <a:buChar char="•"/>
            </a:pPr>
            <a:r>
              <a:rPr lang="en-AU" sz="2000"/>
              <a:t>These include infrared, laser, multi-spectral imagery and radar sensors.</a:t>
            </a:r>
          </a:p>
          <a:p>
            <a:pPr marL="342900" indent="-342900">
              <a:lnSpc>
                <a:spcPct val="150000"/>
              </a:lnSpc>
              <a:buFont typeface="Arial" panose="020B0604020202020204" pitchFamily="34" charset="0"/>
              <a:buChar char="•"/>
            </a:pPr>
            <a:r>
              <a:rPr lang="en-AU" sz="2000"/>
              <a:t>That data is transmitted back to Earth via a dish for analysis.</a:t>
            </a:r>
          </a:p>
        </p:txBody>
      </p:sp>
      <p:pic>
        <p:nvPicPr>
          <p:cNvPr id="4" name="Picture 3" descr="Image of a satellite dish">
            <a:extLst>
              <a:ext uri="{FF2B5EF4-FFF2-40B4-BE49-F238E27FC236}">
                <a16:creationId xmlns:a16="http://schemas.microsoft.com/office/drawing/2014/main" id="{DCFB1F78-5D48-EB1C-69D6-0FCD3F482548}"/>
              </a:ext>
            </a:extLst>
          </p:cNvPr>
          <p:cNvPicPr>
            <a:picLocks noChangeAspect="1"/>
          </p:cNvPicPr>
          <p:nvPr/>
        </p:nvPicPr>
        <p:blipFill>
          <a:blip r:embed="rId5"/>
          <a:stretch>
            <a:fillRect/>
          </a:stretch>
        </p:blipFill>
        <p:spPr>
          <a:xfrm>
            <a:off x="7064151" y="236430"/>
            <a:ext cx="4604998" cy="2588924"/>
          </a:xfrm>
          <a:prstGeom prst="rect">
            <a:avLst/>
          </a:prstGeom>
        </p:spPr>
      </p:pic>
      <p:pic>
        <p:nvPicPr>
          <p:cNvPr id="2" name="all_sats" descr="A video of satellite paths over Earth">
            <a:hlinkClick r:id="" action="ppaction://media"/>
            <a:extLst>
              <a:ext uri="{FF2B5EF4-FFF2-40B4-BE49-F238E27FC236}">
                <a16:creationId xmlns:a16="http://schemas.microsoft.com/office/drawing/2014/main" id="{2E635F31-E511-28C6-30EF-4CC6D229CA6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09300" y="3003327"/>
            <a:ext cx="3514700" cy="3514700"/>
          </a:xfrm>
          <a:prstGeom prst="rect">
            <a:avLst/>
          </a:prstGeom>
        </p:spPr>
      </p:pic>
      <p:sp>
        <p:nvSpPr>
          <p:cNvPr id="6" name="Text Placeholder 12">
            <a:extLst>
              <a:ext uri="{FF2B5EF4-FFF2-40B4-BE49-F238E27FC236}">
                <a16:creationId xmlns:a16="http://schemas.microsoft.com/office/drawing/2014/main" id="{BCDBC9C9-8807-F4FE-9CD8-10B2E906F1CB}"/>
              </a:ext>
            </a:extLst>
          </p:cNvPr>
          <p:cNvSpPr txBox="1">
            <a:spLocks/>
          </p:cNvSpPr>
          <p:nvPr/>
        </p:nvSpPr>
        <p:spPr>
          <a:xfrm>
            <a:off x="7445401" y="6449802"/>
            <a:ext cx="4038599" cy="356423"/>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solidFill>
                  <a:srgbClr val="1B1B1B"/>
                </a:solidFill>
                <a:latin typeface="+mn-lt"/>
                <a:hlinkClick r:id="rId7"/>
              </a:rPr>
              <a:t>Satellites: Paths and Positions (0:48)</a:t>
            </a:r>
            <a:endParaRPr lang="en-AU" sz="1800">
              <a:solidFill>
                <a:srgbClr val="1B1B1B"/>
              </a:solidFill>
              <a:latin typeface="+mn-lt"/>
            </a:endParaRPr>
          </a:p>
        </p:txBody>
      </p:sp>
      <p:sp>
        <p:nvSpPr>
          <p:cNvPr id="3" name="Slide Number Placeholder 2">
            <a:extLst>
              <a:ext uri="{FF2B5EF4-FFF2-40B4-BE49-F238E27FC236}">
                <a16:creationId xmlns:a16="http://schemas.microsoft.com/office/drawing/2014/main" id="{65F94DA8-71A8-2A0E-510C-632516E590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20233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8B06-1E4E-BEBD-693B-EF4941B020A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EFB7DA4-A929-95F8-BE61-9F8ED9CFAF93}"/>
              </a:ext>
            </a:extLst>
          </p:cNvPr>
          <p:cNvSpPr>
            <a:spLocks noGrp="1"/>
          </p:cNvSpPr>
          <p:nvPr>
            <p:ph type="title"/>
          </p:nvPr>
        </p:nvSpPr>
        <p:spPr>
          <a:xfrm>
            <a:off x="359999" y="360000"/>
            <a:ext cx="11483999" cy="545601"/>
          </a:xfrm>
        </p:spPr>
        <p:txBody>
          <a:bodyPr/>
          <a:lstStyle/>
          <a:p>
            <a:r>
              <a:rPr lang="en-AU" dirty="0"/>
              <a:t>1.12 Satellite data to evaluate climate change</a:t>
            </a:r>
          </a:p>
        </p:txBody>
      </p:sp>
      <p:sp>
        <p:nvSpPr>
          <p:cNvPr id="6" name="Text Placeholder 5">
            <a:extLst>
              <a:ext uri="{FF2B5EF4-FFF2-40B4-BE49-F238E27FC236}">
                <a16:creationId xmlns:a16="http://schemas.microsoft.com/office/drawing/2014/main" id="{3266CF81-8C64-FA24-3D7E-61C63AE6F945}"/>
              </a:ext>
            </a:extLst>
          </p:cNvPr>
          <p:cNvSpPr>
            <a:spLocks noGrp="1"/>
          </p:cNvSpPr>
          <p:nvPr>
            <p:ph type="body" sz="quarter" idx="18"/>
          </p:nvPr>
        </p:nvSpPr>
        <p:spPr/>
        <p:txBody>
          <a:bodyPr/>
          <a:lstStyle/>
          <a:p>
            <a:r>
              <a:rPr lang="en-AU" dirty="0"/>
              <a:t>How scientists use satellite data</a:t>
            </a:r>
          </a:p>
        </p:txBody>
      </p:sp>
      <p:pic>
        <p:nvPicPr>
          <p:cNvPr id="2" name="Online Media 1" descr="NASA's Research on Climate Change | Above and Beyond" title="NASA's Research on Climate Change | Above and Beyond">
            <a:hlinkClick r:id="" action="ppaction://media"/>
            <a:extLst>
              <a:ext uri="{FF2B5EF4-FFF2-40B4-BE49-F238E27FC236}">
                <a16:creationId xmlns:a16="http://schemas.microsoft.com/office/drawing/2014/main" id="{8F956791-3AB3-5B21-84DE-D8981A0BABAA}"/>
              </a:ext>
            </a:extLst>
          </p:cNvPr>
          <p:cNvPicPr>
            <a:picLocks noRot="1" noChangeAspect="1"/>
          </p:cNvPicPr>
          <p:nvPr>
            <a:videoFile r:link="rId1"/>
          </p:nvPr>
        </p:nvPicPr>
        <p:blipFill>
          <a:blip r:embed="rId4"/>
          <a:stretch>
            <a:fillRect/>
          </a:stretch>
        </p:blipFill>
        <p:spPr>
          <a:xfrm>
            <a:off x="1947642" y="1534341"/>
            <a:ext cx="8134433" cy="4595955"/>
          </a:xfrm>
          <a:prstGeom prst="rect">
            <a:avLst/>
          </a:prstGeom>
        </p:spPr>
      </p:pic>
      <p:sp>
        <p:nvSpPr>
          <p:cNvPr id="8" name="TextBox 7">
            <a:extLst>
              <a:ext uri="{FF2B5EF4-FFF2-40B4-BE49-F238E27FC236}">
                <a16:creationId xmlns:a16="http://schemas.microsoft.com/office/drawing/2014/main" id="{37516DA4-A4C3-C900-5B13-215B1C3C02E6}"/>
              </a:ext>
            </a:extLst>
          </p:cNvPr>
          <p:cNvSpPr txBox="1"/>
          <p:nvPr/>
        </p:nvSpPr>
        <p:spPr>
          <a:xfrm>
            <a:off x="1947641" y="6313334"/>
            <a:ext cx="8134433" cy="369332"/>
          </a:xfrm>
          <a:prstGeom prst="rect">
            <a:avLst/>
          </a:prstGeom>
          <a:noFill/>
        </p:spPr>
        <p:txBody>
          <a:bodyPr wrap="square">
            <a:spAutoFit/>
          </a:bodyPr>
          <a:lstStyle/>
          <a:p>
            <a:pPr algn="ctr"/>
            <a:r>
              <a:rPr lang="en-AU" sz="1800" u="sng">
                <a:solidFill>
                  <a:srgbClr val="2F5496"/>
                </a:solidFill>
                <a:effectLst/>
                <a:latin typeface="Arial" panose="020B0604020202020204" pitchFamily="34" charset="0"/>
                <a:ea typeface="Calibri" panose="020F0502020204030204" pitchFamily="34" charset="0"/>
                <a:hlinkClick r:id="rId5"/>
              </a:rPr>
              <a:t>NASA's Research on Climate Change | Above and Beyond (6:03)</a:t>
            </a:r>
            <a:endParaRPr lang="en-AU" sz="1800"/>
          </a:p>
        </p:txBody>
      </p:sp>
      <p:sp>
        <p:nvSpPr>
          <p:cNvPr id="3" name="Slide Number Placeholder 2">
            <a:extLst>
              <a:ext uri="{FF2B5EF4-FFF2-40B4-BE49-F238E27FC236}">
                <a16:creationId xmlns:a16="http://schemas.microsoft.com/office/drawing/2014/main" id="{18D9341C-F1E0-CACC-82A4-97472EA271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108994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2B48AB2B-DEEF-43D3-BED4-F1675D4F2575}" vid="{C58259D9-833D-431C-AF68-23901E0A4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4427b1298d8151fa4c8344ebfb71fbbb">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5398fdfadcfe40e1be03012b0584b069"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DF6C22-0A5E-47DD-AAF4-17F77E5CE159}">
  <ds:schemaRefs>
    <ds:schemaRef ds:uri="http://schemas.microsoft.com/sharepoint/v3/contenttype/forms"/>
  </ds:schemaRefs>
</ds:datastoreItem>
</file>

<file path=customXml/itemProps2.xml><?xml version="1.0" encoding="utf-8"?>
<ds:datastoreItem xmlns:ds="http://schemas.openxmlformats.org/officeDocument/2006/customXml" ds:itemID="{37FAB6D8-2272-4C2C-88A6-BDC475393905}">
  <ds:schemaRefs>
    <ds:schemaRef ds:uri="http://schemas.microsoft.com/office/2006/metadata/properties"/>
    <ds:schemaRef ds:uri="094ce8ca-8c20-4eb0-bb23-b47a1c76b753"/>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98740c54-966f-451d-a76c-e38eb7fddd55"/>
    <ds:schemaRef ds:uri="http://www.w3.org/XML/1998/namespace"/>
    <ds:schemaRef ds:uri="http://purl.org/dc/terms/"/>
  </ds:schemaRefs>
</ds:datastoreItem>
</file>

<file path=customXml/itemProps3.xml><?xml version="1.0" encoding="utf-8"?>
<ds:datastoreItem xmlns:ds="http://schemas.openxmlformats.org/officeDocument/2006/customXml" ds:itemID="{EBB967FF-CAF0-4091-A28A-673ED194C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Secondary classroom slide deck template (1)</Template>
  <TotalTime>8332</TotalTime>
  <Words>23272</Words>
  <Application>Microsoft Office PowerPoint</Application>
  <PresentationFormat>Widescreen</PresentationFormat>
  <Paragraphs>2286</Paragraphs>
  <Slides>135</Slides>
  <Notes>133</Notes>
  <HiddenSlides>0</HiddenSlides>
  <MMClips>18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135</vt:i4>
      </vt:variant>
    </vt:vector>
  </HeadingPairs>
  <TitlesOfParts>
    <vt:vector size="150" baseType="lpstr">
      <vt:lpstr>Yu Gothic Light</vt:lpstr>
      <vt:lpstr>Aptos</vt:lpstr>
      <vt:lpstr>Montserrat</vt:lpstr>
      <vt:lpstr>Public Sans</vt:lpstr>
      <vt:lpstr>Cambria Math</vt:lpstr>
      <vt:lpstr>Public Sans Light</vt:lpstr>
      <vt:lpstr>Arial</vt:lpstr>
      <vt:lpstr>Wingdings</vt:lpstr>
      <vt:lpstr>Roboto</vt:lpstr>
      <vt:lpstr>Times New Roman</vt:lpstr>
      <vt:lpstr>Montserrat</vt:lpstr>
      <vt:lpstr>Symbol</vt:lpstr>
      <vt:lpstr>Open Sans</vt:lpstr>
      <vt:lpstr>Calibri</vt:lpstr>
      <vt:lpstr>NSWG Corporate</vt:lpstr>
      <vt:lpstr>Instructions for use</vt:lpstr>
      <vt:lpstr>Environmental sustainability</vt:lpstr>
      <vt:lpstr>Contents 1</vt:lpstr>
      <vt:lpstr>Contents 2</vt:lpstr>
      <vt:lpstr>1. How can science help us understand Earth's changes over time and guide us toward a sustainable future?</vt:lpstr>
      <vt:lpstr>1.1 Activating knowledge for environmental sustainability</vt:lpstr>
      <vt:lpstr>1.1 Analysing temperature anomaly data</vt:lpstr>
      <vt:lpstr>1.2 What is sustainability?</vt:lpstr>
      <vt:lpstr>1.2 Setting the scene for sustainability</vt:lpstr>
      <vt:lpstr>1.2 Defining sustainability</vt:lpstr>
      <vt:lpstr>1.2 UN Sustainable Development Goals</vt:lpstr>
      <vt:lpstr>1.2 Case studies</vt:lpstr>
      <vt:lpstr>1.3 Using science to solve sustainability problems</vt:lpstr>
      <vt:lpstr>1.3 Checkpoint – quick quiz on previous content</vt:lpstr>
      <vt:lpstr>1.3 Key terms (1 of 3)</vt:lpstr>
      <vt:lpstr>1.3 Key terms (2 of 3)</vt:lpstr>
      <vt:lpstr>1.3 Key terms (3 of 3)</vt:lpstr>
      <vt:lpstr>1.3 Images of biodiversity loss (1 of 2)</vt:lpstr>
      <vt:lpstr>1.3 Images of biodiversity loss (2 of 2)</vt:lpstr>
      <vt:lpstr>1.3 Images of protection of biodiversity (1 of 2)</vt:lpstr>
      <vt:lpstr>1.3 Images of protection of biodiversity (2 of 2)</vt:lpstr>
      <vt:lpstr>1.3 Do we have a biodiversity problem?</vt:lpstr>
      <vt:lpstr>1.3 The 5 big threats to biodiversity</vt:lpstr>
      <vt:lpstr>1.4 How about this weather?</vt:lpstr>
      <vt:lpstr>1.4 Checkpoint – quick quiz on previous content</vt:lpstr>
      <vt:lpstr>1.4 Defining weather and climate</vt:lpstr>
      <vt:lpstr>1.4 The difference between weather and climate</vt:lpstr>
      <vt:lpstr>1.5 What is the data telling us?</vt:lpstr>
      <vt:lpstr>1.5 Checkpoint – quick quiz on previous content</vt:lpstr>
      <vt:lpstr>1.5 What’s the state of Australia’s climate? (1 of 5)</vt:lpstr>
      <vt:lpstr>1.5 What’s the state of Australia’s climate? (2 of 5)</vt:lpstr>
      <vt:lpstr>1.5 What’s the state of Australia’s climate? (3 of 5)</vt:lpstr>
      <vt:lpstr>1.5 What’s the state of Australia’s climate? (4 of 5)</vt:lpstr>
      <vt:lpstr>1.5 What’s the state of Australia’s climate? (5 of 5)</vt:lpstr>
      <vt:lpstr>1.5 State of Australia’s climate 2024 - the data</vt:lpstr>
      <vt:lpstr>1.5 State of the climate 2024 (1 of 3)</vt:lpstr>
      <vt:lpstr>1.5 State of the climate 2024 (2 of 3)</vt:lpstr>
      <vt:lpstr>1.5 State of the climate 2024 (3 of 3)</vt:lpstr>
      <vt:lpstr>1.5 Our world data – Data catalogue (1 of 3)</vt:lpstr>
      <vt:lpstr>1.5 Our world data – Data catalogue (2 of 3)</vt:lpstr>
      <vt:lpstr>1.5 Our world data – Data catalogue (3 of 3)</vt:lpstr>
      <vt:lpstr>1.6 Is there something natural about the greenhouse effect?</vt:lpstr>
      <vt:lpstr>1.6 Checkpoint – quick quiz on previous content</vt:lpstr>
      <vt:lpstr>1.6 The natural greenhouse effect – definitions</vt:lpstr>
      <vt:lpstr>1.6 The natural greenhouse effect – think-pair-share (1)</vt:lpstr>
      <vt:lpstr>1.6 Modelling the natural greenhouse effect</vt:lpstr>
      <vt:lpstr>1.6 The natural greenhouse effect – think-pair-share (2)</vt:lpstr>
      <vt:lpstr>1.6 The natural greenhouse effect – Frayer diagram</vt:lpstr>
      <vt:lpstr>1.6 The natural greenhouse effect – Frayer diagram (sample response)</vt:lpstr>
      <vt:lpstr>1.7 How is the greenhouse effect being enhanced?</vt:lpstr>
      <vt:lpstr>1.7 Checkpoint – quick quiz on previous content</vt:lpstr>
      <vt:lpstr>1.7 The enhanced greenhouse effect – definitions (1 of 2) </vt:lpstr>
      <vt:lpstr>1.7 The enhanced greenhouse effect – definitions (2 of 2) </vt:lpstr>
      <vt:lpstr>1.7 Analysing the data on global emissions and temperature </vt:lpstr>
      <vt:lpstr>1.7 Major greenhouse gas levels </vt:lpstr>
      <vt:lpstr>1.7 Carbon budget – definition</vt:lpstr>
      <vt:lpstr>1.7 Australia’s carbon budget</vt:lpstr>
      <vt:lpstr>1.7 Australia’s average annual temperature </vt:lpstr>
      <vt:lpstr>1.8 How can we reduce greenhouse gas emissions?</vt:lpstr>
      <vt:lpstr>1.8 Checkpoint – quick quiz on previous content</vt:lpstr>
      <vt:lpstr>1.8 Transitioning to solar C-E-R scaffold</vt:lpstr>
      <vt:lpstr>1.8 Transitioning to solar – the claim</vt:lpstr>
      <vt:lpstr>1.8 Transitioning to solar – the data</vt:lpstr>
      <vt:lpstr>1.8 Transitioning to solar – the evidence</vt:lpstr>
      <vt:lpstr>1.8 Transitioning to solar – reasoning</vt:lpstr>
      <vt:lpstr>1.9 Cause and effect – industrialisation and global temperatures</vt:lpstr>
      <vt:lpstr>1.9 Checkpoint – quick quiz on previous content</vt:lpstr>
      <vt:lpstr>1.9 How scientists measure carbon dioxide in the air  </vt:lpstr>
      <vt:lpstr>1.9 The Keeling curve – The story of CO2  </vt:lpstr>
      <vt:lpstr>1.9 The Industrial revolution </vt:lpstr>
      <vt:lpstr>1.9 Why carbon emissions matter </vt:lpstr>
      <vt:lpstr>1.10 The consequences of climate change</vt:lpstr>
      <vt:lpstr>1.10 Checkpoint 1 – quick quiz on previous content</vt:lpstr>
      <vt:lpstr>1.10 Climate change – definition</vt:lpstr>
      <vt:lpstr>1.10 The characteristics of climate change (1 of 2)</vt:lpstr>
      <vt:lpstr>1.10 The characteristics of climate change (2 of 2)</vt:lpstr>
      <vt:lpstr>1.10 Checkpoint 2 – quick quiz on previous content</vt:lpstr>
      <vt:lpstr>1.10 The impacts of climate change</vt:lpstr>
      <vt:lpstr>1.10 Ocean acidification</vt:lpstr>
      <vt:lpstr>1.10 Test 1: testing for carbon dioxide </vt:lpstr>
      <vt:lpstr>1.10 Ocean acidification data (1 of 2)</vt:lpstr>
      <vt:lpstr>1.10 Ocean acidification data (2 of 2)</vt:lpstr>
      <vt:lpstr>1.10 Shellfish industry in NSW</vt:lpstr>
      <vt:lpstr>1.10 Impact on shellfish</vt:lpstr>
      <vt:lpstr>1.11 Climate change and the water cycle</vt:lpstr>
      <vt:lpstr>1.11 Checkpoint – quick quiz on previous content</vt:lpstr>
      <vt:lpstr>1.11 Water cycle Frayer diagram</vt:lpstr>
      <vt:lpstr>1.11 Water cycle Frayer diagram sentence starters</vt:lpstr>
      <vt:lpstr>1.11 Water cycle Frayer diagram sample response</vt:lpstr>
      <vt:lpstr>1.11 The water cycle</vt:lpstr>
      <vt:lpstr>1.11 Predict–Explain–Observe–Explain (1 of 2)</vt:lpstr>
      <vt:lpstr>1.11 Predict–Explain–Observe–Explain (2 of 2)</vt:lpstr>
      <vt:lpstr>1.11 The effect of climate change on ecosystems (1 of 2)</vt:lpstr>
      <vt:lpstr>1.11 The effect of climate change on ecosystems (2 of 2)</vt:lpstr>
      <vt:lpstr>1.12 Satellites are on the job</vt:lpstr>
      <vt:lpstr>1.12 Checkpoint – quick quiz on previous content</vt:lpstr>
      <vt:lpstr>1.12 Satellites</vt:lpstr>
      <vt:lpstr>1.12 Collecting data</vt:lpstr>
      <vt:lpstr>1.12 Satellite data to evaluate climate change</vt:lpstr>
      <vt:lpstr>2. What actions are we taking to support a more sustainable future?</vt:lpstr>
      <vt:lpstr>2.1 Causes of environmental pollution</vt:lpstr>
      <vt:lpstr>2.1 Environmental issues</vt:lpstr>
      <vt:lpstr>2.1 Environmental pollution</vt:lpstr>
      <vt:lpstr>2.1 Causes of pollution</vt:lpstr>
      <vt:lpstr>2.1 Implications of pollution</vt:lpstr>
      <vt:lpstr>2.1 The world’s most polluted city</vt:lpstr>
      <vt:lpstr>2.2 Sustainable harvesting by Aboriginal and Torres Strait Islander Peoples</vt:lpstr>
      <vt:lpstr>2.2 Checkpoint – quick quiz on previous content</vt:lpstr>
      <vt:lpstr>2.2 Kinship and Totems</vt:lpstr>
      <vt:lpstr>2.2 Nation Totem research</vt:lpstr>
      <vt:lpstr>2.3 Reduce, reuse, recycle</vt:lpstr>
      <vt:lpstr>2.3 Checkpoint – quick quiz on previous content</vt:lpstr>
      <vt:lpstr>2.3 Organising our waste</vt:lpstr>
      <vt:lpstr>2.3 Australia’s waste problem</vt:lpstr>
      <vt:lpstr>2.3 The three R’s </vt:lpstr>
      <vt:lpstr>2.3 The waste hierarchy</vt:lpstr>
      <vt:lpstr>2.4 How do we recycle materials?</vt:lpstr>
      <vt:lpstr>2.4 Checkpoint – quick quiz on previous content</vt:lpstr>
      <vt:lpstr>2.4 The recycling process</vt:lpstr>
      <vt:lpstr>2.4 Developing evaluation criteria</vt:lpstr>
      <vt:lpstr>2.4 Return and Earn program</vt:lpstr>
      <vt:lpstr>2.5 Innovations in recycling</vt:lpstr>
      <vt:lpstr>2.5 Checkpoint – quick quiz on previous content</vt:lpstr>
      <vt:lpstr>2.5 Women in Science: Veena Sahajwalla</vt:lpstr>
      <vt:lpstr>2.5 A good news story</vt:lpstr>
      <vt:lpstr>2.5 Practical investigation – mealworms and polystyrene </vt:lpstr>
      <vt:lpstr>2.6 How has human activity caused environmental pollution?</vt:lpstr>
      <vt:lpstr>2.6 Checkpoint – quick quiz on previous content</vt:lpstr>
      <vt:lpstr>2.6 CFCs and the hole in the ozone layer</vt:lpstr>
      <vt:lpstr>2.8 Food waste in NSW public schools (1 of 2)</vt:lpstr>
      <vt:lpstr>2.8 Food waste in NSW public schools (2 of 2)</vt:lpstr>
      <vt:lpstr>2.8 Food waste – solving the problem of food waste </vt:lpstr>
      <vt:lpstr>References (1)</vt:lpstr>
      <vt:lpstr>References (2)</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sustainability – slide deck, Stage 5 </dc:title>
  <dc:subject>Stage 5 – Supporting PowerPoint</dc:subject>
  <dc:creator>NSW Department of Education</dc:creator>
  <cp:keywords/>
  <dc:description/>
  <cp:lastModifiedBy>Julie Devaney</cp:lastModifiedBy>
  <cp:revision>1</cp:revision>
  <dcterms:created xsi:type="dcterms:W3CDTF">2024-07-30T01:15:14Z</dcterms:created>
  <dcterms:modified xsi:type="dcterms:W3CDTF">2025-11-04T03:20:32Z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2024-07-29T23:46:07Z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024677c7-8570-4a64-818b-64775b001f1c</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y fmtid="{D5CDD505-2E9C-101B-9397-08002B2CF9AE}" pid="11" name="Websitereview">
    <vt:lpwstr/>
  </property>
  <property fmtid="{D5CDD505-2E9C-101B-9397-08002B2CF9AE}" pid="12" name="lcf76f155ced4ddcb4097134ff3c332f">
    <vt:lpwstr/>
  </property>
  <property fmtid="{D5CDD505-2E9C-101B-9397-08002B2CF9AE}" pid="13" name="TaxCatchAll">
    <vt:lpwstr/>
  </property>
</Properties>
</file>