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6" r:id="rId4"/>
  </p:sldMasterIdLst>
  <p:notesMasterIdLst>
    <p:notesMasterId r:id="rId153"/>
  </p:notesMasterIdLst>
  <p:handoutMasterIdLst>
    <p:handoutMasterId r:id="rId154"/>
  </p:handoutMasterIdLst>
  <p:sldIdLst>
    <p:sldId id="2147470390" r:id="rId5"/>
    <p:sldId id="266" r:id="rId6"/>
    <p:sldId id="26393" r:id="rId7"/>
    <p:sldId id="2147470275" r:id="rId8"/>
    <p:sldId id="2147470290" r:id="rId9"/>
    <p:sldId id="271" r:id="rId10"/>
    <p:sldId id="26383" r:id="rId11"/>
    <p:sldId id="2147470322" r:id="rId12"/>
    <p:sldId id="26394" r:id="rId13"/>
    <p:sldId id="346" r:id="rId14"/>
    <p:sldId id="2147470228" r:id="rId15"/>
    <p:sldId id="2147470311" r:id="rId16"/>
    <p:sldId id="2147470302" r:id="rId17"/>
    <p:sldId id="2147470303" r:id="rId18"/>
    <p:sldId id="2147470195" r:id="rId19"/>
    <p:sldId id="2147470330" r:id="rId20"/>
    <p:sldId id="2147470333" r:id="rId21"/>
    <p:sldId id="2147470383" r:id="rId22"/>
    <p:sldId id="2147470384" r:id="rId23"/>
    <p:sldId id="2147470385" r:id="rId24"/>
    <p:sldId id="2147470317" r:id="rId25"/>
    <p:sldId id="2147470318" r:id="rId26"/>
    <p:sldId id="2147470319" r:id="rId27"/>
    <p:sldId id="2147470320" r:id="rId28"/>
    <p:sldId id="2147470206" r:id="rId29"/>
    <p:sldId id="26396" r:id="rId30"/>
    <p:sldId id="2147470273" r:id="rId31"/>
    <p:sldId id="2147470274" r:id="rId32"/>
    <p:sldId id="2147470232" r:id="rId33"/>
    <p:sldId id="26397" r:id="rId34"/>
    <p:sldId id="2147470379" r:id="rId35"/>
    <p:sldId id="2147470380" r:id="rId36"/>
    <p:sldId id="2147470381" r:id="rId37"/>
    <p:sldId id="2147470323" r:id="rId38"/>
    <p:sldId id="2147470324" r:id="rId39"/>
    <p:sldId id="2147470376" r:id="rId40"/>
    <p:sldId id="26398" r:id="rId41"/>
    <p:sldId id="2147470325" r:id="rId42"/>
    <p:sldId id="2147470272" r:id="rId43"/>
    <p:sldId id="26399" r:id="rId44"/>
    <p:sldId id="2141411713" r:id="rId45"/>
    <p:sldId id="2141411714" r:id="rId46"/>
    <p:sldId id="2141411715" r:id="rId47"/>
    <p:sldId id="26400" r:id="rId48"/>
    <p:sldId id="2141411716" r:id="rId49"/>
    <p:sldId id="2147470215" r:id="rId50"/>
    <p:sldId id="26401" r:id="rId51"/>
    <p:sldId id="2147470267" r:id="rId52"/>
    <p:sldId id="2147470225" r:id="rId53"/>
    <p:sldId id="2147470363" r:id="rId54"/>
    <p:sldId id="26402" r:id="rId55"/>
    <p:sldId id="2147470313" r:id="rId56"/>
    <p:sldId id="2147470314" r:id="rId57"/>
    <p:sldId id="2147470327" r:id="rId58"/>
    <p:sldId id="2147470280" r:id="rId59"/>
    <p:sldId id="2147470388" r:id="rId60"/>
    <p:sldId id="2147470279" r:id="rId61"/>
    <p:sldId id="2147470250" r:id="rId62"/>
    <p:sldId id="2147470251" r:id="rId63"/>
    <p:sldId id="2147470281" r:id="rId64"/>
    <p:sldId id="2147470289" r:id="rId65"/>
    <p:sldId id="2141411694" r:id="rId66"/>
    <p:sldId id="2141411695" r:id="rId67"/>
    <p:sldId id="2141411697" r:id="rId68"/>
    <p:sldId id="2147470362" r:id="rId69"/>
    <p:sldId id="2147470284" r:id="rId70"/>
    <p:sldId id="2141411698" r:id="rId71"/>
    <p:sldId id="2147470331" r:id="rId72"/>
    <p:sldId id="2147470393" r:id="rId73"/>
    <p:sldId id="2147470392" r:id="rId74"/>
    <p:sldId id="2147470373" r:id="rId75"/>
    <p:sldId id="2147470335" r:id="rId76"/>
    <p:sldId id="299" r:id="rId77"/>
    <p:sldId id="2147470286" r:id="rId78"/>
    <p:sldId id="2147470338" r:id="rId79"/>
    <p:sldId id="2147470339" r:id="rId80"/>
    <p:sldId id="2147470367" r:id="rId81"/>
    <p:sldId id="2147470366" r:id="rId82"/>
    <p:sldId id="2147470341" r:id="rId83"/>
    <p:sldId id="2147470368" r:id="rId84"/>
    <p:sldId id="2147470370" r:id="rId85"/>
    <p:sldId id="2147470371" r:id="rId86"/>
    <p:sldId id="2147470287" r:id="rId87"/>
    <p:sldId id="2141411700" r:id="rId88"/>
    <p:sldId id="2141411701" r:id="rId89"/>
    <p:sldId id="2147470345" r:id="rId90"/>
    <p:sldId id="2147470346" r:id="rId91"/>
    <p:sldId id="2147470257" r:id="rId92"/>
    <p:sldId id="2147470259" r:id="rId93"/>
    <p:sldId id="2147470258" r:id="rId94"/>
    <p:sldId id="2147470261" r:id="rId95"/>
    <p:sldId id="2147470260" r:id="rId96"/>
    <p:sldId id="2147470253" r:id="rId97"/>
    <p:sldId id="2147470254" r:id="rId98"/>
    <p:sldId id="2147470288" r:id="rId99"/>
    <p:sldId id="2147470265" r:id="rId100"/>
    <p:sldId id="2147470347" r:id="rId101"/>
    <p:sldId id="2147470266" r:id="rId102"/>
    <p:sldId id="2147470348" r:id="rId103"/>
    <p:sldId id="2147470349" r:id="rId104"/>
    <p:sldId id="2147470350" r:id="rId105"/>
    <p:sldId id="2147470352" r:id="rId106"/>
    <p:sldId id="2147470351" r:id="rId107"/>
    <p:sldId id="2147470283" r:id="rId108"/>
    <p:sldId id="2147470353" r:id="rId109"/>
    <p:sldId id="2147470354" r:id="rId110"/>
    <p:sldId id="2147470355" r:id="rId111"/>
    <p:sldId id="2147470356" r:id="rId112"/>
    <p:sldId id="2147470358" r:id="rId113"/>
    <p:sldId id="2147470359" r:id="rId114"/>
    <p:sldId id="2147470264" r:id="rId115"/>
    <p:sldId id="2147470282" r:id="rId116"/>
    <p:sldId id="2147470372" r:id="rId117"/>
    <p:sldId id="2147470295" r:id="rId118"/>
    <p:sldId id="2147470291" r:id="rId119"/>
    <p:sldId id="2147470217" r:id="rId120"/>
    <p:sldId id="2147470216" r:id="rId121"/>
    <p:sldId id="2147470221" r:id="rId122"/>
    <p:sldId id="2147470222" r:id="rId123"/>
    <p:sldId id="2147470223" r:id="rId124"/>
    <p:sldId id="2147470224" r:id="rId125"/>
    <p:sldId id="2147470235" r:id="rId126"/>
    <p:sldId id="2147470236" r:id="rId127"/>
    <p:sldId id="2147470268" r:id="rId128"/>
    <p:sldId id="2147470239" r:id="rId129"/>
    <p:sldId id="2147470292" r:id="rId130"/>
    <p:sldId id="2147470240" r:id="rId131"/>
    <p:sldId id="2147470241" r:id="rId132"/>
    <p:sldId id="2147470242" r:id="rId133"/>
    <p:sldId id="2147470293" r:id="rId134"/>
    <p:sldId id="2147470328" r:id="rId135"/>
    <p:sldId id="2147470294" r:id="rId136"/>
    <p:sldId id="2147470395" r:id="rId137"/>
    <p:sldId id="2147470252" r:id="rId138"/>
    <p:sldId id="2147470277" r:id="rId139"/>
    <p:sldId id="2147470234" r:id="rId140"/>
    <p:sldId id="2147470246" r:id="rId141"/>
    <p:sldId id="2147470247" r:id="rId142"/>
    <p:sldId id="2147470248" r:id="rId143"/>
    <p:sldId id="2147470244" r:id="rId144"/>
    <p:sldId id="2147470245" r:id="rId145"/>
    <p:sldId id="308" r:id="rId146"/>
    <p:sldId id="2147470387" r:id="rId147"/>
    <p:sldId id="2141411666" r:id="rId148"/>
    <p:sldId id="2141411648" r:id="rId149"/>
    <p:sldId id="2147470389" r:id="rId150"/>
    <p:sldId id="360" r:id="rId151"/>
    <p:sldId id="361" r:id="rId152"/>
  </p:sldIdLst>
  <p:sldSz cx="12192000" cy="6858000"/>
  <p:notesSz cx="6858000" cy="9144000"/>
  <p:embeddedFontLst>
    <p:embeddedFont>
      <p:font typeface="Cambria Math" panose="02040503050406030204" pitchFamily="18" charset="0"/>
      <p:regular r:id="rId155"/>
    </p:embeddedFont>
    <p:embeddedFont>
      <p:font typeface="Montserrat" panose="00000500000000000000" pitchFamily="2" charset="0"/>
      <p:regular r:id="rId156"/>
      <p:bold r:id="rId157"/>
      <p:italic r:id="rId158"/>
      <p:boldItalic r:id="rId159"/>
    </p:embeddedFont>
    <p:embeddedFont>
      <p:font typeface="Public Sans" pitchFamily="2" charset="0"/>
      <p:regular r:id="rId160"/>
      <p:bold r:id="rId161"/>
      <p:italic r:id="rId162"/>
      <p:boldItalic r:id="rId163"/>
    </p:embeddedFont>
    <p:embeddedFont>
      <p:font typeface="Public Sans Light" pitchFamily="2" charset="0"/>
      <p:regular r:id="rId164"/>
      <p:italic r:id="rId165"/>
    </p:embeddedFont>
    <p:embeddedFont>
      <p:font typeface="Segoe UI" panose="020B0502040204020203" pitchFamily="34" charset="0"/>
      <p:regular r:id="rId166"/>
      <p:bold r:id="rId167"/>
      <p:italic r:id="rId168"/>
      <p:boldItalic r:id="rId16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147470390"/>
          </p14:sldIdLst>
        </p14:section>
        <p14:section name="Content" id="{D5A8010D-981F-43AA-A0D6-182EC53CAA84}">
          <p14:sldIdLst>
            <p14:sldId id="266"/>
            <p14:sldId id="26393"/>
            <p14:sldId id="2147470275"/>
            <p14:sldId id="2147470290"/>
            <p14:sldId id="271"/>
            <p14:sldId id="26383"/>
            <p14:sldId id="2147470322"/>
            <p14:sldId id="26394"/>
            <p14:sldId id="346"/>
            <p14:sldId id="2147470228"/>
            <p14:sldId id="2147470311"/>
            <p14:sldId id="2147470302"/>
            <p14:sldId id="2147470303"/>
            <p14:sldId id="2147470195"/>
            <p14:sldId id="2147470330"/>
            <p14:sldId id="2147470333"/>
            <p14:sldId id="2147470383"/>
            <p14:sldId id="2147470384"/>
            <p14:sldId id="2147470385"/>
            <p14:sldId id="2147470317"/>
            <p14:sldId id="2147470318"/>
            <p14:sldId id="2147470319"/>
            <p14:sldId id="2147470320"/>
            <p14:sldId id="2147470206"/>
            <p14:sldId id="26396"/>
            <p14:sldId id="2147470273"/>
            <p14:sldId id="2147470274"/>
            <p14:sldId id="2147470232"/>
            <p14:sldId id="26397"/>
            <p14:sldId id="2147470379"/>
            <p14:sldId id="2147470380"/>
            <p14:sldId id="2147470381"/>
            <p14:sldId id="2147470323"/>
            <p14:sldId id="2147470324"/>
            <p14:sldId id="2147470376"/>
            <p14:sldId id="26398"/>
            <p14:sldId id="2147470325"/>
            <p14:sldId id="2147470272"/>
            <p14:sldId id="26399"/>
            <p14:sldId id="2141411713"/>
            <p14:sldId id="2141411714"/>
            <p14:sldId id="2141411715"/>
            <p14:sldId id="26400"/>
            <p14:sldId id="2141411716"/>
            <p14:sldId id="2147470215"/>
            <p14:sldId id="26401"/>
            <p14:sldId id="2147470267"/>
            <p14:sldId id="2147470225"/>
            <p14:sldId id="2147470363"/>
            <p14:sldId id="26402"/>
            <p14:sldId id="2147470313"/>
            <p14:sldId id="2147470314"/>
            <p14:sldId id="2147470327"/>
            <p14:sldId id="2147470280"/>
            <p14:sldId id="2147470388"/>
            <p14:sldId id="2147470279"/>
            <p14:sldId id="2147470250"/>
            <p14:sldId id="2147470251"/>
            <p14:sldId id="2147470281"/>
            <p14:sldId id="2147470289"/>
            <p14:sldId id="2141411694"/>
            <p14:sldId id="2141411695"/>
            <p14:sldId id="2141411697"/>
            <p14:sldId id="2147470362"/>
            <p14:sldId id="2147470284"/>
            <p14:sldId id="2141411698"/>
            <p14:sldId id="2147470331"/>
            <p14:sldId id="2147470393"/>
            <p14:sldId id="2147470392"/>
            <p14:sldId id="2147470373"/>
            <p14:sldId id="2147470335"/>
            <p14:sldId id="299"/>
            <p14:sldId id="2147470286"/>
            <p14:sldId id="2147470338"/>
            <p14:sldId id="2147470339"/>
            <p14:sldId id="2147470367"/>
            <p14:sldId id="2147470366"/>
            <p14:sldId id="2147470341"/>
            <p14:sldId id="2147470368"/>
            <p14:sldId id="2147470370"/>
            <p14:sldId id="2147470371"/>
            <p14:sldId id="2147470287"/>
            <p14:sldId id="2141411700"/>
            <p14:sldId id="2141411701"/>
            <p14:sldId id="2147470345"/>
            <p14:sldId id="2147470346"/>
            <p14:sldId id="2147470257"/>
            <p14:sldId id="2147470259"/>
            <p14:sldId id="2147470258"/>
            <p14:sldId id="2147470261"/>
            <p14:sldId id="2147470260"/>
            <p14:sldId id="2147470253"/>
            <p14:sldId id="2147470254"/>
            <p14:sldId id="2147470288"/>
            <p14:sldId id="2147470265"/>
            <p14:sldId id="2147470347"/>
            <p14:sldId id="2147470266"/>
            <p14:sldId id="2147470348"/>
            <p14:sldId id="2147470349"/>
            <p14:sldId id="2147470350"/>
            <p14:sldId id="2147470352"/>
            <p14:sldId id="2147470351"/>
            <p14:sldId id="2147470283"/>
            <p14:sldId id="2147470353"/>
            <p14:sldId id="2147470354"/>
            <p14:sldId id="2147470355"/>
            <p14:sldId id="2147470356"/>
            <p14:sldId id="2147470358"/>
            <p14:sldId id="2147470359"/>
            <p14:sldId id="2147470264"/>
            <p14:sldId id="2147470282"/>
            <p14:sldId id="2147470372"/>
            <p14:sldId id="2147470295"/>
            <p14:sldId id="2147470291"/>
            <p14:sldId id="2147470217"/>
            <p14:sldId id="2147470216"/>
            <p14:sldId id="2147470221"/>
            <p14:sldId id="2147470222"/>
            <p14:sldId id="2147470223"/>
            <p14:sldId id="2147470224"/>
            <p14:sldId id="2147470235"/>
            <p14:sldId id="2147470236"/>
            <p14:sldId id="2147470268"/>
            <p14:sldId id="2147470239"/>
            <p14:sldId id="2147470292"/>
            <p14:sldId id="2147470240"/>
            <p14:sldId id="2147470241"/>
            <p14:sldId id="2147470242"/>
            <p14:sldId id="2147470293"/>
            <p14:sldId id="2147470328"/>
            <p14:sldId id="2147470294"/>
            <p14:sldId id="2147470395"/>
            <p14:sldId id="2147470252"/>
            <p14:sldId id="2147470277"/>
            <p14:sldId id="2147470234"/>
            <p14:sldId id="2147470246"/>
            <p14:sldId id="2147470247"/>
            <p14:sldId id="2147470248"/>
            <p14:sldId id="2147470244"/>
            <p14:sldId id="2147470245"/>
            <p14:sldId id="308"/>
            <p14:sldId id="2147470387"/>
            <p14:sldId id="2141411666"/>
            <p14:sldId id="2141411648"/>
          </p14:sldIdLst>
        </p14:section>
        <p14:section name="References &amp; copyright" id="{DBC31484-F5F8-4CB1-8DB4-A562A9780899}">
          <p14:sldIdLst>
            <p14:sldId id="2147470389"/>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67D200D-0E17-B9B0-CF4F-4D7A2A7FF7EB}" name="Alexa Barr (Alexa Barr)" initials="AB" userId="S::ALEXA.BARR@det.nsw.edu.au::34077853-cef5-4783-91e4-beb0a076998e" providerId="AD"/>
  <p188:author id="{9DDCE316-5504-65B2-C3A5-FEB801478A8A}" name="Maninder Kaur (Maninder Kaur)" initials="MK" userId="S::maninder.kaur4@det.nsw.edu.au::3c210f67-4992-4f09-b654-fa659634c1c2" providerId="AD"/>
  <p188:author id="{2ABCC72C-698E-D904-87ED-232C99DCD876}" name="Chris Bormann" initials="CB" userId="S::CHRISTOPHER.BORMANN@det.nsw.edu.au::a6d691a2-a69a-4ad6-9ddc-69ff3f1e933f" providerId="AD"/>
  <p188:author id="{9E900F56-96F0-A2C5-2EC5-4A5CA6B1A37B}" name="Nadine Cannings" initials="NC" userId="S::Nadine.Cannings@det.nsw.edu.au::edc68fe4-7015-48b6-a6c0-a33df6c27bb6" providerId="AD"/>
  <p188:author id="{1D07FC7C-786C-AF32-986B-B904DACE1A82}" name="Lewanna Kenton" initials="LK" userId="S::Lewanna.Kenton2@det.nsw.edu.au::c46aa24c-2ae8-4fbc-971f-03ec70a397d0" providerId="AD"/>
  <p188:author id="{0370C784-7104-4587-1C03-A4A0A6D07F3E}" name="Alyana Marave" initials="AM" userId="S::Alyana.Marave1@det.nsw.edu.au::dd6e8313-0bdf-4d22-8f0f-323573363137" providerId="AD"/>
  <p188:author id="{9F6E0887-BD70-42C0-FC19-086C9D5D117F}" name="Maninder Kaur (Maninder Kaur)" initials="MK" userId="S::MANINDER.KAUR4@det.nsw.edu.au::3c210f67-4992-4f09-b654-fa659634c1c2" providerId="AD"/>
  <p188:author id="{20A69EB9-37FE-C617-BCB4-31B442AC0505}" name="Sham Nair (Sham Nair)" initials="SN(N" userId="S::Sham.Nair@det.nsw.edu.au::4817747e-2766-4bab-b119-23e4e659ab0e" providerId="AD"/>
  <p188:author id="{84BB3EC3-4897-07D0-9088-963639FD7750}" name="Ruby Kilroy" initials="RK" userId="S::Ruby.Kilroy@det.nsw.edu.au::7473b3a5-eb11-4b06-a6bb-162e1e62754b" providerId="AD"/>
  <p188:author id="{913BFAE4-222F-1456-BA51-F190F9E0D71A}" name="Christopher Farlow" initials="CF" userId="S::christopher.farlow2@det.nsw.edu.au::1d6e7c80-f391-4c69-991c-b443ceeb1639" providerId="AD"/>
  <p188:author id="{A96C6CF2-D952-9967-EDEE-BE46E2B476F6}" name="Gilmore" initials="B" userId="Gilmore" providerId="None"/>
  <p188:author id="{A29880FB-22F1-2FCE-171F-45F93F7D7947}" name="Christopher Farlow" initials="CF" userId="S::Christopher.Farlow2@det.nsw.edu.au::1d6e7c80-f391-4c69-991c-b443ceeb16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9665"/>
    <a:srgbClr val="146CFD"/>
    <a:srgbClr val="FFFFFF"/>
    <a:srgbClr val="00296C"/>
    <a:srgbClr val="B51458"/>
    <a:srgbClr val="00ACC2"/>
    <a:srgbClr val="64BB47"/>
    <a:srgbClr val="E5F7FC"/>
    <a:srgbClr val="FBDBE7"/>
    <a:srgbClr val="EDF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357F7-8C35-4EC5-AD05-120E3EE66233}" v="1" dt="2026-03-03T05:33:41.604"/>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0160" autoAdjust="0"/>
  </p:normalViewPr>
  <p:slideViewPr>
    <p:cSldViewPr snapToGrid="0">
      <p:cViewPr varScale="1">
        <p:scale>
          <a:sx n="79" d="100"/>
          <a:sy n="79" d="100"/>
        </p:scale>
        <p:origin x="108" y="126"/>
      </p:cViewPr>
      <p:guideLst>
        <p:guide orient="horz" pos="2160"/>
        <p:guide pos="3863"/>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font" Target="fonts/font5.fntdata"/><Relationship Id="rId170"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font" Target="fonts/font6.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font" Target="fonts/font2.fntdata"/><Relationship Id="rId172"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1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3.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font" Target="fonts/font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notesMaster" Target="notesMasters/notesMaster1.xml"/><Relationship Id="rId174"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font" Target="fonts/font10.fntdata"/><Relationship Id="rId169"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handoutMaster" Target="handoutMasters/handoutMaster1.xml"/><Relationship Id="rId175" Type="http://schemas.microsoft.com/office/2015/10/relationships/revisionInfo" Target="revisionInfo.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font" Target="fonts/font11.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font" Target="fonts/font1.fntdata"/><Relationship Id="rId176" Type="http://schemas.microsoft.com/office/2018/10/relationships/authors" Target="author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B46617A6-1AF1-4623-9745-E148F6FEB95D}"/>
    <pc:docChg chg="mod modSld">
      <pc:chgData name="Christopher Farlow" userId="1d6e7c80-f391-4c69-991c-b443ceeb1639" providerId="ADAL" clId="{B46617A6-1AF1-4623-9745-E148F6FEB95D}" dt="2026-02-27T02:57:38.570" v="2" actId="13244"/>
      <pc:docMkLst>
        <pc:docMk/>
      </pc:docMkLst>
      <pc:sldChg chg="modSp mod">
        <pc:chgData name="Christopher Farlow" userId="1d6e7c80-f391-4c69-991c-b443ceeb1639" providerId="ADAL" clId="{B46617A6-1AF1-4623-9745-E148F6FEB95D}" dt="2026-02-27T02:57:38.570" v="2" actId="13244"/>
        <pc:sldMkLst>
          <pc:docMk/>
          <pc:sldMk cId="2829634433" sldId="2147470330"/>
        </pc:sldMkLst>
        <pc:spChg chg="ord">
          <ac:chgData name="Christopher Farlow" userId="1d6e7c80-f391-4c69-991c-b443ceeb1639" providerId="ADAL" clId="{B46617A6-1AF1-4623-9745-E148F6FEB95D}" dt="2026-02-27T02:57:38.570" v="2" actId="13244"/>
          <ac:spMkLst>
            <pc:docMk/>
            <pc:sldMk cId="2829634433" sldId="2147470330"/>
            <ac:spMk id="13" creationId="{AEEABCA8-888F-E122-9F8C-B552F5E0B8F7}"/>
          </ac:spMkLst>
        </pc:spChg>
        <pc:spChg chg="ord">
          <ac:chgData name="Christopher Farlow" userId="1d6e7c80-f391-4c69-991c-b443ceeb1639" providerId="ADAL" clId="{B46617A6-1AF1-4623-9745-E148F6FEB95D}" dt="2026-02-27T02:57:38.570" v="2" actId="13244"/>
          <ac:spMkLst>
            <pc:docMk/>
            <pc:sldMk cId="2829634433" sldId="2147470330"/>
            <ac:spMk id="14" creationId="{57371693-B0FF-743D-C00A-E91E05AC09A6}"/>
          </ac:spMkLst>
        </pc:spChg>
        <pc:cxnChg chg="ord">
          <ac:chgData name="Christopher Farlow" userId="1d6e7c80-f391-4c69-991c-b443ceeb1639" providerId="ADAL" clId="{B46617A6-1AF1-4623-9745-E148F6FEB95D}" dt="2026-02-27T02:57:38.570" v="2" actId="13244"/>
          <ac:cxnSpMkLst>
            <pc:docMk/>
            <pc:sldMk cId="2829634433" sldId="2147470330"/>
            <ac:cxnSpMk id="15" creationId="{C0EF4199-E2C7-B01A-1EF6-96A942072A9C}"/>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Sheet1!$G$1</c:f>
              <c:strCache>
                <c:ptCount val="1"/>
                <c:pt idx="0">
                  <c:v>Total</c:v>
                </c:pt>
              </c:strCache>
            </c:strRef>
          </c:tx>
          <c:spPr>
            <a:solidFill>
              <a:schemeClr val="accent1"/>
            </a:solidFill>
            <a:ln>
              <a:noFill/>
            </a:ln>
            <a:effectLst/>
          </c:spPr>
          <c:invertIfNegative val="0"/>
          <c:cat>
            <c:strRef>
              <c:f>Sheet1!$A$2:$A$12</c:f>
              <c:strCache>
                <c:ptCount val="11"/>
                <c:pt idx="0">
                  <c:v>Export</c:v>
                </c:pt>
                <c:pt idx="1">
                  <c:v>Transport</c:v>
                </c:pt>
                <c:pt idx="2">
                  <c:v>Mining</c:v>
                </c:pt>
                <c:pt idx="3">
                  <c:v>Manufacturing</c:v>
                </c:pt>
                <c:pt idx="4">
                  <c:v>Residential</c:v>
                </c:pt>
                <c:pt idx="5">
                  <c:v>Commercial</c:v>
                </c:pt>
                <c:pt idx="6">
                  <c:v>Agriculture</c:v>
                </c:pt>
                <c:pt idx="7">
                  <c:v>Construction</c:v>
                </c:pt>
                <c:pt idx="8">
                  <c:v>Water &amp; waste</c:v>
                </c:pt>
                <c:pt idx="9">
                  <c:v>Other</c:v>
                </c:pt>
                <c:pt idx="10">
                  <c:v>Own use &amp; losses</c:v>
                </c:pt>
              </c:strCache>
            </c:strRef>
          </c:cat>
          <c:val>
            <c:numRef>
              <c:f>Sheet1!$G$2:$G$12</c:f>
              <c:numCache>
                <c:formatCode>General</c:formatCode>
                <c:ptCount val="11"/>
                <c:pt idx="0">
                  <c:v>15624</c:v>
                </c:pt>
                <c:pt idx="1">
                  <c:v>1426</c:v>
                </c:pt>
                <c:pt idx="2">
                  <c:v>866</c:v>
                </c:pt>
                <c:pt idx="3">
                  <c:v>852</c:v>
                </c:pt>
                <c:pt idx="4">
                  <c:v>497</c:v>
                </c:pt>
                <c:pt idx="5">
                  <c:v>296</c:v>
                </c:pt>
                <c:pt idx="6">
                  <c:v>114</c:v>
                </c:pt>
                <c:pt idx="7">
                  <c:v>37</c:v>
                </c:pt>
                <c:pt idx="8">
                  <c:v>17</c:v>
                </c:pt>
                <c:pt idx="9">
                  <c:v>46</c:v>
                </c:pt>
                <c:pt idx="10">
                  <c:v>1609</c:v>
                </c:pt>
              </c:numCache>
            </c:numRef>
          </c:val>
          <c:extLst>
            <c:ext xmlns:c16="http://schemas.microsoft.com/office/drawing/2014/chart" uri="{C3380CC4-5D6E-409C-BE32-E72D297353CC}">
              <c16:uniqueId val="{00000000-D0CB-472C-8365-B3E0919D5B5C}"/>
            </c:ext>
          </c:extLst>
        </c:ser>
        <c:dLbls>
          <c:showLegendKey val="0"/>
          <c:showVal val="0"/>
          <c:showCatName val="0"/>
          <c:showSerName val="0"/>
          <c:showPercent val="0"/>
          <c:showBubbleSize val="0"/>
        </c:dLbls>
        <c:gapWidth val="150"/>
        <c:overlap val="100"/>
        <c:axId val="891241407"/>
        <c:axId val="891242847"/>
      </c:barChart>
      <c:catAx>
        <c:axId val="89124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2847"/>
        <c:crosses val="autoZero"/>
        <c:auto val="1"/>
        <c:lblAlgn val="ctr"/>
        <c:lblOffset val="100"/>
        <c:noMultiLvlLbl val="0"/>
      </c:catAx>
      <c:valAx>
        <c:axId val="891242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AU" sz="1600"/>
                  <a:t>Petajoules</a:t>
                </a:r>
                <a:r>
                  <a:rPr lang="en-AU" sz="1600" baseline="0"/>
                  <a:t> (PJ)</a:t>
                </a:r>
                <a:endParaRPr lang="en-AU" sz="1600"/>
              </a:p>
            </c:rich>
          </c:tx>
          <c:layout>
            <c:manualLayout>
              <c:xMode val="edge"/>
              <c:yMode val="edge"/>
              <c:x val="1.2164777439867294E-2"/>
              <c:y val="0.4173896177603411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A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14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Coal</c:v>
                </c:pt>
              </c:strCache>
            </c:strRef>
          </c:tx>
          <c:spPr>
            <a:solidFill>
              <a:schemeClr val="accent6"/>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(Sheet1!$B$3:$B$6,Sheet1!$B$8,Sheet1!$B$12)</c:f>
              <c:numCache>
                <c:formatCode>General</c:formatCode>
                <c:ptCount val="6"/>
                <c:pt idx="0">
                  <c:v>0</c:v>
                </c:pt>
                <c:pt idx="1">
                  <c:v>6</c:v>
                </c:pt>
                <c:pt idx="2">
                  <c:v>99</c:v>
                </c:pt>
                <c:pt idx="3">
                  <c:v>0</c:v>
                </c:pt>
                <c:pt idx="4">
                  <c:v>0</c:v>
                </c:pt>
                <c:pt idx="5">
                  <c:v>87</c:v>
                </c:pt>
              </c:numCache>
              <c:extLst/>
            </c:numRef>
          </c:val>
          <c:extLst>
            <c:ext xmlns:c16="http://schemas.microsoft.com/office/drawing/2014/chart" uri="{C3380CC4-5D6E-409C-BE32-E72D297353CC}">
              <c16:uniqueId val="{00000000-C673-4387-8B41-B0AA141B00D9}"/>
            </c:ext>
          </c:extLst>
        </c:ser>
        <c:ser>
          <c:idx val="1"/>
          <c:order val="1"/>
          <c:tx>
            <c:strRef>
              <c:f>Sheet1!$C$1</c:f>
              <c:strCache>
                <c:ptCount val="1"/>
                <c:pt idx="0">
                  <c:v>Oil</c:v>
                </c:pt>
              </c:strCache>
            </c:strRef>
          </c:tx>
          <c:spPr>
            <a:solidFill>
              <a:schemeClr val="accent5"/>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(Sheet1!$C$3:$C$6,Sheet1!$C$8,Sheet1!$C$12)</c:f>
              <c:numCache>
                <c:formatCode>General</c:formatCode>
                <c:ptCount val="6"/>
                <c:pt idx="0">
                  <c:v>1396</c:v>
                </c:pt>
                <c:pt idx="1">
                  <c:v>283</c:v>
                </c:pt>
                <c:pt idx="2">
                  <c:v>97</c:v>
                </c:pt>
                <c:pt idx="3">
                  <c:v>16</c:v>
                </c:pt>
                <c:pt idx="4">
                  <c:v>107</c:v>
                </c:pt>
                <c:pt idx="5">
                  <c:v>60</c:v>
                </c:pt>
              </c:numCache>
              <c:extLst/>
            </c:numRef>
          </c:val>
          <c:extLst>
            <c:ext xmlns:c16="http://schemas.microsoft.com/office/drawing/2014/chart" uri="{C3380CC4-5D6E-409C-BE32-E72D297353CC}">
              <c16:uniqueId val="{00000001-C673-4387-8B41-B0AA141B00D9}"/>
            </c:ext>
          </c:extLst>
        </c:ser>
        <c:ser>
          <c:idx val="2"/>
          <c:order val="2"/>
          <c:tx>
            <c:strRef>
              <c:f>Sheet1!$D$1</c:f>
              <c:strCache>
                <c:ptCount val="1"/>
                <c:pt idx="0">
                  <c:v>Gas</c:v>
                </c:pt>
              </c:strCache>
            </c:strRef>
          </c:tx>
          <c:spPr>
            <a:solidFill>
              <a:schemeClr val="accent4"/>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(Sheet1!$D$3:$D$6,Sheet1!$D$8,Sheet1!$D$12)</c:f>
              <c:numCache>
                <c:formatCode>General</c:formatCode>
                <c:ptCount val="6"/>
                <c:pt idx="0">
                  <c:v>2</c:v>
                </c:pt>
                <c:pt idx="1">
                  <c:v>417</c:v>
                </c:pt>
                <c:pt idx="2">
                  <c:v>359</c:v>
                </c:pt>
                <c:pt idx="3">
                  <c:v>164</c:v>
                </c:pt>
                <c:pt idx="4">
                  <c:v>1</c:v>
                </c:pt>
                <c:pt idx="5">
                  <c:v>42</c:v>
                </c:pt>
              </c:numCache>
              <c:extLst/>
            </c:numRef>
          </c:val>
          <c:extLst>
            <c:ext xmlns:c16="http://schemas.microsoft.com/office/drawing/2014/chart" uri="{C3380CC4-5D6E-409C-BE32-E72D297353CC}">
              <c16:uniqueId val="{00000002-C673-4387-8B41-B0AA141B00D9}"/>
            </c:ext>
          </c:extLst>
        </c:ser>
        <c:ser>
          <c:idx val="3"/>
          <c:order val="3"/>
          <c:tx>
            <c:strRef>
              <c:f>Sheet1!$E$1</c:f>
              <c:strCache>
                <c:ptCount val="1"/>
                <c:pt idx="0">
                  <c:v>Electricity</c:v>
                </c:pt>
              </c:strCache>
            </c:strRef>
          </c:tx>
          <c:spPr>
            <a:solidFill>
              <a:schemeClr val="accent6">
                <a:lumMod val="60000"/>
              </a:schemeClr>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(Sheet1!$E$3:$E$6,Sheet1!$E$8,Sheet1!$E$12)</c:f>
              <c:numCache>
                <c:formatCode>General</c:formatCode>
                <c:ptCount val="6"/>
                <c:pt idx="0">
                  <c:v>23</c:v>
                </c:pt>
                <c:pt idx="1">
                  <c:v>160</c:v>
                </c:pt>
                <c:pt idx="2">
                  <c:v>194</c:v>
                </c:pt>
                <c:pt idx="3">
                  <c:v>249</c:v>
                </c:pt>
                <c:pt idx="4">
                  <c:v>6</c:v>
                </c:pt>
                <c:pt idx="5">
                  <c:v>1420</c:v>
                </c:pt>
              </c:numCache>
              <c:extLst/>
            </c:numRef>
          </c:val>
          <c:extLst>
            <c:ext xmlns:c16="http://schemas.microsoft.com/office/drawing/2014/chart" uri="{C3380CC4-5D6E-409C-BE32-E72D297353CC}">
              <c16:uniqueId val="{00000003-C673-4387-8B41-B0AA141B00D9}"/>
            </c:ext>
          </c:extLst>
        </c:ser>
        <c:ser>
          <c:idx val="4"/>
          <c:order val="4"/>
          <c:tx>
            <c:strRef>
              <c:f>Sheet1!$F$1</c:f>
              <c:strCache>
                <c:ptCount val="1"/>
                <c:pt idx="0">
                  <c:v>Other</c:v>
                </c:pt>
              </c:strCache>
            </c:strRef>
          </c:tx>
          <c:spPr>
            <a:solidFill>
              <a:schemeClr val="accent5">
                <a:lumMod val="60000"/>
              </a:schemeClr>
            </a:solidFill>
            <a:ln>
              <a:noFill/>
            </a:ln>
            <a:effectLst/>
          </c:spPr>
          <c:invertIfNegative val="0"/>
          <c:cat>
            <c:strRef>
              <c:f>(Sheet1!$A$3:$A$6,Sheet1!$A$8,Sheet1!$A$12)</c:f>
              <c:strCache>
                <c:ptCount val="6"/>
                <c:pt idx="0">
                  <c:v>Transport</c:v>
                </c:pt>
                <c:pt idx="1">
                  <c:v>Mining</c:v>
                </c:pt>
                <c:pt idx="2">
                  <c:v>Manufacturing</c:v>
                </c:pt>
                <c:pt idx="3">
                  <c:v>Residential</c:v>
                </c:pt>
                <c:pt idx="4">
                  <c:v>Agriculture</c:v>
                </c:pt>
                <c:pt idx="5">
                  <c:v>Own use &amp; losses</c:v>
                </c:pt>
              </c:strCache>
              <c:extLst/>
            </c:strRef>
          </c:cat>
          <c:val>
            <c:numRef>
              <c:f>(Sheet1!$F$3:$F$6,Sheet1!$F$8,Sheet1!$F$12)</c:f>
              <c:numCache>
                <c:formatCode>General</c:formatCode>
                <c:ptCount val="6"/>
                <c:pt idx="0">
                  <c:v>5</c:v>
                </c:pt>
                <c:pt idx="1">
                  <c:v>0</c:v>
                </c:pt>
                <c:pt idx="2">
                  <c:v>103</c:v>
                </c:pt>
                <c:pt idx="3">
                  <c:v>68</c:v>
                </c:pt>
                <c:pt idx="4">
                  <c:v>0</c:v>
                </c:pt>
                <c:pt idx="5">
                  <c:v>0</c:v>
                </c:pt>
              </c:numCache>
              <c:extLst/>
            </c:numRef>
          </c:val>
          <c:extLst>
            <c:ext xmlns:c16="http://schemas.microsoft.com/office/drawing/2014/chart" uri="{C3380CC4-5D6E-409C-BE32-E72D297353CC}">
              <c16:uniqueId val="{00000004-C673-4387-8B41-B0AA141B00D9}"/>
            </c:ext>
          </c:extLst>
        </c:ser>
        <c:dLbls>
          <c:showLegendKey val="0"/>
          <c:showVal val="0"/>
          <c:showCatName val="0"/>
          <c:showSerName val="0"/>
          <c:showPercent val="0"/>
          <c:showBubbleSize val="0"/>
        </c:dLbls>
        <c:gapWidth val="150"/>
        <c:overlap val="100"/>
        <c:axId val="891241407"/>
        <c:axId val="891242847"/>
      </c:barChart>
      <c:catAx>
        <c:axId val="8912414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2847"/>
        <c:crosses val="autoZero"/>
        <c:auto val="1"/>
        <c:lblAlgn val="ctr"/>
        <c:lblOffset val="100"/>
        <c:noMultiLvlLbl val="0"/>
      </c:catAx>
      <c:valAx>
        <c:axId val="891242847"/>
        <c:scaling>
          <c:orientation val="minMax"/>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r>
                  <a:rPr lang="en-AU" sz="1600"/>
                  <a:t>Petajoules</a:t>
                </a:r>
                <a:r>
                  <a:rPr lang="en-AU" sz="1600" baseline="0"/>
                  <a:t> (PJ)</a:t>
                </a:r>
                <a:endParaRPr lang="en-AU" sz="1600"/>
              </a:p>
            </c:rich>
          </c:tx>
          <c:overlay val="0"/>
          <c:spPr>
            <a:noFill/>
            <a:ln>
              <a:noFill/>
            </a:ln>
            <a:effectLst/>
          </c:spPr>
          <c:txPr>
            <a:bodyPr rot="0" spcFirstLastPara="1" vertOverflow="ellipsis" vert="horz" wrap="square" anchor="b" anchorCtr="0"/>
            <a:lstStyle/>
            <a:p>
              <a:pPr>
                <a:defRPr sz="1600" b="0" i="0" u="none" strike="noStrike" kern="1200" baseline="0">
                  <a:solidFill>
                    <a:schemeClr val="tx1">
                      <a:lumMod val="65000"/>
                      <a:lumOff val="35000"/>
                    </a:schemeClr>
                  </a:solidFill>
                  <a:latin typeface="+mn-lt"/>
                  <a:ea typeface="+mn-ea"/>
                  <a:cs typeface="+mn-cs"/>
                </a:defRPr>
              </a:pPr>
              <a:endParaRPr lang="en-AU"/>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124140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3/03/2026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3/03/2026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aer.gov.au/consumers/my-energy-bill/tariff-and-fees-explained" TargetMode="External"/><Relationship Id="rId2" Type="http://schemas.openxmlformats.org/officeDocument/2006/relationships/slide" Target="../slides/slide109.xml"/><Relationship Id="rId1" Type="http://schemas.openxmlformats.org/officeDocument/2006/relationships/notesMaster" Target="../notesMasters/notesMaster1.xml"/><Relationship Id="rId4" Type="http://schemas.openxmlformats.org/officeDocument/2006/relationships/hyperlink" Target="https://www.aer.gov.au/consumers/my-energy-bill/tariff-and-fees-explained"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calculator.energyrating.gov.au/"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sustainabledevelopment.un.org/content/documents/2375Mobilizing%20Sustainable%20Transport.pdf" TargetMode="External"/><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s://creativecommons.org/licenses/by/4.0/deed.en"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iverseandmore.com/energ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education.nsw.gov.au/teaching-and-learning/curriculum/explicit-teaching/explicit-teaching-strategies/gradual-release-of-responsibility"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aemo.com.au/energy-systems/electricity/national-electricity-market-nem/data-nem/data-dashboard-nem"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sankeymatic.com/build/?i=MIewhgNgBA2gjAZgJwFYC6UAKIDuBTAJygGcAXMUgSxADspKaAHAV1KgGIAmbgdk4CMAUAHEwxWCjhIM2fETIVqdBizbsAbAgAMWqYIDKICGCLwALOpm5CJclVr0mrQQHUGAE1hwt6LNfl2So6qggASAJ7uBCCw6nBWcraKDirOAPKkABY2eDSEAObhJCDMBADGeOIw6tJ%2BiQr2yk6kgq2yNg1BqWwwABw8vgCiEHhlpASUZZSk4YLtAclNql5mnFoJHYEOuHTMxJVQAGRQECDE%2B%2BKCAFzzSY1QO1B7B8en5wfs7jxwKAhgrVdhqNxpNpkV2HALGUAGbua6icQabS6JDXUCQDjcTh8ITESgALzwUBwUB%2BOkEUCgmSg6nJAFsTPkGCdSZwKVAiHA2ZS2HBeuz%2BFA1oJ%2BPkoGUjCAiOxobK5ezxmAaMRGCZcmwAHKCGggdxEklc9nUlBadkqsBTGhigYCqV6oimnnZOlE%2D6UiWnaW9b0%2B9kgVVTGakwTQ04ksqlABuFFKRK0ADoUOyGNkJqRodE6VByAR8ngWu7JdKkCXS36A2CoAmzEnjOESmw7TYwKwQAyqGV2QArPZUaH1iZM5VQLWUntkSj93LucSjjl4SOEfb5AhgRjUucUchlTIMCV0xgjUiVUgxPJqsiCYz8PAQcQeqUcHTPx1Uyh6kdGyj5TIQb%2BZNgExtSloVodMLSJYglWIABafYJmhdk%2Dzyc1LTFBNuXnYwqEXPFCSgHh%2BUpBl8hoScim8U1r1vGgwBdKA10YPATHEABNM0CSJTgzHZfB%2DzYMxyWoiBowgZhXUYJiWKgdiQOYCAIEYAhRkoPEHFkqBGDOaYghvMNeLwfioEEqiwD0rS8XuFtT0gb86BguAzR3PB6KYggAH0FDzdloUoAgyCgG9QOUgVlLAABrLSGDYNlRPEqBgvbKAAHIABp42S9klLwXyAA8UsyyliGYWVKHy5LMqyFy8BAWV9jYMAoFRSlBVfMoq3ZTxTRdcgoBdGhGigmhwrwcJ20mGSkNUqg6X4SAlQqNjBDpEBFygIExgmQMigTXROCkVKoBg3bEBQVEVrW25Om2HBdguI4TjOe6tEOhMfh4EtltWol0WgY74x0QT1FegGzG9L61oRKtDv%2BnRaQQCGiUMYwHRh3bOGQRGoDcGgurRgHOBQJMLqJCIohiF6jpOpBeh4kmoAyVMoFyAoimIEpygOSnYa0JAtAQIA"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pz.harvard.edu/resources/see-think-wonder"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teachengineering.org/activities/view/cub_pveff_lesson01_activity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phet.colorado.edu/sims/html/circuit-construction-kit-dc/latest/circuit-construction-kit-dc_all.html"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BCFE8-B85A-CB07-1BF1-3760B3CED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558EBC-100C-2392-6C13-18DF16998B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CDAE0-CAA4-19A3-1455-3E790C18B732}"/>
              </a:ext>
            </a:extLst>
          </p:cNvPr>
          <p:cNvSpPr>
            <a:spLocks noGrp="1"/>
          </p:cNvSpPr>
          <p:nvPr>
            <p:ph type="body" idx="1"/>
          </p:nvPr>
        </p:nvSpPr>
        <p:spPr/>
        <p:txBody>
          <a:bodyPr/>
          <a:lstStyle/>
          <a:p>
            <a:endParaRPr lang="en-AU" b="1" dirty="0">
              <a:cs typeface="Calibri"/>
            </a:endParaRPr>
          </a:p>
        </p:txBody>
      </p:sp>
      <p:sp>
        <p:nvSpPr>
          <p:cNvPr id="4" name="Slide Number Placeholder 3">
            <a:extLst>
              <a:ext uri="{FF2B5EF4-FFF2-40B4-BE49-F238E27FC236}">
                <a16:creationId xmlns:a16="http://schemas.microsoft.com/office/drawing/2014/main" id="{B8181AB1-1E65-38CE-42E2-DC0AEEAAF8C5}"/>
              </a:ext>
            </a:extLst>
          </p:cNvPr>
          <p:cNvSpPr>
            <a:spLocks noGrp="1"/>
          </p:cNvSpPr>
          <p:nvPr>
            <p:ph type="sldNum" sz="quarter" idx="5"/>
          </p:nvPr>
        </p:nvSpPr>
        <p:spPr/>
        <p:txBody>
          <a:bodyPr/>
          <a:lstStyle/>
          <a:p>
            <a:fld id="{D09C5488-DD16-4714-9519-7BE21BA11D4E}" type="slidenum">
              <a:rPr lang="en-AU" smtClean="0"/>
              <a:t>1</a:t>
            </a:fld>
            <a:endParaRPr lang="en-AU"/>
          </a:p>
        </p:txBody>
      </p:sp>
    </p:spTree>
    <p:extLst>
      <p:ext uri="{BB962C8B-B14F-4D97-AF65-F5344CB8AC3E}">
        <p14:creationId xmlns:p14="http://schemas.microsoft.com/office/powerpoint/2010/main" val="995696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Revise the energy terms on the slide.  </a:t>
            </a:r>
          </a:p>
        </p:txBody>
      </p:sp>
      <p:sp>
        <p:nvSpPr>
          <p:cNvPr id="4" name="Slide Number Placeholder 3"/>
          <p:cNvSpPr>
            <a:spLocks noGrp="1"/>
          </p:cNvSpPr>
          <p:nvPr>
            <p:ph type="sldNum" sz="quarter" idx="5"/>
          </p:nvPr>
        </p:nvSpPr>
        <p:spPr/>
        <p:txBody>
          <a:bodyPr/>
          <a:lstStyle/>
          <a:p>
            <a:fld id="{D09C5488-DD16-4714-9519-7BE21BA11D4E}" type="slidenum">
              <a:rPr lang="en-AU" smtClean="0"/>
              <a:t>10</a:t>
            </a:fld>
            <a:endParaRPr lang="en-AU"/>
          </a:p>
        </p:txBody>
      </p:sp>
    </p:spTree>
    <p:extLst>
      <p:ext uri="{BB962C8B-B14F-4D97-AF65-F5344CB8AC3E}">
        <p14:creationId xmlns:p14="http://schemas.microsoft.com/office/powerpoint/2010/main" val="27776707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r>
              <a:rPr lang="en-AU" dirty="0"/>
              <a:t>Demonstrate the calculations step by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21686359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Demonstrate efficiency calculations step by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2671086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b="1">
                <a:effectLst/>
                <a:latin typeface="Arial" panose="020B0604020202020204" pitchFamily="34" charset="0"/>
                <a:ea typeface="Calibri" panose="020F0502020204030204" pitchFamily="34" charset="0"/>
              </a:rPr>
              <a:t>This slide contains animations. </a:t>
            </a:r>
          </a:p>
          <a:p>
            <a:pPr marL="0" lvl="0" indent="0">
              <a:lnSpc>
                <a:spcPct val="150000"/>
              </a:lnSpc>
              <a:spcBef>
                <a:spcPts val="1200"/>
              </a:spcBef>
              <a:spcAft>
                <a:spcPts val="600"/>
              </a:spcAft>
              <a:buFont typeface="+mj-lt"/>
              <a:buNone/>
              <a:tabLst>
                <a:tab pos="228600" algn="l"/>
              </a:tabLst>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Students compare their results with other groups in the class and provide reasons for differences. </a:t>
            </a:r>
            <a:r>
              <a:rPr lang="en-AU" sz="1800" b="1">
                <a:effectLst/>
                <a:latin typeface="Arial" panose="020B0604020202020204" pitchFamily="34" charset="0"/>
                <a:ea typeface="Calibri" panose="020F0502020204030204" pitchFamily="34" charset="0"/>
              </a:rPr>
              <a:t>Note: Discuss sources of error and energy loss in the circuit.</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How does the power vary with an increase in applied voltage? Suggested answer: As P=VI, power is directly proportional to the voltage. If the applied voltage increases, the power will increase.</a:t>
            </a:r>
          </a:p>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How can you improve the reliability of this investigation? </a:t>
            </a:r>
            <a:r>
              <a:rPr lang="en-AU" sz="1800" b="1">
                <a:effectLst/>
                <a:latin typeface="Arial" panose="020B0604020202020204" pitchFamily="34" charset="0"/>
                <a:ea typeface="Calibri" panose="020F0502020204030204" pitchFamily="34" charset="0"/>
              </a:rPr>
              <a:t>Note: Discuss the importance of conducting multiple trials and the consistency of collected data.</a:t>
            </a: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57759638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600">
                    <a:effectLst/>
                    <a:latin typeface="Arial" panose="020B0604020202020204" pitchFamily="34" charset="0"/>
                    <a:ea typeface="Calibri" panose="020F0502020204030204" pitchFamily="34" charset="0"/>
                  </a:rPr>
                  <a:t>Predict the effect of doubling the length of the nichrome coil on the current and the circuit’s power consumption.</a:t>
                </a:r>
              </a:p>
              <a:p>
                <a:pPr marL="0" lvl="0" indent="0">
                  <a:lnSpc>
                    <a:spcPct val="150000"/>
                  </a:lnSpc>
                  <a:spcBef>
                    <a:spcPts val="1200"/>
                  </a:spcBef>
                  <a:spcAft>
                    <a:spcPts val="600"/>
                  </a:spcAft>
                  <a:buFont typeface="+mj-lt"/>
                  <a:buNone/>
                  <a:tabLst>
                    <a:tab pos="228600" algn="l"/>
                  </a:tabLst>
                </a:pPr>
                <a:r>
                  <a:rPr lang="en-AU" sz="1600" b="1" u="none">
                    <a:effectLst/>
                    <a:latin typeface="Arial" panose="020B0604020202020204" pitchFamily="34" charset="0"/>
                    <a:ea typeface="Calibri" panose="020F0502020204030204" pitchFamily="34" charset="0"/>
                  </a:rPr>
                  <a:t>Sample </a:t>
                </a:r>
                <a:r>
                  <a:rPr lang="en-AU" sz="1600" b="1" u="none">
                    <a:solidFill>
                      <a:srgbClr val="008080"/>
                    </a:solidFill>
                    <a:effectLst/>
                    <a:latin typeface="Arial" panose="020B0604020202020204" pitchFamily="34" charset="0"/>
                    <a:ea typeface="Calibri" panose="020F0502020204030204" pitchFamily="34" charset="0"/>
                  </a:rPr>
                  <a:t>answer</a:t>
                </a:r>
                <a:r>
                  <a:rPr lang="en-AU" sz="1600" b="0" u="none">
                    <a:effectLst/>
                    <a:latin typeface="Arial" panose="020B0604020202020204" pitchFamily="34" charset="0"/>
                    <a:ea typeface="Calibri" panose="020F0502020204030204" pitchFamily="34" charset="0"/>
                  </a:rPr>
                  <a:t>: Po</a:t>
                </a:r>
                <a:r>
                  <a:rPr lang="en-AU" sz="1600">
                    <a:effectLst/>
                    <a:latin typeface="Arial" panose="020B0604020202020204" pitchFamily="34" charset="0"/>
                    <a:ea typeface="Calibri" panose="020F0502020204030204" pitchFamily="34" charset="0"/>
                  </a:rPr>
                  <a:t>int out the relationship between the resistance and the length of the coil. The resistance of the wire is directly proportional to its length, doubling the length doubles the resistance. According to Ohm's </a:t>
                </a:r>
                <a:r>
                  <a:rPr lang="en-AU" sz="1600" u="sng">
                    <a:solidFill>
                      <a:srgbClr val="008080"/>
                    </a:solidFill>
                    <a:effectLst/>
                    <a:latin typeface="Arial" panose="020B0604020202020204" pitchFamily="34" charset="0"/>
                    <a:ea typeface="Calibri" panose="020F0502020204030204" pitchFamily="34" charset="0"/>
                  </a:rPr>
                  <a:t>law</a:t>
                </a:r>
                <a:r>
                  <a:rPr lang="en-AU" sz="1600">
                    <a:effectLst/>
                    <a:latin typeface="Arial" panose="020B0604020202020204" pitchFamily="34" charset="0"/>
                    <a:ea typeface="Calibri" panose="020F0502020204030204" pitchFamily="34" charset="0"/>
                  </a:rPr>
                  <a:t>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14:m>
                  <m:oMath xmlns:m="http://schemas.openxmlformats.org/officeDocument/2006/math">
                    <m:r>
                      <a:rPr lang="en-AU" sz="1600" i="1" u="none">
                        <a:effectLst/>
                        <a:latin typeface="Cambria Math" panose="02040503050406030204" pitchFamily="18" charset="0"/>
                        <a:ea typeface="Calibri" panose="020F0502020204030204" pitchFamily="34" charset="0"/>
                      </a:rPr>
                      <m:t>𝑉</m:t>
                    </m:r>
                    <m:r>
                      <a:rPr lang="en-AU" sz="1600" i="1" u="none">
                        <a:effectLst/>
                        <a:latin typeface="Cambria Math" panose="02040503050406030204" pitchFamily="18" charset="0"/>
                        <a:ea typeface="Calibri" panose="020F0502020204030204" pitchFamily="34" charset="0"/>
                      </a:rPr>
                      <m:t>=</m:t>
                    </m:r>
                    <m:r>
                      <a:rPr lang="en-AU" sz="1600" i="1" u="none">
                        <a:effectLst/>
                        <a:latin typeface="Cambria Math" panose="02040503050406030204" pitchFamily="18" charset="0"/>
                        <a:ea typeface="Calibri" panose="020F0502020204030204" pitchFamily="34" charset="0"/>
                      </a:rPr>
                      <m:t>𝐼𝑅</m:t>
                    </m:r>
                  </m:oMath>
                </a14:m>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AU" sz="1600" u="none">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if voltage remains constant, doubling resistance halves the current flowing through the </a:t>
                </a:r>
                <a:r>
                  <a:rPr lang="en-AU" sz="1600">
                    <a:effectLst/>
                    <a:latin typeface="Arial" panose="020B0604020202020204" pitchFamily="34" charset="0"/>
                    <a:ea typeface="Calibri" panose="020F0502020204030204" pitchFamily="34" charset="0"/>
                    <a:cs typeface="Arial" panose="020B0604020202020204" pitchFamily="34" charset="0"/>
                  </a:rPr>
                  <a:t>circuit. </a:t>
                </a:r>
                <a14:m>
                  <m:oMath xmlns:m="http://schemas.openxmlformats.org/officeDocument/2006/math">
                    <m:r>
                      <a:rPr lang="en-AU" sz="1600" i="1">
                        <a:effectLst/>
                        <a:latin typeface="Cambria Math" panose="02040503050406030204" pitchFamily="18" charset="0"/>
                        <a:ea typeface="Calibri" panose="020F0502020204030204" pitchFamily="34" charset="0"/>
                      </a:rPr>
                      <m:t>𝑃</m:t>
                    </m:r>
                    <m:r>
                      <a:rPr lang="en-AU" sz="1600" i="1">
                        <a:effectLst/>
                        <a:latin typeface="Cambria Math" panose="02040503050406030204" pitchFamily="18" charset="0"/>
                        <a:ea typeface="Calibri" panose="020F0502020204030204" pitchFamily="34" charset="0"/>
                      </a:rPr>
                      <m:t>=</m:t>
                    </m:r>
                    <m:r>
                      <a:rPr lang="en-AU" sz="1600" i="1">
                        <a:effectLst/>
                        <a:latin typeface="Cambria Math" panose="02040503050406030204" pitchFamily="18" charset="0"/>
                        <a:ea typeface="Calibri" panose="020F0502020204030204" pitchFamily="34" charset="0"/>
                      </a:rPr>
                      <m:t>𝑉𝐼</m:t>
                    </m:r>
                  </m:oMath>
                </a14:m>
                <a:r>
                  <a:rPr lang="en-AU" sz="1600">
                    <a:effectLst/>
                    <a:latin typeface="Arial" panose="020B0604020202020204" pitchFamily="34" charset="0"/>
                    <a:ea typeface="Calibri" panose="020F0502020204030204" pitchFamily="34" charset="0"/>
                    <a:cs typeface="Arial" panose="020B0604020202020204" pitchFamily="34" charset="0"/>
                  </a:rPr>
                  <a:t>, if </a:t>
                </a:r>
                <a:r>
                  <a:rPr lang="en-AU" sz="1600" u="none">
                    <a:effectLst/>
                    <a:latin typeface="Arial" panose="020B0604020202020204" pitchFamily="34" charset="0"/>
                    <a:ea typeface="Calibri" panose="020F0502020204030204" pitchFamily="34" charset="0"/>
                    <a:cs typeface="Arial" panose="020B0604020202020204" pitchFamily="34" charset="0"/>
                  </a:rPr>
                  <a:t>current</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I</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is halved,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power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P</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will also be halved. </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Thus, doubling the length of the nichrome coil reduces the current that flows through it and consequently reduces the amount of electrical power consumed by the circuit. This understanding is crucial for designing and optimising heating elements and other applications where nichrome coils are used for heating purposes.</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Note:</a:t>
                </a:r>
                <a:r>
                  <a:rPr lang="en-AU" sz="1600">
                    <a:effectLst/>
                    <a:latin typeface="Arial" panose="020B0604020202020204" pitchFamily="34" charset="0"/>
                    <a:ea typeface="Calibri" panose="020F0502020204030204" pitchFamily="34" charset="0"/>
                  </a:rPr>
                  <a:t> Alternatively, students can predict and then test their prediction by repeating the experiment with 100 cm nichrome wire.</a:t>
                </a:r>
              </a:p>
              <a:p>
                <a:pPr>
                  <a:lnSpc>
                    <a:spcPct val="150000"/>
                  </a:lnSpc>
                  <a:spcBef>
                    <a:spcPts val="1200"/>
                  </a:spcBef>
                  <a:spcAft>
                    <a:spcPts val="600"/>
                  </a:spcAft>
                </a:pP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rabicPeriod" startAt="2"/>
                </a:pPr>
                <a:r>
                  <a:rPr lang="en-AU" sz="1600">
                    <a:effectLst/>
                    <a:latin typeface="Arial" panose="020B0604020202020204" pitchFamily="34" charset="0"/>
                    <a:ea typeface="Calibri" panose="020F0502020204030204" pitchFamily="34" charset="0"/>
                  </a:rPr>
                  <a:t>What would heat the water more rapidly, a long or a short nichrome coil, if the supplied voltage and amount of water are the same for both? Explain your answer.</a:t>
                </a:r>
              </a:p>
              <a:p>
                <a:r>
                  <a:rPr lang="en-AU" sz="1600" b="1">
                    <a:effectLst/>
                    <a:latin typeface="Arial" panose="020B0604020202020204" pitchFamily="34" charset="0"/>
                    <a:ea typeface="Calibri" panose="020F0502020204030204" pitchFamily="34" charset="0"/>
                  </a:rPr>
                  <a:t>Sample answer:</a:t>
                </a:r>
                <a:r>
                  <a:rPr lang="en-AU" sz="1600">
                    <a:effectLst/>
                    <a:latin typeface="Arial" panose="020B0604020202020204" pitchFamily="34" charset="0"/>
                    <a:ea typeface="Calibri" panose="020F0502020204030204" pitchFamily="34" charset="0"/>
                  </a:rPr>
                  <a:t> </a:t>
                </a:r>
                <a:r>
                  <a:rPr lang="en-AU" sz="1600">
                    <a:effectLst/>
                    <a:latin typeface="Arial" panose="020B0604020202020204" pitchFamily="34" charset="0"/>
                    <a:ea typeface="Calibri" panose="020F0502020204030204" pitchFamily="34" charset="0"/>
                    <a:cs typeface="Arial" panose="020B0604020202020204" pitchFamily="34" charset="0"/>
                  </a:rPr>
                  <a:t>A short nichrome coil will heat the water faster because it will have higher power dissipation due to its lower resistance and higher current for the same voltage supply</a:t>
                </a:r>
                <a:endParaRPr lang="en-AU">
                  <a:latin typeface="Arial" panose="020B0604020202020204" pitchFamily="34" charset="0"/>
                  <a:cs typeface="Arial" panose="020B0604020202020204" pitchFamily="34" charset="0"/>
                </a:endParaRPr>
              </a:p>
              <a:p>
                <a:pPr marL="0" lvl="0" indent="0">
                  <a:lnSpc>
                    <a:spcPct val="150000"/>
                  </a:lnSpc>
                  <a:spcBef>
                    <a:spcPts val="1200"/>
                  </a:spcBef>
                  <a:spcAft>
                    <a:spcPts val="600"/>
                  </a:spcAft>
                  <a:buFont typeface="+mj-lt"/>
                  <a:buNone/>
                  <a:tabLst>
                    <a:tab pos="228600" algn="l"/>
                  </a:tabLst>
                </a:pPr>
                <a:endParaRPr lang="en-AU"/>
              </a:p>
            </p:txBody>
          </p:sp>
        </mc:Choice>
        <mc:Fallback xmlns="">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600">
                    <a:effectLst/>
                    <a:latin typeface="Arial" panose="020B0604020202020204" pitchFamily="34" charset="0"/>
                    <a:ea typeface="Calibri" panose="020F0502020204030204" pitchFamily="34" charset="0"/>
                  </a:rPr>
                  <a:t>Predict the effect of doubling the length of the nichrome coil on the current and the circuit’s power consumption.</a:t>
                </a:r>
              </a:p>
              <a:p>
                <a:pPr marL="0" lvl="0" indent="0">
                  <a:lnSpc>
                    <a:spcPct val="150000"/>
                  </a:lnSpc>
                  <a:spcBef>
                    <a:spcPts val="1200"/>
                  </a:spcBef>
                  <a:spcAft>
                    <a:spcPts val="600"/>
                  </a:spcAft>
                  <a:buFont typeface="+mj-lt"/>
                  <a:buNone/>
                  <a:tabLst>
                    <a:tab pos="228600" algn="l"/>
                  </a:tabLst>
                </a:pPr>
                <a:r>
                  <a:rPr lang="en-AU" sz="1600" b="1" u="none">
                    <a:effectLst/>
                    <a:latin typeface="Arial" panose="020B0604020202020204" pitchFamily="34" charset="0"/>
                    <a:ea typeface="Calibri" panose="020F0502020204030204" pitchFamily="34" charset="0"/>
                  </a:rPr>
                  <a:t>Sample </a:t>
                </a:r>
                <a:r>
                  <a:rPr lang="en-AU" sz="1600" b="1" u="none">
                    <a:solidFill>
                      <a:srgbClr val="008080"/>
                    </a:solidFill>
                    <a:effectLst/>
                    <a:latin typeface="Arial" panose="020B0604020202020204" pitchFamily="34" charset="0"/>
                    <a:ea typeface="Calibri" panose="020F0502020204030204" pitchFamily="34" charset="0"/>
                  </a:rPr>
                  <a:t>answer</a:t>
                </a:r>
                <a:r>
                  <a:rPr lang="en-AU" sz="1600" b="0" u="none">
                    <a:effectLst/>
                    <a:latin typeface="Arial" panose="020B0604020202020204" pitchFamily="34" charset="0"/>
                    <a:ea typeface="Calibri" panose="020F0502020204030204" pitchFamily="34" charset="0"/>
                  </a:rPr>
                  <a:t>: Po</a:t>
                </a:r>
                <a:r>
                  <a:rPr lang="en-AU" sz="1600">
                    <a:effectLst/>
                    <a:latin typeface="Arial" panose="020B0604020202020204" pitchFamily="34" charset="0"/>
                    <a:ea typeface="Calibri" panose="020F0502020204030204" pitchFamily="34" charset="0"/>
                  </a:rPr>
                  <a:t>int out the relationship between the resistance and the length of the coil. The resistance of the wire is directly proportional to its length, doubling the length doubles the resistance. According to Ohm's </a:t>
                </a:r>
                <a:r>
                  <a:rPr lang="en-AU" sz="1600" u="sng">
                    <a:solidFill>
                      <a:srgbClr val="008080"/>
                    </a:solidFill>
                    <a:effectLst/>
                    <a:latin typeface="Arial" panose="020B0604020202020204" pitchFamily="34" charset="0"/>
                    <a:ea typeface="Calibri" panose="020F0502020204030204" pitchFamily="34" charset="0"/>
                  </a:rPr>
                  <a:t>law</a:t>
                </a:r>
                <a:r>
                  <a:rPr lang="en-AU" sz="1600">
                    <a:effectLst/>
                    <a:latin typeface="Arial" panose="020B0604020202020204" pitchFamily="34" charset="0"/>
                    <a:ea typeface="Calibri" panose="020F0502020204030204" pitchFamily="34" charset="0"/>
                  </a:rPr>
                  <a:t>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AU" sz="1600" i="0" u="none">
                    <a:effectLst/>
                    <a:latin typeface="Cambria Math" panose="02040503050406030204" pitchFamily="18" charset="0"/>
                    <a:ea typeface="Calibri" panose="020F0502020204030204" pitchFamily="34" charset="0"/>
                  </a:rPr>
                  <a:t>𝑉=𝐼𝑅</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a:t>
                </a:r>
                <a:r>
                  <a:rPr lang="en-AU" sz="1600" u="none">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if voltage remains constant, doubling resistance halves the current flowing through the </a:t>
                </a:r>
                <a:r>
                  <a:rPr lang="en-AU" sz="1600">
                    <a:effectLst/>
                    <a:latin typeface="Arial" panose="020B0604020202020204" pitchFamily="34" charset="0"/>
                    <a:ea typeface="Calibri" panose="020F0502020204030204" pitchFamily="34" charset="0"/>
                    <a:cs typeface="Arial" panose="020B0604020202020204" pitchFamily="34" charset="0"/>
                  </a:rPr>
                  <a:t>circuit. </a:t>
                </a:r>
                <a:r>
                  <a:rPr lang="en-AU" sz="1600" i="0">
                    <a:effectLst/>
                    <a:latin typeface="Cambria Math" panose="02040503050406030204" pitchFamily="18" charset="0"/>
                    <a:ea typeface="Calibri" panose="020F0502020204030204" pitchFamily="34" charset="0"/>
                  </a:rPr>
                  <a:t>𝑃=𝑉𝐼</a:t>
                </a:r>
                <a:r>
                  <a:rPr lang="en-AU" sz="1600">
                    <a:effectLst/>
                    <a:latin typeface="Arial" panose="020B0604020202020204" pitchFamily="34" charset="0"/>
                    <a:ea typeface="Calibri" panose="020F0502020204030204" pitchFamily="34" charset="0"/>
                    <a:cs typeface="Arial" panose="020B0604020202020204" pitchFamily="34" charset="0"/>
                  </a:rPr>
                  <a:t>, if </a:t>
                </a:r>
                <a:r>
                  <a:rPr lang="en-AU" sz="1600" u="none">
                    <a:effectLst/>
                    <a:latin typeface="Arial" panose="020B0604020202020204" pitchFamily="34" charset="0"/>
                    <a:ea typeface="Calibri" panose="020F0502020204030204" pitchFamily="34" charset="0"/>
                    <a:cs typeface="Arial" panose="020B0604020202020204" pitchFamily="34" charset="0"/>
                  </a:rPr>
                  <a:t>current</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I</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is halved, </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power (</a:t>
                </a:r>
                <a:r>
                  <a:rPr lang="en-AU" sz="1600" i="1" u="none">
                    <a:solidFill>
                      <a:srgbClr val="008080"/>
                    </a:solidFill>
                    <a:effectLst/>
                    <a:latin typeface="Arial" panose="020B0604020202020204" pitchFamily="34" charset="0"/>
                    <a:ea typeface="Calibri" panose="020F0502020204030204" pitchFamily="34" charset="0"/>
                    <a:cs typeface="Arial" panose="020B0604020202020204" pitchFamily="34" charset="0"/>
                  </a:rPr>
                  <a:t>P</a:t>
                </a:r>
                <a:r>
                  <a:rPr lang="en-AU" sz="1600" u="none">
                    <a:solidFill>
                      <a:srgbClr val="008080"/>
                    </a:solidFill>
                    <a:effectLst/>
                    <a:latin typeface="Arial" panose="020B0604020202020204" pitchFamily="34" charset="0"/>
                    <a:ea typeface="Calibri" panose="020F0502020204030204" pitchFamily="34" charset="0"/>
                    <a:cs typeface="Arial" panose="020B0604020202020204" pitchFamily="34" charset="0"/>
                  </a:rPr>
                  <a:t>) </a:t>
                </a:r>
                <a:r>
                  <a:rPr lang="en-AU" sz="1600">
                    <a:effectLst/>
                    <a:latin typeface="Arial" panose="020B0604020202020204" pitchFamily="34" charset="0"/>
                    <a:ea typeface="Calibri" panose="020F0502020204030204" pitchFamily="34" charset="0"/>
                  </a:rPr>
                  <a:t>will also be halved. </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Thus, doubling the length of the nichrome coil reduces the current that flows through it and consequently reduces the amount of electrical power consumed by the circuit. This understanding is crucial for designing and optimising heating elements and other applications where nichrome coils are used for heating purposes.</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Note:</a:t>
                </a:r>
                <a:r>
                  <a:rPr lang="en-AU" sz="1600">
                    <a:effectLst/>
                    <a:latin typeface="Arial" panose="020B0604020202020204" pitchFamily="34" charset="0"/>
                    <a:ea typeface="Calibri" panose="020F0502020204030204" pitchFamily="34" charset="0"/>
                  </a:rPr>
                  <a:t> Alternatively, students can predict and then test their prediction by repeating the experiment with 100 cm nichrome wire.</a:t>
                </a:r>
              </a:p>
              <a:p>
                <a:pPr>
                  <a:lnSpc>
                    <a:spcPct val="150000"/>
                  </a:lnSpc>
                  <a:spcBef>
                    <a:spcPts val="1200"/>
                  </a:spcBef>
                  <a:spcAft>
                    <a:spcPts val="600"/>
                  </a:spcAft>
                </a:pPr>
                <a:endParaRPr lang="en-AU" sz="1600">
                  <a:effectLst/>
                  <a:latin typeface="Arial" panose="020B0604020202020204" pitchFamily="34" charset="0"/>
                  <a:ea typeface="Calibri" panose="020F0502020204030204" pitchFamily="34" charset="0"/>
                </a:endParaRPr>
              </a:p>
              <a:p>
                <a:pPr marL="342900" indent="-342900">
                  <a:lnSpc>
                    <a:spcPct val="150000"/>
                  </a:lnSpc>
                  <a:spcBef>
                    <a:spcPts val="1200"/>
                  </a:spcBef>
                  <a:spcAft>
                    <a:spcPts val="600"/>
                  </a:spcAft>
                  <a:buFont typeface="+mj-lt"/>
                  <a:buAutoNum type="arabicPeriod" startAt="2"/>
                </a:pPr>
                <a:r>
                  <a:rPr lang="en-AU" sz="1600">
                    <a:effectLst/>
                    <a:latin typeface="Arial" panose="020B0604020202020204" pitchFamily="34" charset="0"/>
                    <a:ea typeface="Calibri" panose="020F0502020204030204" pitchFamily="34" charset="0"/>
                  </a:rPr>
                  <a:t>What would heat the water more rapidly, a long or a short nichrome coil, if the supplied voltage and amount of water are the same for both? Explain your answer.</a:t>
                </a:r>
              </a:p>
              <a:p>
                <a:r>
                  <a:rPr lang="en-AU" sz="1600" b="1">
                    <a:effectLst/>
                    <a:latin typeface="Arial" panose="020B0604020202020204" pitchFamily="34" charset="0"/>
                    <a:ea typeface="Calibri" panose="020F0502020204030204" pitchFamily="34" charset="0"/>
                  </a:rPr>
                  <a:t>Sample answer:</a:t>
                </a:r>
                <a:r>
                  <a:rPr lang="en-AU" sz="1600">
                    <a:effectLst/>
                    <a:latin typeface="Arial" panose="020B0604020202020204" pitchFamily="34" charset="0"/>
                    <a:ea typeface="Calibri" panose="020F0502020204030204" pitchFamily="34" charset="0"/>
                  </a:rPr>
                  <a:t> </a:t>
                </a:r>
                <a:r>
                  <a:rPr lang="en-AU" sz="1600">
                    <a:effectLst/>
                    <a:latin typeface="Arial" panose="020B0604020202020204" pitchFamily="34" charset="0"/>
                    <a:ea typeface="Calibri" panose="020F0502020204030204" pitchFamily="34" charset="0"/>
                    <a:cs typeface="Arial" panose="020B0604020202020204" pitchFamily="34" charset="0"/>
                  </a:rPr>
                  <a:t>A short nichrome coil will heat the water faster because it will have higher power dissipation due to its lower resistance and higher current for the same voltage supply</a:t>
                </a:r>
                <a:endParaRPr lang="en-AU">
                  <a:latin typeface="Arial" panose="020B0604020202020204" pitchFamily="34" charset="0"/>
                  <a:cs typeface="Arial" panose="020B0604020202020204" pitchFamily="34" charset="0"/>
                </a:endParaRPr>
              </a:p>
              <a:p>
                <a:pPr marL="0" lvl="0" indent="0">
                  <a:lnSpc>
                    <a:spcPct val="150000"/>
                  </a:lnSpc>
                  <a:spcBef>
                    <a:spcPts val="1200"/>
                  </a:spcBef>
                  <a:spcAft>
                    <a:spcPts val="600"/>
                  </a:spcAft>
                  <a:buFont typeface="+mj-lt"/>
                  <a:buNone/>
                  <a:tabLst>
                    <a:tab pos="228600" algn="l"/>
                  </a:tabLst>
                </a:pPr>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30300260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104</a:t>
            </a:fld>
            <a:endParaRPr lang="en-AU"/>
          </a:p>
        </p:txBody>
      </p:sp>
    </p:spTree>
    <p:extLst>
      <p:ext uri="{BB962C8B-B14F-4D97-AF65-F5344CB8AC3E}">
        <p14:creationId xmlns:p14="http://schemas.microsoft.com/office/powerpoint/2010/main" val="3553745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sz="1800">
                <a:effectLst/>
                <a:latin typeface="Segoe UI" panose="020B0502040204020203" pitchFamily="34" charset="0"/>
              </a:rPr>
              <a:t>These items are familiar items from the everyday world. Students should make a reasonable guess based on </a:t>
            </a:r>
          </a:p>
          <a:p>
            <a:pPr marL="285750" indent="-285750">
              <a:buFont typeface="Arial" panose="020B0604020202020204" pitchFamily="34" charset="0"/>
              <a:buChar char="•"/>
            </a:pPr>
            <a:r>
              <a:rPr lang="en-AU" sz="1800">
                <a:effectLst/>
                <a:latin typeface="Segoe UI" panose="020B0502040204020203" pitchFamily="34" charset="0"/>
              </a:rPr>
              <a:t>the everyday applications and </a:t>
            </a:r>
          </a:p>
          <a:p>
            <a:pPr marL="285750" indent="-285750">
              <a:buFont typeface="Arial" panose="020B0604020202020204" pitchFamily="34" charset="0"/>
              <a:buChar char="•"/>
            </a:pPr>
            <a:r>
              <a:rPr lang="en-AU" sz="1800">
                <a:effectLst/>
                <a:latin typeface="Segoe UI" panose="020B0502040204020203" pitchFamily="34" charset="0"/>
              </a:rPr>
              <a:t>The concept of power.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18527775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Note:</a:t>
            </a:r>
            <a:r>
              <a:rPr lang="en-AU" sz="1800">
                <a:effectLst/>
                <a:latin typeface="Arial" panose="020B0604020202020204" pitchFamily="34" charset="0"/>
                <a:ea typeface="Calibri" panose="020F0502020204030204" pitchFamily="34" charset="0"/>
              </a:rPr>
              <a:t> It is important to emphasise the importance of data (power and running cost) in making decisions about using these appliances. For example, ask questions like what will cost more, heating a cup of water in a kettle or a microwave.</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amount of energy absorbed by water will stay the same, but the running cost will be different.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13874842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This slide contains animations.</a:t>
            </a:r>
          </a:p>
          <a:p>
            <a:r>
              <a:rPr lang="en-AU"/>
              <a:t>Students brainstorm reasons why the Australian government requires electrical appliances to be labelled with and energy rating label.</a:t>
            </a:r>
          </a:p>
          <a:p>
            <a:r>
              <a:rPr lang="en-AU"/>
              <a:t>CLICK to reveal basic reason and then continue to next slide for more information.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107</a:t>
            </a:fld>
            <a:endParaRPr lang="en-AU"/>
          </a:p>
        </p:txBody>
      </p:sp>
    </p:spTree>
    <p:extLst>
      <p:ext uri="{BB962C8B-B14F-4D97-AF65-F5344CB8AC3E}">
        <p14:creationId xmlns:p14="http://schemas.microsoft.com/office/powerpoint/2010/main" val="2683488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energy rating label shows: </a:t>
            </a:r>
          </a:p>
          <a:p>
            <a:r>
              <a:rPr lang="en-AU"/>
              <a:t>• a star rating</a:t>
            </a:r>
          </a:p>
          <a:p>
            <a:r>
              <a:rPr lang="en-AU"/>
              <a:t>• the energy consumption.</a:t>
            </a:r>
          </a:p>
          <a:p>
            <a:endParaRPr lang="en-AU"/>
          </a:p>
          <a:p>
            <a:r>
              <a:rPr lang="en-AU"/>
              <a:t>The star rating is about energy efficiency –how much energy a product uses compared to similar products. </a:t>
            </a:r>
          </a:p>
          <a:p>
            <a:r>
              <a:rPr lang="en-AU"/>
              <a:t>More stars mean </a:t>
            </a:r>
          </a:p>
          <a:p>
            <a:pPr marL="342900" indent="-342900">
              <a:buFont typeface="Arial" panose="020B0604020202020204" pitchFamily="34" charset="0"/>
              <a:buChar char="•"/>
            </a:pPr>
            <a:r>
              <a:rPr lang="en-AU"/>
              <a:t>more efficient compared to other models of similar size and features.</a:t>
            </a:r>
          </a:p>
          <a:p>
            <a:pPr marL="342900" indent="-342900">
              <a:buFont typeface="Arial" panose="020B0604020202020204" pitchFamily="34" charset="0"/>
              <a:buChar char="•"/>
            </a:pPr>
            <a:r>
              <a:rPr lang="en-AU"/>
              <a:t>the less energy the product will use, the more money consumers will save on their energy bills.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108</a:t>
            </a:fld>
            <a:endParaRPr lang="en-AU"/>
          </a:p>
        </p:txBody>
      </p:sp>
    </p:spTree>
    <p:extLst>
      <p:ext uri="{BB962C8B-B14F-4D97-AF65-F5344CB8AC3E}">
        <p14:creationId xmlns:p14="http://schemas.microsoft.com/office/powerpoint/2010/main" val="40634699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an appliance = total energy consumption (kWh) x electricity tariff (kWh)</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this clothes washer is:</a:t>
                </a:r>
              </a:p>
              <a:p>
                <a:pPr>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r>
                        <a:rPr lang="en-AU" sz="1600" i="1">
                          <a:effectLst/>
                          <a:latin typeface="Cambria Math" panose="02040503050406030204" pitchFamily="18" charset="0"/>
                          <a:ea typeface="Calibri" panose="020F0502020204030204" pitchFamily="34" charset="0"/>
                        </a:rPr>
                        <m:t>269</m:t>
                      </m:r>
                      <m:d>
                        <m:dPr>
                          <m:ctrlPr>
                            <a:rPr lang="en-AU" sz="1600" i="1">
                              <a:effectLst/>
                              <a:latin typeface="Cambria Math" panose="02040503050406030204" pitchFamily="18" charset="0"/>
                              <a:ea typeface="Calibri" panose="020F0502020204030204" pitchFamily="34" charset="0"/>
                            </a:rPr>
                          </m:ctrlPr>
                        </m:dPr>
                        <m:e>
                          <m:r>
                            <a:rPr lang="en-AU" sz="1600" i="1">
                              <a:effectLst/>
                              <a:latin typeface="Cambria Math" panose="02040503050406030204" pitchFamily="18" charset="0"/>
                              <a:ea typeface="Calibri" panose="020F0502020204030204" pitchFamily="34" charset="0"/>
                            </a:rPr>
                            <m:t>𝑘𝑊h</m:t>
                          </m:r>
                        </m:e>
                      </m:d>
                      <m:r>
                        <a:rPr lang="en-AU" sz="1600" i="1">
                          <a:effectLst/>
                          <a:latin typeface="Cambria Math" panose="02040503050406030204" pitchFamily="18" charset="0"/>
                          <a:ea typeface="Calibri" panose="020F0502020204030204" pitchFamily="34" charset="0"/>
                        </a:rPr>
                        <m:t> </m:t>
                      </m:r>
                      <m:r>
                        <a:rPr lang="en-AU" sz="1600" i="1" u="sng" smtClean="0">
                          <a:solidFill>
                            <a:srgbClr val="008080"/>
                          </a:solidFill>
                          <a:effectLst/>
                          <a:latin typeface="Cambria Math" panose="02040503050406030204" pitchFamily="18" charset="0"/>
                          <a:ea typeface="Calibri" panose="020F0502020204030204" pitchFamily="34" charset="0"/>
                        </a:rPr>
                        <m:t>×</m:t>
                      </m:r>
                      <m:f>
                        <m:fPr>
                          <m:ctrlPr>
                            <a:rPr lang="en-AU" sz="1600" i="1">
                              <a:effectLst/>
                              <a:latin typeface="Cambria Math" panose="02040503050406030204" pitchFamily="18" charset="0"/>
                              <a:ea typeface="Calibri" panose="020F0502020204030204" pitchFamily="34" charset="0"/>
                            </a:rPr>
                          </m:ctrlPr>
                        </m:fPr>
                        <m:num>
                          <m:r>
                            <a:rPr lang="en-AU" sz="1600" i="1">
                              <a:effectLst/>
                              <a:latin typeface="Cambria Math" panose="02040503050406030204" pitchFamily="18" charset="0"/>
                              <a:ea typeface="Calibri" panose="020F0502020204030204" pitchFamily="34" charset="0"/>
                            </a:rPr>
                            <m:t>$0.38</m:t>
                          </m:r>
                        </m:num>
                        <m:den>
                          <m:r>
                            <a:rPr lang="en-AU" sz="1600" i="1">
                              <a:effectLst/>
                              <a:latin typeface="Cambria Math" panose="02040503050406030204" pitchFamily="18" charset="0"/>
                              <a:ea typeface="Calibri" panose="020F0502020204030204" pitchFamily="34" charset="0"/>
                            </a:rPr>
                            <m:t>𝑘𝑊h</m:t>
                          </m:r>
                        </m:den>
                      </m:f>
                      <m:r>
                        <a:rPr lang="en-AU" sz="1600" i="1">
                          <a:effectLst/>
                          <a:latin typeface="Cambria Math" panose="02040503050406030204" pitchFamily="18" charset="0"/>
                          <a:ea typeface="Calibri" panose="020F0502020204030204" pitchFamily="34" charset="0"/>
                        </a:rPr>
                        <m:t>= $102.20</m:t>
                      </m:r>
                    </m:oMath>
                  </m:oMathPara>
                </a14:m>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The total energy consumption is provided in the star rating label (269 kWh) </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If the electricity tariff is shown on your electricity bill). In this case it is $0.38 per kWh.</a:t>
                </a:r>
              </a:p>
              <a:p>
                <a:pPr marL="0" lvl="0" indent="0">
                  <a:lnSpc>
                    <a:spcPct val="150000"/>
                  </a:lnSpc>
                  <a:spcBef>
                    <a:spcPts val="1200"/>
                  </a:spcBef>
                  <a:spcAft>
                    <a:spcPts val="600"/>
                  </a:spcAft>
                  <a:buFont typeface="Symbol" panose="05050102010706020507" pitchFamily="18" charset="2"/>
                  <a:buNone/>
                  <a:tabLst>
                    <a:tab pos="228600" algn="l"/>
                  </a:tabLst>
                </a:pPr>
                <a:endParaRPr lang="en-AU" sz="16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600">
                    <a:effectLst/>
                    <a:latin typeface="Arial" panose="020B0604020202020204" pitchFamily="34" charset="0"/>
                    <a:ea typeface="Calibri" panose="020F0502020204030204" pitchFamily="34" charset="0"/>
                  </a:rPr>
                  <a:t>You can find your electricity tariff in the service calculation section of your electricity bill. Visit the </a:t>
                </a:r>
                <a:r>
                  <a:rPr lang="en-AU" sz="1600" u="sng">
                    <a:solidFill>
                      <a:srgbClr val="001C4A"/>
                    </a:solidFill>
                    <a:effectLst/>
                    <a:latin typeface="Arial" panose="020B0604020202020204" pitchFamily="34" charset="0"/>
                    <a:ea typeface="Calibri" panose="020F0502020204030204" pitchFamily="34" charset="0"/>
                    <a:hlinkClick r:id="rId3"/>
                  </a:rPr>
                  <a:t>Australian Energy Regulator website</a:t>
                </a:r>
                <a:r>
                  <a:rPr lang="en-AU" sz="1600">
                    <a:effectLst/>
                    <a:latin typeface="Arial" panose="020B0604020202020204" pitchFamily="34" charset="0"/>
                    <a:ea typeface="Calibri" panose="020F0502020204030204" pitchFamily="34" charset="0"/>
                  </a:rPr>
                  <a:t> for more information about tariffs.</a:t>
                </a:r>
              </a:p>
              <a:p>
                <a:endParaRPr lang="en-AU"/>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an appliance = total energy consumption (kWh) x electricity tariff (kWh)</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annual running cost of this clothes washer is:</a:t>
                </a:r>
              </a:p>
              <a:p>
                <a:pPr>
                  <a:lnSpc>
                    <a:spcPct val="150000"/>
                  </a:lnSpc>
                  <a:spcBef>
                    <a:spcPts val="1200"/>
                  </a:spcBef>
                  <a:spcAft>
                    <a:spcPts val="600"/>
                  </a:spcAft>
                </a:pPr>
                <a:r>
                  <a:rPr lang="en-AU" sz="1600" i="0">
                    <a:effectLst/>
                    <a:latin typeface="Cambria Math" panose="02040503050406030204" pitchFamily="18" charset="0"/>
                    <a:ea typeface="Calibri" panose="020F0502020204030204" pitchFamily="34" charset="0"/>
                  </a:rPr>
                  <a:t>269</a:t>
                </a:r>
                <a:r>
                  <a:rPr lang="en-AU" sz="1600" i="0">
                    <a:effectLst/>
                    <a:latin typeface="Cambria Math" panose="02040503050406030204" pitchFamily="18" charset="0"/>
                  </a:rPr>
                  <a:t>(</a:t>
                </a:r>
                <a:r>
                  <a:rPr lang="en-AU" sz="1600" i="0">
                    <a:effectLst/>
                    <a:latin typeface="Cambria Math" panose="02040503050406030204" pitchFamily="18" charset="0"/>
                    <a:ea typeface="Calibri" panose="020F0502020204030204" pitchFamily="34" charset="0"/>
                  </a:rPr>
                  <a:t>𝑘𝑊ℎ)  </a:t>
                </a:r>
                <a:r>
                  <a:rPr lang="en-AU" sz="1600" i="0" u="sng">
                    <a:solidFill>
                      <a:srgbClr val="008080"/>
                    </a:solidFill>
                    <a:effectLst/>
                    <a:latin typeface="Cambria Math" panose="02040503050406030204" pitchFamily="18" charset="0"/>
                    <a:ea typeface="Calibri" panose="020F0502020204030204" pitchFamily="34" charset="0"/>
                  </a:rPr>
                  <a:t>×</a:t>
                </a:r>
                <a:r>
                  <a:rPr lang="en-AU" sz="1600" i="0">
                    <a:effectLst/>
                    <a:latin typeface="Cambria Math" panose="02040503050406030204" pitchFamily="18" charset="0"/>
                    <a:ea typeface="Calibri" panose="020F0502020204030204" pitchFamily="34" charset="0"/>
                  </a:rPr>
                  <a:t>$0.38/𝑘𝑊ℎ= $102.20</a:t>
                </a:r>
                <a:endParaRPr lang="en-AU" sz="16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The total energy consumption is provided in the star rating label (269 kWh) </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600">
                    <a:effectLst/>
                    <a:latin typeface="Arial" panose="020B0604020202020204" pitchFamily="34" charset="0"/>
                    <a:ea typeface="Calibri" panose="020F0502020204030204" pitchFamily="34" charset="0"/>
                  </a:rPr>
                  <a:t>If the electricity tariff is shown on your electricity bill). In this case it is $0.38 per kWh.</a:t>
                </a:r>
              </a:p>
              <a:p>
                <a:pPr marL="0" lvl="0" indent="0">
                  <a:lnSpc>
                    <a:spcPct val="150000"/>
                  </a:lnSpc>
                  <a:spcBef>
                    <a:spcPts val="1200"/>
                  </a:spcBef>
                  <a:spcAft>
                    <a:spcPts val="600"/>
                  </a:spcAft>
                  <a:buFont typeface="Symbol" panose="05050102010706020507" pitchFamily="18" charset="2"/>
                  <a:buNone/>
                  <a:tabLst>
                    <a:tab pos="228600" algn="l"/>
                  </a:tabLst>
                </a:pPr>
                <a:endParaRPr lang="en-AU" sz="16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Symbol" panose="05050102010706020507" pitchFamily="18" charset="2"/>
                  <a:buNone/>
                  <a:tabLst>
                    <a:tab pos="228600" algn="l"/>
                  </a:tabLst>
                </a:pPr>
                <a:r>
                  <a:rPr lang="en-AU" sz="1600">
                    <a:effectLst/>
                    <a:latin typeface="Arial" panose="020B0604020202020204" pitchFamily="34" charset="0"/>
                    <a:ea typeface="Calibri" panose="020F0502020204030204" pitchFamily="34" charset="0"/>
                  </a:rPr>
                  <a:t>You can find your electricity tariff in the service calculation section of your electricity bill. Visit the </a:t>
                </a:r>
                <a:r>
                  <a:rPr lang="en-AU" sz="1600" u="sng">
                    <a:solidFill>
                      <a:srgbClr val="001C4A"/>
                    </a:solidFill>
                    <a:effectLst/>
                    <a:latin typeface="Arial" panose="020B0604020202020204" pitchFamily="34" charset="0"/>
                    <a:ea typeface="Calibri" panose="020F0502020204030204" pitchFamily="34" charset="0"/>
                    <a:hlinkClick r:id="rId4"/>
                  </a:rPr>
                  <a:t>Australian Energy Regulator website</a:t>
                </a:r>
                <a:r>
                  <a:rPr lang="en-AU" sz="1600">
                    <a:effectLst/>
                    <a:latin typeface="Arial" panose="020B0604020202020204" pitchFamily="34" charset="0"/>
                    <a:ea typeface="Calibri" panose="020F0502020204030204" pitchFamily="34" charset="0"/>
                  </a:rPr>
                  <a:t> for more information about tariffs.</a:t>
                </a: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1662795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Read through the rules with students and demonstrate an example. An example scenario is outlined on the following slides.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1811768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energy rating label provides important information to help you make informed decisions about buying energy-efficient appliances. You must compare similar appliances to make these decisions. Find and compare the star ratings and running costs for Energy-Rated Labelled appliances. Calculate how much you can save by choosing an energy-efficient appliance.</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following example for a 55-inch TV shows how much you could save by buying a 7-star TV instead of a 3-star TV. The examples use a rate of thirty-eight cents ($0.38) per kWh as an estimate of electricity costs.</a:t>
                </a: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A TV with a 7-star label of 181 kWh a year × $0.38 can cost around $68.80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A TV with a 3-star label of 485 kWh per year × $0.38 can cost around $135.80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To estimate the lifetime running cost of an appliance or TV, multiply the annual cost by 10 years (the average lifespan of most major appliances before they need replacing).</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For a TV with a 7-star label, 10 year running cost = </a:t>
                </a:r>
                <a14:m>
                  <m:oMath xmlns:m="http://schemas.openxmlformats.org/officeDocument/2006/math">
                    <m:r>
                      <a:rPr lang="en-AU" sz="1800" i="1">
                        <a:effectLst/>
                        <a:latin typeface="Cambria Math" panose="02040503050406030204" pitchFamily="18" charset="0"/>
                        <a:ea typeface="Calibri" panose="020F0502020204030204" pitchFamily="34" charset="0"/>
                      </a:rPr>
                      <m:t>$68.80 × 10 =$688.0</m:t>
                    </m:r>
                  </m:oMath>
                </a14:m>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For a TV with a 3-star label, 10 year running cost = </a:t>
                </a:r>
                <a14:m>
                  <m:oMath xmlns:m="http://schemas.openxmlformats.org/officeDocument/2006/math">
                    <m:r>
                      <a:rPr lang="en-AU" sz="1800" i="1">
                        <a:effectLst/>
                        <a:latin typeface="Cambria Math" panose="02040503050406030204" pitchFamily="18" charset="0"/>
                        <a:ea typeface="Calibri" panose="020F0502020204030204" pitchFamily="34" charset="0"/>
                      </a:rPr>
                      <m:t>$135.80 × 10=$1358.0</m:t>
                    </m:r>
                  </m:oMath>
                </a14:m>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In this scenario, choosing the more energy-efficient TV could save you $670 ($1358 - $688) over a 10-year period.</a:t>
                </a:r>
              </a:p>
              <a:p>
                <a:endParaRPr lang="en-AU" dirty="0"/>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energy rating label provides important information to help you make informed decisions about buying energy-efficient appliances. You must compare similar appliances to make these decisions. Find and compare the star ratings and running costs for Energy-Rated Labelled appliances. Calculate how much you can save by choosing an energy-efficient appliance.</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following example for a 55-inch TV shows how much you could save by buying a 7-star TV instead of a 3-star TV. The examples use a rate of thirty-eight cents ($0.38) per kWh as an estimate of electricity costs.</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a:effectLst/>
                    <a:latin typeface="Arial" panose="020B0604020202020204" pitchFamily="34" charset="0"/>
                    <a:ea typeface="Calibri" panose="020F0502020204030204" pitchFamily="34" charset="0"/>
                  </a:rPr>
                  <a:t>A TV with a 7-star label of 181 kWh a year × $0.38 can cost around $68.80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a:effectLst/>
                    <a:latin typeface="Arial" panose="020B0604020202020204" pitchFamily="34" charset="0"/>
                    <a:ea typeface="Calibri" panose="020F0502020204030204" pitchFamily="34" charset="0"/>
                  </a:rPr>
                  <a:t>A TV with a 3-star label of 485 kWh per year × $0.38 can cost around $135.80 a year to run.</a:t>
                </a:r>
              </a:p>
              <a:p>
                <a:pPr marL="342900" lvl="0" indent="-342900">
                  <a:lnSpc>
                    <a:spcPct val="150000"/>
                  </a:lnSpc>
                  <a:spcBef>
                    <a:spcPts val="1200"/>
                  </a:spcBef>
                  <a:spcAft>
                    <a:spcPts val="600"/>
                  </a:spcAft>
                  <a:buFont typeface="Symbol" panose="05050102010706020507" pitchFamily="18" charset="2"/>
                  <a:buChar char=""/>
                  <a:tabLst>
                    <a:tab pos="228600" algn="l"/>
                  </a:tabLs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To estimate the lifetime running cost of an appliance or TV, multiply the annual cost by 10 years (the average lifespan of most major appliances before they need replacing).</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For a TV with a 7-star label, 10 year running cost = </a:t>
                </a:r>
                <a:r>
                  <a:rPr lang="en-AU" sz="1800" i="0">
                    <a:effectLst/>
                    <a:latin typeface="Cambria Math" panose="02040503050406030204" pitchFamily="18" charset="0"/>
                    <a:ea typeface="Calibri" panose="020F0502020204030204" pitchFamily="34" charset="0"/>
                  </a:rPr>
                  <a:t>$68.80 × 10 =$688.0</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For a TV with a 3-star label, 10 year running cost = </a:t>
                </a:r>
                <a:r>
                  <a:rPr lang="en-AU" sz="1800" i="0">
                    <a:effectLst/>
                    <a:latin typeface="Cambria Math" panose="02040503050406030204" pitchFamily="18" charset="0"/>
                    <a:ea typeface="Calibri" panose="020F0502020204030204" pitchFamily="34" charset="0"/>
                  </a:rPr>
                  <a:t>$135.80 × 10=$1358.0</a:t>
                </a: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In this scenario, choosing the more energy-efficient TV could save you $670 ($1358 - $688) over a 10-year period.</a:t>
                </a: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5391756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CER –Claim – evidence- reasoning scaffold</a:t>
            </a:r>
          </a:p>
          <a:p>
            <a:r>
              <a:rPr lang="en-AU"/>
              <a:t>This slide may be used to help students prepare an explanation or claim. It provides a scaffold that the teacher may modify to add or remove support as needed, or sentence starters may be altered to better suit the activity.</a:t>
            </a:r>
          </a:p>
          <a:p>
            <a:endParaRPr lang="en-AU" b="1"/>
          </a:p>
          <a:p>
            <a:r>
              <a:rPr lang="en-AU" b="1"/>
              <a:t>Claim: </a:t>
            </a:r>
            <a:r>
              <a:rPr lang="en-AU"/>
              <a:t>Students make a claim about whether it is cost-effective to buy the given dryer.</a:t>
            </a:r>
          </a:p>
          <a:p>
            <a:endParaRPr lang="en-AU" b="1"/>
          </a:p>
          <a:p>
            <a:r>
              <a:rPr lang="en-AU" b="1"/>
              <a:t>Evidence: </a:t>
            </a:r>
            <a:r>
              <a:rPr lang="en-AU"/>
              <a:t>Students perform calculations to determine the running cost of each dryer over a period of one year and 10 years and combine with the purchase cost to find out the overall cost for 1 year and 10 years for each dryer</a:t>
            </a:r>
          </a:p>
          <a:p>
            <a:endParaRPr lang="en-AU" b="1"/>
          </a:p>
          <a:p>
            <a:r>
              <a:rPr lang="en-AU" b="1"/>
              <a:t>Reasoning: </a:t>
            </a:r>
            <a:r>
              <a:rPr lang="en-AU"/>
              <a:t>Students then provide reasons about why it is important to consider the purchase cost in conjunction with the running cost to make informed decisions about purchasing the appliances.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Note: </a:t>
            </a:r>
            <a:r>
              <a:rPr lang="en-AU" sz="1800">
                <a:effectLst/>
                <a:latin typeface="Arial" panose="020B0604020202020204" pitchFamily="34" charset="0"/>
                <a:ea typeface="Calibri" panose="020F0502020204030204" pitchFamily="34" charset="0"/>
              </a:rPr>
              <a:t>Example savings are indicative only, with data from the </a:t>
            </a:r>
            <a:r>
              <a:rPr lang="en-AU" sz="1800" u="sng">
                <a:solidFill>
                  <a:srgbClr val="001C4A"/>
                </a:solidFill>
                <a:effectLst/>
                <a:latin typeface="Arial" panose="020B0604020202020204" pitchFamily="34" charset="0"/>
                <a:ea typeface="Calibri" panose="020F0502020204030204" pitchFamily="34" charset="0"/>
                <a:hlinkClick r:id="rId3"/>
              </a:rPr>
              <a:t>Energy Rating Calculator</a:t>
            </a:r>
            <a:r>
              <a:rPr lang="en-AU" sz="1800">
                <a:effectLst/>
                <a:latin typeface="Arial" panose="020B0604020202020204" pitchFamily="34" charset="0"/>
                <a:ea typeface="Calibri" panose="020F0502020204030204" pitchFamily="34" charset="0"/>
              </a:rPr>
              <a:t>.</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111</a:t>
            </a:fld>
            <a:endParaRPr lang="en-AU"/>
          </a:p>
        </p:txBody>
      </p:sp>
    </p:spTree>
    <p:extLst>
      <p:ext uri="{BB962C8B-B14F-4D97-AF65-F5344CB8AC3E}">
        <p14:creationId xmlns:p14="http://schemas.microsoft.com/office/powerpoint/2010/main" val="247972511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112</a:t>
            </a:fld>
            <a:endParaRPr lang="en-AU"/>
          </a:p>
        </p:txBody>
      </p:sp>
    </p:spTree>
    <p:extLst>
      <p:ext uri="{BB962C8B-B14F-4D97-AF65-F5344CB8AC3E}">
        <p14:creationId xmlns:p14="http://schemas.microsoft.com/office/powerpoint/2010/main" val="1736686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dirty="0">
                    <a:effectLst/>
                    <a:latin typeface="Arial" panose="020B0604020202020204" pitchFamily="34" charset="0"/>
                    <a:ea typeface="Calibri" panose="020F0502020204030204" pitchFamily="34" charset="0"/>
                  </a:rPr>
                  <a:t>The energy bills can be found in Teacher resource book 3.</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b="1"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Students compare the energy bills provided and answer Questions 1–4.</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Distribute a copy of each bill to students either digitally or in hardcopy.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Students respond to each question and support their responses with data from the energy bills.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dirty="0">
                    <a:effectLst/>
                    <a:latin typeface="Arial" panose="020B0604020202020204" pitchFamily="34" charset="0"/>
                    <a:ea typeface="Calibri" panose="020F0502020204030204" pitchFamily="34" charset="0"/>
                  </a:rPr>
                  <a:t>Questions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800" b="1" dirty="0">
                    <a:effectLst/>
                    <a:latin typeface="Arial" panose="020B0604020202020204" pitchFamily="34" charset="0"/>
                    <a:ea typeface="Calibri" panose="020F0502020204030204" pitchFamily="34" charset="0"/>
                  </a:rPr>
                  <a:t>Calculate the energy usage for each client in kWh</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Add the energy usage in all periods (peak, off-peak and shoulder) and the supply charges.</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For client A: total energy usage </a:t>
                </a:r>
                <a14:m>
                  <m:oMath xmlns:m="http://schemas.openxmlformats.org/officeDocument/2006/math">
                    <m:r>
                      <a:rPr lang="en-AU" sz="1800">
                        <a:effectLst/>
                        <a:latin typeface="Cambria Math" panose="02040503050406030204" pitchFamily="18" charset="0"/>
                        <a:ea typeface="Calibri" panose="020F0502020204030204" pitchFamily="34" charset="0"/>
                      </a:rPr>
                      <m:t>= </m:t>
                    </m:r>
                    <m:d>
                      <m:dPr>
                        <m:ctrlPr>
                          <a:rPr lang="en-AU" sz="1800" i="1">
                            <a:effectLst/>
                            <a:latin typeface="Cambria Math" panose="02040503050406030204" pitchFamily="18" charset="0"/>
                            <a:ea typeface="Calibri" panose="020F0502020204030204" pitchFamily="34" charset="0"/>
                          </a:rPr>
                        </m:ctrlPr>
                      </m:dPr>
                      <m:e>
                        <m:r>
                          <a:rPr lang="en-AU" sz="1800">
                            <a:effectLst/>
                            <a:latin typeface="Cambria Math" panose="02040503050406030204" pitchFamily="18" charset="0"/>
                            <a:ea typeface="Calibri" panose="020F0502020204030204" pitchFamily="34" charset="0"/>
                          </a:rPr>
                          <m:t>23.86 + 20.56 + 74.54</m:t>
                        </m:r>
                      </m:e>
                    </m:d>
                    <m:r>
                      <a:rPr lang="en-AU" sz="1800" i="1">
                        <a:effectLst/>
                        <a:latin typeface="Cambria Math" panose="02040503050406030204" pitchFamily="18" charset="0"/>
                        <a:ea typeface="Calibri" panose="020F0502020204030204" pitchFamily="34" charset="0"/>
                      </a:rPr>
                      <m:t>𝑘𝑊h</m:t>
                    </m:r>
                    <m:r>
                      <a:rPr lang="en-AU" sz="1800">
                        <a:effectLst/>
                        <a:latin typeface="Cambria Math" panose="02040503050406030204" pitchFamily="18" charset="0"/>
                        <a:ea typeface="Calibri" panose="020F0502020204030204" pitchFamily="34" charset="0"/>
                      </a:rPr>
                      <m:t> = 118.96 </m:t>
                    </m:r>
                    <m:r>
                      <a:rPr lang="en-AU" sz="1800" i="1">
                        <a:effectLst/>
                        <a:latin typeface="Cambria Math" panose="02040503050406030204" pitchFamily="18" charset="0"/>
                        <a:ea typeface="Calibri" panose="020F0502020204030204" pitchFamily="34" charset="0"/>
                      </a:rPr>
                      <m:t>𝑘𝑊h</m:t>
                    </m:r>
                  </m:oMath>
                </a14:m>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For client B: total energy usage = </a:t>
                </a:r>
                <a14:m>
                  <m:oMath xmlns:m="http://schemas.openxmlformats.org/officeDocument/2006/math">
                    <m:d>
                      <m:dPr>
                        <m:ctrlPr>
                          <a:rPr lang="en-AU" sz="2000" i="1">
                            <a:effectLst/>
                            <a:latin typeface="Cambria Math" panose="02040503050406030204" pitchFamily="18" charset="0"/>
                          </a:rPr>
                        </m:ctrlPr>
                      </m:dPr>
                      <m:e>
                        <m:r>
                          <a:rPr lang="en-AU" sz="1800">
                            <a:effectLst/>
                            <a:latin typeface="Cambria Math" panose="02040503050406030204" pitchFamily="18" charset="0"/>
                            <a:ea typeface="Calibri" panose="020F0502020204030204" pitchFamily="34" charset="0"/>
                            <a:cs typeface="Arial" panose="020B0604020202020204" pitchFamily="34" charset="0"/>
                          </a:rPr>
                          <m:t>24.577 + 48.</m:t>
                        </m:r>
                        <m:r>
                          <a:rPr lang="en-AU" sz="1800" strike="sngStrike">
                            <a:solidFill>
                              <a:srgbClr val="FF0000"/>
                            </a:solidFill>
                            <a:effectLst/>
                            <a:latin typeface="Cambria Math" panose="02040503050406030204" pitchFamily="18" charset="0"/>
                            <a:ea typeface="Calibri" panose="020F0502020204030204" pitchFamily="34" charset="0"/>
                            <a:cs typeface="Arial" panose="020B0604020202020204" pitchFamily="34" charset="0"/>
                          </a:rPr>
                          <m:t>2</m:t>
                        </m:r>
                        <m:r>
                          <a:rPr lang="en-AU" sz="1800">
                            <a:effectLst/>
                            <a:latin typeface="Cambria Math" panose="02040503050406030204" pitchFamily="18" charset="0"/>
                            <a:ea typeface="Calibri" panose="020F0502020204030204" pitchFamily="34" charset="0"/>
                            <a:cs typeface="Arial" panose="020B0604020202020204" pitchFamily="34" charset="0"/>
                          </a:rPr>
                          <m:t>18 + 28.401</m:t>
                        </m:r>
                      </m:e>
                    </m:d>
                    <m:r>
                      <a:rPr lang="en-AU" sz="1800" i="1">
                        <a:effectLst/>
                        <a:latin typeface="Cambria Math" panose="02040503050406030204" pitchFamily="18" charset="0"/>
                        <a:ea typeface="Calibri" panose="020F0502020204030204" pitchFamily="34" charset="0"/>
                        <a:cs typeface="Arial" panose="020B0604020202020204" pitchFamily="34" charset="0"/>
                      </a:rPr>
                      <m:t>𝑘𝑊h</m:t>
                    </m:r>
                    <m:r>
                      <a:rPr lang="en-AU" sz="1800">
                        <a:effectLst/>
                        <a:latin typeface="Cambria Math" panose="02040503050406030204" pitchFamily="18" charset="0"/>
                        <a:ea typeface="Calibri" panose="020F0502020204030204" pitchFamily="34" charset="0"/>
                        <a:cs typeface="Arial" panose="020B0604020202020204" pitchFamily="34" charset="0"/>
                      </a:rPr>
                      <m:t> = 101.96 </m:t>
                    </m:r>
                    <m:r>
                      <a:rPr lang="en-AU" sz="1800" i="1">
                        <a:effectLst/>
                        <a:latin typeface="Cambria Math" panose="02040503050406030204" pitchFamily="18" charset="0"/>
                        <a:ea typeface="Calibri" panose="020F0502020204030204" pitchFamily="34" charset="0"/>
                        <a:cs typeface="Arial" panose="020B0604020202020204" pitchFamily="34" charset="0"/>
                      </a:rPr>
                      <m:t>𝑘𝑊h</m:t>
                    </m:r>
                  </m:oMath>
                </a14:m>
                <a:endParaRPr lang="en-AU" sz="1800"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2"/>
                  <a:tabLst/>
                  <a:defRPr/>
                </a:pPr>
                <a:r>
                  <a:rPr lang="en-AU" sz="1800" b="1" dirty="0">
                    <a:effectLst/>
                    <a:latin typeface="Arial" panose="020B0604020202020204" pitchFamily="34" charset="0"/>
                    <a:ea typeface="Calibri" panose="020F0502020204030204" pitchFamily="34" charset="0"/>
                  </a:rPr>
                  <a:t>Explain which client has a better energy plan.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dirty="0">
                    <a:effectLst/>
                    <a:latin typeface="Arial" panose="020B0604020202020204" pitchFamily="34" charset="0"/>
                    <a:ea typeface="Calibri" panose="020F0502020204030204" pitchFamily="34" charset="0"/>
                  </a:rPr>
                  <a:t>Client A has a better energy plan because its peak, shoulder and supply charges per unit are lower than those of client B. This means that if both clients use the same amount of energy, it will cost Client B more than Client A. Furthermore, the solar credit rate for Client A is higher than that for Client B, which will further reduce the energy usage cost for Client A.</a:t>
                </a:r>
              </a:p>
              <a:p>
                <a:pPr marL="0" marR="0" lvl="0" indent="0" algn="l" defTabSz="1219170" rtl="0" eaLnBrk="1" fontAlgn="auto" latinLnBrk="0" hangingPunct="1">
                  <a:lnSpc>
                    <a:spcPct val="100000"/>
                  </a:lnSpc>
                  <a:spcBef>
                    <a:spcPts val="0"/>
                  </a:spcBef>
                  <a:spcAft>
                    <a:spcPts val="0"/>
                  </a:spcAft>
                  <a:buClrTx/>
                  <a:buSzTx/>
                  <a:buFont typeface="+mj-lt"/>
                  <a:buNone/>
                  <a:tabLst/>
                  <a:defRPr/>
                </a:pPr>
                <a:endParaRPr lang="en-US" sz="1800" dirty="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3"/>
                  <a:tabLst/>
                  <a:defRPr/>
                </a:pPr>
                <a:r>
                  <a:rPr lang="en-US" sz="1800" b="1" dirty="0">
                    <a:effectLst/>
                    <a:latin typeface="Arial" panose="020B0604020202020204" pitchFamily="34" charset="0"/>
                    <a:ea typeface="Calibri" panose="020F0502020204030204" pitchFamily="34" charset="0"/>
                  </a:rPr>
                  <a:t>If clients A and B have the same number and dimensions of solar panels, explain why they might differ in the solar export data</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dirty="0">
                    <a:effectLst/>
                    <a:latin typeface="Arial" panose="020B0604020202020204" pitchFamily="34" charset="0"/>
                    <a:ea typeface="Calibri" panose="020F0502020204030204" pitchFamily="34" charset="0"/>
                  </a:rPr>
                  <a:t>The following factors may contribute to the difference in the solar export data of two clients: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climate conditions (for example, the variation in the amount of sunlight due to different weather conditions like rainfall,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the efficiency of the solar panels,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Location of the house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4"/>
                  <a:tabLst/>
                  <a:defRPr/>
                </a:pPr>
                <a:r>
                  <a:rPr lang="en-US" sz="1800" b="1" dirty="0">
                    <a:effectLst/>
                    <a:latin typeface="Arial" panose="020B0604020202020204" pitchFamily="34" charset="0"/>
                    <a:ea typeface="Calibri" panose="020F0502020204030204" pitchFamily="34" charset="0"/>
                  </a:rPr>
                  <a:t>Outline some recommendations for </a:t>
                </a:r>
                <a:r>
                  <a:rPr lang="en-US" sz="1800" b="1" dirty="0" err="1">
                    <a:effectLst/>
                    <a:latin typeface="Arial" panose="020B0604020202020204" pitchFamily="34" charset="0"/>
                    <a:ea typeface="Calibri" panose="020F0502020204030204" pitchFamily="34" charset="0"/>
                  </a:rPr>
                  <a:t>behavioural</a:t>
                </a:r>
                <a:r>
                  <a:rPr lang="en-US" sz="1800" b="1" dirty="0">
                    <a:effectLst/>
                    <a:latin typeface="Arial" panose="020B0604020202020204" pitchFamily="34" charset="0"/>
                    <a:ea typeface="Calibri" panose="020F0502020204030204" pitchFamily="34" charset="0"/>
                  </a:rPr>
                  <a:t> changes for each client to reduce their energy bill.</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Limit the use of energy-intensive appliances during peak periods when electricity rates are higher. </a:t>
                </a:r>
                <a:r>
                  <a:rPr lang="en-US" sz="1800" dirty="0" err="1">
                    <a:effectLst/>
                    <a:latin typeface="Arial" panose="020B0604020202020204" pitchFamily="34" charset="0"/>
                    <a:ea typeface="Calibri" panose="020F0502020204030204" pitchFamily="34" charset="0"/>
                  </a:rPr>
                  <a:t>Opt</a:t>
                </a:r>
                <a:r>
                  <a:rPr lang="en-US" sz="1800" dirty="0">
                    <a:effectLst/>
                    <a:latin typeface="Arial" panose="020B0604020202020204" pitchFamily="34" charset="0"/>
                    <a:ea typeface="Calibri" panose="020F0502020204030204" pitchFamily="34" charset="0"/>
                  </a:rPr>
                  <a:t> for tasks like laundry and dishwashing during off-peak hours.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Avoid running heating or cooling systems excessively during peak times. Set the thermostat to energy-efficient levels to reduce consumption.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rPr>
                  <a:t>Schedule tasks that require more energy, such as running the dishwasher or charging electric vehicles, during off-peak hours when rates are lower.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effectLst/>
                    <a:latin typeface="Arial" panose="020B0604020202020204" pitchFamily="34" charset="0"/>
                    <a:ea typeface="Calibri" panose="020F0502020204030204" pitchFamily="34" charset="0"/>
                  </a:rPr>
                  <a:t>Maximise</a:t>
                </a:r>
                <a:r>
                  <a:rPr lang="en-US" sz="1800" dirty="0">
                    <a:effectLst/>
                    <a:latin typeface="Arial" panose="020B0604020202020204" pitchFamily="34" charset="0"/>
                    <a:ea typeface="Calibri" panose="020F0502020204030204" pitchFamily="34" charset="0"/>
                  </a:rPr>
                  <a:t> solar energy </a:t>
                </a:r>
                <a:r>
                  <a:rPr lang="en-US" sz="1800" dirty="0" err="1">
                    <a:effectLst/>
                    <a:latin typeface="Arial" panose="020B0604020202020204" pitchFamily="34" charset="0"/>
                    <a:ea typeface="Calibri" panose="020F0502020204030204" pitchFamily="34" charset="0"/>
                  </a:rPr>
                  <a:t>utilisation</a:t>
                </a:r>
                <a:r>
                  <a:rPr lang="en-US" sz="1800" dirty="0">
                    <a:effectLst/>
                    <a:latin typeface="Arial" panose="020B0604020202020204" pitchFamily="34" charset="0"/>
                    <a:ea typeface="Calibri" panose="020F0502020204030204" pitchFamily="34" charset="0"/>
                  </a:rPr>
                  <a:t> during shoulder periods to offset electricity usage and reduce overall energy bills. </a:t>
                </a:r>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Students compare the energy bill on this slide (client A) with the bill on the next slide (client B) and answer Questions 1–4.</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Distribute a copy of each bill to students either digitally or in hardcopy.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Students respond to each question and support their responses with data from the energy bills.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b="1">
                    <a:effectLst/>
                    <a:latin typeface="Arial" panose="020B0604020202020204" pitchFamily="34" charset="0"/>
                    <a:ea typeface="Calibri" panose="020F0502020204030204" pitchFamily="34" charset="0"/>
                  </a:rPr>
                  <a:t>Questions</a:t>
                </a:r>
              </a:p>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AU" sz="1800" b="1">
                    <a:effectLst/>
                    <a:latin typeface="Arial" panose="020B0604020202020204" pitchFamily="34" charset="0"/>
                    <a:ea typeface="Calibri" panose="020F0502020204030204" pitchFamily="34" charset="0"/>
                  </a:rPr>
                  <a:t>Calculate the energy usage for each client in kWh</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Add the energy usage in all periods (peak, off-peak and shoulder) and the supply charges.</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For client A: total energy usage </a:t>
                </a:r>
                <a:r>
                  <a:rPr lang="en-AU" sz="1800" i="0">
                    <a:effectLst/>
                    <a:latin typeface="Cambria Math" panose="02040503050406030204" pitchFamily="18" charset="0"/>
                    <a:ea typeface="Calibri" panose="020F0502020204030204" pitchFamily="34" charset="0"/>
                  </a:rPr>
                  <a:t>= </a:t>
                </a:r>
                <a:r>
                  <a:rPr lang="en-AU" sz="1800" i="0">
                    <a:effectLst/>
                    <a:latin typeface="Cambria Math" panose="02040503050406030204" pitchFamily="18" charset="0"/>
                  </a:rPr>
                  <a:t>(</a:t>
                </a:r>
                <a:r>
                  <a:rPr lang="en-AU" sz="1800" i="0">
                    <a:effectLst/>
                    <a:latin typeface="Cambria Math" panose="02040503050406030204" pitchFamily="18" charset="0"/>
                    <a:ea typeface="Calibri" panose="020F0502020204030204" pitchFamily="34" charset="0"/>
                  </a:rPr>
                  <a:t>23.86 + 20.56 + 74.54)𝑘𝑊ℎ = 118.96 𝑘𝑊ℎ</a:t>
                </a:r>
                <a:endParaRPr lang="en-AU" sz="1800">
                  <a:effectLst/>
                  <a:latin typeface="Arial" panose="020B0604020202020204" pitchFamily="34" charset="0"/>
                  <a:ea typeface="Calibri" panose="020F0502020204030204" pitchFamily="34" charset="0"/>
                </a:endParaRPr>
              </a:p>
              <a:p>
                <a:r>
                  <a:rPr lang="en-AU" sz="1800">
                    <a:effectLst/>
                    <a:latin typeface="Arial" panose="020B0604020202020204" pitchFamily="34" charset="0"/>
                    <a:ea typeface="Calibri" panose="020F0502020204030204" pitchFamily="34" charset="0"/>
                  </a:rPr>
                  <a:t>For client B: total energy usage = </a:t>
                </a:r>
                <a:r>
                  <a:rPr lang="en-AU" sz="2000" i="0">
                    <a:effectLst/>
                    <a:latin typeface="Cambria Math" panose="02040503050406030204" pitchFamily="18" charset="0"/>
                  </a:rPr>
                  <a:t>(</a:t>
                </a:r>
                <a:r>
                  <a:rPr lang="en-AU" sz="1800" i="0">
                    <a:effectLst/>
                    <a:latin typeface="Cambria Math" panose="02040503050406030204" pitchFamily="18" charset="0"/>
                    <a:ea typeface="Calibri" panose="020F0502020204030204" pitchFamily="34" charset="0"/>
                    <a:cs typeface="Arial" panose="020B0604020202020204" pitchFamily="34" charset="0"/>
                  </a:rPr>
                  <a:t>24.577 + 48.</a:t>
                </a:r>
                <a:r>
                  <a:rPr lang="en-AU" sz="1800" i="0" strike="sngStrike">
                    <a:solidFill>
                      <a:srgbClr val="FF0000"/>
                    </a:solidFill>
                    <a:effectLst/>
                    <a:latin typeface="Cambria Math" panose="02040503050406030204" pitchFamily="18" charset="0"/>
                    <a:ea typeface="Calibri" panose="020F0502020204030204" pitchFamily="34" charset="0"/>
                    <a:cs typeface="Arial" panose="020B0604020202020204" pitchFamily="34" charset="0"/>
                  </a:rPr>
                  <a:t>2</a:t>
                </a:r>
                <a:r>
                  <a:rPr lang="en-AU" sz="1800" i="0">
                    <a:effectLst/>
                    <a:latin typeface="Cambria Math" panose="02040503050406030204" pitchFamily="18" charset="0"/>
                    <a:ea typeface="Calibri" panose="020F0502020204030204" pitchFamily="34" charset="0"/>
                    <a:cs typeface="Arial" panose="020B0604020202020204" pitchFamily="34" charset="0"/>
                  </a:rPr>
                  <a:t>18 + 28.401)𝑘𝑊ℎ = 101.96 𝑘𝑊ℎ</a:t>
                </a:r>
                <a:endParaRPr lang="en-AU" sz="1800">
                  <a:effectLst/>
                  <a:latin typeface="Arial" panose="020B0604020202020204" pitchFamily="34" charset="0"/>
                  <a:ea typeface="Calibri" panose="020F0502020204030204" pitchFamily="34" charset="0"/>
                </a:endParaRPr>
              </a:p>
              <a:p>
                <a:endParaRPr lang="en-AU"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2"/>
                  <a:tabLst/>
                  <a:defRPr/>
                </a:pPr>
                <a:r>
                  <a:rPr lang="en-AU" sz="1800" b="1">
                    <a:effectLst/>
                    <a:latin typeface="Arial" panose="020B0604020202020204" pitchFamily="34" charset="0"/>
                    <a:ea typeface="Calibri" panose="020F0502020204030204" pitchFamily="34" charset="0"/>
                  </a:rPr>
                  <a:t>Explain which client has a better energy plan.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a:effectLst/>
                    <a:latin typeface="Arial" panose="020B0604020202020204" pitchFamily="34" charset="0"/>
                    <a:ea typeface="Calibri" panose="020F0502020204030204" pitchFamily="34" charset="0"/>
                  </a:rPr>
                  <a:t>Client A has a better energy plan because its peak, shoulder and supply charges per unit are lower than those of client B. This means that if both clients use the same amount of energy, it will cost Client B more than Client A. Furthermore, the solar credit rate for Client A is higher than that for Client B, which will further reduce the energy usage cost for Client A.</a:t>
                </a:r>
              </a:p>
              <a:p>
                <a:pPr marL="0" marR="0" lvl="0" indent="0" algn="l" defTabSz="1219170" rtl="0" eaLnBrk="1" fontAlgn="auto" latinLnBrk="0" hangingPunct="1">
                  <a:lnSpc>
                    <a:spcPct val="100000"/>
                  </a:lnSpc>
                  <a:spcBef>
                    <a:spcPts val="0"/>
                  </a:spcBef>
                  <a:spcAft>
                    <a:spcPts val="0"/>
                  </a:spcAft>
                  <a:buClrTx/>
                  <a:buSzTx/>
                  <a:buFont typeface="+mj-lt"/>
                  <a:buNone/>
                  <a:tabLst/>
                  <a:defRPr/>
                </a:pPr>
                <a:endParaRPr lang="en-US"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3"/>
                  <a:tabLst/>
                  <a:defRPr/>
                </a:pPr>
                <a:r>
                  <a:rPr lang="en-US" sz="1800" b="1">
                    <a:effectLst/>
                    <a:latin typeface="Arial" panose="020B0604020202020204" pitchFamily="34" charset="0"/>
                    <a:ea typeface="Calibri" panose="020F0502020204030204" pitchFamily="34" charset="0"/>
                  </a:rPr>
                  <a:t>If clients A and B have the same number and dimensions of solar panels, explain why they might differ in the solar export data</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US" sz="1800">
                    <a:effectLst/>
                    <a:latin typeface="Arial" panose="020B0604020202020204" pitchFamily="34" charset="0"/>
                    <a:ea typeface="Calibri" panose="020F0502020204030204" pitchFamily="34" charset="0"/>
                  </a:rPr>
                  <a:t>The following factors may contribute to the difference in the solar export data of two clients: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climate conditions (for example, the variation in the amount of sunlight due to different weather conditions like rainfall,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the efficiency of the solar panels,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Location of the house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4"/>
                  <a:tabLst/>
                  <a:defRPr/>
                </a:pPr>
                <a:r>
                  <a:rPr lang="en-US" sz="1800" b="1">
                    <a:effectLst/>
                    <a:latin typeface="Arial" panose="020B0604020202020204" pitchFamily="34" charset="0"/>
                    <a:ea typeface="Calibri" panose="020F0502020204030204" pitchFamily="34" charset="0"/>
                  </a:rPr>
                  <a:t>Outline some recommendations for </a:t>
                </a:r>
                <a:r>
                  <a:rPr lang="en-US" sz="1800" b="1" err="1">
                    <a:effectLst/>
                    <a:latin typeface="Arial" panose="020B0604020202020204" pitchFamily="34" charset="0"/>
                    <a:ea typeface="Calibri" panose="020F0502020204030204" pitchFamily="34" charset="0"/>
                  </a:rPr>
                  <a:t>behavioural</a:t>
                </a:r>
                <a:r>
                  <a:rPr lang="en-US" sz="1800" b="1">
                    <a:effectLst/>
                    <a:latin typeface="Arial" panose="020B0604020202020204" pitchFamily="34" charset="0"/>
                    <a:ea typeface="Calibri" panose="020F0502020204030204" pitchFamily="34" charset="0"/>
                  </a:rPr>
                  <a:t> changes for each client to reduce their energy bill.</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Limit the use of energy-intensive appliances during peak periods when electricity rates are higher. </a:t>
                </a:r>
                <a:r>
                  <a:rPr lang="en-US" sz="1800" err="1">
                    <a:effectLst/>
                    <a:latin typeface="Arial" panose="020B0604020202020204" pitchFamily="34" charset="0"/>
                    <a:ea typeface="Calibri" panose="020F0502020204030204" pitchFamily="34" charset="0"/>
                  </a:rPr>
                  <a:t>Opt</a:t>
                </a:r>
                <a:r>
                  <a:rPr lang="en-US" sz="1800">
                    <a:effectLst/>
                    <a:latin typeface="Arial" panose="020B0604020202020204" pitchFamily="34" charset="0"/>
                    <a:ea typeface="Calibri" panose="020F0502020204030204" pitchFamily="34" charset="0"/>
                  </a:rPr>
                  <a:t> for tasks like laundry and dishwashing during off-peak hours.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Avoid running heating or cooling systems excessively during peak times. Set the thermostat to energy-efficient levels to reduce consumption.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effectLst/>
                    <a:latin typeface="Arial" panose="020B0604020202020204" pitchFamily="34" charset="0"/>
                    <a:ea typeface="Calibri" panose="020F0502020204030204" pitchFamily="34" charset="0"/>
                  </a:rPr>
                  <a:t>Schedule tasks that require more energy, such as running the dishwasher or charging electric vehicles, during off-peak hours when rates are lower.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err="1">
                    <a:effectLst/>
                    <a:latin typeface="Arial" panose="020B0604020202020204" pitchFamily="34" charset="0"/>
                    <a:ea typeface="Calibri" panose="020F0502020204030204" pitchFamily="34" charset="0"/>
                  </a:rPr>
                  <a:t>Maximise</a:t>
                </a:r>
                <a:r>
                  <a:rPr lang="en-US" sz="1800">
                    <a:effectLst/>
                    <a:latin typeface="Arial" panose="020B0604020202020204" pitchFamily="34" charset="0"/>
                    <a:ea typeface="Calibri" panose="020F0502020204030204" pitchFamily="34" charset="0"/>
                  </a:rPr>
                  <a:t> solar energy </a:t>
                </a:r>
                <a:r>
                  <a:rPr lang="en-US" sz="1800" err="1">
                    <a:effectLst/>
                    <a:latin typeface="Arial" panose="020B0604020202020204" pitchFamily="34" charset="0"/>
                    <a:ea typeface="Calibri" panose="020F0502020204030204" pitchFamily="34" charset="0"/>
                  </a:rPr>
                  <a:t>utilisation</a:t>
                </a:r>
                <a:r>
                  <a:rPr lang="en-US" sz="1800">
                    <a:effectLst/>
                    <a:latin typeface="Arial" panose="020B0604020202020204" pitchFamily="34" charset="0"/>
                    <a:ea typeface="Calibri" panose="020F0502020204030204" pitchFamily="34" charset="0"/>
                  </a:rPr>
                  <a:t> during shoulder periods to offset electricity usage and reduce overall energy bills. </a:t>
                </a:r>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113</a:t>
            </a:fld>
            <a:endParaRPr lang="en-AU"/>
          </a:p>
        </p:txBody>
      </p:sp>
    </p:spTree>
    <p:extLst>
      <p:ext uri="{BB962C8B-B14F-4D97-AF65-F5344CB8AC3E}">
        <p14:creationId xmlns:p14="http://schemas.microsoft.com/office/powerpoint/2010/main" val="25827461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4 in the program of learning and Teacher resource book 4.</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114</a:t>
            </a:fld>
            <a:endParaRPr lang="en-AU"/>
          </a:p>
        </p:txBody>
      </p:sp>
    </p:spTree>
    <p:extLst>
      <p:ext uri="{BB962C8B-B14F-4D97-AF65-F5344CB8AC3E}">
        <p14:creationId xmlns:p14="http://schemas.microsoft.com/office/powerpoint/2010/main" val="3451514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115</a:t>
            </a:fld>
            <a:endParaRPr lang="en-AU"/>
          </a:p>
        </p:txBody>
      </p:sp>
    </p:spTree>
    <p:extLst>
      <p:ext uri="{BB962C8B-B14F-4D97-AF65-F5344CB8AC3E}">
        <p14:creationId xmlns:p14="http://schemas.microsoft.com/office/powerpoint/2010/main" val="14585882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Use the See-Think-Wonder thinking routine to engage students in thinking about the energy challenges we are experiencing in Australia. </a:t>
            </a:r>
          </a:p>
          <a:p>
            <a:pPr>
              <a:lnSpc>
                <a:spcPct val="150000"/>
              </a:lnSpc>
              <a:spcBef>
                <a:spcPts val="1200"/>
              </a:spcBef>
              <a:spcAft>
                <a:spcPts val="600"/>
              </a:spcAft>
            </a:pPr>
            <a:endParaRPr lang="en-AU" sz="1800" b="1">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See</a:t>
            </a:r>
            <a:r>
              <a:rPr lang="en-AU" sz="1800">
                <a:effectLst/>
                <a:latin typeface="Arial" panose="020B0604020202020204" pitchFamily="34" charset="0"/>
                <a:ea typeface="Calibri" panose="020F0502020204030204" pitchFamily="34" charset="0"/>
              </a:rPr>
              <a:t> – what do you see?</a:t>
            </a:r>
          </a:p>
          <a:p>
            <a:pPr marL="285750" marR="0" lvl="0" indent="-285750" algn="l" defTabSz="1219170" rtl="0" eaLnBrk="1" fontAlgn="auto" latinLnBrk="0" hangingPunct="1">
              <a:lnSpc>
                <a:spcPct val="150000"/>
              </a:lnSpc>
              <a:spcBef>
                <a:spcPts val="1200"/>
              </a:spcBef>
              <a:spcAft>
                <a:spcPts val="60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notice about the energy consumption and production data?</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Which areas show an increase in energy efficiency or production?</a:t>
            </a:r>
          </a:p>
          <a:p>
            <a:pPr marL="342900" lvl="0" indent="-342900">
              <a:lnSpc>
                <a:spcPct val="150000"/>
              </a:lnSpc>
              <a:spcBef>
                <a:spcPts val="1200"/>
              </a:spcBef>
              <a:spcAft>
                <a:spcPts val="600"/>
              </a:spcAft>
              <a:buFont typeface="Symbol" panose="05050102010706020507" pitchFamily="18" charset="2"/>
              <a:buChar char=""/>
            </a:pPr>
            <a:endParaRPr lang="en-AU" sz="1800">
              <a:effectLst/>
              <a:latin typeface="Arial" panose="020B0604020202020204" pitchFamily="34" charset="0"/>
              <a:ea typeface="Calibri" panose="020F0502020204030204" pitchFamily="34" charset="0"/>
            </a:endParaRPr>
          </a:p>
          <a:p>
            <a:r>
              <a:rPr lang="en-AU" sz="1800" i="1">
                <a:effectLst/>
                <a:latin typeface="Arial" panose="020B0604020202020204" pitchFamily="34" charset="0"/>
                <a:ea typeface="Calibri" panose="020F0502020204030204" pitchFamily="34" charset="0"/>
              </a:rPr>
              <a:t>Encourage students to observe specific details like percentages, trends, or changes over time.</a:t>
            </a:r>
          </a:p>
          <a:p>
            <a:endParaRPr lang="en-AU" sz="1800" i="1">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Think</a:t>
            </a:r>
            <a:r>
              <a:rPr lang="en-AU" sz="1800">
                <a:effectLst/>
                <a:latin typeface="Arial" panose="020B0604020202020204" pitchFamily="34" charset="0"/>
                <a:ea typeface="Calibri" panose="020F0502020204030204" pitchFamily="34" charset="0"/>
              </a:rPr>
              <a:t> – what do you think about that?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else is going on here?</a:t>
            </a:r>
          </a:p>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rPr>
              <a:t>What do you see that makes you say that?</a:t>
            </a:r>
          </a:p>
          <a:p>
            <a:pPr marL="285750" indent="-285750">
              <a:buFont typeface="Arial" panose="020B0604020202020204" pitchFamily="34" charset="0"/>
              <a:buChar char="•"/>
            </a:pPr>
            <a:endParaRPr lang="en-AU" sz="1800" i="1">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AU" sz="1800" b="1">
                <a:effectLst/>
                <a:latin typeface="Arial" panose="020B0604020202020204" pitchFamily="34" charset="0"/>
                <a:ea typeface="Calibri" panose="020F0502020204030204" pitchFamily="34" charset="0"/>
              </a:rPr>
              <a:t>Wonder</a:t>
            </a:r>
            <a:r>
              <a:rPr lang="en-AU" sz="1800">
                <a:effectLst/>
                <a:latin typeface="Arial" panose="020B0604020202020204" pitchFamily="34" charset="0"/>
                <a:ea typeface="Calibri" panose="020F0502020204030204" pitchFamily="34" charset="0"/>
              </a:rPr>
              <a:t> – what does it make you wonder?</a:t>
            </a:r>
            <a:endParaRPr lang="en-AU" sz="1800" i="1">
              <a:effectLst/>
              <a:latin typeface="Arial" panose="020B0604020202020204" pitchFamily="34" charset="0"/>
              <a:ea typeface="Calibri" panose="020F0502020204030204" pitchFamily="34" charset="0"/>
            </a:endParaRPr>
          </a:p>
          <a:p>
            <a:pPr marL="0" indent="0">
              <a:buFont typeface="Arial" panose="020B0604020202020204" pitchFamily="34" charset="0"/>
              <a:buNone/>
            </a:pPr>
            <a:r>
              <a:rPr lang="en-AU" sz="1800" i="1">
                <a:effectLst/>
                <a:latin typeface="Arial" panose="020B0604020202020204" pitchFamily="34" charset="0"/>
                <a:ea typeface="Calibri" panose="020F0502020204030204" pitchFamily="34" charset="0"/>
              </a:rPr>
              <a:t>Encourage students to think forward about innovation and its potential impact on energy trends or to consider how these figures might have been different in the past or in another country. </a:t>
            </a:r>
          </a:p>
          <a:p>
            <a:pPr>
              <a:lnSpc>
                <a:spcPct val="150000"/>
              </a:lnSpc>
              <a:spcBef>
                <a:spcPts val="1200"/>
              </a:spcBef>
              <a:spcAft>
                <a:spcPts val="600"/>
              </a:spcAft>
            </a:pP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116</a:t>
            </a:fld>
            <a:endParaRPr lang="en-AU"/>
          </a:p>
        </p:txBody>
      </p:sp>
    </p:spTree>
    <p:extLst>
      <p:ext uri="{BB962C8B-B14F-4D97-AF65-F5344CB8AC3E}">
        <p14:creationId xmlns:p14="http://schemas.microsoft.com/office/powerpoint/2010/main" val="294809101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Explain </a:t>
            </a:r>
            <a:r>
              <a:rPr lang="en-AU" sz="1800" b="0">
                <a:effectLst/>
                <a:latin typeface="Arial" panose="020B0604020202020204" pitchFamily="34" charset="0"/>
                <a:ea typeface="Calibri" panose="020F0502020204030204" pitchFamily="34" charset="0"/>
              </a:rPr>
              <a:t>that this graph has no axes, title, scale or labels. We don’t know what it represents. We only know it is a column graph. </a:t>
            </a:r>
          </a:p>
          <a:p>
            <a:pPr>
              <a:lnSpc>
                <a:spcPct val="150000"/>
              </a:lnSpc>
              <a:spcBef>
                <a:spcPts val="1200"/>
              </a:spcBef>
              <a:spcAft>
                <a:spcPts val="600"/>
              </a:spcAft>
            </a:pPr>
            <a:endParaRPr lang="en-AU" sz="18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a:lnSpc>
                <a:spcPct val="150000"/>
              </a:lnSpc>
              <a:spcBef>
                <a:spcPts val="1200"/>
              </a:spcBef>
              <a:spcAft>
                <a:spcPts val="600"/>
              </a:spcAft>
            </a:pPr>
            <a:endParaRPr lang="en-AU" sz="1800" b="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800">
                <a:effectLst/>
                <a:latin typeface="Arial" panose="020B0604020202020204" pitchFamily="34" charset="0"/>
                <a:ea typeface="Calibri" panose="020F0502020204030204" pitchFamily="34" charset="0"/>
              </a:rPr>
              <a:t>What type of data does a column graph display? </a:t>
            </a:r>
          </a:p>
          <a:p>
            <a:pPr marL="0" indent="0">
              <a:lnSpc>
                <a:spcPct val="150000"/>
              </a:lnSpc>
              <a:spcBef>
                <a:spcPts val="1200"/>
              </a:spcBef>
              <a:spcAft>
                <a:spcPts val="600"/>
              </a:spcAft>
              <a:buFont typeface="Arial" panose="020B0604020202020204" pitchFamily="34" charset="0"/>
              <a:buNone/>
            </a:pPr>
            <a:r>
              <a:rPr lang="en-AU" sz="1800">
                <a:effectLst/>
                <a:latin typeface="Arial" panose="020B0604020202020204" pitchFamily="34" charset="0"/>
                <a:ea typeface="Calibri" panose="020F0502020204030204" pitchFamily="34" charset="0"/>
              </a:rPr>
              <a:t>Answer: discreet data or categorical data – not continuous data</a:t>
            </a:r>
          </a:p>
          <a:p>
            <a:pPr marL="0" indent="0">
              <a:lnSpc>
                <a:spcPct val="150000"/>
              </a:lnSpc>
              <a:spcBef>
                <a:spcPts val="1200"/>
              </a:spcBef>
              <a:spcAft>
                <a:spcPts val="600"/>
              </a:spcAft>
              <a:buFont typeface="Arial" panose="020B0604020202020204" pitchFamily="34" charset="0"/>
              <a:buNone/>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notice?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Each column is divided into portions. The solid and blue-striped portions are decreasing, and the checkered, black-striped and red portions are increasing.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wonder?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will vary.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Which values are the largest/smallest?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Largest: Initially, the solid portion. Later, the checked portion. Smallest: the red portion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Which values are increasing/decreasing the most?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The solid portion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117</a:t>
            </a:fld>
            <a:endParaRPr lang="en-AU"/>
          </a:p>
        </p:txBody>
      </p:sp>
    </p:spTree>
    <p:extLst>
      <p:ext uri="{BB962C8B-B14F-4D97-AF65-F5344CB8AC3E}">
        <p14:creationId xmlns:p14="http://schemas.microsoft.com/office/powerpoint/2010/main" val="304140174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The x-axis represents time.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 you notice about the dates along the horizontal axis?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They represent one year and are in 5-year intervals. So, the portions of something change over time.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118</a:t>
            </a:fld>
            <a:endParaRPr lang="en-AU"/>
          </a:p>
        </p:txBody>
      </p:sp>
    </p:spTree>
    <p:extLst>
      <p:ext uri="{BB962C8B-B14F-4D97-AF65-F5344CB8AC3E}">
        <p14:creationId xmlns:p14="http://schemas.microsoft.com/office/powerpoint/2010/main" val="2117685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does the title tell us about the information presented in this graph?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 The graph is about the proportions of different types of fuels that are used to generate electricity in Australia</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other new information have we learnt?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We have a labelled and scaled y-axis that represents percentages. This means the graph represents the percentages of different fuels (as yet unnamed) used to generate electricity in Australia.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fuels do you think the colours/patterns represent?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will vary, but students will be encouraged to outline their reasoning.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119</a:t>
            </a:fld>
            <a:endParaRPr lang="en-AU"/>
          </a:p>
        </p:txBody>
      </p:sp>
    </p:spTree>
    <p:extLst>
      <p:ext uri="{BB962C8B-B14F-4D97-AF65-F5344CB8AC3E}">
        <p14:creationId xmlns:p14="http://schemas.microsoft.com/office/powerpoint/2010/main" val="338559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Outline this scenario which will be used to demonstrate how to represent energy transformations using energy cubes.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084977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We have a key so that we now know what each portion of the columns represents.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How did this compare with your predictions from the last slide?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Answers will vary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Are there any patterns in the use of renewable and non-renewables as fuel for electricity generation over time?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The total number of non-renewable is decreasing while renewables are increasing. Coal is decreasing, and some of it appears to be being replaced by natural gas.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8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Note: Other includes oil products and potentially non-renewable sources other than natural gas, such as brown and black coal.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120</a:t>
            </a:fld>
            <a:endParaRPr lang="en-AU"/>
          </a:p>
        </p:txBody>
      </p:sp>
    </p:spTree>
    <p:extLst>
      <p:ext uri="{BB962C8B-B14F-4D97-AF65-F5344CB8AC3E}">
        <p14:creationId xmlns:p14="http://schemas.microsoft.com/office/powerpoint/2010/main" val="14464523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effectLst/>
                <a:latin typeface="Arial" panose="020B0604020202020204" pitchFamily="34" charset="0"/>
                <a:ea typeface="Calibri" panose="020F0502020204030204" pitchFamily="34" charset="0"/>
              </a:rPr>
              <a:t>Compare the summary provided in the report to the discussion points from the last few slides. Is there anything missing or additional in this summary?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a:effectLst/>
                <a:latin typeface="Arial" panose="020B0604020202020204" pitchFamily="34" charset="0"/>
                <a:ea typeface="Calibri" panose="020F0502020204030204" pitchFamily="34" charset="0"/>
              </a:rPr>
              <a:t>It tells us what the total level of electricity production from coal was in 2006-07.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121</a:t>
            </a:fld>
            <a:endParaRPr lang="en-AU"/>
          </a:p>
        </p:txBody>
      </p:sp>
    </p:spTree>
    <p:extLst>
      <p:ext uri="{BB962C8B-B14F-4D97-AF65-F5344CB8AC3E}">
        <p14:creationId xmlns:p14="http://schemas.microsoft.com/office/powerpoint/2010/main" val="2124883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As you progress through each slide, focus students’ attention on:</a:t>
            </a:r>
            <a:endParaRPr lang="en-AU" sz="1600">
              <a:effectLst/>
              <a:latin typeface="Arial" panose="020B0604020202020204" pitchFamily="34" charset="0"/>
              <a:ea typeface="Calibri" panose="020F0502020204030204" pitchFamily="34" charset="0"/>
            </a:endParaRPr>
          </a:p>
          <a:p>
            <a:pPr marL="285750" indent="-285750">
              <a:lnSpc>
                <a:spcPct val="150000"/>
              </a:lnSpc>
              <a:spcBef>
                <a:spcPts val="1200"/>
              </a:spcBef>
              <a:spcAft>
                <a:spcPts val="600"/>
              </a:spcAft>
              <a:buFont typeface="Arial" panose="020B0604020202020204" pitchFamily="34" charset="0"/>
              <a:buChar char="•"/>
            </a:pPr>
            <a:r>
              <a:rPr lang="en-AU" sz="1600">
                <a:effectLst/>
                <a:latin typeface="Arial" panose="020B0604020202020204" pitchFamily="34" charset="0"/>
                <a:ea typeface="Calibri" panose="020F0502020204030204" pitchFamily="34" charset="0"/>
              </a:rPr>
              <a:t>What type of data the graph is displaying</a:t>
            </a:r>
          </a:p>
          <a:p>
            <a:pPr marL="285750" indent="-285750">
              <a:lnSpc>
                <a:spcPct val="150000"/>
              </a:lnSpc>
              <a:spcBef>
                <a:spcPts val="1200"/>
              </a:spcBef>
              <a:spcAft>
                <a:spcPts val="600"/>
              </a:spcAft>
              <a:buFont typeface="Arial" panose="020B0604020202020204" pitchFamily="34" charset="0"/>
              <a:buChar char="•"/>
            </a:pPr>
            <a:r>
              <a:rPr lang="en-AU" sz="1600">
                <a:effectLst/>
                <a:latin typeface="Arial" panose="020B0604020202020204" pitchFamily="34" charset="0"/>
                <a:ea typeface="Calibri" panose="020F0502020204030204" pitchFamily="34" charset="0"/>
              </a:rPr>
              <a:t>What new information is shown in each step?</a:t>
            </a:r>
          </a:p>
          <a:p>
            <a:pPr marL="285750" indent="-285750">
              <a:lnSpc>
                <a:spcPct val="150000"/>
              </a:lnSpc>
              <a:spcBef>
                <a:spcPts val="1200"/>
              </a:spcBef>
              <a:spcAft>
                <a:spcPts val="600"/>
              </a:spcAft>
              <a:buFont typeface="Arial" panose="020B0604020202020204" pitchFamily="34" charset="0"/>
              <a:buChar char="•"/>
            </a:pPr>
            <a:r>
              <a:rPr lang="en-AU" sz="1600">
                <a:effectLst/>
                <a:latin typeface="Arial" panose="020B0604020202020204" pitchFamily="34" charset="0"/>
                <a:ea typeface="Calibri" panose="020F0502020204030204" pitchFamily="34" charset="0"/>
              </a:rPr>
              <a:t>How it improves our understanding of the data</a:t>
            </a:r>
            <a:endParaRPr lang="en-AU" sz="1600" b="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600" b="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600" b="0">
                <a:effectLst/>
                <a:latin typeface="Arial" panose="020B0604020202020204" pitchFamily="34" charset="0"/>
                <a:ea typeface="Calibri" panose="020F0502020204030204" pitchFamily="34" charset="0"/>
              </a:rPr>
              <a:t>Remind students about the Sankey diagrams they learned about earlier in the Energy unit (See 2-3 if students do not recall). Sankey diagrams can show a change in any commodity over time. Here are the start and end of the arrow bars on a Sankey diagram. </a:t>
            </a:r>
          </a:p>
          <a:p>
            <a:pPr>
              <a:lnSpc>
                <a:spcPct val="150000"/>
              </a:lnSpc>
              <a:spcBef>
                <a:spcPts val="1200"/>
              </a:spcBef>
              <a:spcAft>
                <a:spcPts val="600"/>
              </a:spcAft>
            </a:pPr>
            <a:endParaRPr lang="en-AU" sz="16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 you notice?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size of the portions at the end of the time period is considerably different from the start (Point out the change in aqua, for example)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 you wonder?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Answers may include: What is being represented in total? What does each colour represent?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Is the total height on each side the same?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Each side appears to have the same total height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Are the heights evenly distributed, or are some much larger than the rest?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No, they are not. The left hand side has 2 large sections dominating the total . The right hand side has one very large section and 3 approximately equal sections. </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solidFill>
                  <a:srgbClr val="002664"/>
                </a:solidFill>
                <a:effectLst/>
                <a:latin typeface="Arial" panose="020B0604020202020204" pitchFamily="34" charset="0"/>
                <a:ea typeface="Calibri" panose="020F0502020204030204" pitchFamily="34" charset="0"/>
              </a:rPr>
              <a:t>This diagram was created using </a:t>
            </a:r>
            <a:r>
              <a:rPr lang="en-AU" sz="1600" err="1">
                <a:solidFill>
                  <a:srgbClr val="002664"/>
                </a:solidFill>
                <a:effectLst/>
                <a:latin typeface="Arial" panose="020B0604020202020204" pitchFamily="34" charset="0"/>
                <a:ea typeface="Calibri" panose="020F0502020204030204" pitchFamily="34" charset="0"/>
              </a:rPr>
              <a:t>SankeyMATIC</a:t>
            </a:r>
            <a:r>
              <a:rPr lang="en-AU" sz="1600">
                <a:solidFill>
                  <a:srgbClr val="002664"/>
                </a:solidFill>
                <a:effectLst/>
                <a:latin typeface="Arial" panose="020B0604020202020204" pitchFamily="34" charset="0"/>
                <a:ea typeface="Calibri" panose="020F0502020204030204" pitchFamily="34" charset="0"/>
              </a:rPr>
              <a:t>.</a:t>
            </a:r>
            <a:endParaRPr lang="en-AU"/>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122</a:t>
            </a:fld>
            <a:endParaRPr lang="en-AU"/>
          </a:p>
        </p:txBody>
      </p:sp>
    </p:spTree>
    <p:extLst>
      <p:ext uri="{BB962C8B-B14F-4D97-AF65-F5344CB8AC3E}">
        <p14:creationId xmlns:p14="http://schemas.microsoft.com/office/powerpoint/2010/main" val="168218268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effectLst/>
                <a:latin typeface="Arial" panose="020B0604020202020204" pitchFamily="34" charset="0"/>
                <a:ea typeface="Calibri" panose="020F0502020204030204" pitchFamily="34" charset="0"/>
              </a:rPr>
              <a:t>Answer: The diagram is going to represent how the energy produced in Australia is used.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effectLst/>
                <a:latin typeface="Arial" panose="020B0604020202020204" pitchFamily="34" charset="0"/>
                <a:ea typeface="Calibri" panose="020F0502020204030204" pitchFamily="34" charset="0"/>
              </a:rPr>
              <a:t>What do you think the bars on the left and right side represent?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effectLst/>
                <a:latin typeface="Arial" panose="020B0604020202020204" pitchFamily="34" charset="0"/>
                <a:ea typeface="Calibri" panose="020F0502020204030204" pitchFamily="34" charset="0"/>
              </a:rPr>
              <a:t>Answer : on the left the bars will represent the different types of energy that are produced in Australia; on the right – the different ways energy is used in Australia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effectLst/>
                <a:latin typeface="Arial" panose="020B0604020202020204" pitchFamily="34" charset="0"/>
                <a:ea typeface="Calibri" panose="020F0502020204030204" pitchFamily="34" charset="0"/>
              </a:rPr>
              <a:t>What information does the title give to help us understand and interpret the diagram?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effectLst/>
                <a:latin typeface="Arial" panose="020B0604020202020204" pitchFamily="34" charset="0"/>
                <a:ea typeface="Calibri" panose="020F0502020204030204" pitchFamily="34" charset="0"/>
              </a:rPr>
              <a:t>Answer: the data is for Australia in 2021-22 and it represents the flow of energy from production to use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123</a:t>
            </a:fld>
            <a:endParaRPr lang="en-AU"/>
          </a:p>
        </p:txBody>
      </p:sp>
    </p:spTree>
    <p:extLst>
      <p:ext uri="{BB962C8B-B14F-4D97-AF65-F5344CB8AC3E}">
        <p14:creationId xmlns:p14="http://schemas.microsoft.com/office/powerpoint/2010/main" val="23706513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we know what each colour represents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Where does most of our energy production come from?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coal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Where is most of our energy used?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exports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does ‘export’ mean in terms of energy use?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sale of the raw materials to other countries.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Which parts of our energy production do you think we export?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gas and coal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Note: Coal end use is  mostly steel production, but coal is also used in producing cement. Gas end use is primarily heating and cooking. </a:t>
            </a:r>
          </a:p>
          <a:p>
            <a:endParaRPr lang="en-AU" sz="1600">
              <a:solidFill>
                <a:srgbClr val="002664"/>
              </a:solidFill>
              <a:effectLst/>
              <a:latin typeface="Arial" panose="020B0604020202020204" pitchFamily="34" charset="0"/>
              <a:ea typeface="Calibri" panose="020F0502020204030204" pitchFamily="34" charset="0"/>
            </a:endParaRPr>
          </a:p>
          <a:p>
            <a:endParaRPr lang="en-AU" sz="1600">
              <a:solidFill>
                <a:srgbClr val="002664"/>
              </a:solidFill>
              <a:effectLst/>
              <a:latin typeface="Arial" panose="020B0604020202020204" pitchFamily="34" charset="0"/>
              <a:ea typeface="Calibri" panose="020F0502020204030204" pitchFamily="34" charset="0"/>
            </a:endParaRPr>
          </a:p>
          <a:p>
            <a:r>
              <a:rPr lang="en-AU" sz="1600">
                <a:solidFill>
                  <a:srgbClr val="002664"/>
                </a:solidFill>
                <a:effectLst/>
                <a:latin typeface="Arial" panose="020B0604020202020204" pitchFamily="34" charset="0"/>
                <a:ea typeface="Calibri" panose="020F0502020204030204" pitchFamily="34" charset="0"/>
              </a:rPr>
              <a:t>This diagram was created using </a:t>
            </a:r>
            <a:r>
              <a:rPr lang="en-AU" sz="1600" err="1">
                <a:solidFill>
                  <a:srgbClr val="002664"/>
                </a:solidFill>
                <a:effectLst/>
                <a:latin typeface="Arial" panose="020B0604020202020204" pitchFamily="34" charset="0"/>
                <a:ea typeface="Calibri" panose="020F0502020204030204" pitchFamily="34" charset="0"/>
              </a:rPr>
              <a:t>SankeyMATIC</a:t>
            </a:r>
            <a:r>
              <a:rPr lang="en-AU" sz="1600">
                <a:solidFill>
                  <a:srgbClr val="002664"/>
                </a:solidFill>
                <a:effectLst/>
                <a:latin typeface="Arial" panose="020B0604020202020204" pitchFamily="34" charset="0"/>
                <a:ea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124</a:t>
            </a:fld>
            <a:endParaRPr lang="en-AU"/>
          </a:p>
        </p:txBody>
      </p:sp>
    </p:spTree>
    <p:extLst>
      <p:ext uri="{BB962C8B-B14F-4D97-AF65-F5344CB8AC3E}">
        <p14:creationId xmlns:p14="http://schemas.microsoft.com/office/powerpoint/2010/main" val="12103148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Discussion prompts for this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new information did we just learn?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diagram shows the end use and proportion of each type of energy production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How did this compare with your predictions from the last slide?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gas and coal did make up all of the exports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Are there any patterns in producing and using renewable and non-renewables?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The greatest portion of our energy production is comprised of non-renewables. All renewables are used in Australia.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effectLst/>
              <a:latin typeface="Arial" panose="020B0604020202020204" pitchFamily="34" charset="0"/>
              <a:ea typeface="Calibri" panose="020F050202020403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effectLst/>
                <a:latin typeface="Arial" panose="020B0604020202020204" pitchFamily="34" charset="0"/>
                <a:ea typeface="Calibri" panose="020F0502020204030204" pitchFamily="34" charset="0"/>
              </a:rPr>
              <a:t>What does this diagram tell us about the efficiency of our power stations?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effectLst/>
                <a:latin typeface="Arial" panose="020B0604020202020204" pitchFamily="34" charset="0"/>
                <a:ea typeface="Calibri" panose="020F0502020204030204" pitchFamily="34" charset="0"/>
              </a:rPr>
              <a:t>Answer: A large portion of their energy input is for their own use and is lost. This means they are not very efficient./ </a:t>
            </a:r>
          </a:p>
          <a:p>
            <a:endParaRPr lang="en-AU" sz="1600">
              <a:solidFill>
                <a:srgbClr val="002664"/>
              </a:solidFill>
              <a:effectLst/>
              <a:latin typeface="Arial" panose="020B0604020202020204" pitchFamily="34" charset="0"/>
              <a:ea typeface="Calibri" panose="020F0502020204030204" pitchFamily="34" charset="0"/>
            </a:endParaRPr>
          </a:p>
          <a:p>
            <a:endParaRPr lang="en-AU" sz="1600">
              <a:solidFill>
                <a:srgbClr val="002664"/>
              </a:solidFill>
              <a:effectLst/>
              <a:latin typeface="Arial" panose="020B0604020202020204" pitchFamily="34" charset="0"/>
              <a:ea typeface="Calibri" panose="020F0502020204030204" pitchFamily="34" charset="0"/>
            </a:endParaRPr>
          </a:p>
          <a:p>
            <a:r>
              <a:rPr lang="en-AU" sz="1600">
                <a:solidFill>
                  <a:srgbClr val="002664"/>
                </a:solidFill>
                <a:effectLst/>
                <a:latin typeface="Arial" panose="020B0604020202020204" pitchFamily="34" charset="0"/>
                <a:ea typeface="Calibri" panose="020F0502020204030204" pitchFamily="34" charset="0"/>
              </a:rPr>
              <a:t>This diagram was created using </a:t>
            </a:r>
            <a:r>
              <a:rPr lang="en-AU" sz="1600" err="1">
                <a:solidFill>
                  <a:srgbClr val="002664"/>
                </a:solidFill>
                <a:effectLst/>
                <a:latin typeface="Arial" panose="020B0604020202020204" pitchFamily="34" charset="0"/>
                <a:ea typeface="Calibri" panose="020F0502020204030204" pitchFamily="34" charset="0"/>
              </a:rPr>
              <a:t>SankeyMATIC</a:t>
            </a:r>
            <a:r>
              <a:rPr lang="en-AU" sz="1600">
                <a:solidFill>
                  <a:srgbClr val="002664"/>
                </a:solidFill>
                <a:effectLst/>
                <a:latin typeface="Arial" panose="020B0604020202020204" pitchFamily="34" charset="0"/>
                <a:ea typeface="Calibri" panose="020F0502020204030204" pitchFamily="34" charset="0"/>
              </a:rPr>
              <a:t>. </a:t>
            </a:r>
          </a:p>
          <a:p>
            <a:r>
              <a:rPr lang="en-US" sz="1600">
                <a:solidFill>
                  <a:srgbClr val="002664"/>
                </a:solidFill>
                <a:effectLst/>
                <a:latin typeface="Arial" panose="020B0604020202020204" pitchFamily="34" charset="0"/>
                <a:ea typeface="Calibri" panose="020F0502020204030204" pitchFamily="34" charset="0"/>
              </a:rPr>
              <a:t>Link to </a:t>
            </a:r>
            <a:r>
              <a:rPr lang="en-US" sz="1600" err="1">
                <a:solidFill>
                  <a:srgbClr val="002664"/>
                </a:solidFill>
                <a:effectLst/>
                <a:latin typeface="Arial" panose="020B0604020202020204" pitchFamily="34" charset="0"/>
                <a:ea typeface="Calibri" panose="020F0502020204030204" pitchFamily="34" charset="0"/>
              </a:rPr>
              <a:t>customise</a:t>
            </a:r>
            <a:r>
              <a:rPr lang="en-US" sz="1600">
                <a:solidFill>
                  <a:srgbClr val="002664"/>
                </a:solidFill>
                <a:effectLst/>
                <a:latin typeface="Arial" panose="020B0604020202020204" pitchFamily="34" charset="0"/>
                <a:ea typeface="Calibri" panose="020F0502020204030204" pitchFamily="34" charset="0"/>
              </a:rPr>
              <a:t> Sankey diagram </a:t>
            </a:r>
          </a:p>
          <a:p>
            <a:r>
              <a:rPr lang="en-AU"/>
              <a:t>https://www.sankeymatic.com/build/?i=PTAEFEDsBcFMCdQDEA2B7A7gZ1AI1tBrLJKAHJoAmsWANKCgJYDWso0AFo1gFwBQIUEOHCAymgCu8AMZsA2gEEAsgHkAqmQAqAXVCaAhvADmBPnwDCafSlAAHeFQnTojNKTkBGAAweAnADZdcAAPWzR4aCwzS2s7B0onFzdQTy8AFl0YmxJKUAksWDMzAHF9HHtHZ1d3NP8AZgB2INDwyL5S8vjE6pTfXwAOXQ7QHLyCoqKsuMqk9w863wBWXQAFTARQLGh9WdBGSFsJaHay6YSq5LkGjNAVDFJ8tgAyBjQsAqjhivPduUW%2DVbrRBbHY9faHY58FScDYkBBGACem0kMhoKX8vkBRGB2124KOfAA6vtcnDjEjUstQGtsZtcWCDgTxChDCNIPCKR5aliNiC8YzjgAJBGUBxsjnojw8nGg5L4yEgcAoWDOeCMaSMaAUgBMdV0mng%2BkgWDCEQEwCVKugao1WpSHn8Xl0Sn2%2ByM5stqvVms5vhuSiNEgAZvpnFI3R7lV7bTq0pjQAAlGiMagwRjWSNWm0%2BlLajxNUCWAC2RYQGoziqj1u9drkgVACiMNokKGgUkKlazNYpBcsxut3TcmejOc8N0JOw2LwwZTgRRpvPpcoFKX6DSpnurMcmVhs30H7jXujuDwKoBe6HeNDMC5l%2DIh9rS2qdt3uY2eryvUWHW9HXOPb6PDgF5vB85q3nSsqkJgp4fpeHyPs%2BAGwcBn5gSAwwwe%2B55oWiVw3Ce76ofB14gFMoyPKAADUoBYZRIFfvavhSq%2BKE4SR36CAAmpIoDSEamwEKA%2BjkFQsAAOQ4NIaDoPA9BMKw7BcLw5o8AAQhIlAmNAoAAMQNF4%2DReL4XjmiI5nCAAdNZ4TCXxMm2UGtkiVgbrKsg6AYPwIAaVpQmeI6x4wogZAqjQrkuGiuleEgplmWoZ4wvZMAOCgOD4J57BoHx%2BTQGgRaMAAXh2YAIiioCUOmTb6EWknCbYtiwIYRqyNZll8K5xWgBgoAeIsXimUIHCgEZplFoYRj7AwvXanwQiIB4s1CDpHj9HNeCgM%2BfC4EY9myXpQaHUd63WkaJqGCQOlkHwkBid1oD%2BGtQ2gP163nRqkC7eu624OE1CIINSmwKWwnrdJ%2B26f0UPQ%2BtaC2KGOYeHwQaZdIUgAG47O2oBeJZizrfsHAIJqQYOEWyJSLIYMOYgul9PTviw%2DDMY45ZaT4yyZVHLR8D%2DSMwShscQgAFa5YwQZlWqk3GqAXHraLWziwiOQ4HL82wOjCAFNVtjDddQg7Ns0hcJA0lFrYypwFs2XshdWx8CyGVSTTekDW7gNcNQ5DrVwRgcEwfs6bjT2gE5MAhrImxnQAtAUapButTDsu9bqs0toDwLALIuJrnVsP0%2DjreNRiQErvUDQ7%2BgZZANVsPoDVNfAqtvUVbDaunRCMIHoBpBXjtZ5jKASHXDeGM3QhBi2KD2Cq3A9GrdhvJqPQZZg62d93vemf309L7s%2BhHLuXekEjQhYMbwN14f61BowTc6fgTmZz9mf6MwYT7DpaR8IPw%2Bh%2BE40dLiVoJZcS60Z632CKAcSYCz7BkgdAsBMJSxoEOgUHSIlGZCFwDjMGuChC5DGgQESpY0xuCwEaVgCJAHqllonbgLgiy4GsC1NEcsixoE1qAL4XQLikC8PQaOuMvDan6GkNaHCuEQT5AyB8QjLJeH6g0Xw9BhFiPSHwSRbBNzZjtAI0A8iPBcm1IzLR3DTgUTPMInw2o0iCOEatfopjOFsHIpAXIlF9HyJ8L4a4miXGsWwgxBC3ivCNDqKohRfp%2DCFzMcKUU2UySIhxvYhRcYlj%2BK4cyVkSSkReNxvMRYDQkZmOJO48U5IUmswGv4RYEiAnQiJogXJFNUQ4H0bjPMGJFhAA</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125</a:t>
            </a:fld>
            <a:endParaRPr lang="en-AU"/>
          </a:p>
        </p:txBody>
      </p:sp>
    </p:spTree>
    <p:extLst>
      <p:ext uri="{BB962C8B-B14F-4D97-AF65-F5344CB8AC3E}">
        <p14:creationId xmlns:p14="http://schemas.microsoft.com/office/powerpoint/2010/main" val="18827485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126</a:t>
            </a:fld>
            <a:endParaRPr lang="en-AU"/>
          </a:p>
        </p:txBody>
      </p:sp>
    </p:spTree>
    <p:extLst>
      <p:ext uri="{BB962C8B-B14F-4D97-AF65-F5344CB8AC3E}">
        <p14:creationId xmlns:p14="http://schemas.microsoft.com/office/powerpoint/2010/main" val="210765297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the students probing questions related to the stimulus. </a:t>
            </a:r>
          </a:p>
          <a:p>
            <a:pPr marL="285750" indent="-285750">
              <a:buFont typeface="Arial" panose="020B0604020202020204" pitchFamily="34" charset="0"/>
              <a:buChar char="•"/>
            </a:pPr>
            <a:r>
              <a:rPr lang="en-US"/>
              <a:t>What is transport and why is it important for me and my community?</a:t>
            </a:r>
          </a:p>
          <a:p>
            <a:pPr marL="285750" indent="-285750">
              <a:buFont typeface="Arial" panose="020B0604020202020204" pitchFamily="34" charset="0"/>
              <a:buChar char="•"/>
            </a:pPr>
            <a:r>
              <a:rPr lang="en-US"/>
              <a:t>What are the types of transport used in our local community? </a:t>
            </a:r>
          </a:p>
          <a:p>
            <a:pPr marL="285750" indent="-285750">
              <a:buFont typeface="Arial" panose="020B0604020202020204" pitchFamily="34" charset="0"/>
              <a:buChar char="•"/>
            </a:pPr>
            <a:r>
              <a:rPr lang="en-US"/>
              <a:t>What do I know about making transport use more sustainable?</a:t>
            </a:r>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a:p>
            <a:pPr marL="0" marR="0" lvl="0" indent="0" algn="l" defTabSz="1219170" rtl="0" eaLnBrk="1" fontAlgn="auto" latinLnBrk="0" hangingPunct="1">
              <a:lnSpc>
                <a:spcPct val="150000"/>
              </a:lnSpc>
              <a:spcBef>
                <a:spcPts val="1200"/>
              </a:spcBef>
              <a:spcAft>
                <a:spcPts val="600"/>
              </a:spcAft>
              <a:buClrTx/>
              <a:buSzTx/>
              <a:buFontTx/>
              <a:buNone/>
              <a:tabLst/>
              <a:defRPr/>
            </a:pPr>
            <a:r>
              <a:rPr lang="en-AU" sz="1800">
                <a:effectLst/>
                <a:latin typeface="Arial" panose="020B0604020202020204" pitchFamily="34" charset="0"/>
                <a:ea typeface="Calibri" panose="020F0502020204030204" pitchFamily="34" charset="0"/>
              </a:rPr>
              <a:t>When recognising the importance of transport in meeting its Sustainable Development Goals, the UN broadly defined sustainable transport as:</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“the provision of services and infrastructure for the mobility of people and goods—advancing economic and social development to benefit today’s and future generations—in a manner that is safe, affordable, accessible, efficient, and resilient, while minimizing carbon and other emissions and environmental impacts.” </a:t>
            </a:r>
            <a:r>
              <a:rPr lang="en-AU" sz="1800" u="sng">
                <a:solidFill>
                  <a:srgbClr val="001C4A"/>
                </a:solidFill>
                <a:effectLst/>
                <a:latin typeface="Arial" panose="020B0604020202020204" pitchFamily="34" charset="0"/>
                <a:ea typeface="Calibri" panose="020F0502020204030204" pitchFamily="34" charset="0"/>
                <a:hlinkClick r:id="rId3"/>
              </a:rPr>
              <a:t>Mobilizing Sustainable Transport for Development (PDF 5017 KB)</a:t>
            </a:r>
            <a:endParaRPr lang="en-AU" sz="1800">
              <a:effectLst/>
              <a:latin typeface="Arial" panose="020B0604020202020204" pitchFamily="34" charset="0"/>
              <a:ea typeface="Calibri" panose="020F0502020204030204" pitchFamily="34" charset="0"/>
            </a:endParaRP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B07158C4-A119-4B78-9DE8-A50001BC31DC}" type="slidenum">
              <a:rPr lang="en-AU" smtClean="0"/>
              <a:pPr/>
              <a:t>127</a:t>
            </a:fld>
            <a:endParaRPr lang="en-AU"/>
          </a:p>
        </p:txBody>
      </p:sp>
    </p:spTree>
    <p:extLst>
      <p:ext uri="{BB962C8B-B14F-4D97-AF65-F5344CB8AC3E}">
        <p14:creationId xmlns:p14="http://schemas.microsoft.com/office/powerpoint/2010/main" val="41729496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 does it mean for Australia that the largest energy consumption sector is ‘Export’?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128</a:t>
            </a:fld>
            <a:endParaRPr lang="en-AU"/>
          </a:p>
        </p:txBody>
      </p:sp>
    </p:spTree>
    <p:extLst>
      <p:ext uri="{BB962C8B-B14F-4D97-AF65-F5344CB8AC3E}">
        <p14:creationId xmlns:p14="http://schemas.microsoft.com/office/powerpoint/2010/main" val="20382189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Note: </a:t>
            </a:r>
            <a:r>
              <a:rPr lang="en-AU"/>
              <a:t>Exports and some of the smaller sectors have been filtered out of this dataset so that students can more easily analyse the remaining sectors. </a:t>
            </a:r>
          </a:p>
          <a:p>
            <a:endParaRPr lang="en-AU"/>
          </a:p>
          <a:p>
            <a:r>
              <a:rPr lang="en-AU"/>
              <a:t>What does "Own use and losses" mean? </a:t>
            </a:r>
            <a:r>
              <a:rPr lang="en-AU" i="1"/>
              <a:t>This category describes the energy consumed in operating the facilities used to extract, process or generate each source of energy or the energy lost to the system during their production. </a:t>
            </a:r>
          </a:p>
          <a:p>
            <a:r>
              <a:rPr lang="en-AU" i="1"/>
              <a:t>For example, the energy used to keep the lights on in power plants and energy used for operating the machinery (loading coal)</a:t>
            </a:r>
          </a:p>
          <a:p>
            <a:endParaRPr lang="en-AU"/>
          </a:p>
          <a:p>
            <a:r>
              <a:rPr lang="en-AU"/>
              <a:t>This demonstrates that optimising energy systems to reduce loss is an important part of any sustainable energy solution. Energy to make energy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129</a:t>
            </a:fld>
            <a:endParaRPr lang="en-AU"/>
          </a:p>
        </p:txBody>
      </p:sp>
    </p:spTree>
    <p:extLst>
      <p:ext uri="{BB962C8B-B14F-4D97-AF65-F5344CB8AC3E}">
        <p14:creationId xmlns:p14="http://schemas.microsoft.com/office/powerpoint/2010/main" val="1154403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800" b="1" dirty="0">
                    <a:effectLst/>
                    <a:latin typeface="Arial" panose="020B0604020202020204" pitchFamily="34" charset="0"/>
                    <a:ea typeface="Calibri" panose="020F0502020204030204" pitchFamily="34" charset="0"/>
                  </a:rPr>
                  <a:t>Time </a:t>
                </a:r>
                <a:r>
                  <a:rPr lang="en-AU" sz="18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800" b="1" dirty="0">
                    <a:effectLst/>
                    <a:latin typeface="Arial" panose="020B0604020202020204" pitchFamily="34" charset="0"/>
                    <a:ea typeface="Yu Mincho" panose="02020400000000000000" pitchFamily="18" charset="-128"/>
                  </a:rPr>
                  <a:t>): </a:t>
                </a:r>
                <a:r>
                  <a:rPr lang="en-AU" sz="1800" b="0" dirty="0">
                    <a:effectLst/>
                    <a:latin typeface="Arial" panose="020B0604020202020204" pitchFamily="34" charset="0"/>
                    <a:ea typeface="Calibri" panose="020F0502020204030204" pitchFamily="34" charset="0"/>
                  </a:rPr>
                  <a:t>f</a:t>
                </a:r>
                <a:r>
                  <a:rPr lang="en-AU" sz="1800" dirty="0">
                    <a:effectLst/>
                    <a:latin typeface="Arial" panose="020B0604020202020204" pitchFamily="34" charset="0"/>
                    <a:ea typeface="Calibri" panose="020F0502020204030204" pitchFamily="34" charset="0"/>
                  </a:rPr>
                  <a:t>orce is applied to the car to pull it backwards, coiling the spring, and it is again at rest. </a:t>
                </a:r>
                <a:r>
                  <a:rPr lang="en-AU" sz="1600" kern="1200" dirty="0">
                    <a:solidFill>
                      <a:schemeClr val="tx1"/>
                    </a:solidFill>
                    <a:effectLst/>
                    <a:latin typeface="Public Sans" pitchFamily="2" charset="0"/>
                    <a:ea typeface="+mn-ea"/>
                    <a:cs typeface="+mn-cs"/>
                  </a:rPr>
                  <a:t>The whiteboard shows the 3 interacting components of the system – car, table and air. Adding the 10 energy cubes to the car at t</a:t>
                </a:r>
                <a:r>
                  <a:rPr lang="en-AU" sz="1600" kern="1200" baseline="-25000" dirty="0">
                    <a:solidFill>
                      <a:schemeClr val="tx1"/>
                    </a:solidFill>
                    <a:effectLst/>
                    <a:latin typeface="Public Sans" pitchFamily="2" charset="0"/>
                    <a:ea typeface="+mn-ea"/>
                    <a:cs typeface="+mn-cs"/>
                  </a:rPr>
                  <a:t>2</a:t>
                </a:r>
                <a:r>
                  <a:rPr lang="en-AU" sz="1600" kern="1200" dirty="0">
                    <a:solidFill>
                      <a:schemeClr val="tx1"/>
                    </a:solidFill>
                    <a:effectLst/>
                    <a:latin typeface="Public Sans" pitchFamily="2" charset="0"/>
                    <a:ea typeface="+mn-ea"/>
                    <a:cs typeface="+mn-cs"/>
                  </a:rPr>
                  <a:t> represents the work done on the car as it is pulled back. The other regions do not have any cubes. The near faces of the energy cubes show ‘e’ for elastic potential energy. In this representation, 10 energy cubes of elastic potential energy are stored in the car.</a:t>
                </a:r>
                <a:r>
                  <a:rPr lang="en-AU" sz="1800" dirty="0">
                    <a:effectLst/>
                  </a:rPr>
                  <a:t> </a:t>
                </a:r>
                <a:endParaRPr lang="en-AU" sz="1800" dirty="0">
                  <a:effectLst/>
                  <a:latin typeface="Arial" panose="020B0604020202020204" pitchFamily="34" charset="0"/>
                  <a:ea typeface="Calibri" panose="020F0502020204030204" pitchFamily="34" charset="0"/>
                </a:endParaRPr>
              </a:p>
            </p:txBody>
          </p:sp>
        </mc:Choice>
        <mc:Fallback xmlns="">
          <p:sp>
            <p:nvSpPr>
              <p:cNvPr id="3" name="Notes Placeholder 2"/>
              <p:cNvSpPr>
                <a:spLocks noGrp="1"/>
              </p:cNvSpPr>
              <p:nvPr>
                <p:ph type="body" idx="1"/>
              </p:nvPr>
            </p:nvSpPr>
            <p:spPr/>
            <p:txBody>
              <a:bodyPr/>
              <a:lstStyle/>
              <a:p>
                <a:r>
                  <a:rPr lang="en-AU" sz="1800" b="1">
                    <a:effectLst/>
                    <a:latin typeface="Arial" panose="020B0604020202020204" pitchFamily="34" charset="0"/>
                    <a:ea typeface="Calibri" panose="020F0502020204030204" pitchFamily="34" charset="0"/>
                  </a:rPr>
                  <a:t>Time </a:t>
                </a:r>
                <a:r>
                  <a:rPr lang="en-AU" sz="1800" b="1">
                    <a:effectLst/>
                    <a:latin typeface="Arial" panose="020B0604020202020204" pitchFamily="34" charset="0"/>
                    <a:ea typeface="Yu Mincho" panose="02020400000000000000" pitchFamily="18" charset="-128"/>
                  </a:rPr>
                  <a:t>(</a:t>
                </a:r>
                <a:r>
                  <a:rPr lang="en-AU" sz="1800" b="0" i="0">
                    <a:effectLst/>
                    <a:latin typeface="Cambria Math" panose="02040503050406030204" pitchFamily="18" charset="0"/>
                    <a:ea typeface="Calibri" panose="020F0502020204030204" pitchFamily="34" charset="0"/>
                    <a:cs typeface="Arial" panose="020B0604020202020204" pitchFamily="34" charset="0"/>
                  </a:rPr>
                  <a:t>𝑡_2</a:t>
                </a:r>
                <a:r>
                  <a:rPr lang="en-AU" sz="1800" b="1">
                    <a:effectLst/>
                    <a:latin typeface="Arial" panose="020B0604020202020204" pitchFamily="34" charset="0"/>
                    <a:ea typeface="Yu Mincho" panose="02020400000000000000" pitchFamily="18" charset="-128"/>
                  </a:rPr>
                  <a:t>): </a:t>
                </a:r>
                <a:r>
                  <a:rPr lang="en-AU" sz="1800">
                    <a:effectLst/>
                    <a:latin typeface="Arial" panose="020B0604020202020204" pitchFamily="34" charset="0"/>
                    <a:ea typeface="Calibri" panose="020F0502020204030204" pitchFamily="34" charset="0"/>
                  </a:rPr>
                  <a:t>Force is applied to the car to pull it backwards, coiling the spring, and it is again at rest. </a:t>
                </a:r>
                <a:r>
                  <a:rPr lang="en-AU" sz="1600" kern="1200">
                    <a:solidFill>
                      <a:schemeClr val="tx1"/>
                    </a:solidFill>
                    <a:effectLst/>
                    <a:latin typeface="Public Sans" pitchFamily="2" charset="0"/>
                    <a:ea typeface="+mn-ea"/>
                    <a:cs typeface="+mn-cs"/>
                  </a:rPr>
                  <a:t>The whiteboard shows the 3 interacting components of the system – car, table and air. Adding the 10 energy cubes to the car at t</a:t>
                </a:r>
                <a:r>
                  <a:rPr lang="en-AU" sz="1600" kern="1200" baseline="-25000">
                    <a:solidFill>
                      <a:schemeClr val="tx1"/>
                    </a:solidFill>
                    <a:effectLst/>
                    <a:latin typeface="Public Sans" pitchFamily="2" charset="0"/>
                    <a:ea typeface="+mn-ea"/>
                    <a:cs typeface="+mn-cs"/>
                  </a:rPr>
                  <a:t>2</a:t>
                </a:r>
                <a:r>
                  <a:rPr lang="en-AU" sz="1600" kern="1200">
                    <a:solidFill>
                      <a:schemeClr val="tx1"/>
                    </a:solidFill>
                    <a:effectLst/>
                    <a:latin typeface="Public Sans" pitchFamily="2" charset="0"/>
                    <a:ea typeface="+mn-ea"/>
                    <a:cs typeface="+mn-cs"/>
                  </a:rPr>
                  <a:t> represents the work done on the car as it is pulled back. The other regions do not have any cubes. The near faces of the energy cubes show ‘e’ for elastic potential energy. In this representation, 10 energy cubes of elastic potential energy are stored in the car.</a:t>
                </a:r>
                <a:r>
                  <a:rPr lang="en-AU" sz="1800">
                    <a:effectLst/>
                  </a:rPr>
                  <a:t> </a:t>
                </a:r>
                <a:endParaRPr lang="en-AU" sz="1800">
                  <a:effectLst/>
                  <a:latin typeface="Arial" panose="020B0604020202020204" pitchFamily="34" charset="0"/>
                  <a:ea typeface="Calibri" panose="020F0502020204030204" pitchFamily="34" charset="0"/>
                </a:endParaRPr>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8315572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130</a:t>
            </a:fld>
            <a:endParaRPr lang="en-AU"/>
          </a:p>
        </p:txBody>
      </p:sp>
    </p:spTree>
    <p:extLst>
      <p:ext uri="{BB962C8B-B14F-4D97-AF65-F5344CB8AC3E}">
        <p14:creationId xmlns:p14="http://schemas.microsoft.com/office/powerpoint/2010/main" val="1965060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effectLst/>
                <a:latin typeface="Arial" panose="020B0604020202020204" pitchFamily="34" charset="0"/>
                <a:ea typeface="Calibri" panose="020F0502020204030204" pitchFamily="34" charset="0"/>
              </a:rPr>
              <a:t>It is important to explain to students that this activity has no right or wrong answer and that they can change their minds at any time. After each statement is read out and participants have positioned themselves, invite participants to share their thoughts about the statement. Try to ensure a range of views are discussed.</a:t>
            </a:r>
          </a:p>
          <a:p>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Invite participants to express their thoughts:</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What was your thinking when you moved to the position of strongly agree/agree/ disagree/strongly disagree? What influenced your thoughts and decisions?</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You may find it appropriate to invite someone from the opposition position to provide feedback and share their thought processes. </a:t>
            </a:r>
          </a:p>
          <a:p>
            <a:pPr marL="342900" lvl="0" indent="-342900">
              <a:lnSpc>
                <a:spcPct val="150000"/>
              </a:lnSpc>
              <a:spcBef>
                <a:spcPts val="1200"/>
              </a:spcBef>
              <a:spcAft>
                <a:spcPts val="600"/>
              </a:spcAft>
              <a:buFont typeface="Symbol" panose="05050102010706020507" pitchFamily="18" charset="2"/>
              <a:buChar char=""/>
            </a:pPr>
            <a:r>
              <a:rPr lang="en-AU" sz="1800">
                <a:effectLst/>
                <a:latin typeface="Arial" panose="020B0604020202020204" pitchFamily="34" charset="0"/>
                <a:ea typeface="Calibri" panose="020F0502020204030204" pitchFamily="34" charset="0"/>
              </a:rPr>
              <a:t>To avoid having all participants standing in one position, invite a small number of participants to volunteer to play the following role, reflect on the question that those perspectives and then position themselves on the scale:</a:t>
            </a:r>
          </a:p>
          <a:p>
            <a:pPr marL="342900" lvl="0" indent="-342900">
              <a:lnSpc>
                <a:spcPct val="150000"/>
              </a:lnSpc>
              <a:spcBef>
                <a:spcPts val="1200"/>
              </a:spcBef>
              <a:spcAft>
                <a:spcPts val="600"/>
              </a:spcAft>
              <a:buFont typeface="Courier New" panose="02070309020205020404" pitchFamily="49" charset="0"/>
              <a:buChar char="o"/>
            </a:pPr>
            <a:r>
              <a:rPr lang="en-AU" sz="1800">
                <a:effectLst/>
                <a:latin typeface="Arial" panose="020B0604020202020204" pitchFamily="34" charset="0"/>
                <a:ea typeface="Calibri" panose="020F0502020204030204" pitchFamily="34" charset="0"/>
                <a:cs typeface="Times New Roman" panose="02020603050405020304" pitchFamily="18" charset="0"/>
              </a:rPr>
              <a:t>a university student who pays for the electricity at their rental property  </a:t>
            </a:r>
          </a:p>
          <a:p>
            <a:pPr marL="342900" lvl="0" indent="-342900">
              <a:lnSpc>
                <a:spcPct val="150000"/>
              </a:lnSpc>
              <a:spcBef>
                <a:spcPts val="1200"/>
              </a:spcBef>
              <a:spcAft>
                <a:spcPts val="600"/>
              </a:spcAft>
              <a:buFont typeface="Courier New" panose="02070309020205020404" pitchFamily="49" charset="0"/>
              <a:buChar char="o"/>
            </a:pPr>
            <a:r>
              <a:rPr lang="en-AU" sz="1800">
                <a:effectLst/>
                <a:latin typeface="Arial" panose="020B0604020202020204" pitchFamily="34" charset="0"/>
                <a:ea typeface="Calibri" panose="020F0502020204030204" pitchFamily="34" charset="0"/>
                <a:cs typeface="Times New Roman" panose="02020603050405020304" pitchFamily="18" charset="0"/>
              </a:rPr>
              <a:t>the owner of a mine that extracts uranium ore</a:t>
            </a:r>
          </a:p>
          <a:p>
            <a:pPr marL="342900" lvl="0" indent="-342900">
              <a:lnSpc>
                <a:spcPct val="150000"/>
              </a:lnSpc>
              <a:spcBef>
                <a:spcPts val="1200"/>
              </a:spcBef>
              <a:spcAft>
                <a:spcPts val="600"/>
              </a:spcAft>
              <a:buFont typeface="Courier New" panose="02070309020205020404" pitchFamily="49" charset="0"/>
              <a:buChar char="o"/>
            </a:pPr>
            <a:r>
              <a:rPr lang="en-AU" sz="1800">
                <a:effectLst/>
                <a:latin typeface="Arial" panose="020B0604020202020204" pitchFamily="34" charset="0"/>
                <a:ea typeface="Calibri" panose="020F0502020204030204" pitchFamily="34" charset="0"/>
                <a:cs typeface="Times New Roman" panose="02020603050405020304" pitchFamily="18" charset="0"/>
              </a:rPr>
              <a:t>an environmental activist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131</a:t>
            </a:fld>
            <a:endParaRPr lang="en-AU"/>
          </a:p>
        </p:txBody>
      </p:sp>
    </p:spTree>
    <p:extLst>
      <p:ext uri="{BB962C8B-B14F-4D97-AF65-F5344CB8AC3E}">
        <p14:creationId xmlns:p14="http://schemas.microsoft.com/office/powerpoint/2010/main" val="30698457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132</a:t>
            </a:fld>
            <a:endParaRPr lang="en-AU"/>
          </a:p>
        </p:txBody>
      </p:sp>
    </p:spTree>
    <p:extLst>
      <p:ext uri="{BB962C8B-B14F-4D97-AF65-F5344CB8AC3E}">
        <p14:creationId xmlns:p14="http://schemas.microsoft.com/office/powerpoint/2010/main" val="217846975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Display slide. </a:t>
            </a:r>
          </a:p>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Ask student to identify any unfamiliar terms and explain as required.</a:t>
            </a:r>
          </a:p>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Provide students with the </a:t>
            </a:r>
            <a:r>
              <a:rPr lang="en-AU" sz="1800" b="1">
                <a:effectLst/>
                <a:latin typeface="Arial" panose="020B0604020202020204" pitchFamily="34" charset="0"/>
                <a:ea typeface="Calibri" panose="020F0502020204030204" pitchFamily="34" charset="0"/>
              </a:rPr>
              <a:t>How much energy will we need by 2050? </a:t>
            </a:r>
            <a:r>
              <a:rPr lang="en-AU" sz="1800" b="0">
                <a:effectLst/>
                <a:latin typeface="Arial" panose="020B0604020202020204" pitchFamily="34" charset="0"/>
                <a:ea typeface="Calibri" panose="020F0502020204030204" pitchFamily="34" charset="0"/>
              </a:rPr>
              <a:t>worksheet </a:t>
            </a:r>
            <a:r>
              <a:rPr lang="en-AU" sz="1800" b="1">
                <a:effectLst/>
                <a:latin typeface="Arial" panose="020B0604020202020204" pitchFamily="34" charset="0"/>
                <a:ea typeface="Calibri" panose="020F0502020204030204" pitchFamily="34" charset="0"/>
              </a:rPr>
              <a:t>(TRB4)</a:t>
            </a:r>
          </a:p>
          <a:p>
            <a:pPr marL="342900" indent="-342900">
              <a:lnSpc>
                <a:spcPct val="150000"/>
              </a:lnSpc>
              <a:spcBef>
                <a:spcPts val="1200"/>
              </a:spcBef>
              <a:buFont typeface="+mj-lt"/>
              <a:buAutoNum type="arabicPeriod"/>
            </a:pPr>
            <a:r>
              <a:rPr lang="en-AU" sz="1800">
                <a:effectLst/>
                <a:latin typeface="Arial" panose="020B0604020202020204" pitchFamily="34" charset="0"/>
                <a:ea typeface="Calibri" panose="020F0502020204030204" pitchFamily="34" charset="0"/>
              </a:rPr>
              <a:t>Annotate the graph on this slide to demonstrate how to extract information to answer worksheet questions. </a:t>
            </a: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FFFFFF"/>
                </a:solidFill>
                <a:effectLst/>
                <a:highlight>
                  <a:srgbClr val="002664"/>
                </a:highlight>
                <a:latin typeface="Arial" panose="020B0604020202020204" pitchFamily="34" charset="0"/>
                <a:ea typeface="Calibri" panose="020F0502020204030204" pitchFamily="34" charset="0"/>
              </a:rPr>
              <a:t>Coordinated CER storage</a:t>
            </a:r>
            <a:endParaRPr lang="en-AU" sz="1800" b="1">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All Consumer Energy Resources (CER) that generate or store electricity that can alter supply in response to external signals.</a:t>
            </a:r>
            <a:endParaRPr lang="en-AU" sz="1800" b="0" u="none">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0" u="none">
                <a:solidFill>
                  <a:srgbClr val="008080"/>
                </a:solidFill>
                <a:effectLst/>
                <a:highlight>
                  <a:srgbClr val="002664"/>
                </a:highlight>
                <a:latin typeface="Arial" panose="020B0604020202020204" pitchFamily="34" charset="0"/>
                <a:ea typeface="Calibri" panose="020F0502020204030204" pitchFamily="34" charset="0"/>
              </a:rPr>
              <a:t>Passive CER storage describes consumer storage that cannot be centrally controlled.</a:t>
            </a:r>
            <a:endParaRPr lang="en-AU" sz="1800" b="0" u="none">
              <a:effectLst/>
              <a:highlight>
                <a:srgbClr val="002664"/>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rooftop solar</a:t>
            </a:r>
            <a:endParaRPr lang="en-AU" sz="1800" b="0" u="none">
              <a:effectLst/>
              <a:highlight>
                <a:srgbClr val="002664"/>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residential and community batteries</a:t>
            </a:r>
            <a:endParaRPr lang="en-AU" sz="1800" b="0" u="none">
              <a:effectLst/>
              <a:highlight>
                <a:srgbClr val="002664"/>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0" u="none">
                <a:solidFill>
                  <a:srgbClr val="FFFFFF"/>
                </a:solidFill>
                <a:effectLst/>
                <a:highlight>
                  <a:srgbClr val="002664"/>
                </a:highlight>
                <a:latin typeface="Arial" panose="020B0604020202020204" pitchFamily="34" charset="0"/>
                <a:ea typeface="Calibri" panose="020F0502020204030204" pitchFamily="34" charset="0"/>
              </a:rPr>
              <a:t>electric vehicles </a:t>
            </a:r>
            <a:endParaRPr lang="en-AU" sz="1800" b="0" u="none">
              <a:effectLst/>
              <a:highlight>
                <a:srgbClr val="002664"/>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u="none">
                <a:solidFill>
                  <a:srgbClr val="000000"/>
                </a:solidFill>
                <a:effectLst/>
                <a:highlight>
                  <a:srgbClr val="FFFFFF"/>
                </a:highlight>
                <a:latin typeface="Arial" panose="020B0604020202020204" pitchFamily="34" charset="0"/>
                <a:ea typeface="Calibri" panose="020F0502020204030204" pitchFamily="34" charset="0"/>
              </a:rPr>
              <a:t>Dispatchable capacity</a:t>
            </a:r>
            <a:endParaRPr lang="en-AU" sz="1800" b="1" u="none">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a:solidFill>
                  <a:srgbClr val="000000"/>
                </a:solidFill>
                <a:effectLst/>
                <a:highlight>
                  <a:srgbClr val="FFFFFF"/>
                </a:highlight>
                <a:latin typeface="Arial" panose="020B0604020202020204" pitchFamily="34" charset="0"/>
                <a:ea typeface="Calibri" panose="020F0502020204030204" pitchFamily="34" charset="0"/>
              </a:rPr>
              <a:t>The total amount of electricity that can be quickly adjusted to meet the demand when people need it. It is like having electricity available ‘on demand,’ ready to be used whenever it's needed.</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gas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hydro</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battery storage</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FFFFFF"/>
                </a:highlight>
                <a:latin typeface="Arial" panose="020B0604020202020204" pitchFamily="34" charset="0"/>
                <a:ea typeface="Calibri" panose="020F0502020204030204" pitchFamily="34" charset="0"/>
              </a:rPr>
              <a:t>biomass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8080"/>
                </a:solidFill>
                <a:effectLst/>
                <a:highlight>
                  <a:srgbClr val="FFFFFF"/>
                </a:highlight>
                <a:latin typeface="Arial" panose="020B0604020202020204" pitchFamily="34" charset="0"/>
                <a:ea typeface="Calibri" panose="020F0502020204030204" pitchFamily="34" charset="0"/>
              </a:rPr>
              <a:t>coal</a:t>
            </a:r>
            <a:endParaRPr lang="en-AU" sz="1800" u="none">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u="none">
                <a:solidFill>
                  <a:srgbClr val="000000"/>
                </a:solidFill>
                <a:effectLst/>
                <a:highlight>
                  <a:srgbClr val="EBEBEB"/>
                </a:highlight>
                <a:latin typeface="Arial" panose="020B0604020202020204" pitchFamily="34" charset="0"/>
                <a:ea typeface="Calibri" panose="020F0502020204030204" pitchFamily="34" charset="0"/>
              </a:rPr>
              <a:t>Intermittent capacity</a:t>
            </a:r>
            <a:endParaRPr lang="en-AU" sz="1800" u="none">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a:solidFill>
                  <a:srgbClr val="000000"/>
                </a:solidFill>
                <a:effectLst/>
                <a:highlight>
                  <a:srgbClr val="EBEBEB"/>
                </a:highlight>
                <a:latin typeface="Arial" panose="020B0604020202020204" pitchFamily="34" charset="0"/>
                <a:ea typeface="Calibri" panose="020F0502020204030204" pitchFamily="34" charset="0"/>
              </a:rPr>
              <a:t>The total sources of electricity are not always available due to external factors that cannot be controlled.</a:t>
            </a:r>
            <a:endParaRPr lang="en-AU" sz="1800" u="none">
              <a:effectLst/>
              <a:highlight>
                <a:srgbClr val="EBEBEB"/>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EBEBEB"/>
                </a:highlight>
                <a:latin typeface="Arial" panose="020B0604020202020204" pitchFamily="34" charset="0"/>
                <a:ea typeface="Calibri" panose="020F0502020204030204" pitchFamily="34" charset="0"/>
              </a:rPr>
              <a:t>Solar</a:t>
            </a:r>
            <a:r>
              <a:rPr lang="en-AU" sz="1800" u="none">
                <a:solidFill>
                  <a:srgbClr val="008080"/>
                </a:solidFill>
                <a:effectLst/>
                <a:highlight>
                  <a:srgbClr val="EBEBEB"/>
                </a:highlight>
                <a:latin typeface="Arial" panose="020B0604020202020204" pitchFamily="34" charset="0"/>
                <a:ea typeface="Calibri" panose="020F0502020204030204" pitchFamily="34" charset="0"/>
              </a:rPr>
              <a:t> (rooftop = on residential and commercial properties, utility = large solar farms purpose-built for supplying the grid with energy)</a:t>
            </a:r>
            <a:endParaRPr lang="en-AU" sz="1800" u="none">
              <a:effectLst/>
              <a:highlight>
                <a:srgbClr val="EBEBEB"/>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0000"/>
                </a:solidFill>
                <a:effectLst/>
                <a:highlight>
                  <a:srgbClr val="EBEBEB"/>
                </a:highlight>
                <a:latin typeface="Arial" panose="020B0604020202020204" pitchFamily="34" charset="0"/>
                <a:ea typeface="Calibri" panose="020F0502020204030204" pitchFamily="34" charset="0"/>
              </a:rPr>
              <a:t>wind</a:t>
            </a:r>
            <a:r>
              <a:rPr lang="en-AU" sz="1800" u="none">
                <a:solidFill>
                  <a:srgbClr val="008080"/>
                </a:solidFill>
                <a:effectLst/>
                <a:highlight>
                  <a:srgbClr val="EBEBEB"/>
                </a:highlight>
                <a:latin typeface="Arial" panose="020B0604020202020204" pitchFamily="34" charset="0"/>
                <a:ea typeface="Calibri" panose="020F0502020204030204" pitchFamily="34" charset="0"/>
              </a:rPr>
              <a:t> (onshore = land-based, off shore = over the ocean)</a:t>
            </a:r>
            <a:endParaRPr lang="en-AU" sz="1800" u="none">
              <a:effectLst/>
              <a:highlight>
                <a:srgbClr val="EBEBEB"/>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u="none">
                <a:solidFill>
                  <a:srgbClr val="008080"/>
                </a:solidFill>
                <a:effectLst/>
                <a:highlight>
                  <a:srgbClr val="FFFFFF"/>
                </a:highlight>
                <a:latin typeface="Arial" panose="020B0604020202020204" pitchFamily="34" charset="0"/>
                <a:ea typeface="Calibri" panose="020F0502020204030204" pitchFamily="34" charset="0"/>
              </a:rPr>
              <a:t>Demand-side participation</a:t>
            </a:r>
            <a:endParaRPr lang="en-AU" sz="1800" u="none">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a:solidFill>
                  <a:srgbClr val="008080"/>
                </a:solidFill>
                <a:effectLst/>
                <a:highlight>
                  <a:srgbClr val="FFFFFF"/>
                </a:highlight>
                <a:latin typeface="Arial" panose="020B0604020202020204" pitchFamily="34" charset="0"/>
                <a:ea typeface="Calibri" panose="020F0502020204030204" pitchFamily="34" charset="0"/>
              </a:rPr>
              <a:t>Other Consumer Energy Resources (CER) that use electricity that can be turned of in response to external signals in to reduce demand at peak times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8080"/>
                </a:solidFill>
                <a:effectLst/>
                <a:highlight>
                  <a:srgbClr val="FFFFFF"/>
                </a:highlight>
                <a:latin typeface="Arial" panose="020B0604020202020204" pitchFamily="34" charset="0"/>
                <a:ea typeface="Calibri" panose="020F0502020204030204" pitchFamily="34" charset="0"/>
              </a:rPr>
              <a:t>Air-conditioners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none">
                <a:solidFill>
                  <a:srgbClr val="008080"/>
                </a:solidFill>
                <a:effectLst/>
                <a:highlight>
                  <a:srgbClr val="FFFFFF"/>
                </a:highlight>
                <a:latin typeface="Arial" panose="020B0604020202020204" pitchFamily="34" charset="0"/>
                <a:ea typeface="Calibri" panose="020F0502020204030204" pitchFamily="34" charset="0"/>
              </a:rPr>
              <a:t>Hot water heaters</a:t>
            </a:r>
            <a:endParaRPr lang="en-AU" sz="1800" u="none">
              <a:effectLst/>
              <a:highlight>
                <a:srgbClr val="FFFFFF"/>
              </a:highligh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u="sng">
                <a:solidFill>
                  <a:srgbClr val="008080"/>
                </a:solidFill>
                <a:effectLst/>
                <a:highlight>
                  <a:srgbClr val="FFFFFF"/>
                </a:highlight>
                <a:latin typeface="Arial" panose="020B0604020202020204" pitchFamily="34" charset="0"/>
                <a:ea typeface="Calibri" panose="020F0502020204030204" pitchFamily="34" charset="0"/>
              </a:rPr>
              <a:t>Electric vehicle chargers</a:t>
            </a:r>
            <a:endParaRPr lang="en-AU" sz="1800">
              <a:effectLst/>
              <a:highlight>
                <a:srgbClr val="FFFFFF"/>
              </a:highlight>
              <a:latin typeface="Arial" panose="020B0604020202020204" pitchFamily="34" charset="0"/>
              <a:ea typeface="Calibri" panose="020F0502020204030204" pitchFamily="34" charset="0"/>
            </a:endParaRP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pPr>
            <a:endParaRPr lang="en-AU" sz="1800">
              <a:effectLst/>
              <a:latin typeface="Arial" panose="020B0604020202020204" pitchFamily="34" charset="0"/>
              <a:ea typeface="Calibri" panose="020F0502020204030204" pitchFamily="34" charset="0"/>
            </a:endParaRPr>
          </a:p>
          <a:p>
            <a:pPr>
              <a:lnSpc>
                <a:spcPct val="150000"/>
              </a:lnSpc>
              <a:spcBef>
                <a:spcPts val="1200"/>
              </a:spcBef>
            </a:pPr>
            <a:r>
              <a:rPr lang="en-AU" sz="1800">
                <a:effectLst/>
                <a:latin typeface="Arial" panose="020B0604020202020204" pitchFamily="34" charset="0"/>
                <a:ea typeface="Calibri" panose="020F0502020204030204" pitchFamily="34" charset="0"/>
              </a:rPr>
              <a:t>Image credit: Images adapted from 2024 Integrated System Plan (ISP) by AEMO are used under </a:t>
            </a:r>
            <a:r>
              <a:rPr lang="en-AU" sz="1800" u="sng">
                <a:solidFill>
                  <a:srgbClr val="001C4A"/>
                </a:solidFill>
                <a:effectLst/>
                <a:latin typeface="Arial" panose="020B0604020202020204" pitchFamily="34" charset="0"/>
                <a:ea typeface="Calibri" panose="020F0502020204030204" pitchFamily="34" charset="0"/>
                <a:hlinkClick r:id="rId3"/>
              </a:rPr>
              <a:t>CC-BY 4.0</a:t>
            </a:r>
            <a:r>
              <a:rPr lang="en-AU" sz="1800">
                <a:effectLst/>
                <a:latin typeface="Arial" panose="020B0604020202020204" pitchFamily="34" charset="0"/>
                <a:ea typeface="Calibri" panose="020F0502020204030204" pitchFamily="34" charset="0"/>
              </a:rPr>
              <a:t> licence.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133</a:t>
            </a:fld>
            <a:endParaRPr lang="en-AU"/>
          </a:p>
        </p:txBody>
      </p:sp>
    </p:spTree>
    <p:extLst>
      <p:ext uri="{BB962C8B-B14F-4D97-AF65-F5344CB8AC3E}">
        <p14:creationId xmlns:p14="http://schemas.microsoft.com/office/powerpoint/2010/main" val="349743181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 calculations may vary slightly from these amounts. Show slide to emphasise for students the scale of change required. </a:t>
            </a:r>
          </a:p>
          <a:p>
            <a:endParaRPr lang="en-AU"/>
          </a:p>
          <a:p>
            <a:r>
              <a:rPr lang="en-AU"/>
              <a:t>Australian Energy Council – solar report January 2022 chrome-extension://</a:t>
            </a:r>
            <a:r>
              <a:rPr lang="en-AU" err="1"/>
              <a:t>efaidnbmnnnibpcajpcglclefindmkaj</a:t>
            </a:r>
            <a:r>
              <a:rPr lang="en-AU"/>
              <a:t>/https://www.energycouncil.com.au/media/5wkkaxts/australian-energy-council-solar-report_-jan-2022.pdf</a:t>
            </a:r>
          </a:p>
          <a:p>
            <a:endParaRPr lang="en-AU"/>
          </a:p>
          <a:p>
            <a:r>
              <a:rPr lang="en-AU"/>
              <a:t>The average number of rooftop solar panel installations (residential) just before the COVID-19 pandemic was 30,000 per month.</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Image credit: Images adapted from the 2024 Integrated System Plan (ISP) by AEMO are used under a </a:t>
            </a:r>
            <a:r>
              <a:rPr lang="en-AU" sz="1800" u="sng">
                <a:solidFill>
                  <a:srgbClr val="001C4A"/>
                </a:solidFill>
                <a:effectLst/>
                <a:latin typeface="Arial" panose="020B0604020202020204" pitchFamily="34" charset="0"/>
                <a:ea typeface="Calibri" panose="020F0502020204030204" pitchFamily="34" charset="0"/>
                <a:hlinkClick r:id="rId3"/>
              </a:rPr>
              <a:t>CC-BY 4.0</a:t>
            </a:r>
            <a:r>
              <a:rPr lang="en-AU" sz="1800">
                <a:effectLst/>
                <a:latin typeface="Arial" panose="020B0604020202020204" pitchFamily="34" charset="0"/>
                <a:ea typeface="Calibri" panose="020F0502020204030204" pitchFamily="34" charset="0"/>
              </a:rPr>
              <a:t> licence.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134</a:t>
            </a:fld>
            <a:endParaRPr lang="en-AU"/>
          </a:p>
        </p:txBody>
      </p:sp>
    </p:spTree>
    <p:extLst>
      <p:ext uri="{BB962C8B-B14F-4D97-AF65-F5344CB8AC3E}">
        <p14:creationId xmlns:p14="http://schemas.microsoft.com/office/powerpoint/2010/main" val="206032922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a:cs typeface="Calibri"/>
              </a:rPr>
              <a:t>Display this slide at the beginning of the learning activity. Revisit the slide where appropriate during lesson activities and encourage students to reflect on their progress. </a:t>
            </a:r>
          </a:p>
        </p:txBody>
      </p:sp>
      <p:sp>
        <p:nvSpPr>
          <p:cNvPr id="4" name="Slide Number Placeholder 3"/>
          <p:cNvSpPr>
            <a:spLocks noGrp="1"/>
          </p:cNvSpPr>
          <p:nvPr>
            <p:ph type="sldNum" sz="quarter" idx="5"/>
          </p:nvPr>
        </p:nvSpPr>
        <p:spPr/>
        <p:txBody>
          <a:bodyPr/>
          <a:lstStyle/>
          <a:p>
            <a:fld id="{D09C5488-DD16-4714-9519-7BE21BA11D4E}" type="slidenum">
              <a:rPr lang="en-AU" smtClean="0"/>
              <a:t>135</a:t>
            </a:fld>
            <a:endParaRPr lang="en-AU"/>
          </a:p>
        </p:txBody>
      </p:sp>
    </p:spTree>
    <p:extLst>
      <p:ext uri="{BB962C8B-B14F-4D97-AF65-F5344CB8AC3E}">
        <p14:creationId xmlns:p14="http://schemas.microsoft.com/office/powerpoint/2010/main" val="86014690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slide is to be printed and cut up by students. See the instruction in TRB4 4-5 Truth, lies and the in between.</a:t>
            </a:r>
          </a:p>
        </p:txBody>
      </p:sp>
      <p:sp>
        <p:nvSpPr>
          <p:cNvPr id="4" name="Slide Number Placeholder 3"/>
          <p:cNvSpPr>
            <a:spLocks noGrp="1"/>
          </p:cNvSpPr>
          <p:nvPr>
            <p:ph type="sldNum" sz="quarter" idx="5"/>
          </p:nvPr>
        </p:nvSpPr>
        <p:spPr/>
        <p:txBody>
          <a:bodyPr/>
          <a:lstStyle/>
          <a:p>
            <a:fld id="{B07158C4-A119-4B78-9DE8-A50001BC31DC}" type="slidenum">
              <a:rPr lang="en-AU" smtClean="0"/>
              <a:pPr/>
              <a:t>136</a:t>
            </a:fld>
            <a:endParaRPr lang="en-AU"/>
          </a:p>
        </p:txBody>
      </p:sp>
    </p:spTree>
    <p:extLst>
      <p:ext uri="{BB962C8B-B14F-4D97-AF65-F5344CB8AC3E}">
        <p14:creationId xmlns:p14="http://schemas.microsoft.com/office/powerpoint/2010/main" val="54859622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and cut up by students.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137</a:t>
            </a:fld>
            <a:endParaRPr lang="en-AU"/>
          </a:p>
        </p:txBody>
      </p:sp>
    </p:spTree>
    <p:extLst>
      <p:ext uri="{BB962C8B-B14F-4D97-AF65-F5344CB8AC3E}">
        <p14:creationId xmlns:p14="http://schemas.microsoft.com/office/powerpoint/2010/main" val="21757874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and cut up by students.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138</a:t>
            </a:fld>
            <a:endParaRPr lang="en-AU"/>
          </a:p>
        </p:txBody>
      </p:sp>
    </p:spTree>
    <p:extLst>
      <p:ext uri="{BB962C8B-B14F-4D97-AF65-F5344CB8AC3E}">
        <p14:creationId xmlns:p14="http://schemas.microsoft.com/office/powerpoint/2010/main" val="9617672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and cut up by students.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139</a:t>
            </a:fld>
            <a:endParaRPr lang="en-AU"/>
          </a:p>
        </p:txBody>
      </p:sp>
    </p:spTree>
    <p:extLst>
      <p:ext uri="{BB962C8B-B14F-4D97-AF65-F5344CB8AC3E}">
        <p14:creationId xmlns:p14="http://schemas.microsoft.com/office/powerpoint/2010/main" val="3672132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000"/>
              </a:spcAft>
            </a:pPr>
            <a:r>
              <a:rPr lang="en-AU" sz="1800" dirty="0">
                <a:solidFill>
                  <a:srgbClr val="002664"/>
                </a:solidFill>
                <a:effectLst/>
                <a:latin typeface="Arial" panose="020B0604020202020204" pitchFamily="34" charset="0"/>
                <a:ea typeface="Calibri" panose="020F0502020204030204" pitchFamily="34" charset="0"/>
              </a:rPr>
              <a:t>This slide shows a mini whiteboard representing the energy of the system at the final point in time (t</a:t>
            </a:r>
            <a:r>
              <a:rPr lang="en-AU" sz="1800" baseline="-25000" dirty="0">
                <a:solidFill>
                  <a:srgbClr val="002664"/>
                </a:solidFill>
                <a:effectLst/>
                <a:latin typeface="Arial" panose="020B0604020202020204" pitchFamily="34" charset="0"/>
                <a:ea typeface="Calibri" panose="020F0502020204030204" pitchFamily="34" charset="0"/>
              </a:rPr>
              <a:t>3</a:t>
            </a:r>
            <a:r>
              <a:rPr lang="en-AU" sz="1800" dirty="0">
                <a:solidFill>
                  <a:srgbClr val="002664"/>
                </a:solidFill>
                <a:effectLst/>
                <a:latin typeface="Arial" panose="020B0604020202020204" pitchFamily="34" charset="0"/>
                <a:ea typeface="Calibri" panose="020F0502020204030204" pitchFamily="34" charset="0"/>
              </a:rPr>
              <a:t>) for a pull-back car. One energy cube is moved to the ‘table’ component and another to the ‘air’ component. The letters on the energy cubes’ near faces are changed to denote energy transformation. The car, which had 10 units of elastic potential energy at t</a:t>
            </a:r>
            <a:r>
              <a:rPr lang="en-AU" sz="1800" baseline="-25000" dirty="0">
                <a:solidFill>
                  <a:srgbClr val="002664"/>
                </a:solidFill>
                <a:effectLst/>
                <a:latin typeface="Arial" panose="020B0604020202020204" pitchFamily="34" charset="0"/>
                <a:ea typeface="Calibri" panose="020F0502020204030204" pitchFamily="34" charset="0"/>
              </a:rPr>
              <a:t>2</a:t>
            </a:r>
            <a:r>
              <a:rPr lang="en-AU" sz="1800" dirty="0">
                <a:solidFill>
                  <a:srgbClr val="002664"/>
                </a:solidFill>
                <a:effectLst/>
                <a:latin typeface="Arial" panose="020B0604020202020204" pitchFamily="34" charset="0"/>
                <a:ea typeface="Calibri" panose="020F0502020204030204" pitchFamily="34" charset="0"/>
              </a:rPr>
              <a:t>, now has 7 energy cubes of kinetic energy (K) and one cube of thermal energy (T). Both the table and the air contain only thermal energy cubes (T). Note that the total number of cubes has not changed. This illustrates that this is an isolated system in which energy remains constant over time. The changing faces of the cubes indicate that the system’s energy has been transformed and is now stored differently.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7703029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a:t>This slide is to be printed on A3 for a group activity. See the instruction in TRB4 4-5 Truth, lies and the in between.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140</a:t>
            </a:fld>
            <a:endParaRPr lang="en-AU"/>
          </a:p>
        </p:txBody>
      </p:sp>
    </p:spTree>
    <p:extLst>
      <p:ext uri="{BB962C8B-B14F-4D97-AF65-F5344CB8AC3E}">
        <p14:creationId xmlns:p14="http://schemas.microsoft.com/office/powerpoint/2010/main" val="32524539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tabLst>
                <a:tab pos="228600" algn="l"/>
              </a:tabLst>
            </a:pPr>
            <a:r>
              <a:rPr lang="en-AU"/>
              <a:t>Use this slide to demonstrate to students how to annotate any ‘truths, lies and in between’. </a:t>
            </a:r>
          </a:p>
          <a:p>
            <a:pPr marL="342900" lvl="0" indent="-342900">
              <a:lnSpc>
                <a:spcPct val="150000"/>
              </a:lnSpc>
              <a:spcBef>
                <a:spcPts val="1200"/>
              </a:spcBef>
              <a:spcAft>
                <a:spcPts val="600"/>
              </a:spcAft>
              <a:buFont typeface="+mj-lt"/>
              <a:buAutoNum type="arabicPeriod"/>
              <a:tabLst>
                <a:tab pos="228600" algn="l"/>
              </a:tabLst>
            </a:pPr>
            <a:endParaRPr lang="en-AU" sz="1800">
              <a:effectLst/>
              <a:latin typeface="Arial" panose="020B0604020202020204" pitchFamily="34" charset="0"/>
              <a:ea typeface="Calibri" panose="020F0502020204030204" pitchFamily="34" charset="0"/>
            </a:endParaRPr>
          </a:p>
          <a:p>
            <a:pPr marL="0" lvl="0" indent="0">
              <a:lnSpc>
                <a:spcPct val="150000"/>
              </a:lnSpc>
              <a:spcBef>
                <a:spcPts val="1200"/>
              </a:spcBef>
              <a:spcAft>
                <a:spcPts val="600"/>
              </a:spcAft>
              <a:buFont typeface="+mj-lt"/>
              <a:buNone/>
              <a:tabLst>
                <a:tab pos="228600" algn="l"/>
              </a:tabLst>
            </a:pPr>
            <a:r>
              <a:rPr lang="en-AU" sz="1800">
                <a:effectLst/>
                <a:latin typeface="Arial" panose="020B0604020202020204" pitchFamily="34" charset="0"/>
                <a:ea typeface="Calibri" panose="020F0502020204030204" pitchFamily="34" charset="0"/>
              </a:rPr>
              <a:t>Instruct students to rotate tables to review the placement of claims for the next group's energy source.</a:t>
            </a:r>
          </a:p>
          <a:p>
            <a:r>
              <a:rPr lang="en-AU" sz="1800">
                <a:effectLst/>
                <a:latin typeface="Arial" panose="020B0604020202020204" pitchFamily="34" charset="0"/>
                <a:ea typeface="Calibri" panose="020F0502020204030204" pitchFamily="34" charset="0"/>
              </a:rPr>
              <a:t>Students should move any claims they think are in the wrong spot. For each claim moved, they draw an arrow and annotate their reasoning.</a:t>
            </a:r>
          </a:p>
          <a:p>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Students continue rotating until each group has evaluated each set of claims and returned to their initial energy source.</a:t>
            </a:r>
          </a:p>
          <a:p>
            <a:endParaRPr lang="en-AU" sz="180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effectLst/>
                <a:latin typeface="Arial" panose="020B0604020202020204" pitchFamily="34" charset="0"/>
                <a:ea typeface="Calibri" panose="020F0502020204030204" pitchFamily="34" charset="0"/>
              </a:rPr>
              <a:t>Facilitate a discussion about the changes and reasoning observed for each energy source. Ask student:</a:t>
            </a:r>
          </a:p>
          <a:p>
            <a:pPr marL="342900" lvl="0" indent="-342900">
              <a:lnSpc>
                <a:spcPct val="150000"/>
              </a:lnSpc>
              <a:spcBef>
                <a:spcPts val="1200"/>
              </a:spcBef>
              <a:spcAft>
                <a:spcPts val="600"/>
              </a:spcAft>
              <a:buFont typeface="+mj-lt"/>
              <a:buAutoNum type="alphaLcPeriod"/>
            </a:pPr>
            <a:r>
              <a:rPr lang="en-AU" sz="1800">
                <a:effectLst/>
                <a:latin typeface="Arial" panose="020B0604020202020204" pitchFamily="34" charset="0"/>
                <a:ea typeface="Calibri" panose="020F0502020204030204" pitchFamily="34" charset="0"/>
              </a:rPr>
              <a:t>which claims were most contentious?</a:t>
            </a:r>
          </a:p>
          <a:p>
            <a:pPr marL="342900" lvl="0" indent="-342900">
              <a:lnSpc>
                <a:spcPct val="150000"/>
              </a:lnSpc>
              <a:spcBef>
                <a:spcPts val="1200"/>
              </a:spcBef>
              <a:spcAft>
                <a:spcPts val="600"/>
              </a:spcAft>
              <a:buFont typeface="+mj-lt"/>
              <a:buAutoNum type="alphaLcPeriod"/>
            </a:pPr>
            <a:r>
              <a:rPr lang="en-AU" sz="1800">
                <a:effectLst/>
                <a:latin typeface="Arial" panose="020B0604020202020204" pitchFamily="34" charset="0"/>
                <a:ea typeface="Calibri" panose="020F0502020204030204" pitchFamily="34" charset="0"/>
              </a:rPr>
              <a:t>what evidence is required to evaluate them properly?</a:t>
            </a:r>
          </a:p>
          <a:p>
            <a:pPr marL="342900" lvl="0" indent="-342900">
              <a:lnSpc>
                <a:spcPct val="150000"/>
              </a:lnSpc>
              <a:spcBef>
                <a:spcPts val="1200"/>
              </a:spcBef>
              <a:spcAft>
                <a:spcPts val="600"/>
              </a:spcAft>
              <a:buFont typeface="+mj-lt"/>
              <a:buAutoNum type="alphaLcPeriod"/>
            </a:pPr>
            <a:r>
              <a:rPr lang="en-AU" sz="1800">
                <a:effectLst/>
                <a:latin typeface="Arial" panose="020B0604020202020204" pitchFamily="34" charset="0"/>
                <a:ea typeface="Calibri" panose="020F0502020204030204" pitchFamily="34" charset="0"/>
              </a:rPr>
              <a:t>where could you look for this evidence.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141</a:t>
            </a:fld>
            <a:endParaRPr lang="en-AU"/>
          </a:p>
        </p:txBody>
      </p:sp>
    </p:spTree>
    <p:extLst>
      <p:ext uri="{BB962C8B-B14F-4D97-AF65-F5344CB8AC3E}">
        <p14:creationId xmlns:p14="http://schemas.microsoft.com/office/powerpoint/2010/main" val="26424633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These suggestions for typical power use of common appliances can be used to estimate the power use of classroom appliances during the classroom energy audit in DS-2.</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143</a:t>
            </a:fld>
            <a:endParaRPr lang="en-AU"/>
          </a:p>
        </p:txBody>
      </p:sp>
    </p:spTree>
    <p:extLst>
      <p:ext uri="{BB962C8B-B14F-4D97-AF65-F5344CB8AC3E}">
        <p14:creationId xmlns:p14="http://schemas.microsoft.com/office/powerpoint/2010/main" val="425104263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slide can be used to support students with the development of their proposal in the assessment task. (DS-6)</a:t>
            </a:r>
          </a:p>
          <a:p>
            <a:endParaRPr lang="en-AU" dirty="0"/>
          </a:p>
          <a:p>
            <a:r>
              <a:rPr lang="en-AU" dirty="0"/>
              <a:t>Connectives provide coherence, structure, and flow to the text. They help readers understand the relationship between ideas and guide them through the writer's arguments or narrative.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144</a:t>
            </a:fld>
            <a:endParaRPr lang="en-AU"/>
          </a:p>
        </p:txBody>
      </p:sp>
    </p:spTree>
    <p:extLst>
      <p:ext uri="{BB962C8B-B14F-4D97-AF65-F5344CB8AC3E}">
        <p14:creationId xmlns:p14="http://schemas.microsoft.com/office/powerpoint/2010/main" val="6245870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This slide can be used to support students with the development of their proposal in the assessment task. (DS-6)</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evaluative language is used to convey a judgement or assessment.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145</a:t>
            </a:fld>
            <a:endParaRPr lang="en-AU"/>
          </a:p>
        </p:txBody>
      </p:sp>
    </p:spTree>
    <p:extLst>
      <p:ext uri="{BB962C8B-B14F-4D97-AF65-F5344CB8AC3E}">
        <p14:creationId xmlns:p14="http://schemas.microsoft.com/office/powerpoint/2010/main" val="117776052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146</a:t>
            </a:fld>
            <a:endParaRPr lang="en-AU"/>
          </a:p>
        </p:txBody>
      </p:sp>
    </p:spTree>
    <p:extLst>
      <p:ext uri="{BB962C8B-B14F-4D97-AF65-F5344CB8AC3E}">
        <p14:creationId xmlns:p14="http://schemas.microsoft.com/office/powerpoint/2010/main" val="32883861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147</a:t>
            </a:fld>
            <a:endParaRPr lang="en-AU"/>
          </a:p>
        </p:txBody>
      </p:sp>
    </p:spTree>
    <p:extLst>
      <p:ext uri="{BB962C8B-B14F-4D97-AF65-F5344CB8AC3E}">
        <p14:creationId xmlns:p14="http://schemas.microsoft.com/office/powerpoint/2010/main" val="18131451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148</a:t>
            </a:fld>
            <a:endParaRPr lang="en-AU"/>
          </a:p>
        </p:txBody>
      </p:sp>
    </p:spTree>
    <p:extLst>
      <p:ext uri="{BB962C8B-B14F-4D97-AF65-F5344CB8AC3E}">
        <p14:creationId xmlns:p14="http://schemas.microsoft.com/office/powerpoint/2010/main" val="10664264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Segoe UI" panose="020B0502040204020203" pitchFamily="34" charset="0"/>
              </a:rPr>
              <a:t>Defining the system is the first and most important decision when problem-solving with energy</a:t>
            </a:r>
            <a:r>
              <a:rPr lang="en-US" sz="1800" dirty="0">
                <a:effectLst/>
                <a:latin typeface="Segoe UI" panose="020B0502040204020203" pitchFamily="34" charset="0"/>
              </a:rPr>
              <a:t>. </a:t>
            </a:r>
            <a:r>
              <a:rPr lang="en-AU" sz="1800" dirty="0">
                <a:effectLst/>
                <a:latin typeface="Segoe UI" panose="020B0502040204020203" pitchFamily="34" charset="0"/>
              </a:rPr>
              <a:t>Depending on our choice, our analysis of the same event or process may be different (but equally valid)</a:t>
            </a:r>
            <a:r>
              <a:rPr lang="en-US" sz="1800" dirty="0">
                <a:effectLst/>
                <a:latin typeface="Segoe UI" panose="020B0502040204020203" pitchFamily="34" charset="0"/>
              </a:rPr>
              <a:t>. </a:t>
            </a:r>
            <a:br>
              <a:rPr lang="en-US" sz="1800" dirty="0">
                <a:effectLst/>
                <a:latin typeface="Segoe UI" panose="020B0502040204020203" pitchFamily="34" charset="0"/>
              </a:rPr>
            </a:br>
            <a:endParaRPr lang="en-US" sz="1800" dirty="0">
              <a:effectLst/>
              <a:latin typeface="Segoe UI" panose="020B0502040204020203" pitchFamily="34" charset="0"/>
            </a:endParaRPr>
          </a:p>
          <a:p>
            <a:r>
              <a:rPr lang="en-US" sz="1800" dirty="0">
                <a:effectLst/>
                <a:latin typeface="Segoe UI" panose="020B0502040204020203" pitchFamily="34" charset="0"/>
              </a:rPr>
              <a:t>To define a system, identify all the objects to be included (that is, all interacting components) – everything else that is not part of the system becomes the environment (surroundings).</a:t>
            </a:r>
            <a:endParaRPr lang="en-AU" dirty="0"/>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initial and final time points are the key points in the interaction that we wish to analyse. This, too, is a choice.</a:t>
            </a:r>
          </a:p>
          <a:p>
            <a:pPr marL="0" marR="0" lvl="0" indent="0" algn="l" defTabSz="1219170" rtl="0" eaLnBrk="1" fontAlgn="auto" latinLnBrk="0" hangingPunct="1">
              <a:lnSpc>
                <a:spcPct val="100000"/>
              </a:lnSpc>
              <a:spcBef>
                <a:spcPts val="0"/>
              </a:spcBef>
              <a:spcAft>
                <a:spcPts val="0"/>
              </a:spcAft>
              <a:buClrTx/>
              <a:buSzTx/>
              <a:buFontTx/>
              <a:buNone/>
              <a:tabLst/>
              <a:defRPr/>
            </a:pPr>
            <a:br>
              <a:rPr lang="en-US" sz="1800" dirty="0">
                <a:effectLst/>
                <a:latin typeface="Segoe UI" panose="020B0502040204020203" pitchFamily="34" charset="0"/>
              </a:rPr>
            </a:b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15</a:t>
            </a:fld>
            <a:endParaRPr lang="en-AU"/>
          </a:p>
        </p:txBody>
      </p:sp>
    </p:spTree>
    <p:extLst>
      <p:ext uri="{BB962C8B-B14F-4D97-AF65-F5344CB8AC3E}">
        <p14:creationId xmlns:p14="http://schemas.microsoft.com/office/powerpoint/2010/main" val="1521037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System</a:t>
                </a:r>
                <a:r>
                  <a:rPr lang="en-AU" sz="1800" dirty="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The </a:t>
                </a:r>
                <a:r>
                  <a:rPr lang="en-AU" sz="1800" b="1" dirty="0">
                    <a:effectLst/>
                    <a:latin typeface="Arial" panose="020B0604020202020204" pitchFamily="34" charset="0"/>
                    <a:ea typeface="Calibri" panose="020F0502020204030204" pitchFamily="34" charset="0"/>
                  </a:rPr>
                  <a:t>surroundings</a:t>
                </a:r>
                <a:r>
                  <a:rPr lang="en-AU" sz="1800" dirty="0">
                    <a:effectLst/>
                    <a:latin typeface="Arial" panose="020B0604020202020204" pitchFamily="34" charset="0"/>
                    <a:ea typeface="Calibri" panose="020F0502020204030204" pitchFamily="34" charset="0"/>
                  </a:rPr>
                  <a:t> are everything else, including the table, person and air.</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Initial time (</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en-AU" sz="1800" b="1" dirty="0">
                    <a:effectLst/>
                    <a:latin typeface="Arial" panose="020B0604020202020204" pitchFamily="34" charset="0"/>
                    <a:ea typeface="Yu Mincho" panose="02020400000000000000" pitchFamily="18" charset="-128"/>
                  </a:rPr>
                  <a:t>)</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Yu Mincho" panose="02020400000000000000" pitchFamily="18" charset="-128"/>
                  </a:rPr>
                  <a:t> car is at rest on the table.</a:t>
                </a:r>
                <a:endParaRPr lang="en-AU" sz="1800"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Final time </a:t>
                </a:r>
                <a:r>
                  <a:rPr lang="en-AU" sz="18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i="1">
                            <a:effectLst/>
                            <a:latin typeface="Cambria Math" panose="02040503050406030204" pitchFamily="18"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800" b="1" dirty="0">
                    <a:effectLst/>
                    <a:latin typeface="Arial" panose="020B0604020202020204" pitchFamily="34" charset="0"/>
                    <a:ea typeface="Yu Mincho" panose="02020400000000000000" pitchFamily="18" charset="-128"/>
                  </a:rPr>
                  <a:t>): </a:t>
                </a:r>
                <a:r>
                  <a:rPr lang="en-AU" sz="1800" b="0" dirty="0">
                    <a:effectLst/>
                    <a:latin typeface="Arial" panose="020B0604020202020204" pitchFamily="34" charset="0"/>
                    <a:ea typeface="Calibri" panose="020F0502020204030204" pitchFamily="34" charset="0"/>
                  </a:rPr>
                  <a:t>f</a:t>
                </a:r>
                <a:r>
                  <a:rPr lang="en-AU" sz="1800" dirty="0">
                    <a:effectLst/>
                    <a:latin typeface="Arial" panose="020B0604020202020204" pitchFamily="34" charset="0"/>
                    <a:ea typeface="Calibri" panose="020F0502020204030204" pitchFamily="34" charset="0"/>
                  </a:rPr>
                  <a:t>orce is applied to the car to pull it backwards, winding the spring, and it is again at rest.</a:t>
                </a:r>
              </a:p>
              <a:p>
                <a:endParaRPr lang="en-AU" sz="1800" b="1"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dirty="0"/>
                  <a:t>Draw a circle and identify what belongs inside the circle – the system (Click)</a:t>
                </a:r>
              </a:p>
              <a:p>
                <a:pPr marL="285750" indent="-285750">
                  <a:buFont typeface="Arial" panose="020B0604020202020204" pitchFamily="34" charset="0"/>
                  <a:buChar char="•"/>
                </a:pPr>
                <a:r>
                  <a:rPr lang="en-AU" b="0" dirty="0"/>
                  <a:t>Define the surroundings (outside of the system/circle) (Click)</a:t>
                </a:r>
              </a:p>
              <a:p>
                <a:pPr marL="285750" indent="-285750">
                  <a:buFont typeface="Arial" panose="020B0604020202020204" pitchFamily="34" charset="0"/>
                  <a:buChar char="•"/>
                </a:pPr>
                <a:r>
                  <a:rPr lang="en-AU" b="0" dirty="0"/>
                  <a:t>Draw the arrow(s) to represent the energy transfers/transformations. Hint: where is the energy coming from to pull the car back? Is it from within the system? Or from the surroundings?</a:t>
                </a:r>
              </a:p>
              <a:p>
                <a:pPr marL="285750" indent="-285750">
                  <a:buFont typeface="Arial" panose="020B0604020202020204" pitchFamily="34" charset="0"/>
                  <a:buChar char="•"/>
                </a:pPr>
                <a:r>
                  <a:rPr lang="en-AU" b="0" dirty="0"/>
                  <a:t>In this scenario, the energy comes from the person applying force to pull the car back. Therefore, it is from outside the defined system of the car, so we draw an arrow crossing the circle.</a:t>
                </a:r>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System</a:t>
                </a:r>
                <a:r>
                  <a:rPr lang="en-AU" sz="180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800">
                    <a:effectLst/>
                    <a:latin typeface="Arial" panose="020B0604020202020204" pitchFamily="34" charset="0"/>
                    <a:ea typeface="Calibri" panose="020F0502020204030204" pitchFamily="34" charset="0"/>
                  </a:rPr>
                  <a:t>The </a:t>
                </a:r>
                <a:r>
                  <a:rPr lang="en-AU" sz="1800" b="1">
                    <a:effectLst/>
                    <a:latin typeface="Arial" panose="020B0604020202020204" pitchFamily="34" charset="0"/>
                    <a:ea typeface="Calibri" panose="020F0502020204030204" pitchFamily="34" charset="0"/>
                  </a:rPr>
                  <a:t>surroundings</a:t>
                </a:r>
                <a:r>
                  <a:rPr lang="en-AU" sz="1800">
                    <a:effectLst/>
                    <a:latin typeface="Arial" panose="020B0604020202020204" pitchFamily="34" charset="0"/>
                    <a:ea typeface="Calibri" panose="020F0502020204030204" pitchFamily="34" charset="0"/>
                  </a:rPr>
                  <a:t> are everything else, including the table, person and air.</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Initial time (</a:t>
                </a:r>
                <a:r>
                  <a:rPr lang="en-AU" sz="1800" b="0" i="0">
                    <a:effectLst/>
                    <a:latin typeface="Cambria Math" panose="02040503050406030204" pitchFamily="18" charset="0"/>
                    <a:ea typeface="Calibri" panose="020F0502020204030204" pitchFamily="34" charset="0"/>
                    <a:cs typeface="Arial" panose="020B0604020202020204" pitchFamily="34" charset="0"/>
                  </a:rPr>
                  <a:t>𝑡_1</a:t>
                </a:r>
                <a:r>
                  <a:rPr lang="en-AU" sz="1800" b="1">
                    <a:effectLst/>
                    <a:latin typeface="Arial" panose="020B0604020202020204" pitchFamily="34" charset="0"/>
                    <a:ea typeface="Yu Mincho" panose="02020400000000000000" pitchFamily="18" charset="-128"/>
                  </a:rPr>
                  <a:t>)</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Yu Mincho" panose="02020400000000000000" pitchFamily="18" charset="-128"/>
                  </a:rPr>
                  <a:t> Car is at rest on the table</a:t>
                </a:r>
                <a:endParaRPr lang="en-AU" sz="1800">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Final time </a:t>
                </a:r>
                <a:r>
                  <a:rPr lang="en-AU" sz="1800" b="1">
                    <a:effectLst/>
                    <a:latin typeface="Arial" panose="020B0604020202020204" pitchFamily="34" charset="0"/>
                    <a:ea typeface="Yu Mincho" panose="02020400000000000000" pitchFamily="18" charset="-128"/>
                  </a:rPr>
                  <a:t>(</a:t>
                </a:r>
                <a:r>
                  <a:rPr lang="en-AU" sz="1800" b="0" i="0">
                    <a:effectLst/>
                    <a:latin typeface="Cambria Math" panose="02040503050406030204" pitchFamily="18" charset="0"/>
                    <a:ea typeface="Calibri" panose="020F0502020204030204" pitchFamily="34" charset="0"/>
                    <a:cs typeface="Arial" panose="020B0604020202020204" pitchFamily="34" charset="0"/>
                  </a:rPr>
                  <a:t>𝑡_2</a:t>
                </a:r>
                <a:r>
                  <a:rPr lang="en-AU" sz="1800" b="1">
                    <a:effectLst/>
                    <a:latin typeface="Arial" panose="020B0604020202020204" pitchFamily="34" charset="0"/>
                    <a:ea typeface="Yu Mincho" panose="02020400000000000000" pitchFamily="18" charset="-128"/>
                  </a:rPr>
                  <a:t>): </a:t>
                </a:r>
                <a:r>
                  <a:rPr lang="en-AU" sz="1800">
                    <a:effectLst/>
                    <a:latin typeface="Arial" panose="020B0604020202020204" pitchFamily="34" charset="0"/>
                    <a:ea typeface="Calibri" panose="020F0502020204030204" pitchFamily="34" charset="0"/>
                  </a:rPr>
                  <a:t>Force is applied to the car to pull it backwards, winding the spring, and it is again at rest.</a:t>
                </a:r>
              </a:p>
              <a:p>
                <a:endParaRPr lang="en-AU" sz="1800" b="1">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a:t>Draw a circle and identify what belongs inside the circle—the system (Click)</a:t>
                </a:r>
              </a:p>
              <a:p>
                <a:pPr marL="285750" indent="-285750">
                  <a:buFont typeface="Arial" panose="020B0604020202020204" pitchFamily="34" charset="0"/>
                  <a:buChar char="•"/>
                </a:pPr>
                <a:r>
                  <a:rPr lang="en-AU" b="0"/>
                  <a:t>Define the surroundings (outside of the system/circle) (Click)</a:t>
                </a:r>
              </a:p>
              <a:p>
                <a:pPr marL="285750" indent="-285750">
                  <a:buFont typeface="Arial" panose="020B0604020202020204" pitchFamily="34" charset="0"/>
                  <a:buChar char="•"/>
                </a:pPr>
                <a:r>
                  <a:rPr lang="en-AU" b="0"/>
                  <a:t>Draw the arrow/s to represent the energy transfers/transformations. Hint: where is the energy coming from to pull the car back? Is it from within the system? Or from the surroundings?</a:t>
                </a:r>
              </a:p>
              <a:p>
                <a:pPr marL="285750" indent="-285750">
                  <a:buFont typeface="Arial" panose="020B0604020202020204" pitchFamily="34" charset="0"/>
                  <a:buChar char="•"/>
                </a:pPr>
                <a:r>
                  <a:rPr lang="en-AU" b="0"/>
                  <a:t>In this scenario, the energy comes from the person applying force to pull the car back. Therefore, it is from outside the defined system of the car, so we draw an arrow crossing the circle.</a:t>
                </a:r>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16</a:t>
            </a:fld>
            <a:endParaRPr lang="en-AU"/>
          </a:p>
        </p:txBody>
      </p:sp>
    </p:spTree>
    <p:extLst>
      <p:ext uri="{BB962C8B-B14F-4D97-AF65-F5344CB8AC3E}">
        <p14:creationId xmlns:p14="http://schemas.microsoft.com/office/powerpoint/2010/main" val="1784312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System</a:t>
                </a:r>
                <a:r>
                  <a:rPr lang="en-AU" sz="1600" dirty="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600" dirty="0">
                    <a:effectLst/>
                    <a:latin typeface="Arial" panose="020B0604020202020204" pitchFamily="34" charset="0"/>
                    <a:ea typeface="Calibri" panose="020F0502020204030204" pitchFamily="34" charset="0"/>
                  </a:rPr>
                  <a:t>The </a:t>
                </a:r>
                <a:r>
                  <a:rPr lang="en-AU" sz="1600" b="1" dirty="0">
                    <a:effectLst/>
                    <a:latin typeface="Arial" panose="020B0604020202020204" pitchFamily="34" charset="0"/>
                    <a:ea typeface="Calibri" panose="020F0502020204030204" pitchFamily="34" charset="0"/>
                  </a:rPr>
                  <a:t>surroundings</a:t>
                </a:r>
                <a:r>
                  <a:rPr lang="en-AU" sz="1600" dirty="0">
                    <a:effectLst/>
                    <a:latin typeface="Arial" panose="020B0604020202020204" pitchFamily="34" charset="0"/>
                    <a:ea typeface="Calibri" panose="020F0502020204030204" pitchFamily="34" charset="0"/>
                  </a:rPr>
                  <a:t> are everything else, including the table and air. NOTE: The person is no longer part of the surroundings because the initial time selected is after the car has been fully charged (pulled back).</a:t>
                </a: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Initial time (</a:t>
                </a:r>
                <a14:m>
                  <m:oMath xmlns:m="http://schemas.openxmlformats.org/officeDocument/2006/math">
                    <m:sSub>
                      <m:sSubPr>
                        <m:ctrlPr>
                          <a:rPr lang="en-AU" sz="1600" i="1">
                            <a:effectLst/>
                            <a:latin typeface="Cambria Math" panose="02040503050406030204" pitchFamily="18" charset="0"/>
                            <a:ea typeface="Calibri" panose="020F0502020204030204" pitchFamily="34" charset="0"/>
                          </a:rPr>
                        </m:ctrlPr>
                      </m:sSubPr>
                      <m:e>
                        <m:r>
                          <a:rPr lang="en-AU" sz="1600" b="0" i="1">
                            <a:effectLst/>
                            <a:latin typeface="Cambria Math" panose="02040503050406030204" pitchFamily="18" charset="0"/>
                            <a:ea typeface="Calibri" panose="020F0502020204030204" pitchFamily="34" charset="0"/>
                            <a:cs typeface="Arial" panose="020B0604020202020204" pitchFamily="34" charset="0"/>
                          </a:rPr>
                          <m:t>𝑡</m:t>
                        </m:r>
                      </m:e>
                      <m:sub>
                        <m:r>
                          <a:rPr lang="en-US" sz="1600" b="0" i="1" smtClean="0">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600" b="1" dirty="0">
                    <a:effectLst/>
                    <a:latin typeface="Arial" panose="020B0604020202020204" pitchFamily="34" charset="0"/>
                    <a:ea typeface="Yu Mincho" panose="02020400000000000000" pitchFamily="18" charset="-128"/>
                  </a:rPr>
                  <a:t>)</a:t>
                </a:r>
                <a:r>
                  <a:rPr lang="en-AU" sz="1600" b="1" dirty="0">
                    <a:effectLst/>
                    <a:latin typeface="Arial" panose="020B0604020202020204" pitchFamily="34" charset="0"/>
                    <a:ea typeface="Calibri" panose="020F0502020204030204" pitchFamily="34" charset="0"/>
                  </a:rPr>
                  <a:t>:</a:t>
                </a:r>
                <a:r>
                  <a:rPr lang="en-AU" sz="1600" dirty="0">
                    <a:effectLst/>
                    <a:latin typeface="Arial" panose="020B0604020202020204" pitchFamily="34" charset="0"/>
                    <a:ea typeface="Yu Mincho" panose="02020400000000000000" pitchFamily="18" charset="-128"/>
                  </a:rPr>
                  <a:t> the car is at rest on the table, and the spring is fully</a:t>
                </a:r>
                <a:r>
                  <a:rPr lang="en-AU" sz="1600" baseline="0" dirty="0">
                    <a:effectLst/>
                    <a:latin typeface="Arial" panose="020B0604020202020204" pitchFamily="34" charset="0"/>
                    <a:ea typeface="Yu Mincho" panose="02020400000000000000" pitchFamily="18" charset="-128"/>
                  </a:rPr>
                  <a:t> charged.</a:t>
                </a:r>
                <a:endParaRPr lang="en-AU" sz="1600" dirty="0">
                  <a:effectLst/>
                  <a:latin typeface="Arial" panose="020B0604020202020204" pitchFamily="34" charset="0"/>
                  <a:ea typeface="Yu Mincho" panose="02020400000000000000" pitchFamily="18" charset="-128"/>
                </a:endParaRPr>
              </a:p>
              <a:p>
                <a:pPr>
                  <a:lnSpc>
                    <a:spcPct val="150000"/>
                  </a:lnSpc>
                  <a:spcBef>
                    <a:spcPts val="1200"/>
                  </a:spcBef>
                  <a:spcAft>
                    <a:spcPts val="600"/>
                  </a:spcAft>
                </a:pPr>
                <a:r>
                  <a:rPr lang="en-AU" sz="1600" b="1" dirty="0">
                    <a:effectLst/>
                    <a:latin typeface="Arial" panose="020B0604020202020204" pitchFamily="34" charset="0"/>
                    <a:ea typeface="Calibri" panose="020F0502020204030204" pitchFamily="34" charset="0"/>
                  </a:rPr>
                  <a:t>Final time </a:t>
                </a:r>
                <a:r>
                  <a:rPr lang="en-AU" sz="16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i="1">
                            <a:effectLst/>
                            <a:latin typeface="Cambria Math" panose="02040503050406030204" pitchFamily="18" charset="0"/>
                          </a:rPr>
                        </m:ctrlPr>
                      </m:sSubPr>
                      <m:e>
                        <m:r>
                          <a:rPr lang="en-AU" sz="1600" b="0" i="1">
                            <a:effectLst/>
                            <a:latin typeface="Cambria Math" panose="02040503050406030204" pitchFamily="18" charset="0"/>
                            <a:ea typeface="Calibri" panose="020F0502020204030204" pitchFamily="34" charset="0"/>
                            <a:cs typeface="Arial" panose="020B0604020202020204" pitchFamily="34" charset="0"/>
                          </a:rPr>
                          <m:t>𝑡</m:t>
                        </m:r>
                      </m:e>
                      <m:sub>
                        <m:r>
                          <a:rPr lang="en-US" sz="1600" b="0" i="1" smtClean="0">
                            <a:effectLst/>
                            <a:latin typeface="Cambria Math" panose="02040503050406030204" pitchFamily="18" charset="0"/>
                            <a:ea typeface="Calibri" panose="020F0502020204030204" pitchFamily="34" charset="0"/>
                            <a:cs typeface="Arial" panose="020B0604020202020204" pitchFamily="34" charset="0"/>
                          </a:rPr>
                          <m:t>3</m:t>
                        </m:r>
                      </m:sub>
                    </m:sSub>
                  </m:oMath>
                </a14:m>
                <a:r>
                  <a:rPr lang="en-AU" sz="1600" b="1" dirty="0">
                    <a:effectLst/>
                    <a:latin typeface="Arial" panose="020B0604020202020204" pitchFamily="34" charset="0"/>
                    <a:ea typeface="Yu Mincho" panose="02020400000000000000" pitchFamily="18" charset="-128"/>
                  </a:rPr>
                  <a:t>):  </a:t>
                </a:r>
                <a:r>
                  <a:rPr lang="en-US" sz="1600" b="0" dirty="0">
                    <a:effectLst/>
                    <a:latin typeface="Arial" panose="020B0604020202020204" pitchFamily="34" charset="0"/>
                    <a:ea typeface="Yu Mincho" panose="02020400000000000000" pitchFamily="18" charset="-128"/>
                  </a:rPr>
                  <a:t>the car moves forward and then begins to slow down. The spring is partially uncoiled</a:t>
                </a:r>
                <a:r>
                  <a:rPr lang="en-AU" sz="1600" b="0" baseline="0" dirty="0">
                    <a:effectLst/>
                    <a:latin typeface="Arial" panose="020B0604020202020204" pitchFamily="34" charset="0"/>
                    <a:ea typeface="Yu Mincho" panose="02020400000000000000" pitchFamily="18" charset="-128"/>
                  </a:rPr>
                  <a:t>.</a:t>
                </a:r>
                <a:endParaRPr lang="en-AU" sz="1600" b="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600" b="1" dirty="0">
                  <a:effectLst/>
                  <a:latin typeface="Arial" panose="020B0604020202020204" pitchFamily="34" charset="0"/>
                  <a:ea typeface="Calibri" panose="020F0502020204030204" pitchFamily="34" charset="0"/>
                </a:endParaRPr>
              </a:p>
              <a:p>
                <a:r>
                  <a:rPr lang="en-AU" sz="1600" b="1" dirty="0">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dirty="0"/>
                  <a:t>Draw a circle and identify what belongs inside the circle – the system (Click)</a:t>
                </a:r>
              </a:p>
              <a:p>
                <a:pPr marL="285750" indent="-285750">
                  <a:buFont typeface="Arial" panose="020B0604020202020204" pitchFamily="34" charset="0"/>
                  <a:buChar char="•"/>
                </a:pPr>
                <a:r>
                  <a:rPr lang="en-AU" b="0" dirty="0"/>
                  <a:t>Define the surroundings (outside of the system/circle) (Click)</a:t>
                </a:r>
              </a:p>
              <a:p>
                <a:pPr marL="285750" indent="-285750">
                  <a:buFont typeface="Arial" panose="020B0604020202020204" pitchFamily="34" charset="0"/>
                  <a:buChar char="•"/>
                </a:pPr>
                <a:r>
                  <a:rPr lang="en-AU" b="0" dirty="0"/>
                  <a:t>Draw the arrow(s) to represent the energy transfers/transformations. Hint: Where is Energy lost to the surroundings in this scenario?</a:t>
                </a:r>
              </a:p>
              <a:p>
                <a:pPr marL="285750" indent="-285750">
                  <a:buFont typeface="Arial" panose="020B0604020202020204" pitchFamily="34" charset="0"/>
                  <a:buChar char="•"/>
                </a:pPr>
                <a:r>
                  <a:rPr lang="en-AU" b="0" dirty="0"/>
                  <a:t>In this scenario, elastic energy is transformed into kinetic energy, and some energy is lost to the surroundings. REMEMBER that Work is used to describe energy flowing into or out of the system. </a:t>
                </a:r>
                <a:endParaRPr lang="en-AU" dirty="0"/>
              </a:p>
            </p:txBody>
          </p:sp>
        </mc:Choice>
        <mc:Fallback xmlns="">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1. Define the system</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System</a:t>
                </a:r>
                <a:r>
                  <a:rPr lang="en-AU" sz="1600">
                    <a:effectLst/>
                    <a:latin typeface="Arial" panose="020B0604020202020204" pitchFamily="34" charset="0"/>
                    <a:ea typeface="Calibri" panose="020F0502020204030204" pitchFamily="34" charset="0"/>
                  </a:rPr>
                  <a:t>: Car</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The </a:t>
                </a:r>
                <a:r>
                  <a:rPr lang="en-AU" sz="1600" b="1">
                    <a:effectLst/>
                    <a:latin typeface="Arial" panose="020B0604020202020204" pitchFamily="34" charset="0"/>
                    <a:ea typeface="Calibri" panose="020F0502020204030204" pitchFamily="34" charset="0"/>
                  </a:rPr>
                  <a:t>surroundings</a:t>
                </a:r>
                <a:r>
                  <a:rPr lang="en-AU" sz="1600">
                    <a:effectLst/>
                    <a:latin typeface="Arial" panose="020B0604020202020204" pitchFamily="34" charset="0"/>
                    <a:ea typeface="Calibri" panose="020F0502020204030204" pitchFamily="34" charset="0"/>
                  </a:rPr>
                  <a:t> are everything else, including the table and air. NOTE: The person is no longer part of the surroundings because the initial time selected is after the car has been fully charged (pulled back).</a:t>
                </a: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Initial time (</a:t>
                </a:r>
                <a:r>
                  <a:rPr lang="en-AU" sz="1600" b="0" i="0">
                    <a:effectLst/>
                    <a:latin typeface="Cambria Math" panose="02040503050406030204" pitchFamily="18" charset="0"/>
                    <a:ea typeface="Calibri" panose="020F0502020204030204" pitchFamily="34" charset="0"/>
                    <a:cs typeface="Arial" panose="020B0604020202020204" pitchFamily="34" charset="0"/>
                  </a:rPr>
                  <a:t>𝑡_</a:t>
                </a:r>
                <a:r>
                  <a:rPr lang="en-US" sz="1600" b="0" i="0">
                    <a:effectLst/>
                    <a:latin typeface="Cambria Math" panose="02040503050406030204" pitchFamily="18" charset="0"/>
                    <a:ea typeface="Calibri" panose="020F0502020204030204" pitchFamily="34" charset="0"/>
                    <a:cs typeface="Arial" panose="020B0604020202020204" pitchFamily="34" charset="0"/>
                  </a:rPr>
                  <a:t>2</a:t>
                </a:r>
                <a:r>
                  <a:rPr lang="en-AU" sz="1600" b="1">
                    <a:effectLst/>
                    <a:latin typeface="Arial" panose="020B0604020202020204" pitchFamily="34" charset="0"/>
                    <a:ea typeface="Yu Mincho" panose="02020400000000000000" pitchFamily="18" charset="-128"/>
                  </a:rPr>
                  <a:t>)</a:t>
                </a:r>
                <a:r>
                  <a:rPr lang="en-AU" sz="1600" b="1">
                    <a:effectLst/>
                    <a:latin typeface="Arial" panose="020B0604020202020204" pitchFamily="34" charset="0"/>
                    <a:ea typeface="Calibri" panose="020F0502020204030204" pitchFamily="34" charset="0"/>
                  </a:rPr>
                  <a:t>:</a:t>
                </a:r>
                <a:r>
                  <a:rPr lang="en-AU" sz="1600">
                    <a:effectLst/>
                    <a:latin typeface="Arial" panose="020B0604020202020204" pitchFamily="34" charset="0"/>
                    <a:ea typeface="Yu Mincho" panose="02020400000000000000" pitchFamily="18" charset="-128"/>
                  </a:rPr>
                  <a:t> The car is at rest on the table, and the spring is fully</a:t>
                </a:r>
                <a:r>
                  <a:rPr lang="en-AU" sz="1600" baseline="0">
                    <a:effectLst/>
                    <a:latin typeface="Arial" panose="020B0604020202020204" pitchFamily="34" charset="0"/>
                    <a:ea typeface="Yu Mincho" panose="02020400000000000000" pitchFamily="18" charset="-128"/>
                  </a:rPr>
                  <a:t> charged.</a:t>
                </a:r>
                <a:endParaRPr lang="en-AU" sz="1600">
                  <a:effectLst/>
                  <a:latin typeface="Arial" panose="020B0604020202020204" pitchFamily="34" charset="0"/>
                  <a:ea typeface="Yu Mincho" panose="02020400000000000000" pitchFamily="18" charset="-128"/>
                </a:endParaRPr>
              </a:p>
              <a:p>
                <a:pPr>
                  <a:lnSpc>
                    <a:spcPct val="150000"/>
                  </a:lnSpc>
                  <a:spcBef>
                    <a:spcPts val="1200"/>
                  </a:spcBef>
                  <a:spcAft>
                    <a:spcPts val="600"/>
                  </a:spcAft>
                </a:pPr>
                <a:r>
                  <a:rPr lang="en-AU" sz="1600" b="1">
                    <a:effectLst/>
                    <a:latin typeface="Arial" panose="020B0604020202020204" pitchFamily="34" charset="0"/>
                    <a:ea typeface="Calibri" panose="020F0502020204030204" pitchFamily="34" charset="0"/>
                  </a:rPr>
                  <a:t>Final time </a:t>
                </a:r>
                <a:r>
                  <a:rPr lang="en-AU" sz="1600" b="1">
                    <a:effectLst/>
                    <a:latin typeface="Arial" panose="020B0604020202020204" pitchFamily="34" charset="0"/>
                    <a:ea typeface="Yu Mincho" panose="02020400000000000000" pitchFamily="18" charset="-128"/>
                  </a:rPr>
                  <a:t>(</a:t>
                </a:r>
                <a:r>
                  <a:rPr lang="en-AU" sz="1600" b="0" i="0">
                    <a:effectLst/>
                    <a:latin typeface="Cambria Math" panose="02040503050406030204" pitchFamily="18" charset="0"/>
                    <a:ea typeface="Calibri" panose="020F0502020204030204" pitchFamily="34" charset="0"/>
                    <a:cs typeface="Arial" panose="020B0604020202020204" pitchFamily="34" charset="0"/>
                  </a:rPr>
                  <a:t>𝑡_</a:t>
                </a:r>
                <a:r>
                  <a:rPr lang="en-US" sz="1600" b="0" i="0">
                    <a:effectLst/>
                    <a:latin typeface="Cambria Math" panose="02040503050406030204" pitchFamily="18" charset="0"/>
                    <a:ea typeface="Calibri" panose="020F0502020204030204" pitchFamily="34" charset="0"/>
                    <a:cs typeface="Arial" panose="020B0604020202020204" pitchFamily="34" charset="0"/>
                  </a:rPr>
                  <a:t>3</a:t>
                </a:r>
                <a:r>
                  <a:rPr lang="en-AU" sz="1600" b="1">
                    <a:effectLst/>
                    <a:latin typeface="Arial" panose="020B0604020202020204" pitchFamily="34" charset="0"/>
                    <a:ea typeface="Yu Mincho" panose="02020400000000000000" pitchFamily="18" charset="-128"/>
                  </a:rPr>
                  <a:t>):  </a:t>
                </a:r>
                <a:r>
                  <a:rPr lang="en-US" sz="1600" b="0">
                    <a:effectLst/>
                    <a:latin typeface="Arial" panose="020B0604020202020204" pitchFamily="34" charset="0"/>
                    <a:ea typeface="Yu Mincho" panose="02020400000000000000" pitchFamily="18" charset="-128"/>
                  </a:rPr>
                  <a:t>The car moves forward and then begins to slow down. The spring is partially uncoiled</a:t>
                </a:r>
                <a:r>
                  <a:rPr lang="en-AU" sz="1600" b="0" baseline="0">
                    <a:effectLst/>
                    <a:latin typeface="Arial" panose="020B0604020202020204" pitchFamily="34" charset="0"/>
                    <a:ea typeface="Yu Mincho" panose="02020400000000000000" pitchFamily="18" charset="-128"/>
                  </a:rPr>
                  <a:t>.</a:t>
                </a:r>
                <a:endParaRPr lang="en-AU" sz="1600" b="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600" b="1">
                  <a:effectLst/>
                  <a:latin typeface="Arial" panose="020B0604020202020204" pitchFamily="34" charset="0"/>
                  <a:ea typeface="Calibri" panose="020F0502020204030204" pitchFamily="34" charset="0"/>
                </a:endParaRPr>
              </a:p>
              <a:p>
                <a:r>
                  <a:rPr lang="en-AU" sz="1600" b="1">
                    <a:effectLst/>
                    <a:latin typeface="Arial" panose="020B0604020202020204" pitchFamily="34" charset="0"/>
                    <a:ea typeface="Calibri" panose="020F0502020204030204" pitchFamily="34" charset="0"/>
                  </a:rPr>
                  <a:t>2. How can we represent the energy transfers and transformation in this scenario in an energy flow diagram?</a:t>
                </a:r>
              </a:p>
              <a:p>
                <a:pPr marL="285750" indent="-285750">
                  <a:buFont typeface="Arial" panose="020B0604020202020204" pitchFamily="34" charset="0"/>
                  <a:buChar char="•"/>
                </a:pPr>
                <a:r>
                  <a:rPr lang="en-AU" b="0"/>
                  <a:t>Draw a circle and identify what belongs inside the circle—the system (Click)</a:t>
                </a:r>
              </a:p>
              <a:p>
                <a:pPr marL="285750" indent="-285750">
                  <a:buFont typeface="Arial" panose="020B0604020202020204" pitchFamily="34" charset="0"/>
                  <a:buChar char="•"/>
                </a:pPr>
                <a:r>
                  <a:rPr lang="en-AU" b="0"/>
                  <a:t>Define the surroundings (outside of the system/circle) (Click)</a:t>
                </a:r>
              </a:p>
              <a:p>
                <a:pPr marL="285750" indent="-285750">
                  <a:buFont typeface="Arial" panose="020B0604020202020204" pitchFamily="34" charset="0"/>
                  <a:buChar char="•"/>
                </a:pPr>
                <a:r>
                  <a:rPr lang="en-AU" b="0"/>
                  <a:t>Draw the arrow/s to represent the energy transfers/transformations. Hint: Where is Energy lost to the surroundings in this scenario?</a:t>
                </a:r>
              </a:p>
              <a:p>
                <a:pPr marL="285750" indent="-285750">
                  <a:buFont typeface="Arial" panose="020B0604020202020204" pitchFamily="34" charset="0"/>
                  <a:buChar char="•"/>
                </a:pPr>
                <a:r>
                  <a:rPr lang="en-AU" b="0"/>
                  <a:t>In this scenario, elastic energy is transformed into kinetic energy, and some energy is lost to the surroundings. REMEMBER that Work is used to describe energy flowing into or out of the system. </a:t>
                </a:r>
                <a:endParaRPr lang="en-AU"/>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17</a:t>
            </a:fld>
            <a:endParaRPr lang="en-AU"/>
          </a:p>
        </p:txBody>
      </p:sp>
    </p:spTree>
    <p:extLst>
      <p:ext uri="{BB962C8B-B14F-4D97-AF65-F5344CB8AC3E}">
        <p14:creationId xmlns:p14="http://schemas.microsoft.com/office/powerpoint/2010/main" val="4075666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dirty="0">
                    <a:effectLst/>
                    <a:latin typeface="Arial" panose="020B0604020202020204" pitchFamily="34" charset="0"/>
                    <a:ea typeface="Calibri" panose="020F0502020204030204" pitchFamily="34" charset="0"/>
                  </a:rPr>
                  <a:t>Define the energy transfers and transformations</a:t>
                </a:r>
                <a:r>
                  <a:rPr lang="en-AU" sz="1800" dirty="0">
                    <a:effectLst/>
                    <a:latin typeface="Arial" panose="020B0604020202020204" pitchFamily="34" charset="0"/>
                    <a:ea typeface="Calibri" panose="020F0502020204030204" pitchFamily="34" charset="0"/>
                  </a:rPr>
                  <a:t>: the work done on the car by pulling it back has increased its elastic potential energy. As the car moves across the table, the elastic potential energy is converted to kinetic and thermal energy.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at t</a:t>
                </a:r>
                <a:r>
                  <a:rPr lang="en-AU" sz="1800" b="1" baseline="-25000" dirty="0">
                    <a:effectLst/>
                    <a:latin typeface="Arial" panose="020B0604020202020204" pitchFamily="34" charset="0"/>
                    <a:ea typeface="Calibri" panose="020F0502020204030204" pitchFamily="34" charset="0"/>
                  </a:rPr>
                  <a:t>1</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three units of energy are stored as chemical potential energy.</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at t</a:t>
                </a:r>
                <a:r>
                  <a:rPr lang="en-AU" sz="1800" b="1" baseline="-25000" dirty="0">
                    <a:effectLst/>
                    <a:latin typeface="Arial" panose="020B0604020202020204" pitchFamily="34" charset="0"/>
                    <a:ea typeface="Calibri" panose="020F0502020204030204" pitchFamily="34" charset="0"/>
                  </a:rPr>
                  <a:t>2</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three units of energy are stored as elastic potential energy.</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at t</a:t>
                </a:r>
                <a:r>
                  <a:rPr lang="en-AU" sz="1800" b="1" baseline="-25000" dirty="0">
                    <a:effectLst/>
                    <a:latin typeface="Arial" panose="020B0604020202020204" pitchFamily="34" charset="0"/>
                    <a:ea typeface="Calibri" panose="020F0502020204030204" pitchFamily="34" charset="0"/>
                  </a:rPr>
                  <a:t>3</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energy is conserved but transformed into kinetic (2 units) and thermal energy (1 unit).</a:t>
                </a:r>
              </a:p>
              <a:p>
                <a:pPr marL="342900" lvl="0" indent="-342900">
                  <a:lnSpc>
                    <a:spcPct val="150000"/>
                  </a:lnSpc>
                  <a:spcBef>
                    <a:spcPts val="1200"/>
                  </a:spcBef>
                  <a:spcAft>
                    <a:spcPts val="600"/>
                  </a:spcAft>
                  <a:buFont typeface="Symbol" panose="05050102010706020507" pitchFamily="18" charset="2"/>
                  <a:buChar char=""/>
                </a:pPr>
                <a:r>
                  <a:rPr lang="en-AU" sz="1800" b="1" dirty="0">
                    <a:effectLst/>
                    <a:latin typeface="Arial" panose="020B0604020202020204" pitchFamily="34" charset="0"/>
                    <a:ea typeface="Calibri" panose="020F0502020204030204" pitchFamily="34" charset="0"/>
                  </a:rPr>
                  <a:t>Energy flow (</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𝑊</m:t>
                        </m:r>
                      </m:e>
                      <m:sub>
                        <m:r>
                          <a:rPr lang="en-AU" sz="1800" b="0" i="1">
                            <a:effectLst/>
                            <a:latin typeface="Cambria Math" panose="02040503050406030204" pitchFamily="18" charset="0"/>
                            <a:ea typeface="Calibri" panose="020F0502020204030204" pitchFamily="34" charset="0"/>
                            <a:cs typeface="Arial" panose="020B0604020202020204" pitchFamily="34" charset="0"/>
                          </a:rPr>
                          <m:t>𝑜𝑟𝑘</m:t>
                        </m:r>
                      </m:sub>
                    </m:sSub>
                  </m:oMath>
                </a14:m>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Calibri" panose="020F0502020204030204" pitchFamily="34" charset="0"/>
                  </a:rPr>
                  <a:t> no energy has been added or removed from the system.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Calibri" panose="020F0502020204030204" pitchFamily="34" charset="0"/>
                </a:endParaRPr>
              </a:p>
              <a:p>
                <a:endParaRPr lang="en-AU" dirty="0"/>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Define the energy transfers and transformations</a:t>
                </a:r>
                <a:r>
                  <a:rPr lang="en-AU" sz="1800">
                    <a:effectLst/>
                    <a:latin typeface="Arial" panose="020B0604020202020204" pitchFamily="34" charset="0"/>
                    <a:ea typeface="Calibri" panose="020F0502020204030204" pitchFamily="34" charset="0"/>
                  </a:rPr>
                  <a:t>: The work done on the car by pulling it back has increased its elastic potential energy. As the car moves across the table, the elastic potential energy is converted to kinetic and thermal energy.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at t</a:t>
                </a:r>
                <a:r>
                  <a:rPr lang="en-AU" sz="1800" b="1" baseline="-25000">
                    <a:effectLst/>
                    <a:latin typeface="Arial" panose="020B0604020202020204" pitchFamily="34" charset="0"/>
                    <a:ea typeface="Calibri" panose="020F0502020204030204" pitchFamily="34" charset="0"/>
                  </a:rPr>
                  <a:t>1</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Three units of energy are stored as chemical potential energy.</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at t</a:t>
                </a:r>
                <a:r>
                  <a:rPr lang="en-AU" sz="1800" b="1" baseline="-25000">
                    <a:effectLst/>
                    <a:latin typeface="Arial" panose="020B0604020202020204" pitchFamily="34" charset="0"/>
                    <a:ea typeface="Calibri" panose="020F0502020204030204" pitchFamily="34" charset="0"/>
                  </a:rPr>
                  <a:t>2</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Three units of energy are stored as elastic potential energy.</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at t</a:t>
                </a:r>
                <a:r>
                  <a:rPr lang="en-AU" sz="1800" b="1" baseline="-25000">
                    <a:effectLst/>
                    <a:latin typeface="Arial" panose="020B0604020202020204" pitchFamily="34" charset="0"/>
                    <a:ea typeface="Calibri" panose="020F0502020204030204" pitchFamily="34" charset="0"/>
                  </a:rPr>
                  <a:t>3</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Energy is conserved but transformed into kinetic (2 units) and thermal energy (1 unit).</a:t>
                </a:r>
              </a:p>
              <a:p>
                <a:pPr marL="342900" lvl="0" indent="-342900">
                  <a:lnSpc>
                    <a:spcPct val="150000"/>
                  </a:lnSpc>
                  <a:spcBef>
                    <a:spcPts val="1200"/>
                  </a:spcBef>
                  <a:spcAft>
                    <a:spcPts val="600"/>
                  </a:spcAft>
                  <a:buFont typeface="Symbol" panose="05050102010706020507" pitchFamily="18" charset="2"/>
                  <a:buChar char=""/>
                </a:pPr>
                <a:r>
                  <a:rPr lang="en-AU" sz="1800" b="1">
                    <a:effectLst/>
                    <a:latin typeface="Arial" panose="020B0604020202020204" pitchFamily="34" charset="0"/>
                    <a:ea typeface="Calibri" panose="020F0502020204030204" pitchFamily="34" charset="0"/>
                  </a:rPr>
                  <a:t>Energy flow (</a:t>
                </a:r>
                <a:r>
                  <a:rPr lang="en-AU" sz="1800" b="0" i="0">
                    <a:effectLst/>
                    <a:latin typeface="Cambria Math" panose="02040503050406030204" pitchFamily="18" charset="0"/>
                    <a:ea typeface="Calibri" panose="020F0502020204030204" pitchFamily="34" charset="0"/>
                    <a:cs typeface="Arial" panose="020B0604020202020204" pitchFamily="34" charset="0"/>
                  </a:rPr>
                  <a:t>𝑊_𝑜𝑟𝑘</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Calibri" panose="020F0502020204030204" pitchFamily="34" charset="0"/>
                  </a:rPr>
                  <a:t> No energy has been added or removed from the system.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effectLst/>
                  <a:latin typeface="Arial" panose="020B0604020202020204" pitchFamily="34" charset="0"/>
                  <a:ea typeface="Calibri" panose="020F0502020204030204" pitchFamily="34" charset="0"/>
                </a:endParaRP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910228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A sample response for this checkpoint question is provided in TRB 1. </a:t>
            </a:r>
            <a:endParaRPr lang="en-AU" sz="18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10463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kern="1200">
                <a:solidFill>
                  <a:schemeClr val="tx1"/>
                </a:solidFill>
                <a:effectLst/>
                <a:latin typeface="Public Sans" pitchFamily="2" charset="0"/>
                <a:ea typeface="+mn-ea"/>
                <a:cs typeface="+mn-cs"/>
              </a:rPr>
              <a:t>Updated:</a:t>
            </a:r>
            <a:r>
              <a:rPr lang="en-AU" sz="1600" kern="1200">
                <a:solidFill>
                  <a:schemeClr val="tx1"/>
                </a:solidFill>
                <a:effectLst/>
                <a:latin typeface="Public Sans" pitchFamily="2" charset="0"/>
                <a:ea typeface="+mn-ea"/>
                <a:cs typeface="+mn-cs"/>
              </a:rPr>
              <a:t> 13 February 2026.</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73862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As before, the car had 3 units of elastic potential energy at t</a:t>
            </a:r>
            <a:r>
              <a:rPr lang="en-AU" sz="1800" baseline="-25000" dirty="0">
                <a:effectLst/>
                <a:latin typeface="Arial" panose="020B0604020202020204" pitchFamily="34" charset="0"/>
                <a:ea typeface="Calibri" panose="020F0502020204030204" pitchFamily="34" charset="0"/>
              </a:rPr>
              <a:t>2</a:t>
            </a:r>
            <a:r>
              <a:rPr lang="en-AU" sz="1800" dirty="0">
                <a:effectLst/>
                <a:latin typeface="Arial" panose="020B0604020202020204" pitchFamily="34" charset="0"/>
                <a:ea typeface="Calibri" panose="020F0502020204030204" pitchFamily="34" charset="0"/>
              </a:rPr>
              <a:t> and 2 units of kinetic energy at t</a:t>
            </a:r>
            <a:r>
              <a:rPr lang="en-AU" sz="1800" baseline="-25000" dirty="0">
                <a:effectLst/>
                <a:latin typeface="Arial" panose="020B0604020202020204" pitchFamily="34" charset="0"/>
                <a:ea typeface="Calibri" panose="020F0502020204030204" pitchFamily="34" charset="0"/>
              </a:rPr>
              <a:t>3</a:t>
            </a:r>
            <a:r>
              <a:rPr lang="en-AU" sz="1800" dirty="0">
                <a:effectLst/>
                <a:latin typeface="Arial" panose="020B0604020202020204" pitchFamily="34" charset="0"/>
                <a:ea typeface="Calibri" panose="020F0502020204030204" pitchFamily="34" charset="0"/>
              </a:rPr>
              <a:t>. Since the thermal energy was lost to the air (not part of the system), it is shown in the Work column (1 unit). It has negative units because energy from the system was lost to its surroundings.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08735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a:t>This slide provides a pictorial representation of a block on a ramp. </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Initial time (</a:t>
                </a:r>
                <a14:m>
                  <m:oMath xmlns:m="http://schemas.openxmlformats.org/officeDocument/2006/math">
                    <m:sSub>
                      <m:sSubPr>
                        <m:ctrlPr>
                          <a:rPr lang="en-AU" sz="1800" i="1">
                            <a:effectLst/>
                            <a:latin typeface="Cambria Math" panose="02040503050406030204" pitchFamily="18" charset="0"/>
                            <a:ea typeface="Calibri" panose="020F0502020204030204" pitchFamily="34"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1</m:t>
                        </m:r>
                      </m:sub>
                    </m:sSub>
                  </m:oMath>
                </a14:m>
                <a:r>
                  <a:rPr lang="en-AU" sz="1800" b="1" dirty="0">
                    <a:effectLst/>
                    <a:latin typeface="Arial" panose="020B0604020202020204" pitchFamily="34" charset="0"/>
                    <a:ea typeface="Yu Mincho" panose="02020400000000000000" pitchFamily="18" charset="-128"/>
                  </a:rPr>
                  <a:t>)</a:t>
                </a:r>
                <a:r>
                  <a:rPr lang="en-AU" sz="1800" b="1" dirty="0">
                    <a:effectLst/>
                    <a:latin typeface="Arial" panose="020B0604020202020204" pitchFamily="34" charset="0"/>
                    <a:ea typeface="Calibri" panose="020F0502020204030204" pitchFamily="34" charset="0"/>
                  </a:rPr>
                  <a:t>:</a:t>
                </a:r>
                <a:r>
                  <a:rPr lang="en-AU" sz="1800" dirty="0">
                    <a:effectLst/>
                    <a:latin typeface="Arial" panose="020B0604020202020204" pitchFamily="34" charset="0"/>
                    <a:ea typeface="Yu Mincho" panose="02020400000000000000" pitchFamily="18" charset="-128"/>
                  </a:rPr>
                  <a:t> block is at rest at the top of the ramp.</a:t>
                </a:r>
                <a:endParaRPr lang="en-AU" sz="1800" dirty="0">
                  <a:effectLst/>
                  <a:latin typeface="Arial" panose="020B0604020202020204" pitchFamily="34" charset="0"/>
                  <a:ea typeface="Calibri" panose="020F0502020204030204" pitchFamily="34" charset="0"/>
                </a:endParaRPr>
              </a:p>
              <a:p>
                <a:r>
                  <a:rPr lang="en-AU" sz="1800" b="1" dirty="0">
                    <a:effectLst/>
                    <a:latin typeface="Arial" panose="020B0604020202020204" pitchFamily="34" charset="0"/>
                    <a:ea typeface="Calibri" panose="020F0502020204030204" pitchFamily="34" charset="0"/>
                  </a:rPr>
                  <a:t>Final time </a:t>
                </a:r>
                <a:r>
                  <a:rPr lang="en-AU" sz="1800" b="1" dirty="0">
                    <a:effectLst/>
                    <a:latin typeface="Arial" panose="020B0604020202020204" pitchFamily="34" charset="0"/>
                    <a:ea typeface="Yu Mincho" panose="02020400000000000000" pitchFamily="18" charset="-128"/>
                  </a:rPr>
                  <a:t>(</a:t>
                </a:r>
                <a14:m>
                  <m:oMath xmlns:m="http://schemas.openxmlformats.org/officeDocument/2006/math">
                    <m:sSub>
                      <m:sSubPr>
                        <m:ctrlPr>
                          <a:rPr lang="en-AU" i="1">
                            <a:effectLst/>
                            <a:latin typeface="Cambria Math" panose="02040503050406030204" pitchFamily="18" charset="0"/>
                          </a:rPr>
                        </m:ctrlPr>
                      </m:sSubPr>
                      <m:e>
                        <m:r>
                          <a:rPr lang="en-AU" sz="1800" b="0" i="1">
                            <a:effectLst/>
                            <a:latin typeface="Cambria Math" panose="02040503050406030204" pitchFamily="18" charset="0"/>
                            <a:ea typeface="Calibri" panose="020F0502020204030204" pitchFamily="34" charset="0"/>
                            <a:cs typeface="Arial" panose="020B0604020202020204" pitchFamily="34" charset="0"/>
                          </a:rPr>
                          <m:t>𝑡</m:t>
                        </m:r>
                      </m:e>
                      <m:sub>
                        <m:r>
                          <a:rPr lang="en-AU" sz="1800" b="0" i="1">
                            <a:effectLst/>
                            <a:latin typeface="Cambria Math" panose="02040503050406030204" pitchFamily="18" charset="0"/>
                            <a:ea typeface="Calibri" panose="020F0502020204030204" pitchFamily="34" charset="0"/>
                            <a:cs typeface="Arial" panose="020B0604020202020204" pitchFamily="34" charset="0"/>
                          </a:rPr>
                          <m:t>2</m:t>
                        </m:r>
                      </m:sub>
                    </m:sSub>
                  </m:oMath>
                </a14:m>
                <a:r>
                  <a:rPr lang="en-AU" sz="1800" b="1" dirty="0">
                    <a:effectLst/>
                    <a:latin typeface="Arial" panose="020B0604020202020204" pitchFamily="34" charset="0"/>
                    <a:ea typeface="Yu Mincho" panose="02020400000000000000" pitchFamily="18" charset="-128"/>
                  </a:rPr>
                  <a:t>): </a:t>
                </a:r>
                <a:r>
                  <a:rPr lang="en-AU" sz="1800" b="0" dirty="0">
                    <a:effectLst/>
                    <a:latin typeface="Arial" panose="020B0604020202020204" pitchFamily="34" charset="0"/>
                    <a:ea typeface="Calibri" panose="020F0502020204030204" pitchFamily="34" charset="0"/>
                  </a:rPr>
                  <a:t>t</a:t>
                </a:r>
                <a:r>
                  <a:rPr lang="en-AU" sz="1800" dirty="0">
                    <a:effectLst/>
                    <a:latin typeface="Arial" panose="020B0604020202020204" pitchFamily="34" charset="0"/>
                    <a:ea typeface="Calibri" panose="020F0502020204030204" pitchFamily="34" charset="0"/>
                  </a:rPr>
                  <a:t>he block moves at maximum speed just as it reaches the bottom of the ramp.</a:t>
                </a:r>
              </a:p>
              <a:p>
                <a:endParaRPr lang="en-AU" dirty="0"/>
              </a:p>
              <a:p>
                <a:r>
                  <a:rPr lang="en-AU" dirty="0"/>
                  <a:t>Instruct students to draw an energy flow diagram and a work-energy bar chart to demonstrate the energy transfers and transformation occurring.</a:t>
                </a:r>
              </a:p>
              <a:p>
                <a:endParaRPr lang="en-AU" dirty="0"/>
              </a:p>
              <a:p>
                <a:r>
                  <a:rPr lang="en-AU" dirty="0"/>
                  <a:t>A sample response for a system including the block, the ramp and the Earth is on the next slide. </a:t>
                </a:r>
              </a:p>
            </p:txBody>
          </p:sp>
        </mc:Choice>
        <mc:Fallback xmlns="">
          <p:sp>
            <p:nvSpPr>
              <p:cNvPr id="3" name="Notes Placeholder 2"/>
              <p:cNvSpPr>
                <a:spLocks noGrp="1"/>
              </p:cNvSpPr>
              <p:nvPr>
                <p:ph type="body" idx="1"/>
              </p:nvPr>
            </p:nvSpPr>
            <p:spPr/>
            <p:txBody>
              <a:bodyPr/>
              <a:lstStyle/>
              <a:p>
                <a:r>
                  <a:rPr lang="en-AU"/>
                  <a:t>This slide provides a pictorial representation of a block on a ramp. </a:t>
                </a:r>
              </a:p>
              <a:p>
                <a:pPr>
                  <a:lnSpc>
                    <a:spcPct val="150000"/>
                  </a:lnSpc>
                  <a:spcBef>
                    <a:spcPts val="1200"/>
                  </a:spcBef>
                  <a:spcAft>
                    <a:spcPts val="600"/>
                  </a:spcAft>
                </a:pPr>
                <a:r>
                  <a:rPr lang="en-AU" sz="1800" b="1">
                    <a:effectLst/>
                    <a:latin typeface="Arial" panose="020B0604020202020204" pitchFamily="34" charset="0"/>
                    <a:ea typeface="Calibri" panose="020F0502020204030204" pitchFamily="34" charset="0"/>
                  </a:rPr>
                  <a:t>Initial time (</a:t>
                </a:r>
                <a:r>
                  <a:rPr lang="en-AU" sz="1800" b="0" i="0">
                    <a:effectLst/>
                    <a:latin typeface="Cambria Math" panose="02040503050406030204" pitchFamily="18" charset="0"/>
                    <a:ea typeface="Calibri" panose="020F0502020204030204" pitchFamily="34" charset="0"/>
                    <a:cs typeface="Arial" panose="020B0604020202020204" pitchFamily="34" charset="0"/>
                  </a:rPr>
                  <a:t>𝑡_1</a:t>
                </a:r>
                <a:r>
                  <a:rPr lang="en-AU" sz="1800" b="1">
                    <a:effectLst/>
                    <a:latin typeface="Arial" panose="020B0604020202020204" pitchFamily="34" charset="0"/>
                    <a:ea typeface="Yu Mincho" panose="02020400000000000000" pitchFamily="18" charset="-128"/>
                  </a:rPr>
                  <a:t>)</a:t>
                </a:r>
                <a:r>
                  <a:rPr lang="en-AU" sz="1800" b="1">
                    <a:effectLst/>
                    <a:latin typeface="Arial" panose="020B0604020202020204" pitchFamily="34" charset="0"/>
                    <a:ea typeface="Calibri" panose="020F0502020204030204" pitchFamily="34" charset="0"/>
                  </a:rPr>
                  <a:t>:</a:t>
                </a:r>
                <a:r>
                  <a:rPr lang="en-AU" sz="1800">
                    <a:effectLst/>
                    <a:latin typeface="Arial" panose="020B0604020202020204" pitchFamily="34" charset="0"/>
                    <a:ea typeface="Yu Mincho" panose="02020400000000000000" pitchFamily="18" charset="-128"/>
                  </a:rPr>
                  <a:t> Block is at rest at the top of the ramp.</a:t>
                </a:r>
                <a:endParaRPr lang="en-AU" sz="1800">
                  <a:effectLst/>
                  <a:latin typeface="Arial" panose="020B0604020202020204" pitchFamily="34" charset="0"/>
                  <a:ea typeface="Calibri" panose="020F0502020204030204" pitchFamily="34" charset="0"/>
                </a:endParaRPr>
              </a:p>
              <a:p>
                <a:r>
                  <a:rPr lang="en-AU" sz="1800" b="1">
                    <a:effectLst/>
                    <a:latin typeface="Arial" panose="020B0604020202020204" pitchFamily="34" charset="0"/>
                    <a:ea typeface="Calibri" panose="020F0502020204030204" pitchFamily="34" charset="0"/>
                  </a:rPr>
                  <a:t>Final time </a:t>
                </a:r>
                <a:r>
                  <a:rPr lang="en-AU" sz="1800" b="1">
                    <a:effectLst/>
                    <a:latin typeface="Arial" panose="020B0604020202020204" pitchFamily="34" charset="0"/>
                    <a:ea typeface="Yu Mincho" panose="02020400000000000000" pitchFamily="18" charset="-128"/>
                  </a:rPr>
                  <a:t>(</a:t>
                </a:r>
                <a:r>
                  <a:rPr lang="en-AU" sz="1800" b="0" i="0">
                    <a:effectLst/>
                    <a:latin typeface="Cambria Math" panose="02040503050406030204" pitchFamily="18" charset="0"/>
                    <a:ea typeface="Calibri" panose="020F0502020204030204" pitchFamily="34" charset="0"/>
                    <a:cs typeface="Arial" panose="020B0604020202020204" pitchFamily="34" charset="0"/>
                  </a:rPr>
                  <a:t>𝑡_2</a:t>
                </a:r>
                <a:r>
                  <a:rPr lang="en-AU" sz="1800" b="1">
                    <a:effectLst/>
                    <a:latin typeface="Arial" panose="020B0604020202020204" pitchFamily="34" charset="0"/>
                    <a:ea typeface="Yu Mincho" panose="02020400000000000000" pitchFamily="18" charset="-128"/>
                  </a:rPr>
                  <a:t>): </a:t>
                </a:r>
                <a:r>
                  <a:rPr lang="en-AU" sz="1800">
                    <a:effectLst/>
                    <a:latin typeface="Arial" panose="020B0604020202020204" pitchFamily="34" charset="0"/>
                    <a:ea typeface="Calibri" panose="020F0502020204030204" pitchFamily="34" charset="0"/>
                  </a:rPr>
                  <a:t>The block moves at maximum speed just as it reaches the bottom of the ramp.</a:t>
                </a:r>
              </a:p>
              <a:p>
                <a:endParaRPr lang="en-AU"/>
              </a:p>
              <a:p>
                <a:r>
                  <a:rPr lang="en-AU"/>
                  <a:t>Instruct students to draw and energy flow diagram and a work-energy bar chart to demonstrate the energy transfers and transformation occurring.</a:t>
                </a:r>
              </a:p>
              <a:p>
                <a:endParaRPr lang="en-AU"/>
              </a:p>
              <a:p>
                <a:r>
                  <a:rPr lang="en-AU"/>
                  <a:t>A sample response for a system including the block, the ramp and the Earth is on the next slide. </a:t>
                </a:r>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21</a:t>
            </a:fld>
            <a:endParaRPr lang="en-AU"/>
          </a:p>
        </p:txBody>
      </p:sp>
    </p:spTree>
    <p:extLst>
      <p:ext uri="{BB962C8B-B14F-4D97-AF65-F5344CB8AC3E}">
        <p14:creationId xmlns:p14="http://schemas.microsoft.com/office/powerpoint/2010/main" val="870477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a:t>Sample response for a system containing the block + ramp + Earth. </a:t>
                </a:r>
              </a:p>
              <a:p>
                <a:endParaRPr lang="en-AU" dirty="0"/>
              </a:p>
              <a:p>
                <a:r>
                  <a:rPr lang="en-AU" dirty="0"/>
                  <a:t>The system can be redefined to pose a range of scenarios for students to complete.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there is more than one valid way of constructing these diagrams. For example, students may have predicted that only 3 of the 4 units of gravitational potential energy at </a:t>
                </a:r>
                <a14:m>
                  <m:oMath xmlns:m="http://schemas.openxmlformats.org/officeDocument/2006/math">
                    <m:sSub>
                      <m:sSubPr>
                        <m:ctrlPr>
                          <a:rPr lang="en-AU" i="1" dirty="0" smtClean="0">
                            <a:latin typeface="Cambria Math" panose="02040503050406030204" pitchFamily="18" charset="0"/>
                          </a:rPr>
                        </m:ctrlPr>
                      </m:sSubPr>
                      <m:e>
                        <m:r>
                          <a:rPr lang="en-AU" b="0" i="1" dirty="0" smtClean="0">
                            <a:latin typeface="Cambria Math" panose="02040503050406030204" pitchFamily="18" charset="0"/>
                          </a:rPr>
                          <m:t>𝑡</m:t>
                        </m:r>
                      </m:e>
                      <m:sub>
                        <m:r>
                          <a:rPr lang="en-AU" b="0" i="1" dirty="0" smtClean="0">
                            <a:latin typeface="Cambria Math" panose="02040503050406030204" pitchFamily="18" charset="0"/>
                          </a:rPr>
                          <m:t>1</m:t>
                        </m:r>
                      </m:sub>
                    </m:sSub>
                  </m:oMath>
                </a14:m>
                <a:r>
                  <a:rPr lang="en-AU" dirty="0"/>
                  <a:t> have been transformed into kinetic and thermal energy at </a:t>
                </a:r>
                <a14:m>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𝑡</m:t>
                        </m:r>
                      </m:e>
                      <m:sub>
                        <m:r>
                          <a:rPr lang="en-AU" b="0" i="1" smtClean="0">
                            <a:latin typeface="Cambria Math" panose="02040503050406030204" pitchFamily="18" charset="0"/>
                          </a:rPr>
                          <m:t>2</m:t>
                        </m:r>
                      </m:sub>
                    </m:sSub>
                  </m:oMath>
                </a14:m>
                <a:r>
                  <a:rPr lang="en-AU" dirty="0"/>
                  <a:t>. In this case, they may have included one unit of gravitational energy at </a:t>
                </a:r>
                <a14:m>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𝑡</m:t>
                        </m:r>
                      </m:e>
                      <m:sub>
                        <m:r>
                          <a:rPr lang="en-AU" b="0" i="1" smtClean="0">
                            <a:latin typeface="Cambria Math" panose="02040503050406030204" pitchFamily="18" charset="0"/>
                          </a:rPr>
                          <m:t>2</m:t>
                        </m:r>
                      </m:sub>
                    </m:sSub>
                  </m:oMath>
                </a14:m>
                <a:r>
                  <a:rPr lang="en-AU" dirty="0"/>
                  <a:t> and divided the remaining 3 units between kinetic and thermal energy. Encourage all students to share their responses, along with their reasoning. </a:t>
                </a:r>
              </a:p>
              <a:p>
                <a:endParaRPr lang="en-AU" dirty="0"/>
              </a:p>
            </p:txBody>
          </p:sp>
        </mc:Choice>
        <mc:Fallback xmlns="">
          <p:sp>
            <p:nvSpPr>
              <p:cNvPr id="3" name="Notes Placeholder 2"/>
              <p:cNvSpPr>
                <a:spLocks noGrp="1"/>
              </p:cNvSpPr>
              <p:nvPr>
                <p:ph type="body" idx="1"/>
              </p:nvPr>
            </p:nvSpPr>
            <p:spPr/>
            <p:txBody>
              <a:bodyPr/>
              <a:lstStyle/>
              <a:p>
                <a:r>
                  <a:rPr lang="en-AU" dirty="0"/>
                  <a:t>Sample response for a system containing the block + ramp + Earth. </a:t>
                </a:r>
              </a:p>
              <a:p>
                <a:endParaRPr lang="en-AU" dirty="0"/>
              </a:p>
              <a:p>
                <a:r>
                  <a:rPr lang="en-AU" dirty="0"/>
                  <a:t>The system can be redefined to pose a range of scenarios for students to complete.</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Note: there is more than one valid way of constructing these diagrams. For example, students may have predicted that only 3 of the 4 units of gravitational potential energy at </a:t>
                </a:r>
                <a:r>
                  <a:rPr lang="en-AU" b="0" i="0" dirty="0">
                    <a:latin typeface="Cambria Math" panose="02040503050406030204" pitchFamily="18" charset="0"/>
                  </a:rPr>
                  <a:t>𝑡_1</a:t>
                </a:r>
                <a:r>
                  <a:rPr lang="en-AU" dirty="0"/>
                  <a:t> have been transformed into kinetic and thermal energy at </a:t>
                </a:r>
                <a:r>
                  <a:rPr lang="en-AU" b="0" i="0">
                    <a:latin typeface="Cambria Math" panose="02040503050406030204" pitchFamily="18" charset="0"/>
                  </a:rPr>
                  <a:t>𝑡_2</a:t>
                </a:r>
                <a:r>
                  <a:rPr lang="en-AU" dirty="0"/>
                  <a:t>. In this case, they may have included one unit of gravitational energy at </a:t>
                </a:r>
                <a:r>
                  <a:rPr lang="en-AU" b="0" i="0">
                    <a:latin typeface="Cambria Math" panose="02040503050406030204" pitchFamily="18" charset="0"/>
                  </a:rPr>
                  <a:t>𝑡_2</a:t>
                </a:r>
                <a:r>
                  <a:rPr lang="en-AU" dirty="0"/>
                  <a:t> and divided the remaining 3 units between kinetic and thermal energy. Encourage all students to share their responses, along with their reasoning. </a:t>
                </a:r>
              </a:p>
              <a:p>
                <a:endParaRPr lang="en-AU" dirty="0"/>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22</a:t>
            </a:fld>
            <a:endParaRPr lang="en-AU"/>
          </a:p>
        </p:txBody>
      </p:sp>
    </p:spTree>
    <p:extLst>
      <p:ext uri="{BB962C8B-B14F-4D97-AF65-F5344CB8AC3E}">
        <p14:creationId xmlns:p14="http://schemas.microsoft.com/office/powerpoint/2010/main" val="1636388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These slides can be used for demonstration purposes and illustrate the scenario provided in TRB1 Energy representations of some mechanical and electrical systems. </a:t>
            </a:r>
          </a:p>
        </p:txBody>
      </p:sp>
      <p:sp>
        <p:nvSpPr>
          <p:cNvPr id="4" name="Slide Number Placeholder 3"/>
          <p:cNvSpPr>
            <a:spLocks noGrp="1"/>
          </p:cNvSpPr>
          <p:nvPr>
            <p:ph type="sldNum" sz="quarter" idx="5"/>
          </p:nvPr>
        </p:nvSpPr>
        <p:spPr/>
        <p:txBody>
          <a:bodyPr/>
          <a:lstStyle/>
          <a:p>
            <a:fld id="{D09C5488-DD16-4714-9519-7BE21BA11D4E}" type="slidenum">
              <a:rPr lang="en-AU" smtClean="0"/>
              <a:t>23</a:t>
            </a:fld>
            <a:endParaRPr lang="en-AU"/>
          </a:p>
        </p:txBody>
      </p:sp>
    </p:spTree>
    <p:extLst>
      <p:ext uri="{BB962C8B-B14F-4D97-AF65-F5344CB8AC3E}">
        <p14:creationId xmlns:p14="http://schemas.microsoft.com/office/powerpoint/2010/main" val="535147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a:t>Review student responses for the solar cell and electric fan scenario. </a:t>
                </a:r>
              </a:p>
              <a:p>
                <a:r>
                  <a:rPr lang="en-AU" dirty="0"/>
                  <a:t>Encourage students to share similarities and differences between the sample answer and their own. </a:t>
                </a:r>
              </a:p>
              <a:p>
                <a:endParaRPr lang="en-AU" dirty="0"/>
              </a:p>
              <a:p>
                <a:r>
                  <a:rPr lang="en-AU" dirty="0"/>
                  <a:t>Note: there is more than one valid way of constructing these diagrams. For example, students may have estimated a greater efficiency of the solar cell or the motor and reversed the size of the bars for kinetic and thermal energy at </a:t>
                </a:r>
                <a14:m>
                  <m:oMath xmlns:m="http://schemas.openxmlformats.org/officeDocument/2006/math">
                    <m:sSub>
                      <m:sSubPr>
                        <m:ctrlPr>
                          <a:rPr lang="en-AU" i="1" smtClean="0">
                            <a:latin typeface="Cambria Math" panose="02040503050406030204" pitchFamily="18" charset="0"/>
                          </a:rPr>
                        </m:ctrlPr>
                      </m:sSubPr>
                      <m:e>
                        <m:r>
                          <a:rPr lang="en-AU" b="0" i="1" smtClean="0">
                            <a:latin typeface="Cambria Math" panose="02040503050406030204" pitchFamily="18" charset="0"/>
                          </a:rPr>
                          <m:t>𝑡</m:t>
                        </m:r>
                      </m:e>
                      <m:sub>
                        <m:r>
                          <a:rPr lang="en-AU" b="0" i="1" smtClean="0">
                            <a:latin typeface="Cambria Math" panose="02040503050406030204" pitchFamily="18" charset="0"/>
                          </a:rPr>
                          <m:t>2</m:t>
                        </m:r>
                      </m:sub>
                    </m:sSub>
                  </m:oMath>
                </a14:m>
                <a:r>
                  <a:rPr lang="en-AU" dirty="0"/>
                  <a:t>. Encourage all students to share their responses, along with their reasoning. </a:t>
                </a:r>
              </a:p>
            </p:txBody>
          </p:sp>
        </mc:Choice>
        <mc:Fallback xmlns="">
          <p:sp>
            <p:nvSpPr>
              <p:cNvPr id="3" name="Notes Placeholder 2"/>
              <p:cNvSpPr>
                <a:spLocks noGrp="1"/>
              </p:cNvSpPr>
              <p:nvPr>
                <p:ph type="body" idx="1"/>
              </p:nvPr>
            </p:nvSpPr>
            <p:spPr/>
            <p:txBody>
              <a:bodyPr/>
              <a:lstStyle/>
              <a:p>
                <a:r>
                  <a:rPr lang="en-AU" dirty="0"/>
                  <a:t>Review student responses for the solar cell and electric fan scenario. </a:t>
                </a:r>
              </a:p>
              <a:p>
                <a:r>
                  <a:rPr lang="en-AU" dirty="0"/>
                  <a:t>Encourage students to share similarities and differences between the sample answer and their own. </a:t>
                </a:r>
              </a:p>
              <a:p>
                <a:endParaRPr lang="en-AU" dirty="0"/>
              </a:p>
              <a:p>
                <a:r>
                  <a:rPr lang="en-AU" dirty="0"/>
                  <a:t>Note: there is more than one valid way of constructing these diagrams. For example, students may have estimated a greater efficiency of the solar cell or the motor and reversed the size of the bars for kinetic and thermal energy at </a:t>
                </a:r>
                <a:r>
                  <a:rPr lang="en-AU" b="0" i="0">
                    <a:latin typeface="Cambria Math" panose="02040503050406030204" pitchFamily="18" charset="0"/>
                  </a:rPr>
                  <a:t>𝑡_2</a:t>
                </a:r>
                <a:r>
                  <a:rPr lang="en-AU" dirty="0"/>
                  <a:t>. Encourage all students to share their responses, along with their reasoning. </a:t>
                </a:r>
              </a:p>
            </p:txBody>
          </p:sp>
        </mc:Fallback>
      </mc:AlternateContent>
      <p:sp>
        <p:nvSpPr>
          <p:cNvPr id="4" name="Slide Number Placeholder 3"/>
          <p:cNvSpPr>
            <a:spLocks noGrp="1"/>
          </p:cNvSpPr>
          <p:nvPr>
            <p:ph type="sldNum" sz="quarter" idx="5"/>
          </p:nvPr>
        </p:nvSpPr>
        <p:spPr/>
        <p:txBody>
          <a:bodyPr/>
          <a:lstStyle/>
          <a:p>
            <a:fld id="{D09C5488-DD16-4714-9519-7BE21BA11D4E}" type="slidenum">
              <a:rPr lang="en-AU" smtClean="0"/>
              <a:t>24</a:t>
            </a:fld>
            <a:endParaRPr lang="en-AU"/>
          </a:p>
        </p:txBody>
      </p:sp>
    </p:spTree>
    <p:extLst>
      <p:ext uri="{BB962C8B-B14F-4D97-AF65-F5344CB8AC3E}">
        <p14:creationId xmlns:p14="http://schemas.microsoft.com/office/powerpoint/2010/main" val="1611558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Students test their understanding of energy representation by accessing the </a:t>
            </a:r>
            <a:r>
              <a:rPr lang="en-AU" sz="2400" dirty="0">
                <a:latin typeface="+mj-lt"/>
                <a:hlinkClick r:id="rId3"/>
              </a:rPr>
              <a:t>Energy Bar Charts</a:t>
            </a:r>
            <a:r>
              <a:rPr lang="en-US" sz="2400" dirty="0">
                <a:effectLst/>
                <a:latin typeface="+mj-lt"/>
                <a:ea typeface="+mn-ea"/>
              </a:rPr>
              <a:t> </a:t>
            </a:r>
            <a:r>
              <a:rPr lang="en-AU" sz="1800" dirty="0">
                <a:effectLst/>
                <a:latin typeface="Arial" panose="020B0604020202020204" pitchFamily="34" charset="0"/>
                <a:ea typeface="Calibri" panose="020F0502020204030204" pitchFamily="34" charset="0"/>
              </a:rPr>
              <a:t>interactive on the Universe and More website. Demonstrate the first example by (1) selecting an event, (2) playing the video, (3) selecting the system, (4) adding the required energy bars (and work, if it is an open system), (5) adding the amounts of energy to each side, and (6) clicking ‘Check’ to show how automatic feedback is provided.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92011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26</a:t>
            </a:fld>
            <a:endParaRPr lang="en-AU"/>
          </a:p>
        </p:txBody>
      </p:sp>
    </p:spTree>
    <p:extLst>
      <p:ext uri="{BB962C8B-B14F-4D97-AF65-F5344CB8AC3E}">
        <p14:creationId xmlns:p14="http://schemas.microsoft.com/office/powerpoint/2010/main" val="4086481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b="0" i="0" u="none" strike="noStrike" dirty="0">
                <a:solidFill>
                  <a:srgbClr val="333333"/>
                </a:solidFill>
                <a:effectLst/>
                <a:highlight>
                  <a:srgbClr val="FFFFFF"/>
                </a:highlight>
                <a:latin typeface="Montserrat" panose="00000500000000000000" pitchFamily="2" charset="0"/>
              </a:rPr>
              <a:t>Frayer diagrams are graphic organisers that help students develop or deepen awareness of unfamiliar concepts through defining the term and identifying examples and non-examples. They:</a:t>
            </a:r>
            <a:r>
              <a:rPr lang="en-US" b="0" i="0" dirty="0">
                <a:solidFill>
                  <a:srgbClr val="444444"/>
                </a:solidFill>
                <a:effectLst/>
                <a:highlight>
                  <a:srgbClr val="F5F5F5"/>
                </a:highlight>
                <a:latin typeface="Montserrat" panose="00000500000000000000" pitchFamily="2" charset="0"/>
              </a:rPr>
              <a:t>​</a:t>
            </a:r>
            <a:endParaRPr lang="en-US"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support educators with introducing new words or concepts in the classroom</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activate students' prior knowledge of a topic and clarify potential misconceptions</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AU" sz="1800" b="0" i="0" u="none" strike="noStrike" dirty="0">
                <a:solidFill>
                  <a:srgbClr val="3D3D3D"/>
                </a:solidFill>
                <a:effectLst/>
                <a:highlight>
                  <a:srgbClr val="FFFFFF"/>
                </a:highlight>
                <a:latin typeface="Montserrat" panose="00000500000000000000" pitchFamily="2" charset="0"/>
              </a:rPr>
              <a:t>model what deep understanding of a term entails.</a:t>
            </a:r>
            <a:r>
              <a:rPr lang="en-US" sz="1800" b="0" i="0" dirty="0">
                <a:solidFill>
                  <a:srgbClr val="444444"/>
                </a:solidFill>
                <a:effectLst/>
                <a:highlight>
                  <a:srgbClr val="F5F5F5"/>
                </a:highlight>
                <a:latin typeface="Montserrat" panose="00000500000000000000" pitchFamily="2" charset="0"/>
              </a:rPr>
              <a:t>​</a:t>
            </a:r>
            <a:endParaRPr lang="en-US" sz="1800" b="0" i="0" dirty="0">
              <a:solidFill>
                <a:srgbClr val="444444"/>
              </a:solidFill>
              <a:effectLst/>
              <a:highlight>
                <a:srgbClr val="F5F5F5"/>
              </a:highlight>
              <a:latin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791572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9988" algn="l">
              <a:lnSpc>
                <a:spcPct val="90000"/>
              </a:lnSpc>
              <a:buClr>
                <a:srgbClr val="1E4E79"/>
              </a:buClr>
              <a:buSzPts val="1600"/>
            </a:pPr>
            <a:r>
              <a:rPr lang="en" sz="1600" b="0" dirty="0">
                <a:solidFill>
                  <a:srgbClr val="1E4E79"/>
                </a:solidFill>
                <a:latin typeface="Arial" panose="020B0604020202020204" pitchFamily="34" charset="0"/>
                <a:ea typeface="Calibri"/>
                <a:cs typeface="Arial" panose="020B0604020202020204" pitchFamily="34" charset="0"/>
                <a:sym typeface="Calibri"/>
              </a:rPr>
              <a:t>Elaboration on non-examples</a:t>
            </a:r>
          </a:p>
          <a:p>
            <a:pPr marL="765738" indent="-285750" algn="l">
              <a:lnSpc>
                <a:spcPct val="90000"/>
              </a:lnSpc>
              <a:buClr>
                <a:srgbClr val="1E4E79"/>
              </a:buClr>
              <a:buSzPts val="1600"/>
              <a:buFont typeface="Arial" panose="020B0604020202020204" pitchFamily="34" charset="0"/>
              <a:buChar char="•"/>
            </a:pPr>
            <a:r>
              <a:rPr lang="en-US" sz="1600" b="1" dirty="0">
                <a:latin typeface="Arial" panose="020B0604020202020204" pitchFamily="34" charset="0"/>
                <a:ea typeface="Calibri"/>
                <a:cs typeface="Arial" panose="020B0604020202020204" pitchFamily="34" charset="0"/>
                <a:sym typeface="Calibri"/>
              </a:rPr>
              <a:t>An appliance is more efficient if it gets things done quicker</a:t>
            </a:r>
            <a:r>
              <a:rPr lang="en-AU" sz="1600" b="0" dirty="0">
                <a:latin typeface="Arial" panose="020B0604020202020204" pitchFamily="34" charset="0"/>
                <a:ea typeface="Calibri"/>
                <a:cs typeface="Arial" panose="020B0604020202020204" pitchFamily="34" charset="0"/>
                <a:sym typeface="Calibri"/>
              </a:rPr>
              <a:t> – this statement relates to the power of the appliance, that is, the rate at which energy is transferred/transformed. It is possible that getting things done quicker may result from an appliance being more efficient, but this is based on the assumption that </a:t>
            </a:r>
            <a:r>
              <a:rPr lang="en-US" sz="1600" b="0" dirty="0">
                <a:latin typeface="Arial" panose="020B0604020202020204" pitchFamily="34" charset="0"/>
                <a:ea typeface="Calibri"/>
                <a:cs typeface="Arial" panose="020B0604020202020204" pitchFamily="34" charset="0"/>
                <a:sym typeface="Calibri"/>
              </a:rPr>
              <a:t>the input energy is the same. </a:t>
            </a:r>
          </a:p>
          <a:p>
            <a:pPr marL="765738" indent="-285750" algn="l">
              <a:lnSpc>
                <a:spcPct val="90000"/>
              </a:lnSpc>
              <a:buClr>
                <a:srgbClr val="1E4E79"/>
              </a:buClr>
              <a:buSzPts val="1600"/>
              <a:buFont typeface="Arial" panose="020B0604020202020204" pitchFamily="34" charset="0"/>
              <a:buChar char="•"/>
            </a:pPr>
            <a:r>
              <a:rPr lang="en-US" sz="1600" b="1" dirty="0">
                <a:latin typeface="Arial" panose="020B0604020202020204" pitchFamily="34" charset="0"/>
                <a:ea typeface="Calibri"/>
                <a:cs typeface="Arial" panose="020B0604020202020204" pitchFamily="34" charset="0"/>
                <a:sym typeface="Calibri"/>
              </a:rPr>
              <a:t>The brighter the light bulb, the more efficient it is </a:t>
            </a:r>
            <a:r>
              <a:rPr lang="en-US" sz="1600" b="0" dirty="0">
                <a:latin typeface="Arial" panose="020B0604020202020204" pitchFamily="34" charset="0"/>
                <a:ea typeface="Calibri"/>
                <a:cs typeface="Arial" panose="020B0604020202020204" pitchFamily="34" charset="0"/>
                <a:sym typeface="Calibri"/>
              </a:rPr>
              <a:t>– similar to above, a brighter bulb may be the result of increased energy input rather than an increased efficiency. </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2556919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Watch the Sankey diagrams video with the class and then use the example on the slide to step students through the construction of a Sankey diagram.</a:t>
            </a:r>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4292311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Arial" panose="020B0604020202020204" pitchFamily="34" charset="0"/>
                <a:cs typeface="Arial" panose="020B0604020202020204" pitchFamily="34" charset="0"/>
              </a:rPr>
              <a:t>Teacher notes:</a:t>
            </a:r>
            <a:endParaRPr lang="en-US"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dirty="0">
                <a:latin typeface="Arial" panose="020B0604020202020204" pitchFamily="34" charset="0"/>
                <a:cs typeface="Arial" panose="020B0604020202020204" pitchFamily="34" charset="0"/>
              </a:rPr>
              <a:t>Interactive features can be viewed in slide show</a:t>
            </a:r>
          </a:p>
          <a:p>
            <a:pPr marL="0" indent="0">
              <a:buFont typeface="Arial"/>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a:t>
            </a:fld>
            <a:endParaRPr lang="en-AU"/>
          </a:p>
        </p:txBody>
      </p:sp>
    </p:spTree>
    <p:extLst>
      <p:ext uri="{BB962C8B-B14F-4D97-AF65-F5344CB8AC3E}">
        <p14:creationId xmlns:p14="http://schemas.microsoft.com/office/powerpoint/2010/main" val="3242764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30</a:t>
            </a:fld>
            <a:endParaRPr lang="en-AU"/>
          </a:p>
        </p:txBody>
      </p:sp>
    </p:spTree>
    <p:extLst>
      <p:ext uri="{BB962C8B-B14F-4D97-AF65-F5344CB8AC3E}">
        <p14:creationId xmlns:p14="http://schemas.microsoft.com/office/powerpoint/2010/main" val="2899745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800" dirty="0">
                    <a:effectLst/>
                    <a:latin typeface="Arial" panose="020B0604020202020204" pitchFamily="34" charset="0"/>
                    <a:ea typeface="Calibri" panose="020F0502020204030204" pitchFamily="34" charset="0"/>
                  </a:rPr>
                  <a:t>Introduce the efficiency equation. </a:t>
                </a:r>
                <a14:m>
                  <m:oMath xmlns:m="http://schemas.openxmlformats.org/officeDocument/2006/math">
                    <m:r>
                      <a:rPr lang="en-AU" sz="1800">
                        <a:effectLst/>
                        <a:latin typeface="Cambria Math" panose="02040503050406030204" pitchFamily="18" charset="0"/>
                        <a:ea typeface="Yu Mincho" panose="02020400000000000000" pitchFamily="18" charset="-128"/>
                      </a:rPr>
                      <m:t>% </m:t>
                    </m:r>
                    <m:r>
                      <a:rPr lang="en-AU" sz="1800" i="1">
                        <a:effectLst/>
                        <a:latin typeface="Cambria Math" panose="02040503050406030204" pitchFamily="18" charset="0"/>
                        <a:ea typeface="Yu Mincho" panose="02020400000000000000" pitchFamily="18" charset="-128"/>
                      </a:rPr>
                      <m:t>𝑒𝑓𝑓𝑖𝑐𝑖𝑒𝑛𝑐𝑦</m:t>
                    </m:r>
                    <m:r>
                      <a:rPr lang="en-AU" sz="1800">
                        <a:effectLst/>
                        <a:latin typeface="Cambria Math" panose="02040503050406030204" pitchFamily="18" charset="0"/>
                        <a:ea typeface="Yu Mincho" panose="02020400000000000000" pitchFamily="18" charset="-128"/>
                      </a:rPr>
                      <m:t>=</m:t>
                    </m:r>
                    <m:f>
                      <m:fPr>
                        <m:ctrlPr>
                          <a:rPr lang="en-AU" sz="1800" i="1">
                            <a:effectLst/>
                            <a:latin typeface="Cambria Math" panose="02040503050406030204" pitchFamily="18" charset="0"/>
                            <a:ea typeface="Calibri" panose="020F0502020204030204" pitchFamily="34" charset="0"/>
                          </a:rPr>
                        </m:ctrlPr>
                      </m:fPr>
                      <m:num>
                        <m:sSub>
                          <m:sSubPr>
                            <m:ctrlPr>
                              <a:rPr lang="en-AU" sz="1800" i="1">
                                <a:effectLst/>
                                <a:latin typeface="Cambria Math" panose="02040503050406030204" pitchFamily="18" charset="0"/>
                                <a:ea typeface="Calibri" panose="020F0502020204030204" pitchFamily="34" charset="0"/>
                              </a:rPr>
                            </m:ctrlPr>
                          </m:sSubPr>
                          <m:e>
                            <m:r>
                              <a:rPr lang="en-AU" sz="1800" i="1">
                                <a:effectLst/>
                                <a:latin typeface="Cambria Math" panose="02040503050406030204" pitchFamily="18" charset="0"/>
                                <a:ea typeface="Calibri" panose="020F0502020204030204" pitchFamily="34" charset="0"/>
                              </a:rPr>
                              <m:t>𝐸</m:t>
                            </m:r>
                          </m:e>
                          <m:sub>
                            <m:r>
                              <a:rPr lang="en-AU" sz="1800" i="1">
                                <a:effectLst/>
                                <a:latin typeface="Cambria Math" panose="02040503050406030204" pitchFamily="18" charset="0"/>
                                <a:ea typeface="Calibri" panose="020F0502020204030204" pitchFamily="34" charset="0"/>
                              </a:rPr>
                              <m:t>𝑢𝑠𝑒𝑓𝑢𝑙</m:t>
                            </m:r>
                          </m:sub>
                        </m:sSub>
                      </m:num>
                      <m:den>
                        <m:sSub>
                          <m:sSubPr>
                            <m:ctrlPr>
                              <a:rPr lang="en-AU" sz="1800" i="1" baseline="-25000">
                                <a:effectLst/>
                                <a:latin typeface="Cambria Math" panose="02040503050406030204" pitchFamily="18" charset="0"/>
                                <a:ea typeface="Calibri" panose="020F0502020204030204" pitchFamily="34" charset="0"/>
                              </a:rPr>
                            </m:ctrlPr>
                          </m:sSubPr>
                          <m:e>
                            <m:r>
                              <a:rPr lang="en-AU" sz="1800" i="1" baseline="-25000">
                                <a:effectLst/>
                                <a:latin typeface="Cambria Math" panose="02040503050406030204" pitchFamily="18" charset="0"/>
                                <a:ea typeface="Calibri" panose="020F0502020204030204" pitchFamily="34" charset="0"/>
                              </a:rPr>
                              <m:t>𝐸</m:t>
                            </m:r>
                          </m:e>
                          <m:sub>
                            <m:r>
                              <a:rPr lang="en-AU" sz="1800" i="1" baseline="-25000">
                                <a:effectLst/>
                                <a:latin typeface="Cambria Math" panose="02040503050406030204" pitchFamily="18" charset="0"/>
                                <a:ea typeface="Calibri" panose="020F0502020204030204" pitchFamily="34" charset="0"/>
                              </a:rPr>
                              <m:t>𝑖𝑛𝑝𝑢𝑡</m:t>
                            </m:r>
                          </m:sub>
                        </m:sSub>
                      </m:den>
                    </m:f>
                    <m:r>
                      <a:rPr lang="en-AU" sz="1800">
                        <a:effectLst/>
                        <a:latin typeface="Cambria Math" panose="02040503050406030204" pitchFamily="18" charset="0"/>
                        <a:ea typeface="Calibri" panose="020F0502020204030204" pitchFamily="34" charset="0"/>
                      </a:rPr>
                      <m:t>×100</m:t>
                    </m:r>
                  </m:oMath>
                </a14:m>
                <a:r>
                  <a:rPr lang="en-AU" sz="1800" dirty="0">
                    <a:effectLst/>
                    <a:latin typeface="Arial" panose="020B0604020202020204" pitchFamily="34" charset="0"/>
                    <a:ea typeface="Yu Mincho" panose="02020400000000000000" pitchFamily="18" charset="-128"/>
                  </a:rPr>
                  <a:t>, where </a:t>
                </a:r>
                <a:r>
                  <a:rPr lang="en-AU" sz="1800" dirty="0" err="1">
                    <a:effectLst/>
                    <a:latin typeface="Arial" panose="020B0604020202020204" pitchFamily="34" charset="0"/>
                    <a:ea typeface="Yu Mincho" panose="02020400000000000000" pitchFamily="18" charset="-128"/>
                  </a:rPr>
                  <a:t>E</a:t>
                </a:r>
                <a:r>
                  <a:rPr lang="en-AU" sz="1800" baseline="-25000" dirty="0" err="1">
                    <a:effectLst/>
                    <a:latin typeface="Arial" panose="020B0604020202020204" pitchFamily="34" charset="0"/>
                    <a:ea typeface="Yu Mincho" panose="02020400000000000000" pitchFamily="18" charset="-128"/>
                  </a:rPr>
                  <a:t>input</a:t>
                </a:r>
                <a:r>
                  <a:rPr lang="en-AU" sz="1800" dirty="0">
                    <a:effectLst/>
                    <a:latin typeface="Arial" panose="020B0604020202020204" pitchFamily="34" charset="0"/>
                    <a:ea typeface="Yu Mincho" panose="02020400000000000000" pitchFamily="18" charset="-128"/>
                  </a:rPr>
                  <a:t> is the energy input into a system, and </a:t>
                </a:r>
                <a:r>
                  <a:rPr lang="en-AU" sz="1800" dirty="0" err="1">
                    <a:effectLst/>
                    <a:latin typeface="Arial" panose="020B0604020202020204" pitchFamily="34" charset="0"/>
                    <a:ea typeface="Yu Mincho" panose="02020400000000000000" pitchFamily="18" charset="-128"/>
                  </a:rPr>
                  <a:t>E</a:t>
                </a:r>
                <a:r>
                  <a:rPr lang="en-AU" sz="1800" baseline="-25000" dirty="0" err="1">
                    <a:effectLst/>
                    <a:latin typeface="Arial" panose="020B0604020202020204" pitchFamily="34" charset="0"/>
                    <a:ea typeface="Yu Mincho" panose="02020400000000000000" pitchFamily="18" charset="-128"/>
                  </a:rPr>
                  <a:t>useful</a:t>
                </a:r>
                <a:r>
                  <a:rPr lang="en-AU" sz="1800" dirty="0">
                    <a:effectLst/>
                    <a:latin typeface="Arial" panose="020B0604020202020204" pitchFamily="34" charset="0"/>
                    <a:ea typeface="Yu Mincho" panose="02020400000000000000" pitchFamily="18" charset="-128"/>
                  </a:rPr>
                  <a:t> is the energy output (work done) by it.</a:t>
                </a:r>
              </a:p>
              <a:p>
                <a:pPr marL="0" lvl="0" indent="0">
                  <a:lnSpc>
                    <a:spcPct val="150000"/>
                  </a:lnSpc>
                  <a:spcBef>
                    <a:spcPts val="1200"/>
                  </a:spcBef>
                  <a:spcAft>
                    <a:spcPts val="600"/>
                  </a:spcAft>
                  <a:buFont typeface="+mj-lt"/>
                  <a:buNone/>
                  <a:tabLst>
                    <a:tab pos="228600" algn="l"/>
                  </a:tabLst>
                </a:pPr>
                <a:endParaRPr lang="en-AU" sz="1800" dirty="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startAt="2"/>
                  <a:tabLst>
                    <a:tab pos="228600" algn="l"/>
                  </a:tabLst>
                </a:pPr>
                <a:r>
                  <a:rPr lang="en-AU" sz="1800" dirty="0">
                    <a:effectLst/>
                    <a:latin typeface="Arial" panose="020B0604020202020204" pitchFamily="34" charset="0"/>
                    <a:ea typeface="Calibri" panose="020F0502020204030204" pitchFamily="34" charset="0"/>
                  </a:rPr>
                  <a:t>Apply equation to complete the examples in the table using a </a:t>
                </a:r>
                <a:r>
                  <a:rPr lang="en-AU" dirty="0"/>
                  <a:t>gradual release of responsibility </a:t>
                </a:r>
                <a:r>
                  <a:rPr lang="en-AU" sz="1800" dirty="0">
                    <a:effectLst/>
                    <a:latin typeface="Arial" panose="020B0604020202020204" pitchFamily="34" charset="0"/>
                    <a:ea typeface="Calibri" panose="020F0502020204030204" pitchFamily="34" charset="0"/>
                  </a:rPr>
                  <a:t>(I do, we do, you do) strategy.</a:t>
                </a:r>
              </a:p>
              <a:p>
                <a:endParaRPr lang="en-AU" dirty="0"/>
              </a:p>
              <a:p>
                <a:r>
                  <a:rPr lang="en-AU" dirty="0"/>
                  <a:t>Sample answers are provided in TRB1.</a:t>
                </a:r>
              </a:p>
            </p:txBody>
          </p:sp>
        </mc:Choice>
        <mc:Fallback xmlns="">
          <p:sp>
            <p:nvSpPr>
              <p:cNvPr id="3" name="Notes Placeholder 2"/>
              <p:cNvSpPr>
                <a:spLocks noGrp="1"/>
              </p:cNvSpPr>
              <p:nvPr>
                <p:ph type="body" idx="1"/>
              </p:nvPr>
            </p:nvSpPr>
            <p:spPr/>
            <p:txBody>
              <a:bodyPr/>
              <a:lstStyle/>
              <a:p>
                <a:pPr marL="342900" lvl="0" indent="-342900">
                  <a:lnSpc>
                    <a:spcPct val="150000"/>
                  </a:lnSpc>
                  <a:spcBef>
                    <a:spcPts val="1200"/>
                  </a:spcBef>
                  <a:spcAft>
                    <a:spcPts val="600"/>
                  </a:spcAft>
                  <a:buFont typeface="+mj-lt"/>
                  <a:buAutoNum type="arabicPeriod"/>
                  <a:tabLst>
                    <a:tab pos="228600" algn="l"/>
                  </a:tabLst>
                </a:pPr>
                <a:r>
                  <a:rPr lang="en-AU" sz="1800">
                    <a:effectLst/>
                    <a:latin typeface="Arial" panose="020B0604020202020204" pitchFamily="34" charset="0"/>
                    <a:ea typeface="Calibri" panose="020F0502020204030204" pitchFamily="34" charset="0"/>
                  </a:rPr>
                  <a:t>Introduce the efficiency equation. </a:t>
                </a:r>
                <a:r>
                  <a:rPr lang="en-AU" sz="1800" i="0">
                    <a:effectLst/>
                    <a:latin typeface="Cambria Math" panose="02040503050406030204" pitchFamily="18" charset="0"/>
                    <a:ea typeface="Yu Mincho" panose="02020400000000000000" pitchFamily="18" charset="-128"/>
                  </a:rPr>
                  <a:t>% 𝑒𝑓𝑓𝑖𝑐𝑖𝑒𝑛𝑐𝑦=</a:t>
                </a:r>
                <a:r>
                  <a:rPr lang="en-AU" sz="1800" i="0">
                    <a:effectLst/>
                    <a:latin typeface="Cambria Math" panose="02040503050406030204" pitchFamily="18" charset="0"/>
                    <a:ea typeface="Calibri" panose="020F0502020204030204" pitchFamily="34" charset="0"/>
                  </a:rPr>
                  <a:t>𝐸_𝑢𝑠𝑒𝑓𝑢𝑙/</a:t>
                </a:r>
                <a:r>
                  <a:rPr lang="en-AU" sz="1800" i="0" baseline="-25000">
                    <a:effectLst/>
                    <a:latin typeface="Cambria Math" panose="02040503050406030204" pitchFamily="18" charset="0"/>
                    <a:ea typeface="Calibri" panose="020F0502020204030204" pitchFamily="34" charset="0"/>
                  </a:rPr>
                  <a:t>𝐸_𝑖𝑛𝑝𝑢𝑡 </a:t>
                </a:r>
                <a:r>
                  <a:rPr lang="en-AU" sz="1800" i="0">
                    <a:effectLst/>
                    <a:latin typeface="Cambria Math" panose="02040503050406030204" pitchFamily="18" charset="0"/>
                    <a:ea typeface="Calibri" panose="020F0502020204030204" pitchFamily="34" charset="0"/>
                  </a:rPr>
                  <a:t>×100</a:t>
                </a:r>
                <a:r>
                  <a:rPr lang="en-AU" sz="1800">
                    <a:effectLst/>
                    <a:latin typeface="Arial" panose="020B0604020202020204" pitchFamily="34" charset="0"/>
                    <a:ea typeface="Yu Mincho" panose="02020400000000000000" pitchFamily="18" charset="-128"/>
                  </a:rPr>
                  <a:t>, where </a:t>
                </a:r>
                <a:r>
                  <a:rPr lang="en-AU" sz="1800" err="1">
                    <a:effectLst/>
                    <a:latin typeface="Arial" panose="020B0604020202020204" pitchFamily="34" charset="0"/>
                    <a:ea typeface="Yu Mincho" panose="02020400000000000000" pitchFamily="18" charset="-128"/>
                  </a:rPr>
                  <a:t>E</a:t>
                </a:r>
                <a:r>
                  <a:rPr lang="en-AU" sz="1800" baseline="-25000" err="1">
                    <a:effectLst/>
                    <a:latin typeface="Arial" panose="020B0604020202020204" pitchFamily="34" charset="0"/>
                    <a:ea typeface="Yu Mincho" panose="02020400000000000000" pitchFamily="18" charset="-128"/>
                  </a:rPr>
                  <a:t>input</a:t>
                </a:r>
                <a:r>
                  <a:rPr lang="en-AU" sz="1800">
                    <a:effectLst/>
                    <a:latin typeface="Arial" panose="020B0604020202020204" pitchFamily="34" charset="0"/>
                    <a:ea typeface="Yu Mincho" panose="02020400000000000000" pitchFamily="18" charset="-128"/>
                  </a:rPr>
                  <a:t> is the energy input into a system, and </a:t>
                </a:r>
                <a:r>
                  <a:rPr lang="en-AU" sz="1800" err="1">
                    <a:effectLst/>
                    <a:latin typeface="Arial" panose="020B0604020202020204" pitchFamily="34" charset="0"/>
                    <a:ea typeface="Yu Mincho" panose="02020400000000000000" pitchFamily="18" charset="-128"/>
                  </a:rPr>
                  <a:t>E</a:t>
                </a:r>
                <a:r>
                  <a:rPr lang="en-AU" sz="1800" baseline="-25000" err="1">
                    <a:effectLst/>
                    <a:latin typeface="Arial" panose="020B0604020202020204" pitchFamily="34" charset="0"/>
                    <a:ea typeface="Yu Mincho" panose="02020400000000000000" pitchFamily="18" charset="-128"/>
                  </a:rPr>
                  <a:t>useful</a:t>
                </a:r>
                <a:r>
                  <a:rPr lang="en-AU" sz="1800">
                    <a:effectLst/>
                    <a:latin typeface="Arial" panose="020B0604020202020204" pitchFamily="34" charset="0"/>
                    <a:ea typeface="Yu Mincho" panose="02020400000000000000" pitchFamily="18" charset="-128"/>
                  </a:rPr>
                  <a:t> is the energy output (work done) by it.</a:t>
                </a:r>
              </a:p>
              <a:p>
                <a:pPr marL="0" lvl="0" indent="0">
                  <a:lnSpc>
                    <a:spcPct val="150000"/>
                  </a:lnSpc>
                  <a:spcBef>
                    <a:spcPts val="1200"/>
                  </a:spcBef>
                  <a:spcAft>
                    <a:spcPts val="600"/>
                  </a:spcAft>
                  <a:buFont typeface="+mj-lt"/>
                  <a:buNone/>
                  <a:tabLst>
                    <a:tab pos="228600" algn="l"/>
                  </a:tabLst>
                </a:pP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startAt="2"/>
                  <a:tabLst>
                    <a:tab pos="228600" algn="l"/>
                  </a:tabLst>
                </a:pPr>
                <a:r>
                  <a:rPr lang="en-AU" sz="1800">
                    <a:effectLst/>
                    <a:latin typeface="Arial" panose="020B0604020202020204" pitchFamily="34" charset="0"/>
                    <a:ea typeface="Calibri" panose="020F0502020204030204" pitchFamily="34" charset="0"/>
                  </a:rPr>
                  <a:t>Apply equation to complete the examples in Table 11 using a </a:t>
                </a:r>
                <a:r>
                  <a:rPr lang="en-AU" sz="1800" u="sng">
                    <a:solidFill>
                      <a:srgbClr val="001C4A"/>
                    </a:solidFill>
                    <a:effectLst/>
                    <a:latin typeface="Arial" panose="020B0604020202020204" pitchFamily="34" charset="0"/>
                    <a:ea typeface="Calibri" panose="020F0502020204030204" pitchFamily="34" charset="0"/>
                    <a:hlinkClick r:id="rId4"/>
                  </a:rPr>
                  <a:t>gradual release of responsibility</a:t>
                </a:r>
                <a:r>
                  <a:rPr lang="en-AU" sz="1800">
                    <a:effectLst/>
                    <a:latin typeface="Arial" panose="020B0604020202020204" pitchFamily="34" charset="0"/>
                    <a:ea typeface="Calibri" panose="020F0502020204030204" pitchFamily="34" charset="0"/>
                  </a:rPr>
                  <a:t> (I do, we do, you do) strategy.</a:t>
                </a:r>
              </a:p>
              <a:p>
                <a:endParaRPr lang="en-AU"/>
              </a:p>
              <a:p>
                <a:r>
                  <a:rPr lang="en-AU"/>
                  <a:t>Sample answers are provided in TRB1.</a:t>
                </a:r>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233147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are to complete questions in their workbooks.</a:t>
            </a:r>
          </a:p>
          <a:p>
            <a:r>
              <a:rPr lang="en-AU" dirty="0"/>
              <a:t>Sample responses for all questions are included in TRB1</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31179553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are to complete questions in their workbooks.</a:t>
            </a:r>
          </a:p>
          <a:p>
            <a:r>
              <a:rPr lang="en-AU"/>
              <a:t>Sample responses for all questions are included in TRB1</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496805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are to complete questions in their workbooks.</a:t>
            </a:r>
          </a:p>
          <a:p>
            <a:r>
              <a:rPr lang="en-AU"/>
              <a:t>Sample responses for all questions are included in TRB1</a:t>
            </a: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637503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are to complete questions in their workbooks.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Sample responses for all questions are included in TRB1</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1820542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US" sz="1800" b="1" dirty="0">
                <a:effectLst/>
                <a:latin typeface="Arial" panose="020B0604020202020204" pitchFamily="34" charset="0"/>
                <a:ea typeface="Calibri" panose="020F0502020204030204" pitchFamily="34" charset="0"/>
              </a:rPr>
              <a:t>What to look for in responses:</a:t>
            </a:r>
          </a:p>
          <a:p>
            <a:pPr>
              <a:lnSpc>
                <a:spcPct val="150000"/>
              </a:lnSpc>
              <a:spcBef>
                <a:spcPts val="1200"/>
              </a:spcBef>
              <a:spcAft>
                <a:spcPts val="600"/>
              </a:spcAft>
            </a:pPr>
            <a:r>
              <a:rPr lang="en-US" sz="1800" b="0" dirty="0">
                <a:effectLst/>
                <a:latin typeface="Arial" panose="020B0604020202020204" pitchFamily="34" charset="0"/>
                <a:ea typeface="Calibri" panose="020F0502020204030204" pitchFamily="34" charset="0"/>
              </a:rPr>
              <a:t>Students:</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have extracted relevant qualitative and quantitative information from the Sankey diagram</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have outlined energy transformations</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applied calculations to determine the % efficiency of at least one process</a:t>
            </a:r>
          </a:p>
          <a:p>
            <a:pPr marL="285750" indent="-285750">
              <a:lnSpc>
                <a:spcPct val="150000"/>
              </a:lnSpc>
              <a:spcBef>
                <a:spcPts val="1200"/>
              </a:spcBef>
              <a:spcAft>
                <a:spcPts val="60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rPr>
              <a:t>structured their response logically and effectively used scientific formats.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2737801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37</a:t>
            </a:fld>
            <a:endParaRPr lang="en-AU"/>
          </a:p>
        </p:txBody>
      </p:sp>
    </p:spTree>
    <p:extLst>
      <p:ext uri="{BB962C8B-B14F-4D97-AF65-F5344CB8AC3E}">
        <p14:creationId xmlns:p14="http://schemas.microsoft.com/office/powerpoint/2010/main" val="2377523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Each student or student group selects a case study from the </a:t>
            </a:r>
            <a:r>
              <a:rPr lang="en-AU" dirty="0"/>
              <a:t>energy.gov.au Publications </a:t>
            </a:r>
            <a:r>
              <a:rPr lang="en-AU" sz="1800" dirty="0">
                <a:effectLst/>
                <a:latin typeface="Arial" panose="020B0604020202020204" pitchFamily="34" charset="0"/>
                <a:ea typeface="Calibri" panose="020F0502020204030204" pitchFamily="34" charset="0"/>
              </a:rPr>
              <a:t>page (https://www.energy.gov.au/publications?field_publication_type_taxonomy_target_id_1%5b%5d=386&amp;sort_by=title).</a:t>
            </a:r>
            <a:endParaRPr lang="en-AU" dirty="0"/>
          </a:p>
          <a:p>
            <a:r>
              <a:rPr lang="en-AU" dirty="0"/>
              <a:t>Share Issue-Action-Impact scaffold for summarising each case study.</a:t>
            </a:r>
          </a:p>
          <a:p>
            <a:r>
              <a:rPr lang="en-AU" dirty="0"/>
              <a:t>Students record their summary for each case study in their workbooks using these headings.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802542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2 in the program of learning and Teacher resource book 2.</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342796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a:t>
            </a:fld>
            <a:endParaRPr lang="en-AU"/>
          </a:p>
        </p:txBody>
      </p:sp>
    </p:spTree>
    <p:extLst>
      <p:ext uri="{BB962C8B-B14F-4D97-AF65-F5344CB8AC3E}">
        <p14:creationId xmlns:p14="http://schemas.microsoft.com/office/powerpoint/2010/main" val="289416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40</a:t>
            </a:fld>
            <a:endParaRPr lang="en-AU"/>
          </a:p>
        </p:txBody>
      </p:sp>
    </p:spTree>
    <p:extLst>
      <p:ext uri="{BB962C8B-B14F-4D97-AF65-F5344CB8AC3E}">
        <p14:creationId xmlns:p14="http://schemas.microsoft.com/office/powerpoint/2010/main" val="20709593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Students complete the Frayer diagram to define renewable energy. A sample response is outlined on the next slide. </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443349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Unpack the examples and non-examples with students to consolidate their understanding of renewable energy.</a:t>
            </a: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40911622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This screen shows a block of houses. Point out to students that the blue dots indicate properties in that block, and the properties outlined in red have rooftop solar. Model the sampling, recording and calculation processes to ensure all students understand what to look for when they complete their own survey using Google Maps.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24086005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44</a:t>
            </a:fld>
            <a:endParaRPr lang="en-AU"/>
          </a:p>
        </p:txBody>
      </p:sp>
    </p:spTree>
    <p:extLst>
      <p:ext uri="{BB962C8B-B14F-4D97-AF65-F5344CB8AC3E}">
        <p14:creationId xmlns:p14="http://schemas.microsoft.com/office/powerpoint/2010/main" val="11988460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What is a watt?</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 watt is a unit of power that measures the rate at which energy is used or generated. It describes how much energy is consumed or produced per second. For example, a 40 W light globe uses 40 joules of energy per second (40 W = 40 J/s).</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A megawatt (MW)</a:t>
            </a:r>
            <a:endParaRPr lang="en-AU" sz="1800"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 megawatt is equal to one million watts (1 MW = 1,000,000 W)</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Megawatts are used to describe the power output of large-scale energy sources like electrical power plants because they generate large amounts of electrical energy. Using megawatts makes it easier to understand and compare the energy generated by power plants as well as overall energy production or consumption.</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A gigawatt (GW)</a:t>
            </a: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A gigawatt is equal to 1000 megawatts or one billion watts (1GW = 1,000 MW =1,000,000,000 W).</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Gigawatts are used to describe power output in large-scale power plants and energy use on a global scale. They provide an appropriate scale to understand national or global energy production and consumption where megawatts and kilowatts would be too small.</a:t>
            </a:r>
          </a:p>
          <a:p>
            <a:pPr>
              <a:spcBef>
                <a:spcPts val="1200"/>
              </a:spcBef>
              <a:spcAft>
                <a:spcPts val="600"/>
              </a:spcAft>
            </a:pPr>
            <a:r>
              <a:rPr lang="en-AU" sz="1800" dirty="0">
                <a:effectLst/>
                <a:latin typeface="Arial" panose="020B0604020202020204" pitchFamily="34" charset="0"/>
                <a:ea typeface="Calibri" panose="020F0502020204030204" pitchFamily="34" charset="0"/>
              </a:rPr>
              <a:t>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40128421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Show students the </a:t>
            </a:r>
            <a:r>
              <a:rPr lang="en-AU" sz="1800" u="sng" dirty="0">
                <a:solidFill>
                  <a:srgbClr val="001C4A"/>
                </a:solidFill>
                <a:effectLst/>
                <a:latin typeface="Arial" panose="020B0604020202020204" pitchFamily="34" charset="0"/>
                <a:ea typeface="Calibri" panose="020F0502020204030204" pitchFamily="34" charset="0"/>
                <a:hlinkClick r:id="rId3"/>
              </a:rPr>
              <a:t>National Energy Market (NEM) Dashboard</a:t>
            </a:r>
            <a:r>
              <a:rPr lang="en-AU" sz="1800" dirty="0">
                <a:effectLst/>
                <a:latin typeface="Arial" panose="020B0604020202020204" pitchFamily="34" charset="0"/>
                <a:ea typeface="Calibri" panose="020F0502020204030204" pitchFamily="34" charset="0"/>
              </a:rPr>
              <a:t> and explore what the data can show. Demonstrate how to use the dashboard to extract information for one or more of the following scenarios:</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compare the current percentage use of renewables and non-renewable energy sources in South Australia and NSW</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view the energy mix over the last 48 hours or 3 months in Victoria and describe trends in the electricity generated from wind and solar sources</a:t>
            </a:r>
          </a:p>
          <a:p>
            <a:pPr marL="342900" lvl="0" indent="-342900">
              <a:lnSpc>
                <a:spcPct val="150000"/>
              </a:lnSpc>
              <a:spcBef>
                <a:spcPts val="1200"/>
              </a:spcBef>
              <a:spcAft>
                <a:spcPts val="600"/>
              </a:spcAft>
              <a:buFont typeface="Symbol" panose="05050102010706020507" pitchFamily="18" charset="2"/>
              <a:buChar char=""/>
              <a:tabLst>
                <a:tab pos="228600" algn="l"/>
              </a:tabLst>
            </a:pPr>
            <a:r>
              <a:rPr lang="en-AU" sz="1800" dirty="0">
                <a:effectLst/>
                <a:latin typeface="Arial" panose="020B0604020202020204" pitchFamily="34" charset="0"/>
                <a:ea typeface="Calibri" panose="020F0502020204030204" pitchFamily="34" charset="0"/>
              </a:rPr>
              <a:t>identify the times of the day when the demand for electricity is highest or lowest.</a:t>
            </a:r>
          </a:p>
          <a:p>
            <a:r>
              <a:rPr lang="en-AU" sz="1800" dirty="0">
                <a:effectLst/>
                <a:latin typeface="Arial" panose="020B0604020202020204" pitchFamily="34" charset="0"/>
                <a:ea typeface="Calibri" panose="020F0502020204030204" pitchFamily="34" charset="0"/>
              </a:rPr>
              <a:t>Set a series of fact-finding, making inferences and evaluating tasks that require students to explore the dashboard filters and features. A sample activity has been provided in the Student resource – creating an energy story (in TRB2).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302730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47</a:t>
            </a:fld>
            <a:endParaRPr lang="en-AU"/>
          </a:p>
        </p:txBody>
      </p:sp>
    </p:spTree>
    <p:extLst>
      <p:ext uri="{BB962C8B-B14F-4D97-AF65-F5344CB8AC3E}">
        <p14:creationId xmlns:p14="http://schemas.microsoft.com/office/powerpoint/2010/main" val="9418431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solidFill>
                  <a:srgbClr val="002664"/>
                </a:solidFill>
                <a:effectLst/>
                <a:latin typeface="Arial" panose="020B0604020202020204" pitchFamily="34" charset="0"/>
                <a:ea typeface="Calibri" panose="020F0502020204030204" pitchFamily="34" charset="0"/>
              </a:rPr>
              <a:t>Sankey diagram showing energy inputs (left-hand side) and outputs (right-hand side) for electrical power stations in Australia. Data from Australian Energy Update 2023. </a:t>
            </a:r>
            <a:r>
              <a:rPr lang="en-AU" sz="1800" u="sng" dirty="0">
                <a:solidFill>
                  <a:srgbClr val="002664"/>
                </a:solidFill>
                <a:effectLst/>
                <a:latin typeface="Arial" panose="020B0604020202020204" pitchFamily="34" charset="0"/>
                <a:ea typeface="Calibri" panose="020F0502020204030204" pitchFamily="34" charset="0"/>
                <a:hlinkClick r:id="rId3"/>
              </a:rPr>
              <a:t>Access and customise this diagram created using </a:t>
            </a:r>
            <a:r>
              <a:rPr lang="en-AU" sz="1800" u="sng" dirty="0" err="1">
                <a:solidFill>
                  <a:srgbClr val="002664"/>
                </a:solidFill>
                <a:effectLst/>
                <a:latin typeface="Arial" panose="020B0604020202020204" pitchFamily="34" charset="0"/>
                <a:ea typeface="Calibri" panose="020F0502020204030204" pitchFamily="34" charset="0"/>
                <a:hlinkClick r:id="rId3"/>
              </a:rPr>
              <a:t>SankeyMATIC</a:t>
            </a:r>
            <a:r>
              <a:rPr lang="en-AU" sz="1800" u="sng" dirty="0">
                <a:solidFill>
                  <a:srgbClr val="001C4A"/>
                </a:solidFill>
                <a:effectLst/>
                <a:latin typeface="Arial" panose="020B0604020202020204" pitchFamily="34" charset="0"/>
                <a:ea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u="sng" dirty="0">
              <a:solidFill>
                <a:srgbClr val="001C4A"/>
              </a:solidFill>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the </a:t>
            </a:r>
            <a:r>
              <a:rPr lang="en-AU" sz="1800" u="sng" dirty="0">
                <a:solidFill>
                  <a:srgbClr val="001C4A"/>
                </a:solidFill>
                <a:effectLst/>
                <a:latin typeface="Arial" panose="020B0604020202020204" pitchFamily="34" charset="0"/>
                <a:ea typeface="Calibri" panose="020F0502020204030204" pitchFamily="34" charset="0"/>
                <a:hlinkClick r:id="rId4"/>
              </a:rPr>
              <a:t>See-Think-Wonder routine (Project Zero)</a:t>
            </a:r>
            <a:r>
              <a:rPr lang="en-AU" sz="1800" dirty="0">
                <a:effectLst/>
                <a:latin typeface="Arial" panose="020B0604020202020204" pitchFamily="34" charset="0"/>
                <a:ea typeface="Calibri" panose="020F0502020204030204" pitchFamily="34" charset="0"/>
              </a:rPr>
              <a:t> to interrogate the information provided in the diagram.</a:t>
            </a:r>
          </a:p>
          <a:p>
            <a:pPr>
              <a:lnSpc>
                <a:spcPct val="150000"/>
              </a:lnSpc>
              <a:spcBef>
                <a:spcPts val="1200"/>
              </a:spcBef>
              <a:spcAft>
                <a:spcPts val="600"/>
              </a:spcAft>
            </a:pPr>
            <a:r>
              <a:rPr lang="en-AU" sz="1800" dirty="0">
                <a:effectLst/>
                <a:latin typeface="Arial" panose="020B0604020202020204" pitchFamily="34" charset="0"/>
                <a:ea typeface="Calibri" panose="020F0502020204030204" pitchFamily="34" charset="0"/>
              </a:rPr>
              <a:t>Use information in the diagram to calculate the average efficiency of electricity generation.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496515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a:solidFill>
                  <a:srgbClr val="002664"/>
                </a:solidFill>
                <a:effectLst/>
                <a:latin typeface="Arial" panose="020B0604020202020204" pitchFamily="34" charset="0"/>
                <a:ea typeface="Calibri" panose="020F0502020204030204" pitchFamily="34" charset="0"/>
              </a:rPr>
              <a:t>This Sankey diagram shows the energy transfers in a typical coal power plant. The diagram illustrates the inefficiencies in the process of generating electricity from coal. For a typical coal power plant, only 30% of the initial energy is output as useful electrical energy. The remainder is lost in exhaust gases, wasted thermal energy and in overcoming the friction of turbine components.</a:t>
            </a: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266686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Arial" panose="020B0604020202020204" pitchFamily="34" charset="0"/>
                <a:cs typeface="Arial" panose="020B0604020202020204" pitchFamily="34" charset="0"/>
              </a:rPr>
              <a:t>Teacher notes:</a:t>
            </a:r>
            <a:endParaRPr lang="en-US">
              <a:latin typeface="Arial" panose="020B0604020202020204" pitchFamily="34" charset="0"/>
              <a:cs typeface="Arial" panose="020B0604020202020204" pitchFamily="34" charset="0"/>
            </a:endParaRPr>
          </a:p>
          <a:p>
            <a:pPr marL="171450" indent="-171450">
              <a:buFont typeface="Arial"/>
              <a:buChar char="•"/>
            </a:pPr>
            <a:r>
              <a:rPr lang="en-AU">
                <a:latin typeface="Arial" panose="020B0604020202020204" pitchFamily="34" charset="0"/>
                <a:cs typeface="Arial" panose="020B0604020202020204" pitchFamily="34" charset="0"/>
              </a:rPr>
              <a:t>Click lesson numbers to go to specific lessons</a:t>
            </a:r>
          </a:p>
          <a:p>
            <a:pPr marL="171450" indent="-171450">
              <a:buFont typeface="Arial"/>
              <a:buChar char="•"/>
            </a:pPr>
            <a:r>
              <a:rPr lang="en-AU">
                <a:latin typeface="Arial" panose="020B0604020202020204" pitchFamily="34" charset="0"/>
                <a:cs typeface="Arial" panose="020B0604020202020204" pitchFamily="34" charset="0"/>
              </a:rPr>
              <a:t>Interactive features can be viewed in slide show</a:t>
            </a:r>
          </a:p>
          <a:p>
            <a:endParaRPr lang="en-AU" b="1">
              <a:latin typeface="Arial" panose="020B0604020202020204" pitchFamily="34" charset="0"/>
              <a:cs typeface="Arial" panose="020B0604020202020204" pitchFamily="34" charset="0"/>
            </a:endParaRPr>
          </a:p>
          <a:p>
            <a:pPr marL="171450" indent="-171450">
              <a:buFont typeface="Arial"/>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a:t>
            </a:fld>
            <a:endParaRPr lang="en-AU"/>
          </a:p>
        </p:txBody>
      </p:sp>
    </p:spTree>
    <p:extLst>
      <p:ext uri="{BB962C8B-B14F-4D97-AF65-F5344CB8AC3E}">
        <p14:creationId xmlns:p14="http://schemas.microsoft.com/office/powerpoint/2010/main" val="1340550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Arial" panose="020B0604020202020204" pitchFamily="34" charset="0"/>
                <a:ea typeface="Calibri" panose="020F0502020204030204" pitchFamily="34" charset="0"/>
              </a:rPr>
              <a:t>Energy flow diagrams and work-energy bar charts are used for crucial instants in the generation of electricity in a coal power plant. At time 1, the system energy is stored as chemical energy in the coal. At time 2, the coal was combusted to heat water in the boiler, and energy was stored as increased thermal energy from the water/steam (small energy lost to surroundings in exhaust gases). At time 3, the steam drove the turbine, transferring about one-third of the stored energy, which was now stored in the turbine’s motion. The remaining thermal energy in steam/water is lost to the system as waste heat as it is cooled, condensed and returned to the boiler chamber. The final time, t4, shows the electrical energy generated as the turbine spins the attached generator.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38594469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51</a:t>
            </a:fld>
            <a:endParaRPr lang="en-AU"/>
          </a:p>
        </p:txBody>
      </p:sp>
    </p:spTree>
    <p:extLst>
      <p:ext uri="{BB962C8B-B14F-4D97-AF65-F5344CB8AC3E}">
        <p14:creationId xmlns:p14="http://schemas.microsoft.com/office/powerpoint/2010/main" val="18491075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effectLst/>
                <a:latin typeface="Arial" panose="020B0604020202020204" pitchFamily="34" charset="0"/>
                <a:ea typeface="Calibri" panose="020F0502020204030204" pitchFamily="34" charset="0"/>
                <a:cs typeface="Times New Roman" panose="02020603050405020304" pitchFamily="18" charset="0"/>
              </a:rPr>
              <a:t>Students might instead choose a system that does not include the wind. That would be an open system for which the energy is increasing over time as the wind (in the surroundings) applies a force to turn the turbine. </a:t>
            </a:r>
            <a:endParaRPr lang="en-AU"/>
          </a:p>
        </p:txBody>
      </p:sp>
      <p:sp>
        <p:nvSpPr>
          <p:cNvPr id="4" name="Slide Number Placeholder 3"/>
          <p:cNvSpPr>
            <a:spLocks noGrp="1"/>
          </p:cNvSpPr>
          <p:nvPr>
            <p:ph type="sldNum" sz="quarter" idx="5"/>
          </p:nvPr>
        </p:nvSpPr>
        <p:spPr/>
        <p:txBody>
          <a:bodyPr/>
          <a:lstStyle/>
          <a:p>
            <a:fld id="{D09C5488-DD16-4714-9519-7BE21BA11D4E}" type="slidenum">
              <a:rPr lang="en-AU" smtClean="0"/>
              <a:t>52</a:t>
            </a:fld>
            <a:endParaRPr lang="en-AU"/>
          </a:p>
        </p:txBody>
      </p:sp>
    </p:spTree>
    <p:extLst>
      <p:ext uri="{BB962C8B-B14F-4D97-AF65-F5344CB8AC3E}">
        <p14:creationId xmlns:p14="http://schemas.microsoft.com/office/powerpoint/2010/main" val="13085207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In this scenario the pumped hydroelectric power station is not generating electricity, instead excess electricity is being used to pump water to the higher dam storage so that it can be used when electricity demand is higher. </a:t>
            </a:r>
          </a:p>
        </p:txBody>
      </p:sp>
      <p:sp>
        <p:nvSpPr>
          <p:cNvPr id="4" name="Slide Number Placeholder 3"/>
          <p:cNvSpPr>
            <a:spLocks noGrp="1"/>
          </p:cNvSpPr>
          <p:nvPr>
            <p:ph type="sldNum" sz="quarter" idx="5"/>
          </p:nvPr>
        </p:nvSpPr>
        <p:spPr/>
        <p:txBody>
          <a:bodyPr/>
          <a:lstStyle/>
          <a:p>
            <a:fld id="{D09C5488-DD16-4714-9519-7BE21BA11D4E}" type="slidenum">
              <a:rPr lang="en-AU" smtClean="0"/>
              <a:t>53</a:t>
            </a:fld>
            <a:endParaRPr lang="en-AU"/>
          </a:p>
        </p:txBody>
      </p:sp>
    </p:spTree>
    <p:extLst>
      <p:ext uri="{BB962C8B-B14F-4D97-AF65-F5344CB8AC3E}">
        <p14:creationId xmlns:p14="http://schemas.microsoft.com/office/powerpoint/2010/main" val="3116168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t>In this scenario the pumped hydroelectric power station is generating electricity by transforming gravitational potential energy into kinetic and electrical energy. </a:t>
            </a:r>
          </a:p>
        </p:txBody>
      </p:sp>
      <p:sp>
        <p:nvSpPr>
          <p:cNvPr id="4" name="Slide Number Placeholder 3"/>
          <p:cNvSpPr>
            <a:spLocks noGrp="1"/>
          </p:cNvSpPr>
          <p:nvPr>
            <p:ph type="sldNum" sz="quarter" idx="5"/>
          </p:nvPr>
        </p:nvSpPr>
        <p:spPr/>
        <p:txBody>
          <a:bodyPr/>
          <a:lstStyle/>
          <a:p>
            <a:fld id="{D09C5488-DD16-4714-9519-7BE21BA11D4E}" type="slidenum">
              <a:rPr lang="en-AU" smtClean="0"/>
              <a:t>54</a:t>
            </a:fld>
            <a:endParaRPr lang="en-AU"/>
          </a:p>
        </p:txBody>
      </p:sp>
    </p:spTree>
    <p:extLst>
      <p:ext uri="{BB962C8B-B14F-4D97-AF65-F5344CB8AC3E}">
        <p14:creationId xmlns:p14="http://schemas.microsoft.com/office/powerpoint/2010/main" val="36212269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55</a:t>
            </a:fld>
            <a:endParaRPr lang="en-AU"/>
          </a:p>
        </p:txBody>
      </p:sp>
    </p:spTree>
    <p:extLst>
      <p:ext uri="{BB962C8B-B14F-4D97-AF65-F5344CB8AC3E}">
        <p14:creationId xmlns:p14="http://schemas.microsoft.com/office/powerpoint/2010/main" val="2791021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This video goes through the steps in conducting an investigation on the effect of angle on the solar panel efficiency. </a:t>
            </a:r>
          </a:p>
          <a:p>
            <a:r>
              <a:rPr lang="en-AU" sz="1800">
                <a:effectLst/>
                <a:latin typeface="Arial" panose="020B0604020202020204" pitchFamily="34" charset="0"/>
                <a:ea typeface="Calibri" panose="020F0502020204030204" pitchFamily="34" charset="0"/>
              </a:rPr>
              <a:t>Complete instructions are provided on the A New Angle on Photovoltaic Solar Panel Efficiency—</a:t>
            </a:r>
            <a:r>
              <a:rPr lang="en-AU" sz="1800" u="sng" err="1">
                <a:solidFill>
                  <a:srgbClr val="001C4A"/>
                </a:solidFill>
                <a:effectLst/>
                <a:latin typeface="Arial" panose="020B0604020202020204" pitchFamily="34" charset="0"/>
                <a:ea typeface="Calibri" panose="020F0502020204030204" pitchFamily="34" charset="0"/>
                <a:hlinkClick r:id="rId3"/>
              </a:rPr>
              <a:t>TeachEngineering</a:t>
            </a:r>
            <a:r>
              <a:rPr lang="en-AU" sz="1800" u="sng">
                <a:solidFill>
                  <a:srgbClr val="001C4A"/>
                </a:solidFill>
                <a:effectLst/>
                <a:latin typeface="Arial" panose="020B0604020202020204" pitchFamily="34" charset="0"/>
                <a:ea typeface="Calibri" panose="020F0502020204030204" pitchFamily="34" charset="0"/>
                <a:hlinkClick r:id="rId3"/>
              </a:rPr>
              <a:t> website</a:t>
            </a:r>
            <a:r>
              <a:rPr lang="en-AU" sz="1800" u="sng">
                <a:solidFill>
                  <a:srgbClr val="001C4A"/>
                </a:solidFill>
                <a:effectLst/>
                <a:latin typeface="Arial" panose="020B0604020202020204" pitchFamily="34" charset="0"/>
                <a:ea typeface="Calibri" panose="020F0502020204030204" pitchFamily="34" charset="0"/>
              </a:rPr>
              <a:t>.</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33061107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57</a:t>
            </a:fld>
            <a:endParaRPr lang="en-AU"/>
          </a:p>
        </p:txBody>
      </p:sp>
    </p:spTree>
    <p:extLst>
      <p:ext uri="{BB962C8B-B14F-4D97-AF65-F5344CB8AC3E}">
        <p14:creationId xmlns:p14="http://schemas.microsoft.com/office/powerpoint/2010/main" val="2933810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Dispatchable sources</a:t>
            </a:r>
            <a:r>
              <a:rPr lang="en-AU" sz="1800" dirty="0">
                <a:effectLst/>
                <a:latin typeface="Arial" panose="020B0604020202020204" pitchFamily="34" charset="0"/>
                <a:ea typeface="Calibri" panose="020F0502020204030204" pitchFamily="34" charset="0"/>
              </a:rPr>
              <a:t> are sources of electricity whose power output can be adjusted to meet usage needs; essentially, it is the ‘on-demand’ electricity. Dispatchable capacity includes gas, hydroelectric, battery storage, biomass.</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Intermittent sources of electricity </a:t>
            </a:r>
            <a:r>
              <a:rPr lang="en-AU" sz="1800" dirty="0">
                <a:effectLst/>
                <a:latin typeface="Arial" panose="020B0604020202020204" pitchFamily="34" charset="0"/>
                <a:ea typeface="Calibri" panose="020F0502020204030204" pitchFamily="34" charset="0"/>
              </a:rPr>
              <a:t>are not always available due to external factors that cannot be controlled. Sources of intermittent electricity include solar and wind.</a:t>
            </a: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Categorise common sources of energy used to generate electricity by placing them in one of the quadrants of the comparing sources of energy table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Energy sources include: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Hydroelectric</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Coal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Gas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Nuclear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Solar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Wind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effectLst/>
                <a:latin typeface="Arial" panose="020B0604020202020204" pitchFamily="34" charset="0"/>
                <a:ea typeface="Calibri" panose="020F0502020204030204" pitchFamily="34" charset="0"/>
              </a:rPr>
              <a:t>Battery storage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effectLst/>
                <a:latin typeface="Arial" panose="020B0604020202020204" pitchFamily="34" charset="0"/>
                <a:ea typeface="Calibri" panose="020F0502020204030204" pitchFamily="34" charset="0"/>
              </a:rPr>
              <a:t>Sample answers are included on the next slide.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4119633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Arial" panose="020B0604020202020204" pitchFamily="34" charset="0"/>
                <a:cs typeface="Arial" panose="020B0604020202020204" pitchFamily="34" charset="0"/>
              </a:rPr>
              <a:t>Sample answers to the comparing sources of energy activity</a:t>
            </a:r>
          </a:p>
          <a:p>
            <a:endParaRPr lang="en-A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Notes</a:t>
            </a:r>
          </a:p>
          <a:p>
            <a:r>
              <a:rPr lang="en-AU" dirty="0">
                <a:latin typeface="Arial" panose="020B0604020202020204" pitchFamily="34" charset="0"/>
                <a:cs typeface="Arial" panose="020B0604020202020204" pitchFamily="34" charset="0"/>
              </a:rPr>
              <a:t>* Nuclear power cannot be turned on and off to meet the demand for electricity but continuously produces a steady output. It therefore does not meet the definition of either dispatchable or intermittent power. </a:t>
            </a:r>
          </a:p>
          <a:p>
            <a:r>
              <a:rPr lang="en-AU" dirty="0">
                <a:latin typeface="Arial" panose="020B0604020202020204" pitchFamily="34" charset="0"/>
                <a:cs typeface="Arial" panose="020B0604020202020204" pitchFamily="34" charset="0"/>
              </a:rPr>
              <a:t>+ Battery storage has been classified here as renewable because, like pumped hydro, batteries are often used to ‘firm’ intermittent renewable technologies such as solar and wind.</a:t>
            </a: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299374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1 in the program of learning and Teacher resource book 1.</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6630999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dirty="0">
                <a:latin typeface="Arial"/>
                <a:cs typeface="Arial"/>
              </a:rPr>
              <a:t>Content in this section aligns with essential question 3 in the program of learning and Teacher resource book 3 (TRB3).</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9970177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61</a:t>
            </a:fld>
            <a:endParaRPr lang="en-AU"/>
          </a:p>
        </p:txBody>
      </p:sp>
    </p:spTree>
    <p:extLst>
      <p:ext uri="{BB962C8B-B14F-4D97-AF65-F5344CB8AC3E}">
        <p14:creationId xmlns:p14="http://schemas.microsoft.com/office/powerpoint/2010/main" val="3741044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2664"/>
                </a:solidFill>
                <a:effectLst/>
                <a:latin typeface="Arial" panose="020B0604020202020204" pitchFamily="34" charset="0"/>
                <a:ea typeface="Calibri" panose="020F0502020204030204" pitchFamily="34" charset="0"/>
              </a:rPr>
              <a:t>Detailed instructions for this activity are in teacher resource book 3.</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800" dirty="0">
              <a:solidFill>
                <a:srgbClr val="002664"/>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2664"/>
                </a:solidFill>
                <a:effectLst/>
                <a:latin typeface="Arial" panose="020B0604020202020204" pitchFamily="34" charset="0"/>
                <a:ea typeface="Calibri" panose="020F0502020204030204" pitchFamily="34" charset="0"/>
              </a:rPr>
              <a:t>Layout for the role play analogy.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2664"/>
                </a:solidFill>
                <a:effectLst/>
                <a:latin typeface="Arial" panose="020B0604020202020204" pitchFamily="34" charset="0"/>
                <a:ea typeface="Calibri" panose="020F0502020204030204" pitchFamily="34" charset="0"/>
              </a:rPr>
              <a:t>The numbers 1 to 18 represent students representing conducting wire. Each student has a paper cup. The red arrows represent the direction of flow of electrons, that is from negative to positive terminal of the battery.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26264872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highlight>
                  <a:srgbClr val="FFFF00"/>
                </a:highlight>
                <a:latin typeface="Arial" panose="020B0604020202020204" pitchFamily="34" charset="0"/>
                <a:cs typeface="Arial" panose="020B0604020202020204" pitchFamily="34" charset="0"/>
              </a:rPr>
              <a:t>Click on the circle next to Low and High to change the speed of water wheel. </a:t>
            </a:r>
          </a:p>
          <a:p>
            <a:pPr marL="285750" indent="-285750">
              <a:buFont typeface="Arial" panose="020B0604020202020204" pitchFamily="34" charset="0"/>
              <a:buChar char="•"/>
            </a:pPr>
            <a:r>
              <a:rPr lang="en-AU" sz="1400" dirty="0">
                <a:highlight>
                  <a:srgbClr val="FFFF00"/>
                </a:highlight>
                <a:latin typeface="Arial" panose="020B0604020202020204" pitchFamily="34" charset="0"/>
                <a:cs typeface="Arial" panose="020B0604020202020204" pitchFamily="34" charset="0"/>
              </a:rPr>
              <a:t>At low, the water wheel will move slowly, the light bulb will be less bright and the pointer on the DC power supply will be towards left hand side indicating low voltage and the level of water in the upper tank will be low.</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a:highlight>
                  <a:srgbClr val="FFFF00"/>
                </a:highlight>
                <a:latin typeface="Arial" panose="020B0604020202020204" pitchFamily="34" charset="0"/>
                <a:cs typeface="Arial" panose="020B0604020202020204" pitchFamily="34" charset="0"/>
              </a:rPr>
              <a:t>At high, the water wheel will move faster, the light bulb will be brighter and the pointer on the DC power supply will be towards right hand side indicating high voltage and the level of water in the upper tank will be higher.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400" dirty="0">
              <a:highlight>
                <a:srgbClr val="FFFF00"/>
              </a:highlight>
              <a:latin typeface="Arial" panose="020B0604020202020204" pitchFamily="34" charset="0"/>
              <a:cs typeface="Arial" panose="020B0604020202020204" pitchFamily="34" charset="0"/>
            </a:endParaRPr>
          </a:p>
          <a:p>
            <a:pPr marL="0" indent="0">
              <a:buFont typeface="Arial" panose="020B0604020202020204" pitchFamily="34" charset="0"/>
              <a:buNone/>
            </a:pPr>
            <a:r>
              <a:rPr lang="en-AU" sz="1400" dirty="0">
                <a:highlight>
                  <a:srgbClr val="FFFF00"/>
                </a:highlight>
                <a:latin typeface="Arial" panose="020B0604020202020204" pitchFamily="34" charset="0"/>
                <a:cs typeface="Arial" panose="020B0604020202020204" pitchFamily="34" charset="0"/>
              </a:rPr>
              <a:t>Additional supporting material is available in TRB3 3-1.</a:t>
            </a:r>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17100666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Use this slide for analysing models of electric circuits</a:t>
            </a:r>
            <a:r>
              <a:rPr lang="en-AU" dirty="0"/>
              <a: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Students create a Venn diagram in their books showing the mapping of concepts/components/features to elements across each model.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They analyse both analogies and represent your understanding of electric circuit.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In their analysis they explain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how each model is suitable for explaining the features of an electric circuit and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dirty="0">
                <a:solidFill>
                  <a:srgbClr val="000000"/>
                </a:solidFill>
                <a:effectLst/>
                <a:highlight>
                  <a:srgbClr val="FFB8C2"/>
                </a:highlight>
                <a:latin typeface="Arial" panose="020B0604020202020204" pitchFamily="34" charset="0"/>
                <a:ea typeface="Calibri" panose="020F0502020204030204" pitchFamily="34" charset="0"/>
              </a:rPr>
              <a:t> what are limitations of each model?</a:t>
            </a:r>
            <a:endParaRPr lang="en-AU" sz="1800" dirty="0">
              <a:effectLst/>
              <a:highlight>
                <a:srgbClr val="FFB8C2"/>
              </a:highligh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dirty="0">
              <a:effectLst/>
              <a:highlight>
                <a:srgbClr val="FFB8C2"/>
              </a:highlight>
              <a:latin typeface="Arial" panose="020B0604020202020204" pitchFamily="34" charset="0"/>
              <a:ea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19863271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Use this slide for analysing models of electric circuits</a:t>
            </a:r>
            <a:r>
              <a:rPr lang="en-AU"/>
              <a: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highlight>
                  <a:srgbClr val="FFFF00"/>
                </a:highlight>
                <a:latin typeface="Arial" panose="020B0604020202020204" pitchFamily="34" charset="0"/>
                <a:ea typeface="Calibri" panose="020F0502020204030204" pitchFamily="34" charset="0"/>
              </a:rPr>
              <a:t>Explain which analogy is effective in describing the features of an electric circuit.</a:t>
            </a:r>
            <a:endParaRPr lang="en-AU" sz="1800" b="1">
              <a:effectLst/>
              <a:latin typeface="Arial" panose="020B0604020202020204" pitchFamily="34" charset="0"/>
              <a:ea typeface="Calibri" panose="020F0502020204030204" pitchFamily="34" charset="0"/>
            </a:endParaRP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2000" b="1"/>
              <a:t>The</a:t>
            </a:r>
            <a:r>
              <a:rPr lang="en-AU" sz="2000" b="1">
                <a:solidFill>
                  <a:srgbClr val="000000"/>
                </a:solidFill>
                <a:highlight>
                  <a:srgbClr val="FFFF00"/>
                </a:highlight>
                <a:latin typeface="+mj-lt"/>
                <a:ea typeface="Montserrat"/>
                <a:cs typeface="Montserrat"/>
                <a:sym typeface="Montserrat"/>
              </a:rPr>
              <a:t> moving cups </a:t>
            </a:r>
            <a:r>
              <a:rPr lang="en-AU" sz="2000" b="1"/>
              <a:t>analogy</a:t>
            </a:r>
            <a:r>
              <a:rPr lang="en-AU" sz="2000"/>
              <a:t> is better for explaining the specific features of an electric circuit, such as the flow of electrons, the role of the battery and the function of wires.</a:t>
            </a:r>
          </a:p>
          <a:p>
            <a:r>
              <a:rPr lang="en-AU" sz="2000"/>
              <a:t>The </a:t>
            </a:r>
            <a:r>
              <a:rPr lang="en-AU" sz="2000" b="1"/>
              <a:t>water pump analogy</a:t>
            </a:r>
            <a:r>
              <a:rPr lang="en-AU" sz="2000"/>
              <a:t> is more effective for visualising how energy is transferred and used in a system, particularly for understanding energy transformation.</a:t>
            </a:r>
          </a:p>
          <a:p>
            <a:r>
              <a:rPr lang="en-AU" sz="2000"/>
              <a:t>For a comprehensive understanding of electric circuits, both, the marble analogy and the water pump analogy are useful as they both have certain limitations. For example, the marble analogy </a:t>
            </a:r>
            <a:r>
              <a:rPr lang="en-AU" sz="2400"/>
              <a:t>simplifies the flow of electrons, it does not fully explain the energy transformation by the load.</a:t>
            </a:r>
            <a:r>
              <a:rPr lang="en-AU" sz="2000"/>
              <a:t> Similarly, while the water analogy is useful for showing energy transformation, it may not as directly represent all the features of an electric circuit, such as the flow of electrons.</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6278371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66</a:t>
            </a:fld>
            <a:endParaRPr lang="en-AU"/>
          </a:p>
        </p:txBody>
      </p:sp>
    </p:spTree>
    <p:extLst>
      <p:ext uri="{BB962C8B-B14F-4D97-AF65-F5344CB8AC3E}">
        <p14:creationId xmlns:p14="http://schemas.microsoft.com/office/powerpoint/2010/main" val="365789919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sz="1600" b="1"/>
              <a:t>Note: </a:t>
            </a:r>
            <a:r>
              <a:rPr lang="en-AU" sz="1600" b="0"/>
              <a:t>This slide includes animations. </a:t>
            </a:r>
          </a:p>
          <a:p>
            <a:pPr marL="0" indent="0">
              <a:buFont typeface="Arial" panose="020B0604020202020204" pitchFamily="34" charset="0"/>
              <a:buNone/>
            </a:pPr>
            <a:r>
              <a:rPr lang="en-AU" sz="1600" b="1"/>
              <a:t>Review prior learning on electric circuits</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t>Instructions</a:t>
            </a:r>
          </a:p>
          <a:p>
            <a:pPr marL="0" indent="0">
              <a:buFont typeface="Arial" panose="020B0604020202020204" pitchFamily="34" charset="0"/>
              <a:buNone/>
            </a:pPr>
            <a:r>
              <a:rPr lang="en-AU" sz="1600"/>
              <a:t>Ask students:</a:t>
            </a:r>
          </a:p>
          <a:p>
            <a:pPr marL="0" indent="0">
              <a:buFont typeface="Arial" panose="020B0604020202020204" pitchFamily="34" charset="0"/>
              <a:buNone/>
            </a:pPr>
            <a:r>
              <a:rPr lang="en-AU" sz="1600"/>
              <a:t>What is an electric circuit? Or </a:t>
            </a:r>
          </a:p>
          <a:p>
            <a:pPr marL="0" indent="0">
              <a:buFont typeface="Arial" panose="020B0604020202020204" pitchFamily="34" charset="0"/>
              <a:buNone/>
            </a:pPr>
            <a:r>
              <a:rPr lang="en-AU" sz="1600"/>
              <a:t>How can you define an electric circuit in your own words? </a:t>
            </a:r>
          </a:p>
          <a:p>
            <a:pPr marL="0" indent="0">
              <a:buFont typeface="Arial" panose="020B0604020202020204" pitchFamily="34" charset="0"/>
              <a:buNone/>
            </a:pPr>
            <a:r>
              <a:rPr lang="en-AU" sz="1600"/>
              <a:t>What are the important features that all electric circuits have?</a:t>
            </a:r>
          </a:p>
          <a:p>
            <a:pPr marL="0" indent="0">
              <a:buFont typeface="Arial" panose="020B0604020202020204" pitchFamily="34" charset="0"/>
              <a:buNone/>
            </a:pPr>
            <a:r>
              <a:rPr lang="en-AU" sz="1600"/>
              <a:t>(Students write down the definitions in their books or on mini whiteboards)</a:t>
            </a:r>
          </a:p>
          <a:p>
            <a:pPr marL="0" indent="0">
              <a:buFont typeface="Arial" panose="020B0604020202020204" pitchFamily="34" charset="0"/>
              <a:buNone/>
            </a:pPr>
            <a:endParaRPr lang="en-AU" sz="1600"/>
          </a:p>
          <a:p>
            <a:pPr marL="0" indent="0">
              <a:buFont typeface="Arial" panose="020B0604020202020204" pitchFamily="34" charset="0"/>
              <a:buNone/>
            </a:pPr>
            <a:r>
              <a:rPr lang="en-AU" sz="1600"/>
              <a:t>CLICK </a:t>
            </a:r>
          </a:p>
          <a:p>
            <a:pPr marL="0" indent="0">
              <a:buFont typeface="Arial" panose="020B0604020202020204" pitchFamily="34" charset="0"/>
              <a:buNone/>
            </a:pPr>
            <a:r>
              <a:rPr lang="en-AU" sz="1600"/>
              <a:t>An </a:t>
            </a:r>
            <a:r>
              <a:rPr lang="en-AU" sz="1600" b="1"/>
              <a:t>electric circuit </a:t>
            </a:r>
            <a:r>
              <a:rPr lang="en-AU" sz="1600"/>
              <a:t>is a complete path of conducting material which electric charges can flow though. A diagram of an electric circuit is shown here. CLICK</a:t>
            </a:r>
          </a:p>
          <a:p>
            <a:pPr marL="0" indent="0">
              <a:buFont typeface="Arial" panose="020B0604020202020204" pitchFamily="34" charset="0"/>
              <a:buNone/>
            </a:pPr>
            <a:r>
              <a:rPr lang="en-AU" sz="1600"/>
              <a:t>Let’s go through the components of an electric circuit</a:t>
            </a:r>
          </a:p>
          <a:p>
            <a:pPr marL="0" indent="0">
              <a:buFont typeface="Arial" panose="020B0604020202020204" pitchFamily="34" charset="0"/>
              <a:buNone/>
            </a:pPr>
            <a:r>
              <a:rPr lang="en-AU" sz="1600"/>
              <a:t>A simple circuit consists of the following components</a:t>
            </a:r>
          </a:p>
          <a:p>
            <a:pPr marL="0" indent="0">
              <a:buFont typeface="Arial" panose="020B0604020202020204" pitchFamily="34" charset="0"/>
              <a:buNone/>
            </a:pPr>
            <a:endParaRPr lang="en-AU" sz="1600"/>
          </a:p>
          <a:p>
            <a:pPr marL="0" indent="0">
              <a:buFont typeface="Arial" panose="020B0604020202020204" pitchFamily="34" charset="0"/>
              <a:buNone/>
            </a:pPr>
            <a:r>
              <a:rPr lang="en-AU" sz="1600"/>
              <a:t>CLICK</a:t>
            </a:r>
          </a:p>
          <a:p>
            <a:pPr marL="0" indent="0">
              <a:buFont typeface="Arial" panose="020B0604020202020204" pitchFamily="34" charset="0"/>
              <a:buNone/>
            </a:pPr>
            <a:r>
              <a:rPr lang="en-AU" sz="1600"/>
              <a:t>A conducting path </a:t>
            </a:r>
            <a:r>
              <a:rPr lang="en-AU" sz="1400" b="0">
                <a:solidFill>
                  <a:srgbClr val="002664"/>
                </a:solidFill>
                <a:effectLst/>
                <a:latin typeface="Public Sans" pitchFamily="2" charset="0"/>
                <a:ea typeface="+mn-ea"/>
                <a:cs typeface="Arial" panose="020B0604020202020204" pitchFamily="34" charset="0"/>
              </a:rPr>
              <a:t>is needed </a:t>
            </a:r>
            <a:r>
              <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rPr>
              <a:t>for the flow of electric charges. It consists of wires made up of metals such as copper.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CLICK </a:t>
            </a:r>
            <a:endParaRPr lang="en-AU" sz="1400" b="0">
              <a:effectLst/>
              <a:latin typeface="Public Sans" pitchFamily="2" charset="0"/>
              <a:ea typeface="+mn-ea"/>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A battery </a:t>
            </a:r>
            <a:r>
              <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rPr>
              <a:t>stores energy. The load transforms this energy into other forms.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CLICK </a:t>
            </a:r>
            <a:endParaRPr lang="en-AU" sz="1400" b="0">
              <a:effectLst/>
              <a:latin typeface="Public Sans" pitchFamily="2" charset="0"/>
              <a:ea typeface="+mn-ea"/>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Load </a:t>
            </a:r>
            <a:r>
              <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rPr>
              <a:t>transforms electrical energy into another type of energy. For example, a light globe converts electrical energy into heat and light energy.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CLICK </a:t>
            </a:r>
            <a:endParaRPr lang="en-AU" sz="1400" b="0">
              <a:effectLst/>
              <a:latin typeface="Public Sans" pitchFamily="2" charset="0"/>
              <a:ea typeface="+mn-ea"/>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a:t>A switch </a:t>
            </a: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controls the flow of electrical energy in the circuit. If it is open, electric charges cannot flow and electrical energy cannot be transferred around the circuit. A closed switch will form a closed loop.</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7741614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Note: </a:t>
            </a:r>
            <a:r>
              <a:rPr lang="en-AU" sz="1600" b="0" dirty="0"/>
              <a:t>This slide includes animations. Click on the tiles under the </a:t>
            </a:r>
            <a:r>
              <a:rPr lang="en-AU" sz="1600" b="1" dirty="0"/>
              <a:t>Word bank </a:t>
            </a:r>
            <a:r>
              <a:rPr lang="en-AU" sz="1600" b="0" dirty="0"/>
              <a:t>(in any order) </a:t>
            </a:r>
            <a:r>
              <a:rPr lang="en-AU" sz="1600" b="1" dirty="0"/>
              <a:t> </a:t>
            </a:r>
            <a:r>
              <a:rPr lang="en-AU" sz="1600" b="0" dirty="0"/>
              <a:t>to match it to its meaning.</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t>Alternative activity  to review prior learning. </a:t>
            </a:r>
            <a:r>
              <a:rPr lang="en-AU" sz="1600" b="0" dirty="0"/>
              <a:t>This slide includes an alternative way of reviewing prior learning to support students. They can do a matching exercise rather than writing down the definitions in their own words</a:t>
            </a: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37116983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t>Note: This slide includes animations.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2664"/>
                </a:solidFill>
                <a:effectLst/>
                <a:latin typeface="Arial" panose="020B0604020202020204" pitchFamily="34" charset="0"/>
                <a:ea typeface="Calibri" panose="020F0502020204030204" pitchFamily="34" charset="0"/>
                <a:cs typeface="Arial" panose="020B0604020202020204" pitchFamily="34" charset="0"/>
              </a:rPr>
              <a:t>Scientists have developed a set of symbols to represent the components of an electric circuit.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2664"/>
                </a:solidFill>
                <a:effectLst/>
                <a:latin typeface="Arial" panose="020B0604020202020204" pitchFamily="34" charset="0"/>
                <a:ea typeface="Calibri" panose="020F0502020204030204" pitchFamily="34" charset="0"/>
                <a:cs typeface="Arial" panose="020B0604020202020204" pitchFamily="34" charset="0"/>
              </a:rPr>
              <a:t>Using standard symbols, we can describe either how an existing circuit has been constructed or should be built.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solidFill>
                  <a:srgbClr val="002664"/>
                </a:solidFill>
                <a:effectLst/>
                <a:latin typeface="Arial" panose="020B0604020202020204" pitchFamily="34" charset="0"/>
                <a:ea typeface="Calibri" panose="020F0502020204030204" pitchFamily="34" charset="0"/>
                <a:cs typeface="Arial" panose="020B0604020202020204" pitchFamily="34" charset="0"/>
              </a:rPr>
              <a:t>Complete the table by drawing the symbols of each component of the electric circuit.</a:t>
            </a: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236122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a:t>
            </a:fld>
            <a:endParaRPr lang="en-AU"/>
          </a:p>
        </p:txBody>
      </p:sp>
    </p:spTree>
    <p:extLst>
      <p:ext uri="{BB962C8B-B14F-4D97-AF65-F5344CB8AC3E}">
        <p14:creationId xmlns:p14="http://schemas.microsoft.com/office/powerpoint/2010/main" val="19151260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600" b="1" dirty="0">
                <a:solidFill>
                  <a:srgbClr val="000000"/>
                </a:solidFill>
                <a:effectLst/>
                <a:highlight>
                  <a:srgbClr val="FFB8C2"/>
                </a:highlight>
                <a:latin typeface="Arial" panose="020B0604020202020204" pitchFamily="34" charset="0"/>
                <a:ea typeface="Calibri" panose="020F0502020204030204" pitchFamily="34" charset="0"/>
              </a:rPr>
              <a:t>This slide is animated.</a:t>
            </a:r>
          </a:p>
          <a:p>
            <a:pPr>
              <a:lnSpc>
                <a:spcPct val="150000"/>
              </a:lnSpc>
              <a:spcBef>
                <a:spcPts val="1200"/>
              </a:spcBef>
              <a:spcAft>
                <a:spcPts val="600"/>
              </a:spcAft>
            </a:pPr>
            <a:r>
              <a:rPr lang="en-AU" sz="1600" dirty="0">
                <a:solidFill>
                  <a:srgbClr val="002664"/>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Click through the animations to demonstrate each step in constructing a simple circuit using </a:t>
            </a:r>
            <a:r>
              <a:rPr lang="en-AU" sz="1600" u="sng" dirty="0" err="1">
                <a:solidFill>
                  <a:srgbClr val="001C4A"/>
                </a:solidFill>
                <a:effectLst/>
                <a:latin typeface="Arial" panose="020B0604020202020204" pitchFamily="34" charset="0"/>
                <a:ea typeface="Calibri" panose="020F0502020204030204" pitchFamily="34" charset="0"/>
                <a:hlinkClick r:id="rId3"/>
              </a:rPr>
              <a:t>PhET</a:t>
            </a:r>
            <a:r>
              <a:rPr lang="en-AU" sz="1600" u="sng" dirty="0">
                <a:solidFill>
                  <a:srgbClr val="001C4A"/>
                </a:solidFill>
                <a:effectLst/>
                <a:latin typeface="Arial" panose="020B0604020202020204" pitchFamily="34" charset="0"/>
                <a:ea typeface="Calibri" panose="020F0502020204030204" pitchFamily="34" charset="0"/>
                <a:hlinkClick r:id="rId3"/>
              </a:rPr>
              <a:t> circuit construction kit</a:t>
            </a:r>
            <a:r>
              <a:rPr lang="en-AU" sz="1600" dirty="0">
                <a:effectLst/>
                <a:latin typeface="Arial" panose="020B0604020202020204" pitchFamily="34" charset="0"/>
                <a:ea typeface="Calibri" panose="020F0502020204030204" pitchFamily="34" charset="0"/>
              </a:rPr>
              <a:t>.</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1843473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solidFill>
                  <a:srgbClr val="000000"/>
                </a:solidFill>
                <a:effectLst/>
                <a:highlight>
                  <a:srgbClr val="FFB8C2"/>
                </a:highlight>
                <a:latin typeface="Arial" panose="020B0604020202020204" pitchFamily="34" charset="0"/>
                <a:ea typeface="Calibri" panose="020F0502020204030204" pitchFamily="34" charset="0"/>
              </a:rPr>
              <a:t>This slide is animated.</a:t>
            </a:r>
            <a:endParaRPr lang="en-AU" dirty="0"/>
          </a:p>
          <a:p>
            <a:r>
              <a:rPr lang="en-AU" dirty="0"/>
              <a:t> 1. After modelling how to construct electric circuits using the </a:t>
            </a:r>
            <a:r>
              <a:rPr lang="en-AU" dirty="0" err="1"/>
              <a:t>PhET</a:t>
            </a:r>
            <a:r>
              <a:rPr lang="en-AU" dirty="0"/>
              <a:t> simulation, CLICK  </a:t>
            </a:r>
          </a:p>
          <a:p>
            <a:pPr marL="285750" indent="-285750">
              <a:buFont typeface="Arial" panose="020B0604020202020204" pitchFamily="34" charset="0"/>
              <a:buChar char="•"/>
            </a:pPr>
            <a:r>
              <a:rPr lang="en-AU" dirty="0"/>
              <a:t>the ‘show current’ check box and</a:t>
            </a:r>
          </a:p>
          <a:p>
            <a:pPr marL="285750" indent="-285750">
              <a:buFont typeface="Arial" panose="020B0604020202020204" pitchFamily="34" charset="0"/>
              <a:buChar char="•"/>
            </a:pPr>
            <a:r>
              <a:rPr lang="en-AU" dirty="0"/>
              <a:t> ‘Electrons’</a:t>
            </a:r>
          </a:p>
          <a:p>
            <a:pPr marL="0" indent="0">
              <a:buFont typeface="Arial" panose="020B0604020202020204" pitchFamily="34" charset="0"/>
              <a:buNone/>
            </a:pPr>
            <a:r>
              <a:rPr lang="en-AU" dirty="0"/>
              <a:t> on the right-hand side of the screen in the </a:t>
            </a:r>
            <a:r>
              <a:rPr lang="en-AU" dirty="0" err="1"/>
              <a:t>PhET</a:t>
            </a:r>
            <a:r>
              <a:rPr lang="en-AU" dirty="0"/>
              <a:t> simulation to show the </a:t>
            </a:r>
            <a:r>
              <a:rPr lang="en-AU" b="1" dirty="0"/>
              <a:t>electron movement </a:t>
            </a:r>
            <a:r>
              <a:rPr lang="en-AU" dirty="0"/>
              <a:t>in an electric circuit.</a:t>
            </a:r>
          </a:p>
          <a:p>
            <a:r>
              <a:rPr lang="en-AU" dirty="0"/>
              <a:t>2. CLICK on ‘Conventional’ to show the direction of </a:t>
            </a:r>
            <a:r>
              <a:rPr lang="en-AU" b="1" dirty="0"/>
              <a:t>conventional current.</a:t>
            </a: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311438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t>Note: </a:t>
            </a:r>
            <a:r>
              <a:rPr lang="en-AU" sz="1800" b="1">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a:effectLst/>
                <a:latin typeface="Arial" panose="020B0604020202020204" pitchFamily="34" charset="0"/>
                <a:ea typeface="Calibri" panose="020F0502020204030204" pitchFamily="34" charset="0"/>
              </a:rPr>
              <a:t>Review the questions with the students.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0">
                <a:effectLst/>
                <a:latin typeface="Arial" panose="020B0604020202020204" pitchFamily="34" charset="0"/>
                <a:ea typeface="Calibri" panose="020F0502020204030204" pitchFamily="34" charset="0"/>
              </a:rPr>
              <a:t>CLICK</a:t>
            </a:r>
            <a:endParaRPr lang="en-AU" sz="1800" b="1">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Construct a circuit diagram for the circuit in step 2(with a closed switch).</a:t>
            </a:r>
          </a:p>
          <a:p>
            <a:pPr marL="0" lvl="0" indent="0">
              <a:lnSpc>
                <a:spcPct val="150000"/>
              </a:lnSpc>
              <a:spcBef>
                <a:spcPts val="1200"/>
              </a:spcBef>
              <a:spcAft>
                <a:spcPts val="600"/>
              </a:spcAft>
              <a:buFont typeface="+mj-lt"/>
              <a:buNone/>
              <a:tabLst>
                <a:tab pos="228600" algn="l"/>
              </a:tabLst>
            </a:pPr>
            <a:endPar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50000"/>
              </a:lnSpc>
              <a:spcBef>
                <a:spcPts val="1200"/>
              </a:spcBef>
              <a:spcAft>
                <a:spcPts val="600"/>
              </a:spcAft>
              <a:buFont typeface="+mj-lt"/>
              <a:buNone/>
              <a:tabLst>
                <a:tab pos="228600" algn="l"/>
              </a:tabLst>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CLICK</a:t>
            </a:r>
            <a:endParaRPr lang="en-AU"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startAt="2"/>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Explain why the observations varied when you changed the load in the circuit. </a:t>
            </a: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endPar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b="1">
                <a:effectLst/>
                <a:latin typeface="Arial" panose="020B0604020202020204" pitchFamily="34" charset="0"/>
                <a:ea typeface="Calibri" panose="020F0502020204030204" pitchFamily="34" charset="0"/>
              </a:rPr>
              <a:t>Answers will vary. They may include: </a:t>
            </a:r>
            <a:r>
              <a:rPr lang="en-AU" sz="1800" b="0">
                <a:effectLst/>
                <a:latin typeface="Arial" panose="020B0604020202020204" pitchFamily="34" charset="0"/>
                <a:ea typeface="Calibri" panose="020F0502020204030204" pitchFamily="34" charset="0"/>
              </a:rPr>
              <a:t>The globe was lit when the switch was closed because the circuit was complete. It stays lit if all the components in the circuit are made up of conductors such as metals, for example, a globe (filament), wires, paper clips or pencil lead (graphite). However, if there are insulators such as rubber (eraser) the circuit will be broken, and the bulb will not light up. </a:t>
            </a:r>
            <a:r>
              <a:rPr lang="en-AU" sz="1800" b="1">
                <a:effectLst/>
                <a:latin typeface="Arial" panose="020B0604020202020204" pitchFamily="34" charset="0"/>
                <a:ea typeface="Calibri" panose="020F0502020204030204" pitchFamily="34" charset="0"/>
              </a:rPr>
              <a:t>Notes:</a:t>
            </a:r>
            <a:r>
              <a:rPr lang="en-AU" sz="1800">
                <a:effectLst/>
                <a:latin typeface="Arial" panose="020B0604020202020204" pitchFamily="34" charset="0"/>
                <a:ea typeface="Calibri" panose="020F0502020204030204" pitchFamily="34" charset="0"/>
              </a:rPr>
              <a:t> The scientific terminology, such as conductors and insulators, are included in the sample answers based on the assumption that students have prior knowledge of these terms. If students do not have this prior understanding, then pause and explain these terms before you proceed to the next section. </a:t>
            </a: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endPar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CLICK</a:t>
            </a:r>
            <a:endParaRPr lang="en-AU" sz="180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a:tabLst>
                <a:tab pos="228600" algn="l"/>
              </a:tabLst>
            </a:pPr>
            <a:endParaRPr lang="en-AU" sz="1800" b="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startAt="3"/>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Predict and explain what will happen if you add another battery to the circuit. Construct this circuit, observe, and explain if your observation differs from your prediction. </a:t>
            </a: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b="1">
                <a:effectLst/>
                <a:latin typeface="Arial" panose="020B0604020202020204" pitchFamily="34" charset="0"/>
                <a:ea typeface="Calibri" panose="020F0502020204030204" pitchFamily="34" charset="0"/>
              </a:rPr>
              <a:t>Predictions will vary. </a:t>
            </a:r>
            <a:r>
              <a:rPr lang="en-AU" sz="1800" b="0">
                <a:effectLst/>
                <a:latin typeface="Arial" panose="020B0604020202020204" pitchFamily="34" charset="0"/>
                <a:ea typeface="Calibri" panose="020F0502020204030204" pitchFamily="34" charset="0"/>
              </a:rPr>
              <a:t>Explanations may include the globe becoming brighter as the electrical energy increases (doubles) with the addition of another battery. </a:t>
            </a:r>
          </a:p>
          <a:p>
            <a:pPr marL="342900" marR="0" lvl="0" indent="-342900" algn="l" defTabSz="1219170" rtl="0" eaLnBrk="1" fontAlgn="auto" latinLnBrk="0" hangingPunct="1">
              <a:lnSpc>
                <a:spcPct val="150000"/>
              </a:lnSpc>
              <a:spcBef>
                <a:spcPts val="1200"/>
              </a:spcBef>
              <a:spcAft>
                <a:spcPts val="600"/>
              </a:spcAft>
              <a:buClrTx/>
              <a:buSzTx/>
              <a:buFont typeface="+mj-lt"/>
              <a:buAutoNum type="arabicPeriod" startAt="4"/>
              <a:tabLst>
                <a:tab pos="228600" algn="l"/>
              </a:tabLst>
              <a:defRPr/>
            </a:pPr>
            <a:endParaRPr lang="en-AU" sz="1800" b="0">
              <a:solidFill>
                <a:srgbClr val="002664"/>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50000"/>
              </a:lnSpc>
              <a:spcBef>
                <a:spcPts val="1200"/>
              </a:spcBef>
              <a:spcAft>
                <a:spcPts val="600"/>
              </a:spcAft>
              <a:buClrTx/>
              <a:buSzTx/>
              <a:buFont typeface="+mj-lt"/>
              <a:buNone/>
              <a:tabLst>
                <a:tab pos="228600" algn="l"/>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CLICK</a:t>
            </a:r>
            <a:endParaRPr lang="en-AU" sz="1800" b="0">
              <a:effectLst/>
              <a:latin typeface="Arial" panose="020B0604020202020204" pitchFamily="34" charset="0"/>
              <a:ea typeface="Calibri" panose="020F0502020204030204" pitchFamily="34" charset="0"/>
            </a:endParaRPr>
          </a:p>
          <a:p>
            <a:pPr marL="342900" lvl="0" indent="-342900">
              <a:lnSpc>
                <a:spcPct val="150000"/>
              </a:lnSpc>
              <a:spcBef>
                <a:spcPts val="1200"/>
              </a:spcBef>
              <a:spcAft>
                <a:spcPts val="600"/>
              </a:spcAft>
              <a:buFont typeface="+mj-lt"/>
              <a:buAutoNum type="arabicPeriod" startAt="4"/>
              <a:tabLst>
                <a:tab pos="228600" algn="l"/>
              </a:tabLst>
            </a:pPr>
            <a:endParaRPr lang="en-AU" sz="1800">
              <a:effectLst/>
              <a:latin typeface="Arial" panose="020B0604020202020204" pitchFamily="34" charset="0"/>
              <a:ea typeface="Calibri" panose="020F0502020204030204" pitchFamily="34" charset="0"/>
            </a:endParaRPr>
          </a:p>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4"/>
              <a:tabLst/>
              <a:defRPr/>
            </a:pPr>
            <a:r>
              <a:rPr lang="en-AU" sz="1800">
                <a:solidFill>
                  <a:srgbClr val="002664"/>
                </a:solidFill>
                <a:effectLst/>
                <a:latin typeface="Arial" panose="020B0604020202020204" pitchFamily="34" charset="0"/>
                <a:ea typeface="Calibri" panose="020F0502020204030204" pitchFamily="34" charset="0"/>
                <a:cs typeface="Arial" panose="020B0604020202020204" pitchFamily="34" charset="0"/>
              </a:rPr>
              <a:t>Predict what will happen if the wire is connected to the wood of the pencil at one end instead of the graphite. Explain your prediction.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sz="1800" b="1">
                <a:effectLst/>
                <a:latin typeface="Arial" panose="020B0604020202020204" pitchFamily="34" charset="0"/>
                <a:ea typeface="Calibri" panose="020F0502020204030204" pitchFamily="34" charset="0"/>
              </a:rPr>
              <a:t>Answers will vary. </a:t>
            </a:r>
            <a:r>
              <a:rPr lang="en-AU" sz="1800" b="0">
                <a:effectLst/>
                <a:latin typeface="Arial" panose="020B0604020202020204" pitchFamily="34" charset="0"/>
                <a:ea typeface="Calibri" panose="020F0502020204030204" pitchFamily="34" charset="0"/>
              </a:rPr>
              <a:t>They may include</a:t>
            </a:r>
            <a:r>
              <a:rPr lang="en-AU" sz="1800" b="1">
                <a:effectLst/>
                <a:latin typeface="Arial" panose="020B0604020202020204" pitchFamily="34" charset="0"/>
                <a:ea typeface="Calibri" panose="020F0502020204030204" pitchFamily="34" charset="0"/>
              </a:rPr>
              <a:t>: </a:t>
            </a:r>
            <a:r>
              <a:rPr lang="en-AU" sz="1800" b="0">
                <a:effectLst/>
                <a:latin typeface="Arial" panose="020B0604020202020204" pitchFamily="34" charset="0"/>
                <a:ea typeface="Calibri" panose="020F0502020204030204" pitchFamily="34" charset="0"/>
              </a:rPr>
              <a:t>the light globe will not light up because the circuit will be broken as the unsharpened end of the pencil will have wood, which is an insulator and will disrupt the flow of electricity.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72</a:t>
            </a:fld>
            <a:endParaRPr lang="en-AU"/>
          </a:p>
        </p:txBody>
      </p:sp>
    </p:spTree>
    <p:extLst>
      <p:ext uri="{BB962C8B-B14F-4D97-AF65-F5344CB8AC3E}">
        <p14:creationId xmlns:p14="http://schemas.microsoft.com/office/powerpoint/2010/main" val="3044195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This slide is animated and will provide different parts of the question</a:t>
            </a:r>
          </a:p>
          <a:p>
            <a:pPr>
              <a:lnSpc>
                <a:spcPct val="150000"/>
              </a:lnSpc>
              <a:spcBef>
                <a:spcPts val="1200"/>
              </a:spcBef>
              <a:spcAft>
                <a:spcPts val="600"/>
              </a:spcAft>
            </a:pPr>
            <a:endParaRPr lang="en-AU" sz="1800" b="1">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This is a hinge question. </a:t>
            </a:r>
            <a:r>
              <a:rPr lang="en-AU" sz="1800" b="0">
                <a:solidFill>
                  <a:srgbClr val="000000"/>
                </a:solidFill>
                <a:effectLst/>
                <a:highlight>
                  <a:srgbClr val="FFB8C2"/>
                </a:highlight>
                <a:latin typeface="Arial" panose="020B0604020202020204" pitchFamily="34" charset="0"/>
                <a:ea typeface="Calibri" panose="020F0502020204030204" pitchFamily="34" charset="0"/>
              </a:rPr>
              <a:t>This allows teachers to assess if students understand the basic concepts of a simple circuit and are ready for the next step. For example, constructing complex circuits with multiple components.</a:t>
            </a: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Sample response</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a:solidFill>
                  <a:srgbClr val="000000"/>
                </a:solidFill>
                <a:effectLst/>
                <a:highlight>
                  <a:srgbClr val="FFB8C2"/>
                </a:highlight>
                <a:latin typeface="Arial" panose="020B0604020202020204" pitchFamily="34" charset="0"/>
                <a:ea typeface="Calibri" panose="020F0502020204030204" pitchFamily="34" charset="0"/>
              </a:rPr>
              <a:t>The correct option is C, both 4 and 5. </a:t>
            </a:r>
            <a:r>
              <a:rPr lang="en-AU" sz="1800" b="0">
                <a:solidFill>
                  <a:srgbClr val="000000"/>
                </a:solidFill>
                <a:effectLst/>
                <a:highlight>
                  <a:srgbClr val="FFB8C2"/>
                </a:highlight>
                <a:latin typeface="Arial" panose="020B0604020202020204" pitchFamily="34" charset="0"/>
                <a:ea typeface="Calibri" panose="020F0502020204030204" pitchFamily="34" charset="0"/>
              </a:rPr>
              <a:t>The light globe is connected to the positive terminal of the battery, followed by a switch connected to the negative terminal of the battery.</a:t>
            </a:r>
            <a:endParaRPr lang="en-AU" sz="1800" b="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Students selecting option A visualise the circuit diagram as a direct copy of the picture, replacing the components with circuit symbols and using circuit diagram conventions. They do not identify the difference between the open and closed switch or the polarity of the battery.</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a:solidFill>
                <a:srgbClr val="000000"/>
              </a:solidFill>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a:solidFill>
                  <a:srgbClr val="000000"/>
                </a:solidFill>
                <a:effectLst/>
                <a:highlight>
                  <a:srgbClr val="FFB8C2"/>
                </a:highlight>
                <a:latin typeface="Arial" panose="020B0604020202020204" pitchFamily="34" charset="0"/>
                <a:ea typeface="Calibri" panose="020F0502020204030204" pitchFamily="34" charset="0"/>
              </a:rPr>
              <a:t>Those selecting option B can identify the difference between the open and closed switch, not the battery’s polarity.</a:t>
            </a:r>
            <a:endParaRPr lang="en-AU" sz="1800">
              <a:effectLst/>
              <a:highlight>
                <a:srgbClr val="FFB8C2"/>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b="1">
              <a:solidFill>
                <a:srgbClr val="B30000"/>
              </a:solidFill>
              <a:effectLst/>
              <a:highlight>
                <a:srgbClr val="FFB8C2"/>
              </a:highlight>
              <a:latin typeface="Public Sans Light" pitchFamily="2" charset="0"/>
              <a:ea typeface="Calibri" panose="020F0502020204030204" pitchFamily="34" charset="0"/>
            </a:endParaRPr>
          </a:p>
          <a:p>
            <a:pPr>
              <a:lnSpc>
                <a:spcPct val="150000"/>
              </a:lnSpc>
              <a:spcBef>
                <a:spcPts val="1200"/>
              </a:spcBef>
              <a:spcAft>
                <a:spcPts val="600"/>
              </a:spcAft>
            </a:pPr>
            <a:r>
              <a:rPr lang="en-AU" sz="1800" b="0">
                <a:solidFill>
                  <a:srgbClr val="B30000"/>
                </a:solidFill>
                <a:effectLst/>
                <a:highlight>
                  <a:srgbClr val="FFB8C2"/>
                </a:highlight>
                <a:latin typeface="Public Sans Light" pitchFamily="2" charset="0"/>
                <a:ea typeface="Calibri" panose="020F0502020204030204" pitchFamily="34" charset="0"/>
              </a:rPr>
              <a:t>Those selecting option D do not realise they can trace the circuit from both directions.</a:t>
            </a:r>
            <a:endParaRPr lang="en-AU" sz="1800" b="0">
              <a:effectLst/>
              <a:highlight>
                <a:srgbClr val="FFB8C2"/>
              </a:highligh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6442228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74</a:t>
            </a:fld>
            <a:endParaRPr lang="en-AU"/>
          </a:p>
        </p:txBody>
      </p:sp>
    </p:spTree>
    <p:extLst>
      <p:ext uri="{BB962C8B-B14F-4D97-AF65-F5344CB8AC3E}">
        <p14:creationId xmlns:p14="http://schemas.microsoft.com/office/powerpoint/2010/main" val="38139662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Discuss the definitions of current and voltage that students have completed as a Think-Pair-Share activity.</a:t>
            </a:r>
          </a:p>
          <a:p>
            <a:endParaRPr lang="en-AU"/>
          </a:p>
          <a:p>
            <a:r>
              <a:rPr lang="en-AU"/>
              <a:t>CLICK</a:t>
            </a:r>
          </a:p>
          <a:p>
            <a:r>
              <a:rPr lang="en-AU"/>
              <a:t>Display the definitions of electric current. Students compare and make changes to their definitions.</a:t>
            </a:r>
          </a:p>
          <a:p>
            <a:endParaRPr lang="en-AU"/>
          </a:p>
          <a:p>
            <a:r>
              <a:rPr lang="en-AU"/>
              <a:t>CLICK</a:t>
            </a:r>
          </a:p>
          <a:p>
            <a:r>
              <a:rPr lang="en-AU"/>
              <a:t>Display the definitions of voltage. Students compare and make changes to their definitions.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4773127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slide when to support students with setting up the electric circuit for measuring current and voltage.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To support students in setting up the circuits in steps, instruct them</a:t>
            </a:r>
            <a:r>
              <a:rPr lang="en-AU" sz="1800" dirty="0">
                <a:effectLst/>
                <a:latin typeface="Arial" panose="020B0604020202020204" pitchFamily="34" charset="0"/>
                <a:ea typeface="Calibri" panose="020F0502020204030204" pitchFamily="34" charset="0"/>
              </a:rPr>
              <a:t> to set up a circuit with a powerpack connected to an ammeter and a resistor with the conducting wires only. </a:t>
            </a:r>
          </a:p>
          <a:p>
            <a:pPr marL="0" indent="0">
              <a:lnSpc>
                <a:spcPct val="150000"/>
              </a:lnSpc>
              <a:spcBef>
                <a:spcPts val="1200"/>
              </a:spcBef>
              <a:spcAft>
                <a:spcPts val="600"/>
              </a:spcAft>
              <a:buFont typeface="+mj-lt"/>
              <a:buNone/>
            </a:pPr>
            <a:endParaRPr lang="en-AU" sz="1800" b="1" dirty="0">
              <a:effectLst/>
              <a:latin typeface="Arial" panose="020B0604020202020204" pitchFamily="34" charset="0"/>
              <a:ea typeface="Calibri" panose="020F0502020204030204" pitchFamily="34" charset="0"/>
            </a:endParaRPr>
          </a:p>
          <a:p>
            <a:pPr marL="0" indent="0">
              <a:lnSpc>
                <a:spcPct val="150000"/>
              </a:lnSpc>
              <a:spcBef>
                <a:spcPts val="1200"/>
              </a:spcBef>
              <a:spcAft>
                <a:spcPts val="600"/>
              </a:spcAft>
              <a:buFont typeface="+mj-lt"/>
              <a:buNone/>
            </a:pPr>
            <a:r>
              <a:rPr lang="en-AU" sz="1800" b="1" dirty="0">
                <a:effectLst/>
                <a:latin typeface="Arial" panose="020B0604020202020204" pitchFamily="34" charset="0"/>
                <a:ea typeface="Calibri" panose="020F0502020204030204" pitchFamily="34" charset="0"/>
              </a:rPr>
              <a:t>Note:  </a:t>
            </a:r>
            <a:r>
              <a:rPr lang="en-AU" sz="1800" dirty="0">
                <a:effectLst/>
                <a:latin typeface="Arial" panose="020B0604020202020204" pitchFamily="34" charset="0"/>
                <a:ea typeface="Calibri" panose="020F0502020204030204" pitchFamily="34" charset="0"/>
              </a:rPr>
              <a:t>If the ammeter/</a:t>
            </a:r>
            <a:r>
              <a:rPr lang="en-AU" sz="1800" dirty="0" err="1">
                <a:effectLst/>
                <a:latin typeface="Arial" panose="020B0604020202020204" pitchFamily="34" charset="0"/>
                <a:ea typeface="Calibri" panose="020F0502020204030204" pitchFamily="34" charset="0"/>
              </a:rPr>
              <a:t>multimeter</a:t>
            </a:r>
            <a:r>
              <a:rPr lang="en-AU" sz="1800" dirty="0">
                <a:effectLst/>
                <a:latin typeface="Arial" panose="020B0604020202020204" pitchFamily="34" charset="0"/>
                <a:ea typeface="Calibri" panose="020F0502020204030204" pitchFamily="34" charset="0"/>
              </a:rPr>
              <a:t> is giving a negative reading,</a:t>
            </a:r>
            <a:r>
              <a:rPr lang="en-AU" sz="2000" b="0" i="0" dirty="0">
                <a:solidFill>
                  <a:srgbClr val="474747"/>
                </a:solidFill>
                <a:effectLst/>
                <a:highlight>
                  <a:srgbClr val="FFFFFF"/>
                </a:highlight>
                <a:latin typeface="Arial" panose="020B0604020202020204" pitchFamily="34" charset="0"/>
              </a:rPr>
              <a:t> it means that </a:t>
            </a:r>
            <a:r>
              <a:rPr lang="en-AU" sz="2000" b="0" i="0" dirty="0">
                <a:solidFill>
                  <a:srgbClr val="040C28"/>
                </a:solidFill>
                <a:effectLst/>
                <a:highlight>
                  <a:srgbClr val="D3E3FD"/>
                </a:highlight>
                <a:latin typeface="Arial" panose="020B0604020202020204" pitchFamily="34" charset="0"/>
              </a:rPr>
              <a:t>your leads are in the wrong position</a:t>
            </a:r>
            <a:r>
              <a:rPr lang="en-AU" sz="2000" b="0" i="0" dirty="0">
                <a:solidFill>
                  <a:srgbClr val="474747"/>
                </a:solidFill>
                <a:effectLst/>
                <a:highlight>
                  <a:srgbClr val="FFFFFF"/>
                </a:highlight>
                <a:latin typeface="Arial" panose="020B0604020202020204" pitchFamily="34" charset="0"/>
              </a:rPr>
              <a:t>. To fix this, reverse the order of your leads. Your black lead should go where your red lead is. Your red lead should go where your black lead is.</a:t>
            </a:r>
            <a:r>
              <a:rPr lang="en-AU" sz="1800" dirty="0">
                <a:effectLst/>
                <a:latin typeface="Arial" panose="020B0604020202020204" pitchFamily="34" charset="0"/>
                <a:ea typeface="Calibri" panose="020F0502020204030204" pitchFamily="34" charset="0"/>
              </a:rPr>
              <a:t> </a:t>
            </a:r>
          </a:p>
          <a:p>
            <a:pPr marL="0" indent="0">
              <a:lnSpc>
                <a:spcPct val="150000"/>
              </a:lnSpc>
              <a:spcBef>
                <a:spcPts val="1200"/>
              </a:spcBef>
              <a:spcAft>
                <a:spcPts val="600"/>
              </a:spcAft>
              <a:buFont typeface="+mj-lt"/>
              <a:buNone/>
            </a:pPr>
            <a:r>
              <a:rPr lang="en-AU" sz="1800" b="0" i="0" dirty="0">
                <a:effectLst/>
                <a:highlight>
                  <a:srgbClr val="F8FAFC"/>
                </a:highlight>
                <a:latin typeface="Arial" panose="020B0604020202020204" pitchFamily="34" charset="0"/>
                <a:ea typeface="Calibri" panose="020F0502020204030204" pitchFamily="34" charset="0"/>
              </a:rPr>
              <a:t>T</a:t>
            </a:r>
            <a:r>
              <a:rPr lang="en-AU" sz="2000" b="0" i="0" dirty="0">
                <a:effectLst/>
                <a:highlight>
                  <a:srgbClr val="F8FAFC"/>
                </a:highlight>
                <a:latin typeface="Arial" panose="020B0604020202020204" pitchFamily="34" charset="0"/>
              </a:rPr>
              <a:t>he colour of connecting wires is purely for the sake of clarity in illustrating connections and does not affect the functionality of the circuit.</a:t>
            </a:r>
            <a:endParaRPr lang="en-AU" sz="180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75619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slide when to support students with setting up the electric circuit for measuring current and voltage.</a:t>
            </a: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To support students in setting up the circuits in steps, instruct them</a:t>
            </a:r>
            <a:r>
              <a:rPr lang="en-AU" sz="1800" dirty="0">
                <a:effectLst/>
                <a:latin typeface="Arial" panose="020B0604020202020204" pitchFamily="34" charset="0"/>
                <a:ea typeface="Calibri" panose="020F0502020204030204" pitchFamily="34" charset="0"/>
              </a:rPr>
              <a:t> to set up a circuit with a powerpack connected to an ammeter and a resistor with the conducting wires only. </a:t>
            </a:r>
          </a:p>
          <a:p>
            <a:pPr marL="0" indent="0">
              <a:lnSpc>
                <a:spcPct val="150000"/>
              </a:lnSpc>
              <a:spcBef>
                <a:spcPts val="1200"/>
              </a:spcBef>
              <a:spcAft>
                <a:spcPts val="600"/>
              </a:spcAft>
              <a:buFont typeface="+mj-lt"/>
              <a:buNone/>
            </a:pPr>
            <a:endParaRPr lang="en-AU" sz="1800" dirty="0">
              <a:effectLst/>
              <a:latin typeface="Arial" panose="020B0604020202020204" pitchFamily="34" charset="0"/>
              <a:ea typeface="Calibri" panose="020F0502020204030204" pitchFamily="34" charset="0"/>
            </a:endParaRPr>
          </a:p>
          <a:p>
            <a:pPr marL="0" indent="0">
              <a:lnSpc>
                <a:spcPct val="150000"/>
              </a:lnSpc>
              <a:spcBef>
                <a:spcPts val="1200"/>
              </a:spcBef>
              <a:spcAft>
                <a:spcPts val="600"/>
              </a:spcAft>
              <a:buFont typeface="+mj-lt"/>
              <a:buNone/>
            </a:pPr>
            <a:r>
              <a:rPr lang="en-AU" sz="1800" dirty="0">
                <a:effectLst/>
                <a:latin typeface="Arial" panose="020B0604020202020204" pitchFamily="34" charset="0"/>
                <a:ea typeface="Calibri" panose="020F0502020204030204" pitchFamily="34" charset="0"/>
              </a:rPr>
              <a:t>Note:  If the voltmeter/</a:t>
            </a:r>
            <a:r>
              <a:rPr lang="en-AU" sz="1800" dirty="0" err="1">
                <a:effectLst/>
                <a:latin typeface="Arial" panose="020B0604020202020204" pitchFamily="34" charset="0"/>
                <a:ea typeface="Calibri" panose="020F0502020204030204" pitchFamily="34" charset="0"/>
              </a:rPr>
              <a:t>multimeter</a:t>
            </a:r>
            <a:r>
              <a:rPr lang="en-AU" sz="1800" dirty="0">
                <a:effectLst/>
                <a:latin typeface="Arial" panose="020B0604020202020204" pitchFamily="34" charset="0"/>
                <a:ea typeface="Calibri" panose="020F0502020204030204" pitchFamily="34" charset="0"/>
              </a:rPr>
              <a:t> is giving a negative reading,</a:t>
            </a:r>
            <a:r>
              <a:rPr lang="en-AU" sz="2000" b="0" i="0" dirty="0">
                <a:solidFill>
                  <a:srgbClr val="474747"/>
                </a:solidFill>
                <a:effectLst/>
                <a:highlight>
                  <a:srgbClr val="FFFFFF"/>
                </a:highlight>
                <a:latin typeface="Arial" panose="020B0604020202020204" pitchFamily="34" charset="0"/>
              </a:rPr>
              <a:t> it means that </a:t>
            </a:r>
            <a:r>
              <a:rPr lang="en-AU" sz="2000" b="0" i="0" dirty="0">
                <a:solidFill>
                  <a:srgbClr val="040C28"/>
                </a:solidFill>
                <a:effectLst/>
                <a:highlight>
                  <a:srgbClr val="D3E3FD"/>
                </a:highlight>
                <a:latin typeface="Arial" panose="020B0604020202020204" pitchFamily="34" charset="0"/>
              </a:rPr>
              <a:t>your leads are in the wrong position</a:t>
            </a:r>
            <a:r>
              <a:rPr lang="en-AU" sz="2000" b="0" i="0" dirty="0">
                <a:solidFill>
                  <a:srgbClr val="474747"/>
                </a:solidFill>
                <a:effectLst/>
                <a:highlight>
                  <a:srgbClr val="FFFFFF"/>
                </a:highlight>
                <a:latin typeface="Arial" panose="020B0604020202020204" pitchFamily="34" charset="0"/>
              </a:rPr>
              <a:t>. To fix this, reverse the order of your leads. Your black lead should go where your red lead is. Your red lead should go where your black lead is.</a:t>
            </a:r>
            <a:r>
              <a:rPr lang="en-AU" sz="1800" dirty="0">
                <a:effectLst/>
                <a:latin typeface="Arial" panose="020B0604020202020204" pitchFamily="34" charset="0"/>
                <a:ea typeface="Calibri" panose="020F0502020204030204" pitchFamily="34" charset="0"/>
              </a:rPr>
              <a:t> </a:t>
            </a:r>
          </a:p>
          <a:p>
            <a:pPr marL="0" marR="0" lvl="0" indent="0" algn="l" defTabSz="1219170" rtl="0" eaLnBrk="1" fontAlgn="auto" latinLnBrk="0" hangingPunct="1">
              <a:lnSpc>
                <a:spcPct val="150000"/>
              </a:lnSpc>
              <a:spcBef>
                <a:spcPts val="1200"/>
              </a:spcBef>
              <a:spcAft>
                <a:spcPts val="600"/>
              </a:spcAft>
              <a:buClrTx/>
              <a:buSzTx/>
              <a:buFont typeface="+mj-lt"/>
              <a:buNone/>
              <a:tabLst/>
              <a:defRPr/>
            </a:pPr>
            <a:r>
              <a:rPr lang="en-AU" sz="1400" b="0" i="0" dirty="0">
                <a:effectLst/>
                <a:highlight>
                  <a:srgbClr val="F8FAFC"/>
                </a:highlight>
                <a:latin typeface="Arial" panose="020B0604020202020204" pitchFamily="34" charset="0"/>
                <a:ea typeface="Calibri" panose="020F0502020204030204" pitchFamily="34" charset="0"/>
              </a:rPr>
              <a:t>T</a:t>
            </a:r>
            <a:r>
              <a:rPr lang="en-AU" sz="1600" b="0" i="0" dirty="0">
                <a:effectLst/>
                <a:highlight>
                  <a:srgbClr val="F8FAFC"/>
                </a:highlight>
                <a:latin typeface="Arial" panose="020B0604020202020204" pitchFamily="34" charset="0"/>
              </a:rPr>
              <a:t>he colour of connecting wires is purely for the sake of clarity in illustrating connections and does not affect the functionality of the circuit.</a:t>
            </a:r>
            <a:endParaRPr lang="en-AU" sz="1400" dirty="0">
              <a:effectLst/>
              <a:latin typeface="Arial" panose="020B0604020202020204" pitchFamily="34" charset="0"/>
              <a:ea typeface="Calibri" panose="020F0502020204030204" pitchFamily="34" charset="0"/>
            </a:endParaRPr>
          </a:p>
          <a:p>
            <a:pPr marL="0" indent="0">
              <a:lnSpc>
                <a:spcPct val="150000"/>
              </a:lnSpc>
              <a:spcBef>
                <a:spcPts val="1200"/>
              </a:spcBef>
              <a:spcAft>
                <a:spcPts val="600"/>
              </a:spcAft>
              <a:buFont typeface="+mj-lt"/>
              <a:buNone/>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2604764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Display this slide to support students with setting up the electric circuit for measuring current and voltage.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400" b="0" i="0" dirty="0">
                <a:effectLst/>
                <a:highlight>
                  <a:srgbClr val="F8FAFC"/>
                </a:highlight>
                <a:latin typeface="Arial" panose="020B0604020202020204" pitchFamily="34" charset="0"/>
                <a:ea typeface="Calibri" panose="020F0502020204030204" pitchFamily="34" charset="0"/>
              </a:rPr>
              <a:t>T</a:t>
            </a:r>
            <a:r>
              <a:rPr lang="en-AU" sz="1600" b="0" i="0" dirty="0">
                <a:effectLst/>
                <a:highlight>
                  <a:srgbClr val="F8FAFC"/>
                </a:highlight>
                <a:latin typeface="Arial" panose="020B0604020202020204" pitchFamily="34" charset="0"/>
              </a:rPr>
              <a:t>he colour of connecting wires is purely for the sake of clarity in illustrating connections and does not affect the functionality of the circuit.</a:t>
            </a:r>
            <a:endParaRPr lang="en-AU" sz="1400" dirty="0">
              <a:effectLst/>
              <a:latin typeface="Arial" panose="020B0604020202020204" pitchFamily="34" charset="0"/>
              <a:ea typeface="Calibri" panose="020F0502020204030204" pitchFamily="34" charset="0"/>
            </a:endParaRP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40860997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Explain the concept of resistance. </a:t>
            </a:r>
          </a:p>
          <a:p>
            <a:endParaRPr lang="en-AU"/>
          </a:p>
          <a:p>
            <a:r>
              <a:rPr lang="en-AU"/>
              <a:t>CLICK</a:t>
            </a:r>
          </a:p>
          <a:p>
            <a:r>
              <a:rPr lang="en-AU"/>
              <a:t>Explain how the resistance can be calculated by substituting the voltage and current values in the Ohm’s law equation. </a:t>
            </a:r>
          </a:p>
          <a:p>
            <a:endParaRPr lang="en-AU"/>
          </a:p>
          <a:p>
            <a:r>
              <a:rPr lang="en-AU"/>
              <a:t>CLICK</a:t>
            </a:r>
          </a:p>
          <a:p>
            <a:r>
              <a:rPr lang="en-AU"/>
              <a:t>Explain how it can also be calculated from the voltage vs. current graph slope.</a:t>
            </a:r>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417102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Teacher note: Add a link, join code or QR code to this slide so that students can complete the Getting to know each other activity.</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9075068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effectLst/>
                    <a:latin typeface="Arial" panose="020B0604020202020204" pitchFamily="34" charset="0"/>
                    <a:ea typeface="Calibri" panose="020F0502020204030204" pitchFamily="34" charset="0"/>
                  </a:rPr>
                  <a:t> This slide contains animations. </a:t>
                </a:r>
              </a:p>
              <a:p>
                <a:pPr marL="0" indent="0" algn="l">
                  <a:buFont typeface="Arial" panose="020B0604020202020204" pitchFamily="34" charset="0"/>
                  <a:buNone/>
                </a:pPr>
                <a:endParaRPr lang="en-AU" b="1" dirty="0"/>
              </a:p>
              <a:p>
                <a:pPr marL="0" indent="0" algn="l">
                  <a:buFont typeface="Arial" panose="020B0604020202020204" pitchFamily="34" charset="0"/>
                  <a:buNone/>
                </a:pPr>
                <a:r>
                  <a:rPr lang="en-AU" b="1" dirty="0"/>
                  <a:t>Ohm’s law calculations</a:t>
                </a:r>
              </a:p>
              <a:p>
                <a:pPr marL="285750" indent="-285750" algn="l">
                  <a:buFont typeface="Arial" panose="020B0604020202020204" pitchFamily="34" charset="0"/>
                  <a:buChar char="•"/>
                </a:pPr>
                <a:endParaRPr lang="en-AU" dirty="0"/>
              </a:p>
              <a:p>
                <a:pPr marL="285750" indent="-285750" algn="l">
                  <a:buFont typeface="Arial" panose="020B0604020202020204" pitchFamily="34" charset="0"/>
                  <a:buChar char="•"/>
                </a:pPr>
                <a:r>
                  <a:rPr lang="en-AU" dirty="0"/>
                  <a:t>If current and resistance are provided, then voltage can be calculated using Ohm’s law, V=IR. That means multiplying current with resistance.</a:t>
                </a:r>
              </a:p>
              <a:p>
                <a:pPr marL="285750" indent="-285750">
                  <a:buFont typeface="Arial" panose="020B0604020202020204" pitchFamily="34" charset="0"/>
                  <a:buChar char="•"/>
                </a:pPr>
                <a:r>
                  <a:rPr lang="en-AU" dirty="0"/>
                  <a:t>If voltage and resistance are provided, then current can be calculated by rearranging Ohm’s law equation  </a:t>
                </a:r>
                <a14:m>
                  <m:oMath xmlns:m="http://schemas.openxmlformats.org/officeDocument/2006/math">
                    <m:r>
                      <m:rPr>
                        <m:sty m:val="p"/>
                      </m:rPr>
                      <a:rPr lang="en-AU" b="0" i="0" smtClean="0">
                        <a:latin typeface="Cambria Math" panose="02040503050406030204" pitchFamily="18" charset="0"/>
                      </a:rPr>
                      <m:t>I</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𝑉</m:t>
                        </m:r>
                      </m:num>
                      <m:den>
                        <m:r>
                          <a:rPr lang="en-AU" b="0" i="1" smtClean="0">
                            <a:latin typeface="Cambria Math" panose="02040503050406030204" pitchFamily="18" charset="0"/>
                          </a:rPr>
                          <m:t>𝑅</m:t>
                        </m:r>
                      </m:den>
                    </m:f>
                  </m:oMath>
                </a14:m>
                <a:r>
                  <a:rPr lang="en-AU" dirty="0"/>
                  <a:t> </a:t>
                </a:r>
              </a:p>
              <a:p>
                <a:pPr marL="285750" indent="-285750">
                  <a:buFont typeface="Arial" panose="020B0604020202020204" pitchFamily="34" charset="0"/>
                  <a:buChar char="•"/>
                </a:pPr>
                <a:r>
                  <a:rPr lang="en-AU" dirty="0"/>
                  <a:t>If voltage and current are provided, then resistance can be calculated by rearranging using Ohm’s law equation  </a:t>
                </a:r>
                <a14:m>
                  <m:oMath xmlns:m="http://schemas.openxmlformats.org/officeDocument/2006/math">
                    <m:r>
                      <m:rPr>
                        <m:sty m:val="p"/>
                      </m:rPr>
                      <a:rPr lang="en-AU" b="0" i="0" smtClean="0">
                        <a:latin typeface="Cambria Math" panose="02040503050406030204" pitchFamily="18" charset="0"/>
                      </a:rPr>
                      <m:t>R</m:t>
                    </m:r>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𝑉</m:t>
                        </m:r>
                      </m:num>
                      <m:den>
                        <m:r>
                          <a:rPr lang="en-AU" b="0" i="1" smtClean="0">
                            <a:latin typeface="Cambria Math" panose="02040503050406030204" pitchFamily="18" charset="0"/>
                          </a:rPr>
                          <m:t>𝐼</m:t>
                        </m:r>
                      </m:den>
                    </m:f>
                  </m:oMath>
                </a14:m>
                <a:r>
                  <a:rPr lang="en-AU" dirty="0"/>
                  <a:t>  </a:t>
                </a:r>
              </a:p>
              <a:p>
                <a:endParaRPr lang="en-AU" dirty="0"/>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a:effectLst/>
                    <a:latin typeface="Arial" panose="020B0604020202020204" pitchFamily="34" charset="0"/>
                    <a:ea typeface="Calibri" panose="020F0502020204030204" pitchFamily="34" charset="0"/>
                  </a:rPr>
                  <a:t>This slide contains animations. </a:t>
                </a:r>
              </a:p>
              <a:p>
                <a:pPr marL="0" indent="0" algn="l">
                  <a:buFont typeface="Arial" panose="020B0604020202020204" pitchFamily="34" charset="0"/>
                  <a:buNone/>
                </a:pPr>
                <a:endParaRPr lang="en-AU" b="1"/>
              </a:p>
              <a:p>
                <a:pPr marL="0" indent="0" algn="l">
                  <a:buFont typeface="Arial" panose="020B0604020202020204" pitchFamily="34" charset="0"/>
                  <a:buNone/>
                </a:pPr>
                <a:r>
                  <a:rPr lang="en-AU" b="1"/>
                  <a:t>Ohm’s law calculations</a:t>
                </a:r>
              </a:p>
              <a:p>
                <a:pPr marL="285750" indent="-285750" algn="l">
                  <a:buFont typeface="Arial" panose="020B0604020202020204" pitchFamily="34" charset="0"/>
                  <a:buChar char="•"/>
                </a:pPr>
                <a:endParaRPr lang="en-AU"/>
              </a:p>
              <a:p>
                <a:pPr marL="285750" indent="-285750" algn="l">
                  <a:buFont typeface="Arial" panose="020B0604020202020204" pitchFamily="34" charset="0"/>
                  <a:buChar char="•"/>
                </a:pPr>
                <a:r>
                  <a:rPr lang="en-AU"/>
                  <a:t>If current and resistance are provided, then voltage can be calculated using Ohm’s law, V=IR. That means multiplying current with resistance.</a:t>
                </a:r>
              </a:p>
              <a:p>
                <a:pPr marL="285750" indent="-285750">
                  <a:buFont typeface="Arial" panose="020B0604020202020204" pitchFamily="34" charset="0"/>
                  <a:buChar char="•"/>
                </a:pPr>
                <a:r>
                  <a:rPr lang="en-AU"/>
                  <a:t>If voltage and resistance are provided, then current can be calculated by rearranging Ohm’s law equation  </a:t>
                </a:r>
                <a:r>
                  <a:rPr lang="en-AU" b="0" i="0">
                    <a:latin typeface="Cambria Math" panose="02040503050406030204" pitchFamily="18" charset="0"/>
                  </a:rPr>
                  <a:t>I=𝑉/𝑅</a:t>
                </a:r>
                <a:r>
                  <a:rPr lang="en-AU"/>
                  <a:t> </a:t>
                </a:r>
              </a:p>
              <a:p>
                <a:pPr marL="285750" indent="-285750">
                  <a:buFont typeface="Arial" panose="020B0604020202020204" pitchFamily="34" charset="0"/>
                  <a:buChar char="•"/>
                </a:pPr>
                <a:r>
                  <a:rPr lang="en-AU"/>
                  <a:t>If voltage and current are provided, then resistance can be calculated by rearranging using Ohm’s law equation  </a:t>
                </a:r>
                <a:r>
                  <a:rPr lang="en-AU" b="0" i="0">
                    <a:latin typeface="Cambria Math" panose="02040503050406030204" pitchFamily="18" charset="0"/>
                  </a:rPr>
                  <a:t>R=𝑉/𝐼</a:t>
                </a:r>
                <a:r>
                  <a:rPr lang="en-AU"/>
                  <a:t>  </a:t>
                </a:r>
              </a:p>
              <a:p>
                <a:endParaRPr lang="en-AU"/>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25281560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pPr>
            <a:r>
              <a:rPr lang="en-AU" dirty="0"/>
              <a:t>1. </a:t>
            </a:r>
            <a:r>
              <a:rPr lang="en-AU" sz="1800" dirty="0">
                <a:effectLst/>
                <a:latin typeface="Arial" panose="020B0604020202020204" pitchFamily="34" charset="0"/>
                <a:ea typeface="Calibri" panose="020F0502020204030204" pitchFamily="34" charset="0"/>
              </a:rPr>
              <a:t>A circuit contains a resistor of 20 ohm (Ω), and the current flowing through the resistor is 2.5 amperes (A). Calculate the voltage across the resistor.</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Use the formula V=IR.</a:t>
            </a:r>
          </a:p>
          <a:p>
            <a:pPr marL="0" indent="0">
              <a:buFont typeface="+mj-lt"/>
              <a:buNone/>
            </a:pPr>
            <a:r>
              <a:rPr lang="en-AU" b="0" i="0" dirty="0">
                <a:effectLst/>
                <a:highlight>
                  <a:srgbClr val="F8FAFC"/>
                </a:highlight>
                <a:latin typeface="Arial" panose="020B0604020202020204" pitchFamily="34" charset="0"/>
              </a:rPr>
              <a:t>V =50 Volts</a:t>
            </a:r>
            <a:endParaRPr lang="en-AU" dirty="0"/>
          </a:p>
          <a:p>
            <a:pPr marL="0" lvl="0" indent="0">
              <a:lnSpc>
                <a:spcPct val="150000"/>
              </a:lnSpc>
              <a:spcBef>
                <a:spcPts val="1200"/>
              </a:spcBef>
              <a:spcAft>
                <a:spcPts val="600"/>
              </a:spcAft>
              <a:buFont typeface="+mj-lt"/>
              <a:buNone/>
            </a:pPr>
            <a:r>
              <a:rPr lang="en-AU" dirty="0"/>
              <a:t>2. </a:t>
            </a:r>
            <a:r>
              <a:rPr lang="en-AU" sz="1800" dirty="0">
                <a:effectLst/>
                <a:latin typeface="Arial" panose="020B0604020202020204" pitchFamily="34" charset="0"/>
                <a:ea typeface="Calibri" panose="020F0502020204030204" pitchFamily="34" charset="0"/>
              </a:rPr>
              <a:t>A circuit includes a 10 ohm (Ω) resistor and a 20 V power supply. Calculate the current (I) flowing through the circuit.</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Use the formula I=V/R to find the current.</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I =2 Amperes</a:t>
            </a:r>
          </a:p>
          <a:p>
            <a:pPr marL="0" lvl="0" indent="0">
              <a:lnSpc>
                <a:spcPct val="150000"/>
              </a:lnSpc>
              <a:spcBef>
                <a:spcPts val="1200"/>
              </a:spcBef>
              <a:spcAft>
                <a:spcPts val="600"/>
              </a:spcAft>
              <a:buFont typeface="+mj-lt"/>
              <a:buNone/>
            </a:pPr>
            <a:r>
              <a:rPr lang="en-AU" b="0" i="0" dirty="0">
                <a:effectLst/>
                <a:highlight>
                  <a:srgbClr val="F8FAFC"/>
                </a:highlight>
                <a:latin typeface="Arial" panose="020B0604020202020204" pitchFamily="34" charset="0"/>
              </a:rPr>
              <a:t>3. </a:t>
            </a:r>
            <a:r>
              <a:rPr lang="en-AU" sz="1800" dirty="0">
                <a:effectLst/>
                <a:latin typeface="Arial" panose="020B0604020202020204" pitchFamily="34" charset="0"/>
                <a:ea typeface="Calibri" panose="020F0502020204030204" pitchFamily="34" charset="0"/>
              </a:rPr>
              <a:t>In a circuit, a current of 0.8 A flows through a resistor when 12 V is applied across it. Calculate the resistance of the resistor.</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Use the formula </a:t>
            </a:r>
            <a:r>
              <a:rPr lang="en-AU" b="0" i="1" dirty="0">
                <a:effectLst/>
                <a:highlight>
                  <a:srgbClr val="F8FAFC"/>
                </a:highlight>
                <a:latin typeface="Arial" panose="020B0604020202020204" pitchFamily="34" charset="0"/>
              </a:rPr>
              <a:t>R</a:t>
            </a:r>
            <a:r>
              <a:rPr lang="en-AU" b="0" i="0" dirty="0">
                <a:effectLst/>
                <a:highlight>
                  <a:srgbClr val="F8FAFC"/>
                </a:highlight>
                <a:latin typeface="Arial" panose="020B0604020202020204" pitchFamily="34" charset="0"/>
              </a:rPr>
              <a:t>=V/I​ to calculate the resistance.</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Resistance =15 ohms</a:t>
            </a:r>
          </a:p>
          <a:p>
            <a:pPr marL="0" marR="0" lvl="0" indent="0" algn="l" defTabSz="1219170" rtl="0" eaLnBrk="1" fontAlgn="auto" latinLnBrk="0" hangingPunct="1">
              <a:lnSpc>
                <a:spcPct val="100000"/>
              </a:lnSpc>
              <a:spcBef>
                <a:spcPts val="0"/>
              </a:spcBef>
              <a:spcAft>
                <a:spcPts val="0"/>
              </a:spcAft>
              <a:buClrTx/>
              <a:buSzTx/>
              <a:buFont typeface="+mj-lt"/>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14047514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1.    In another circuit, the resistance of a resistor is 30 ohms (Ω), and the current flowing through the circuit is 500 milliamperes (mA). Determine the voltage across the resistor using Ohm's Law. Remember to convert the current from milliamperes to amperes before calculating.</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current from milliamperes to amperes (1 ampere = 1000 milliamperes).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I=0.5 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V=IR.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V=15 Amperes</a:t>
                </a:r>
              </a:p>
              <a:p>
                <a:pPr marL="0" indent="0" algn="l">
                  <a:buFont typeface="+mj-lt"/>
                  <a:buNone/>
                </a:pPr>
                <a:endParaRPr lang="en-AU" b="0" i="0" dirty="0">
                  <a:effectLst/>
                  <a:highlight>
                    <a:srgbClr val="F8FAFC"/>
                  </a:highlight>
                  <a:latin typeface="Arial" panose="020B0604020202020204" pitchFamily="34" charset="0"/>
                </a:endParaRPr>
              </a:p>
              <a:p>
                <a:pPr marL="0" indent="0" algn="l">
                  <a:buFont typeface="+mj-lt"/>
                  <a:buNone/>
                </a:pPr>
                <a:r>
                  <a:rPr lang="en-AU" b="0" i="0" dirty="0">
                    <a:effectLst/>
                    <a:highlight>
                      <a:srgbClr val="F8FAFC"/>
                    </a:highlight>
                    <a:latin typeface="Arial" panose="020B0604020202020204" pitchFamily="34" charset="0"/>
                  </a:rPr>
                  <a:t>2.   In a circuit, a resistor has a resistance of 5000 milliohms (</a:t>
                </a:r>
                <a:r>
                  <a:rPr lang="en-AU" b="0" i="0" dirty="0" err="1">
                    <a:effectLst/>
                    <a:highlight>
                      <a:srgbClr val="F8FAFC"/>
                    </a:highlight>
                    <a:latin typeface="Arial" panose="020B0604020202020204" pitchFamily="34" charset="0"/>
                  </a:rPr>
                  <a:t>mΩ</a:t>
                </a:r>
                <a:r>
                  <a:rPr lang="en-AU" b="0" i="0" dirty="0">
                    <a:effectLst/>
                    <a:highlight>
                      <a:srgbClr val="F8FAFC"/>
                    </a:highlight>
                    <a:latin typeface="Arial" panose="020B0604020202020204" pitchFamily="34" charset="0"/>
                  </a:rPr>
                  <a:t>) and the voltage across the resistor is 15 volts (V). Calculate the current (I) flowing through the resistor using Ohm's Law. Remember to convert the resistance from milliohms to ohms before calculating.</a:t>
                </a:r>
              </a:p>
              <a:p>
                <a:pPr marL="0" indent="0" algn="l">
                  <a:buFont typeface="+mj-lt"/>
                  <a:buNone/>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resistance from milliohms to ohms (1 ohm = 1000 milliohms).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R=5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I=V/R to find the current.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I=100 Amperes</a:t>
                </a:r>
              </a:p>
              <a:p>
                <a:pPr marL="285750" indent="-285750" algn="l">
                  <a:buFont typeface="Arial" panose="020B0604020202020204" pitchFamily="34" charset="0"/>
                  <a:buChar char="•"/>
                </a:pPr>
                <a:endParaRPr lang="en-AU" b="0" i="0" dirty="0">
                  <a:effectLst/>
                  <a:highlight>
                    <a:srgbClr val="F8FAFC"/>
                  </a:highlight>
                  <a:latin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i="0" dirty="0">
                  <a:effectLst/>
                  <a:highlight>
                    <a:srgbClr val="F8FAFC"/>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3.    A circuit with a voltage of 24 volts (V) applied across a resistor allows a current of 0.5 amperes (A) to flow through it. Calculate the resistance of the resistor. Express the resistance in kilohms (</a:t>
                </a:r>
                <a:r>
                  <a:rPr lang="en-AU" b="0" i="0" dirty="0" err="1">
                    <a:effectLst/>
                    <a:highlight>
                      <a:srgbClr val="F8FAFC"/>
                    </a:highlight>
                    <a:latin typeface="Arial" panose="020B0604020202020204" pitchFamily="34" charset="0"/>
                  </a:rPr>
                  <a:t>kΩ</a:t>
                </a:r>
                <a:r>
                  <a:rPr lang="en-AU" b="0" i="0" dirty="0">
                    <a:effectLst/>
                    <a:highlight>
                      <a:srgbClr val="F8FAFC"/>
                    </a:highlight>
                    <a:latin typeface="Arial" panose="020B0604020202020204" pitchFamily="34" charset="0"/>
                  </a:rPr>
                  <a:t>).</a:t>
                </a:r>
              </a:p>
              <a:p>
                <a:pPr algn="l" fontAlgn="base">
                  <a:buFont typeface="+mj-lt"/>
                  <a:buNone/>
                </a:pPr>
                <a:r>
                  <a:rPr lang="en-AU" b="0" i="0" dirty="0">
                    <a:effectLst/>
                    <a:highlight>
                      <a:srgbClr val="F8FAFC"/>
                    </a:highlight>
                    <a:latin typeface="Arial" panose="020B0604020202020204" pitchFamily="34" charset="0"/>
                  </a:rPr>
                  <a:t>Hint </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a:t>
                </a:r>
                <a:r>
                  <a:rPr lang="en-AU" b="0" i="1" dirty="0">
                    <a:effectLst/>
                    <a:highlight>
                      <a:srgbClr val="F8FAFC"/>
                    </a:highlight>
                    <a:latin typeface="Arial" panose="020B0604020202020204" pitchFamily="34" charset="0"/>
                  </a:rPr>
                  <a:t>R</a:t>
                </a:r>
                <a:r>
                  <a:rPr lang="en-AU" b="0" i="0" dirty="0">
                    <a:effectLst/>
                    <a:highlight>
                      <a:srgbClr val="F8FAFC"/>
                    </a:highlight>
                    <a:latin typeface="Arial" panose="020B0604020202020204" pitchFamily="34" charset="0"/>
                  </a:rPr>
                  <a:t>=V/I​ to calculate the resistance.</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R=48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resulting resistance from ohms to kilohms (1 kilohm = 1000 ohms) for the final answer.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 0.48kohms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marL="0" indent="0">
                  <a:buFont typeface="+mj-lt"/>
                  <a:buNone/>
                </a:pPr>
                <a:r>
                  <a:rPr lang="en-AU" b="0" dirty="0"/>
                  <a:t>4.  When the resistance of a resistor is doubled, the current will be lower than the corresponding current values in 1. Thus, the ratio of V to I will be higher, and the slope will be steeper.</a:t>
                </a:r>
                <a:endParaRPr lang="en-AU" dirty="0"/>
              </a:p>
              <a:p>
                <a:pPr marL="0" indent="0">
                  <a:buFont typeface="+mj-lt"/>
                  <a:buNone/>
                </a:pPr>
                <a:r>
                  <a:rPr lang="en-AU" b="1" dirty="0"/>
                  <a:t>Suggested answer: </a:t>
                </a:r>
                <a:r>
                  <a:rPr lang="en-AU" dirty="0"/>
                  <a:t>Metallic conductors for which the current is directly proportional to the voltage across its ends (provided the other variables like temperature are constant) obey Ohm’s law and are called ohmic. The electric current flowing through a light globe is 100 mA when the voltage across the globe is 1.5 volts. The current is measured to be 150 mA when the voltage is doubled. Explain if the light globe is ohmic or non-ohmic. Support your response with a calculation.</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Sample answer:</a:t>
                </a: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Let </a:t>
                </a:r>
                <a:r>
                  <a:rPr lang="en-AU" sz="1800" i="1" u="none" dirty="0">
                    <a:solidFill>
                      <a:srgbClr val="008080"/>
                    </a:solidFill>
                    <a:effectLst/>
                    <a:latin typeface="Cambria Math" panose="02040503050406030204" pitchFamily="18" charset="0"/>
                    <a:ea typeface="Calibri" panose="020F0502020204030204" pitchFamily="34" charset="0"/>
                  </a:rPr>
                  <a:t>I=100 mA</a:t>
                </a:r>
                <a:r>
                  <a:rPr lang="en-AU" sz="1800" i="1" u="none" dirty="0">
                    <a:solidFill>
                      <a:srgbClr val="008080"/>
                    </a:solidFill>
                    <a:effectLst/>
                    <a:latin typeface="Cambria Math" panose="02040503050406030204" pitchFamily="18" charset="0"/>
                    <a:ea typeface="Yu Mincho" panose="02020400000000000000" pitchFamily="18" charset="-128"/>
                  </a:rPr>
                  <a:t>=0.100 A</a:t>
                </a:r>
                <a:r>
                  <a:rPr lang="en-AU" sz="1800" u="none" dirty="0">
                    <a:solidFill>
                      <a:srgbClr val="008080"/>
                    </a:solidFill>
                    <a:effectLst/>
                    <a:latin typeface="Arial" panose="020B0604020202020204" pitchFamily="34" charset="0"/>
                    <a:ea typeface="Yu Mincho" panose="02020400000000000000" pitchFamily="18" charset="-128"/>
                  </a:rPr>
                  <a:t> and </a:t>
                </a:r>
                <a14:m>
                  <m:oMath xmlns:m="http://schemas.openxmlformats.org/officeDocument/2006/math">
                    <m:r>
                      <a:rPr lang="en-AU" sz="1800" i="1" u="none">
                        <a:solidFill>
                          <a:srgbClr val="008080"/>
                        </a:solidFill>
                        <a:effectLst/>
                        <a:latin typeface="Cambria Math" panose="02040503050406030204" pitchFamily="18" charset="0"/>
                        <a:ea typeface="Yu Mincho" panose="02020400000000000000" pitchFamily="18" charset="-128"/>
                      </a:rPr>
                      <m:t>𝑉</m:t>
                    </m:r>
                    <m:r>
                      <a:rPr lang="en-AU" sz="1800" i="1" u="none">
                        <a:solidFill>
                          <a:srgbClr val="008080"/>
                        </a:solidFill>
                        <a:effectLst/>
                        <a:latin typeface="Cambria Math" panose="02040503050406030204" pitchFamily="18" charset="0"/>
                        <a:ea typeface="Yu Mincho" panose="02020400000000000000" pitchFamily="18" charset="-128"/>
                      </a:rPr>
                      <m:t>=1.5 </m:t>
                    </m:r>
                    <m:r>
                      <a:rPr lang="en-AU" sz="1800" i="1" u="none">
                        <a:solidFill>
                          <a:srgbClr val="008080"/>
                        </a:solidFill>
                        <a:effectLst/>
                        <a:latin typeface="Cambria Math" panose="02040503050406030204" pitchFamily="18" charset="0"/>
                        <a:ea typeface="Yu Mincho" panose="02020400000000000000" pitchFamily="18" charset="-128"/>
                      </a:rPr>
                      <m:t>𝑉</m:t>
                    </m:r>
                  </m:oMath>
                </a14:m>
                <a:r>
                  <a:rPr lang="en-AU" sz="1800" u="none" dirty="0">
                    <a:solidFill>
                      <a:srgbClr val="008080"/>
                    </a:solidFill>
                    <a:effectLst/>
                    <a:latin typeface="Arial" panose="020B0604020202020204" pitchFamily="34" charset="0"/>
                    <a:ea typeface="Yu Mincho" panose="02020400000000000000" pitchFamily="18" charset="-128"/>
                  </a:rPr>
                  <a:t> (remembering that the prefix milli (m) is the fraction </a:t>
                </a:r>
                <a14:m>
                  <m:oMath xmlns:m="http://schemas.openxmlformats.org/officeDocument/2006/math">
                    <m:sSup>
                      <m:sSupPr>
                        <m:ctrlPr>
                          <a:rPr lang="en-AU" sz="1800" i="1" u="none">
                            <a:solidFill>
                              <a:srgbClr val="008080"/>
                            </a:solidFill>
                            <a:effectLst/>
                            <a:latin typeface="Cambria Math" panose="02040503050406030204" pitchFamily="18" charset="0"/>
                            <a:ea typeface="Yu Mincho" panose="02020400000000000000" pitchFamily="18" charset="-128"/>
                          </a:rPr>
                        </m:ctrlPr>
                      </m:sSupPr>
                      <m:e>
                        <m:r>
                          <a:rPr lang="en-AU" sz="1800" i="1" u="none">
                            <a:solidFill>
                              <a:srgbClr val="008080"/>
                            </a:solidFill>
                            <a:effectLst/>
                            <a:latin typeface="Cambria Math" panose="02040503050406030204" pitchFamily="18" charset="0"/>
                            <a:ea typeface="Yu Mincho" panose="02020400000000000000" pitchFamily="18" charset="-128"/>
                          </a:rPr>
                          <m:t>10</m:t>
                        </m:r>
                      </m:e>
                      <m:sup>
                        <m:r>
                          <a:rPr lang="en-AU" sz="1800" i="1" u="none">
                            <a:solidFill>
                              <a:srgbClr val="008080"/>
                            </a:solidFill>
                            <a:effectLst/>
                            <a:latin typeface="Cambria Math" panose="02040503050406030204" pitchFamily="18" charset="0"/>
                            <a:ea typeface="Yu Mincho" panose="02020400000000000000" pitchFamily="18" charset="-128"/>
                          </a:rPr>
                          <m:t>−3</m:t>
                        </m:r>
                      </m:sup>
                    </m:sSup>
                  </m:oMath>
                </a14:m>
                <a:r>
                  <a:rPr lang="en-AU" sz="1800" u="none" dirty="0">
                    <a:solidFill>
                      <a:srgbClr val="008080"/>
                    </a:solidFill>
                    <a:effectLst/>
                    <a:latin typeface="Arial" panose="020B0604020202020204" pitchFamily="34" charset="0"/>
                    <a:ea typeface="Yu Mincho" panose="02020400000000000000" pitchFamily="18" charset="-128"/>
                  </a:rPr>
                  <a:t>)</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Using </a:t>
                </a:r>
                <a:r>
                  <a:rPr lang="en-AU" sz="1800" u="none" dirty="0">
                    <a:effectLst/>
                    <a:latin typeface="Arial" panose="020B0604020202020204" pitchFamily="34" charset="0"/>
                    <a:ea typeface="Calibri" panose="020F0502020204030204" pitchFamily="34" charset="0"/>
                  </a:rPr>
                  <a:t>Ohm’s </a:t>
                </a:r>
                <a:r>
                  <a:rPr lang="en-AU" sz="1800" u="none" dirty="0">
                    <a:solidFill>
                      <a:srgbClr val="008080"/>
                    </a:solidFill>
                    <a:effectLst/>
                    <a:latin typeface="Arial" panose="020B0604020202020204" pitchFamily="34" charset="0"/>
                    <a:ea typeface="Calibri" panose="020F0502020204030204" pitchFamily="34" charset="0"/>
                  </a:rPr>
                  <a:t>Law: </a:t>
                </a:r>
                <a:r>
                  <a:rPr lang="en-AU" sz="1800" i="1" u="none" dirty="0">
                    <a:solidFill>
                      <a:srgbClr val="008080"/>
                    </a:solidFill>
                    <a:effectLst/>
                    <a:latin typeface="Cambria Math" panose="02040503050406030204" pitchFamily="18" charset="0"/>
                    <a:ea typeface="Calibri" panose="020F0502020204030204" pitchFamily="34" charset="0"/>
                  </a:rPr>
                  <a:t>V=IR</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Rearranging the equation to make R the subject</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14:m>
                  <m:oMathPara xmlns:m="http://schemas.openxmlformats.org/officeDocument/2006/math">
                    <m:oMathParaPr>
                      <m:jc m:val="left"/>
                    </m:oMathParaPr>
                    <m:oMath xmlns:m="http://schemas.openxmlformats.org/officeDocument/2006/math">
                      <m:f>
                        <m:fPr>
                          <m:ctrlPr>
                            <a:rPr lang="en-AU" sz="1800" i="1" u="none">
                              <a:solidFill>
                                <a:srgbClr val="008080"/>
                              </a:solidFill>
                              <a:effectLst/>
                              <a:latin typeface="Cambria Math" panose="02040503050406030204" pitchFamily="18" charset="0"/>
                              <a:ea typeface="Calibri" panose="020F0502020204030204" pitchFamily="34" charset="0"/>
                            </a:rPr>
                          </m:ctrlPr>
                        </m:fPr>
                        <m:num>
                          <m:r>
                            <m:rPr>
                              <m:sty m:val="p"/>
                            </m:rPr>
                            <a:rPr lang="en-AU" sz="1800" i="1" u="none">
                              <a:solidFill>
                                <a:srgbClr val="008080"/>
                              </a:solidFill>
                              <a:effectLst/>
                              <a:latin typeface="Cambria Math" panose="02040503050406030204" pitchFamily="18" charset="0"/>
                              <a:ea typeface="Calibri" panose="020F0502020204030204" pitchFamily="34" charset="0"/>
                            </a:rPr>
                            <m:t>V</m:t>
                          </m:r>
                        </m:num>
                        <m:den>
                          <m:r>
                            <a:rPr lang="en-AU" sz="1800" b="0" i="1" u="none" smtClean="0">
                              <a:solidFill>
                                <a:srgbClr val="008080"/>
                              </a:solidFill>
                              <a:effectLst/>
                              <a:latin typeface="Cambria Math" panose="02040503050406030204" pitchFamily="18" charset="0"/>
                              <a:ea typeface="Calibri" panose="020F0502020204030204" pitchFamily="34" charset="0"/>
                            </a:rPr>
                            <m:t>𝐼</m:t>
                          </m:r>
                        </m:den>
                      </m:f>
                    </m:oMath>
                  </m:oMathPara>
                </a14:m>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Substituting values into the equation</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14:m>
                  <m:oMathPara xmlns:m="http://schemas.openxmlformats.org/officeDocument/2006/math">
                    <m:oMathParaPr>
                      <m:jc m:val="left"/>
                    </m:oMathParaPr>
                    <m:oMath xmlns:m="http://schemas.openxmlformats.org/officeDocument/2006/math">
                      <m:f>
                        <m:fPr>
                          <m:ctrlPr>
                            <a:rPr lang="en-AU" sz="1800" i="1" u="none">
                              <a:solidFill>
                                <a:srgbClr val="008080"/>
                              </a:solidFill>
                              <a:effectLst/>
                              <a:latin typeface="Cambria Math" panose="02040503050406030204" pitchFamily="18" charset="0"/>
                              <a:ea typeface="Calibri" panose="020F0502020204030204" pitchFamily="34" charset="0"/>
                            </a:rPr>
                          </m:ctrlPr>
                        </m:fPr>
                        <m:num>
                          <m:r>
                            <a:rPr lang="en-AU" sz="1800" i="1" u="none">
                              <a:solidFill>
                                <a:srgbClr val="008080"/>
                              </a:solidFill>
                              <a:effectLst/>
                              <a:latin typeface="Cambria Math" panose="02040503050406030204" pitchFamily="18" charset="0"/>
                              <a:ea typeface="Calibri" panose="020F0502020204030204" pitchFamily="34" charset="0"/>
                            </a:rPr>
                            <m:t>1.5</m:t>
                          </m:r>
                        </m:num>
                        <m:den>
                          <m:r>
                            <a:rPr lang="en-AU" sz="1800" i="1" u="none">
                              <a:solidFill>
                                <a:srgbClr val="008080"/>
                              </a:solidFill>
                              <a:effectLst/>
                              <a:latin typeface="Cambria Math" panose="02040503050406030204" pitchFamily="18" charset="0"/>
                              <a:ea typeface="Calibri" panose="020F0502020204030204" pitchFamily="34" charset="0"/>
                            </a:rPr>
                            <m:t>0.100</m:t>
                          </m:r>
                        </m:den>
                      </m:f>
                      <m:r>
                        <a:rPr lang="en-AU" sz="1800" i="1" u="none">
                          <a:solidFill>
                            <a:srgbClr val="008080"/>
                          </a:solidFill>
                          <a:effectLst/>
                          <a:latin typeface="Cambria Math" panose="02040503050406030204" pitchFamily="18" charset="0"/>
                          <a:ea typeface="Yu Mincho" panose="02020400000000000000" pitchFamily="18" charset="-128"/>
                        </a:rPr>
                        <m:t>=</m:t>
                      </m:r>
                      <m:r>
                        <a:rPr lang="en-AU" sz="1800" b="0" i="1" u="none">
                          <a:solidFill>
                            <a:srgbClr val="008080"/>
                          </a:solidFill>
                          <a:effectLst/>
                          <a:latin typeface="Cambria Math" panose="02040503050406030204" pitchFamily="18" charset="0"/>
                          <a:ea typeface="Calibri" panose="020F0502020204030204" pitchFamily="34" charset="0"/>
                        </a:rPr>
                        <m:t>15 </m:t>
                      </m:r>
                      <m:r>
                        <m:rPr>
                          <m:sty m:val="p"/>
                        </m:rPr>
                        <a:rPr lang="en-AU" sz="1800" b="0" u="none">
                          <a:solidFill>
                            <a:srgbClr val="008080"/>
                          </a:solidFill>
                          <a:effectLst/>
                          <a:latin typeface="Cambria Math" panose="02040503050406030204" pitchFamily="18" charset="0"/>
                          <a:ea typeface="Calibri" panose="020F0502020204030204" pitchFamily="34" charset="0"/>
                        </a:rPr>
                        <m:t>Ω</m:t>
                      </m:r>
                    </m:oMath>
                  </m:oMathPara>
                </a14:m>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When the voltage is doubled to 3.0 V, the current is measured to be 150 mA (0.150 A). Therefore:</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14:m>
                  <m:oMath xmlns:m="http://schemas.openxmlformats.org/officeDocument/2006/math">
                    <m:f>
                      <m:fPr>
                        <m:ctrlPr>
                          <a:rPr lang="en-AU" sz="1800" i="1" u="none">
                            <a:solidFill>
                              <a:srgbClr val="008080"/>
                            </a:solidFill>
                            <a:effectLst/>
                            <a:latin typeface="Cambria Math" panose="02040503050406030204" pitchFamily="18" charset="0"/>
                            <a:ea typeface="Calibri" panose="020F0502020204030204" pitchFamily="34" charset="0"/>
                          </a:rPr>
                        </m:ctrlPr>
                      </m:fPr>
                      <m:num>
                        <m:r>
                          <a:rPr lang="en-AU" sz="1800" i="1" u="none">
                            <a:solidFill>
                              <a:srgbClr val="008080"/>
                            </a:solidFill>
                            <a:effectLst/>
                            <a:latin typeface="Cambria Math" panose="02040503050406030204" pitchFamily="18" charset="0"/>
                            <a:ea typeface="Calibri" panose="020F0502020204030204" pitchFamily="34" charset="0"/>
                          </a:rPr>
                          <m:t>3.0</m:t>
                        </m:r>
                      </m:num>
                      <m:den>
                        <m:r>
                          <a:rPr lang="en-AU" sz="1800" i="1" u="none">
                            <a:solidFill>
                              <a:srgbClr val="008080"/>
                            </a:solidFill>
                            <a:effectLst/>
                            <a:latin typeface="Cambria Math" panose="02040503050406030204" pitchFamily="18" charset="0"/>
                            <a:ea typeface="Calibri" panose="020F0502020204030204" pitchFamily="34" charset="0"/>
                          </a:rPr>
                          <m:t>0.150</m:t>
                        </m:r>
                      </m:den>
                    </m:f>
                  </m:oMath>
                </a14:m>
                <a:r>
                  <a:rPr lang="en-AU" sz="1800" i="1" u="none" dirty="0">
                    <a:solidFill>
                      <a:srgbClr val="008080"/>
                    </a:solidFill>
                    <a:effectLst/>
                    <a:latin typeface="Cambria Math" panose="02040503050406030204" pitchFamily="18" charset="0"/>
                    <a:ea typeface="Yu Mincho" panose="02020400000000000000" pitchFamily="18" charset="-128"/>
                  </a:rPr>
                  <a:t>=20 </a:t>
                </a:r>
                <a:r>
                  <a:rPr lang="en-AU" sz="1800" u="none" dirty="0">
                    <a:solidFill>
                      <a:srgbClr val="008080"/>
                    </a:solidFill>
                    <a:effectLst/>
                    <a:latin typeface="Cambria Math" panose="02040503050406030204" pitchFamily="18" charset="0"/>
                    <a:ea typeface="Yu Mincho" panose="02020400000000000000" pitchFamily="18" charset="-128"/>
                  </a:rPr>
                  <a:t>Ω</a:t>
                </a:r>
                <a:endParaRPr lang="en-AU" sz="1800" u="none"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As the</a:t>
                </a:r>
                <a:r>
                  <a:rPr lang="en-AU" sz="1800" u="none" dirty="0">
                    <a:solidFill>
                      <a:srgbClr val="008080"/>
                    </a:solidFill>
                    <a:effectLst/>
                    <a:latin typeface="Arial" panose="020B0604020202020204" pitchFamily="34" charset="0"/>
                    <a:ea typeface="Calibri" panose="020F0502020204030204" pitchFamily="34" charset="0"/>
                  </a:rPr>
                  <a:t> resistance (the </a:t>
                </a:r>
                <a:r>
                  <a:rPr lang="en-AU" sz="1800" u="none" strike="sngStrike" dirty="0">
                    <a:solidFill>
                      <a:srgbClr val="FF0000"/>
                    </a:solidFill>
                    <a:effectLst/>
                    <a:latin typeface="Arial" panose="020B0604020202020204" pitchFamily="34" charset="0"/>
                    <a:ea typeface="Calibri" panose="020F0502020204030204" pitchFamily="34" charset="0"/>
                  </a:rPr>
                  <a:t> </a:t>
                </a:r>
                <a:r>
                  <a:rPr lang="en-AU" sz="1800" u="none" dirty="0">
                    <a:effectLst/>
                    <a:latin typeface="Arial" panose="020B0604020202020204" pitchFamily="34" charset="0"/>
                    <a:ea typeface="Calibri" panose="020F0502020204030204" pitchFamily="34" charset="0"/>
                  </a:rPr>
                  <a:t>ratio of </a:t>
                </a:r>
                <a14:m>
                  <m:oMath xmlns:m="http://schemas.openxmlformats.org/officeDocument/2006/math">
                    <m:f>
                      <m:fPr>
                        <m:type m:val="lin"/>
                        <m:ctrlPr>
                          <a:rPr lang="en-AU" i="1" u="none">
                            <a:solidFill>
                              <a:srgbClr val="008080"/>
                            </a:solidFill>
                            <a:effectLst/>
                            <a:latin typeface="Cambria Math" panose="02040503050406030204" pitchFamily="18" charset="0"/>
                          </a:rPr>
                        </m:ctrlPr>
                      </m:fPr>
                      <m:num>
                        <m:r>
                          <m:rPr>
                            <m:sty m:val="p"/>
                          </m:rPr>
                          <a:rPr lang="en-AU" sz="1800" i="1" u="none">
                            <a:solidFill>
                              <a:srgbClr val="008080"/>
                            </a:solidFill>
                            <a:effectLst/>
                            <a:latin typeface="Cambria Math" panose="02040503050406030204" pitchFamily="18" charset="0"/>
                            <a:ea typeface="Calibri" panose="020F0502020204030204" pitchFamily="34" charset="0"/>
                            <a:cs typeface="Arial" panose="020B0604020202020204" pitchFamily="34" charset="0"/>
                          </a:rPr>
                          <m:t>V</m:t>
                        </m:r>
                      </m:num>
                      <m:den>
                        <m:r>
                          <m:rPr>
                            <m:sty m:val="p"/>
                          </m:rPr>
                          <a:rPr lang="en-AU" sz="1800" i="1" u="none">
                            <a:solidFill>
                              <a:srgbClr val="008080"/>
                            </a:solidFill>
                            <a:effectLst/>
                            <a:latin typeface="Cambria Math" panose="02040503050406030204" pitchFamily="18" charset="0"/>
                            <a:ea typeface="Calibri" panose="020F0502020204030204" pitchFamily="34" charset="0"/>
                            <a:cs typeface="Arial" panose="020B0604020202020204" pitchFamily="34" charset="0"/>
                          </a:rPr>
                          <m:t>I</m:t>
                        </m:r>
                      </m:den>
                    </m:f>
                  </m:oMath>
                </a14:m>
                <a:r>
                  <a:rPr lang="en-AU" sz="1800" u="none" dirty="0">
                    <a:solidFill>
                      <a:srgbClr val="008080"/>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for the globe does not remain constant, it is non ohmic.</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algn="l"/>
                <a:endParaRPr lang="en-AU" b="0" i="0" dirty="0">
                  <a:effectLst/>
                  <a:highlight>
                    <a:srgbClr val="F8FAFC"/>
                  </a:highlight>
                  <a:latin typeface="Arial" panose="020B0604020202020204" pitchFamily="34" charset="0"/>
                </a:endParaRPr>
              </a:p>
              <a:p>
                <a:br>
                  <a:rPr lang="en-AU" dirty="0"/>
                </a:br>
                <a:endParaRPr lang="en-AU" dirty="0"/>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1.    In another circuit, the resistance of a resistor is 30 ohms (Ω), and the current flowing through the circuit is 500 milliamperes (mA). Determine the voltage across the resistor using Ohm's Law. Remember to convert the current from milliamperes to amperes before calculating.</a:t>
                </a: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current from milliamperes to amperes (1 ampere = 1000 milliamperes).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I=0.5 Amperes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V=IR.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V=15 Amperes</a:t>
                </a:r>
              </a:p>
              <a:p>
                <a:pPr marL="0" indent="0" algn="l">
                  <a:buFont typeface="+mj-lt"/>
                  <a:buNone/>
                </a:pPr>
                <a:endParaRPr lang="en-AU" b="0" i="0" dirty="0">
                  <a:effectLst/>
                  <a:highlight>
                    <a:srgbClr val="F8FAFC"/>
                  </a:highlight>
                  <a:latin typeface="Arial" panose="020B0604020202020204" pitchFamily="34" charset="0"/>
                </a:endParaRPr>
              </a:p>
              <a:p>
                <a:pPr marL="0" indent="0" algn="l">
                  <a:buFont typeface="+mj-lt"/>
                  <a:buNone/>
                </a:pPr>
                <a:r>
                  <a:rPr lang="en-AU" b="0" i="0" dirty="0">
                    <a:effectLst/>
                    <a:highlight>
                      <a:srgbClr val="F8FAFC"/>
                    </a:highlight>
                    <a:latin typeface="Arial" panose="020B0604020202020204" pitchFamily="34" charset="0"/>
                  </a:rPr>
                  <a:t>2.   In a circuit, a resistor has a resistance of 5000 milliohms (</a:t>
                </a:r>
                <a:r>
                  <a:rPr lang="en-AU" b="0" i="0" dirty="0" err="1">
                    <a:effectLst/>
                    <a:highlight>
                      <a:srgbClr val="F8FAFC"/>
                    </a:highlight>
                    <a:latin typeface="Arial" panose="020B0604020202020204" pitchFamily="34" charset="0"/>
                  </a:rPr>
                  <a:t>mΩ</a:t>
                </a:r>
                <a:r>
                  <a:rPr lang="en-AU" b="0" i="0" dirty="0">
                    <a:effectLst/>
                    <a:highlight>
                      <a:srgbClr val="F8FAFC"/>
                    </a:highlight>
                    <a:latin typeface="Arial" panose="020B0604020202020204" pitchFamily="34" charset="0"/>
                  </a:rPr>
                  <a:t>) and the voltage across the resistor is 15 volts (V). Calculate the current (I) flowing through the resistor using Ohm's Law. Remember to convert the resistance from milliohms to ohms before calculating.</a:t>
                </a:r>
              </a:p>
              <a:p>
                <a:pPr marL="0" indent="0" algn="l">
                  <a:buFont typeface="+mj-lt"/>
                  <a:buNone/>
                </a:pPr>
                <a:r>
                  <a:rPr lang="en-AU" b="0" i="0" dirty="0">
                    <a:effectLst/>
                    <a:highlight>
                      <a:srgbClr val="F8FAFC"/>
                    </a:highlight>
                    <a:latin typeface="Arial" panose="020B0604020202020204" pitchFamily="34" charset="0"/>
                  </a:rPr>
                  <a:t>Hint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resistance from milliohms to ohms (1 ohm = 1000 milliohms).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R=5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I=V/R to find the current.</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I=100 Amperes</a:t>
                </a:r>
              </a:p>
              <a:p>
                <a:pPr marL="285750" indent="-285750" algn="l">
                  <a:buFont typeface="Arial" panose="020B0604020202020204" pitchFamily="34" charset="0"/>
                  <a:buChar char="•"/>
                </a:pPr>
                <a:endParaRPr lang="en-AU" b="0" i="0" dirty="0">
                  <a:effectLst/>
                  <a:highlight>
                    <a:srgbClr val="F8FAFC"/>
                  </a:highlight>
                  <a:latin typeface="Arial" panose="020B0604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i="0" dirty="0">
                  <a:effectLst/>
                  <a:highlight>
                    <a:srgbClr val="F8FAFC"/>
                  </a:highlight>
                  <a:latin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mj-lt"/>
                  <a:buNone/>
                  <a:tabLst/>
                  <a:defRPr/>
                </a:pPr>
                <a:r>
                  <a:rPr lang="en-AU" b="0" i="0" dirty="0">
                    <a:effectLst/>
                    <a:highlight>
                      <a:srgbClr val="F8FAFC"/>
                    </a:highlight>
                    <a:latin typeface="Arial" panose="020B0604020202020204" pitchFamily="34" charset="0"/>
                  </a:rPr>
                  <a:t>3.    A circuit with a voltage of 24 volts (V) applied across a resistor allows a current of 0.5 amperes (A) to flow through it. Calculate the resistance of the resistor. Express the resistance in kilohms (</a:t>
                </a:r>
                <a:r>
                  <a:rPr lang="en-AU" b="0" i="0" dirty="0" err="1">
                    <a:effectLst/>
                    <a:highlight>
                      <a:srgbClr val="F8FAFC"/>
                    </a:highlight>
                    <a:latin typeface="Arial" panose="020B0604020202020204" pitchFamily="34" charset="0"/>
                  </a:rPr>
                  <a:t>kΩ</a:t>
                </a:r>
                <a:r>
                  <a:rPr lang="en-AU" b="0" i="0" dirty="0">
                    <a:effectLst/>
                    <a:highlight>
                      <a:srgbClr val="F8FAFC"/>
                    </a:highlight>
                    <a:latin typeface="Arial" panose="020B0604020202020204" pitchFamily="34" charset="0"/>
                  </a:rPr>
                  <a:t>).</a:t>
                </a:r>
              </a:p>
              <a:p>
                <a:pPr algn="l" fontAlgn="base">
                  <a:buFont typeface="+mj-lt"/>
                  <a:buNone/>
                </a:pPr>
                <a:r>
                  <a:rPr lang="en-AU" b="0" i="0" dirty="0">
                    <a:effectLst/>
                    <a:highlight>
                      <a:srgbClr val="F8FAFC"/>
                    </a:highlight>
                    <a:latin typeface="Arial" panose="020B0604020202020204" pitchFamily="34" charset="0"/>
                  </a:rPr>
                  <a:t>Hint </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Use the formula </a:t>
                </a:r>
                <a:r>
                  <a:rPr lang="en-AU" b="0" i="1" dirty="0">
                    <a:effectLst/>
                    <a:highlight>
                      <a:srgbClr val="F8FAFC"/>
                    </a:highlight>
                    <a:latin typeface="Arial" panose="020B0604020202020204" pitchFamily="34" charset="0"/>
                  </a:rPr>
                  <a:t>R</a:t>
                </a:r>
                <a:r>
                  <a:rPr lang="en-AU" b="0" i="0" dirty="0">
                    <a:effectLst/>
                    <a:highlight>
                      <a:srgbClr val="F8FAFC"/>
                    </a:highlight>
                    <a:latin typeface="Arial" panose="020B0604020202020204" pitchFamily="34" charset="0"/>
                  </a:rPr>
                  <a:t>=V/I​ to calculate the resistance.</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R=48 ohms</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Convert the resulting resistance from ohms to kilohms (1 kilohm = 1000 ohms) for the final answer.</a:t>
                </a:r>
              </a:p>
              <a:p>
                <a:pPr marL="285750" indent="-285750" algn="l" fontAlgn="base">
                  <a:buFont typeface="Arial" panose="020B0604020202020204" pitchFamily="34" charset="0"/>
                  <a:buChar char="•"/>
                </a:pPr>
                <a:r>
                  <a:rPr lang="en-AU" b="0" i="0" dirty="0">
                    <a:effectLst/>
                    <a:highlight>
                      <a:srgbClr val="F8FAFC"/>
                    </a:highlight>
                    <a:latin typeface="Arial" panose="020B0604020202020204" pitchFamily="34" charset="0"/>
                  </a:rPr>
                  <a:t>R= 0.48kohms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marL="0" indent="0">
                  <a:buFont typeface="+mj-lt"/>
                  <a:buNone/>
                </a:pPr>
                <a:r>
                  <a:rPr lang="en-AU" b="0" dirty="0"/>
                  <a:t>4.  When the resistance of a resistor is doubled, the current will be lower than the corresponding current values in 1. Thus, the ratio of V to I will be higher, and the slope will be steeper.</a:t>
                </a:r>
                <a:endParaRPr lang="en-AU" dirty="0"/>
              </a:p>
              <a:p>
                <a:pPr marL="0" indent="0">
                  <a:buFont typeface="+mj-lt"/>
                  <a:buNone/>
                </a:pPr>
                <a:r>
                  <a:rPr lang="en-AU" b="1" dirty="0"/>
                  <a:t>Suggested answer: </a:t>
                </a:r>
                <a:r>
                  <a:rPr lang="en-AU" dirty="0"/>
                  <a:t>Metallic conductors for which the current is directly proportional to the voltage across its ends (provided the other variables like temperature are constant) obey Ohm’s law and are called ohmic. The electric current flowing through a light globe is 100 mA when the voltage across the globe is 1.5 volts. The current is measured to be 150 mA when the voltage is doubled. Explain if the light globe is ohmic or non-ohmic. Support your response with a calculation.</a:t>
                </a:r>
              </a:p>
              <a:p>
                <a:pPr>
                  <a:lnSpc>
                    <a:spcPct val="150000"/>
                  </a:lnSpc>
                  <a:spcBef>
                    <a:spcPts val="1200"/>
                  </a:spcBef>
                  <a:spcAft>
                    <a:spcPts val="600"/>
                  </a:spcAft>
                </a:pPr>
                <a:endParaRPr lang="en-AU" sz="1800" b="1"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b="1" dirty="0">
                    <a:effectLst/>
                    <a:latin typeface="Arial" panose="020B0604020202020204" pitchFamily="34" charset="0"/>
                    <a:ea typeface="Calibri" panose="020F0502020204030204" pitchFamily="34" charset="0"/>
                  </a:rPr>
                  <a:t>Sample answer:</a:t>
                </a:r>
                <a:r>
                  <a:rPr lang="en-AU" sz="1800" dirty="0">
                    <a:effectLst/>
                    <a:latin typeface="Arial" panose="020B0604020202020204" pitchFamily="34" charset="0"/>
                    <a:ea typeface="Calibri" panose="020F0502020204030204" pitchFamily="34" charset="0"/>
                  </a:rPr>
                  <a:t> </a:t>
                </a: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Let </a:t>
                </a:r>
                <a:r>
                  <a:rPr lang="en-AU" sz="1800" i="1" u="none" dirty="0">
                    <a:solidFill>
                      <a:srgbClr val="008080"/>
                    </a:solidFill>
                    <a:effectLst/>
                    <a:latin typeface="Cambria Math" panose="02040503050406030204" pitchFamily="18" charset="0"/>
                    <a:ea typeface="Calibri" panose="020F0502020204030204" pitchFamily="34" charset="0"/>
                  </a:rPr>
                  <a:t>I=100 mA</a:t>
                </a:r>
                <a:r>
                  <a:rPr lang="en-AU" sz="1800" i="1" u="none" dirty="0">
                    <a:solidFill>
                      <a:srgbClr val="008080"/>
                    </a:solidFill>
                    <a:effectLst/>
                    <a:latin typeface="Cambria Math" panose="02040503050406030204" pitchFamily="18" charset="0"/>
                    <a:ea typeface="Yu Mincho" panose="02020400000000000000" pitchFamily="18" charset="-128"/>
                  </a:rPr>
                  <a:t>=0.100 A</a:t>
                </a:r>
                <a:r>
                  <a:rPr lang="en-AU" sz="1800" u="none" dirty="0">
                    <a:solidFill>
                      <a:srgbClr val="008080"/>
                    </a:solidFill>
                    <a:effectLst/>
                    <a:latin typeface="Arial" panose="020B0604020202020204" pitchFamily="34" charset="0"/>
                    <a:ea typeface="Yu Mincho" panose="02020400000000000000" pitchFamily="18" charset="-128"/>
                  </a:rPr>
                  <a:t> and </a:t>
                </a:r>
                <a:r>
                  <a:rPr lang="en-AU" sz="1800" i="0" u="none">
                    <a:solidFill>
                      <a:srgbClr val="008080"/>
                    </a:solidFill>
                    <a:effectLst/>
                    <a:latin typeface="Cambria Math" panose="02040503050406030204" pitchFamily="18" charset="0"/>
                    <a:ea typeface="Yu Mincho" panose="02020400000000000000" pitchFamily="18" charset="-128"/>
                  </a:rPr>
                  <a:t>𝑉=1.5 𝑉</a:t>
                </a:r>
                <a:r>
                  <a:rPr lang="en-AU" sz="1800" u="none" dirty="0">
                    <a:solidFill>
                      <a:srgbClr val="008080"/>
                    </a:solidFill>
                    <a:effectLst/>
                    <a:latin typeface="Arial" panose="020B0604020202020204" pitchFamily="34" charset="0"/>
                    <a:ea typeface="Yu Mincho" panose="02020400000000000000" pitchFamily="18" charset="-128"/>
                  </a:rPr>
                  <a:t> (remembering that the prefix milli (m) is the fraction </a:t>
                </a:r>
                <a:r>
                  <a:rPr lang="en-AU" sz="1800" i="0" u="none">
                    <a:solidFill>
                      <a:srgbClr val="008080"/>
                    </a:solidFill>
                    <a:effectLst/>
                    <a:latin typeface="Cambria Math" panose="02040503050406030204" pitchFamily="18" charset="0"/>
                    <a:ea typeface="Yu Mincho" panose="02020400000000000000" pitchFamily="18" charset="-128"/>
                  </a:rPr>
                  <a:t>10^(−3)</a:t>
                </a:r>
                <a:r>
                  <a:rPr lang="en-AU" sz="1800" u="none" dirty="0">
                    <a:solidFill>
                      <a:srgbClr val="008080"/>
                    </a:solidFill>
                    <a:effectLst/>
                    <a:latin typeface="Arial" panose="020B0604020202020204" pitchFamily="34" charset="0"/>
                    <a:ea typeface="Yu Mincho" panose="02020400000000000000" pitchFamily="18" charset="-128"/>
                  </a:rPr>
                  <a:t>)</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Calibri" panose="020F0502020204030204" pitchFamily="34" charset="0"/>
                  </a:rPr>
                  <a:t>Using </a:t>
                </a:r>
                <a:r>
                  <a:rPr lang="en-AU" sz="1800" u="none" dirty="0">
                    <a:effectLst/>
                    <a:latin typeface="Arial" panose="020B0604020202020204" pitchFamily="34" charset="0"/>
                    <a:ea typeface="Calibri" panose="020F0502020204030204" pitchFamily="34" charset="0"/>
                  </a:rPr>
                  <a:t>Ohm’s </a:t>
                </a:r>
                <a:r>
                  <a:rPr lang="en-AU" sz="1800" u="none" dirty="0">
                    <a:solidFill>
                      <a:srgbClr val="008080"/>
                    </a:solidFill>
                    <a:effectLst/>
                    <a:latin typeface="Arial" panose="020B0604020202020204" pitchFamily="34" charset="0"/>
                    <a:ea typeface="Calibri" panose="020F0502020204030204" pitchFamily="34" charset="0"/>
                  </a:rPr>
                  <a:t>Law: </a:t>
                </a:r>
                <a:r>
                  <a:rPr lang="en-AU" sz="1800" i="1" u="none" dirty="0">
                    <a:solidFill>
                      <a:srgbClr val="008080"/>
                    </a:solidFill>
                    <a:effectLst/>
                    <a:latin typeface="Cambria Math" panose="02040503050406030204" pitchFamily="18" charset="0"/>
                    <a:ea typeface="Calibri" panose="020F0502020204030204" pitchFamily="34" charset="0"/>
                  </a:rPr>
                  <a:t>V=IR</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Rearranging the equation to make R the subject</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i="0" u="none">
                    <a:solidFill>
                      <a:srgbClr val="008080"/>
                    </a:solidFill>
                    <a:effectLst/>
                    <a:latin typeface="Cambria Math" panose="02040503050406030204" pitchFamily="18" charset="0"/>
                    <a:ea typeface="Calibri" panose="020F0502020204030204" pitchFamily="34" charset="0"/>
                  </a:rPr>
                  <a:t>V/</a:t>
                </a:r>
                <a:r>
                  <a:rPr lang="en-AU" sz="1800" b="0" i="0" u="none">
                    <a:solidFill>
                      <a:srgbClr val="008080"/>
                    </a:solidFill>
                    <a:effectLst/>
                    <a:latin typeface="Cambria Math" panose="02040503050406030204" pitchFamily="18" charset="0"/>
                    <a:ea typeface="Calibri" panose="020F0502020204030204" pitchFamily="34" charset="0"/>
                  </a:rPr>
                  <a:t>𝐼</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Substituting values into the equation</a:t>
                </a: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i="0" u="none">
                    <a:solidFill>
                      <a:srgbClr val="008080"/>
                    </a:solidFill>
                    <a:effectLst/>
                    <a:latin typeface="Cambria Math" panose="02040503050406030204" pitchFamily="18" charset="0"/>
                    <a:ea typeface="Calibri" panose="020F0502020204030204" pitchFamily="34" charset="0"/>
                  </a:rPr>
                  <a:t>1.5/0.100</a:t>
                </a:r>
                <a:r>
                  <a:rPr lang="en-AU" sz="1800" i="0" u="none">
                    <a:solidFill>
                      <a:srgbClr val="008080"/>
                    </a:solidFill>
                    <a:effectLst/>
                    <a:latin typeface="Cambria Math" panose="02040503050406030204" pitchFamily="18" charset="0"/>
                    <a:ea typeface="Yu Mincho" panose="02020400000000000000" pitchFamily="18" charset="-128"/>
                  </a:rPr>
                  <a:t>=</a:t>
                </a:r>
                <a:r>
                  <a:rPr lang="en-AU" sz="1800" b="0" i="0" u="none">
                    <a:solidFill>
                      <a:srgbClr val="008080"/>
                    </a:solidFill>
                    <a:effectLst/>
                    <a:latin typeface="Cambria Math" panose="02040503050406030204" pitchFamily="18" charset="0"/>
                    <a:ea typeface="Calibri" panose="020F0502020204030204" pitchFamily="34" charset="0"/>
                  </a:rPr>
                  <a:t>15 Ω</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u="none" dirty="0">
                    <a:solidFill>
                      <a:srgbClr val="008080"/>
                    </a:solidFill>
                    <a:effectLst/>
                    <a:latin typeface="Arial" panose="020B0604020202020204" pitchFamily="34" charset="0"/>
                    <a:ea typeface="Yu Mincho" panose="02020400000000000000" pitchFamily="18" charset="-128"/>
                  </a:rPr>
                  <a:t>When the voltage is doubled to 3.0 V, the current is measured to be 150 mA (0.150 A). Therefore:</a:t>
                </a:r>
                <a:endParaRPr lang="en-AU" sz="1800" u="none" dirty="0">
                  <a:effectLst/>
                  <a:latin typeface="Arial" panose="020B0604020202020204" pitchFamily="34" charset="0"/>
                  <a:ea typeface="Calibri" panose="020F0502020204030204" pitchFamily="34" charset="0"/>
                </a:endParaRPr>
              </a:p>
              <a:p>
                <a:pPr>
                  <a:lnSpc>
                    <a:spcPct val="150000"/>
                  </a:lnSpc>
                  <a:spcBef>
                    <a:spcPts val="1200"/>
                  </a:spcBef>
                  <a:spcAft>
                    <a:spcPts val="600"/>
                  </a:spcAft>
                </a:pPr>
                <a:r>
                  <a:rPr lang="en-AU" sz="1800" i="0" u="none">
                    <a:solidFill>
                      <a:srgbClr val="008080"/>
                    </a:solidFill>
                    <a:effectLst/>
                    <a:latin typeface="Cambria Math" panose="02040503050406030204" pitchFamily="18" charset="0"/>
                    <a:ea typeface="Calibri" panose="020F0502020204030204" pitchFamily="34" charset="0"/>
                  </a:rPr>
                  <a:t>3.0/0.150</a:t>
                </a:r>
                <a:r>
                  <a:rPr lang="en-AU" sz="1800" i="1" u="none" dirty="0">
                    <a:solidFill>
                      <a:srgbClr val="008080"/>
                    </a:solidFill>
                    <a:effectLst/>
                    <a:latin typeface="Cambria Math" panose="02040503050406030204" pitchFamily="18" charset="0"/>
                    <a:ea typeface="Yu Mincho" panose="02020400000000000000" pitchFamily="18" charset="-128"/>
                  </a:rPr>
                  <a:t>=20 </a:t>
                </a:r>
                <a:r>
                  <a:rPr lang="en-AU" sz="1800" u="none" dirty="0">
                    <a:solidFill>
                      <a:srgbClr val="008080"/>
                    </a:solidFill>
                    <a:effectLst/>
                    <a:latin typeface="Cambria Math" panose="02040503050406030204" pitchFamily="18" charset="0"/>
                    <a:ea typeface="Yu Mincho" panose="02020400000000000000" pitchFamily="18" charset="-128"/>
                  </a:rPr>
                  <a:t>Ω</a:t>
                </a:r>
                <a:endParaRPr lang="en-AU" sz="1800" u="none" dirty="0">
                  <a:effectLst/>
                  <a:latin typeface="Arial" panose="020B0604020202020204" pitchFamily="34" charset="0"/>
                  <a:ea typeface="Calibri" panose="020F0502020204030204" pitchFamily="34" charset="0"/>
                </a:endParaRPr>
              </a:p>
              <a:p>
                <a:endParaRPr lang="en-AU" sz="1800" dirty="0">
                  <a:effectLst/>
                  <a:latin typeface="Arial" panose="020B0604020202020204" pitchFamily="34" charset="0"/>
                  <a:ea typeface="Calibri" panose="020F0502020204030204" pitchFamily="34" charset="0"/>
                </a:endParaRPr>
              </a:p>
              <a:p>
                <a:r>
                  <a:rPr lang="en-AU" sz="1800" dirty="0">
                    <a:effectLst/>
                    <a:latin typeface="Arial" panose="020B0604020202020204" pitchFamily="34" charset="0"/>
                    <a:ea typeface="Calibri" panose="020F0502020204030204" pitchFamily="34" charset="0"/>
                  </a:rPr>
                  <a:t>As the</a:t>
                </a:r>
                <a:r>
                  <a:rPr lang="en-AU" sz="1800" u="none" dirty="0">
                    <a:solidFill>
                      <a:srgbClr val="008080"/>
                    </a:solidFill>
                    <a:effectLst/>
                    <a:latin typeface="Arial" panose="020B0604020202020204" pitchFamily="34" charset="0"/>
                    <a:ea typeface="Calibri" panose="020F0502020204030204" pitchFamily="34" charset="0"/>
                  </a:rPr>
                  <a:t> resistance (the </a:t>
                </a:r>
                <a:r>
                  <a:rPr lang="en-AU" sz="1800" u="none" strike="sngStrike" dirty="0">
                    <a:solidFill>
                      <a:srgbClr val="FF0000"/>
                    </a:solidFill>
                    <a:effectLst/>
                    <a:latin typeface="Arial" panose="020B0604020202020204" pitchFamily="34" charset="0"/>
                    <a:ea typeface="Calibri" panose="020F0502020204030204" pitchFamily="34" charset="0"/>
                  </a:rPr>
                  <a:t> </a:t>
                </a:r>
                <a:r>
                  <a:rPr lang="en-AU" sz="1800" u="none" dirty="0">
                    <a:effectLst/>
                    <a:latin typeface="Arial" panose="020B0604020202020204" pitchFamily="34" charset="0"/>
                    <a:ea typeface="Calibri" panose="020F0502020204030204" pitchFamily="34" charset="0"/>
                  </a:rPr>
                  <a:t>ratio of </a:t>
                </a:r>
                <a:r>
                  <a:rPr lang="en-AU" sz="1800" i="0" u="none">
                    <a:solidFill>
                      <a:srgbClr val="008080"/>
                    </a:solidFill>
                    <a:effectLst/>
                    <a:latin typeface="Cambria Math" panose="02040503050406030204" pitchFamily="18" charset="0"/>
                    <a:ea typeface="Calibri" panose="020F0502020204030204" pitchFamily="34" charset="0"/>
                    <a:cs typeface="Arial" panose="020B0604020202020204" pitchFamily="34" charset="0"/>
                  </a:rPr>
                  <a:t>V∕I</a:t>
                </a:r>
                <a:r>
                  <a:rPr lang="en-AU" sz="1800" u="none" dirty="0">
                    <a:solidFill>
                      <a:srgbClr val="008080"/>
                    </a:solidFill>
                    <a:effectLst/>
                    <a:latin typeface="Arial" panose="020B0604020202020204" pitchFamily="34" charset="0"/>
                    <a:ea typeface="Calibri" panose="020F0502020204030204" pitchFamily="34" charset="0"/>
                  </a:rPr>
                  <a:t>) </a:t>
                </a:r>
                <a:r>
                  <a:rPr lang="en-AU" sz="1800" dirty="0">
                    <a:effectLst/>
                    <a:latin typeface="Arial" panose="020B0604020202020204" pitchFamily="34" charset="0"/>
                    <a:ea typeface="Calibri" panose="020F0502020204030204" pitchFamily="34" charset="0"/>
                  </a:rPr>
                  <a:t>for the globe does not remain constant, it is non ohmic.</a:t>
                </a: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dirty="0">
                  <a:effectLst/>
                  <a:highlight>
                    <a:srgbClr val="F8FAFC"/>
                  </a:highlight>
                  <a:latin typeface="Arial" panose="020B0604020202020204" pitchFamily="34" charset="0"/>
                </a:endParaRPr>
              </a:p>
              <a:p>
                <a:pPr algn="l"/>
                <a:endParaRPr lang="en-AU" b="0" i="0" dirty="0">
                  <a:effectLst/>
                  <a:highlight>
                    <a:srgbClr val="F8FAFC"/>
                  </a:highlight>
                  <a:latin typeface="Arial" panose="020B0604020202020204" pitchFamily="34" charset="0"/>
                </a:endParaRPr>
              </a:p>
              <a:p>
                <a:br>
                  <a:rPr lang="en-AU" dirty="0"/>
                </a:br>
                <a:endParaRPr lang="en-AU" dirty="0"/>
              </a:p>
            </p:txBody>
          </p:sp>
        </mc:Fallback>
      </mc:AlternateContent>
      <p:sp>
        <p:nvSpPr>
          <p:cNvPr id="4" name="Slide Number Placeholder 3"/>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5961888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83</a:t>
            </a:fld>
            <a:endParaRPr lang="en-AU"/>
          </a:p>
        </p:txBody>
      </p:sp>
    </p:spTree>
    <p:extLst>
      <p:ext uri="{BB962C8B-B14F-4D97-AF65-F5344CB8AC3E}">
        <p14:creationId xmlns:p14="http://schemas.microsoft.com/office/powerpoint/2010/main" val="42602079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dirty="0">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In which circuit </a:t>
            </a:r>
            <a:r>
              <a:rPr lang="en-AU" dirty="0">
                <a:latin typeface="Arial" panose="020B0604020202020204" pitchFamily="34" charset="0"/>
                <a:ea typeface="Calibri" panose="020F0502020204030204" pitchFamily="34" charset="0"/>
              </a:rPr>
              <a:t>is</a:t>
            </a:r>
            <a:r>
              <a:rPr lang="en-AU" sz="1600" dirty="0">
                <a:effectLst/>
                <a:latin typeface="Arial" panose="020B0604020202020204" pitchFamily="34" charset="0"/>
                <a:ea typeface="Calibri" panose="020F0502020204030204" pitchFamily="34" charset="0"/>
              </a:rPr>
              <a:t> the </a:t>
            </a:r>
            <a:r>
              <a:rPr lang="en-AU" dirty="0">
                <a:latin typeface="Arial" panose="020B0604020202020204" pitchFamily="34" charset="0"/>
                <a:ea typeface="Calibri" panose="020F0502020204030204" pitchFamily="34" charset="0"/>
              </a:rPr>
              <a:t>light globe</a:t>
            </a:r>
            <a:r>
              <a:rPr lang="en-AU" sz="1600" dirty="0">
                <a:effectLst/>
                <a:latin typeface="Arial" panose="020B0604020202020204" pitchFamily="34" charset="0"/>
                <a:ea typeface="Calibri" panose="020F0502020204030204" pitchFamily="34" charset="0"/>
              </a:rPr>
              <a:t> brightest?</a:t>
            </a:r>
            <a:r>
              <a:rPr lang="en-AU" sz="1600" b="0" dirty="0">
                <a:effectLst/>
                <a:latin typeface="Arial" panose="020B0604020202020204" pitchFamily="34" charset="0"/>
                <a:ea typeface="Calibri" panose="020F0502020204030204" pitchFamily="34" charset="0"/>
              </a:rPr>
              <a:t> 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rPr>
              <a:t>Explain your answer.</a:t>
            </a:r>
            <a:endParaRPr lang="en-AU" b="1" dirty="0"/>
          </a:p>
          <a:p>
            <a:r>
              <a:rPr lang="en-AU" b="1" dirty="0"/>
              <a:t>Correct  answer is B.</a:t>
            </a:r>
          </a:p>
          <a:p>
            <a:r>
              <a:rPr lang="en-AU" dirty="0"/>
              <a:t>The difference in these 3 circuits is the power source. Circuit B has 3 electrochemical cells connected in series so greater voltage as compared to the other 2 circuits, hence more energy and it will be brighter. </a:t>
            </a:r>
          </a:p>
          <a:p>
            <a:r>
              <a:rPr lang="en-AU" dirty="0"/>
              <a:t>Link it to  the moving cups analogy, if battery starts passing out more counters to the load. It will get more electrical energy and hence brighter.</a:t>
            </a:r>
          </a:p>
          <a:p>
            <a:r>
              <a:rPr lang="en-AU" dirty="0"/>
              <a:t>Link it to the Water pump analogy, if the water pressure is higher, more potential energy, thus it will turn the water wheel faster.</a:t>
            </a:r>
          </a:p>
        </p:txBody>
      </p:sp>
      <p:sp>
        <p:nvSpPr>
          <p:cNvPr id="4" name="Slide Number Placeholder 3"/>
          <p:cNvSpPr>
            <a:spLocks noGrp="1"/>
          </p:cNvSpPr>
          <p:nvPr>
            <p:ph type="sldNum" sz="quarter" idx="5"/>
          </p:nvPr>
        </p:nvSpPr>
        <p:spPr/>
        <p:txBody>
          <a:bodyPr/>
          <a:lstStyle/>
          <a:p>
            <a:fld id="{B07158C4-A119-4B78-9DE8-A50001BC31DC}" type="slidenum">
              <a:rPr lang="en-AU" smtClean="0"/>
              <a:pPr/>
              <a:t>84</a:t>
            </a:fld>
            <a:endParaRPr lang="en-AU"/>
          </a:p>
        </p:txBody>
      </p:sp>
    </p:spTree>
    <p:extLst>
      <p:ext uri="{BB962C8B-B14F-4D97-AF65-F5344CB8AC3E}">
        <p14:creationId xmlns:p14="http://schemas.microsoft.com/office/powerpoint/2010/main" val="27887875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pPr>
              <a:lnSpc>
                <a:spcPct val="150000"/>
              </a:lnSpc>
              <a:spcBef>
                <a:spcPts val="1200"/>
              </a:spcBef>
              <a:spcAft>
                <a:spcPts val="600"/>
              </a:spcAft>
            </a:pPr>
            <a:r>
              <a:rPr lang="en-AU" sz="1600">
                <a:effectLst/>
                <a:latin typeface="Arial" panose="020B0604020202020204" pitchFamily="34" charset="0"/>
                <a:ea typeface="Calibri" panose="020F0502020204030204" pitchFamily="34" charset="0"/>
              </a:rPr>
              <a:t>Predict what will happen when you add another </a:t>
            </a:r>
            <a:r>
              <a:rPr lang="en-AU" sz="1600">
                <a:latin typeface="Arial" panose="020B0604020202020204" pitchFamily="34" charset="0"/>
                <a:ea typeface="Calibri" panose="020F0502020204030204" pitchFamily="34" charset="0"/>
              </a:rPr>
              <a:t>light globe</a:t>
            </a:r>
            <a:r>
              <a:rPr lang="en-AU" sz="1600">
                <a:effectLst/>
                <a:latin typeface="Arial" panose="020B0604020202020204" pitchFamily="34" charset="0"/>
                <a:ea typeface="Calibri" panose="020F0502020204030204" pitchFamily="34" charset="0"/>
              </a:rPr>
              <a:t> to this circuit.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CLICK</a:t>
            </a:r>
          </a:p>
          <a:p>
            <a:endParaRPr lang="en-AU" b="1"/>
          </a:p>
          <a:p>
            <a:r>
              <a:rPr lang="en-AU" b="1"/>
              <a:t>The correct answer is C.</a:t>
            </a:r>
          </a:p>
          <a:p>
            <a:r>
              <a:rPr lang="en-AU"/>
              <a:t>By adding another light globe in series, the voltage is shared between two light globes; thus, they will be less bright than a circuit with one light globe.</a:t>
            </a:r>
          </a:p>
          <a:p>
            <a:r>
              <a:rPr lang="en-AU"/>
              <a:t> If both light globes have the same resistance, they will have the same brightness.</a:t>
            </a:r>
          </a:p>
          <a:p>
            <a:r>
              <a:rPr lang="en-AU"/>
              <a:t>Link it to the marble analogy, if you add another load and the battery is still passing on the same number of marbles (energy), then the two loads (globes) will have to equally share it between them (as they both have the same resistance). For example, if the battery is passing 4 marbles and you add another load, then they will have to equally share between them. That means the first load (globe) will get half of what it was getting before. Thus, less electrical energy means less brightness.</a:t>
            </a:r>
          </a:p>
          <a:p>
            <a:r>
              <a:rPr lang="en-AU"/>
              <a:t>Link it to the Water pump analogy: If you add another water wheel, the water pressure for each of them will decrease, as the potential energy will be shared. Thus, the water wheel will spin slower compared to when there was only one.</a:t>
            </a:r>
          </a:p>
        </p:txBody>
      </p:sp>
      <p:sp>
        <p:nvSpPr>
          <p:cNvPr id="4" name="Slide Number Placeholder 3"/>
          <p:cNvSpPr>
            <a:spLocks noGrp="1"/>
          </p:cNvSpPr>
          <p:nvPr>
            <p:ph type="sldNum" sz="quarter" idx="5"/>
          </p:nvPr>
        </p:nvSpPr>
        <p:spPr/>
        <p:txBody>
          <a:bodyPr/>
          <a:lstStyle/>
          <a:p>
            <a:fld id="{B07158C4-A119-4B78-9DE8-A50001BC31DC}" type="slidenum">
              <a:rPr lang="en-AU" smtClean="0"/>
              <a:pPr/>
              <a:t>85</a:t>
            </a:fld>
            <a:endParaRPr lang="en-AU"/>
          </a:p>
        </p:txBody>
      </p:sp>
    </p:spTree>
    <p:extLst>
      <p:ext uri="{BB962C8B-B14F-4D97-AF65-F5344CB8AC3E}">
        <p14:creationId xmlns:p14="http://schemas.microsoft.com/office/powerpoint/2010/main" val="20345087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A series circuit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CLICK</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a:effectLst/>
                <a:latin typeface="Arial" panose="020B0604020202020204" pitchFamily="34" charset="0"/>
                <a:ea typeface="Calibri" panose="020F0502020204030204" pitchFamily="34" charset="0"/>
              </a:rPr>
              <a:t>A parallel circuit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86</a:t>
            </a:fld>
            <a:endParaRPr lang="en-AU"/>
          </a:p>
        </p:txBody>
      </p:sp>
    </p:spTree>
    <p:extLst>
      <p:ext uri="{BB962C8B-B14F-4D97-AF65-F5344CB8AC3E}">
        <p14:creationId xmlns:p14="http://schemas.microsoft.com/office/powerpoint/2010/main" val="41026333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tabLst>
                <a:tab pos="228600" algn="l"/>
              </a:tabLst>
            </a:pPr>
            <a:r>
              <a:rPr lang="en-AU" sz="1800">
                <a:effectLst/>
                <a:latin typeface="Arial" panose="020B0604020202020204" pitchFamily="34" charset="0"/>
                <a:ea typeface="Calibri" panose="020F0502020204030204" pitchFamily="34" charset="0"/>
              </a:rPr>
              <a:t>Students make predictions about the change in the brightness of the first globe when two or more similar globes are added in series and provide reason/s for their predictions  </a:t>
            </a:r>
          </a:p>
          <a:p>
            <a:pPr>
              <a:spcBef>
                <a:spcPts val="1200"/>
              </a:spcBef>
              <a:spcAft>
                <a:spcPts val="600"/>
              </a:spcAft>
            </a:pPr>
            <a:r>
              <a:rPr lang="en-AU" sz="1800" b="1">
                <a:effectLst/>
                <a:latin typeface="Arial" panose="020B0604020202020204" pitchFamily="34" charset="0"/>
                <a:ea typeface="Calibri" panose="020F0502020204030204" pitchFamily="34" charset="0"/>
              </a:rPr>
              <a:t>Sample answer: </a:t>
            </a:r>
            <a:r>
              <a:rPr lang="en-AU" sz="1800">
                <a:effectLst/>
                <a:latin typeface="Arial" panose="020B0604020202020204" pitchFamily="34" charset="0"/>
                <a:ea typeface="Calibri" panose="020F0502020204030204" pitchFamily="34" charset="0"/>
              </a:rPr>
              <a:t>the brightness of the first globe decreases as the voltage is shared between the 3 globes.</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87</a:t>
            </a:fld>
            <a:endParaRPr lang="en-AU"/>
          </a:p>
        </p:txBody>
      </p:sp>
    </p:spTree>
    <p:extLst>
      <p:ext uri="{BB962C8B-B14F-4D97-AF65-F5344CB8AC3E}">
        <p14:creationId xmlns:p14="http://schemas.microsoft.com/office/powerpoint/2010/main" val="2751665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50000"/>
              </a:lnSpc>
              <a:spcBef>
                <a:spcPts val="1200"/>
              </a:spcBef>
              <a:spcAft>
                <a:spcPts val="600"/>
              </a:spcAft>
              <a:buFont typeface="+mj-lt"/>
              <a:buNone/>
              <a:tabLst>
                <a:tab pos="228600" algn="l"/>
              </a:tabLst>
            </a:pPr>
            <a:r>
              <a:rPr lang="en-AU" sz="1800">
                <a:effectLst/>
                <a:latin typeface="Arial" panose="020B0604020202020204" pitchFamily="34" charset="0"/>
                <a:ea typeface="Calibri" panose="020F0502020204030204" pitchFamily="34" charset="0"/>
              </a:rPr>
              <a:t>Students add two similar light globes in series with the light globe in the circuit and record qualitative observations on the change in brightness of the globe. (3-4 A series circuit – 3 light globes </a:t>
            </a:r>
            <a:r>
              <a:rPr lang="en-AU" sz="1800" b="1" u="sng">
                <a:solidFill>
                  <a:srgbClr val="008080"/>
                </a:solidFill>
                <a:effectLst/>
                <a:latin typeface="Arial" panose="020B0604020202020204" pitchFamily="34" charset="0"/>
                <a:ea typeface="Calibri" panose="020F0502020204030204" pitchFamily="34" charset="0"/>
              </a:rPr>
              <a:t>EGY PPT</a:t>
            </a:r>
            <a:r>
              <a:rPr lang="en-AU" sz="1800">
                <a:effectLst/>
                <a:latin typeface="Arial" panose="020B0604020202020204" pitchFamily="34" charset="0"/>
                <a:ea typeface="Calibri" panose="020F0502020204030204" pitchFamily="34" charset="0"/>
              </a:rPr>
              <a:t>)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88</a:t>
            </a:fld>
            <a:endParaRPr lang="en-AU"/>
          </a:p>
        </p:txBody>
      </p:sp>
    </p:spTree>
    <p:extLst>
      <p:ext uri="{BB962C8B-B14F-4D97-AF65-F5344CB8AC3E}">
        <p14:creationId xmlns:p14="http://schemas.microsoft.com/office/powerpoint/2010/main" val="13075162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a:t>Instruct students to move the ammeter to different positions to measure current at different points in the circuit, i.e., between globes 1 and 2 and also between 2 and 3. </a:t>
            </a:r>
          </a:p>
          <a:p>
            <a:pPr marL="285750" indent="-285750">
              <a:buFont typeface="Arial" panose="020B0604020202020204" pitchFamily="34" charset="0"/>
              <a:buChar char="•"/>
            </a:pPr>
            <a:r>
              <a:rPr lang="en-AU"/>
              <a:t>In the set up above, the voltmeter is connected in parallel to globe 1. Remind students to move the voltmeter so it is connected parallel to globe 2 and record the voltage drop across globe 2, then repeat that with globe 3.</a:t>
            </a:r>
          </a:p>
        </p:txBody>
      </p:sp>
      <p:sp>
        <p:nvSpPr>
          <p:cNvPr id="4" name="Slide Number Placeholder 3"/>
          <p:cNvSpPr>
            <a:spLocks noGrp="1"/>
          </p:cNvSpPr>
          <p:nvPr>
            <p:ph type="sldNum" sz="quarter" idx="5"/>
          </p:nvPr>
        </p:nvSpPr>
        <p:spPr/>
        <p:txBody>
          <a:bodyPr/>
          <a:lstStyle/>
          <a:p>
            <a:fld id="{B07158C4-A119-4B78-9DE8-A50001BC31DC}" type="slidenum">
              <a:rPr lang="en-AU" smtClean="0"/>
              <a:pPr/>
              <a:t>89</a:t>
            </a:fld>
            <a:endParaRPr lang="en-AU"/>
          </a:p>
        </p:txBody>
      </p:sp>
    </p:spTree>
    <p:extLst>
      <p:ext uri="{BB962C8B-B14F-4D97-AF65-F5344CB8AC3E}">
        <p14:creationId xmlns:p14="http://schemas.microsoft.com/office/powerpoint/2010/main" val="413648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cs typeface="Calibri"/>
              </a:rPr>
              <a:t>Display this slide at the beginning of the learning activity. Revisit the slide where appropriate during lesson activities and encourage students to reflect on their progress. </a:t>
            </a:r>
          </a:p>
          <a:p>
            <a:endParaRPr lang="en-AU" b="1" dirty="0">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42586491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800" u="none">
                <a:solidFill>
                  <a:srgbClr val="008080"/>
                </a:solidFill>
                <a:effectLst/>
                <a:latin typeface="Arial" panose="020B0604020202020204" pitchFamily="34" charset="0"/>
                <a:ea typeface="Calibri" panose="020F0502020204030204" pitchFamily="34" charset="0"/>
              </a:rPr>
              <a:t>Students make predictions about the change in the brightness of a globe when two more similar globes are added to</a:t>
            </a:r>
            <a:r>
              <a:rPr lang="en-AU" sz="1800" u="none">
                <a:effectLst/>
                <a:latin typeface="Arial" panose="020B0604020202020204" pitchFamily="34" charset="0"/>
                <a:ea typeface="Calibri" panose="020F0502020204030204" pitchFamily="34" charset="0"/>
              </a:rPr>
              <a:t> a parallel circuit and provide reason/s for their predictions</a:t>
            </a:r>
            <a:r>
              <a:rPr lang="en-AU" sz="1800" u="none">
                <a:solidFill>
                  <a:srgbClr val="008080"/>
                </a:solidFill>
                <a:effectLst/>
                <a:latin typeface="Arial" panose="020B0604020202020204" pitchFamily="34" charset="0"/>
                <a:ea typeface="Calibri" panose="020F0502020204030204" pitchFamily="34" charset="0"/>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u="none">
              <a:solidFill>
                <a:srgbClr val="008080"/>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800" b="1" u="none">
                <a:solidFill>
                  <a:srgbClr val="008080"/>
                </a:solidFill>
                <a:effectLst/>
                <a:latin typeface="Arial" panose="020B0604020202020204" pitchFamily="34" charset="0"/>
                <a:ea typeface="Calibri" panose="020F0502020204030204" pitchFamily="34" charset="0"/>
              </a:rPr>
              <a:t>Sample answer</a:t>
            </a:r>
            <a:r>
              <a:rPr lang="en-AU" sz="1800" u="none">
                <a:solidFill>
                  <a:srgbClr val="008080"/>
                </a:solidFill>
                <a:effectLst/>
                <a:latin typeface="Arial" panose="020B0604020202020204" pitchFamily="34" charset="0"/>
                <a:ea typeface="Calibri" panose="020F0502020204030204" pitchFamily="34" charset="0"/>
              </a:rPr>
              <a:t>: the  brightness stays the same as the voltage is not shared between the 3 globes,</a:t>
            </a:r>
            <a:endParaRPr lang="en-AU" sz="1800" u="none">
              <a:effectLst/>
              <a:latin typeface="Arial" panose="020B0604020202020204" pitchFamily="34" charset="0"/>
              <a:ea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90</a:t>
            </a:fld>
            <a:endParaRPr lang="en-AU"/>
          </a:p>
        </p:txBody>
      </p:sp>
    </p:spTree>
    <p:extLst>
      <p:ext uri="{BB962C8B-B14F-4D97-AF65-F5344CB8AC3E}">
        <p14:creationId xmlns:p14="http://schemas.microsoft.com/office/powerpoint/2010/main" val="60008034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a:t>Instruct students to move the ammeter to different positions to measure current at different points in the circuit, i.e., between globes 1 and 2 and also between 2 and 3. </a:t>
            </a:r>
          </a:p>
          <a:p>
            <a:pPr marL="285750" indent="-285750">
              <a:buFont typeface="Arial" panose="020B0604020202020204" pitchFamily="34" charset="0"/>
              <a:buChar char="•"/>
            </a:pPr>
            <a:r>
              <a:rPr lang="en-AU"/>
              <a:t>In the set up above, the voltmeter is connected in parallel to globe 1. Remind students to move the voltmeter so it is connected parallel to globe 2 and record the voltage drop across globe 2, then repeat that with globe 3.</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91</a:t>
            </a:fld>
            <a:endParaRPr lang="en-AU"/>
          </a:p>
        </p:txBody>
      </p:sp>
    </p:spTree>
    <p:extLst>
      <p:ext uri="{BB962C8B-B14F-4D97-AF65-F5344CB8AC3E}">
        <p14:creationId xmlns:p14="http://schemas.microsoft.com/office/powerpoint/2010/main" val="16056992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(optional activity) if you decide to repeat the experiment with a fixed resistor, </a:t>
            </a:r>
            <a:r>
              <a:rPr lang="en-AU" sz="1800" dirty="0">
                <a:solidFill>
                  <a:srgbClr val="000000"/>
                </a:solidFill>
                <a:effectLst/>
                <a:highlight>
                  <a:srgbClr val="CCEDFC"/>
                </a:highlight>
                <a:latin typeface="Arial" panose="020B0604020202020204" pitchFamily="34" charset="0"/>
                <a:ea typeface="Calibri" panose="020F0502020204030204" pitchFamily="34" charset="0"/>
              </a:rPr>
              <a:t>calculate the total resistance in a series and parallel circuits</a:t>
            </a:r>
            <a:endParaRPr lang="en-AU" sz="1800" dirty="0">
              <a:effectLst/>
              <a:highlight>
                <a:srgbClr val="CCEDFC"/>
              </a:highlight>
              <a:latin typeface="Arial" panose="020B0604020202020204" pitchFamily="34" charset="0"/>
              <a:ea typeface="Calibri" panose="020F0502020204030204" pitchFamily="34" charset="0"/>
            </a:endParaRPr>
          </a:p>
          <a:p>
            <a:pPr>
              <a:lnSpc>
                <a:spcPct val="150000"/>
              </a:lnSpc>
              <a:spcBef>
                <a:spcPts val="1200"/>
              </a:spcBef>
              <a:spcAft>
                <a:spcPts val="600"/>
              </a:spcAft>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92</a:t>
            </a:fld>
            <a:endParaRPr lang="en-AU"/>
          </a:p>
        </p:txBody>
      </p:sp>
    </p:spTree>
    <p:extLst>
      <p:ext uri="{BB962C8B-B14F-4D97-AF65-F5344CB8AC3E}">
        <p14:creationId xmlns:p14="http://schemas.microsoft.com/office/powerpoint/2010/main" val="12278602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endParaRPr lang="en-AU" b="1"/>
          </a:p>
          <a:p>
            <a:r>
              <a:rPr lang="en-AU" b="1"/>
              <a:t>Correct answer is  D. </a:t>
            </a:r>
          </a:p>
          <a:p>
            <a:r>
              <a:rPr lang="en-AU"/>
              <a:t>Globe 1 is in parallel to globes 2 and 3. </a:t>
            </a:r>
          </a:p>
          <a:p>
            <a:r>
              <a:rPr lang="en-AU"/>
              <a:t>Globes 2 and 3 are in series.</a:t>
            </a:r>
          </a:p>
          <a:p>
            <a:r>
              <a:rPr lang="en-AU"/>
              <a:t>Voltage is shared between globes 2 ad 3 but the voltage across globe 1 is 12V, so they will be dimmer as compared to globe 1.</a:t>
            </a:r>
          </a:p>
        </p:txBody>
      </p:sp>
      <p:sp>
        <p:nvSpPr>
          <p:cNvPr id="4" name="Slide Number Placeholder 3"/>
          <p:cNvSpPr>
            <a:spLocks noGrp="1"/>
          </p:cNvSpPr>
          <p:nvPr>
            <p:ph type="sldNum" sz="quarter" idx="5"/>
          </p:nvPr>
        </p:nvSpPr>
        <p:spPr/>
        <p:txBody>
          <a:bodyPr/>
          <a:lstStyle/>
          <a:p>
            <a:fld id="{B07158C4-A119-4B78-9DE8-A50001BC31DC}" type="slidenum">
              <a:rPr lang="en-AU" smtClean="0"/>
              <a:pPr/>
              <a:t>93</a:t>
            </a:fld>
            <a:endParaRPr lang="en-AU"/>
          </a:p>
        </p:txBody>
      </p:sp>
    </p:spTree>
    <p:extLst>
      <p:ext uri="{BB962C8B-B14F-4D97-AF65-F5344CB8AC3E}">
        <p14:creationId xmlns:p14="http://schemas.microsoft.com/office/powerpoint/2010/main" val="300733564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endParaRPr lang="en-AU" b="1"/>
          </a:p>
          <a:p>
            <a:r>
              <a:rPr lang="en-AU" b="1"/>
              <a:t>Use Ohm’s Law, V=IR,</a:t>
            </a:r>
          </a:p>
          <a:p>
            <a:r>
              <a:rPr lang="en-AU"/>
              <a:t>Current</a:t>
            </a:r>
          </a:p>
          <a:p>
            <a:r>
              <a:rPr lang="en-AU"/>
              <a:t>Globe 1 , I = V/R = 12/10 =1.2A</a:t>
            </a:r>
          </a:p>
          <a:p>
            <a:r>
              <a:rPr lang="en-AU"/>
              <a:t>Globe 2 and 3, I = 12/20 = 0.6A</a:t>
            </a:r>
          </a:p>
          <a:p>
            <a:endParaRPr lang="en-AU"/>
          </a:p>
          <a:p>
            <a:r>
              <a:rPr lang="en-AU"/>
              <a:t>Voltage</a:t>
            </a:r>
          </a:p>
          <a:p>
            <a:r>
              <a:rPr lang="en-AU"/>
              <a:t>Globe 1 =12 V</a:t>
            </a:r>
          </a:p>
          <a:p>
            <a:r>
              <a:rPr lang="en-AU"/>
              <a:t>Globe 2 and 3 are in series, so voltage is shared; </a:t>
            </a:r>
          </a:p>
          <a:p>
            <a:r>
              <a:rPr lang="en-AU"/>
              <a:t>12/2= 6V across globe 2 and 3</a:t>
            </a:r>
          </a:p>
        </p:txBody>
      </p:sp>
      <p:sp>
        <p:nvSpPr>
          <p:cNvPr id="4" name="Slide Number Placeholder 3"/>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32429810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0">
                <a:cs typeface="Calibri"/>
              </a:rPr>
              <a:t>Display this slide at the beginning of the learning activity. Revisit the slide where appropriate during lesson activities and encourage students to reflect on their progress. </a:t>
            </a:r>
          </a:p>
          <a:p>
            <a:endParaRPr lang="en-AU" b="1">
              <a:cs typeface="Calibri"/>
            </a:endParaRPr>
          </a:p>
        </p:txBody>
      </p:sp>
      <p:sp>
        <p:nvSpPr>
          <p:cNvPr id="4" name="Slide Number Placeholder 3"/>
          <p:cNvSpPr>
            <a:spLocks noGrp="1"/>
          </p:cNvSpPr>
          <p:nvPr>
            <p:ph type="sldNum" sz="quarter" idx="5"/>
          </p:nvPr>
        </p:nvSpPr>
        <p:spPr/>
        <p:txBody>
          <a:bodyPr/>
          <a:lstStyle/>
          <a:p>
            <a:fld id="{D09C5488-DD16-4714-9519-7BE21BA11D4E}" type="slidenum">
              <a:rPr lang="en-AU" smtClean="0"/>
              <a:t>95</a:t>
            </a:fld>
            <a:endParaRPr lang="en-AU"/>
          </a:p>
        </p:txBody>
      </p:sp>
    </p:spTree>
    <p:extLst>
      <p:ext uri="{BB962C8B-B14F-4D97-AF65-F5344CB8AC3E}">
        <p14:creationId xmlns:p14="http://schemas.microsoft.com/office/powerpoint/2010/main" val="13396417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endParaRPr lang="en-AU" b="1"/>
          </a:p>
          <a:p>
            <a:r>
              <a:rPr lang="en-AU" b="1"/>
              <a:t>Correct answer is A.</a:t>
            </a:r>
          </a:p>
          <a:p>
            <a:r>
              <a:rPr lang="en-AU"/>
              <a:t>Energy = Power(Watts) x  time(s)</a:t>
            </a:r>
          </a:p>
          <a:p>
            <a:r>
              <a:rPr lang="en-AU"/>
              <a:t>For kettle 1, energy =  3000 Watts x t</a:t>
            </a:r>
          </a:p>
          <a:p>
            <a:r>
              <a:rPr lang="en-AU"/>
              <a:t>For kettle 2, Energy = 1000 Watts x t</a:t>
            </a:r>
          </a:p>
          <a:p>
            <a:r>
              <a:rPr lang="en-AU"/>
              <a:t>Kettle 1 has higher electrical energy as compared to kettle 1, thus it will boil first.</a:t>
            </a:r>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32367585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Ask students </a:t>
            </a:r>
          </a:p>
          <a:p>
            <a:pPr marL="285750" indent="-285750">
              <a:buFont typeface="Arial" panose="020B0604020202020204" pitchFamily="34" charset="0"/>
              <a:buChar char="•"/>
            </a:pPr>
            <a:r>
              <a:rPr lang="en-AU"/>
              <a:t>What is electric power? Students should be able to recall that power describes the rate at which electrical energy was generated in power stations and the units used from Section 1 of this focus area.</a:t>
            </a:r>
          </a:p>
        </p:txBody>
      </p:sp>
      <p:sp>
        <p:nvSpPr>
          <p:cNvPr id="4" name="Slide Number Placeholder 3"/>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3981356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Display slide on the board as a reference to help student groups setup the equipment on their bench.</a:t>
            </a:r>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2140217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effectLst/>
                <a:latin typeface="Arial" panose="020B0604020202020204" pitchFamily="34" charset="0"/>
                <a:ea typeface="Calibri" panose="020F0502020204030204" pitchFamily="34" charset="0"/>
              </a:rPr>
              <a:t>This slide contains animations. </a:t>
            </a:r>
          </a:p>
          <a:p>
            <a:r>
              <a:rPr lang="en-AU"/>
              <a:t>Demonstrate calculations step by step</a:t>
            </a:r>
          </a:p>
        </p:txBody>
      </p:sp>
      <p:sp>
        <p:nvSpPr>
          <p:cNvPr id="4" name="Slide Number Placeholder 3"/>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4048381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145079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06840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97348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29227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93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26192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6794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38046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0481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02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553028835"/>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07.xml"/><Relationship Id="rId1" Type="http://schemas.openxmlformats.org/officeDocument/2006/relationships/slideLayout" Target="../slideLayouts/slideLayout5.xml"/><Relationship Id="rId5" Type="http://schemas.openxmlformats.org/officeDocument/2006/relationships/hyperlink" Target="https://creativecommons.org/licenses/by/2.5/au/deed.en" TargetMode="External"/><Relationship Id="rId4" Type="http://schemas.openxmlformats.org/officeDocument/2006/relationships/hyperlink" Target="https://commons.wikimedia.org/wiki/File:Energy_rating_01_gnangarra.jpg"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08.xml"/><Relationship Id="rId1" Type="http://schemas.openxmlformats.org/officeDocument/2006/relationships/slideLayout" Target="../slideLayouts/slideLayout5.xml"/><Relationship Id="rId5" Type="http://schemas.openxmlformats.org/officeDocument/2006/relationships/hyperlink" Target="https://creativecommons.org/licenses/by/2.5/au/deed.en" TargetMode="External"/><Relationship Id="rId4" Type="http://schemas.openxmlformats.org/officeDocument/2006/relationships/hyperlink" Target="https://commons.wikimedia.org/wiki/File:Energy_rating_01_gnangarra.jpg" TargetMode="External"/></Relationships>
</file>

<file path=ppt/slides/_rels/slide109.xml.rels><?xml version="1.0" encoding="UTF-8" standalone="yes"?>
<Relationships xmlns="http://schemas.openxmlformats.org/package/2006/relationships"><Relationship Id="rId7" Type="http://schemas.openxmlformats.org/officeDocument/2006/relationships/hyperlink" Target="https://creativecommons.org/licenses/by/2.5/au/deed.en" TargetMode="External"/><Relationship Id="rId2" Type="http://schemas.openxmlformats.org/officeDocument/2006/relationships/notesSlide" Target="../notesSlides/notesSlide109.xml"/><Relationship Id="rId1" Type="http://schemas.openxmlformats.org/officeDocument/2006/relationships/slideLayout" Target="../slideLayouts/slideLayout5.xml"/><Relationship Id="rId6" Type="http://schemas.openxmlformats.org/officeDocument/2006/relationships/hyperlink" Target="https://commons.wikimedia.org/wiki/File:Energy_rating_01_gnangarra.jpg" TargetMode="External"/><Relationship Id="rId5" Type="http://schemas.openxmlformats.org/officeDocument/2006/relationships/image" Target="../media/image189.jpeg"/><Relationship Id="rId4" Type="http://schemas.openxmlformats.org/officeDocument/2006/relationships/image" Target="../media/image192.png"/></Relationships>
</file>

<file path=ppt/slides/_rels/slide11.xml.rels><?xml version="1.0" encoding="UTF-8" standalone="yes"?>
<Relationships xmlns="http://schemas.openxmlformats.org/package/2006/relationships"><Relationship Id="rId3" Type="http://schemas.openxmlformats.org/officeDocument/2006/relationships/hyperlink" Target="https://scholars.spu.edu/representingenergy/energy-representations/energy-cube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xml"/><Relationship Id="rId4" Type="http://schemas.openxmlformats.org/officeDocument/2006/relationships/image" Target="../media/image190.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openxmlformats.org/officeDocument/2006/relationships/hyperlink" Target="https://www.energy.gov.au/publications/australian-energy-update-2024" TargetMode="External"/><Relationship Id="rId4" Type="http://schemas.openxmlformats.org/officeDocument/2006/relationships/image" Target="../media/image194.png"/></Relationships>
</file>

<file path=ppt/slides/_rels/slide11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hyperlink" Target="https://www.energy.gov.au/publications/australian-energy-update-2023"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hyperlink" Target="https://www.energy.gov.au/publications/australian-energy-update-2023"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hyperlink" Target="https://www.energy.gov.au/publications/australian-energy-update-2023"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www.drawio.com/" TargetMode="External"/><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hyperlink" Target="https://creativecommons.org/licenses/by/4.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hyperlink" Target="https://vectorportal.com/vector/retro-sports-car.ai/23041" TargetMode="External"/><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hyperlink" Target="https://chemix.org/"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98.png"/><Relationship Id="rId7" Type="http://schemas.openxmlformats.org/officeDocument/2006/relationships/hyperlink" Target="https://www.energy.gov.au/publications/australian-energy-update-2023" TargetMode="External"/><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2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hyperlink" Target="https://www.energy.gov.au/publications/australian-energy-update-2023"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204.png"/></Relationships>
</file>

<file path=ppt/slides/_rels/slide12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206.png"/></Relationships>
</file>

<file path=ppt/slides/_rels/slide12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12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8" Type="http://schemas.openxmlformats.org/officeDocument/2006/relationships/hyperlink" Target="https://commons.wikimedia.org/wiki/File:Kids_walking_back_to_school.jpg" TargetMode="External"/><Relationship Id="rId3" Type="http://schemas.openxmlformats.org/officeDocument/2006/relationships/image" Target="../media/image210.jpeg"/><Relationship Id="rId7" Type="http://schemas.openxmlformats.org/officeDocument/2006/relationships/image" Target="../media/image211.jpeg"/><Relationship Id="rId2" Type="http://schemas.openxmlformats.org/officeDocument/2006/relationships/notesSlide" Target="../notesSlides/notesSlide127.xml"/><Relationship Id="rId1" Type="http://schemas.openxmlformats.org/officeDocument/2006/relationships/slideLayout" Target="../slideLayouts/slideLayout5.xml"/><Relationship Id="rId6" Type="http://schemas.openxmlformats.org/officeDocument/2006/relationships/hyperlink" Target="https://creativecommons.org/licenses/by/4.0/deed.en" TargetMode="External"/><Relationship Id="rId5" Type="http://schemas.openxmlformats.org/officeDocument/2006/relationships/hyperlink" Target="https://www.energy.gov.au/" TargetMode="External"/><Relationship Id="rId4" Type="http://schemas.openxmlformats.org/officeDocument/2006/relationships/hyperlink" Target="https://www.energy.gov.au/households/transport/evtripplanning" TargetMode="External"/><Relationship Id="rId9" Type="http://schemas.openxmlformats.org/officeDocument/2006/relationships/hyperlink" Target="https://creativecommons.org/licenses/by-sa/3.0/deed.en" TargetMode="External"/></Relationships>
</file>

<file path=ppt/slides/_rels/slide1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hyperlink" Target="https://creativecommons.org/licenses/by/4.0/deed.en" TargetMode="External"/><Relationship Id="rId5" Type="http://schemas.openxmlformats.org/officeDocument/2006/relationships/image" Target="../media/image214.png"/><Relationship Id="rId4" Type="http://schemas.openxmlformats.org/officeDocument/2006/relationships/image" Target="../media/image213.png"/></Relationships>
</file>

<file path=ppt/slides/_rels/slide134.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5.png"/><Relationship Id="rId7" Type="http://schemas.openxmlformats.org/officeDocument/2006/relationships/image" Target="../media/image218.png"/><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217.png"/><Relationship Id="rId10" Type="http://schemas.openxmlformats.org/officeDocument/2006/relationships/hyperlink" Target="https://creativecommons.org/licenses/by/4.0/deed.en" TargetMode="External"/><Relationship Id="rId4" Type="http://schemas.openxmlformats.org/officeDocument/2006/relationships/image" Target="../media/image216.png"/><Relationship Id="rId9" Type="http://schemas.openxmlformats.org/officeDocument/2006/relationships/image" Target="../media/image22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3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7.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38.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1.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39.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2.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224.svg"/><Relationship Id="rId5" Type="http://schemas.openxmlformats.org/officeDocument/2006/relationships/image" Target="../media/image223.png"/><Relationship Id="rId4" Type="http://schemas.openxmlformats.org/officeDocument/2006/relationships/image" Target="../media/image227.sv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8" Type="http://schemas.openxmlformats.org/officeDocument/2006/relationships/hyperlink" Target="https://www.aer.gov.au/consumers/understanding-energy/understanding-your-energy-bill"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aemo.com.au/energy-systems/electricity/national-electricity-market-nem/data-nem/data-dashboard-nem" TargetMode="External"/><Relationship Id="rId2" Type="http://schemas.openxmlformats.org/officeDocument/2006/relationships/notesSlide" Target="../notesSlides/notesSlide145.xml"/><Relationship Id="rId1" Type="http://schemas.openxmlformats.org/officeDocument/2006/relationships/slideLayout" Target="../slideLayouts/slideLayout9.xml"/><Relationship Id="rId6" Type="http://schemas.openxmlformats.org/officeDocument/2006/relationships/hyperlink" Target="https://aemo.com.au/energy-systems/major-publications/integrated-system-plan-isp/2024-integrated-system-plan-isp" TargetMode="External"/><Relationship Id="rId11" Type="http://schemas.openxmlformats.org/officeDocument/2006/relationships/hyperlink" Target="https://perimeterinstitute.ca/sites/default/files/A_Deeper_Understand_of_Energy-Curriculum_Connections.pdf" TargetMode="External"/><Relationship Id="rId5" Type="http://schemas.openxmlformats.org/officeDocument/2006/relationships/hyperlink" Target="https://curriculum.nsw.edu.au/" TargetMode="External"/><Relationship Id="rId10" Type="http://schemas.openxmlformats.org/officeDocument/2006/relationships/hyperlink" Target="https://sankeymatic.com/build/" TargetMode="External"/><Relationship Id="rId4" Type="http://schemas.openxmlformats.org/officeDocument/2006/relationships/hyperlink" Target="https://educationstandards.nsw.edu.au/" TargetMode="External"/><Relationship Id="rId9" Type="http://schemas.openxmlformats.org/officeDocument/2006/relationships/hyperlink" Target="https://www.aitsl.edu.au/docs/default-source/feedback/aitsl-learning-intentions-and-success-criteria-strategy.pdf?sfvrsn=382dec3c_2#:~:text=Learning%20Intentions%20are%20descriptions%20of,providing%20feedback%20and%20assessing%20achievement."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s://www.youtube.com/watch?v=j8TyygWl9nQ" TargetMode="External"/><Relationship Id="rId3" Type="http://schemas.openxmlformats.org/officeDocument/2006/relationships/hyperlink" Target="https://www.energy.gov.au/energy-data/australian-energy-statistics" TargetMode="External"/><Relationship Id="rId7" Type="http://schemas.openxmlformats.org/officeDocument/2006/relationships/hyperlink" Target="https://phet.colorado.edu/sims/html/circuit-construction-kit-dc/latest/circuit-construction-kit-dc_all.html" TargetMode="External"/><Relationship Id="rId12" Type="http://schemas.openxmlformats.org/officeDocument/2006/relationships/hyperlink" Target="https://aapt.scitation.org/doi/10.1119/1.1286662" TargetMode="External"/><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hyperlink" Target="https://spark.iop.org/nodes/Electrical%20Circuit" TargetMode="External"/><Relationship Id="rId11" Type="http://schemas.openxmlformats.org/officeDocument/2006/relationships/hyperlink" Target="https://youtu.be/O-3qXrZeOCI?si=R4Os2Z56-EGYpjMb" TargetMode="External"/><Relationship Id="rId5" Type="http://schemas.openxmlformats.org/officeDocument/2006/relationships/hyperlink" Target="https://www.csiro.au/en/research/technology-space/energy/GenCost" TargetMode="External"/><Relationship Id="rId10" Type="http://schemas.openxmlformats.org/officeDocument/2006/relationships/hyperlink" Target="https://scholars.spu.edu/representingenergy/energy-representations/energy-cubes/" TargetMode="External"/><Relationship Id="rId4" Type="http://schemas.openxmlformats.org/officeDocument/2006/relationships/hyperlink" Target="https://calculator.energyrating.gov.au/" TargetMode="External"/><Relationship Id="rId9" Type="http://schemas.openxmlformats.org/officeDocument/2006/relationships/hyperlink" Target="https://slowrevealgraphs.com/introduction/"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4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8" Type="http://schemas.openxmlformats.org/officeDocument/2006/relationships/hyperlink" Target="https://creativecommons.org/licenses/by/4.0/" TargetMode="External"/><Relationship Id="rId3" Type="http://schemas.openxmlformats.org/officeDocument/2006/relationships/image" Target="../media/image5.png"/><Relationship Id="rId17" Type="http://schemas.openxmlformats.org/officeDocument/2006/relationships/hyperlink" Target="https://vectorportal.com/vector/retro-sports-car.ai/23041" TargetMode="External"/><Relationship Id="rId2" Type="http://schemas.openxmlformats.org/officeDocument/2006/relationships/notesSlide" Target="../notesSlides/notesSlide16.xml"/><Relationship Id="rId16" Type="http://schemas.openxmlformats.org/officeDocument/2006/relationships/image" Target="../media/image14.png"/><Relationship Id="rId20" Type="http://schemas.openxmlformats.org/officeDocument/2006/relationships/hyperlink" Target="https://chemix.org/" TargetMode="External"/><Relationship Id="rId1" Type="http://schemas.openxmlformats.org/officeDocument/2006/relationships/slideLayout" Target="../slideLayouts/slideLayout7.xml"/><Relationship Id="rId15" Type="http://schemas.openxmlformats.org/officeDocument/2006/relationships/image" Target="../media/image1310.png"/><Relationship Id="rId10" Type="http://schemas.openxmlformats.org/officeDocument/2006/relationships/image" Target="../media/image16.png"/><Relationship Id="rId19" Type="http://schemas.openxmlformats.org/officeDocument/2006/relationships/hyperlink" Target="https://www.drawio.com/" TargetMode="External"/><Relationship Id="rId4" Type="http://schemas.openxmlformats.org/officeDocument/2006/relationships/image" Target="../media/image6.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18" Type="http://schemas.openxmlformats.org/officeDocument/2006/relationships/hyperlink" Target="https://vectorportal.com/vector/retro-sports-car.ai/23041" TargetMode="External"/><Relationship Id="rId21" Type="http://schemas.openxmlformats.org/officeDocument/2006/relationships/hyperlink" Target="https://chemix.org/" TargetMode="External"/><Relationship Id="rId17" Type="http://schemas.openxmlformats.org/officeDocument/2006/relationships/image" Target="../media/image20.png"/><Relationship Id="rId2" Type="http://schemas.openxmlformats.org/officeDocument/2006/relationships/notesSlide" Target="../notesSlides/notesSlide17.xml"/><Relationship Id="rId16" Type="http://schemas.openxmlformats.org/officeDocument/2006/relationships/image" Target="../media/image19.png"/><Relationship Id="rId20" Type="http://schemas.openxmlformats.org/officeDocument/2006/relationships/hyperlink" Target="https://www.drawio.com/" TargetMode="Externa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8.png"/><Relationship Id="rId10" Type="http://schemas.openxmlformats.org/officeDocument/2006/relationships/image" Target="../media/image21.png"/><Relationship Id="rId19" Type="http://schemas.openxmlformats.org/officeDocument/2006/relationships/hyperlink" Target="https://creativecommons.org/licenses/by/4.0/"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18.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png"/><Relationship Id="rId19"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19.xml.rels><?xml version="1.0" encoding="UTF-8" standalone="yes"?>
<Relationships xmlns="http://schemas.openxmlformats.org/package/2006/relationships"><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50.png"/><Relationship Id="rId18" Type="http://schemas.openxmlformats.org/officeDocument/2006/relationships/image" Target="../media/image55.png"/><Relationship Id="rId21" Type="http://schemas.openxmlformats.org/officeDocument/2006/relationships/image" Target="../media/image58.png"/><Relationship Id="rId7" Type="http://schemas.openxmlformats.org/officeDocument/2006/relationships/image" Target="../media/image25.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3.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7" Type="http://schemas.openxmlformats.org/officeDocument/2006/relationships/image" Target="../media/image26.svg"/><Relationship Id="rId12" Type="http://schemas.openxmlformats.org/officeDocument/2006/relationships/image" Target="../media/image67.png"/><Relationship Id="rId2" Type="http://schemas.openxmlformats.org/officeDocument/2006/relationships/notesSlide" Target="../notesSlides/notesSlide21.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8.png"/><Relationship Id="rId18" Type="http://schemas.openxmlformats.org/officeDocument/2006/relationships/image" Target="../media/image83.png"/><Relationship Id="rId7" Type="http://schemas.openxmlformats.org/officeDocument/2006/relationships/image" Target="../media/image26.svg"/><Relationship Id="rId12" Type="http://schemas.openxmlformats.org/officeDocument/2006/relationships/image" Target="../media/image67.png"/><Relationship Id="rId17" Type="http://schemas.openxmlformats.org/officeDocument/2006/relationships/image" Target="../media/image82.png"/><Relationship Id="rId2" Type="http://schemas.openxmlformats.org/officeDocument/2006/relationships/notesSlide" Target="../notesSlides/notesSlide22.xml"/><Relationship Id="rId16"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77.png"/><Relationship Id="rId5" Type="http://schemas.openxmlformats.org/officeDocument/2006/relationships/image" Target="../media/image73.png"/><Relationship Id="rId15" Type="http://schemas.openxmlformats.org/officeDocument/2006/relationships/image" Target="../media/image80.png"/><Relationship Id="rId10" Type="http://schemas.openxmlformats.org/officeDocument/2006/relationships/image" Target="../media/image76.png"/><Relationship Id="rId19" Type="http://schemas.openxmlformats.org/officeDocument/2006/relationships/image" Target="../media/image84.png"/><Relationship Id="rId4" Type="http://schemas.openxmlformats.org/officeDocument/2006/relationships/image" Target="../media/image72.png"/><Relationship Id="rId9" Type="http://schemas.openxmlformats.org/officeDocument/2006/relationships/image" Target="../media/image75.png"/><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5.png"/><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60.png"/><Relationship Id="rId11" Type="http://schemas.openxmlformats.org/officeDocument/2006/relationships/image" Target="../media/image91.png"/><Relationship Id="rId5" Type="http://schemas.openxmlformats.org/officeDocument/2006/relationships/image" Target="../media/image87.svg"/><Relationship Id="rId10"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image" Target="../media/image89.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7.png"/><Relationship Id="rId18" Type="http://schemas.openxmlformats.org/officeDocument/2006/relationships/image" Target="../media/image102.png"/><Relationship Id="rId21" Type="http://schemas.openxmlformats.org/officeDocument/2006/relationships/image" Target="../media/image105.png"/><Relationship Id="rId7" Type="http://schemas.openxmlformats.org/officeDocument/2006/relationships/image" Target="../media/image93.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24.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87.svg"/><Relationship Id="rId11" Type="http://schemas.openxmlformats.org/officeDocument/2006/relationships/image" Target="../media/image95.png"/><Relationship Id="rId5" Type="http://schemas.openxmlformats.org/officeDocument/2006/relationships/image" Target="../media/image86.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92.png"/><Relationship Id="rId9" Type="http://schemas.openxmlformats.org/officeDocument/2006/relationships/image" Target="../media/image26.svg"/><Relationship Id="rId1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hyperlink" Target="https://universeandmore.com/energy"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bing.com/videos/riverview/relatedvideo?q=sankey+steps&amp;mid=FC7BB6D5C5E146B2FB45FC7BB6D5C5E146B2FB45&amp;FORM=VIRE"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51.xml"/><Relationship Id="rId3" Type="http://schemas.openxmlformats.org/officeDocument/2006/relationships/slide" Target="slide6.xml"/><Relationship Id="rId7" Type="http://schemas.openxmlformats.org/officeDocument/2006/relationships/slide" Target="slide30.xml"/><Relationship Id="rId12" Type="http://schemas.openxmlformats.org/officeDocument/2006/relationships/slide" Target="slide4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26.xml"/><Relationship Id="rId11" Type="http://schemas.openxmlformats.org/officeDocument/2006/relationships/slide" Target="slide44.xml"/><Relationship Id="rId5" Type="http://schemas.openxmlformats.org/officeDocument/2006/relationships/slide" Target="slide9.xml"/><Relationship Id="rId10" Type="http://schemas.openxmlformats.org/officeDocument/2006/relationships/slide" Target="slide40.xml"/><Relationship Id="rId4" Type="http://schemas.openxmlformats.org/officeDocument/2006/relationships/slide" Target="slide7.xml"/><Relationship Id="rId9" Type="http://schemas.openxmlformats.org/officeDocument/2006/relationships/slide" Target="slide39.xml"/><Relationship Id="rId14" Type="http://schemas.openxmlformats.org/officeDocument/2006/relationships/slide" Target="slide5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16.pn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4.xml"/><Relationship Id="rId3" Type="http://schemas.openxmlformats.org/officeDocument/2006/relationships/slide" Target="slide39.xml"/><Relationship Id="rId7" Type="http://schemas.openxmlformats.org/officeDocument/2006/relationships/slide" Target="slide66.xml"/><Relationship Id="rId12" Type="http://schemas.openxmlformats.org/officeDocument/2006/relationships/slide" Target="slide11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1.xml"/><Relationship Id="rId11" Type="http://schemas.openxmlformats.org/officeDocument/2006/relationships/slide" Target="slide104.xml"/><Relationship Id="rId5" Type="http://schemas.openxmlformats.org/officeDocument/2006/relationships/slide" Target="slide60.xml"/><Relationship Id="rId10" Type="http://schemas.openxmlformats.org/officeDocument/2006/relationships/slide" Target="slide95.xml"/><Relationship Id="rId4" Type="http://schemas.openxmlformats.org/officeDocument/2006/relationships/slide" Target="slide57.xml"/><Relationship Id="rId9" Type="http://schemas.openxmlformats.org/officeDocument/2006/relationships/slide" Target="slide8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11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9.png"/><Relationship Id="rId7"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aemo.com.au/energy-systems/electricity/national-electricity-market-nem/data-nem/data-dashboard-nem" TargetMode="External"/><Relationship Id="rId5" Type="http://schemas.openxmlformats.org/officeDocument/2006/relationships/hyperlink" Target="https://creativecommons.org/licenses/by/4.0/deed.en" TargetMode="External"/><Relationship Id="rId4" Type="http://schemas.openxmlformats.org/officeDocument/2006/relationships/hyperlink" Target="https://www.energy.gov.au/sites/default/files/2023-05/Australia%20Energy%20Statistics%20map%20June%202023.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135.xml"/><Relationship Id="rId3" Type="http://schemas.openxmlformats.org/officeDocument/2006/relationships/slide" Target="slide114.xml"/><Relationship Id="rId7" Type="http://schemas.openxmlformats.org/officeDocument/2006/relationships/slide" Target="slide13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130.xml"/><Relationship Id="rId5" Type="http://schemas.openxmlformats.org/officeDocument/2006/relationships/slide" Target="slide126.xml"/><Relationship Id="rId4" Type="http://schemas.openxmlformats.org/officeDocument/2006/relationships/slide" Target="slide115.xml"/></Relationships>
</file>

<file path=ppt/slides/_rels/slide5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090.png"/><Relationship Id="rId18" Type="http://schemas.openxmlformats.org/officeDocument/2006/relationships/image" Target="../media/image129.png"/><Relationship Id="rId21" Type="http://schemas.openxmlformats.org/officeDocument/2006/relationships/image" Target="../media/image1140.png"/><Relationship Id="rId7" Type="http://schemas.openxmlformats.org/officeDocument/2006/relationships/image" Target="../media/image128.png"/><Relationship Id="rId12" Type="http://schemas.openxmlformats.org/officeDocument/2006/relationships/image" Target="../media/image1080.png"/><Relationship Id="rId17" Type="http://schemas.openxmlformats.org/officeDocument/2006/relationships/image" Target="../media/image310.png"/><Relationship Id="rId2" Type="http://schemas.openxmlformats.org/officeDocument/2006/relationships/notesSlide" Target="../notesSlides/notesSlide50.xml"/><Relationship Id="rId16" Type="http://schemas.openxmlformats.org/officeDocument/2006/relationships/image" Target="../media/image124.png"/><Relationship Id="rId20" Type="http://schemas.openxmlformats.org/officeDocument/2006/relationships/image" Target="../media/image380.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070.png"/><Relationship Id="rId24" Type="http://schemas.openxmlformats.org/officeDocument/2006/relationships/image" Target="../media/image370.png"/><Relationship Id="rId5" Type="http://schemas.openxmlformats.org/officeDocument/2006/relationships/image" Target="../media/image126.png"/><Relationship Id="rId15" Type="http://schemas.openxmlformats.org/officeDocument/2006/relationships/image" Target="../media/image1110.png"/><Relationship Id="rId23" Type="http://schemas.openxmlformats.org/officeDocument/2006/relationships/image" Target="../media/image1150.png"/><Relationship Id="rId10" Type="http://schemas.openxmlformats.org/officeDocument/2006/relationships/image" Target="../media/image1060.png"/><Relationship Id="rId19" Type="http://schemas.openxmlformats.org/officeDocument/2006/relationships/image" Target="../media/image144.png"/><Relationship Id="rId4" Type="http://schemas.openxmlformats.org/officeDocument/2006/relationships/image" Target="../media/image125.png"/><Relationship Id="rId9" Type="http://schemas.openxmlformats.org/officeDocument/2006/relationships/image" Target="../media/image26.svg"/><Relationship Id="rId14" Type="http://schemas.openxmlformats.org/officeDocument/2006/relationships/image" Target="../media/image1100.png"/><Relationship Id="rId22" Type="http://schemas.openxmlformats.org/officeDocument/2006/relationships/image" Target="../media/image113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image" Target="../media/image1190.png"/><Relationship Id="rId13" Type="http://schemas.openxmlformats.org/officeDocument/2006/relationships/image" Target="../media/image1210.png"/><Relationship Id="rId3" Type="http://schemas.openxmlformats.org/officeDocument/2006/relationships/image" Target="../media/image1291.png"/><Relationship Id="rId7" Type="http://schemas.openxmlformats.org/officeDocument/2006/relationships/image" Target="../media/image1180.png"/><Relationship Id="rId12" Type="http://schemas.openxmlformats.org/officeDocument/2006/relationships/image" Target="../media/image1100.png"/><Relationship Id="rId2" Type="http://schemas.openxmlformats.org/officeDocument/2006/relationships/notesSlide" Target="../notesSlides/notesSlide52.xml"/><Relationship Id="rId1" Type="http://schemas.openxmlformats.org/officeDocument/2006/relationships/slideLayout" Target="../slideLayouts/slideLayout5.xml"/><Relationship Id="rId11" Type="http://schemas.openxmlformats.org/officeDocument/2006/relationships/image" Target="../media/image350.png"/><Relationship Id="rId5" Type="http://schemas.openxmlformats.org/officeDocument/2006/relationships/image" Target="../media/image26.svg"/><Relationship Id="rId15" Type="http://schemas.openxmlformats.org/officeDocument/2006/relationships/image" Target="../media/image1230.png"/><Relationship Id="rId10" Type="http://schemas.openxmlformats.org/officeDocument/2006/relationships/image" Target="../media/image1200.png"/><Relationship Id="rId4" Type="http://schemas.openxmlformats.org/officeDocument/2006/relationships/image" Target="../media/image25.png"/><Relationship Id="rId9" Type="http://schemas.openxmlformats.org/officeDocument/2006/relationships/image" Target="../media/image370.png"/><Relationship Id="rId14" Type="http://schemas.openxmlformats.org/officeDocument/2006/relationships/image" Target="../media/image1220.png"/></Relationships>
</file>

<file path=ppt/slides/_rels/slide53.xml.rels><?xml version="1.0" encoding="UTF-8" standalone="yes"?>
<Relationships xmlns="http://schemas.openxmlformats.org/package/2006/relationships"><Relationship Id="rId8" Type="http://schemas.openxmlformats.org/officeDocument/2006/relationships/image" Target="../media/image1250.png"/><Relationship Id="rId13" Type="http://schemas.openxmlformats.org/officeDocument/2006/relationships/image" Target="../media/image1300.png"/><Relationship Id="rId3" Type="http://schemas.openxmlformats.org/officeDocument/2006/relationships/image" Target="../media/image130.png"/><Relationship Id="rId7" Type="http://schemas.openxmlformats.org/officeDocument/2006/relationships/image" Target="../media/image1240.png"/><Relationship Id="rId12" Type="http://schemas.openxmlformats.org/officeDocument/2006/relationships/image" Target="../media/image1290.png"/><Relationship Id="rId17" Type="http://schemas.openxmlformats.org/officeDocument/2006/relationships/image" Target="../media/image134.png"/><Relationship Id="rId2" Type="http://schemas.openxmlformats.org/officeDocument/2006/relationships/notesSlide" Target="../notesSlides/notesSlide53.xml"/><Relationship Id="rId16" Type="http://schemas.openxmlformats.org/officeDocument/2006/relationships/image" Target="../media/image133.png"/><Relationship Id="rId1" Type="http://schemas.openxmlformats.org/officeDocument/2006/relationships/slideLayout" Target="../slideLayouts/slideLayout5.xml"/><Relationship Id="rId11" Type="http://schemas.openxmlformats.org/officeDocument/2006/relationships/image" Target="../media/image1280.png"/><Relationship Id="rId5" Type="http://schemas.openxmlformats.org/officeDocument/2006/relationships/image" Target="../media/image26.svg"/><Relationship Id="rId15" Type="http://schemas.openxmlformats.org/officeDocument/2006/relationships/image" Target="../media/image132.png"/><Relationship Id="rId10" Type="http://schemas.openxmlformats.org/officeDocument/2006/relationships/image" Target="../media/image1270.png"/><Relationship Id="rId4" Type="http://schemas.openxmlformats.org/officeDocument/2006/relationships/image" Target="../media/image25.png"/><Relationship Id="rId9" Type="http://schemas.openxmlformats.org/officeDocument/2006/relationships/image" Target="../media/image1260.png"/><Relationship Id="rId14" Type="http://schemas.openxmlformats.org/officeDocument/2006/relationships/image" Target="../media/image131.png"/></Relationships>
</file>

<file path=ppt/slides/_rels/slide5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38.png"/><Relationship Id="rId18" Type="http://schemas.openxmlformats.org/officeDocument/2006/relationships/image" Target="../media/image1210.png"/><Relationship Id="rId7" Type="http://schemas.openxmlformats.org/officeDocument/2006/relationships/image" Target="../media/image1350.png"/><Relationship Id="rId12" Type="http://schemas.openxmlformats.org/officeDocument/2006/relationships/image" Target="../media/image1290.png"/><Relationship Id="rId17" Type="http://schemas.openxmlformats.org/officeDocument/2006/relationships/image" Target="../media/image140.png"/><Relationship Id="rId2" Type="http://schemas.openxmlformats.org/officeDocument/2006/relationships/notesSlide" Target="../notesSlides/notesSlide54.xml"/><Relationship Id="rId16"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26.svg"/><Relationship Id="rId11" Type="http://schemas.openxmlformats.org/officeDocument/2006/relationships/image" Target="../media/image1280.png"/><Relationship Id="rId5" Type="http://schemas.openxmlformats.org/officeDocument/2006/relationships/image" Target="../media/image25.png"/><Relationship Id="rId15" Type="http://schemas.openxmlformats.org/officeDocument/2006/relationships/image" Target="../media/image132.png"/><Relationship Id="rId10" Type="http://schemas.openxmlformats.org/officeDocument/2006/relationships/image" Target="../media/image137.png"/><Relationship Id="rId4" Type="http://schemas.openxmlformats.org/officeDocument/2006/relationships/image" Target="../media/image135.png"/><Relationship Id="rId9" Type="http://schemas.openxmlformats.org/officeDocument/2006/relationships/image" Target="../media/image1260.png"/><Relationship Id="rId14" Type="http://schemas.openxmlformats.org/officeDocument/2006/relationships/image" Target="../media/image139.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O-3qXrZeOCI"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42.png"/><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youtu.be/j8TyygWl9nQ?si=TV9UJC5esX337TOT"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49.pn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s://phet.colorado.edu/sims/html/circuit-construction-kit-dc/latest/circuit-construction-kit-dc_all.html" TargetMode="External"/><Relationship Id="rId7" Type="http://schemas.openxmlformats.org/officeDocument/2006/relationships/image" Target="../media/image157.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hyperlink" Target="https://creativecommons.org/licenses/by/4.0/"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159.png"/><Relationship Id="rId7" Type="http://schemas.openxmlformats.org/officeDocument/2006/relationships/hyperlink" Target="https://phet.colorado.edu/sims/html/circuit-construction-kit-dc/latest/circuit-construction-kit-dc_all.html"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65.png"/><Relationship Id="rId5" Type="http://schemas.openxmlformats.org/officeDocument/2006/relationships/hyperlink" Target="https://creativecommons.org/licenses/by/4.0/" TargetMode="External"/><Relationship Id="rId4" Type="http://schemas.openxmlformats.org/officeDocument/2006/relationships/hyperlink" Target="https://phet.colorado.edu/sims/html/circuit-construction-kit-dc/latest/circuit-construction-kit-dc_all.html"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166.png"/></Relationships>
</file>

<file path=ppt/slides/_rels/slide7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hyperlink" Target="https://chemix.or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hyperlink" Target="https://chemix.or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169.png"/><Relationship Id="rId4" Type="http://schemas.openxmlformats.org/officeDocument/2006/relationships/hyperlink" Target="https://chemix.org/"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170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6.xml"/><Relationship Id="rId1" Type="http://schemas.openxmlformats.org/officeDocument/2006/relationships/slideLayout" Target="../slideLayouts/slideLayout5.xml"/><Relationship Id="rId4" Type="http://schemas.openxmlformats.org/officeDocument/2006/relationships/image" Target="../media/image173.png"/></Relationships>
</file>

<file path=ppt/slides/_rels/slide8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87.xml"/><Relationship Id="rId1" Type="http://schemas.openxmlformats.org/officeDocument/2006/relationships/slideLayout" Target="../slideLayouts/slideLayout5.xml"/><Relationship Id="rId5" Type="http://schemas.openxmlformats.org/officeDocument/2006/relationships/image" Target="../media/image175.jpeg"/><Relationship Id="rId4" Type="http://schemas.openxmlformats.org/officeDocument/2006/relationships/hyperlink" Target="https://chemix.or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77.png"/></Relationships>
</file>

<file path=ppt/slides/_rels/slide8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7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90.xml"/><Relationship Id="rId1" Type="http://schemas.openxmlformats.org/officeDocument/2006/relationships/slideLayout" Target="../slideLayouts/slideLayout5.xml"/><Relationship Id="rId5" Type="http://schemas.openxmlformats.org/officeDocument/2006/relationships/hyperlink" Target="https://chemix.org/" TargetMode="External"/><Relationship Id="rId4" Type="http://schemas.openxmlformats.org/officeDocument/2006/relationships/image" Target="../media/image181.png"/></Relationships>
</file>

<file path=ppt/slides/_rels/slide9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183.jpeg"/></Relationships>
</file>

<file path=ppt/slides/_rels/slide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94.xml"/><Relationship Id="rId1" Type="http://schemas.openxmlformats.org/officeDocument/2006/relationships/slideLayout" Target="../slideLayouts/slideLayout5.xml"/><Relationship Id="rId4" Type="http://schemas.openxmlformats.org/officeDocument/2006/relationships/hyperlink" Target="https://chemix.org/" TargetMode="Externa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hyperlink" Target="https://creativecommons.org/licenses/by-sa/3.0/deed.en" TargetMode="Externa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hyperlink" Target="https://en.wikipedia.org/wiki/en:Creative_Commons" TargetMode="External"/><Relationship Id="rId5" Type="http://schemas.openxmlformats.org/officeDocument/2006/relationships/hyperlink" Target="https://commons.wikimedia.org/wiki/File:OBH_Nordica_6410_electric_kettle.jpg" TargetMode="External"/><Relationship Id="rId4" Type="http://schemas.openxmlformats.org/officeDocument/2006/relationships/hyperlink" Target="https://commons.wikimedia.org/wiki/File:White_electric_kettle.JPG"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12815-179C-BF9B-BE85-3606EABC1B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86DE85-DFA1-CC1A-9D7A-490B23AC0071}"/>
              </a:ext>
            </a:extLst>
          </p:cNvPr>
          <p:cNvSpPr>
            <a:spLocks noGrp="1"/>
          </p:cNvSpPr>
          <p:nvPr>
            <p:ph type="title"/>
          </p:nvPr>
        </p:nvSpPr>
        <p:spPr/>
        <p:txBody>
          <a:bodyPr/>
          <a:lstStyle/>
          <a:p>
            <a:r>
              <a:rPr lang="en-AU" dirty="0">
                <a:latin typeface="+mj-lt"/>
              </a:rPr>
              <a:t>Instructions for use</a:t>
            </a:r>
          </a:p>
        </p:txBody>
      </p:sp>
      <p:sp>
        <p:nvSpPr>
          <p:cNvPr id="3" name="Picture Placeholder 2">
            <a:extLst>
              <a:ext uri="{FF2B5EF4-FFF2-40B4-BE49-F238E27FC236}">
                <a16:creationId xmlns:a16="http://schemas.microsoft.com/office/drawing/2014/main" id="{DD5CCA10-152F-6B9A-1B24-44E8631F58D1}"/>
              </a:ext>
            </a:extLst>
          </p:cNvPr>
          <p:cNvSpPr>
            <a:spLocks noGrp="1"/>
          </p:cNvSpPr>
          <p:nvPr>
            <p:ph type="pic" sz="quarter" idx="13"/>
          </p:nvPr>
        </p:nvSpPr>
        <p:spPr/>
        <p:txBody>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the Energy program and teacher resource books.</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a:t>
            </a:r>
            <a:r>
              <a:rPr lang="en-AU" sz="1800" b="1" dirty="0">
                <a:solidFill>
                  <a:srgbClr val="22272B"/>
                </a:solidFill>
                <a:latin typeface="+mn-lt"/>
              </a:rPr>
              <a:t>File</a:t>
            </a:r>
            <a:r>
              <a:rPr lang="en-AU" sz="1800" dirty="0">
                <a:solidFill>
                  <a:srgbClr val="22272B"/>
                </a:solidFill>
                <a:latin typeface="+mn-lt"/>
              </a:rPr>
              <a:t> &gt; </a:t>
            </a:r>
            <a:r>
              <a:rPr lang="en-AU" sz="1800" b="1" dirty="0">
                <a:solidFill>
                  <a:srgbClr val="22272B"/>
                </a:solidFill>
                <a:latin typeface="+mn-lt"/>
              </a:rPr>
              <a:t>Download a Copy</a:t>
            </a:r>
            <a:r>
              <a:rPr lang="en-AU" sz="1800" dirty="0">
                <a:solidFill>
                  <a:srgbClr val="22272B"/>
                </a:solidFill>
                <a:latin typeface="+mn-lt"/>
              </a:rPr>
              <a:t>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spcAft>
                <a:spcPts val="1200"/>
              </a:spcAft>
              <a:buFont typeface="+mj-lt"/>
              <a:buAutoNum type="arabicPeriod"/>
            </a:pPr>
            <a:r>
              <a:rPr lang="en-AU" dirty="0">
                <a:solidFill>
                  <a:srgbClr val="22272B"/>
                </a:solidFill>
                <a:latin typeface="+mn-lt"/>
              </a:rPr>
              <a:t>Upload the file into Google Drive and open it.</a:t>
            </a:r>
          </a:p>
          <a:p>
            <a:pPr marL="913765" lvl="1" indent="-457200">
              <a:lnSpc>
                <a:spcPct val="150000"/>
              </a:lnSpc>
              <a:spcAft>
                <a:spcPts val="1200"/>
              </a:spcAft>
              <a:buFont typeface="+mj-lt"/>
              <a:buAutoNum type="arabicPeriod"/>
            </a:pPr>
            <a:r>
              <a:rPr lang="en-AU" dirty="0">
                <a:solidFill>
                  <a:srgbClr val="22272B"/>
                </a:solidFill>
                <a:latin typeface="+mn-lt"/>
              </a:rPr>
              <a:t>Go to </a:t>
            </a:r>
            <a:r>
              <a:rPr lang="en-AU" b="1" dirty="0">
                <a:solidFill>
                  <a:srgbClr val="22272B"/>
                </a:solidFill>
                <a:latin typeface="+mn-lt"/>
              </a:rPr>
              <a:t>File</a:t>
            </a:r>
            <a:r>
              <a:rPr lang="en-AU" dirty="0">
                <a:solidFill>
                  <a:srgbClr val="22272B"/>
                </a:solidFill>
                <a:latin typeface="+mn-lt"/>
              </a:rPr>
              <a:t> &gt; </a:t>
            </a:r>
            <a:r>
              <a:rPr lang="en-AU" b="1" dirty="0">
                <a:solidFill>
                  <a:srgbClr val="22272B"/>
                </a:solidFill>
                <a:latin typeface="+mn-lt"/>
              </a:rPr>
              <a:t>Save as </a:t>
            </a:r>
            <a:r>
              <a:rPr lang="en-AU" dirty="0">
                <a:solidFill>
                  <a:srgbClr val="22272B"/>
                </a:solidFill>
                <a:latin typeface="+mn-lt"/>
              </a:rPr>
              <a:t>Google Slides.</a:t>
            </a:r>
          </a:p>
          <a:p>
            <a:pPr marL="456565" lvl="1">
              <a:lnSpc>
                <a:spcPct val="150000"/>
              </a:lnSpc>
              <a:spcAft>
                <a:spcPts val="1200"/>
              </a:spcAft>
            </a:pPr>
            <a:r>
              <a:rPr lang="en-AU" sz="1600" dirty="0">
                <a:solidFill>
                  <a:srgbClr val="22272B"/>
                </a:solidFill>
                <a:latin typeface="+mn-lt"/>
              </a:rPr>
              <a:t>(</a:t>
            </a:r>
            <a:r>
              <a:rPr lang="en-AU" sz="1600" b="1" dirty="0">
                <a:solidFill>
                  <a:srgbClr val="22272B"/>
                </a:solidFill>
                <a:latin typeface="+mn-lt"/>
              </a:rPr>
              <a:t>Note: </a:t>
            </a:r>
            <a:r>
              <a:rPr lang="en-AU" sz="1600" dirty="0">
                <a:solidFill>
                  <a:srgbClr val="22272B"/>
                </a:solidFill>
                <a:latin typeface="+mn-lt"/>
              </a:rPr>
              <a:t>conversion may cause formatting changes in the slides.)</a:t>
            </a:r>
          </a:p>
        </p:txBody>
      </p:sp>
      <p:sp>
        <p:nvSpPr>
          <p:cNvPr id="2" name="Slide Number Placeholder 1">
            <a:extLst>
              <a:ext uri="{FF2B5EF4-FFF2-40B4-BE49-F238E27FC236}">
                <a16:creationId xmlns:a16="http://schemas.microsoft.com/office/drawing/2014/main" id="{81FDF618-0987-079F-29B4-A8491072FA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3083784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95595-282E-460C-AEC3-E7E3052B3CDC}"/>
              </a:ext>
            </a:extLst>
          </p:cNvPr>
          <p:cNvSpPr>
            <a:spLocks noGrp="1"/>
          </p:cNvSpPr>
          <p:nvPr>
            <p:ph type="title"/>
          </p:nvPr>
        </p:nvSpPr>
        <p:spPr/>
        <p:txBody>
          <a:bodyPr/>
          <a:lstStyle/>
          <a:p>
            <a:r>
              <a:rPr lang="en-AU" dirty="0"/>
              <a:t>1.2 Revising energy</a:t>
            </a:r>
          </a:p>
        </p:txBody>
      </p:sp>
      <p:sp>
        <p:nvSpPr>
          <p:cNvPr id="2" name="Text Placeholder 1">
            <a:extLst>
              <a:ext uri="{FF2B5EF4-FFF2-40B4-BE49-F238E27FC236}">
                <a16:creationId xmlns:a16="http://schemas.microsoft.com/office/drawing/2014/main" id="{767022C9-8F2C-4A92-917C-C36769292B85}"/>
              </a:ext>
            </a:extLst>
          </p:cNvPr>
          <p:cNvSpPr>
            <a:spLocks noGrp="1"/>
          </p:cNvSpPr>
          <p:nvPr>
            <p:ph type="body" sz="quarter" idx="17"/>
          </p:nvPr>
        </p:nvSpPr>
        <p:spPr>
          <a:xfrm>
            <a:off x="360000" y="1217881"/>
            <a:ext cx="11484000" cy="5469320"/>
          </a:xfrm>
        </p:spPr>
        <p:txBody>
          <a:bodyPr/>
          <a:lstStyle/>
          <a:p>
            <a:pPr marL="342900" indent="-342900">
              <a:buClr>
                <a:schemeClr val="tx1"/>
              </a:buClr>
              <a:buFont typeface="Arial" panose="020B0604020202020204" pitchFamily="34" charset="0"/>
              <a:buChar char="•"/>
            </a:pPr>
            <a:r>
              <a:rPr lang="en-AU" sz="1600" dirty="0">
                <a:latin typeface="+mn-lt"/>
              </a:rPr>
              <a:t>A </a:t>
            </a:r>
            <a:r>
              <a:rPr lang="en-AU" sz="1600" b="1" dirty="0">
                <a:solidFill>
                  <a:schemeClr val="tx2"/>
                </a:solidFill>
                <a:latin typeface="+mn-lt"/>
              </a:rPr>
              <a:t>system</a:t>
            </a:r>
            <a:r>
              <a:rPr lang="en-AU" sz="1600" dirty="0">
                <a:solidFill>
                  <a:schemeClr val="tx2"/>
                </a:solidFill>
                <a:latin typeface="+mn-lt"/>
              </a:rPr>
              <a:t> </a:t>
            </a:r>
            <a:r>
              <a:rPr lang="en-AU" sz="1600" dirty="0">
                <a:latin typeface="+mn-lt"/>
              </a:rPr>
              <a:t>is a set of components in the natural and made environments that interact. </a:t>
            </a:r>
          </a:p>
          <a:p>
            <a:pPr marL="342900" indent="-342900">
              <a:buClr>
                <a:schemeClr val="tx1"/>
              </a:buClr>
              <a:buFont typeface="Arial" panose="020B0604020202020204" pitchFamily="34" charset="0"/>
              <a:buChar char="•"/>
            </a:pPr>
            <a:r>
              <a:rPr lang="en-AU" sz="1600" b="1" dirty="0">
                <a:solidFill>
                  <a:schemeClr val="tx2"/>
                </a:solidFill>
                <a:latin typeface="+mn-lt"/>
              </a:rPr>
              <a:t>Energy</a:t>
            </a:r>
            <a:r>
              <a:rPr lang="en-AU" sz="1600" dirty="0">
                <a:solidFill>
                  <a:schemeClr val="tx2"/>
                </a:solidFill>
                <a:latin typeface="+mn-lt"/>
              </a:rPr>
              <a:t> </a:t>
            </a:r>
            <a:r>
              <a:rPr lang="en-AU" sz="1600" dirty="0">
                <a:latin typeface="+mn-lt"/>
              </a:rPr>
              <a:t>is a </a:t>
            </a:r>
            <a:r>
              <a:rPr lang="en-AU" sz="1600" b="1" dirty="0">
                <a:latin typeface="+mn-lt"/>
              </a:rPr>
              <a:t>property</a:t>
            </a:r>
            <a:r>
              <a:rPr lang="en-AU" sz="1600" dirty="0">
                <a:latin typeface="+mn-lt"/>
              </a:rPr>
              <a:t> of a system – a system </a:t>
            </a:r>
            <a:r>
              <a:rPr lang="en-AU" sz="1600" i="0" dirty="0">
                <a:latin typeface="+mn-lt"/>
              </a:rPr>
              <a:t>has</a:t>
            </a:r>
            <a:r>
              <a:rPr lang="en-AU" sz="1600" b="1" i="0" dirty="0">
                <a:latin typeface="+mn-lt"/>
              </a:rPr>
              <a:t> </a:t>
            </a:r>
            <a:r>
              <a:rPr lang="en-AU" sz="1600" b="0" i="0" dirty="0">
                <a:latin typeface="+mn-lt"/>
              </a:rPr>
              <a:t>a certain amount of energy. </a:t>
            </a:r>
          </a:p>
          <a:p>
            <a:pPr marL="342900" indent="-342900">
              <a:buClr>
                <a:schemeClr val="tx1"/>
              </a:buClr>
              <a:buFont typeface="Arial" panose="020B0604020202020204" pitchFamily="34" charset="0"/>
              <a:buChar char="•"/>
            </a:pPr>
            <a:r>
              <a:rPr lang="en-AU" sz="1600" b="1" dirty="0">
                <a:solidFill>
                  <a:schemeClr val="tx2"/>
                </a:solidFill>
                <a:latin typeface="+mn-lt"/>
              </a:rPr>
              <a:t>Work</a:t>
            </a:r>
            <a:r>
              <a:rPr lang="en-AU" sz="1600" dirty="0">
                <a:latin typeface="+mn-lt"/>
              </a:rPr>
              <a:t> is a </a:t>
            </a:r>
            <a:r>
              <a:rPr lang="en-AU" sz="1600" b="1" dirty="0">
                <a:latin typeface="+mn-lt"/>
              </a:rPr>
              <a:t>process</a:t>
            </a:r>
            <a:r>
              <a:rPr lang="en-AU" sz="1600" dirty="0">
                <a:latin typeface="+mn-lt"/>
              </a:rPr>
              <a:t>, an event that changes the energy of the system. The concept of work is necessary to add or remove energy from a system. </a:t>
            </a:r>
          </a:p>
          <a:p>
            <a:pPr marL="342900" indent="-342900">
              <a:buClr>
                <a:schemeClr val="tx1"/>
              </a:buClr>
              <a:buFont typeface="Arial" panose="020B0604020202020204" pitchFamily="34" charset="0"/>
              <a:buChar char="•"/>
            </a:pPr>
            <a:r>
              <a:rPr lang="en-AU" sz="1600" dirty="0">
                <a:latin typeface="+mn-lt"/>
              </a:rPr>
              <a:t>The </a:t>
            </a:r>
            <a:r>
              <a:rPr lang="en-AU" sz="1600" b="1" dirty="0">
                <a:solidFill>
                  <a:schemeClr val="tx2"/>
                </a:solidFill>
                <a:latin typeface="+mn-lt"/>
              </a:rPr>
              <a:t>law of conservation of energy </a:t>
            </a:r>
            <a:r>
              <a:rPr lang="en-AU" sz="1600" dirty="0">
                <a:latin typeface="+mn-lt"/>
              </a:rPr>
              <a:t>states that energy cannot be created or destroyed. That is, energy cannot appear out of nowhere and cannot disappear, instead it must go somewhere.</a:t>
            </a:r>
          </a:p>
          <a:p>
            <a:pPr marL="342900" indent="-342900">
              <a:buClr>
                <a:schemeClr val="tx1"/>
              </a:buClr>
              <a:buFont typeface="Arial" panose="020B0604020202020204" pitchFamily="34" charset="0"/>
              <a:buChar char="•"/>
            </a:pPr>
            <a:r>
              <a:rPr lang="en-US" sz="1600" dirty="0">
                <a:latin typeface="+mn-lt"/>
              </a:rPr>
              <a:t>An </a:t>
            </a:r>
            <a:r>
              <a:rPr lang="en-US" sz="1600" b="1" dirty="0">
                <a:solidFill>
                  <a:schemeClr val="tx2"/>
                </a:solidFill>
                <a:latin typeface="+mn-lt"/>
              </a:rPr>
              <a:t>open system </a:t>
            </a:r>
            <a:r>
              <a:rPr lang="en-US" sz="1600" dirty="0">
                <a:latin typeface="+mn-lt"/>
              </a:rPr>
              <a:t>transfers energy and matter between it and its surroundings. Therefore, the mass and total energy may change over time as matter and energy are transferred into and out of the system. </a:t>
            </a:r>
          </a:p>
          <a:p>
            <a:pPr marL="342900" indent="-342900">
              <a:buClr>
                <a:schemeClr val="tx1"/>
              </a:buClr>
              <a:buFont typeface="Arial" panose="020B0604020202020204" pitchFamily="34" charset="0"/>
              <a:buChar char="•"/>
            </a:pPr>
            <a:r>
              <a:rPr lang="en-US" sz="1600" dirty="0">
                <a:latin typeface="+mn-lt"/>
              </a:rPr>
              <a:t>A </a:t>
            </a:r>
            <a:r>
              <a:rPr lang="en-US" sz="1600" b="1" dirty="0">
                <a:solidFill>
                  <a:schemeClr val="tx2"/>
                </a:solidFill>
                <a:latin typeface="+mn-lt"/>
              </a:rPr>
              <a:t>closed system </a:t>
            </a:r>
            <a:r>
              <a:rPr lang="en-US" sz="1600" dirty="0">
                <a:latin typeface="+mn-lt"/>
              </a:rPr>
              <a:t>does not allow matter to be transferred to its surroundings. However, energy can still be transferred into and out of the system. </a:t>
            </a:r>
          </a:p>
          <a:p>
            <a:pPr marL="342900" indent="-342900">
              <a:buClr>
                <a:schemeClr val="tx1"/>
              </a:buClr>
              <a:buFont typeface="Arial" panose="020B0604020202020204" pitchFamily="34" charset="0"/>
              <a:buChar char="•"/>
            </a:pPr>
            <a:r>
              <a:rPr lang="en-US" sz="1600" dirty="0">
                <a:latin typeface="+mn-lt"/>
              </a:rPr>
              <a:t>An </a:t>
            </a:r>
            <a:r>
              <a:rPr lang="en-US" sz="1600" b="1" dirty="0">
                <a:solidFill>
                  <a:schemeClr val="tx2"/>
                </a:solidFill>
                <a:latin typeface="+mn-lt"/>
              </a:rPr>
              <a:t>isolated system </a:t>
            </a:r>
            <a:r>
              <a:rPr lang="en-US" sz="1600" dirty="0">
                <a:latin typeface="+mn-lt"/>
              </a:rPr>
              <a:t>does not allow matter or energy to be transferred to its surroundings. Hence, the total energy of an isolated system remains constant. </a:t>
            </a:r>
            <a:endParaRPr lang="en-AU" sz="1600" dirty="0">
              <a:latin typeface="+mn-lt"/>
            </a:endParaRPr>
          </a:p>
        </p:txBody>
      </p:sp>
      <p:sp>
        <p:nvSpPr>
          <p:cNvPr id="3" name="Slide Number Placeholder 2">
            <a:extLst>
              <a:ext uri="{FF2B5EF4-FFF2-40B4-BE49-F238E27FC236}">
                <a16:creationId xmlns:a16="http://schemas.microsoft.com/office/drawing/2014/main" id="{82904F66-6039-3B23-FF33-A5FF948BA53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145982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FFD-5350-31E1-4AF0-A864AF179F18}"/>
              </a:ext>
            </a:extLst>
          </p:cNvPr>
          <p:cNvSpPr>
            <a:spLocks noGrp="1"/>
          </p:cNvSpPr>
          <p:nvPr>
            <p:ph type="title"/>
          </p:nvPr>
        </p:nvSpPr>
        <p:spPr/>
        <p:txBody>
          <a:bodyPr/>
          <a:lstStyle/>
          <a:p>
            <a:r>
              <a:rPr lang="en-AU" dirty="0">
                <a:latin typeface="+mj-lt"/>
              </a:rPr>
              <a:t>3.5 Calculation of energy transferred to the water</a:t>
            </a:r>
          </a:p>
        </p:txBody>
      </p:sp>
      <p:sp>
        <p:nvSpPr>
          <p:cNvPr id="3" name="Content Placeholder 2">
            <a:extLst>
              <a:ext uri="{FF2B5EF4-FFF2-40B4-BE49-F238E27FC236}">
                <a16:creationId xmlns:a16="http://schemas.microsoft.com/office/drawing/2014/main" id="{E694AE58-A8DE-9D43-F5E9-22BD8CA4824B}"/>
              </a:ext>
            </a:extLst>
          </p:cNvPr>
          <p:cNvSpPr>
            <a:spLocks noGrp="1"/>
          </p:cNvSpPr>
          <p:nvPr>
            <p:ph sz="quarter" idx="19"/>
          </p:nvPr>
        </p:nvSpPr>
        <p:spPr>
          <a:xfrm>
            <a:off x="360363" y="1169226"/>
            <a:ext cx="11483637" cy="5328774"/>
          </a:xfrm>
        </p:spPr>
        <p:txBody>
          <a:bodyPr/>
          <a:lstStyle/>
          <a:p>
            <a:pPr>
              <a:lnSpc>
                <a:spcPct val="140000"/>
              </a:lnSpc>
            </a:pPr>
            <a:r>
              <a:rPr lang="en-AU" sz="1800" dirty="0">
                <a:latin typeface="+mn-lt"/>
              </a:rPr>
              <a:t>The energy transferred to the water as thermal energy, </a:t>
            </a: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can be calculated by the formula:</a:t>
            </a:r>
          </a:p>
          <a:p>
            <a:pPr>
              <a:lnSpc>
                <a:spcPct val="140000"/>
              </a:lnSpc>
            </a:pP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 mass of water (m) × 4.18 (c) × change in temperature (∆T), where:</a:t>
            </a:r>
          </a:p>
          <a:p>
            <a:pPr marL="342900" indent="-342900">
              <a:lnSpc>
                <a:spcPct val="140000"/>
              </a:lnSpc>
              <a:buFont typeface="Arial" panose="020B0604020202020204" pitchFamily="34" charset="0"/>
              <a:buChar char="•"/>
            </a:pPr>
            <a:r>
              <a:rPr lang="en-AU" sz="1800" dirty="0">
                <a:latin typeface="+mn-lt"/>
              </a:rPr>
              <a:t>m is the mass of water (g)</a:t>
            </a:r>
          </a:p>
          <a:p>
            <a:pPr marL="342900" indent="-342900">
              <a:lnSpc>
                <a:spcPct val="140000"/>
              </a:lnSpc>
              <a:buFont typeface="Arial" panose="020B0604020202020204" pitchFamily="34" charset="0"/>
              <a:buChar char="•"/>
            </a:pPr>
            <a:r>
              <a:rPr lang="en-AU" sz="1800" dirty="0">
                <a:latin typeface="+mn-lt"/>
              </a:rPr>
              <a:t>c = 4.18 JK</a:t>
            </a:r>
            <a:r>
              <a:rPr lang="en-AU" sz="1800" baseline="30000" dirty="0">
                <a:latin typeface="+mn-lt"/>
              </a:rPr>
              <a:t>-1</a:t>
            </a:r>
            <a:r>
              <a:rPr lang="en-AU" sz="1800" dirty="0">
                <a:latin typeface="+mn-lt"/>
              </a:rPr>
              <a:t>g</a:t>
            </a:r>
            <a:r>
              <a:rPr lang="en-AU" sz="1800" baseline="30000" dirty="0">
                <a:latin typeface="+mn-lt"/>
              </a:rPr>
              <a:t>-1 </a:t>
            </a:r>
            <a:r>
              <a:rPr lang="en-AU" sz="1800" dirty="0">
                <a:latin typeface="+mn-lt"/>
              </a:rPr>
              <a:t>is the specific heat capacity of water (the energy required to raise the temperature of 1 gram of water by 1 degree Celsius)</a:t>
            </a:r>
          </a:p>
          <a:p>
            <a:pPr marL="342900" indent="-342900">
              <a:lnSpc>
                <a:spcPct val="140000"/>
              </a:lnSpc>
              <a:buFont typeface="Arial" panose="020B0604020202020204" pitchFamily="34" charset="0"/>
              <a:buChar char="•"/>
            </a:pPr>
            <a:r>
              <a:rPr lang="en-AU" sz="1800" dirty="0">
                <a:latin typeface="+mn-lt"/>
              </a:rPr>
              <a:t>∆T is the change in temperature of the water (°C).</a:t>
            </a:r>
          </a:p>
          <a:p>
            <a:pPr>
              <a:lnSpc>
                <a:spcPct val="140000"/>
              </a:lnSpc>
            </a:pPr>
            <a:r>
              <a:rPr lang="en-AU" sz="1800" dirty="0">
                <a:latin typeface="+mn-lt"/>
              </a:rPr>
              <a:t>For example, if the mass of water is 100 g, the change in temperature of water is 5 °C (temperature increases from 20 °C to 25 °C), when heated for 6 minutes, then energy transferred to the water, </a:t>
            </a:r>
            <a:r>
              <a:rPr lang="en-AU" sz="1800" dirty="0" err="1">
                <a:latin typeface="+mn-lt"/>
              </a:rPr>
              <a:t>E</a:t>
            </a:r>
            <a:r>
              <a:rPr lang="en-AU" sz="1800" baseline="-25000" dirty="0" err="1">
                <a:latin typeface="+mn-lt"/>
              </a:rPr>
              <a:t>thermal</a:t>
            </a:r>
            <a:r>
              <a:rPr lang="en-AU" sz="1800" baseline="-25000" dirty="0">
                <a:latin typeface="+mn-lt"/>
              </a:rPr>
              <a:t> </a:t>
            </a:r>
            <a:r>
              <a:rPr lang="en-AU" sz="1800" dirty="0"/>
              <a:t>is 2090 J.</a:t>
            </a:r>
            <a:endParaRPr lang="en-AU" sz="1800" dirty="0">
              <a:latin typeface="+mn-lt"/>
            </a:endParaRPr>
          </a:p>
          <a:p>
            <a:pPr algn="ctr">
              <a:lnSpc>
                <a:spcPct val="140000"/>
              </a:lnSpc>
            </a:pPr>
            <a:r>
              <a:rPr lang="en-AU" sz="1800" dirty="0" err="1">
                <a:latin typeface="+mn-lt"/>
              </a:rPr>
              <a:t>E</a:t>
            </a:r>
            <a:r>
              <a:rPr lang="en-AU" sz="1800" baseline="-25000" dirty="0" err="1">
                <a:latin typeface="+mn-lt"/>
              </a:rPr>
              <a:t>thermal</a:t>
            </a:r>
            <a:r>
              <a:rPr lang="en-AU" sz="1800" dirty="0">
                <a:latin typeface="+mn-lt"/>
              </a:rPr>
              <a:t> = m × 4.18 × ∆T</a:t>
            </a:r>
          </a:p>
          <a:p>
            <a:pPr algn="ctr">
              <a:lnSpc>
                <a:spcPct val="140000"/>
              </a:lnSpc>
            </a:pP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 (100) (4.18) (5)</a:t>
            </a:r>
          </a:p>
          <a:p>
            <a:pPr algn="ctr">
              <a:lnSpc>
                <a:spcPct val="140000"/>
              </a:lnSpc>
            </a:pPr>
            <a:r>
              <a:rPr lang="en-AU" sz="1800" dirty="0" err="1">
                <a:latin typeface="+mn-lt"/>
              </a:rPr>
              <a:t>E</a:t>
            </a:r>
            <a:r>
              <a:rPr lang="en-AU" sz="1800" baseline="-25000" dirty="0" err="1">
                <a:latin typeface="+mn-lt"/>
              </a:rPr>
              <a:t>thermal</a:t>
            </a:r>
            <a:r>
              <a:rPr lang="en-AU" sz="1800" baseline="-25000" dirty="0">
                <a:latin typeface="+mn-lt"/>
              </a:rPr>
              <a:t> </a:t>
            </a:r>
            <a:r>
              <a:rPr lang="en-AU" sz="1800" dirty="0">
                <a:latin typeface="+mn-lt"/>
              </a:rPr>
              <a:t>= 2090.0 J</a:t>
            </a:r>
          </a:p>
        </p:txBody>
      </p:sp>
      <p:sp>
        <p:nvSpPr>
          <p:cNvPr id="4" name="Slide Number Placeholder 3">
            <a:extLst>
              <a:ext uri="{FF2B5EF4-FFF2-40B4-BE49-F238E27FC236}">
                <a16:creationId xmlns:a16="http://schemas.microsoft.com/office/drawing/2014/main" id="{C6EB0120-B69D-FD5B-CCC2-0D33B395EE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40778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FFD-5350-31E1-4AF0-A864AF179F18}"/>
              </a:ext>
            </a:extLst>
          </p:cNvPr>
          <p:cNvSpPr>
            <a:spLocks noGrp="1"/>
          </p:cNvSpPr>
          <p:nvPr>
            <p:ph type="title"/>
          </p:nvPr>
        </p:nvSpPr>
        <p:spPr/>
        <p:txBody>
          <a:bodyPr/>
          <a:lstStyle/>
          <a:p>
            <a:r>
              <a:rPr lang="en-AU" dirty="0">
                <a:latin typeface="+mj-lt"/>
              </a:rPr>
              <a:t>3.5 Calculation of energy efficiency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94AE58-A8DE-9D43-F5E9-22BD8CA4824B}"/>
                  </a:ext>
                </a:extLst>
              </p:cNvPr>
              <p:cNvSpPr>
                <a:spLocks noGrp="1"/>
              </p:cNvSpPr>
              <p:nvPr>
                <p:ph type="body" sz="quarter" idx="17"/>
              </p:nvPr>
            </p:nvSpPr>
            <p:spPr/>
            <p:txBody>
              <a:bodyPr/>
              <a:lstStyle/>
              <a:p>
                <a:r>
                  <a:rPr lang="en-AU" dirty="0">
                    <a:latin typeface="+mn-lt"/>
                  </a:rPr>
                  <a:t>The</a:t>
                </a:r>
                <a:r>
                  <a:rPr lang="en-AU" i="1" dirty="0">
                    <a:latin typeface="+mn-lt"/>
                  </a:rPr>
                  <a:t> </a:t>
                </a:r>
                <a:r>
                  <a:rPr lang="en-AU" dirty="0">
                    <a:latin typeface="+mn-lt"/>
                  </a:rPr>
                  <a:t>% efficiency of the nichrome wire can be calculated by the formula given below:</a:t>
                </a: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 </m:t>
                      </m:r>
                      <m:r>
                        <a:rPr lang="en-AU" i="1">
                          <a:latin typeface="Cambria Math" panose="02040503050406030204" pitchFamily="18" charset="0"/>
                        </a:rPr>
                        <m:t>𝑒𝑓𝑓𝑖𝑐𝑖𝑒𝑛𝑐𝑦</m:t>
                      </m:r>
                      <m:r>
                        <a:rPr lang="en-AU" i="1">
                          <a:latin typeface="Cambria Math" panose="02040503050406030204" pitchFamily="18" charset="0"/>
                        </a:rPr>
                        <m:t>= </m:t>
                      </m:r>
                      <m:f>
                        <m:fPr>
                          <m:ctrlPr>
                            <a:rPr lang="en-AU" i="1">
                              <a:latin typeface="Cambria Math" panose="02040503050406030204" pitchFamily="18" charset="0"/>
                            </a:rPr>
                          </m:ctrlPr>
                        </m:fPr>
                        <m:num>
                          <m:r>
                            <a:rPr lang="en-AU" i="1">
                              <a:latin typeface="Cambria Math" panose="02040503050406030204" pitchFamily="18" charset="0"/>
                            </a:rPr>
                            <m:t>𝑈𝑠𝑒𝑓𝑢𝑙</m:t>
                          </m:r>
                          <m:r>
                            <a:rPr lang="en-AU" i="1">
                              <a:latin typeface="Cambria Math" panose="02040503050406030204" pitchFamily="18" charset="0"/>
                            </a:rPr>
                            <m:t> </m:t>
                          </m:r>
                          <m:r>
                            <a:rPr lang="en-AU" i="1">
                              <a:latin typeface="Cambria Math" panose="02040503050406030204" pitchFamily="18" charset="0"/>
                            </a:rPr>
                            <m:t>𝑒𝑛𝑒𝑟𝑔𝑦</m:t>
                          </m:r>
                          <m:r>
                            <a:rPr lang="en-AU" i="1">
                              <a:latin typeface="Cambria Math" panose="02040503050406030204" pitchFamily="18" charset="0"/>
                            </a:rPr>
                            <m:t> </m:t>
                          </m:r>
                          <m:r>
                            <a:rPr lang="en-AU" i="1">
                              <a:latin typeface="Cambria Math" panose="02040503050406030204" pitchFamily="18" charset="0"/>
                            </a:rPr>
                            <m:t>𝑜𝑢𝑡𝑝𝑢𝑡</m:t>
                          </m:r>
                          <m:sSub>
                            <m:sSubPr>
                              <m:ctrlPr>
                                <a:rPr lang="en-AU" i="1">
                                  <a:latin typeface="Cambria Math" panose="02040503050406030204" pitchFamily="18" charset="0"/>
                                </a:rPr>
                              </m:ctrlPr>
                            </m:sSubPr>
                            <m:e>
                              <m:r>
                                <a:rPr lang="en-AU" i="1">
                                  <a:latin typeface="Cambria Math" panose="02040503050406030204" pitchFamily="18" charset="0"/>
                                </a:rPr>
                                <m:t> (</m:t>
                              </m:r>
                              <m:r>
                                <a:rPr lang="en-AU" i="1">
                                  <a:latin typeface="Cambria Math" panose="02040503050406030204" pitchFamily="18" charset="0"/>
                                </a:rPr>
                                <m:t>𝐸</m:t>
                              </m:r>
                            </m:e>
                            <m:sub>
                              <m:r>
                                <a:rPr lang="en-US" b="0" i="1" smtClean="0">
                                  <a:latin typeface="Cambria Math" panose="02040503050406030204" pitchFamily="18" charset="0"/>
                                </a:rPr>
                                <m:t>𝑡h𝑒𝑟𝑚𝑎𝑙</m:t>
                              </m:r>
                            </m:sub>
                          </m:sSub>
                          <m:r>
                            <a:rPr lang="en-AU" i="1">
                              <a:latin typeface="Cambria Math" panose="02040503050406030204" pitchFamily="18" charset="0"/>
                            </a:rPr>
                            <m:t>)</m:t>
                          </m:r>
                        </m:num>
                        <m:den>
                          <m:r>
                            <a:rPr lang="en-AU" i="1">
                              <a:latin typeface="Cambria Math" panose="02040503050406030204" pitchFamily="18" charset="0"/>
                            </a:rPr>
                            <m:t>𝑇𝑜𝑡𝑎𝑙</m:t>
                          </m:r>
                          <m:r>
                            <a:rPr lang="en-AU" i="1">
                              <a:latin typeface="Cambria Math" panose="02040503050406030204" pitchFamily="18" charset="0"/>
                            </a:rPr>
                            <m:t> </m:t>
                          </m:r>
                          <m:r>
                            <a:rPr lang="en-AU" i="1">
                              <a:latin typeface="Cambria Math" panose="02040503050406030204" pitchFamily="18" charset="0"/>
                            </a:rPr>
                            <m:t>𝑒𝑛𝑒𝑟𝑔𝑦</m:t>
                          </m:r>
                          <m:r>
                            <a:rPr lang="en-AU" i="1">
                              <a:latin typeface="Cambria Math" panose="02040503050406030204" pitchFamily="18" charset="0"/>
                            </a:rPr>
                            <m:t> </m:t>
                          </m:r>
                          <m:r>
                            <a:rPr lang="en-AU" i="1">
                              <a:latin typeface="Cambria Math" panose="02040503050406030204" pitchFamily="18" charset="0"/>
                            </a:rPr>
                            <m:t>𝑖𝑛𝑝𝑢𝑡</m:t>
                          </m:r>
                          <m:r>
                            <a:rPr lang="en-AU" i="1">
                              <a:latin typeface="Cambria Math" panose="02040503050406030204" pitchFamily="18" charset="0"/>
                            </a:rPr>
                            <m:t> (</m:t>
                          </m:r>
                          <m:sSub>
                            <m:sSubPr>
                              <m:ctrlPr>
                                <a:rPr lang="en-AU" i="1">
                                  <a:latin typeface="Cambria Math" panose="02040503050406030204" pitchFamily="18" charset="0"/>
                                </a:rPr>
                              </m:ctrlPr>
                            </m:sSubPr>
                            <m:e>
                              <m:r>
                                <a:rPr lang="en-AU" i="1">
                                  <a:latin typeface="Cambria Math" panose="02040503050406030204" pitchFamily="18" charset="0"/>
                                </a:rPr>
                                <m:t>𝐸</m:t>
                              </m:r>
                            </m:e>
                            <m:sub>
                              <m:r>
                                <a:rPr lang="en-US" b="0" i="1" smtClean="0">
                                  <a:latin typeface="Cambria Math" panose="02040503050406030204" pitchFamily="18" charset="0"/>
                                </a:rPr>
                                <m:t>𝑒𝑙𝑒𝑐𝑡𝑟𝑖𝑐𝑎𝑙</m:t>
                              </m:r>
                            </m:sub>
                          </m:sSub>
                          <m:r>
                            <a:rPr lang="en-AU" i="1">
                              <a:latin typeface="Cambria Math" panose="02040503050406030204" pitchFamily="18" charset="0"/>
                            </a:rPr>
                            <m:t>)</m:t>
                          </m:r>
                        </m:den>
                      </m:f>
                      <m:r>
                        <a:rPr lang="en-AU" i="1">
                          <a:latin typeface="Cambria Math" panose="02040503050406030204" pitchFamily="18" charset="0"/>
                        </a:rPr>
                        <m:t> × 100</m:t>
                      </m:r>
                    </m:oMath>
                  </m:oMathPara>
                </a14:m>
                <a:endParaRPr lang="en-AU" dirty="0">
                  <a:latin typeface="+mn-lt"/>
                </a:endParaRP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 </m:t>
                      </m:r>
                      <m:r>
                        <a:rPr lang="en-AU" i="1">
                          <a:latin typeface="Cambria Math" panose="02040503050406030204" pitchFamily="18" charset="0"/>
                        </a:rPr>
                        <m:t>𝑒𝑓𝑓𝑖𝑐𝑖𝑒𝑛𝑐𝑦</m:t>
                      </m:r>
                      <m:r>
                        <a:rPr lang="en-AU" i="1">
                          <a:latin typeface="Cambria Math" panose="02040503050406030204" pitchFamily="18" charset="0"/>
                        </a:rPr>
                        <m:t>= </m:t>
                      </m:r>
                      <m:f>
                        <m:fPr>
                          <m:ctrlPr>
                            <a:rPr lang="en-AU" i="1">
                              <a:latin typeface="Cambria Math" panose="02040503050406030204" pitchFamily="18" charset="0"/>
                            </a:rPr>
                          </m:ctrlPr>
                        </m:fPr>
                        <m:num>
                          <m:r>
                            <a:rPr lang="en-AU" i="1">
                              <a:latin typeface="Cambria Math" panose="02040503050406030204" pitchFamily="18" charset="0"/>
                            </a:rPr>
                            <m:t>2090</m:t>
                          </m:r>
                        </m:num>
                        <m:den>
                          <m:r>
                            <a:rPr lang="en-AU" i="1">
                              <a:latin typeface="Cambria Math" panose="02040503050406030204" pitchFamily="18" charset="0"/>
                            </a:rPr>
                            <m:t>3150</m:t>
                          </m:r>
                        </m:den>
                      </m:f>
                      <m:r>
                        <a:rPr lang="en-AU" i="1">
                          <a:latin typeface="Cambria Math" panose="02040503050406030204" pitchFamily="18" charset="0"/>
                        </a:rPr>
                        <m:t> × 100</m:t>
                      </m:r>
                    </m:oMath>
                  </m:oMathPara>
                </a14:m>
                <a:endParaRPr lang="en-AU" dirty="0">
                  <a:latin typeface="+mn-lt"/>
                </a:endParaRPr>
              </a:p>
              <a:p>
                <a:pPr/>
                <a14:m>
                  <m:oMathPara xmlns:m="http://schemas.openxmlformats.org/officeDocument/2006/math">
                    <m:oMathParaPr>
                      <m:jc m:val="centerGroup"/>
                    </m:oMathParaPr>
                    <m:oMath xmlns:m="http://schemas.openxmlformats.org/officeDocument/2006/math">
                      <m:r>
                        <a:rPr lang="en-AU" i="1">
                          <a:latin typeface="Cambria Math" panose="02040503050406030204" pitchFamily="18" charset="0"/>
                        </a:rPr>
                        <m:t>% </m:t>
                      </m:r>
                      <m:r>
                        <a:rPr lang="en-AU" i="1">
                          <a:latin typeface="Cambria Math" panose="02040503050406030204" pitchFamily="18" charset="0"/>
                        </a:rPr>
                        <m:t>𝑒𝑓𝑓𝑖𝑐𝑖𝑒𝑛𝑐𝑦</m:t>
                      </m:r>
                      <m:r>
                        <a:rPr lang="en-AU" i="1">
                          <a:latin typeface="Cambria Math" panose="02040503050406030204" pitchFamily="18" charset="0"/>
                        </a:rPr>
                        <m:t>= 66.35</m:t>
                      </m:r>
                    </m:oMath>
                  </m:oMathPara>
                </a14:m>
                <a:endParaRPr lang="en-AU" dirty="0">
                  <a:latin typeface="+mn-lt"/>
                </a:endParaRPr>
              </a:p>
            </p:txBody>
          </p:sp>
        </mc:Choice>
        <mc:Fallback xmlns="">
          <p:sp>
            <p:nvSpPr>
              <p:cNvPr id="3" name="Content Placeholder 2">
                <a:extLst>
                  <a:ext uri="{FF2B5EF4-FFF2-40B4-BE49-F238E27FC236}">
                    <a16:creationId xmlns:a16="http://schemas.microsoft.com/office/drawing/2014/main" id="{E694AE58-A8DE-9D43-F5E9-22BD8CA4824B}"/>
                  </a:ext>
                </a:extLst>
              </p:cNvPr>
              <p:cNvSpPr>
                <a:spLocks noGrp="1" noRot="1" noChangeAspect="1" noMove="1" noResize="1" noEditPoints="1" noAdjustHandles="1" noChangeArrowheads="1" noChangeShapeType="1" noTextEdit="1"/>
              </p:cNvSpPr>
              <p:nvPr>
                <p:ph type="body" sz="quarter" idx="17"/>
              </p:nvPr>
            </p:nvSpPr>
            <p:spPr>
              <a:blipFill>
                <a:blip r:embed="rId3"/>
                <a:stretch>
                  <a:fillRect l="-1327"/>
                </a:stretch>
              </a:blipFill>
            </p:spPr>
            <p:txBody>
              <a:bodyPr/>
              <a:lstStyle/>
              <a:p>
                <a:r>
                  <a:rPr lang="en-AU">
                    <a:noFill/>
                  </a:rPr>
                  <a:t> </a:t>
                </a:r>
              </a:p>
            </p:txBody>
          </p:sp>
        </mc:Fallback>
      </mc:AlternateContent>
      <p:sp>
        <p:nvSpPr>
          <p:cNvPr id="4" name="Slide Number Placeholder 3">
            <a:extLst>
              <a:ext uri="{FF2B5EF4-FFF2-40B4-BE49-F238E27FC236}">
                <a16:creationId xmlns:a16="http://schemas.microsoft.com/office/drawing/2014/main" id="{C6EB0120-B69D-FD5B-CCC2-0D33B395EE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383542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5AD3-6D8E-4A10-BBEF-1477FB38DD26}"/>
              </a:ext>
            </a:extLst>
          </p:cNvPr>
          <p:cNvSpPr>
            <a:spLocks noGrp="1"/>
          </p:cNvSpPr>
          <p:nvPr>
            <p:ph type="title"/>
          </p:nvPr>
        </p:nvSpPr>
        <p:spPr/>
        <p:txBody>
          <a:bodyPr/>
          <a:lstStyle/>
          <a:p>
            <a:r>
              <a:rPr lang="en-AU" dirty="0">
                <a:latin typeface="+mj-lt"/>
              </a:rPr>
              <a:t>3.5 Checkpoint </a:t>
            </a:r>
          </a:p>
        </p:txBody>
      </p:sp>
      <p:sp>
        <p:nvSpPr>
          <p:cNvPr id="3" name="Content Placeholder 2">
            <a:extLst>
              <a:ext uri="{FF2B5EF4-FFF2-40B4-BE49-F238E27FC236}">
                <a16:creationId xmlns:a16="http://schemas.microsoft.com/office/drawing/2014/main" id="{45450BCC-8D49-1ED9-AC36-F23E214F8A52}"/>
              </a:ext>
            </a:extLst>
          </p:cNvPr>
          <p:cNvSpPr>
            <a:spLocks noGrp="1"/>
          </p:cNvSpPr>
          <p:nvPr>
            <p:ph type="body" sz="quarter" idx="17"/>
          </p:nvPr>
        </p:nvSpPr>
        <p:spPr/>
        <p:txBody>
          <a:bodyPr/>
          <a:lstStyle/>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Compare your results with other groups in your class and provide reasons for differences.</a:t>
            </a:r>
          </a:p>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How does the power vary with increase in applied voltage?</a:t>
            </a:r>
          </a:p>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How can you improve the reliability of this investigation?</a:t>
            </a:r>
          </a:p>
          <a:p>
            <a:r>
              <a:rPr lang="en-AU" dirty="0">
                <a:effectLst/>
                <a:latin typeface="+mn-lt"/>
                <a:ea typeface="Calibri" panose="020F0502020204030204" pitchFamily="34" charset="0"/>
              </a:rPr>
              <a:t> </a:t>
            </a:r>
            <a:endParaRPr lang="en-AU" dirty="0">
              <a:latin typeface="+mn-lt"/>
            </a:endParaRPr>
          </a:p>
        </p:txBody>
      </p:sp>
      <p:sp>
        <p:nvSpPr>
          <p:cNvPr id="4" name="Slide Number Placeholder 3">
            <a:extLst>
              <a:ext uri="{FF2B5EF4-FFF2-40B4-BE49-F238E27FC236}">
                <a16:creationId xmlns:a16="http://schemas.microsoft.com/office/drawing/2014/main" id="{DA3AFD9B-2988-0623-AA30-7943A2F6EA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102</a:t>
            </a:fld>
            <a:endParaRPr lang="en-AU"/>
          </a:p>
        </p:txBody>
      </p:sp>
    </p:spTree>
    <p:extLst>
      <p:ext uri="{BB962C8B-B14F-4D97-AF65-F5344CB8AC3E}">
        <p14:creationId xmlns:p14="http://schemas.microsoft.com/office/powerpoint/2010/main" val="316346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5AD3-6D8E-4A10-BBEF-1477FB38DD26}"/>
              </a:ext>
            </a:extLst>
          </p:cNvPr>
          <p:cNvSpPr>
            <a:spLocks noGrp="1"/>
          </p:cNvSpPr>
          <p:nvPr>
            <p:ph type="title"/>
          </p:nvPr>
        </p:nvSpPr>
        <p:spPr/>
        <p:txBody>
          <a:bodyPr/>
          <a:lstStyle/>
          <a:p>
            <a:r>
              <a:rPr lang="en-AU" dirty="0">
                <a:latin typeface="+mj-lt"/>
              </a:rPr>
              <a:t>3.5 Extension activity</a:t>
            </a:r>
          </a:p>
        </p:txBody>
      </p:sp>
      <p:sp>
        <p:nvSpPr>
          <p:cNvPr id="3" name="Content Placeholder 2">
            <a:extLst>
              <a:ext uri="{FF2B5EF4-FFF2-40B4-BE49-F238E27FC236}">
                <a16:creationId xmlns:a16="http://schemas.microsoft.com/office/drawing/2014/main" id="{45450BCC-8D49-1ED9-AC36-F23E214F8A52}"/>
              </a:ext>
            </a:extLst>
          </p:cNvPr>
          <p:cNvSpPr>
            <a:spLocks noGrp="1"/>
          </p:cNvSpPr>
          <p:nvPr>
            <p:ph type="body" sz="quarter" idx="17"/>
          </p:nvPr>
        </p:nvSpPr>
        <p:spPr/>
        <p:txBody>
          <a:bodyPr/>
          <a:lstStyle/>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Predict the effect of doubling the length of the coil on the current and the power consumption of this circuit.</a:t>
            </a:r>
          </a:p>
          <a:p>
            <a:pPr marL="342900" lvl="0" indent="-342900">
              <a:lnSpc>
                <a:spcPct val="150000"/>
              </a:lnSpc>
              <a:buFont typeface="+mj-lt"/>
              <a:buAutoNum type="arabicPeriod"/>
              <a:tabLst>
                <a:tab pos="228600" algn="l"/>
              </a:tabLst>
            </a:pPr>
            <a:r>
              <a:rPr lang="en-AU" dirty="0">
                <a:effectLst/>
                <a:latin typeface="+mn-lt"/>
                <a:ea typeface="Calibri" panose="020F0502020204030204" pitchFamily="34" charset="0"/>
              </a:rPr>
              <a:t>What would heat the water more rapidly, a long coil or a short coil? Explain your answer.</a:t>
            </a:r>
          </a:p>
        </p:txBody>
      </p:sp>
      <p:sp>
        <p:nvSpPr>
          <p:cNvPr id="4" name="Slide Number Placeholder 3">
            <a:extLst>
              <a:ext uri="{FF2B5EF4-FFF2-40B4-BE49-F238E27FC236}">
                <a16:creationId xmlns:a16="http://schemas.microsoft.com/office/drawing/2014/main" id="{DA3AFD9B-2988-0623-AA30-7943A2F6EAC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spTree>
    <p:extLst>
      <p:ext uri="{BB962C8B-B14F-4D97-AF65-F5344CB8AC3E}">
        <p14:creationId xmlns:p14="http://schemas.microsoft.com/office/powerpoint/2010/main" val="229845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3.6 Energy efficiency and electrical appliances</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088199365"/>
              </p:ext>
            </p:extLst>
          </p:nvPr>
        </p:nvGraphicFramePr>
        <p:xfrm>
          <a:off x="359998" y="1916174"/>
          <a:ext cx="11126369" cy="452437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relationship between the star rating and energy efficiency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the energy rating label to calculate the running cost of an appliance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make informed decisions about appliances based on the purchase cost and running cost</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justify claims using scientific knowledge and findings from investigations.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104</a:t>
            </a:fld>
            <a:endParaRPr lang="en-AU"/>
          </a:p>
        </p:txBody>
      </p:sp>
    </p:spTree>
    <p:extLst>
      <p:ext uri="{BB962C8B-B14F-4D97-AF65-F5344CB8AC3E}">
        <p14:creationId xmlns:p14="http://schemas.microsoft.com/office/powerpoint/2010/main" val="11183918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02CEA6-D1A7-3F09-FAAA-05C8E0DF09C3}"/>
              </a:ext>
            </a:extLst>
          </p:cNvPr>
          <p:cNvSpPr>
            <a:spLocks noGrp="1"/>
          </p:cNvSpPr>
          <p:nvPr>
            <p:ph type="title"/>
          </p:nvPr>
        </p:nvSpPr>
        <p:spPr/>
        <p:txBody>
          <a:bodyPr/>
          <a:lstStyle/>
          <a:p>
            <a:r>
              <a:rPr lang="en-US" dirty="0">
                <a:latin typeface="+mj-lt"/>
              </a:rPr>
              <a:t>3.6 Energy efficiency</a:t>
            </a:r>
            <a:endParaRPr lang="en-AU" dirty="0">
              <a:latin typeface="+mj-lt"/>
            </a:endParaRPr>
          </a:p>
        </p:txBody>
      </p:sp>
      <p:sp>
        <p:nvSpPr>
          <p:cNvPr id="6" name="Content Placeholder 5">
            <a:extLst>
              <a:ext uri="{FF2B5EF4-FFF2-40B4-BE49-F238E27FC236}">
                <a16:creationId xmlns:a16="http://schemas.microsoft.com/office/drawing/2014/main" id="{D0DDF123-25B5-40DF-13DE-689AEF636DC9}"/>
              </a:ext>
            </a:extLst>
          </p:cNvPr>
          <p:cNvSpPr>
            <a:spLocks noGrp="1"/>
          </p:cNvSpPr>
          <p:nvPr>
            <p:ph type="body" sz="quarter" idx="17"/>
          </p:nvPr>
        </p:nvSpPr>
        <p:spPr/>
        <p:txBody>
          <a:bodyPr/>
          <a:lstStyle/>
          <a:p>
            <a:r>
              <a:rPr lang="en-AU" dirty="0">
                <a:latin typeface="+mn-lt"/>
              </a:rPr>
              <a:t>1. Rank the following appliances based on the energy usage. Predict which of the following appliances will have the highest running cost?</a:t>
            </a:r>
          </a:p>
          <a:p>
            <a:pPr marL="817200" lvl="4" indent="-457200">
              <a:buFont typeface="+mj-lt"/>
              <a:buAutoNum type="alphaLcPeriod"/>
            </a:pPr>
            <a:r>
              <a:rPr lang="en-AU" sz="2000" dirty="0">
                <a:latin typeface="+mn-lt"/>
              </a:rPr>
              <a:t>Electric kettle</a:t>
            </a:r>
          </a:p>
          <a:p>
            <a:pPr marL="817200" lvl="4" indent="-457200">
              <a:buFont typeface="+mj-lt"/>
              <a:buAutoNum type="alphaLcPeriod"/>
            </a:pPr>
            <a:r>
              <a:rPr lang="en-AU" sz="2000" dirty="0">
                <a:latin typeface="+mn-lt"/>
              </a:rPr>
              <a:t>Oven</a:t>
            </a:r>
          </a:p>
          <a:p>
            <a:pPr marL="817200" lvl="4" indent="-457200">
              <a:buFont typeface="+mj-lt"/>
              <a:buAutoNum type="alphaLcPeriod"/>
            </a:pPr>
            <a:r>
              <a:rPr lang="en-AU" sz="2000" dirty="0">
                <a:latin typeface="+mn-lt"/>
              </a:rPr>
              <a:t>Microwave</a:t>
            </a:r>
          </a:p>
          <a:p>
            <a:pPr marL="817200" lvl="4" indent="-457200">
              <a:buFont typeface="+mj-lt"/>
              <a:buAutoNum type="alphaLcPeriod"/>
            </a:pPr>
            <a:r>
              <a:rPr lang="en-AU" sz="2000" dirty="0">
                <a:latin typeface="+mn-lt"/>
              </a:rPr>
              <a:t>Toaster</a:t>
            </a:r>
          </a:p>
        </p:txBody>
      </p:sp>
      <p:sp>
        <p:nvSpPr>
          <p:cNvPr id="4" name="Slide Number Placeholder 3">
            <a:extLst>
              <a:ext uri="{FF2B5EF4-FFF2-40B4-BE49-F238E27FC236}">
                <a16:creationId xmlns:a16="http://schemas.microsoft.com/office/drawing/2014/main" id="{C0233994-2EEE-87C8-1343-5F2C9A8DFB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105</a:t>
            </a:fld>
            <a:endParaRPr lang="en-AU"/>
          </a:p>
        </p:txBody>
      </p:sp>
    </p:spTree>
    <p:extLst>
      <p:ext uri="{BB962C8B-B14F-4D97-AF65-F5344CB8AC3E}">
        <p14:creationId xmlns:p14="http://schemas.microsoft.com/office/powerpoint/2010/main" val="392178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02CEA6-D1A7-3F09-FAAA-05C8E0DF09C3}"/>
              </a:ext>
            </a:extLst>
          </p:cNvPr>
          <p:cNvSpPr>
            <a:spLocks noGrp="1"/>
          </p:cNvSpPr>
          <p:nvPr>
            <p:ph type="title"/>
          </p:nvPr>
        </p:nvSpPr>
        <p:spPr>
          <a:xfrm>
            <a:off x="360000" y="360000"/>
            <a:ext cx="11484000" cy="545601"/>
          </a:xfrm>
        </p:spPr>
        <p:txBody>
          <a:bodyPr/>
          <a:lstStyle/>
          <a:p>
            <a:r>
              <a:rPr lang="en-US" dirty="0">
                <a:latin typeface="+mj-lt"/>
              </a:rPr>
              <a:t>3.6 Energy cost</a:t>
            </a:r>
            <a:endParaRPr lang="en-AU" dirty="0">
              <a:latin typeface="+mj-lt"/>
            </a:endParaRPr>
          </a:p>
        </p:txBody>
      </p:sp>
      <p:sp>
        <p:nvSpPr>
          <p:cNvPr id="6" name="Content Placeholder 5">
            <a:extLst>
              <a:ext uri="{FF2B5EF4-FFF2-40B4-BE49-F238E27FC236}">
                <a16:creationId xmlns:a16="http://schemas.microsoft.com/office/drawing/2014/main" id="{D0DDF123-25B5-40DF-13DE-689AEF636DC9}"/>
              </a:ext>
            </a:extLst>
          </p:cNvPr>
          <p:cNvSpPr>
            <a:spLocks noGrp="1"/>
          </p:cNvSpPr>
          <p:nvPr>
            <p:ph type="body" sz="quarter" idx="17"/>
          </p:nvPr>
        </p:nvSpPr>
        <p:spPr>
          <a:xfrm>
            <a:off x="360000" y="905601"/>
            <a:ext cx="11484000" cy="920743"/>
          </a:xfrm>
        </p:spPr>
        <p:txBody>
          <a:bodyPr/>
          <a:lstStyle/>
          <a:p>
            <a:r>
              <a:rPr lang="en-AU" dirty="0">
                <a:latin typeface="+mn-lt"/>
              </a:rPr>
              <a:t>The table below shows the estimated running cost for each appliance. It is estimated based on the number of hours used.</a:t>
            </a:r>
          </a:p>
        </p:txBody>
      </p:sp>
      <p:graphicFrame>
        <p:nvGraphicFramePr>
          <p:cNvPr id="7" name="Table 6">
            <a:extLst>
              <a:ext uri="{FF2B5EF4-FFF2-40B4-BE49-F238E27FC236}">
                <a16:creationId xmlns:a16="http://schemas.microsoft.com/office/drawing/2014/main" id="{DC9285E0-E35E-6295-B09E-9C24A33BAF9B}"/>
              </a:ext>
            </a:extLst>
          </p:cNvPr>
          <p:cNvGraphicFramePr>
            <a:graphicFrameLocks noGrp="1"/>
          </p:cNvGraphicFramePr>
          <p:nvPr>
            <p:extLst>
              <p:ext uri="{D42A27DB-BD31-4B8C-83A1-F6EECF244321}">
                <p14:modId xmlns:p14="http://schemas.microsoft.com/office/powerpoint/2010/main" val="3002958961"/>
              </p:ext>
            </p:extLst>
          </p:nvPr>
        </p:nvGraphicFramePr>
        <p:xfrm>
          <a:off x="1602401" y="2179546"/>
          <a:ext cx="8987199" cy="3645028"/>
        </p:xfrm>
        <a:graphic>
          <a:graphicData uri="http://schemas.openxmlformats.org/drawingml/2006/table">
            <a:tbl>
              <a:tblPr firstRow="1" firstCol="1" bandRow="1">
                <a:tableStyleId>{7E9639D4-E3E2-4D34-9284-5A2195B3D0D7}</a:tableStyleId>
              </a:tblPr>
              <a:tblGrid>
                <a:gridCol w="2995733">
                  <a:extLst>
                    <a:ext uri="{9D8B030D-6E8A-4147-A177-3AD203B41FA5}">
                      <a16:colId xmlns:a16="http://schemas.microsoft.com/office/drawing/2014/main" val="1684288748"/>
                    </a:ext>
                  </a:extLst>
                </a:gridCol>
                <a:gridCol w="2995733">
                  <a:extLst>
                    <a:ext uri="{9D8B030D-6E8A-4147-A177-3AD203B41FA5}">
                      <a16:colId xmlns:a16="http://schemas.microsoft.com/office/drawing/2014/main" val="3759914069"/>
                    </a:ext>
                  </a:extLst>
                </a:gridCol>
                <a:gridCol w="2995733">
                  <a:extLst>
                    <a:ext uri="{9D8B030D-6E8A-4147-A177-3AD203B41FA5}">
                      <a16:colId xmlns:a16="http://schemas.microsoft.com/office/drawing/2014/main" val="2193379110"/>
                    </a:ext>
                  </a:extLst>
                </a:gridCol>
              </a:tblGrid>
              <a:tr h="1001550">
                <a:tc>
                  <a:txBody>
                    <a:bodyPr/>
                    <a:lstStyle/>
                    <a:p>
                      <a:pPr>
                        <a:lnSpc>
                          <a:spcPct val="150000"/>
                        </a:lnSpc>
                        <a:spcBef>
                          <a:spcPts val="0"/>
                        </a:spcBef>
                        <a:spcAft>
                          <a:spcPts val="1200"/>
                        </a:spcAft>
                      </a:pPr>
                      <a:r>
                        <a:rPr lang="en-AU" sz="1800" dirty="0">
                          <a:effectLst/>
                          <a:latin typeface="+mj-lt"/>
                        </a:rPr>
                        <a:t>Electric appliance</a:t>
                      </a:r>
                      <a:endParaRPr lang="en-AU" sz="1800" dirty="0">
                        <a:effectLst/>
                        <a:latin typeface="+mj-lt"/>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a:lnSpc>
                          <a:spcPct val="150000"/>
                        </a:lnSpc>
                        <a:spcBef>
                          <a:spcPts val="0"/>
                        </a:spcBef>
                        <a:spcAft>
                          <a:spcPts val="1200"/>
                        </a:spcAft>
                      </a:pPr>
                      <a:r>
                        <a:rPr lang="en-AU" sz="1800">
                          <a:effectLst/>
                          <a:latin typeface="+mj-lt"/>
                        </a:rPr>
                        <a:t>Power, P (</a:t>
                      </a:r>
                      <a:r>
                        <a:rPr lang="en-AU" sz="1800" u="none">
                          <a:effectLst/>
                          <a:latin typeface="+mj-lt"/>
                        </a:rPr>
                        <a:t>W</a:t>
                      </a:r>
                      <a:r>
                        <a:rPr lang="en-AU" sz="1800">
                          <a:effectLst/>
                          <a:latin typeface="+mj-lt"/>
                        </a:rPr>
                        <a:t>)</a:t>
                      </a:r>
                      <a:endParaRPr lang="en-AU" sz="1800">
                        <a:effectLst/>
                        <a:latin typeface="+mj-lt"/>
                        <a:ea typeface="Calibri" panose="020F0502020204030204" pitchFamily="34" charset="0"/>
                        <a:cs typeface="Arial" panose="020B0604020202020204" pitchFamily="34" charset="0"/>
                      </a:endParaRPr>
                    </a:p>
                  </a:txBody>
                  <a:tcPr marL="68580" marR="68580" marT="0" marB="0">
                    <a:solidFill>
                      <a:srgbClr val="002060"/>
                    </a:solidFill>
                  </a:tcPr>
                </a:tc>
                <a:tc>
                  <a:txBody>
                    <a:bodyPr/>
                    <a:lstStyle/>
                    <a:p>
                      <a:pPr>
                        <a:lnSpc>
                          <a:spcPct val="150000"/>
                        </a:lnSpc>
                        <a:spcBef>
                          <a:spcPts val="0"/>
                        </a:spcBef>
                        <a:spcAft>
                          <a:spcPts val="1200"/>
                        </a:spcAft>
                      </a:pPr>
                      <a:r>
                        <a:rPr lang="en-AU" sz="1800" dirty="0">
                          <a:effectLst/>
                          <a:latin typeface="+mj-lt"/>
                        </a:rPr>
                        <a:t>Hourly running cost ($)</a:t>
                      </a:r>
                      <a:endParaRPr lang="en-AU" sz="1800" dirty="0">
                        <a:effectLst/>
                        <a:latin typeface="+mj-lt"/>
                        <a:ea typeface="Calibri" panose="020F0502020204030204" pitchFamily="34" charset="0"/>
                        <a:cs typeface="Arial" panose="020B0604020202020204" pitchFamily="34" charset="0"/>
                      </a:endParaRPr>
                    </a:p>
                  </a:txBody>
                  <a:tcPr marL="68580" marR="68580" marT="0" marB="0">
                    <a:solidFill>
                      <a:srgbClr val="002060"/>
                    </a:solidFill>
                  </a:tcPr>
                </a:tc>
                <a:extLst>
                  <a:ext uri="{0D108BD9-81ED-4DB2-BD59-A6C34878D82A}">
                    <a16:rowId xmlns:a16="http://schemas.microsoft.com/office/drawing/2014/main" val="590299042"/>
                  </a:ext>
                </a:extLst>
              </a:tr>
              <a:tr h="654039">
                <a:tc>
                  <a:txBody>
                    <a:bodyPr/>
                    <a:lstStyle/>
                    <a:p>
                      <a:pPr>
                        <a:lnSpc>
                          <a:spcPct val="150000"/>
                        </a:lnSpc>
                        <a:spcBef>
                          <a:spcPts val="0"/>
                        </a:spcBef>
                        <a:spcAft>
                          <a:spcPts val="1200"/>
                        </a:spcAft>
                      </a:pPr>
                      <a:r>
                        <a:rPr lang="en-AU" sz="1800" dirty="0">
                          <a:effectLst/>
                          <a:latin typeface="+mj-lt"/>
                        </a:rPr>
                        <a:t>Electric kettle</a:t>
                      </a:r>
                      <a:endParaRPr lang="en-AU"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1800–2400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dirty="0">
                          <a:effectLst/>
                        </a:rPr>
                        <a:t>0.63–0.84</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02265135"/>
                  </a:ext>
                </a:extLst>
              </a:tr>
              <a:tr h="654039">
                <a:tc>
                  <a:txBody>
                    <a:bodyPr/>
                    <a:lstStyle/>
                    <a:p>
                      <a:pPr>
                        <a:lnSpc>
                          <a:spcPct val="150000"/>
                        </a:lnSpc>
                        <a:spcBef>
                          <a:spcPts val="0"/>
                        </a:spcBef>
                        <a:spcAft>
                          <a:spcPts val="1200"/>
                        </a:spcAft>
                      </a:pPr>
                      <a:r>
                        <a:rPr lang="en-AU" sz="1800">
                          <a:effectLst/>
                          <a:latin typeface="+mj-lt"/>
                        </a:rPr>
                        <a:t>Oven</a:t>
                      </a:r>
                      <a:endParaRPr lang="en-AU"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1800–3800</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0.631–1.33</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80733617"/>
                  </a:ext>
                </a:extLst>
              </a:tr>
              <a:tr h="667700">
                <a:tc>
                  <a:txBody>
                    <a:bodyPr/>
                    <a:lstStyle/>
                    <a:p>
                      <a:pPr>
                        <a:lnSpc>
                          <a:spcPct val="150000"/>
                        </a:lnSpc>
                        <a:spcBef>
                          <a:spcPts val="0"/>
                        </a:spcBef>
                        <a:spcAft>
                          <a:spcPts val="1200"/>
                        </a:spcAft>
                      </a:pPr>
                      <a:r>
                        <a:rPr lang="en-AU" sz="1800">
                          <a:effectLst/>
                          <a:latin typeface="+mj-lt"/>
                        </a:rPr>
                        <a:t>Microwave </a:t>
                      </a:r>
                      <a:endParaRPr lang="en-AU"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800–500 </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0.28–0.53</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29052097"/>
                  </a:ext>
                </a:extLst>
              </a:tr>
              <a:tr h="667700">
                <a:tc>
                  <a:txBody>
                    <a:bodyPr/>
                    <a:lstStyle/>
                    <a:p>
                      <a:pPr>
                        <a:lnSpc>
                          <a:spcPct val="150000"/>
                        </a:lnSpc>
                        <a:spcBef>
                          <a:spcPts val="0"/>
                        </a:spcBef>
                        <a:spcAft>
                          <a:spcPts val="1200"/>
                        </a:spcAft>
                      </a:pPr>
                      <a:r>
                        <a:rPr lang="en-AU" sz="1800" dirty="0">
                          <a:effectLst/>
                          <a:latin typeface="+mj-lt"/>
                        </a:rPr>
                        <a:t>Toaster</a:t>
                      </a:r>
                      <a:endParaRPr lang="en-AU"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a:effectLst/>
                        </a:rPr>
                        <a:t>800–1000</a:t>
                      </a:r>
                      <a:endParaRPr lang="en-AU" sz="1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1800" dirty="0">
                          <a:effectLst/>
                        </a:rPr>
                        <a:t>0.21–0.35</a:t>
                      </a:r>
                      <a:endParaRPr lang="en-AU"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28202952"/>
                  </a:ext>
                </a:extLst>
              </a:tr>
            </a:tbl>
          </a:graphicData>
        </a:graphic>
      </p:graphicFrame>
      <p:sp>
        <p:nvSpPr>
          <p:cNvPr id="3" name="Content Placeholder 5">
            <a:extLst>
              <a:ext uri="{FF2B5EF4-FFF2-40B4-BE49-F238E27FC236}">
                <a16:creationId xmlns:a16="http://schemas.microsoft.com/office/drawing/2014/main" id="{EEA5E611-A13D-991B-FF68-3D133B770F01}"/>
              </a:ext>
            </a:extLst>
          </p:cNvPr>
          <p:cNvSpPr txBox="1">
            <a:spLocks/>
          </p:cNvSpPr>
          <p:nvPr/>
        </p:nvSpPr>
        <p:spPr>
          <a:xfrm>
            <a:off x="360000" y="6177775"/>
            <a:ext cx="11484000" cy="51540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latin typeface="+mn-lt"/>
              </a:rPr>
              <a:t>Does the data match with your prediction? Why or why not?</a:t>
            </a:r>
          </a:p>
        </p:txBody>
      </p:sp>
      <p:sp>
        <p:nvSpPr>
          <p:cNvPr id="4" name="Slide Number Placeholder 3">
            <a:extLst>
              <a:ext uri="{FF2B5EF4-FFF2-40B4-BE49-F238E27FC236}">
                <a16:creationId xmlns:a16="http://schemas.microsoft.com/office/drawing/2014/main" id="{C0233994-2EEE-87C8-1343-5F2C9A8DFB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106</a:t>
            </a:fld>
            <a:endParaRPr lang="en-AU"/>
          </a:p>
        </p:txBody>
      </p:sp>
    </p:spTree>
    <p:extLst>
      <p:ext uri="{BB962C8B-B14F-4D97-AF65-F5344CB8AC3E}">
        <p14:creationId xmlns:p14="http://schemas.microsoft.com/office/powerpoint/2010/main" val="190207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87CA-9D9F-03CC-F50C-3D0AD4A7FE08}"/>
              </a:ext>
            </a:extLst>
          </p:cNvPr>
          <p:cNvSpPr>
            <a:spLocks noGrp="1"/>
          </p:cNvSpPr>
          <p:nvPr>
            <p:ph type="title"/>
          </p:nvPr>
        </p:nvSpPr>
        <p:spPr/>
        <p:txBody>
          <a:bodyPr/>
          <a:lstStyle/>
          <a:p>
            <a:r>
              <a:rPr lang="en-US" dirty="0">
                <a:latin typeface="+mj-lt"/>
              </a:rPr>
              <a:t>3.6 </a:t>
            </a:r>
            <a:r>
              <a:rPr lang="en-AU" dirty="0">
                <a:latin typeface="+mj-lt"/>
              </a:rPr>
              <a:t>Energy rating</a:t>
            </a:r>
          </a:p>
        </p:txBody>
      </p:sp>
      <p:sp>
        <p:nvSpPr>
          <p:cNvPr id="3" name="Content Placeholder 2">
            <a:extLst>
              <a:ext uri="{FF2B5EF4-FFF2-40B4-BE49-F238E27FC236}">
                <a16:creationId xmlns:a16="http://schemas.microsoft.com/office/drawing/2014/main" id="{622DA1C9-4223-CD6C-657F-1FFD68040DE6}"/>
              </a:ext>
            </a:extLst>
          </p:cNvPr>
          <p:cNvSpPr>
            <a:spLocks noGrp="1"/>
          </p:cNvSpPr>
          <p:nvPr>
            <p:ph sz="quarter" idx="19"/>
          </p:nvPr>
        </p:nvSpPr>
        <p:spPr>
          <a:xfrm>
            <a:off x="360363" y="1247812"/>
            <a:ext cx="5735637" cy="4814518"/>
          </a:xfrm>
        </p:spPr>
        <p:txBody>
          <a:bodyPr/>
          <a:lstStyle/>
          <a:p>
            <a:r>
              <a:rPr lang="en-AU" dirty="0">
                <a:latin typeface="+mn-lt"/>
              </a:rPr>
              <a:t>The Australian government requires electrical appliances to be labelled with an energy rating label. </a:t>
            </a:r>
          </a:p>
          <a:p>
            <a:r>
              <a:rPr lang="en-AU" dirty="0">
                <a:latin typeface="+mn-lt"/>
              </a:rPr>
              <a:t>It provides consumers with information about the energy efficiency of the appliance that allows them to compare the </a:t>
            </a:r>
            <a:r>
              <a:rPr lang="en-AU" b="1" dirty="0">
                <a:latin typeface="+mn-lt"/>
              </a:rPr>
              <a:t>energy efficiency </a:t>
            </a:r>
            <a:r>
              <a:rPr lang="en-AU" dirty="0">
                <a:latin typeface="+mn-lt"/>
              </a:rPr>
              <a:t>and </a:t>
            </a:r>
            <a:r>
              <a:rPr lang="en-AU" b="1" dirty="0">
                <a:latin typeface="+mn-lt"/>
              </a:rPr>
              <a:t>running costs </a:t>
            </a:r>
            <a:r>
              <a:rPr lang="en-AU" dirty="0">
                <a:latin typeface="+mn-lt"/>
              </a:rPr>
              <a:t>of different appliances. </a:t>
            </a:r>
          </a:p>
        </p:txBody>
      </p:sp>
      <p:pic>
        <p:nvPicPr>
          <p:cNvPr id="10" name="Picture 9" descr="A label on a white surface">
            <a:extLst>
              <a:ext uri="{FF2B5EF4-FFF2-40B4-BE49-F238E27FC236}">
                <a16:creationId xmlns:a16="http://schemas.microsoft.com/office/drawing/2014/main" id="{142C5CE1-5137-65DF-81A3-4B264892B11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8047" y="331241"/>
            <a:ext cx="4165953" cy="5554604"/>
          </a:xfrm>
          <a:prstGeom prst="rect">
            <a:avLst/>
          </a:prstGeom>
          <a:noFill/>
        </p:spPr>
      </p:pic>
      <p:sp>
        <p:nvSpPr>
          <p:cNvPr id="4" name="Slide Number Placeholder 3">
            <a:extLst>
              <a:ext uri="{FF2B5EF4-FFF2-40B4-BE49-F238E27FC236}">
                <a16:creationId xmlns:a16="http://schemas.microsoft.com/office/drawing/2014/main" id="{4231945B-28D2-8506-906E-383F7711455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107</a:t>
            </a:fld>
            <a:endParaRPr lang="en-AU"/>
          </a:p>
        </p:txBody>
      </p:sp>
      <p:sp>
        <p:nvSpPr>
          <p:cNvPr id="6" name="TextBox 5">
            <a:extLst>
              <a:ext uri="{FF2B5EF4-FFF2-40B4-BE49-F238E27FC236}">
                <a16:creationId xmlns:a16="http://schemas.microsoft.com/office/drawing/2014/main" id="{BDE97C19-83C6-9BD3-117C-698A7D1CC163}"/>
              </a:ext>
            </a:extLst>
          </p:cNvPr>
          <p:cNvSpPr txBox="1"/>
          <p:nvPr/>
        </p:nvSpPr>
        <p:spPr>
          <a:xfrm>
            <a:off x="6515622" y="5923830"/>
            <a:ext cx="5565732" cy="276999"/>
          </a:xfrm>
          <a:prstGeom prst="rect">
            <a:avLst/>
          </a:prstGeom>
          <a:noFill/>
        </p:spPr>
        <p:txBody>
          <a:bodyPr wrap="square">
            <a:spAutoFit/>
          </a:bodyPr>
          <a:lstStyle/>
          <a:p>
            <a:r>
              <a:rPr lang="en-AU" sz="1200" dirty="0"/>
              <a:t> '</a:t>
            </a:r>
            <a:r>
              <a:rPr lang="en-AU" sz="1200" dirty="0">
                <a:hlinkClick r:id="rId4"/>
              </a:rPr>
              <a:t>Energy rating 01 </a:t>
            </a:r>
            <a:r>
              <a:rPr lang="en-AU" sz="1200" dirty="0" err="1">
                <a:hlinkClick r:id="rId4"/>
              </a:rPr>
              <a:t>gnangarra</a:t>
            </a:r>
            <a:r>
              <a:rPr lang="en-AU" sz="1200" dirty="0"/>
              <a:t>' by </a:t>
            </a:r>
            <a:r>
              <a:rPr lang="en-AU" sz="1200" dirty="0" err="1"/>
              <a:t>Gnangarra</a:t>
            </a:r>
            <a:r>
              <a:rPr lang="en-AU" sz="1200" dirty="0"/>
              <a:t> is licensed under </a:t>
            </a:r>
            <a:r>
              <a:rPr lang="en-AU" sz="1200" dirty="0">
                <a:hlinkClick r:id="rId5"/>
              </a:rPr>
              <a:t>CC BY 2.5 AU</a:t>
            </a:r>
            <a:r>
              <a:rPr lang="en-AU" sz="1200" dirty="0"/>
              <a:t>.</a:t>
            </a:r>
          </a:p>
        </p:txBody>
      </p:sp>
    </p:spTree>
    <p:extLst>
      <p:ext uri="{BB962C8B-B14F-4D97-AF65-F5344CB8AC3E}">
        <p14:creationId xmlns:p14="http://schemas.microsoft.com/office/powerpoint/2010/main" val="264899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3EE26C-709D-34E5-687F-F0F5A47F7BAC}"/>
              </a:ext>
            </a:extLst>
          </p:cNvPr>
          <p:cNvSpPr>
            <a:spLocks noGrp="1"/>
          </p:cNvSpPr>
          <p:nvPr>
            <p:ph type="title"/>
          </p:nvPr>
        </p:nvSpPr>
        <p:spPr/>
        <p:txBody>
          <a:bodyPr/>
          <a:lstStyle/>
          <a:p>
            <a:r>
              <a:rPr lang="en-US" dirty="0">
                <a:latin typeface="+mj-lt"/>
              </a:rPr>
              <a:t>3.6 </a:t>
            </a:r>
            <a:r>
              <a:rPr lang="en-AU" dirty="0">
                <a:latin typeface="+mj-lt"/>
              </a:rPr>
              <a:t>Star rating</a:t>
            </a:r>
          </a:p>
        </p:txBody>
      </p:sp>
      <p:sp>
        <p:nvSpPr>
          <p:cNvPr id="10" name="Content Placeholder 9">
            <a:extLst>
              <a:ext uri="{FF2B5EF4-FFF2-40B4-BE49-F238E27FC236}">
                <a16:creationId xmlns:a16="http://schemas.microsoft.com/office/drawing/2014/main" id="{8A4EE1ED-D5E7-FB03-30D8-40EC1EFFFD6F}"/>
              </a:ext>
            </a:extLst>
          </p:cNvPr>
          <p:cNvSpPr>
            <a:spLocks noGrp="1"/>
          </p:cNvSpPr>
          <p:nvPr>
            <p:ph sz="quarter" idx="19"/>
          </p:nvPr>
        </p:nvSpPr>
        <p:spPr>
          <a:xfrm>
            <a:off x="360363" y="1021741"/>
            <a:ext cx="5735637" cy="4814518"/>
          </a:xfrm>
        </p:spPr>
        <p:txBody>
          <a:bodyPr/>
          <a:lstStyle/>
          <a:p>
            <a:r>
              <a:rPr lang="en-AU" dirty="0">
                <a:latin typeface="+mn-lt"/>
              </a:rPr>
              <a:t>The energy rating label shows: </a:t>
            </a:r>
          </a:p>
          <a:p>
            <a:pPr marL="342900" indent="-342900">
              <a:buFont typeface="Arial" panose="020B0604020202020204" pitchFamily="34" charset="0"/>
              <a:buChar char="•"/>
            </a:pPr>
            <a:r>
              <a:rPr lang="en-AU" dirty="0">
                <a:latin typeface="+mn-lt"/>
              </a:rPr>
              <a:t>a star rating</a:t>
            </a:r>
          </a:p>
          <a:p>
            <a:pPr marL="342900" indent="-342900">
              <a:buFont typeface="Arial" panose="020B0604020202020204" pitchFamily="34" charset="0"/>
              <a:buChar char="•"/>
            </a:pPr>
            <a:r>
              <a:rPr lang="en-AU" dirty="0">
                <a:latin typeface="+mn-lt"/>
              </a:rPr>
              <a:t>the energy consumption</a:t>
            </a:r>
          </a:p>
          <a:p>
            <a:r>
              <a:rPr lang="en-AU" dirty="0">
                <a:latin typeface="+mn-lt"/>
              </a:rPr>
              <a:t>More stars means:</a:t>
            </a:r>
          </a:p>
          <a:p>
            <a:pPr marL="342900" indent="-342900">
              <a:buFont typeface="Arial" panose="020B0604020202020204" pitchFamily="34" charset="0"/>
              <a:buChar char="•"/>
            </a:pPr>
            <a:r>
              <a:rPr lang="en-AU" dirty="0">
                <a:latin typeface="+mn-lt"/>
              </a:rPr>
              <a:t>more efficient, when compared to other models of a similar size and features.</a:t>
            </a:r>
          </a:p>
          <a:p>
            <a:pPr marL="342900" indent="-342900">
              <a:buFont typeface="Arial" panose="020B0604020202020204" pitchFamily="34" charset="0"/>
              <a:buChar char="•"/>
            </a:pPr>
            <a:r>
              <a:rPr lang="en-AU" dirty="0">
                <a:latin typeface="+mn-lt"/>
              </a:rPr>
              <a:t>the less energy the product will use and the less money the consumer will spend on their energy bills.</a:t>
            </a:r>
          </a:p>
        </p:txBody>
      </p:sp>
      <p:pic>
        <p:nvPicPr>
          <p:cNvPr id="6" name="Picture 5" descr="A label on a white surface">
            <a:extLst>
              <a:ext uri="{FF2B5EF4-FFF2-40B4-BE49-F238E27FC236}">
                <a16:creationId xmlns:a16="http://schemas.microsoft.com/office/drawing/2014/main" id="{0B12D1E2-696C-3BA9-1BA6-3E3FDF38E6C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8047" y="331241"/>
            <a:ext cx="4165953" cy="5554604"/>
          </a:xfrm>
          <a:prstGeom prst="rect">
            <a:avLst/>
          </a:prstGeom>
          <a:noFill/>
        </p:spPr>
      </p:pic>
      <p:sp>
        <p:nvSpPr>
          <p:cNvPr id="7" name="TextBox 6">
            <a:extLst>
              <a:ext uri="{FF2B5EF4-FFF2-40B4-BE49-F238E27FC236}">
                <a16:creationId xmlns:a16="http://schemas.microsoft.com/office/drawing/2014/main" id="{80E9EC79-9679-E3BD-021A-E134CF705D1E}"/>
              </a:ext>
            </a:extLst>
          </p:cNvPr>
          <p:cNvSpPr txBox="1"/>
          <p:nvPr/>
        </p:nvSpPr>
        <p:spPr>
          <a:xfrm>
            <a:off x="6958047" y="5914604"/>
            <a:ext cx="4360441" cy="461665"/>
          </a:xfrm>
          <a:prstGeom prst="rect">
            <a:avLst/>
          </a:prstGeom>
          <a:noFill/>
        </p:spPr>
        <p:txBody>
          <a:bodyPr wrap="square">
            <a:spAutoFit/>
          </a:bodyPr>
          <a:lstStyle/>
          <a:p>
            <a:r>
              <a:rPr lang="en-AU" sz="1200" dirty="0"/>
              <a:t> '</a:t>
            </a:r>
            <a:r>
              <a:rPr lang="en-AU" sz="1200" dirty="0">
                <a:hlinkClick r:id="rId4"/>
              </a:rPr>
              <a:t>Energy rating 01 </a:t>
            </a:r>
            <a:r>
              <a:rPr lang="en-AU" sz="1200" dirty="0" err="1">
                <a:hlinkClick r:id="rId4"/>
              </a:rPr>
              <a:t>gnangarra</a:t>
            </a:r>
            <a:r>
              <a:rPr lang="en-AU" sz="1200" dirty="0"/>
              <a:t>' by </a:t>
            </a:r>
            <a:r>
              <a:rPr lang="en-AU" sz="1200" dirty="0" err="1"/>
              <a:t>Gnangarra</a:t>
            </a:r>
            <a:r>
              <a:rPr lang="en-AU" sz="1200" dirty="0"/>
              <a:t> is licensed under </a:t>
            </a:r>
            <a:r>
              <a:rPr lang="en-AU" sz="1200" dirty="0">
                <a:hlinkClick r:id="rId5"/>
              </a:rPr>
              <a:t>CC BY 2.5 AU</a:t>
            </a:r>
            <a:r>
              <a:rPr lang="en-AU" sz="1200" dirty="0"/>
              <a:t>.</a:t>
            </a:r>
          </a:p>
        </p:txBody>
      </p:sp>
      <p:sp>
        <p:nvSpPr>
          <p:cNvPr id="15" name="Arrow: Right 14">
            <a:extLst>
              <a:ext uri="{FF2B5EF4-FFF2-40B4-BE49-F238E27FC236}">
                <a16:creationId xmlns:a16="http://schemas.microsoft.com/office/drawing/2014/main" id="{5074910C-AA6B-E414-7BAC-5C4AFEAE7E4A}"/>
              </a:ext>
              <a:ext uri="{C183D7F6-B498-43B3-948B-1728B52AA6E4}">
                <adec:decorative xmlns:adec="http://schemas.microsoft.com/office/drawing/2017/decorative" val="1"/>
              </a:ext>
            </a:extLst>
          </p:cNvPr>
          <p:cNvSpPr/>
          <p:nvPr/>
        </p:nvSpPr>
        <p:spPr>
          <a:xfrm rot="974759">
            <a:off x="3498500" y="3101580"/>
            <a:ext cx="4243759" cy="53364"/>
          </a:xfrm>
          <a:prstGeom prst="rightArrow">
            <a:avLst/>
          </a:prstGeom>
          <a:solidFill>
            <a:schemeClr val="accent2"/>
          </a:solidFill>
          <a:ln w="666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C24584F3-316B-8B2A-49AF-0909D87DF263}"/>
              </a:ext>
              <a:ext uri="{C183D7F6-B498-43B3-948B-1728B52AA6E4}">
                <adec:decorative xmlns:adec="http://schemas.microsoft.com/office/drawing/2017/decorative" val="1"/>
              </a:ext>
            </a:extLst>
          </p:cNvPr>
          <p:cNvSpPr/>
          <p:nvPr/>
        </p:nvSpPr>
        <p:spPr>
          <a:xfrm rot="21226141" flipV="1">
            <a:off x="2109982" y="1619763"/>
            <a:ext cx="4698420" cy="45719"/>
          </a:xfrm>
          <a:prstGeom prst="rightArrow">
            <a:avLst/>
          </a:prstGeom>
          <a:solidFill>
            <a:srgbClr val="FF0000"/>
          </a:solidFill>
          <a:ln w="666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9CBC4862-6E7C-5A06-3EEF-5B5C6C5F76C7}"/>
              </a:ext>
              <a:ext uri="{C183D7F6-B498-43B3-948B-1728B52AA6E4}">
                <adec:decorative xmlns:adec="http://schemas.microsoft.com/office/drawing/2017/decorative" val="1"/>
              </a:ext>
            </a:extLst>
          </p:cNvPr>
          <p:cNvSpPr/>
          <p:nvPr/>
        </p:nvSpPr>
        <p:spPr>
          <a:xfrm>
            <a:off x="6958047" y="331241"/>
            <a:ext cx="4165953" cy="1363185"/>
          </a:xfrm>
          <a:prstGeom prst="rect">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6AE82933-2417-D40B-F79C-CBADD130C851}"/>
              </a:ext>
              <a:ext uri="{C183D7F6-B498-43B3-948B-1728B52AA6E4}">
                <adec:decorative xmlns:adec="http://schemas.microsoft.com/office/drawing/2017/decorative" val="1"/>
              </a:ext>
            </a:extLst>
          </p:cNvPr>
          <p:cNvSpPr/>
          <p:nvPr/>
        </p:nvSpPr>
        <p:spPr>
          <a:xfrm>
            <a:off x="7858521" y="3477014"/>
            <a:ext cx="2668230" cy="1363185"/>
          </a:xfrm>
          <a:prstGeom prst="rect">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FF2B5EF4-FFF2-40B4-BE49-F238E27FC236}">
                <a16:creationId xmlns:a16="http://schemas.microsoft.com/office/drawing/2014/main" id="{8FAE3427-3AEE-25E5-275B-CACE17683C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108</a:t>
            </a:fld>
            <a:endParaRPr lang="en-AU"/>
          </a:p>
        </p:txBody>
      </p:sp>
    </p:spTree>
    <p:extLst>
      <p:ext uri="{BB962C8B-B14F-4D97-AF65-F5344CB8AC3E}">
        <p14:creationId xmlns:p14="http://schemas.microsoft.com/office/powerpoint/2010/main" val="108253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13EE26C-709D-34E5-687F-F0F5A47F7BAC}"/>
              </a:ext>
            </a:extLst>
          </p:cNvPr>
          <p:cNvSpPr>
            <a:spLocks noGrp="1"/>
          </p:cNvSpPr>
          <p:nvPr>
            <p:ph type="title"/>
          </p:nvPr>
        </p:nvSpPr>
        <p:spPr>
          <a:xfrm>
            <a:off x="360000" y="360000"/>
            <a:ext cx="6007346" cy="1154242"/>
          </a:xfrm>
        </p:spPr>
        <p:txBody>
          <a:bodyPr/>
          <a:lstStyle/>
          <a:p>
            <a:pPr>
              <a:lnSpc>
                <a:spcPct val="114000"/>
              </a:lnSpc>
            </a:pPr>
            <a:r>
              <a:rPr lang="en-US" sz="3200" dirty="0">
                <a:latin typeface="+mj-lt"/>
              </a:rPr>
              <a:t>3.6 </a:t>
            </a:r>
            <a:r>
              <a:rPr lang="en-AU" sz="3200" dirty="0">
                <a:latin typeface="+mj-lt"/>
              </a:rPr>
              <a:t>Calculating running cost from the energy rating label</a:t>
            </a: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8A4EE1ED-D5E7-FB03-30D8-40EC1EFFFD6F}"/>
                  </a:ext>
                </a:extLst>
              </p:cNvPr>
              <p:cNvSpPr>
                <a:spLocks noGrp="1"/>
              </p:cNvSpPr>
              <p:nvPr>
                <p:ph sz="quarter" idx="19"/>
              </p:nvPr>
            </p:nvSpPr>
            <p:spPr>
              <a:xfrm>
                <a:off x="360001" y="1683482"/>
                <a:ext cx="5092946" cy="4814518"/>
              </a:xfrm>
            </p:spPr>
            <p:txBody>
              <a:bodyPr/>
              <a:lstStyle/>
              <a:p>
                <a:pPr>
                  <a:lnSpc>
                    <a:spcPct val="150000"/>
                  </a:lnSpc>
                </a:pPr>
                <a:r>
                  <a:rPr lang="en-AU" sz="1800" dirty="0">
                    <a:effectLst/>
                    <a:latin typeface="+mn-lt"/>
                    <a:ea typeface="Calibri" panose="020F0502020204030204" pitchFamily="34" charset="0"/>
                  </a:rPr>
                  <a:t>The annual running cost of an appliance = total energy consumption (kWh) x electricity tariff (kWh):</a:t>
                </a:r>
              </a:p>
              <a:p>
                <a:pPr marL="342900" indent="-342900">
                  <a:buFont typeface="Arial" panose="020B0604020202020204" pitchFamily="34" charset="0"/>
                  <a:buChar char="•"/>
                </a:pPr>
                <a:r>
                  <a:rPr lang="en-AU" sz="1800" dirty="0">
                    <a:latin typeface="+mn-lt"/>
                    <a:ea typeface="Calibri" panose="020F0502020204030204" pitchFamily="34" charset="0"/>
                  </a:rPr>
                  <a:t>t</a:t>
                </a:r>
                <a:r>
                  <a:rPr lang="en-AU" sz="1800" dirty="0">
                    <a:effectLst/>
                    <a:latin typeface="+mn-lt"/>
                    <a:ea typeface="Calibri" panose="020F0502020204030204" pitchFamily="34" charset="0"/>
                  </a:rPr>
                  <a:t>he total energy consumption is provided in the star rating label (269 kWh)</a:t>
                </a:r>
              </a:p>
              <a:p>
                <a:pPr marL="342900" indent="-342900">
                  <a:buFont typeface="Arial" panose="020B0604020202020204" pitchFamily="34" charset="0"/>
                  <a:buChar char="•"/>
                </a:pPr>
                <a:r>
                  <a:rPr lang="en-AU" sz="1800" dirty="0">
                    <a:latin typeface="+mn-lt"/>
                    <a:ea typeface="Calibri" panose="020F0502020204030204" pitchFamily="34" charset="0"/>
                  </a:rPr>
                  <a:t>t</a:t>
                </a:r>
                <a:r>
                  <a:rPr lang="en-AU" sz="1800" dirty="0">
                    <a:effectLst/>
                    <a:latin typeface="+mn-lt"/>
                    <a:ea typeface="Calibri" panose="020F0502020204030204" pitchFamily="34" charset="0"/>
                  </a:rPr>
                  <a:t>he annual running cost of an appliance = total energy consumption (kWh) x electricity tariff (kWh).</a:t>
                </a:r>
              </a:p>
              <a:p>
                <a:pPr>
                  <a:lnSpc>
                    <a:spcPct val="150000"/>
                  </a:lnSpc>
                </a:pPr>
                <a:r>
                  <a:rPr lang="en-AU" sz="1800" dirty="0">
                    <a:effectLst/>
                    <a:latin typeface="+mn-lt"/>
                    <a:ea typeface="Calibri" panose="020F0502020204030204" pitchFamily="34" charset="0"/>
                  </a:rPr>
                  <a:t> The annual running cost of this clothes washer is:</a:t>
                </a:r>
              </a:p>
              <a:p>
                <a:pPr>
                  <a:lnSpc>
                    <a:spcPct val="150000"/>
                  </a:lnSpc>
                </a:pPr>
                <a14:m>
                  <m:oMathPara xmlns:m="http://schemas.openxmlformats.org/officeDocument/2006/math">
                    <m:oMathParaPr>
                      <m:jc m:val="centerGroup"/>
                    </m:oMathParaPr>
                    <m:oMath xmlns:m="http://schemas.openxmlformats.org/officeDocument/2006/math">
                      <m:r>
                        <a:rPr lang="en-AU" sz="1800" i="1" dirty="0" smtClean="0">
                          <a:effectLst/>
                          <a:latin typeface="Cambria Math" panose="02040503050406030204" pitchFamily="18" charset="0"/>
                          <a:ea typeface="Calibri" panose="020F0502020204030204" pitchFamily="34" charset="0"/>
                        </a:rPr>
                        <m:t>269(</m:t>
                      </m:r>
                      <m:r>
                        <a:rPr lang="en-AU" sz="1800" i="1" dirty="0" smtClean="0">
                          <a:effectLst/>
                          <a:latin typeface="Cambria Math" panose="02040503050406030204" pitchFamily="18" charset="0"/>
                          <a:ea typeface="Calibri" panose="020F0502020204030204" pitchFamily="34" charset="0"/>
                        </a:rPr>
                        <m:t>𝑘𝑊h</m:t>
                      </m:r>
                      <m:r>
                        <a:rPr lang="en-AU" sz="1800" i="1" dirty="0" smtClean="0">
                          <a:effectLst/>
                          <a:latin typeface="Cambria Math" panose="02040503050406030204" pitchFamily="18" charset="0"/>
                          <a:ea typeface="Calibri" panose="020F0502020204030204" pitchFamily="34" charset="0"/>
                        </a:rPr>
                        <m:t>) × $0.38/</m:t>
                      </m:r>
                      <m:r>
                        <a:rPr lang="en-AU" sz="1800" i="1" dirty="0" smtClean="0">
                          <a:effectLst/>
                          <a:latin typeface="Cambria Math" panose="02040503050406030204" pitchFamily="18" charset="0"/>
                          <a:ea typeface="Calibri" panose="020F0502020204030204" pitchFamily="34" charset="0"/>
                        </a:rPr>
                        <m:t>𝑘𝑊h</m:t>
                      </m:r>
                      <m:r>
                        <a:rPr lang="en-AU" sz="1800" i="1" dirty="0" smtClean="0">
                          <a:effectLst/>
                          <a:latin typeface="Cambria Math" panose="02040503050406030204" pitchFamily="18" charset="0"/>
                          <a:ea typeface="Calibri" panose="020F0502020204030204" pitchFamily="34" charset="0"/>
                        </a:rPr>
                        <m:t>= $102.20</m:t>
                      </m:r>
                    </m:oMath>
                  </m:oMathPara>
                </a14:m>
                <a:endParaRPr lang="en-AU" sz="1800" dirty="0">
                  <a:effectLst/>
                  <a:latin typeface="+mn-lt"/>
                  <a:ea typeface="Calibri" panose="020F0502020204030204" pitchFamily="34" charset="0"/>
                </a:endParaRPr>
              </a:p>
            </p:txBody>
          </p:sp>
        </mc:Choice>
        <mc:Fallback xmlns="">
          <p:sp>
            <p:nvSpPr>
              <p:cNvPr id="10" name="Content Placeholder 9">
                <a:extLst>
                  <a:ext uri="{FF2B5EF4-FFF2-40B4-BE49-F238E27FC236}">
                    <a16:creationId xmlns:a16="http://schemas.microsoft.com/office/drawing/2014/main" id="{8A4EE1ED-D5E7-FB03-30D8-40EC1EFFFD6F}"/>
                  </a:ext>
                </a:extLst>
              </p:cNvPr>
              <p:cNvSpPr>
                <a:spLocks noGrp="1" noRot="1" noChangeAspect="1" noMove="1" noResize="1" noEditPoints="1" noAdjustHandles="1" noChangeArrowheads="1" noChangeShapeType="1" noTextEdit="1"/>
              </p:cNvSpPr>
              <p:nvPr>
                <p:ph sz="quarter" idx="19"/>
              </p:nvPr>
            </p:nvSpPr>
            <p:spPr>
              <a:xfrm>
                <a:off x="360001" y="1683482"/>
                <a:ext cx="5092946" cy="4814518"/>
              </a:xfrm>
              <a:blipFill>
                <a:blip r:embed="rId4"/>
                <a:stretch>
                  <a:fillRect l="-2751" r="-3469"/>
                </a:stretch>
              </a:blipFill>
            </p:spPr>
            <p:txBody>
              <a:bodyPr/>
              <a:lstStyle/>
              <a:p>
                <a:r>
                  <a:rPr lang="en-AU">
                    <a:noFill/>
                  </a:rPr>
                  <a:t> </a:t>
                </a:r>
              </a:p>
            </p:txBody>
          </p:sp>
        </mc:Fallback>
      </mc:AlternateContent>
      <p:pic>
        <p:nvPicPr>
          <p:cNvPr id="7" name="Picture 6" descr="A label on a white surface">
            <a:extLst>
              <a:ext uri="{FF2B5EF4-FFF2-40B4-BE49-F238E27FC236}">
                <a16:creationId xmlns:a16="http://schemas.microsoft.com/office/drawing/2014/main" id="{4FBF1C6A-42AD-6A0F-D573-473A8D1AEAB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958047" y="331241"/>
            <a:ext cx="4165953" cy="5554604"/>
          </a:xfrm>
          <a:prstGeom prst="rect">
            <a:avLst/>
          </a:prstGeom>
          <a:noFill/>
        </p:spPr>
      </p:pic>
      <p:sp>
        <p:nvSpPr>
          <p:cNvPr id="8" name="TextBox 7">
            <a:extLst>
              <a:ext uri="{FF2B5EF4-FFF2-40B4-BE49-F238E27FC236}">
                <a16:creationId xmlns:a16="http://schemas.microsoft.com/office/drawing/2014/main" id="{21FBC330-80E6-61C1-3D9A-177A71CE45EB}"/>
              </a:ext>
            </a:extLst>
          </p:cNvPr>
          <p:cNvSpPr txBox="1"/>
          <p:nvPr/>
        </p:nvSpPr>
        <p:spPr>
          <a:xfrm>
            <a:off x="6958047" y="5914604"/>
            <a:ext cx="4360441" cy="461665"/>
          </a:xfrm>
          <a:prstGeom prst="rect">
            <a:avLst/>
          </a:prstGeom>
          <a:noFill/>
        </p:spPr>
        <p:txBody>
          <a:bodyPr wrap="square">
            <a:spAutoFit/>
          </a:bodyPr>
          <a:lstStyle/>
          <a:p>
            <a:r>
              <a:rPr lang="en-AU" sz="1200" dirty="0"/>
              <a:t> '</a:t>
            </a:r>
            <a:r>
              <a:rPr lang="en-AU" sz="1200" dirty="0">
                <a:hlinkClick r:id="rId6"/>
              </a:rPr>
              <a:t>Energy rating 01 </a:t>
            </a:r>
            <a:r>
              <a:rPr lang="en-AU" sz="1200" dirty="0" err="1">
                <a:hlinkClick r:id="rId6"/>
              </a:rPr>
              <a:t>gnangarra</a:t>
            </a:r>
            <a:r>
              <a:rPr lang="en-AU" sz="1200" dirty="0"/>
              <a:t>' by </a:t>
            </a:r>
            <a:r>
              <a:rPr lang="en-AU" sz="1200" dirty="0" err="1"/>
              <a:t>Gnangarra</a:t>
            </a:r>
            <a:r>
              <a:rPr lang="en-AU" sz="1200" dirty="0"/>
              <a:t> is licensed under </a:t>
            </a:r>
            <a:r>
              <a:rPr lang="en-AU" sz="1200" dirty="0">
                <a:hlinkClick r:id="rId7"/>
              </a:rPr>
              <a:t>CC BY 2.5 AU</a:t>
            </a:r>
            <a:r>
              <a:rPr lang="en-AU" sz="1200" dirty="0"/>
              <a:t>.</a:t>
            </a:r>
          </a:p>
        </p:txBody>
      </p:sp>
      <p:sp>
        <p:nvSpPr>
          <p:cNvPr id="2" name="Arrow: Right 1">
            <a:extLst>
              <a:ext uri="{FF2B5EF4-FFF2-40B4-BE49-F238E27FC236}">
                <a16:creationId xmlns:a16="http://schemas.microsoft.com/office/drawing/2014/main" id="{1F5AB276-D5AB-DD97-1928-52EE7734F4DF}"/>
              </a:ext>
              <a:ext uri="{C183D7F6-B498-43B3-948B-1728B52AA6E4}">
                <adec:decorative xmlns:adec="http://schemas.microsoft.com/office/drawing/2017/decorative" val="1"/>
              </a:ext>
            </a:extLst>
          </p:cNvPr>
          <p:cNvSpPr/>
          <p:nvPr/>
        </p:nvSpPr>
        <p:spPr>
          <a:xfrm rot="1680775">
            <a:off x="5072527" y="2594917"/>
            <a:ext cx="2922330" cy="41563"/>
          </a:xfrm>
          <a:prstGeom prst="rightArrow">
            <a:avLst/>
          </a:prstGeom>
          <a:solidFill>
            <a:srgbClr val="FF0000"/>
          </a:solidFill>
          <a:ln w="666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6AE82933-2417-D40B-F79C-CBADD130C851}"/>
              </a:ext>
              <a:ext uri="{C183D7F6-B498-43B3-948B-1728B52AA6E4}">
                <adec:decorative xmlns:adec="http://schemas.microsoft.com/office/drawing/2017/decorative" val="1"/>
              </a:ext>
            </a:extLst>
          </p:cNvPr>
          <p:cNvSpPr/>
          <p:nvPr/>
        </p:nvSpPr>
        <p:spPr>
          <a:xfrm>
            <a:off x="7872762" y="3429000"/>
            <a:ext cx="2631688" cy="1410629"/>
          </a:xfrm>
          <a:prstGeom prst="rect">
            <a:avLst/>
          </a:prstGeom>
          <a:noFill/>
          <a:ln w="539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a:extLst>
              <a:ext uri="{FF2B5EF4-FFF2-40B4-BE49-F238E27FC236}">
                <a16:creationId xmlns:a16="http://schemas.microsoft.com/office/drawing/2014/main" id="{8FAE3427-3AEE-25E5-275B-CACE17683C9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109</a:t>
            </a:fld>
            <a:endParaRPr lang="en-AU"/>
          </a:p>
        </p:txBody>
      </p:sp>
    </p:spTree>
    <p:extLst>
      <p:ext uri="{BB962C8B-B14F-4D97-AF65-F5344CB8AC3E}">
        <p14:creationId xmlns:p14="http://schemas.microsoft.com/office/powerpoint/2010/main" val="5513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9493C-6793-06DC-B4AB-E18775CB085E}"/>
              </a:ext>
            </a:extLst>
          </p:cNvPr>
          <p:cNvSpPr>
            <a:spLocks noGrp="1"/>
          </p:cNvSpPr>
          <p:nvPr>
            <p:ph type="title"/>
          </p:nvPr>
        </p:nvSpPr>
        <p:spPr>
          <a:xfrm>
            <a:off x="360000" y="360000"/>
            <a:ext cx="11484000" cy="545601"/>
          </a:xfrm>
        </p:spPr>
        <p:txBody>
          <a:bodyPr/>
          <a:lstStyle/>
          <a:p>
            <a:r>
              <a:rPr lang="en-AU" dirty="0">
                <a:latin typeface="+mj-lt"/>
              </a:rPr>
              <a:t>1.2 Energy cube rules</a:t>
            </a:r>
            <a:endParaRPr lang="en-AU" dirty="0">
              <a:solidFill>
                <a:schemeClr val="tx2"/>
              </a:solidFill>
              <a:latin typeface="+mj-lt"/>
            </a:endParaRPr>
          </a:p>
        </p:txBody>
      </p:sp>
      <p:sp>
        <p:nvSpPr>
          <p:cNvPr id="3" name="Content Placeholder 2">
            <a:extLst>
              <a:ext uri="{FF2B5EF4-FFF2-40B4-BE49-F238E27FC236}">
                <a16:creationId xmlns:a16="http://schemas.microsoft.com/office/drawing/2014/main" id="{49C5571E-A68A-7994-C753-160BE0E948BE}"/>
              </a:ext>
            </a:extLst>
          </p:cNvPr>
          <p:cNvSpPr>
            <a:spLocks noGrp="1"/>
          </p:cNvSpPr>
          <p:nvPr>
            <p:ph type="body" sz="quarter" idx="17"/>
          </p:nvPr>
        </p:nvSpPr>
        <p:spPr>
          <a:xfrm>
            <a:off x="360000" y="1567087"/>
            <a:ext cx="11484000" cy="3350354"/>
          </a:xfrm>
        </p:spPr>
        <p:txBody>
          <a:bodyPr/>
          <a:lstStyle/>
          <a:p>
            <a:pPr marL="342900" indent="-342900">
              <a:buFont typeface="Arial" panose="020B0604020202020204" pitchFamily="34" charset="0"/>
              <a:buChar char="•"/>
            </a:pPr>
            <a:r>
              <a:rPr lang="en-AU" dirty="0">
                <a:latin typeface="+mn-lt"/>
              </a:rPr>
              <a:t>Each cube represents a </a:t>
            </a:r>
            <a:r>
              <a:rPr lang="en-AU" b="1" dirty="0">
                <a:latin typeface="+mn-lt"/>
              </a:rPr>
              <a:t>chunk</a:t>
            </a:r>
            <a:r>
              <a:rPr lang="en-AU" dirty="0">
                <a:latin typeface="+mn-lt"/>
              </a:rPr>
              <a:t> of energy</a:t>
            </a:r>
          </a:p>
          <a:p>
            <a:pPr marL="342900" indent="-342900">
              <a:buFont typeface="Arial" panose="020B0604020202020204" pitchFamily="34" charset="0"/>
              <a:buChar char="•"/>
            </a:pPr>
            <a:r>
              <a:rPr lang="en-AU" dirty="0">
                <a:latin typeface="+mn-lt"/>
              </a:rPr>
              <a:t>The objects in which the energy is contained are represented by regions on a whiteboard.</a:t>
            </a:r>
          </a:p>
          <a:p>
            <a:pPr marL="342900" indent="-342900">
              <a:buFont typeface="Arial" panose="020B0604020202020204" pitchFamily="34" charset="0"/>
              <a:buChar char="•"/>
            </a:pPr>
            <a:r>
              <a:rPr lang="en-AU" dirty="0">
                <a:latin typeface="+mn-lt"/>
              </a:rPr>
              <a:t>The form energy is stored must be indicated on the face of the cube that is </a:t>
            </a:r>
            <a:r>
              <a:rPr lang="en-AU" b="1" dirty="0">
                <a:latin typeface="+mn-lt"/>
              </a:rPr>
              <a:t>up</a:t>
            </a:r>
            <a:r>
              <a:rPr lang="en-AU" dirty="0">
                <a:latin typeface="+mn-lt"/>
              </a:rPr>
              <a:t>. </a:t>
            </a:r>
          </a:p>
          <a:p>
            <a:pPr marL="342900" indent="-342900">
              <a:buFont typeface="Arial" panose="020B0604020202020204" pitchFamily="34" charset="0"/>
              <a:buChar char="•"/>
            </a:pPr>
            <a:r>
              <a:rPr lang="en-AU" dirty="0">
                <a:latin typeface="+mn-lt"/>
              </a:rPr>
              <a:t>When the form of energy changes, the cube must be turned to show a different face.</a:t>
            </a:r>
          </a:p>
          <a:p>
            <a:pPr marL="342900" indent="-342900">
              <a:buFont typeface="Arial" panose="020B0604020202020204" pitchFamily="34" charset="0"/>
              <a:buChar char="•"/>
            </a:pPr>
            <a:r>
              <a:rPr lang="en-AU" dirty="0">
                <a:latin typeface="+mn-lt"/>
              </a:rPr>
              <a:t>When energy is transferred, a cube must be moved from its original location on the whiteboard to another.</a:t>
            </a:r>
          </a:p>
        </p:txBody>
      </p:sp>
      <p:sp>
        <p:nvSpPr>
          <p:cNvPr id="5" name="TextBox 4">
            <a:extLst>
              <a:ext uri="{FF2B5EF4-FFF2-40B4-BE49-F238E27FC236}">
                <a16:creationId xmlns:a16="http://schemas.microsoft.com/office/drawing/2014/main" id="{6DBE1FB0-735F-268C-5A6B-ABDCC3971787}"/>
              </a:ext>
            </a:extLst>
          </p:cNvPr>
          <p:cNvSpPr txBox="1"/>
          <p:nvPr/>
        </p:nvSpPr>
        <p:spPr>
          <a:xfrm>
            <a:off x="360000" y="6315944"/>
            <a:ext cx="6220884" cy="335092"/>
          </a:xfrm>
          <a:prstGeom prst="rect">
            <a:avLst/>
          </a:prstGeom>
          <a:noFill/>
        </p:spPr>
        <p:txBody>
          <a:bodyPr wrap="square">
            <a:spAutoFit/>
          </a:bodyPr>
          <a:lstStyle/>
          <a:p>
            <a:pPr>
              <a:lnSpc>
                <a:spcPct val="150000"/>
              </a:lnSpc>
              <a:spcAft>
                <a:spcPts val="1200"/>
              </a:spcAft>
            </a:pPr>
            <a:r>
              <a:rPr lang="en-AU" sz="1200" dirty="0">
                <a:hlinkClick r:id="rId3"/>
              </a:rPr>
              <a:t>Energy Cubes – Representing Energy </a:t>
            </a:r>
            <a:endParaRPr lang="en-AU" sz="1200" dirty="0"/>
          </a:p>
        </p:txBody>
      </p:sp>
      <p:sp>
        <p:nvSpPr>
          <p:cNvPr id="4" name="Slide Number Placeholder 3">
            <a:extLst>
              <a:ext uri="{FF2B5EF4-FFF2-40B4-BE49-F238E27FC236}">
                <a16:creationId xmlns:a16="http://schemas.microsoft.com/office/drawing/2014/main" id="{3F467723-F1D3-241E-D666-42C6C244633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340707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FE31A9-2B99-E59C-4C95-11B08DAC5814}"/>
              </a:ext>
            </a:extLst>
          </p:cNvPr>
          <p:cNvSpPr>
            <a:spLocks noGrp="1"/>
          </p:cNvSpPr>
          <p:nvPr>
            <p:ph type="title"/>
          </p:nvPr>
        </p:nvSpPr>
        <p:spPr/>
        <p:txBody>
          <a:bodyPr/>
          <a:lstStyle/>
          <a:p>
            <a:r>
              <a:rPr lang="en-US" dirty="0">
                <a:latin typeface="+mj-lt"/>
              </a:rPr>
              <a:t>3.6 How much are you saving?</a:t>
            </a:r>
            <a:endParaRPr lang="en-AU" dirty="0">
              <a:latin typeface="+mj-lt"/>
            </a:endParaRPr>
          </a:p>
        </p:txBody>
      </p:sp>
      <p:sp>
        <p:nvSpPr>
          <p:cNvPr id="7" name="Content Placeholder 6">
            <a:extLst>
              <a:ext uri="{FF2B5EF4-FFF2-40B4-BE49-F238E27FC236}">
                <a16:creationId xmlns:a16="http://schemas.microsoft.com/office/drawing/2014/main" id="{2D3DFE62-67DD-3C0D-A900-7E04A8F76599}"/>
              </a:ext>
            </a:extLst>
          </p:cNvPr>
          <p:cNvSpPr>
            <a:spLocks noGrp="1"/>
          </p:cNvSpPr>
          <p:nvPr>
            <p:ph type="body" sz="quarter" idx="17"/>
          </p:nvPr>
        </p:nvSpPr>
        <p:spPr>
          <a:xfrm>
            <a:off x="360000" y="1047435"/>
            <a:ext cx="11484000" cy="1082498"/>
          </a:xfrm>
        </p:spPr>
        <p:txBody>
          <a:bodyPr/>
          <a:lstStyle/>
          <a:p>
            <a:pPr lvl="0">
              <a:lnSpc>
                <a:spcPct val="150000"/>
              </a:lnSpc>
              <a:tabLst>
                <a:tab pos="228600" algn="l"/>
              </a:tabLst>
            </a:pPr>
            <a:r>
              <a:rPr lang="en-AU" sz="2000" dirty="0">
                <a:effectLst/>
                <a:latin typeface="+mn-lt"/>
                <a:ea typeface="Calibri" panose="020F0502020204030204" pitchFamily="34" charset="0"/>
              </a:rPr>
              <a:t>Comparing energy efficiency and running cost of a 55-inch television with a difference in the star rating, assuming the energy tariff is $0.38 per kWh.</a:t>
            </a:r>
          </a:p>
        </p:txBody>
      </p:sp>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DE606381-2C69-1C5F-EF10-7FC0A0BC56B0}"/>
                  </a:ext>
                </a:extLst>
              </p:cNvPr>
              <p:cNvGraphicFramePr>
                <a:graphicFrameLocks noGrp="1"/>
              </p:cNvGraphicFramePr>
              <p:nvPr>
                <p:extLst>
                  <p:ext uri="{D42A27DB-BD31-4B8C-83A1-F6EECF244321}">
                    <p14:modId xmlns:p14="http://schemas.microsoft.com/office/powerpoint/2010/main" val="3712194085"/>
                  </p:ext>
                </p:extLst>
              </p:nvPr>
            </p:nvGraphicFramePr>
            <p:xfrm>
              <a:off x="613316" y="2373437"/>
              <a:ext cx="10965368" cy="3459480"/>
            </p:xfrm>
            <a:graphic>
              <a:graphicData uri="http://schemas.openxmlformats.org/drawingml/2006/table">
                <a:tbl>
                  <a:tblPr firstRow="1" bandRow="1">
                    <a:tableStyleId>{5A111915-BE36-4E01-A7E5-04B1672EAD32}</a:tableStyleId>
                  </a:tblPr>
                  <a:tblGrid>
                    <a:gridCol w="2741342">
                      <a:extLst>
                        <a:ext uri="{9D8B030D-6E8A-4147-A177-3AD203B41FA5}">
                          <a16:colId xmlns:a16="http://schemas.microsoft.com/office/drawing/2014/main" val="2988315415"/>
                        </a:ext>
                      </a:extLst>
                    </a:gridCol>
                    <a:gridCol w="2741342">
                      <a:extLst>
                        <a:ext uri="{9D8B030D-6E8A-4147-A177-3AD203B41FA5}">
                          <a16:colId xmlns:a16="http://schemas.microsoft.com/office/drawing/2014/main" val="2133652068"/>
                        </a:ext>
                      </a:extLst>
                    </a:gridCol>
                    <a:gridCol w="2741342">
                      <a:extLst>
                        <a:ext uri="{9D8B030D-6E8A-4147-A177-3AD203B41FA5}">
                          <a16:colId xmlns:a16="http://schemas.microsoft.com/office/drawing/2014/main" val="2264384775"/>
                        </a:ext>
                      </a:extLst>
                    </a:gridCol>
                    <a:gridCol w="2741342">
                      <a:extLst>
                        <a:ext uri="{9D8B030D-6E8A-4147-A177-3AD203B41FA5}">
                          <a16:colId xmlns:a16="http://schemas.microsoft.com/office/drawing/2014/main" val="2029798546"/>
                        </a:ext>
                      </a:extLst>
                    </a:gridCol>
                  </a:tblGrid>
                  <a:tr h="370840">
                    <a:tc>
                      <a:txBody>
                        <a:bodyPr/>
                        <a:lstStyle/>
                        <a:p>
                          <a:pPr>
                            <a:lnSpc>
                              <a:spcPct val="150000"/>
                            </a:lnSpc>
                            <a:spcAft>
                              <a:spcPts val="1200"/>
                            </a:spcAft>
                          </a:pPr>
                          <a:r>
                            <a:rPr lang="en-AU" dirty="0">
                              <a:latin typeface="+mj-lt"/>
                            </a:rPr>
                            <a:t>Star rating</a:t>
                          </a:r>
                        </a:p>
                      </a:txBody>
                      <a:tcPr>
                        <a:solidFill>
                          <a:srgbClr val="00296C"/>
                        </a:solidFill>
                      </a:tcPr>
                    </a:tc>
                    <a:tc>
                      <a:txBody>
                        <a:bodyPr/>
                        <a:lstStyle/>
                        <a:p>
                          <a:pPr>
                            <a:lnSpc>
                              <a:spcPct val="150000"/>
                            </a:lnSpc>
                            <a:spcAft>
                              <a:spcPts val="1200"/>
                            </a:spcAft>
                          </a:pPr>
                          <a:r>
                            <a:rPr lang="en-AU">
                              <a:latin typeface="+mj-lt"/>
                            </a:rPr>
                            <a:t>Energy consumption per year (</a:t>
                          </a:r>
                          <a:r>
                            <a:rPr lang="en-AU" sz="1800">
                              <a:effectLst/>
                              <a:latin typeface="+mj-lt"/>
                              <a:ea typeface="Calibri" panose="020F0502020204030204" pitchFamily="34" charset="0"/>
                            </a:rPr>
                            <a:t>kWh)</a:t>
                          </a:r>
                          <a:endParaRPr lang="en-AU">
                            <a:latin typeface="+mj-lt"/>
                          </a:endParaRPr>
                        </a:p>
                      </a:txBody>
                      <a:tcPr>
                        <a:solidFill>
                          <a:srgbClr val="00296C"/>
                        </a:solidFill>
                      </a:tcPr>
                    </a:tc>
                    <a:tc>
                      <a:txBody>
                        <a:bodyPr/>
                        <a:lstStyle/>
                        <a:p>
                          <a:pPr>
                            <a:lnSpc>
                              <a:spcPct val="150000"/>
                            </a:lnSpc>
                            <a:spcAft>
                              <a:spcPts val="1200"/>
                            </a:spcAft>
                          </a:pPr>
                          <a:r>
                            <a:rPr lang="en-AU">
                              <a:latin typeface="+mj-lt"/>
                            </a:rPr>
                            <a:t>Running cost per year($)</a:t>
                          </a:r>
                        </a:p>
                      </a:txBody>
                      <a:tcPr>
                        <a:solidFill>
                          <a:srgbClr val="00296C"/>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dirty="0">
                              <a:latin typeface="+mj-lt"/>
                            </a:rPr>
                            <a:t>Running cost per 10 years ($)</a:t>
                          </a:r>
                        </a:p>
                        <a:p>
                          <a:pPr>
                            <a:lnSpc>
                              <a:spcPct val="150000"/>
                            </a:lnSpc>
                            <a:spcAft>
                              <a:spcPts val="1200"/>
                            </a:spcAft>
                          </a:pPr>
                          <a:endParaRPr lang="en-AU" dirty="0">
                            <a:latin typeface="+mj-lt"/>
                          </a:endParaRPr>
                        </a:p>
                      </a:txBody>
                      <a:tcPr>
                        <a:solidFill>
                          <a:srgbClr val="00296C"/>
                        </a:solidFill>
                      </a:tcPr>
                    </a:tc>
                    <a:extLst>
                      <a:ext uri="{0D108BD9-81ED-4DB2-BD59-A6C34878D82A}">
                        <a16:rowId xmlns:a16="http://schemas.microsoft.com/office/drawing/2014/main" val="1702630298"/>
                      </a:ext>
                    </a:extLst>
                  </a:tr>
                  <a:tr h="370840">
                    <a:tc>
                      <a:txBody>
                        <a:bodyPr/>
                        <a:lstStyle/>
                        <a:p>
                          <a:pPr>
                            <a:lnSpc>
                              <a:spcPct val="150000"/>
                            </a:lnSpc>
                            <a:spcAft>
                              <a:spcPts val="1200"/>
                            </a:spcAft>
                          </a:pPr>
                          <a:r>
                            <a:rPr lang="en-AU" dirty="0">
                              <a:latin typeface="+mn-lt"/>
                            </a:rPr>
                            <a:t>7</a:t>
                          </a:r>
                        </a:p>
                      </a:txBody>
                      <a:tcPr/>
                    </a:tc>
                    <a:tc>
                      <a:txBody>
                        <a:bodyPr/>
                        <a:lstStyle/>
                        <a:p>
                          <a:pPr>
                            <a:lnSpc>
                              <a:spcPct val="150000"/>
                            </a:lnSpc>
                            <a:spcAft>
                              <a:spcPts val="1200"/>
                            </a:spcAft>
                          </a:pPr>
                          <a:r>
                            <a:rPr lang="en-AU" sz="1800">
                              <a:effectLst/>
                              <a:latin typeface="+mn-lt"/>
                              <a:ea typeface="Calibri" panose="020F0502020204030204" pitchFamily="34" charset="0"/>
                            </a:rPr>
                            <a:t>181</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68.80</a:t>
                          </a:r>
                          <a:endParaRPr lang="en-AU">
                            <a:latin typeface="+mn-lt"/>
                          </a:endParaRPr>
                        </a:p>
                      </a:txBody>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lang="en-AU" sz="1800" i="1" smtClean="0">
                                    <a:effectLst/>
                                    <a:latin typeface="Cambria Math" panose="02040503050406030204" pitchFamily="18" charset="0"/>
                                    <a:ea typeface="Calibri" panose="020F0502020204030204" pitchFamily="34" charset="0"/>
                                  </a:rPr>
                                  <m:t>688.0</m:t>
                                </m:r>
                              </m:oMath>
                            </m:oMathPara>
                          </a14:m>
                          <a:endParaRPr lang="en-AU" sz="1800" dirty="0">
                            <a:effectLst/>
                            <a:latin typeface="+mn-lt"/>
                            <a:ea typeface="Calibri" panose="020F0502020204030204" pitchFamily="34" charset="0"/>
                          </a:endParaRPr>
                        </a:p>
                        <a:p>
                          <a:pPr>
                            <a:lnSpc>
                              <a:spcPct val="150000"/>
                            </a:lnSpc>
                            <a:spcAft>
                              <a:spcPts val="1200"/>
                            </a:spcAft>
                          </a:pPr>
                          <a:endParaRPr lang="en-AU" dirty="0">
                            <a:latin typeface="+mn-lt"/>
                          </a:endParaRPr>
                        </a:p>
                      </a:txBody>
                      <a:tcPr/>
                    </a:tc>
                    <a:extLst>
                      <a:ext uri="{0D108BD9-81ED-4DB2-BD59-A6C34878D82A}">
                        <a16:rowId xmlns:a16="http://schemas.microsoft.com/office/drawing/2014/main" val="931602936"/>
                      </a:ext>
                    </a:extLst>
                  </a:tr>
                  <a:tr h="370840">
                    <a:tc>
                      <a:txBody>
                        <a:bodyPr/>
                        <a:lstStyle/>
                        <a:p>
                          <a:pPr>
                            <a:lnSpc>
                              <a:spcPct val="150000"/>
                            </a:lnSpc>
                            <a:spcAft>
                              <a:spcPts val="1200"/>
                            </a:spcAft>
                          </a:pPr>
                          <a:r>
                            <a:rPr lang="en-AU" dirty="0">
                              <a:latin typeface="+mn-lt"/>
                            </a:rPr>
                            <a:t>3</a:t>
                          </a:r>
                        </a:p>
                      </a:txBody>
                      <a:tcPr/>
                    </a:tc>
                    <a:tc>
                      <a:txBody>
                        <a:bodyPr/>
                        <a:lstStyle/>
                        <a:p>
                          <a:pPr>
                            <a:lnSpc>
                              <a:spcPct val="150000"/>
                            </a:lnSpc>
                            <a:spcAft>
                              <a:spcPts val="1200"/>
                            </a:spcAft>
                          </a:pPr>
                          <a:r>
                            <a:rPr lang="en-AU" sz="1800">
                              <a:effectLst/>
                              <a:latin typeface="+mn-lt"/>
                              <a:ea typeface="Calibri" panose="020F0502020204030204" pitchFamily="34" charset="0"/>
                            </a:rPr>
                            <a:t>485</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135.80</a:t>
                          </a:r>
                          <a:endParaRPr lang="en-AU">
                            <a:latin typeface="+mn-lt"/>
                          </a:endParaRPr>
                        </a:p>
                      </a:txBody>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r>
                                  <a:rPr lang="en-AU" sz="1800" i="1" smtClean="0">
                                    <a:effectLst/>
                                    <a:latin typeface="Cambria Math" panose="02040503050406030204" pitchFamily="18" charset="0"/>
                                    <a:ea typeface="Calibri" panose="020F0502020204030204" pitchFamily="34" charset="0"/>
                                  </a:rPr>
                                  <m:t>135</m:t>
                                </m:r>
                                <m:r>
                                  <a:rPr lang="en-AU" sz="1800" b="0" i="1" smtClean="0">
                                    <a:effectLst/>
                                    <a:latin typeface="Cambria Math" panose="02040503050406030204" pitchFamily="18" charset="0"/>
                                    <a:ea typeface="Calibri" panose="020F0502020204030204" pitchFamily="34" charset="0"/>
                                  </a:rPr>
                                  <m:t>8</m:t>
                                </m:r>
                                <m:r>
                                  <a:rPr lang="en-AU" sz="1800" i="1" smtClean="0">
                                    <a:effectLst/>
                                    <a:latin typeface="Cambria Math" panose="02040503050406030204" pitchFamily="18" charset="0"/>
                                    <a:ea typeface="Calibri" panose="020F0502020204030204" pitchFamily="34" charset="0"/>
                                  </a:rPr>
                                  <m:t>.0</m:t>
                                </m:r>
                              </m:oMath>
                            </m:oMathPara>
                          </a14:m>
                          <a:endParaRPr lang="en-AU" sz="1800" dirty="0">
                            <a:effectLst/>
                            <a:latin typeface="+mn-lt"/>
                            <a:ea typeface="Calibri" panose="020F0502020204030204" pitchFamily="34" charset="0"/>
                          </a:endParaRPr>
                        </a:p>
                        <a:p>
                          <a:pPr>
                            <a:lnSpc>
                              <a:spcPct val="150000"/>
                            </a:lnSpc>
                            <a:spcAft>
                              <a:spcPts val="1200"/>
                            </a:spcAft>
                          </a:pPr>
                          <a:endParaRPr lang="en-AU" dirty="0">
                            <a:latin typeface="+mn-lt"/>
                          </a:endParaRPr>
                        </a:p>
                      </a:txBody>
                      <a:tcPr/>
                    </a:tc>
                    <a:extLst>
                      <a:ext uri="{0D108BD9-81ED-4DB2-BD59-A6C34878D82A}">
                        <a16:rowId xmlns:a16="http://schemas.microsoft.com/office/drawing/2014/main" val="1373651431"/>
                      </a:ext>
                    </a:extLst>
                  </a:tr>
                </a:tbl>
              </a:graphicData>
            </a:graphic>
          </p:graphicFrame>
        </mc:Choice>
        <mc:Fallback xmlns="">
          <p:graphicFrame>
            <p:nvGraphicFramePr>
              <p:cNvPr id="9" name="Table 8">
                <a:extLst>
                  <a:ext uri="{FF2B5EF4-FFF2-40B4-BE49-F238E27FC236}">
                    <a16:creationId xmlns:a16="http://schemas.microsoft.com/office/drawing/2014/main" id="{DE606381-2C69-1C5F-EF10-7FC0A0BC56B0}"/>
                  </a:ext>
                </a:extLst>
              </p:cNvPr>
              <p:cNvGraphicFramePr>
                <a:graphicFrameLocks noGrp="1"/>
              </p:cNvGraphicFramePr>
              <p:nvPr>
                <p:extLst>
                  <p:ext uri="{D42A27DB-BD31-4B8C-83A1-F6EECF244321}">
                    <p14:modId xmlns:p14="http://schemas.microsoft.com/office/powerpoint/2010/main" val="3712194085"/>
                  </p:ext>
                </p:extLst>
              </p:nvPr>
            </p:nvGraphicFramePr>
            <p:xfrm>
              <a:off x="613316" y="2373437"/>
              <a:ext cx="10965368" cy="3459480"/>
            </p:xfrm>
            <a:graphic>
              <a:graphicData uri="http://schemas.openxmlformats.org/drawingml/2006/table">
                <a:tbl>
                  <a:tblPr firstRow="1" bandRow="1">
                    <a:tableStyleId>{5A111915-BE36-4E01-A7E5-04B1672EAD32}</a:tableStyleId>
                  </a:tblPr>
                  <a:tblGrid>
                    <a:gridCol w="2741342">
                      <a:extLst>
                        <a:ext uri="{9D8B030D-6E8A-4147-A177-3AD203B41FA5}">
                          <a16:colId xmlns:a16="http://schemas.microsoft.com/office/drawing/2014/main" val="2988315415"/>
                        </a:ext>
                      </a:extLst>
                    </a:gridCol>
                    <a:gridCol w="2741342">
                      <a:extLst>
                        <a:ext uri="{9D8B030D-6E8A-4147-A177-3AD203B41FA5}">
                          <a16:colId xmlns:a16="http://schemas.microsoft.com/office/drawing/2014/main" val="2133652068"/>
                        </a:ext>
                      </a:extLst>
                    </a:gridCol>
                    <a:gridCol w="2741342">
                      <a:extLst>
                        <a:ext uri="{9D8B030D-6E8A-4147-A177-3AD203B41FA5}">
                          <a16:colId xmlns:a16="http://schemas.microsoft.com/office/drawing/2014/main" val="2264384775"/>
                        </a:ext>
                      </a:extLst>
                    </a:gridCol>
                    <a:gridCol w="2741342">
                      <a:extLst>
                        <a:ext uri="{9D8B030D-6E8A-4147-A177-3AD203B41FA5}">
                          <a16:colId xmlns:a16="http://schemas.microsoft.com/office/drawing/2014/main" val="2029798546"/>
                        </a:ext>
                      </a:extLst>
                    </a:gridCol>
                  </a:tblGrid>
                  <a:tr h="1427480">
                    <a:tc>
                      <a:txBody>
                        <a:bodyPr/>
                        <a:lstStyle/>
                        <a:p>
                          <a:pPr>
                            <a:lnSpc>
                              <a:spcPct val="150000"/>
                            </a:lnSpc>
                            <a:spcAft>
                              <a:spcPts val="1200"/>
                            </a:spcAft>
                          </a:pPr>
                          <a:r>
                            <a:rPr lang="en-AU" dirty="0">
                              <a:latin typeface="+mj-lt"/>
                            </a:rPr>
                            <a:t>Star rating</a:t>
                          </a:r>
                        </a:p>
                      </a:txBody>
                      <a:tcPr>
                        <a:solidFill>
                          <a:srgbClr val="00296C"/>
                        </a:solidFill>
                      </a:tcPr>
                    </a:tc>
                    <a:tc>
                      <a:txBody>
                        <a:bodyPr/>
                        <a:lstStyle/>
                        <a:p>
                          <a:pPr>
                            <a:lnSpc>
                              <a:spcPct val="150000"/>
                            </a:lnSpc>
                            <a:spcAft>
                              <a:spcPts val="1200"/>
                            </a:spcAft>
                          </a:pPr>
                          <a:r>
                            <a:rPr lang="en-AU">
                              <a:latin typeface="+mj-lt"/>
                            </a:rPr>
                            <a:t>Energy consumption per year (</a:t>
                          </a:r>
                          <a:r>
                            <a:rPr lang="en-AU" sz="1800">
                              <a:effectLst/>
                              <a:latin typeface="+mj-lt"/>
                              <a:ea typeface="Calibri" panose="020F0502020204030204" pitchFamily="34" charset="0"/>
                            </a:rPr>
                            <a:t>kWh)</a:t>
                          </a:r>
                          <a:endParaRPr lang="en-AU">
                            <a:latin typeface="+mj-lt"/>
                          </a:endParaRPr>
                        </a:p>
                      </a:txBody>
                      <a:tcPr>
                        <a:solidFill>
                          <a:srgbClr val="00296C"/>
                        </a:solidFill>
                      </a:tcPr>
                    </a:tc>
                    <a:tc>
                      <a:txBody>
                        <a:bodyPr/>
                        <a:lstStyle/>
                        <a:p>
                          <a:pPr>
                            <a:lnSpc>
                              <a:spcPct val="150000"/>
                            </a:lnSpc>
                            <a:spcAft>
                              <a:spcPts val="1200"/>
                            </a:spcAft>
                          </a:pPr>
                          <a:r>
                            <a:rPr lang="en-AU">
                              <a:latin typeface="+mj-lt"/>
                            </a:rPr>
                            <a:t>Running cost per year($)</a:t>
                          </a:r>
                        </a:p>
                      </a:txBody>
                      <a:tcPr>
                        <a:solidFill>
                          <a:srgbClr val="00296C"/>
                        </a:solidFill>
                      </a:tcPr>
                    </a:tc>
                    <a:tc>
                      <a:txBody>
                        <a:bodyPr/>
                        <a:lstStyle/>
                        <a:p>
                          <a:pPr marL="0" marR="0" lvl="0" indent="0" algn="l" defTabSz="914377" rtl="0" eaLnBrk="1" fontAlgn="auto" latinLnBrk="0" hangingPunct="1">
                            <a:lnSpc>
                              <a:spcPct val="150000"/>
                            </a:lnSpc>
                            <a:spcBef>
                              <a:spcPts val="0"/>
                            </a:spcBef>
                            <a:spcAft>
                              <a:spcPts val="1200"/>
                            </a:spcAft>
                            <a:buClrTx/>
                            <a:buSzTx/>
                            <a:buFontTx/>
                            <a:buNone/>
                            <a:tabLst/>
                            <a:defRPr/>
                          </a:pPr>
                          <a:r>
                            <a:rPr lang="en-AU" dirty="0">
                              <a:latin typeface="+mj-lt"/>
                            </a:rPr>
                            <a:t>Running cost per 10 years ($)</a:t>
                          </a:r>
                        </a:p>
                        <a:p>
                          <a:pPr>
                            <a:lnSpc>
                              <a:spcPct val="150000"/>
                            </a:lnSpc>
                            <a:spcAft>
                              <a:spcPts val="1200"/>
                            </a:spcAft>
                          </a:pPr>
                          <a:endParaRPr lang="en-AU" dirty="0">
                            <a:latin typeface="+mj-lt"/>
                          </a:endParaRPr>
                        </a:p>
                      </a:txBody>
                      <a:tcPr>
                        <a:solidFill>
                          <a:srgbClr val="00296C"/>
                        </a:solidFill>
                      </a:tcPr>
                    </a:tc>
                    <a:extLst>
                      <a:ext uri="{0D108BD9-81ED-4DB2-BD59-A6C34878D82A}">
                        <a16:rowId xmlns:a16="http://schemas.microsoft.com/office/drawing/2014/main" val="1702630298"/>
                      </a:ext>
                    </a:extLst>
                  </a:tr>
                  <a:tr h="1016000">
                    <a:tc>
                      <a:txBody>
                        <a:bodyPr/>
                        <a:lstStyle/>
                        <a:p>
                          <a:pPr>
                            <a:lnSpc>
                              <a:spcPct val="150000"/>
                            </a:lnSpc>
                            <a:spcAft>
                              <a:spcPts val="1200"/>
                            </a:spcAft>
                          </a:pPr>
                          <a:r>
                            <a:rPr lang="en-AU" dirty="0">
                              <a:latin typeface="+mn-lt"/>
                            </a:rPr>
                            <a:t>7</a:t>
                          </a:r>
                        </a:p>
                      </a:txBody>
                      <a:tcPr/>
                    </a:tc>
                    <a:tc>
                      <a:txBody>
                        <a:bodyPr/>
                        <a:lstStyle/>
                        <a:p>
                          <a:pPr>
                            <a:lnSpc>
                              <a:spcPct val="150000"/>
                            </a:lnSpc>
                            <a:spcAft>
                              <a:spcPts val="1200"/>
                            </a:spcAft>
                          </a:pPr>
                          <a:r>
                            <a:rPr lang="en-AU" sz="1800">
                              <a:effectLst/>
                              <a:latin typeface="+mn-lt"/>
                              <a:ea typeface="Calibri" panose="020F0502020204030204" pitchFamily="34" charset="0"/>
                            </a:rPr>
                            <a:t>181</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68.80</a:t>
                          </a:r>
                          <a:endParaRPr lang="en-AU">
                            <a:latin typeface="+mn-lt"/>
                          </a:endParaRPr>
                        </a:p>
                      </a:txBody>
                      <a:tcPr/>
                    </a:tc>
                    <a:tc>
                      <a:txBody>
                        <a:bodyPr/>
                        <a:lstStyle/>
                        <a:p>
                          <a:endParaRPr lang="en-US"/>
                        </a:p>
                      </a:txBody>
                      <a:tcPr>
                        <a:blipFill>
                          <a:blip r:embed="rId4"/>
                          <a:stretch>
                            <a:fillRect l="-300000" t="-140719" r="-222" b="-100599"/>
                          </a:stretch>
                        </a:blipFill>
                      </a:tcPr>
                    </a:tc>
                    <a:extLst>
                      <a:ext uri="{0D108BD9-81ED-4DB2-BD59-A6C34878D82A}">
                        <a16:rowId xmlns:a16="http://schemas.microsoft.com/office/drawing/2014/main" val="931602936"/>
                      </a:ext>
                    </a:extLst>
                  </a:tr>
                  <a:tr h="1016000">
                    <a:tc>
                      <a:txBody>
                        <a:bodyPr/>
                        <a:lstStyle/>
                        <a:p>
                          <a:pPr>
                            <a:lnSpc>
                              <a:spcPct val="150000"/>
                            </a:lnSpc>
                            <a:spcAft>
                              <a:spcPts val="1200"/>
                            </a:spcAft>
                          </a:pPr>
                          <a:r>
                            <a:rPr lang="en-AU" dirty="0">
                              <a:latin typeface="+mn-lt"/>
                            </a:rPr>
                            <a:t>3</a:t>
                          </a:r>
                        </a:p>
                      </a:txBody>
                      <a:tcPr/>
                    </a:tc>
                    <a:tc>
                      <a:txBody>
                        <a:bodyPr/>
                        <a:lstStyle/>
                        <a:p>
                          <a:pPr>
                            <a:lnSpc>
                              <a:spcPct val="150000"/>
                            </a:lnSpc>
                            <a:spcAft>
                              <a:spcPts val="1200"/>
                            </a:spcAft>
                          </a:pPr>
                          <a:r>
                            <a:rPr lang="en-AU" sz="1800">
                              <a:effectLst/>
                              <a:latin typeface="+mn-lt"/>
                              <a:ea typeface="Calibri" panose="020F0502020204030204" pitchFamily="34" charset="0"/>
                            </a:rPr>
                            <a:t>485</a:t>
                          </a:r>
                          <a:endParaRPr lang="en-AU">
                            <a:latin typeface="+mn-lt"/>
                          </a:endParaRPr>
                        </a:p>
                      </a:txBody>
                      <a:tcPr/>
                    </a:tc>
                    <a:tc>
                      <a:txBody>
                        <a:bodyPr/>
                        <a:lstStyle/>
                        <a:p>
                          <a:pPr>
                            <a:lnSpc>
                              <a:spcPct val="150000"/>
                            </a:lnSpc>
                            <a:spcAft>
                              <a:spcPts val="1200"/>
                            </a:spcAft>
                          </a:pPr>
                          <a:r>
                            <a:rPr lang="en-AU" sz="1800">
                              <a:effectLst/>
                              <a:latin typeface="+mn-lt"/>
                              <a:ea typeface="Calibri" panose="020F0502020204030204" pitchFamily="34" charset="0"/>
                            </a:rPr>
                            <a:t>135.80</a:t>
                          </a:r>
                          <a:endParaRPr lang="en-AU">
                            <a:latin typeface="+mn-lt"/>
                          </a:endParaRPr>
                        </a:p>
                      </a:txBody>
                      <a:tcPr/>
                    </a:tc>
                    <a:tc>
                      <a:txBody>
                        <a:bodyPr/>
                        <a:lstStyle/>
                        <a:p>
                          <a:endParaRPr lang="en-US"/>
                        </a:p>
                      </a:txBody>
                      <a:tcPr>
                        <a:blipFill>
                          <a:blip r:embed="rId4"/>
                          <a:stretch>
                            <a:fillRect l="-300000" t="-240719" r="-222" b="-599"/>
                          </a:stretch>
                        </a:blipFill>
                      </a:tcPr>
                    </a:tc>
                    <a:extLst>
                      <a:ext uri="{0D108BD9-81ED-4DB2-BD59-A6C34878D82A}">
                        <a16:rowId xmlns:a16="http://schemas.microsoft.com/office/drawing/2014/main" val="1373651431"/>
                      </a:ext>
                    </a:extLst>
                  </a:tr>
                </a:tbl>
              </a:graphicData>
            </a:graphic>
          </p:graphicFrame>
        </mc:Fallback>
      </mc:AlternateContent>
      <p:sp>
        <p:nvSpPr>
          <p:cNvPr id="5" name="Slide Number Placeholder 4">
            <a:extLst>
              <a:ext uri="{FF2B5EF4-FFF2-40B4-BE49-F238E27FC236}">
                <a16:creationId xmlns:a16="http://schemas.microsoft.com/office/drawing/2014/main" id="{DEBBC7C2-4E6A-B2C4-0170-5B4B32425E0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110</a:t>
            </a:fld>
            <a:endParaRPr lang="en-AU"/>
          </a:p>
        </p:txBody>
      </p:sp>
    </p:spTree>
    <p:extLst>
      <p:ext uri="{BB962C8B-B14F-4D97-AF65-F5344CB8AC3E}">
        <p14:creationId xmlns:p14="http://schemas.microsoft.com/office/powerpoint/2010/main" val="88636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AAB0-0F5B-7AA6-47A5-2E531B3723C4}"/>
              </a:ext>
            </a:extLst>
          </p:cNvPr>
          <p:cNvSpPr>
            <a:spLocks noGrp="1"/>
          </p:cNvSpPr>
          <p:nvPr>
            <p:ph type="title"/>
          </p:nvPr>
        </p:nvSpPr>
        <p:spPr>
          <a:xfrm>
            <a:off x="363218" y="162000"/>
            <a:ext cx="11484000" cy="1129814"/>
          </a:xfrm>
        </p:spPr>
        <p:txBody>
          <a:bodyPr/>
          <a:lstStyle/>
          <a:p>
            <a:pPr>
              <a:lnSpc>
                <a:spcPct val="114000"/>
              </a:lnSpc>
            </a:pPr>
            <a:r>
              <a:rPr lang="en-AU" sz="3200" dirty="0">
                <a:latin typeface="+mj-lt"/>
              </a:rPr>
              <a:t>3.6 C-E-R scaffold for making informed choices about electrical appliances</a:t>
            </a:r>
          </a:p>
        </p:txBody>
      </p:sp>
      <p:sp>
        <p:nvSpPr>
          <p:cNvPr id="7" name="Rectangle: Rounded Corners 6">
            <a:extLst>
              <a:ext uri="{FF2B5EF4-FFF2-40B4-BE49-F238E27FC236}">
                <a16:creationId xmlns:a16="http://schemas.microsoft.com/office/drawing/2014/main" id="{C8764311-63D6-2BDA-FC91-13E948B2052F}"/>
              </a:ext>
            </a:extLst>
          </p:cNvPr>
          <p:cNvSpPr/>
          <p:nvPr/>
        </p:nvSpPr>
        <p:spPr>
          <a:xfrm>
            <a:off x="363218" y="1368000"/>
            <a:ext cx="3765948" cy="1008001"/>
          </a:xfrm>
          <a:prstGeom prst="roundRect">
            <a:avLst>
              <a:gd name="adj" fmla="val 34571"/>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Claim </a:t>
            </a:r>
            <a:r>
              <a:rPr lang="en-AU" sz="1600" dirty="0">
                <a:solidFill>
                  <a:schemeClr val="accent1"/>
                </a:solidFill>
                <a:latin typeface="+mj-lt"/>
              </a:rPr>
              <a:t>–</a:t>
            </a:r>
            <a:r>
              <a:rPr lang="en-AU" sz="1600" b="1" dirty="0">
                <a:solidFill>
                  <a:schemeClr val="accent1"/>
                </a:solidFill>
                <a:latin typeface="+mj-lt"/>
              </a:rPr>
              <a:t> </a:t>
            </a:r>
            <a:r>
              <a:rPr lang="en-AU" sz="1600" dirty="0">
                <a:solidFill>
                  <a:schemeClr val="accent1"/>
                </a:solidFill>
                <a:latin typeface="+mj-lt"/>
              </a:rPr>
              <a:t>s</a:t>
            </a:r>
            <a:r>
              <a:rPr lang="en-AU" sz="1600" dirty="0">
                <a:solidFill>
                  <a:schemeClr val="accent1"/>
                </a:solidFill>
              </a:rPr>
              <a:t>tate an answer to the question/prompt.</a:t>
            </a:r>
          </a:p>
        </p:txBody>
      </p:sp>
      <p:sp>
        <p:nvSpPr>
          <p:cNvPr id="9" name="Rectangle: Rounded Corners 8">
            <a:extLst>
              <a:ext uri="{FF2B5EF4-FFF2-40B4-BE49-F238E27FC236}">
                <a16:creationId xmlns:a16="http://schemas.microsoft.com/office/drawing/2014/main" id="{CECD7A08-93AB-CE44-78F1-E761D8542280}"/>
              </a:ext>
            </a:extLst>
          </p:cNvPr>
          <p:cNvSpPr/>
          <p:nvPr/>
        </p:nvSpPr>
        <p:spPr>
          <a:xfrm>
            <a:off x="4220634" y="1368001"/>
            <a:ext cx="3765948" cy="1008000"/>
          </a:xfrm>
          <a:prstGeom prst="roundRect">
            <a:avLst>
              <a:gd name="adj" fmla="val 38152"/>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Evidence </a:t>
            </a:r>
            <a:r>
              <a:rPr lang="en-AU" sz="1600" dirty="0">
                <a:solidFill>
                  <a:schemeClr val="accent1"/>
                </a:solidFill>
              </a:rPr>
              <a:t>–</a:t>
            </a:r>
            <a:r>
              <a:rPr lang="en-AU" sz="1600" b="1" dirty="0">
                <a:solidFill>
                  <a:srgbClr val="00296C"/>
                </a:solidFill>
              </a:rPr>
              <a:t> </a:t>
            </a:r>
            <a:r>
              <a:rPr lang="en-AU" sz="1600" dirty="0">
                <a:solidFill>
                  <a:srgbClr val="00296C"/>
                </a:solidFill>
              </a:rPr>
              <a:t>provide information that supports the claim.</a:t>
            </a:r>
          </a:p>
        </p:txBody>
      </p:sp>
      <p:sp>
        <p:nvSpPr>
          <p:cNvPr id="12" name="Rectangle: Rounded Corners 11">
            <a:extLst>
              <a:ext uri="{FF2B5EF4-FFF2-40B4-BE49-F238E27FC236}">
                <a16:creationId xmlns:a16="http://schemas.microsoft.com/office/drawing/2014/main" id="{08C71E54-2A43-7041-9FBF-6933F8133FF5}"/>
              </a:ext>
            </a:extLst>
          </p:cNvPr>
          <p:cNvSpPr/>
          <p:nvPr/>
        </p:nvSpPr>
        <p:spPr>
          <a:xfrm>
            <a:off x="8078050" y="1368000"/>
            <a:ext cx="3765950" cy="1008001"/>
          </a:xfrm>
          <a:prstGeom prst="roundRect">
            <a:avLst>
              <a:gd name="adj" fmla="val 2979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Reasoning </a:t>
            </a:r>
            <a:r>
              <a:rPr lang="en-AU" sz="1600" dirty="0">
                <a:solidFill>
                  <a:schemeClr val="accent1"/>
                </a:solidFill>
                <a:latin typeface="+mj-lt"/>
              </a:rPr>
              <a:t>–</a:t>
            </a:r>
            <a:r>
              <a:rPr lang="en-AU" sz="1600" b="1" dirty="0">
                <a:solidFill>
                  <a:schemeClr val="accent1"/>
                </a:solidFill>
                <a:latin typeface="+mj-lt"/>
              </a:rPr>
              <a:t> </a:t>
            </a:r>
            <a:r>
              <a:rPr lang="en-AU" sz="1600" dirty="0">
                <a:solidFill>
                  <a:schemeClr val="accent1"/>
                </a:solidFill>
                <a:latin typeface="+mj-lt"/>
              </a:rPr>
              <a:t>e</a:t>
            </a:r>
            <a:r>
              <a:rPr lang="en-AU" sz="1600" dirty="0">
                <a:solidFill>
                  <a:schemeClr val="accent1"/>
                </a:solidFill>
              </a:rPr>
              <a:t>xplain how the evidence supports the claim.</a:t>
            </a:r>
          </a:p>
        </p:txBody>
      </p:sp>
      <p:sp>
        <p:nvSpPr>
          <p:cNvPr id="15" name="Rectangle: Rounded Corners 14">
            <a:extLst>
              <a:ext uri="{FF2B5EF4-FFF2-40B4-BE49-F238E27FC236}">
                <a16:creationId xmlns:a16="http://schemas.microsoft.com/office/drawing/2014/main" id="{59613EAA-C00E-D5D4-BFFC-F5B0DC1D84EF}"/>
              </a:ext>
            </a:extLst>
          </p:cNvPr>
          <p:cNvSpPr/>
          <p:nvPr/>
        </p:nvSpPr>
        <p:spPr>
          <a:xfrm>
            <a:off x="363218" y="2452187"/>
            <a:ext cx="3765948" cy="2083263"/>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Helpful hints </a:t>
            </a:r>
            <a:r>
              <a:rPr lang="en-AU" sz="1600" dirty="0">
                <a:solidFill>
                  <a:schemeClr val="accent1"/>
                </a:solidFill>
                <a:latin typeface="+mj-lt"/>
              </a:rPr>
              <a:t>–</a:t>
            </a:r>
            <a:r>
              <a:rPr lang="en-AU" sz="1600" b="1" dirty="0">
                <a:solidFill>
                  <a:schemeClr val="accent1"/>
                </a:solidFill>
                <a:latin typeface="+mj-lt"/>
              </a:rPr>
              <a:t> </a:t>
            </a:r>
            <a:r>
              <a:rPr lang="en-AU" sz="1600" dirty="0">
                <a:solidFill>
                  <a:schemeClr val="accent1"/>
                </a:solidFill>
              </a:rPr>
              <a:t>use key words and  ideas from the question as you write your claim.</a:t>
            </a:r>
          </a:p>
        </p:txBody>
      </p:sp>
      <p:sp>
        <p:nvSpPr>
          <p:cNvPr id="18" name="Rectangle: Rounded Corners 17">
            <a:extLst>
              <a:ext uri="{FF2B5EF4-FFF2-40B4-BE49-F238E27FC236}">
                <a16:creationId xmlns:a16="http://schemas.microsoft.com/office/drawing/2014/main" id="{CD267DFC-4C85-B338-E9F6-517F4AE6F25B}"/>
              </a:ext>
            </a:extLst>
          </p:cNvPr>
          <p:cNvSpPr/>
          <p:nvPr/>
        </p:nvSpPr>
        <p:spPr>
          <a:xfrm>
            <a:off x="4220634" y="2452187"/>
            <a:ext cx="3765948" cy="2083263"/>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a:t>
            </a:r>
          </a:p>
          <a:p>
            <a:pPr>
              <a:lnSpc>
                <a:spcPct val="150000"/>
              </a:lnSpc>
            </a:pPr>
            <a:r>
              <a:rPr lang="en-AU" sz="1600" dirty="0">
                <a:solidFill>
                  <a:srgbClr val="00296C"/>
                </a:solidFill>
              </a:rPr>
              <a:t>The data shows …</a:t>
            </a:r>
          </a:p>
          <a:p>
            <a:pPr>
              <a:lnSpc>
                <a:spcPct val="150000"/>
              </a:lnSpc>
            </a:pPr>
            <a:r>
              <a:rPr lang="en-AU" sz="1600" dirty="0">
                <a:solidFill>
                  <a:srgbClr val="00296C"/>
                </a:solidFill>
              </a:rPr>
              <a:t>One piece of evidence is …</a:t>
            </a:r>
          </a:p>
        </p:txBody>
      </p:sp>
      <p:sp>
        <p:nvSpPr>
          <p:cNvPr id="20" name="Rectangle: Rounded Corners 19">
            <a:extLst>
              <a:ext uri="{FF2B5EF4-FFF2-40B4-BE49-F238E27FC236}">
                <a16:creationId xmlns:a16="http://schemas.microsoft.com/office/drawing/2014/main" id="{283A1482-3B0C-7489-D364-F65C9C6554FE}"/>
              </a:ext>
            </a:extLst>
          </p:cNvPr>
          <p:cNvSpPr/>
          <p:nvPr/>
        </p:nvSpPr>
        <p:spPr>
          <a:xfrm>
            <a:off x="8078050" y="2443187"/>
            <a:ext cx="3765950" cy="208326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rgbClr val="00296C"/>
                </a:solidFill>
                <a:latin typeface="+mj-lt"/>
              </a:rPr>
              <a:t>Sentence starters </a:t>
            </a:r>
          </a:p>
          <a:p>
            <a:pPr>
              <a:lnSpc>
                <a:spcPct val="150000"/>
              </a:lnSpc>
            </a:pPr>
            <a:r>
              <a:rPr lang="en-AU" sz="1600" dirty="0">
                <a:solidFill>
                  <a:schemeClr val="accent1"/>
                </a:solidFill>
              </a:rPr>
              <a:t>The evidence supports the claim because …</a:t>
            </a:r>
          </a:p>
          <a:p>
            <a:pPr>
              <a:lnSpc>
                <a:spcPct val="150000"/>
              </a:lnSpc>
            </a:pPr>
            <a:r>
              <a:rPr lang="en-AU" sz="1600" dirty="0">
                <a:solidFill>
                  <a:schemeClr val="accent1"/>
                </a:solidFill>
              </a:rPr>
              <a:t>Based on this evidence it can be concluded that …</a:t>
            </a:r>
          </a:p>
        </p:txBody>
      </p:sp>
      <p:sp>
        <p:nvSpPr>
          <p:cNvPr id="16" name="Rectangle: Rounded Corners 15">
            <a:extLst>
              <a:ext uri="{FF2B5EF4-FFF2-40B4-BE49-F238E27FC236}">
                <a16:creationId xmlns:a16="http://schemas.microsoft.com/office/drawing/2014/main" id="{375B888E-7D63-B068-5708-119BEECB1EDA}"/>
              </a:ext>
            </a:extLst>
          </p:cNvPr>
          <p:cNvSpPr/>
          <p:nvPr/>
        </p:nvSpPr>
        <p:spPr>
          <a:xfrm>
            <a:off x="363218" y="4611636"/>
            <a:ext cx="3765948" cy="1904364"/>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19" name="Rectangle: Rounded Corners 18">
            <a:extLst>
              <a:ext uri="{FF2B5EF4-FFF2-40B4-BE49-F238E27FC236}">
                <a16:creationId xmlns:a16="http://schemas.microsoft.com/office/drawing/2014/main" id="{D9FB8DE0-CF3F-0986-A9D3-881D27BD826E}"/>
              </a:ext>
            </a:extLst>
          </p:cNvPr>
          <p:cNvSpPr/>
          <p:nvPr/>
        </p:nvSpPr>
        <p:spPr>
          <a:xfrm>
            <a:off x="4213026" y="4611636"/>
            <a:ext cx="3765948" cy="1904364"/>
          </a:xfrm>
          <a:prstGeom prst="round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21" name="Rectangle: Rounded Corners 20">
            <a:extLst>
              <a:ext uri="{FF2B5EF4-FFF2-40B4-BE49-F238E27FC236}">
                <a16:creationId xmlns:a16="http://schemas.microsoft.com/office/drawing/2014/main" id="{5D56F3A3-A85A-79F4-72E0-4EA1980AE05D}"/>
              </a:ext>
            </a:extLst>
          </p:cNvPr>
          <p:cNvSpPr/>
          <p:nvPr/>
        </p:nvSpPr>
        <p:spPr>
          <a:xfrm>
            <a:off x="8078050" y="4593636"/>
            <a:ext cx="3765950" cy="1904364"/>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600" b="1" dirty="0">
                <a:solidFill>
                  <a:schemeClr val="accent1"/>
                </a:solidFill>
                <a:latin typeface="+mj-lt"/>
              </a:rPr>
              <a:t>Your response</a:t>
            </a:r>
            <a:endParaRPr lang="en-AU" sz="1600" dirty="0">
              <a:solidFill>
                <a:schemeClr val="accent1"/>
              </a:solidFill>
              <a:latin typeface="+mj-lt"/>
            </a:endParaRPr>
          </a:p>
        </p:txBody>
      </p:sp>
      <p:sp>
        <p:nvSpPr>
          <p:cNvPr id="5" name="Slide Number Placeholder 4">
            <a:extLst>
              <a:ext uri="{FF2B5EF4-FFF2-40B4-BE49-F238E27FC236}">
                <a16:creationId xmlns:a16="http://schemas.microsoft.com/office/drawing/2014/main" id="{F21DE8E5-704E-3ECD-3B3B-2A92635F259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111</a:t>
            </a:fld>
            <a:endParaRPr lang="en-AU"/>
          </a:p>
        </p:txBody>
      </p:sp>
    </p:spTree>
    <p:extLst>
      <p:ext uri="{BB962C8B-B14F-4D97-AF65-F5344CB8AC3E}">
        <p14:creationId xmlns:p14="http://schemas.microsoft.com/office/powerpoint/2010/main" val="110560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3.7 Energy bill (optional activity)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3610082565"/>
              </p:ext>
            </p:extLst>
          </p:nvPr>
        </p:nvGraphicFramePr>
        <p:xfrm>
          <a:off x="359998" y="1916174"/>
          <a:ext cx="11126369" cy="311785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dirty="0">
                          <a:latin typeface="+mn-lt"/>
                          <a:cs typeface="Arial" panose="020B0604020202020204" pitchFamily="34" charset="0"/>
                        </a:rPr>
                        <a:t>read an energy bill</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make informed choices about savings on my electricity bill.</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112</a:t>
            </a:fld>
            <a:endParaRPr lang="en-AU"/>
          </a:p>
        </p:txBody>
      </p:sp>
    </p:spTree>
    <p:extLst>
      <p:ext uri="{BB962C8B-B14F-4D97-AF65-F5344CB8AC3E}">
        <p14:creationId xmlns:p14="http://schemas.microsoft.com/office/powerpoint/2010/main" val="5228377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77615FA-3980-9D9C-40F5-8C26DC04314D}"/>
              </a:ext>
            </a:extLst>
          </p:cNvPr>
          <p:cNvSpPr>
            <a:spLocks noGrp="1"/>
          </p:cNvSpPr>
          <p:nvPr>
            <p:ph type="title"/>
          </p:nvPr>
        </p:nvSpPr>
        <p:spPr/>
        <p:txBody>
          <a:bodyPr/>
          <a:lstStyle/>
          <a:p>
            <a:r>
              <a:rPr lang="en-AU" dirty="0">
                <a:latin typeface="+mj-lt"/>
              </a:rPr>
              <a:t>3.7 Comparing energy bills – questions</a:t>
            </a:r>
          </a:p>
        </p:txBody>
      </p:sp>
      <p:sp>
        <p:nvSpPr>
          <p:cNvPr id="2" name="Content Placeholder 1">
            <a:extLst>
              <a:ext uri="{FF2B5EF4-FFF2-40B4-BE49-F238E27FC236}">
                <a16:creationId xmlns:a16="http://schemas.microsoft.com/office/drawing/2014/main" id="{3C6A5CAB-5BCF-C21A-AF56-B5AEBCB7A13E}"/>
              </a:ext>
            </a:extLst>
          </p:cNvPr>
          <p:cNvSpPr>
            <a:spLocks noGrp="1"/>
          </p:cNvSpPr>
          <p:nvPr>
            <p:ph type="body" sz="quarter" idx="17"/>
          </p:nvPr>
        </p:nvSpPr>
        <p:spPr/>
        <p:txBody>
          <a:bodyPr/>
          <a:lstStyle/>
          <a:p>
            <a:pPr marL="342900" marR="0" lvl="0" indent="-342900" algn="l" defTabSz="1219170" rtl="0" eaLnBrk="1" fontAlgn="auto" latinLnBrk="0" hangingPunct="1">
              <a:spcBef>
                <a:spcPts val="0"/>
              </a:spcBef>
              <a:buClrTx/>
              <a:buSzTx/>
              <a:buFont typeface="+mj-lt"/>
              <a:buAutoNum type="arabicPeriod"/>
              <a:tabLst/>
              <a:defRPr/>
            </a:pPr>
            <a:r>
              <a:rPr lang="en-AU" dirty="0">
                <a:effectLst/>
                <a:latin typeface="+mn-lt"/>
                <a:ea typeface="Calibri" panose="020F0502020204030204" pitchFamily="34" charset="0"/>
              </a:rPr>
              <a:t>Calculate the energy usage for each client in kWh.</a:t>
            </a:r>
          </a:p>
          <a:p>
            <a:pPr marL="342900" indent="-342900" defTabSz="1219170">
              <a:buFont typeface="+mj-lt"/>
              <a:buAutoNum type="arabicPeriod"/>
              <a:defRPr/>
            </a:pPr>
            <a:r>
              <a:rPr lang="en-AU" dirty="0">
                <a:effectLst/>
                <a:latin typeface="+mn-lt"/>
                <a:ea typeface="Calibri" panose="020F0502020204030204" pitchFamily="34" charset="0"/>
              </a:rPr>
              <a:t>Explain which client has a better energy plan. </a:t>
            </a:r>
          </a:p>
          <a:p>
            <a:pPr marL="342900" indent="-342900" defTabSz="1219170">
              <a:buFont typeface="+mj-lt"/>
              <a:buAutoNum type="arabicPeriod"/>
              <a:defRPr/>
            </a:pPr>
            <a:r>
              <a:rPr lang="en-US" dirty="0">
                <a:effectLst/>
                <a:latin typeface="+mn-lt"/>
                <a:ea typeface="Calibri" panose="020F0502020204030204" pitchFamily="34" charset="0"/>
              </a:rPr>
              <a:t>If clients A and B have the same number and dimensions of solar panels, explain why they might differ in the solar export data.</a:t>
            </a:r>
          </a:p>
          <a:p>
            <a:pPr marL="342900" indent="-342900" defTabSz="1219170">
              <a:buFont typeface="+mj-lt"/>
              <a:buAutoNum type="arabicPeriod"/>
              <a:defRPr/>
            </a:pPr>
            <a:r>
              <a:rPr lang="en-US" dirty="0">
                <a:effectLst/>
                <a:latin typeface="+mn-lt"/>
                <a:ea typeface="Calibri" panose="020F0502020204030204" pitchFamily="34" charset="0"/>
              </a:rPr>
              <a:t>Outline some recommendations for behavioral changes for each client to reduce their energy bill.</a:t>
            </a:r>
          </a:p>
        </p:txBody>
      </p:sp>
      <p:sp>
        <p:nvSpPr>
          <p:cNvPr id="3" name="Slide Number Placeholder 2">
            <a:extLst>
              <a:ext uri="{FF2B5EF4-FFF2-40B4-BE49-F238E27FC236}">
                <a16:creationId xmlns:a16="http://schemas.microsoft.com/office/drawing/2014/main" id="{3DE9CB75-D3F2-F92C-2A3F-479F54137B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113</a:t>
            </a:fld>
            <a:endParaRPr lang="en-AU"/>
          </a:p>
        </p:txBody>
      </p:sp>
    </p:spTree>
    <p:extLst>
      <p:ext uri="{BB962C8B-B14F-4D97-AF65-F5344CB8AC3E}">
        <p14:creationId xmlns:p14="http://schemas.microsoft.com/office/powerpoint/2010/main" val="5984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mj-lt"/>
                <a:cs typeface="Arial"/>
              </a:rPr>
              <a:t>How can we make better energy choices for the future?</a:t>
            </a:r>
            <a:endParaRPr lang="en-AU" sz="2800" dirty="0">
              <a:latin typeface="+mj-lt"/>
            </a:endParaRPr>
          </a:p>
        </p:txBody>
      </p:sp>
      <p:sp>
        <p:nvSpPr>
          <p:cNvPr id="2" name="TextBox 1">
            <a:extLst>
              <a:ext uri="{FF2B5EF4-FFF2-40B4-BE49-F238E27FC236}">
                <a16:creationId xmlns:a16="http://schemas.microsoft.com/office/drawing/2014/main" id="{529AA265-D0F0-D204-8D6B-6998DBC52AAF}"/>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4</a:t>
            </a:r>
          </a:p>
        </p:txBody>
      </p:sp>
    </p:spTree>
    <p:extLst>
      <p:ext uri="{BB962C8B-B14F-4D97-AF65-F5344CB8AC3E}">
        <p14:creationId xmlns:p14="http://schemas.microsoft.com/office/powerpoint/2010/main" val="125732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4.1 </a:t>
            </a:r>
            <a:r>
              <a:rPr lang="en-US" dirty="0">
                <a:latin typeface="+mj-lt"/>
              </a:rPr>
              <a:t>Past and future energy use</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3937949800"/>
              </p:ext>
            </p:extLst>
          </p:nvPr>
        </p:nvGraphicFramePr>
        <p:xfrm>
          <a:off x="359998" y="1916174"/>
          <a:ext cx="11126369" cy="357505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a:latin typeface="+mn-lt"/>
                          <a:cs typeface="Arial" panose="020B0604020202020204" pitchFamily="34" charset="0"/>
                        </a:rPr>
                        <a:t>how to make informed decisions about the best energy sources to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a:latin typeface="+mn-lt"/>
                          <a:cs typeface="Arial" panose="020B0604020202020204" pitchFamily="34" charset="0"/>
                        </a:rPr>
                        <a:t>to represent and </a:t>
                      </a:r>
                      <a:r>
                        <a:rPr lang="en-US" sz="2000" err="1">
                          <a:latin typeface="+mn-lt"/>
                          <a:cs typeface="Arial" panose="020B0604020202020204" pitchFamily="34" charset="0"/>
                        </a:rPr>
                        <a:t>organise</a:t>
                      </a:r>
                      <a:r>
                        <a:rPr lang="en-US" sz="200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identify Australia’s largest energy sources and uses</a:t>
                      </a:r>
                      <a:endParaRPr lang="en-AU" sz="2000" dirty="0">
                        <a:latin typeface="+mn-lt"/>
                        <a:cs typeface="Arial" panose="020B0604020202020204" pitchFamily="34" charset="0"/>
                      </a:endParaRP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a relevant issue or development affecting Australia’s energy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explain why we need to develop alternative sources of energy.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115</a:t>
            </a:fld>
            <a:endParaRPr lang="en-AU"/>
          </a:p>
        </p:txBody>
      </p:sp>
    </p:spTree>
    <p:extLst>
      <p:ext uri="{BB962C8B-B14F-4D97-AF65-F5344CB8AC3E}">
        <p14:creationId xmlns:p14="http://schemas.microsoft.com/office/powerpoint/2010/main" val="28119162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22E0-169C-F9F3-386A-1FC17E2A305A}"/>
              </a:ext>
            </a:extLst>
          </p:cNvPr>
          <p:cNvSpPr>
            <a:spLocks noGrp="1"/>
          </p:cNvSpPr>
          <p:nvPr>
            <p:ph type="title"/>
          </p:nvPr>
        </p:nvSpPr>
        <p:spPr>
          <a:xfrm>
            <a:off x="360000" y="360000"/>
            <a:ext cx="11484000" cy="545601"/>
          </a:xfrm>
        </p:spPr>
        <p:txBody>
          <a:bodyPr/>
          <a:lstStyle/>
          <a:p>
            <a:r>
              <a:rPr lang="en-AU" dirty="0">
                <a:latin typeface="+mj-lt"/>
              </a:rPr>
              <a:t>4.1 Australian energy statistics</a:t>
            </a:r>
            <a:endParaRPr lang="en-AU" dirty="0">
              <a:solidFill>
                <a:schemeClr val="tx2"/>
              </a:solidFill>
              <a:latin typeface="+mj-lt"/>
            </a:endParaRPr>
          </a:p>
        </p:txBody>
      </p:sp>
      <p:sp>
        <p:nvSpPr>
          <p:cNvPr id="4" name="Text Placeholder 3">
            <a:extLst>
              <a:ext uri="{FF2B5EF4-FFF2-40B4-BE49-F238E27FC236}">
                <a16:creationId xmlns:a16="http://schemas.microsoft.com/office/drawing/2014/main" id="{9765DCF1-2C32-ED99-2D3D-B7626BC72795}"/>
              </a:ext>
            </a:extLst>
          </p:cNvPr>
          <p:cNvSpPr>
            <a:spLocks noGrp="1"/>
          </p:cNvSpPr>
          <p:nvPr>
            <p:ph type="body" sz="quarter" idx="18"/>
          </p:nvPr>
        </p:nvSpPr>
        <p:spPr>
          <a:xfrm>
            <a:off x="360000" y="982520"/>
            <a:ext cx="11484000" cy="310015"/>
          </a:xfrm>
        </p:spPr>
        <p:txBody>
          <a:bodyPr/>
          <a:lstStyle/>
          <a:p>
            <a:r>
              <a:rPr lang="en-US" dirty="0">
                <a:latin typeface="+mj-lt"/>
              </a:rPr>
              <a:t>In 2022 to 2023</a:t>
            </a:r>
          </a:p>
        </p:txBody>
      </p:sp>
      <p:grpSp>
        <p:nvGrpSpPr>
          <p:cNvPr id="11" name="Group 10" descr="The infographic contains 12 notable facts from the report:&#10;For example,&#10;Energy consumption up 2.0% (first time in 4 years).&#10;$409 m GDP for every PJ consumed, up $88m over 10 years&#10;Energy productivity improvement 28% over the decade&#10;35% electricity generation from renewables in 2023, a record.&#10;Oil share of energy consumption 39%.&#10;Net exports 68% of production of energy.&#10;Most coal and gas produced is exported – 89% and 73%&#10;20% growth in solar generation in 2023&#10;Residential energy consumption down 3% and commercial use up 4%">
            <a:extLst>
              <a:ext uri="{FF2B5EF4-FFF2-40B4-BE49-F238E27FC236}">
                <a16:creationId xmlns:a16="http://schemas.microsoft.com/office/drawing/2014/main" id="{77BFC8E0-E8F0-65F5-56F8-F9EA35BEF3C9}"/>
              </a:ext>
            </a:extLst>
          </p:cNvPr>
          <p:cNvGrpSpPr/>
          <p:nvPr/>
        </p:nvGrpSpPr>
        <p:grpSpPr>
          <a:xfrm>
            <a:off x="592412" y="1495763"/>
            <a:ext cx="11007176" cy="4817008"/>
            <a:chOff x="901340" y="1960987"/>
            <a:chExt cx="11683959" cy="5113187"/>
          </a:xfrm>
        </p:grpSpPr>
        <p:pic>
          <p:nvPicPr>
            <p:cNvPr id="8" name="Picture 7">
              <a:extLst>
                <a:ext uri="{FF2B5EF4-FFF2-40B4-BE49-F238E27FC236}">
                  <a16:creationId xmlns:a16="http://schemas.microsoft.com/office/drawing/2014/main" id="{99EA1204-0BC3-A4A6-7C8B-1BCCDFD6B5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1340" y="1960987"/>
              <a:ext cx="5751006" cy="5113187"/>
            </a:xfrm>
            <a:prstGeom prst="rect">
              <a:avLst/>
            </a:prstGeom>
          </p:spPr>
        </p:pic>
        <p:pic>
          <p:nvPicPr>
            <p:cNvPr id="10" name="Picture 9">
              <a:extLst>
                <a:ext uri="{FF2B5EF4-FFF2-40B4-BE49-F238E27FC236}">
                  <a16:creationId xmlns:a16="http://schemas.microsoft.com/office/drawing/2014/main" id="{BACFF14D-3A8E-1F6E-A43A-EE8AB27BA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1023" y="2001562"/>
              <a:ext cx="5784276" cy="5072612"/>
            </a:xfrm>
            <a:prstGeom prst="rect">
              <a:avLst/>
            </a:prstGeom>
          </p:spPr>
        </p:pic>
      </p:grpSp>
      <p:sp>
        <p:nvSpPr>
          <p:cNvPr id="5" name="TextBox 4">
            <a:extLst>
              <a:ext uri="{FF2B5EF4-FFF2-40B4-BE49-F238E27FC236}">
                <a16:creationId xmlns:a16="http://schemas.microsoft.com/office/drawing/2014/main" id="{DD06B65B-DA4B-E21D-3A7D-FA8AEBF56000}"/>
              </a:ext>
            </a:extLst>
          </p:cNvPr>
          <p:cNvSpPr txBox="1"/>
          <p:nvPr/>
        </p:nvSpPr>
        <p:spPr>
          <a:xfrm>
            <a:off x="592412" y="6415724"/>
            <a:ext cx="9839854" cy="276999"/>
          </a:xfrm>
          <a:prstGeom prst="rect">
            <a:avLst/>
          </a:prstGeom>
          <a:noFill/>
        </p:spPr>
        <p:txBody>
          <a:bodyPr wrap="square">
            <a:spAutoFit/>
          </a:bodyPr>
          <a:lstStyle/>
          <a:p>
            <a:r>
              <a:rPr lang="en-AU" sz="1200" u="sng" dirty="0">
                <a:solidFill>
                  <a:srgbClr val="001C4A"/>
                </a:solidFill>
                <a:effectLst/>
                <a:ea typeface="Calibri" panose="020F0502020204030204" pitchFamily="34" charset="0"/>
                <a:hlinkClick r:id="rId5"/>
              </a:rPr>
              <a:t>‘Australian Energy Update 2024</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r>
              <a:rPr lang="en-AU" sz="1200" u="sng" dirty="0">
                <a:solidFill>
                  <a:srgbClr val="001C4A"/>
                </a:solidFill>
                <a:ea typeface="Calibri" panose="020F0502020204030204" pitchFamily="34" charset="0"/>
              </a:rPr>
              <a:t>.</a:t>
            </a:r>
            <a:endParaRPr lang="en-AU" sz="1200" dirty="0"/>
          </a:p>
        </p:txBody>
      </p:sp>
      <p:sp>
        <p:nvSpPr>
          <p:cNvPr id="3" name="Slide Number Placeholder 2">
            <a:extLst>
              <a:ext uri="{FF2B5EF4-FFF2-40B4-BE49-F238E27FC236}">
                <a16:creationId xmlns:a16="http://schemas.microsoft.com/office/drawing/2014/main" id="{DC7933BE-D4A5-2260-BE98-CD6CD069B7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116</a:t>
            </a:fld>
            <a:endParaRPr lang="en-AU"/>
          </a:p>
        </p:txBody>
      </p:sp>
    </p:spTree>
    <p:extLst>
      <p:ext uri="{BB962C8B-B14F-4D97-AF65-F5344CB8AC3E}">
        <p14:creationId xmlns:p14="http://schemas.microsoft.com/office/powerpoint/2010/main" val="292088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(1)</a:t>
            </a: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2046838" y="1369454"/>
            <a:ext cx="8098324" cy="4668490"/>
          </a:xfrm>
          <a:prstGeom prst="rect">
            <a:avLst/>
          </a:prstGeom>
        </p:spPr>
      </p:pic>
      <p:sp>
        <p:nvSpPr>
          <p:cNvPr id="3" name="TextBox 2">
            <a:extLst>
              <a:ext uri="{FF2B5EF4-FFF2-40B4-BE49-F238E27FC236}">
                <a16:creationId xmlns:a16="http://schemas.microsoft.com/office/drawing/2014/main" id="{113F1245-048A-7030-B6C1-2EBE2E09D998}"/>
              </a:ext>
            </a:extLst>
          </p:cNvPr>
          <p:cNvSpPr txBox="1"/>
          <p:nvPr/>
        </p:nvSpPr>
        <p:spPr>
          <a:xfrm>
            <a:off x="2046838" y="6129066"/>
            <a:ext cx="8098324"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117</a:t>
            </a:fld>
            <a:endParaRPr lang="en-AU"/>
          </a:p>
        </p:txBody>
      </p:sp>
    </p:spTree>
    <p:extLst>
      <p:ext uri="{BB962C8B-B14F-4D97-AF65-F5344CB8AC3E}">
        <p14:creationId xmlns:p14="http://schemas.microsoft.com/office/powerpoint/2010/main" val="273922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(2)</a:t>
            </a: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a:stretch/>
        </p:blipFill>
        <p:spPr>
          <a:xfrm>
            <a:off x="1945079" y="1137379"/>
            <a:ext cx="8301842" cy="4970656"/>
          </a:xfrm>
          <a:prstGeom prst="rect">
            <a:avLst/>
          </a:prstGeom>
        </p:spPr>
      </p:pic>
      <p:sp>
        <p:nvSpPr>
          <p:cNvPr id="6" name="TextBox 5">
            <a:extLst>
              <a:ext uri="{FF2B5EF4-FFF2-40B4-BE49-F238E27FC236}">
                <a16:creationId xmlns:a16="http://schemas.microsoft.com/office/drawing/2014/main" id="{4AAE01E2-487B-5C50-4ACE-60BC29DB2E92}"/>
              </a:ext>
            </a:extLst>
          </p:cNvPr>
          <p:cNvSpPr txBox="1"/>
          <p:nvPr/>
        </p:nvSpPr>
        <p:spPr>
          <a:xfrm>
            <a:off x="1945079" y="6083845"/>
            <a:ext cx="8301842"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r>
              <a:rPr lang="en-AU" sz="1200" u="sng" dirty="0">
                <a:solidFill>
                  <a:srgbClr val="001C4A"/>
                </a:solidFill>
                <a:ea typeface="Calibri" panose="020F0502020204030204" pitchFamily="34" charset="0"/>
              </a:rPr>
              <a:t>.</a:t>
            </a:r>
            <a:endParaRPr lang="en-AU" sz="1200" dirty="0">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118</a:t>
            </a:fld>
            <a:endParaRPr lang="en-AU"/>
          </a:p>
        </p:txBody>
      </p:sp>
    </p:spTree>
    <p:extLst>
      <p:ext uri="{BB962C8B-B14F-4D97-AF65-F5344CB8AC3E}">
        <p14:creationId xmlns:p14="http://schemas.microsoft.com/office/powerpoint/2010/main" val="165984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(3)</a:t>
            </a:r>
          </a:p>
        </p:txBody>
      </p:sp>
      <p:sp>
        <p:nvSpPr>
          <p:cNvPr id="6" name="Text Placeholder 5">
            <a:extLst>
              <a:ext uri="{FF2B5EF4-FFF2-40B4-BE49-F238E27FC236}">
                <a16:creationId xmlns:a16="http://schemas.microsoft.com/office/drawing/2014/main" id="{03BF30CE-62DA-F447-B88F-D1755B3F55BB}"/>
              </a:ext>
            </a:extLst>
          </p:cNvPr>
          <p:cNvSpPr>
            <a:spLocks noGrp="1"/>
          </p:cNvSpPr>
          <p:nvPr>
            <p:ph type="body" sz="quarter" idx="18"/>
          </p:nvPr>
        </p:nvSpPr>
        <p:spPr/>
        <p:txBody>
          <a:bodyPr/>
          <a:lstStyle/>
          <a:p>
            <a:r>
              <a:rPr lang="en-AU" dirty="0">
                <a:latin typeface="+mj-lt"/>
              </a:rPr>
              <a:t>Australian electricity generation fuel mix</a:t>
            </a: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r="-1"/>
          <a:stretch/>
        </p:blipFill>
        <p:spPr>
          <a:xfrm>
            <a:off x="1955180" y="1395519"/>
            <a:ext cx="8281640" cy="4688326"/>
          </a:xfrm>
          <a:prstGeom prst="rect">
            <a:avLst/>
          </a:prstGeom>
        </p:spPr>
      </p:pic>
      <p:sp>
        <p:nvSpPr>
          <p:cNvPr id="3" name="TextBox 2">
            <a:extLst>
              <a:ext uri="{FF2B5EF4-FFF2-40B4-BE49-F238E27FC236}">
                <a16:creationId xmlns:a16="http://schemas.microsoft.com/office/drawing/2014/main" id="{A252B5D4-B0EA-0C0A-D3FB-A4EB68E8629E}"/>
              </a:ext>
            </a:extLst>
          </p:cNvPr>
          <p:cNvSpPr txBox="1"/>
          <p:nvPr/>
        </p:nvSpPr>
        <p:spPr>
          <a:xfrm>
            <a:off x="2341756" y="6083845"/>
            <a:ext cx="8190830"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119</a:t>
            </a:fld>
            <a:endParaRPr lang="en-AU"/>
          </a:p>
        </p:txBody>
      </p:sp>
    </p:spTree>
    <p:extLst>
      <p:ext uri="{BB962C8B-B14F-4D97-AF65-F5344CB8AC3E}">
        <p14:creationId xmlns:p14="http://schemas.microsoft.com/office/powerpoint/2010/main" val="14637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B442-5B96-0B00-DD95-6303E9F04690}"/>
              </a:ext>
            </a:extLst>
          </p:cNvPr>
          <p:cNvSpPr>
            <a:spLocks noGrp="1"/>
          </p:cNvSpPr>
          <p:nvPr>
            <p:ph type="title"/>
          </p:nvPr>
        </p:nvSpPr>
        <p:spPr>
          <a:xfrm>
            <a:off x="326860" y="360000"/>
            <a:ext cx="11484000" cy="545601"/>
          </a:xfrm>
        </p:spPr>
        <p:txBody>
          <a:bodyPr/>
          <a:lstStyle/>
          <a:p>
            <a:r>
              <a:rPr lang="en-AU" dirty="0">
                <a:latin typeface="+mj-lt"/>
              </a:rPr>
              <a:t>1.2 Pull-back car scenario </a:t>
            </a:r>
          </a:p>
        </p:txBody>
      </p:sp>
      <p:grpSp>
        <p:nvGrpSpPr>
          <p:cNvPr id="25" name="Group 24" descr="Diagram of toy car at different times&#10;t1 The car is at rest. The spring in the toy car is uncoiled. &#10;t2 The car is a rest. The spring in the car is fully coiled.&#10;t3 The car moves forward and then begins to slow down. The spring is partially uncoiled. ">
            <a:extLst>
              <a:ext uri="{FF2B5EF4-FFF2-40B4-BE49-F238E27FC236}">
                <a16:creationId xmlns:a16="http://schemas.microsoft.com/office/drawing/2014/main" id="{A81024F2-3BC3-4E9E-D475-1DC249522579}"/>
              </a:ext>
            </a:extLst>
          </p:cNvPr>
          <p:cNvGrpSpPr/>
          <p:nvPr/>
        </p:nvGrpSpPr>
        <p:grpSpPr>
          <a:xfrm>
            <a:off x="-155441" y="1925110"/>
            <a:ext cx="11999441" cy="3377384"/>
            <a:chOff x="-71120" y="2024723"/>
            <a:chExt cx="11999441" cy="3377384"/>
          </a:xfrm>
        </p:grpSpPr>
        <p:pic>
          <p:nvPicPr>
            <p:cNvPr id="6" name="Picture 5">
              <a:extLst>
                <a:ext uri="{FF2B5EF4-FFF2-40B4-BE49-F238E27FC236}">
                  <a16:creationId xmlns:a16="http://schemas.microsoft.com/office/drawing/2014/main" id="{1A2B6E9C-1F5B-7CBF-A1A0-E631724C69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7407" y="3962731"/>
              <a:ext cx="2985743" cy="990401"/>
            </a:xfrm>
            <a:prstGeom prst="rect">
              <a:avLst/>
            </a:prstGeom>
          </p:spPr>
        </p:pic>
        <p:pic>
          <p:nvPicPr>
            <p:cNvPr id="9" name="Picture 8">
              <a:extLst>
                <a:ext uri="{FF2B5EF4-FFF2-40B4-BE49-F238E27FC236}">
                  <a16:creationId xmlns:a16="http://schemas.microsoft.com/office/drawing/2014/main" id="{32E92404-06B4-9EB9-3603-921F767608C2}"/>
                </a:ext>
              </a:extLst>
            </p:cNvPr>
            <p:cNvPicPr>
              <a:picLocks noChangeAspect="1"/>
            </p:cNvPicPr>
            <p:nvPr/>
          </p:nvPicPr>
          <p:blipFill>
            <a:blip r:embed="rId4"/>
            <a:stretch>
              <a:fillRect/>
            </a:stretch>
          </p:blipFill>
          <p:spPr>
            <a:xfrm>
              <a:off x="948049" y="4953131"/>
              <a:ext cx="1884458" cy="291841"/>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E9FD422-894A-CAD5-FF9A-8400DB9A1C4F}"/>
                    </a:ext>
                  </a:extLst>
                </p:cNvPr>
                <p:cNvSpPr txBox="1"/>
                <p:nvPr/>
              </p:nvSpPr>
              <p:spPr>
                <a:xfrm>
                  <a:off x="1334183" y="2029083"/>
                  <a:ext cx="1112190" cy="359157"/>
                </a:xfrm>
                <a:prstGeom prst="rect">
                  <a:avLst/>
                </a:prstGeom>
                <a:solidFill>
                  <a:schemeClr val="bg1"/>
                </a:solidFill>
              </p:spPr>
              <p:txBody>
                <a:bodyPr wrap="square" lIns="0" tIns="0" rIns="0" bIns="0" rtlCol="0">
                  <a:noAutofit/>
                </a:bodyPr>
                <a:lstStyle/>
                <a:p>
                  <a:pPr algn="l"/>
                  <a:r>
                    <a:rPr lang="en-AU" sz="1600" b="1" dirty="0">
                      <a:latin typeface="+mj-lt"/>
                    </a:rPr>
                    <a:t>Initial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𝟏</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12" name="TextBox 11">
                  <a:extLst>
                    <a:ext uri="{FF2B5EF4-FFF2-40B4-BE49-F238E27FC236}">
                      <a16:creationId xmlns:a16="http://schemas.microsoft.com/office/drawing/2014/main" id="{2E9FD422-894A-CAD5-FF9A-8400DB9A1C4F}"/>
                    </a:ext>
                  </a:extLst>
                </p:cNvPr>
                <p:cNvSpPr txBox="1">
                  <a:spLocks noRot="1" noChangeAspect="1" noMove="1" noResize="1" noEditPoints="1" noAdjustHandles="1" noChangeArrowheads="1" noChangeShapeType="1" noTextEdit="1"/>
                </p:cNvSpPr>
                <p:nvPr/>
              </p:nvSpPr>
              <p:spPr>
                <a:xfrm>
                  <a:off x="1334183" y="2029083"/>
                  <a:ext cx="1112190" cy="359157"/>
                </a:xfrm>
                <a:prstGeom prst="rect">
                  <a:avLst/>
                </a:prstGeom>
                <a:blipFill>
                  <a:blip r:embed="rId6"/>
                  <a:stretch>
                    <a:fillRect l="-10989" t="-18966" b="-3448"/>
                  </a:stretch>
                </a:blipFill>
              </p:spPr>
              <p:txBody>
                <a:bodyPr/>
                <a:lstStyle/>
                <a:p>
                  <a:r>
                    <a:rPr lang="en-AU">
                      <a:noFill/>
                    </a:rPr>
                    <a:t> </a:t>
                  </a:r>
                </a:p>
              </p:txBody>
            </p:sp>
          </mc:Fallback>
        </mc:AlternateContent>
        <p:sp>
          <p:nvSpPr>
            <p:cNvPr id="13" name="TextBox 12">
              <a:extLst>
                <a:ext uri="{FF2B5EF4-FFF2-40B4-BE49-F238E27FC236}">
                  <a16:creationId xmlns:a16="http://schemas.microsoft.com/office/drawing/2014/main" id="{E56F2807-E660-FCF0-FFCE-1AFB1FA31E21}"/>
                </a:ext>
              </a:extLst>
            </p:cNvPr>
            <p:cNvSpPr txBox="1"/>
            <p:nvPr/>
          </p:nvSpPr>
          <p:spPr>
            <a:xfrm>
              <a:off x="495478" y="2306459"/>
              <a:ext cx="2789600" cy="785343"/>
            </a:xfrm>
            <a:prstGeom prst="rect">
              <a:avLst/>
            </a:prstGeom>
            <a:noFill/>
          </p:spPr>
          <p:txBody>
            <a:bodyPr wrap="square">
              <a:spAutoFit/>
            </a:bodyPr>
            <a:lstStyle/>
            <a:p>
              <a:pPr>
                <a:lnSpc>
                  <a:spcPct val="150000"/>
                </a:lnSpc>
                <a:spcAft>
                  <a:spcPts val="1200"/>
                </a:spcAft>
              </a:pPr>
              <a:r>
                <a:rPr lang="en-AU" sz="1600" dirty="0"/>
                <a:t>The car is at rest. The spring in the toy car is uncoiled.</a:t>
              </a:r>
            </a:p>
          </p:txBody>
        </p:sp>
        <p:pic>
          <p:nvPicPr>
            <p:cNvPr id="7" name="Picture 6">
              <a:extLst>
                <a:ext uri="{FF2B5EF4-FFF2-40B4-BE49-F238E27FC236}">
                  <a16:creationId xmlns:a16="http://schemas.microsoft.com/office/drawing/2014/main" id="{AB50A9A4-4106-EA67-F5C1-5CFE1CB721C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9041" y="4082342"/>
              <a:ext cx="2985743" cy="990402"/>
            </a:xfrm>
            <a:prstGeom prst="rect">
              <a:avLst/>
            </a:prstGeom>
          </p:spPr>
        </p:pic>
        <p:pic>
          <p:nvPicPr>
            <p:cNvPr id="11" name="Picture 10">
              <a:extLst>
                <a:ext uri="{FF2B5EF4-FFF2-40B4-BE49-F238E27FC236}">
                  <a16:creationId xmlns:a16="http://schemas.microsoft.com/office/drawing/2014/main" id="{C9746F3A-7F39-7728-4A90-A625102F5C8D}"/>
                </a:ext>
              </a:extLst>
            </p:cNvPr>
            <p:cNvPicPr>
              <a:picLocks noChangeAspect="1"/>
            </p:cNvPicPr>
            <p:nvPr/>
          </p:nvPicPr>
          <p:blipFill>
            <a:blip r:embed="rId7"/>
            <a:stretch>
              <a:fillRect/>
            </a:stretch>
          </p:blipFill>
          <p:spPr>
            <a:xfrm>
              <a:off x="5598260" y="5035222"/>
              <a:ext cx="1067304" cy="36688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A171511-6FDB-B172-2467-38432FAEE68F}"/>
                    </a:ext>
                  </a:extLst>
                </p:cNvPr>
                <p:cNvSpPr txBox="1"/>
                <p:nvPr/>
              </p:nvSpPr>
              <p:spPr>
                <a:xfrm>
                  <a:off x="5712276" y="2024723"/>
                  <a:ext cx="839273" cy="276325"/>
                </a:xfrm>
                <a:prstGeom prst="rect">
                  <a:avLst/>
                </a:prstGeom>
                <a:solidFill>
                  <a:schemeClr val="bg1"/>
                </a:solid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𝒕</m:t>
                            </m:r>
                          </m:e>
                          <m:sub>
                            <m:r>
                              <a:rPr lang="en-US" sz="1600" b="1" i="1" smtClean="0">
                                <a:latin typeface="Cambria Math" panose="02040503050406030204" pitchFamily="18" charset="0"/>
                              </a:rPr>
                              <m:t>𝟐</m:t>
                            </m:r>
                          </m:sub>
                        </m:sSub>
                      </m:oMath>
                    </m:oMathPara>
                  </a14:m>
                  <a:endParaRPr lang="en-AU" sz="1600" b="1" dirty="0">
                    <a:latin typeface="+mj-lt"/>
                  </a:endParaRPr>
                </a:p>
              </p:txBody>
            </p:sp>
          </mc:Choice>
          <mc:Fallback xmlns="">
            <p:sp>
              <p:nvSpPr>
                <p:cNvPr id="15" name="TextBox 14">
                  <a:extLst>
                    <a:ext uri="{FF2B5EF4-FFF2-40B4-BE49-F238E27FC236}">
                      <a16:creationId xmlns:a16="http://schemas.microsoft.com/office/drawing/2014/main" id="{DA171511-6FDB-B172-2467-38432FAEE68F}"/>
                    </a:ext>
                  </a:extLst>
                </p:cNvPr>
                <p:cNvSpPr txBox="1">
                  <a:spLocks noRot="1" noChangeAspect="1" noMove="1" noResize="1" noEditPoints="1" noAdjustHandles="1" noChangeArrowheads="1" noChangeShapeType="1" noTextEdit="1"/>
                </p:cNvSpPr>
                <p:nvPr/>
              </p:nvSpPr>
              <p:spPr>
                <a:xfrm>
                  <a:off x="5712276" y="2024723"/>
                  <a:ext cx="839273" cy="276325"/>
                </a:xfrm>
                <a:prstGeom prst="rect">
                  <a:avLst/>
                </a:prstGeom>
                <a:blipFill>
                  <a:blip r:embed="rId8"/>
                  <a:stretch>
                    <a:fillRect b="-4444"/>
                  </a:stretch>
                </a:blipFill>
              </p:spPr>
              <p:txBody>
                <a:bodyPr/>
                <a:lstStyle/>
                <a:p>
                  <a:r>
                    <a:rPr lang="en-AU">
                      <a:noFill/>
                    </a:rPr>
                    <a:t> </a:t>
                  </a:r>
                </a:p>
              </p:txBody>
            </p:sp>
          </mc:Fallback>
        </mc:AlternateContent>
        <p:sp>
          <p:nvSpPr>
            <p:cNvPr id="16" name="TextBox 15">
              <a:extLst>
                <a:ext uri="{FF2B5EF4-FFF2-40B4-BE49-F238E27FC236}">
                  <a16:creationId xmlns:a16="http://schemas.microsoft.com/office/drawing/2014/main" id="{11DE90A9-164B-43B7-6315-090DDF7617BA}"/>
                </a:ext>
              </a:extLst>
            </p:cNvPr>
            <p:cNvSpPr txBox="1"/>
            <p:nvPr/>
          </p:nvSpPr>
          <p:spPr>
            <a:xfrm>
              <a:off x="4737112" y="2301048"/>
              <a:ext cx="2789600" cy="785343"/>
            </a:xfrm>
            <a:prstGeom prst="rect">
              <a:avLst/>
            </a:prstGeom>
            <a:noFill/>
          </p:spPr>
          <p:txBody>
            <a:bodyPr wrap="square">
              <a:spAutoFit/>
            </a:bodyPr>
            <a:lstStyle/>
            <a:p>
              <a:pPr>
                <a:lnSpc>
                  <a:spcPct val="150000"/>
                </a:lnSpc>
                <a:spcAft>
                  <a:spcPts val="1200"/>
                </a:spcAft>
              </a:pPr>
              <a:r>
                <a:rPr lang="en-AU" sz="1600" dirty="0"/>
                <a:t>The car is at rest. The spring in the car is fully coiled.</a:t>
              </a:r>
            </a:p>
          </p:txBody>
        </p:sp>
        <p:sp>
          <p:nvSpPr>
            <p:cNvPr id="17" name="Arrow: Right 16">
              <a:extLst>
                <a:ext uri="{FF2B5EF4-FFF2-40B4-BE49-F238E27FC236}">
                  <a16:creationId xmlns:a16="http://schemas.microsoft.com/office/drawing/2014/main" id="{B37B0C8F-EA65-029E-EEDE-E178A373B08C}"/>
                </a:ext>
                <a:ext uri="{C183D7F6-B498-43B3-948B-1728B52AA6E4}">
                  <adec:decorative xmlns:adec="http://schemas.microsoft.com/office/drawing/2017/decorative" val="1"/>
                </a:ext>
              </a:extLst>
            </p:cNvPr>
            <p:cNvSpPr/>
            <p:nvPr/>
          </p:nvSpPr>
          <p:spPr>
            <a:xfrm>
              <a:off x="3570183" y="4229925"/>
              <a:ext cx="869291" cy="7232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Arrow: Right 9">
              <a:extLst>
                <a:ext uri="{FF2B5EF4-FFF2-40B4-BE49-F238E27FC236}">
                  <a16:creationId xmlns:a16="http://schemas.microsoft.com/office/drawing/2014/main" id="{E92C2AB0-49DD-6AEA-82F9-A7E7E0A1CB1C}"/>
                </a:ext>
                <a:ext uri="{C183D7F6-B498-43B3-948B-1728B52AA6E4}">
                  <adec:decorative xmlns:adec="http://schemas.microsoft.com/office/drawing/2017/decorative" val="1"/>
                </a:ext>
              </a:extLst>
            </p:cNvPr>
            <p:cNvSpPr/>
            <p:nvPr/>
          </p:nvSpPr>
          <p:spPr>
            <a:xfrm>
              <a:off x="7811266" y="4229924"/>
              <a:ext cx="869291" cy="72320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26995A86-51D9-A4B1-7D25-D4A5ACA3D8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42579" y="4059814"/>
              <a:ext cx="2985742" cy="990401"/>
            </a:xfrm>
            <a:prstGeom prst="rect">
              <a:avLst/>
            </a:prstGeom>
          </p:spPr>
        </p:pic>
        <p:pic>
          <p:nvPicPr>
            <p:cNvPr id="19" name="Picture 18">
              <a:extLst>
                <a:ext uri="{FF2B5EF4-FFF2-40B4-BE49-F238E27FC236}">
                  <a16:creationId xmlns:a16="http://schemas.microsoft.com/office/drawing/2014/main" id="{4D8FF75E-CE2B-1ED3-468C-9633EBDCB21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901798" y="4996818"/>
              <a:ext cx="1067304" cy="332244"/>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31E275C-AAE4-3F11-93D8-503CE6865A96}"/>
                    </a:ext>
                  </a:extLst>
                </p:cNvPr>
                <p:cNvSpPr txBox="1"/>
                <p:nvPr/>
              </p:nvSpPr>
              <p:spPr>
                <a:xfrm>
                  <a:off x="9870514" y="2029083"/>
                  <a:ext cx="1129873" cy="359157"/>
                </a:xfrm>
                <a:prstGeom prst="rect">
                  <a:avLst/>
                </a:prstGeom>
                <a:solidFill>
                  <a:schemeClr val="bg1"/>
                </a:solidFill>
              </p:spPr>
              <p:txBody>
                <a:bodyPr wrap="square" lIns="0" tIns="0" rIns="0" bIns="0" rtlCol="0">
                  <a:noAutofit/>
                </a:bodyPr>
                <a:lstStyle/>
                <a:p>
                  <a:pPr algn="l"/>
                  <a:r>
                    <a:rPr lang="en-AU" sz="1600" b="1" dirty="0">
                      <a:latin typeface="+mj-lt"/>
                    </a:rPr>
                    <a:t>Final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𝟑</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20" name="TextBox 19">
                  <a:extLst>
                    <a:ext uri="{FF2B5EF4-FFF2-40B4-BE49-F238E27FC236}">
                      <a16:creationId xmlns:a16="http://schemas.microsoft.com/office/drawing/2014/main" id="{931E275C-AAE4-3F11-93D8-503CE6865A96}"/>
                    </a:ext>
                  </a:extLst>
                </p:cNvPr>
                <p:cNvSpPr txBox="1">
                  <a:spLocks noRot="1" noChangeAspect="1" noMove="1" noResize="1" noEditPoints="1" noAdjustHandles="1" noChangeArrowheads="1" noChangeShapeType="1" noTextEdit="1"/>
                </p:cNvSpPr>
                <p:nvPr/>
              </p:nvSpPr>
              <p:spPr>
                <a:xfrm>
                  <a:off x="9870514" y="2029083"/>
                  <a:ext cx="1129873" cy="359157"/>
                </a:xfrm>
                <a:prstGeom prst="rect">
                  <a:avLst/>
                </a:prstGeom>
                <a:blipFill>
                  <a:blip r:embed="rId10"/>
                  <a:stretch>
                    <a:fillRect l="-10753" t="-18966" b="-3448"/>
                  </a:stretch>
                </a:blipFill>
              </p:spPr>
              <p:txBody>
                <a:bodyPr/>
                <a:lstStyle/>
                <a:p>
                  <a:r>
                    <a:rPr lang="en-AU">
                      <a:noFill/>
                    </a:rPr>
                    <a:t> </a:t>
                  </a:r>
                </a:p>
              </p:txBody>
            </p:sp>
          </mc:Fallback>
        </mc:AlternateContent>
        <p:sp>
          <p:nvSpPr>
            <p:cNvPr id="21" name="TextBox 20">
              <a:extLst>
                <a:ext uri="{FF2B5EF4-FFF2-40B4-BE49-F238E27FC236}">
                  <a16:creationId xmlns:a16="http://schemas.microsoft.com/office/drawing/2014/main" id="{255C1850-49B6-F5C3-9C9B-D67A6D0ADDEB}"/>
                </a:ext>
              </a:extLst>
            </p:cNvPr>
            <p:cNvSpPr txBox="1"/>
            <p:nvPr/>
          </p:nvSpPr>
          <p:spPr>
            <a:xfrm>
              <a:off x="8942579" y="2306352"/>
              <a:ext cx="2985742" cy="1154675"/>
            </a:xfrm>
            <a:prstGeom prst="rect">
              <a:avLst/>
            </a:prstGeom>
            <a:noFill/>
          </p:spPr>
          <p:txBody>
            <a:bodyPr wrap="square">
              <a:spAutoFit/>
            </a:bodyPr>
            <a:lstStyle/>
            <a:p>
              <a:pPr>
                <a:lnSpc>
                  <a:spcPct val="150000"/>
                </a:lnSpc>
                <a:spcAft>
                  <a:spcPts val="1200"/>
                </a:spcAft>
              </a:pPr>
              <a:r>
                <a:rPr lang="en-AU" sz="1600" dirty="0"/>
                <a:t>The car moves forward and then begins to slow down. The spring is partially uncoiled.</a:t>
              </a:r>
            </a:p>
          </p:txBody>
        </p:sp>
        <p:sp>
          <p:nvSpPr>
            <p:cNvPr id="24" name="TextBox 23">
              <a:extLst>
                <a:ext uri="{FF2B5EF4-FFF2-40B4-BE49-F238E27FC236}">
                  <a16:creationId xmlns:a16="http://schemas.microsoft.com/office/drawing/2014/main" id="{634DF1A7-106C-7254-C739-584D06F2D03A}"/>
                </a:ext>
              </a:extLst>
            </p:cNvPr>
            <p:cNvSpPr txBox="1"/>
            <p:nvPr/>
          </p:nvSpPr>
          <p:spPr>
            <a:xfrm>
              <a:off x="-71120" y="3108960"/>
              <a:ext cx="0" cy="0"/>
            </a:xfrm>
            <a:prstGeom prst="rect">
              <a:avLst/>
            </a:prstGeom>
            <a:noFill/>
          </p:spPr>
          <p:txBody>
            <a:bodyPr wrap="none" lIns="0" tIns="0" rIns="0" bIns="0" rtlCol="0">
              <a:noAutofit/>
            </a:bodyPr>
            <a:lstStyle/>
            <a:p>
              <a:pPr algn="l"/>
              <a:endParaRPr lang="en-US" sz="1800" dirty="0"/>
            </a:p>
          </p:txBody>
        </p:sp>
      </p:grpSp>
      <p:sp>
        <p:nvSpPr>
          <p:cNvPr id="4" name="TextBox 3">
            <a:extLst>
              <a:ext uri="{FF2B5EF4-FFF2-40B4-BE49-F238E27FC236}">
                <a16:creationId xmlns:a16="http://schemas.microsoft.com/office/drawing/2014/main" id="{EFD63933-63D0-2107-701C-60B3136415A2}"/>
              </a:ext>
              <a:ext uri="{C183D7F6-B498-43B3-948B-1728B52AA6E4}">
                <adec:decorative xmlns:adec="http://schemas.microsoft.com/office/drawing/2017/decorative" val="1"/>
              </a:ext>
            </a:extLst>
          </p:cNvPr>
          <p:cNvSpPr txBox="1"/>
          <p:nvPr/>
        </p:nvSpPr>
        <p:spPr>
          <a:xfrm>
            <a:off x="326860" y="6419001"/>
            <a:ext cx="10880116" cy="261610"/>
          </a:xfrm>
          <a:prstGeom prst="rect">
            <a:avLst/>
          </a:prstGeom>
          <a:noFill/>
        </p:spPr>
        <p:txBody>
          <a:bodyPr wrap="square">
            <a:spAutoFit/>
          </a:bodyPr>
          <a:lstStyle/>
          <a:p>
            <a:r>
              <a:rPr lang="en-AU" sz="1100" u="sng" dirty="0">
                <a:solidFill>
                  <a:srgbClr val="001C4A"/>
                </a:solidFill>
                <a:effectLst/>
                <a:latin typeface="Arial" panose="020B0604020202020204" pitchFamily="34" charset="0"/>
                <a:ea typeface="Calibri" panose="020F0502020204030204" pitchFamily="34" charset="0"/>
                <a:hlinkClick r:id="rId11"/>
              </a:rPr>
              <a:t>Retro Sports Car</a:t>
            </a:r>
            <a:r>
              <a:rPr lang="en-AU" sz="1100" dirty="0">
                <a:effectLst/>
                <a:latin typeface="Arial" panose="020B0604020202020204" pitchFamily="34" charset="0"/>
                <a:ea typeface="Calibri" panose="020F0502020204030204" pitchFamily="34" charset="0"/>
              </a:rPr>
              <a:t>’ by Vectorportal.com is licensed under </a:t>
            </a:r>
            <a:r>
              <a:rPr lang="en-AU" sz="1100" u="sng" dirty="0">
                <a:solidFill>
                  <a:srgbClr val="001C4A"/>
                </a:solidFill>
                <a:effectLst/>
                <a:latin typeface="Arial" panose="020B0604020202020204" pitchFamily="34" charset="0"/>
                <a:ea typeface="Calibri" panose="020F0502020204030204" pitchFamily="34" charset="0"/>
                <a:hlinkClick r:id="rId12"/>
              </a:rPr>
              <a:t>CC BY 4.0</a:t>
            </a:r>
            <a:r>
              <a:rPr lang="en-AU" sz="1100" dirty="0">
                <a:effectLst/>
                <a:latin typeface="Arial" panose="020B0604020202020204" pitchFamily="34" charset="0"/>
                <a:ea typeface="Calibri" panose="020F0502020204030204" pitchFamily="34" charset="0"/>
              </a:rPr>
              <a:t>. This image has been edited using </a:t>
            </a:r>
            <a:r>
              <a:rPr lang="en-AU" sz="1100" u="sng" dirty="0">
                <a:solidFill>
                  <a:srgbClr val="001C4A"/>
                </a:solidFill>
                <a:effectLst/>
                <a:latin typeface="Arial" panose="020B0604020202020204" pitchFamily="34" charset="0"/>
                <a:ea typeface="Calibri" panose="020F0502020204030204" pitchFamily="34" charset="0"/>
                <a:hlinkClick r:id="rId13"/>
              </a:rPr>
              <a:t>draw.io</a:t>
            </a:r>
            <a:r>
              <a:rPr lang="en-AU" sz="1100" dirty="0">
                <a:effectLst/>
                <a:latin typeface="Arial" panose="020B0604020202020204" pitchFamily="34" charset="0"/>
                <a:ea typeface="Calibri" panose="020F0502020204030204" pitchFamily="34" charset="0"/>
              </a:rPr>
              <a:t> online, and includes image content from </a:t>
            </a:r>
            <a:r>
              <a:rPr lang="en-AU" sz="1100" u="sng" dirty="0" err="1">
                <a:solidFill>
                  <a:srgbClr val="001C4A"/>
                </a:solidFill>
                <a:effectLst/>
                <a:latin typeface="Arial" panose="020B0604020202020204" pitchFamily="34" charset="0"/>
                <a:ea typeface="Calibri" panose="020F0502020204030204" pitchFamily="34" charset="0"/>
                <a:hlinkClick r:id="rId14"/>
              </a:rPr>
              <a:t>Chemix</a:t>
            </a:r>
            <a:r>
              <a:rPr lang="en-AU" sz="1100" dirty="0">
                <a:effectLst/>
                <a:latin typeface="Arial" panose="020B0604020202020204" pitchFamily="34" charset="0"/>
                <a:ea typeface="Calibri" panose="020F0502020204030204" pitchFamily="34" charset="0"/>
              </a:rPr>
              <a:t>.</a:t>
            </a:r>
            <a:endParaRPr lang="en-AU" sz="900" dirty="0"/>
          </a:p>
        </p:txBody>
      </p:sp>
      <p:sp>
        <p:nvSpPr>
          <p:cNvPr id="3" name="Slide Number Placeholder 2">
            <a:extLst>
              <a:ext uri="{FF2B5EF4-FFF2-40B4-BE49-F238E27FC236}">
                <a16:creationId xmlns:a16="http://schemas.microsoft.com/office/drawing/2014/main" id="{2272CD5F-1C14-82A8-87AA-8EA82B094F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0073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a:xfrm>
            <a:off x="360000" y="360000"/>
            <a:ext cx="11484000" cy="545601"/>
          </a:xfrm>
        </p:spPr>
        <p:txBody>
          <a:bodyPr/>
          <a:lstStyle/>
          <a:p>
            <a:r>
              <a:rPr lang="en-AU" dirty="0">
                <a:latin typeface="+mj-lt"/>
              </a:rPr>
              <a:t>4.1 Slow-reveal graphs – a column graph (4)</a:t>
            </a:r>
          </a:p>
        </p:txBody>
      </p:sp>
      <p:sp>
        <p:nvSpPr>
          <p:cNvPr id="8" name="Text Placeholder 7">
            <a:extLst>
              <a:ext uri="{FF2B5EF4-FFF2-40B4-BE49-F238E27FC236}">
                <a16:creationId xmlns:a16="http://schemas.microsoft.com/office/drawing/2014/main" id="{186D997F-BEA3-6FE8-24D5-795DBAE1E45F}"/>
              </a:ext>
            </a:extLst>
          </p:cNvPr>
          <p:cNvSpPr>
            <a:spLocks noGrp="1"/>
          </p:cNvSpPr>
          <p:nvPr>
            <p:ph type="body" sz="quarter" idx="18"/>
          </p:nvPr>
        </p:nvSpPr>
        <p:spPr>
          <a:xfrm>
            <a:off x="360000" y="982520"/>
            <a:ext cx="11484000" cy="310015"/>
          </a:xfrm>
        </p:spPr>
        <p:txBody>
          <a:bodyPr/>
          <a:lstStyle/>
          <a:p>
            <a:r>
              <a:rPr lang="en-AU" sz="2000" dirty="0">
                <a:effectLst/>
                <a:latin typeface="+mj-lt"/>
                <a:ea typeface="Calibri" panose="020F0502020204030204" pitchFamily="34" charset="0"/>
                <a:cs typeface="Arial" panose="020B0604020202020204" pitchFamily="34" charset="0"/>
              </a:rPr>
              <a:t>Australian electricity generation fuel mix</a:t>
            </a:r>
            <a:endParaRPr lang="en-AU" dirty="0">
              <a:latin typeface="+mj-lt"/>
            </a:endParaRP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l="-470"/>
          <a:stretch/>
        </p:blipFill>
        <p:spPr>
          <a:xfrm>
            <a:off x="348000" y="1466908"/>
            <a:ext cx="8520334" cy="4777720"/>
          </a:xfrm>
          <a:prstGeom prst="rect">
            <a:avLst/>
          </a:prstGeom>
        </p:spPr>
      </p:pic>
      <p:grpSp>
        <p:nvGrpSpPr>
          <p:cNvPr id="11" name="Group 10" descr="A legend representing the fuel sources used to generate electricity in Australia, these include:&#10;&#10;Renewables, natural gas, brown coal, black coal and other.">
            <a:extLst>
              <a:ext uri="{FF2B5EF4-FFF2-40B4-BE49-F238E27FC236}">
                <a16:creationId xmlns:a16="http://schemas.microsoft.com/office/drawing/2014/main" id="{D5589456-C4C6-E267-A9CB-7310EA978637}"/>
              </a:ext>
            </a:extLst>
          </p:cNvPr>
          <p:cNvGrpSpPr/>
          <p:nvPr/>
        </p:nvGrpSpPr>
        <p:grpSpPr>
          <a:xfrm>
            <a:off x="8868331" y="1730221"/>
            <a:ext cx="3236147" cy="1639404"/>
            <a:chOff x="9513756" y="3406289"/>
            <a:chExt cx="2643430" cy="1339139"/>
          </a:xfrm>
        </p:grpSpPr>
        <p:pic>
          <p:nvPicPr>
            <p:cNvPr id="6"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0D97DC1D-1DF9-B864-B515-7F18EC2C765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6020"/>
            <a:stretch/>
          </p:blipFill>
          <p:spPr>
            <a:xfrm>
              <a:off x="9531973" y="4395530"/>
              <a:ext cx="2625213" cy="349898"/>
            </a:xfrm>
            <a:prstGeom prst="rect">
              <a:avLst/>
            </a:prstGeom>
          </p:spPr>
        </p:pic>
        <p:pic>
          <p:nvPicPr>
            <p:cNvPr id="7"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80FEAFD7-AB82-792A-B49E-552CF0E5704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86626" y="3898605"/>
              <a:ext cx="1278192" cy="292938"/>
            </a:xfrm>
            <a:prstGeom prst="rect">
              <a:avLst/>
            </a:prstGeom>
          </p:spPr>
        </p:pic>
        <p:pic>
          <p:nvPicPr>
            <p:cNvPr id="10"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03668071-1817-D7D7-A52F-6B215EE1FF3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13756" y="3406289"/>
              <a:ext cx="2330244" cy="288329"/>
            </a:xfrm>
            <a:prstGeom prst="rect">
              <a:avLst/>
            </a:prstGeom>
          </p:spPr>
        </p:pic>
      </p:grpSp>
      <p:sp>
        <p:nvSpPr>
          <p:cNvPr id="3" name="TextBox 2">
            <a:extLst>
              <a:ext uri="{FF2B5EF4-FFF2-40B4-BE49-F238E27FC236}">
                <a16:creationId xmlns:a16="http://schemas.microsoft.com/office/drawing/2014/main" id="{F0682B27-B5C3-8312-7E6C-7828B72AC79C}"/>
              </a:ext>
            </a:extLst>
          </p:cNvPr>
          <p:cNvSpPr txBox="1"/>
          <p:nvPr/>
        </p:nvSpPr>
        <p:spPr>
          <a:xfrm>
            <a:off x="360000" y="6419001"/>
            <a:ext cx="10092000" cy="335156"/>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7"/>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120</a:t>
            </a:fld>
            <a:endParaRPr lang="en-AU"/>
          </a:p>
        </p:txBody>
      </p:sp>
    </p:spTree>
    <p:extLst>
      <p:ext uri="{BB962C8B-B14F-4D97-AF65-F5344CB8AC3E}">
        <p14:creationId xmlns:p14="http://schemas.microsoft.com/office/powerpoint/2010/main" val="86066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52F4-7BDF-79FF-3F69-DC0F7956F705}"/>
              </a:ext>
            </a:extLst>
          </p:cNvPr>
          <p:cNvSpPr>
            <a:spLocks noGrp="1"/>
          </p:cNvSpPr>
          <p:nvPr>
            <p:ph type="title"/>
          </p:nvPr>
        </p:nvSpPr>
        <p:spPr/>
        <p:txBody>
          <a:bodyPr/>
          <a:lstStyle/>
          <a:p>
            <a:r>
              <a:rPr lang="en-AU" dirty="0">
                <a:latin typeface="+mj-lt"/>
              </a:rPr>
              <a:t>4.1 Slow-reveal graphs – a column graph (5)</a:t>
            </a:r>
          </a:p>
        </p:txBody>
      </p:sp>
      <p:sp>
        <p:nvSpPr>
          <p:cNvPr id="6" name="Text Placeholder 5">
            <a:extLst>
              <a:ext uri="{FF2B5EF4-FFF2-40B4-BE49-F238E27FC236}">
                <a16:creationId xmlns:a16="http://schemas.microsoft.com/office/drawing/2014/main" id="{A667C791-A3BB-8CB6-90DB-209DCC2E9F1D}"/>
              </a:ext>
            </a:extLst>
          </p:cNvPr>
          <p:cNvSpPr>
            <a:spLocks noGrp="1"/>
          </p:cNvSpPr>
          <p:nvPr>
            <p:ph type="body" sz="quarter" idx="18"/>
          </p:nvPr>
        </p:nvSpPr>
        <p:spPr/>
        <p:txBody>
          <a:bodyPr/>
          <a:lstStyle/>
          <a:p>
            <a:r>
              <a:rPr lang="en-AU" sz="2000" dirty="0">
                <a:effectLst/>
                <a:latin typeface="+mj-lt"/>
                <a:ea typeface="Calibri" panose="020F0502020204030204" pitchFamily="34" charset="0"/>
                <a:cs typeface="Arial" panose="020B0604020202020204" pitchFamily="34" charset="0"/>
              </a:rPr>
              <a:t>Australian electricity generation fuel mix</a:t>
            </a:r>
            <a:endParaRPr lang="en-AU" dirty="0">
              <a:latin typeface="+mj-lt"/>
            </a:endParaRPr>
          </a:p>
        </p:txBody>
      </p:sp>
      <p:pic>
        <p:nvPicPr>
          <p:cNvPr id="5" name="Content Placeholder 4" descr="Stacked column chart showing electricity generation fuel at five year intervals. The biggest source historically was Black coal which was about 60% of the fuel mix but has now declined to under 40%. The next biggest historically was Brown coal which has declined significantly. Natural gas and Renewables have both more than doubled their share across the time, renewables growing more recently and substantially outweighing gas now.">
            <a:extLst>
              <a:ext uri="{FF2B5EF4-FFF2-40B4-BE49-F238E27FC236}">
                <a16:creationId xmlns:a16="http://schemas.microsoft.com/office/drawing/2014/main" id="{7AF21063-CA45-B982-29EB-8DE3B0308C23}"/>
              </a:ext>
            </a:extLst>
          </p:cNvPr>
          <p:cNvPicPr>
            <a:picLocks noGrp="1" noChangeAspect="1"/>
          </p:cNvPicPr>
          <p:nvPr>
            <p:ph sz="quarter" idx="19"/>
          </p:nvPr>
        </p:nvPicPr>
        <p:blipFill rotWithShape="1">
          <a:blip r:embed="rId3" cstate="screen">
            <a:extLst>
              <a:ext uri="{28A0092B-C50C-407E-A947-70E740481C1C}">
                <a14:useLocalDpi xmlns:a14="http://schemas.microsoft.com/office/drawing/2010/main"/>
              </a:ext>
            </a:extLst>
          </a:blip>
          <a:stretch/>
        </p:blipFill>
        <p:spPr>
          <a:xfrm>
            <a:off x="359999" y="1898865"/>
            <a:ext cx="6613592" cy="3976615"/>
          </a:xfrm>
          <a:prstGeom prst="rect">
            <a:avLst/>
          </a:prstGeom>
        </p:spPr>
      </p:pic>
      <p:sp>
        <p:nvSpPr>
          <p:cNvPr id="3" name="TextBox 2">
            <a:extLst>
              <a:ext uri="{FF2B5EF4-FFF2-40B4-BE49-F238E27FC236}">
                <a16:creationId xmlns:a16="http://schemas.microsoft.com/office/drawing/2014/main" id="{EC768185-4E31-B446-47C3-ACD5A8FD66D6}"/>
              </a:ext>
            </a:extLst>
          </p:cNvPr>
          <p:cNvSpPr txBox="1"/>
          <p:nvPr/>
        </p:nvSpPr>
        <p:spPr>
          <a:xfrm>
            <a:off x="359999" y="6111553"/>
            <a:ext cx="5748000" cy="612155"/>
          </a:xfrm>
          <a:prstGeom prst="rect">
            <a:avLst/>
          </a:prstGeom>
          <a:noFill/>
        </p:spPr>
        <p:txBody>
          <a:bodyPr wrap="square">
            <a:spAutoFit/>
          </a:bodyPr>
          <a:lstStyle/>
          <a:p>
            <a:pPr marL="0" marR="0" lvl="0" indent="0" algn="l" defTabSz="1219170" rtl="0" eaLnBrk="1" fontAlgn="auto" latinLnBrk="0" hangingPunct="1">
              <a:lnSpc>
                <a:spcPct val="150000"/>
              </a:lnSpc>
              <a:spcBef>
                <a:spcPts val="0"/>
              </a:spcBef>
              <a:spcAft>
                <a:spcPts val="0"/>
              </a:spcAft>
              <a:buClrTx/>
              <a:buSzTx/>
              <a:buFontTx/>
              <a:buNone/>
              <a:tabLst/>
              <a:defRPr/>
            </a:pPr>
            <a:r>
              <a:rPr lang="en-AU" sz="1200" u="sng" dirty="0">
                <a:solidFill>
                  <a:srgbClr val="001C4A"/>
                </a:solidFill>
                <a:effectLst/>
                <a:ea typeface="Calibri" panose="020F0502020204030204" pitchFamily="34" charset="0"/>
                <a:hlinkClick r:id="rId4"/>
              </a:rPr>
              <a:t>‘Australian Energy Update 2023</a:t>
            </a:r>
            <a:r>
              <a:rPr lang="en-AU" sz="1200" u="sng" dirty="0">
                <a:solidFill>
                  <a:srgbClr val="001C4A"/>
                </a:solidFill>
                <a:effectLst/>
                <a:ea typeface="Calibri" panose="020F0502020204030204" pitchFamily="34" charset="0"/>
              </a:rPr>
              <a:t>’</a:t>
            </a:r>
            <a:r>
              <a:rPr lang="en-AU" sz="1200" dirty="0">
                <a:effectLst/>
                <a:ea typeface="Calibri" panose="020F0502020204030204" pitchFamily="34" charset="0"/>
              </a:rPr>
              <a:t> by the Department of Climate Change, Energy, the Environment and Water is licensed under </a:t>
            </a:r>
            <a:r>
              <a:rPr lang="en-AU" sz="1200" u="sng" dirty="0">
                <a:solidFill>
                  <a:schemeClr val="accent2"/>
                </a:solidFill>
                <a:ea typeface="Calibri" panose="020F0502020204030204" pitchFamily="34" charset="0"/>
              </a:rPr>
              <a:t>CC-BY 4.0.</a:t>
            </a:r>
            <a:endParaRPr lang="en-AU" sz="1200" dirty="0">
              <a:solidFill>
                <a:schemeClr val="accent2"/>
              </a:solidFill>
              <a:effectLst/>
              <a:ea typeface="Calibri" panose="020F0502020204030204" pitchFamily="34" charset="0"/>
            </a:endParaRPr>
          </a:p>
        </p:txBody>
      </p:sp>
      <p:sp>
        <p:nvSpPr>
          <p:cNvPr id="10" name="TextBox 9">
            <a:extLst>
              <a:ext uri="{FF2B5EF4-FFF2-40B4-BE49-F238E27FC236}">
                <a16:creationId xmlns:a16="http://schemas.microsoft.com/office/drawing/2014/main" id="{A79D878E-CBD3-4574-44E6-E3C8A0E06269}"/>
              </a:ext>
            </a:extLst>
          </p:cNvPr>
          <p:cNvSpPr txBox="1"/>
          <p:nvPr/>
        </p:nvSpPr>
        <p:spPr>
          <a:xfrm>
            <a:off x="7213771" y="982520"/>
            <a:ext cx="4630227" cy="4919295"/>
          </a:xfrm>
          <a:prstGeom prst="rect">
            <a:avLst/>
          </a:prstGeom>
          <a:noFill/>
        </p:spPr>
        <p:txBody>
          <a:bodyPr wrap="square">
            <a:spAutoFit/>
          </a:bodyPr>
          <a:lstStyle/>
          <a:p>
            <a:pPr>
              <a:lnSpc>
                <a:spcPct val="150000"/>
              </a:lnSpc>
              <a:spcAft>
                <a:spcPts val="1200"/>
              </a:spcAft>
            </a:pPr>
            <a:r>
              <a:rPr lang="en-US" sz="1800" b="1" dirty="0"/>
              <a:t>Here is what the Australian Energy Update 2023 report said about this graph.</a:t>
            </a:r>
            <a:endParaRPr lang="en-US" sz="1600" dirty="0"/>
          </a:p>
          <a:p>
            <a:pPr>
              <a:lnSpc>
                <a:spcPct val="150000"/>
              </a:lnSpc>
              <a:spcAft>
                <a:spcPts val="1200"/>
              </a:spcAft>
            </a:pPr>
            <a:r>
              <a:rPr lang="en-US" sz="1800" dirty="0"/>
              <a:t>‘Coal’s generation share has declined markedly from 68 per cent a decade ago, and a historical peak around 84 per cent in the late 1990s (Figure 17). In absolute terms there was 28 per cent less coal-fired generation in Australia than the peak level of 187 terawatt hours in 2006–07.’</a:t>
            </a:r>
          </a:p>
          <a:p>
            <a:pPr>
              <a:lnSpc>
                <a:spcPct val="150000"/>
              </a:lnSpc>
              <a:spcAft>
                <a:spcPts val="1200"/>
              </a:spcAft>
            </a:pPr>
            <a:r>
              <a:rPr lang="en-US" sz="1800" dirty="0"/>
              <a:t>(DCCEEW 2023)</a:t>
            </a:r>
            <a:endParaRPr lang="en-AU" sz="1800" dirty="0"/>
          </a:p>
        </p:txBody>
      </p:sp>
      <p:sp>
        <p:nvSpPr>
          <p:cNvPr id="4" name="Slide Number Placeholder 3">
            <a:extLst>
              <a:ext uri="{FF2B5EF4-FFF2-40B4-BE49-F238E27FC236}">
                <a16:creationId xmlns:a16="http://schemas.microsoft.com/office/drawing/2014/main" id="{D430CDA8-517E-30C4-E167-F6E6C9D7367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121</a:t>
            </a:fld>
            <a:endParaRPr lang="en-AU"/>
          </a:p>
        </p:txBody>
      </p:sp>
    </p:spTree>
    <p:extLst>
      <p:ext uri="{BB962C8B-B14F-4D97-AF65-F5344CB8AC3E}">
        <p14:creationId xmlns:p14="http://schemas.microsoft.com/office/powerpoint/2010/main" val="210458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(1)</a:t>
            </a:r>
          </a:p>
        </p:txBody>
      </p:sp>
      <p:pic>
        <p:nvPicPr>
          <p:cNvPr id="11" name="Picture 10" descr="Colourful bars">
            <a:extLst>
              <a:ext uri="{FF2B5EF4-FFF2-40B4-BE49-F238E27FC236}">
                <a16:creationId xmlns:a16="http://schemas.microsoft.com/office/drawing/2014/main" id="{A1F125BE-A172-532F-18DE-A258077A7C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51200" y="1654485"/>
            <a:ext cx="419100" cy="4907566"/>
          </a:xfrm>
          <a:prstGeom prst="rect">
            <a:avLst/>
          </a:prstGeom>
        </p:spPr>
      </p:pic>
      <p:pic>
        <p:nvPicPr>
          <p:cNvPr id="10" name="Picture 9" descr="Colourful bars">
            <a:extLst>
              <a:ext uri="{FF2B5EF4-FFF2-40B4-BE49-F238E27FC236}">
                <a16:creationId xmlns:a16="http://schemas.microsoft.com/office/drawing/2014/main" id="{967F95F7-2156-D552-F0CE-10097540A6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1600" y="1654485"/>
            <a:ext cx="419100" cy="4907566"/>
          </a:xfrm>
          <a:prstGeom prst="rect">
            <a:avLst/>
          </a:prstGeom>
        </p:spPr>
      </p:pic>
      <p:sp>
        <p:nvSpPr>
          <p:cNvPr id="4" name="TextBox 3">
            <a:extLst>
              <a:ext uri="{FF2B5EF4-FFF2-40B4-BE49-F238E27FC236}">
                <a16:creationId xmlns:a16="http://schemas.microsoft.com/office/drawing/2014/main" id="{AD1F2249-9AFA-6378-C073-4D4D2304B7F5}"/>
              </a:ext>
            </a:extLst>
          </p:cNvPr>
          <p:cNvSpPr txBox="1"/>
          <p:nvPr/>
        </p:nvSpPr>
        <p:spPr>
          <a:xfrm>
            <a:off x="360000" y="6581001"/>
            <a:ext cx="3407229" cy="276999"/>
          </a:xfrm>
          <a:prstGeom prst="rect">
            <a:avLst/>
          </a:prstGeom>
          <a:noFill/>
        </p:spPr>
        <p:txBody>
          <a:bodyPr wrap="square">
            <a:spAutoFit/>
          </a:bodyPr>
          <a:lstStyle/>
          <a:p>
            <a:r>
              <a:rPr lang="en-AU" sz="1200" dirty="0">
                <a:effectLst/>
                <a:ea typeface="Calibri" panose="020F0502020204030204" pitchFamily="34" charset="0"/>
              </a:rPr>
              <a:t>Image by author. Created using </a:t>
            </a:r>
            <a:r>
              <a:rPr lang="en-AU" sz="1200" dirty="0" err="1">
                <a:effectLst/>
                <a:ea typeface="Calibri" panose="020F0502020204030204" pitchFamily="34" charset="0"/>
              </a:rPr>
              <a:t>SankeyMATIC</a:t>
            </a:r>
            <a:r>
              <a:rPr lang="en-AU" sz="1200" dirty="0">
                <a:effectLst/>
                <a:ea typeface="Calibri" panose="020F0502020204030204" pitchFamily="34" charset="0"/>
              </a:rPr>
              <a:t>. </a:t>
            </a: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122</a:t>
            </a:fld>
            <a:endParaRPr lang="en-AU"/>
          </a:p>
        </p:txBody>
      </p:sp>
    </p:spTree>
    <p:extLst>
      <p:ext uri="{BB962C8B-B14F-4D97-AF65-F5344CB8AC3E}">
        <p14:creationId xmlns:p14="http://schemas.microsoft.com/office/powerpoint/2010/main" val="97429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(2)</a:t>
            </a:r>
          </a:p>
        </p:txBody>
      </p:sp>
      <p:sp>
        <p:nvSpPr>
          <p:cNvPr id="5" name="Text Placeholder 4">
            <a:extLst>
              <a:ext uri="{FF2B5EF4-FFF2-40B4-BE49-F238E27FC236}">
                <a16:creationId xmlns:a16="http://schemas.microsoft.com/office/drawing/2014/main" id="{07C133DB-506C-7465-5B97-8D5015683EB4}"/>
              </a:ext>
            </a:extLst>
          </p:cNvPr>
          <p:cNvSpPr>
            <a:spLocks noGrp="1"/>
          </p:cNvSpPr>
          <p:nvPr>
            <p:ph type="body" sz="quarter" idx="18"/>
          </p:nvPr>
        </p:nvSpPr>
        <p:spPr>
          <a:xfrm>
            <a:off x="360000" y="982520"/>
            <a:ext cx="11484000" cy="310015"/>
          </a:xfrm>
        </p:spPr>
        <p:txBody>
          <a:bodyPr/>
          <a:lstStyle/>
          <a:p>
            <a:r>
              <a:rPr lang="en-AU" dirty="0">
                <a:latin typeface="+mj-lt"/>
              </a:rPr>
              <a:t>A simplified version of the Australian Energy Flows 2021 to 2022 diagram </a:t>
            </a:r>
          </a:p>
        </p:txBody>
      </p:sp>
      <p:sp>
        <p:nvSpPr>
          <p:cNvPr id="6" name="Rectangle: Rounded Corners 5">
            <a:extLst>
              <a:ext uri="{FF2B5EF4-FFF2-40B4-BE49-F238E27FC236}">
                <a16:creationId xmlns:a16="http://schemas.microsoft.com/office/drawing/2014/main" id="{77C0E31D-6060-3042-106F-E054827742C7}"/>
              </a:ext>
            </a:extLst>
          </p:cNvPr>
          <p:cNvSpPr/>
          <p:nvPr/>
        </p:nvSpPr>
        <p:spPr>
          <a:xfrm>
            <a:off x="244929" y="1561638"/>
            <a:ext cx="1355271" cy="482055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600"/>
              <a:t>Energy production</a:t>
            </a:r>
          </a:p>
        </p:txBody>
      </p:sp>
      <p:pic>
        <p:nvPicPr>
          <p:cNvPr id="13" name="Picture 12" descr="Colourful bars with labels for coal production,  gas production, solar, wind, hydro and other energy sources. ">
            <a:extLst>
              <a:ext uri="{FF2B5EF4-FFF2-40B4-BE49-F238E27FC236}">
                <a16:creationId xmlns:a16="http://schemas.microsoft.com/office/drawing/2014/main" id="{135AC21B-63DF-3CD1-5741-3B31727AE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0402" y="1520673"/>
            <a:ext cx="469898" cy="4907566"/>
          </a:xfrm>
          <a:prstGeom prst="rect">
            <a:avLst/>
          </a:prstGeom>
        </p:spPr>
      </p:pic>
      <p:pic>
        <p:nvPicPr>
          <p:cNvPr id="10" name="Picture 9" descr="Colourful bars with labels for exports, coal end use, gas end use,  electricity  and own use &amp; losses.">
            <a:extLst>
              <a:ext uri="{FF2B5EF4-FFF2-40B4-BE49-F238E27FC236}">
                <a16:creationId xmlns:a16="http://schemas.microsoft.com/office/drawing/2014/main" id="{D1BE3D29-5FC1-9856-6959-E0D0659EF3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1600" y="1520673"/>
            <a:ext cx="398290" cy="4907566"/>
          </a:xfrm>
          <a:prstGeom prst="rect">
            <a:avLst/>
          </a:prstGeom>
        </p:spPr>
      </p:pic>
      <p:sp>
        <p:nvSpPr>
          <p:cNvPr id="7" name="Rectangle: Rounded Corners 6">
            <a:extLst>
              <a:ext uri="{FF2B5EF4-FFF2-40B4-BE49-F238E27FC236}">
                <a16:creationId xmlns:a16="http://schemas.microsoft.com/office/drawing/2014/main" id="{9E9280C1-0CBC-8157-DA99-D5129774AF82}"/>
              </a:ext>
            </a:extLst>
          </p:cNvPr>
          <p:cNvSpPr/>
          <p:nvPr/>
        </p:nvSpPr>
        <p:spPr>
          <a:xfrm>
            <a:off x="10801885" y="1561638"/>
            <a:ext cx="1145186" cy="48205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dirty="0">
                <a:solidFill>
                  <a:schemeClr val="bg1"/>
                </a:solidFill>
              </a:rPr>
              <a:t>Energy use</a:t>
            </a:r>
          </a:p>
        </p:txBody>
      </p:sp>
      <p:sp>
        <p:nvSpPr>
          <p:cNvPr id="4" name="TextBox 3">
            <a:extLst>
              <a:ext uri="{FF2B5EF4-FFF2-40B4-BE49-F238E27FC236}">
                <a16:creationId xmlns:a16="http://schemas.microsoft.com/office/drawing/2014/main" id="{C8C51BE6-2F53-53A6-E9BE-D490989992EA}"/>
              </a:ext>
            </a:extLst>
          </p:cNvPr>
          <p:cNvSpPr txBox="1"/>
          <p:nvPr/>
        </p:nvSpPr>
        <p:spPr>
          <a:xfrm>
            <a:off x="360000" y="6447189"/>
            <a:ext cx="11101315" cy="261610"/>
          </a:xfrm>
          <a:prstGeom prst="rect">
            <a:avLst/>
          </a:prstGeom>
          <a:noFill/>
        </p:spPr>
        <p:txBody>
          <a:bodyPr wrap="square">
            <a:spAutoFit/>
          </a:bodyPr>
          <a:lstStyle/>
          <a:p>
            <a:r>
              <a:rPr lang="en-AU" sz="1100" dirty="0">
                <a:effectLst/>
                <a:latin typeface="Segoe UI" panose="020B0502040204020203" pitchFamily="34" charset="0"/>
              </a:rPr>
              <a:t>This work has been generated using SankeyMATIC.com. Any copyright subsisting in this work is owned by © State of New South Wales (Department of Education) 2024.</a:t>
            </a:r>
            <a:endParaRPr lang="en-AU" sz="11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123</a:t>
            </a:fld>
            <a:endParaRPr lang="en-AU"/>
          </a:p>
        </p:txBody>
      </p:sp>
    </p:spTree>
    <p:extLst>
      <p:ext uri="{BB962C8B-B14F-4D97-AF65-F5344CB8AC3E}">
        <p14:creationId xmlns:p14="http://schemas.microsoft.com/office/powerpoint/2010/main" val="164219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(3)</a:t>
            </a:r>
          </a:p>
        </p:txBody>
      </p:sp>
      <p:sp>
        <p:nvSpPr>
          <p:cNvPr id="5" name="Text Placeholder 4">
            <a:extLst>
              <a:ext uri="{FF2B5EF4-FFF2-40B4-BE49-F238E27FC236}">
                <a16:creationId xmlns:a16="http://schemas.microsoft.com/office/drawing/2014/main" id="{354462F5-A7B0-0FCF-C399-50EAA0940246}"/>
              </a:ext>
            </a:extLst>
          </p:cNvPr>
          <p:cNvSpPr>
            <a:spLocks noGrp="1"/>
          </p:cNvSpPr>
          <p:nvPr>
            <p:ph type="body" sz="quarter" idx="18"/>
          </p:nvPr>
        </p:nvSpPr>
        <p:spPr>
          <a:xfrm>
            <a:off x="360000" y="982520"/>
            <a:ext cx="11484000" cy="310015"/>
          </a:xfrm>
        </p:spPr>
        <p:txBody>
          <a:bodyPr/>
          <a:lstStyle/>
          <a:p>
            <a:r>
              <a:rPr lang="en-AU" dirty="0">
                <a:latin typeface="+mj-lt"/>
              </a:rPr>
              <a:t>A simplified version of the Australian Energy Flows 2021 to 2022 diagram. </a:t>
            </a:r>
          </a:p>
        </p:txBody>
      </p:sp>
      <p:sp>
        <p:nvSpPr>
          <p:cNvPr id="6" name="Rectangle: Rounded Corners 5">
            <a:extLst>
              <a:ext uri="{FF2B5EF4-FFF2-40B4-BE49-F238E27FC236}">
                <a16:creationId xmlns:a16="http://schemas.microsoft.com/office/drawing/2014/main" id="{77C0E31D-6060-3042-106F-E054827742C7}"/>
              </a:ext>
            </a:extLst>
          </p:cNvPr>
          <p:cNvSpPr/>
          <p:nvPr/>
        </p:nvSpPr>
        <p:spPr>
          <a:xfrm>
            <a:off x="244929" y="1517034"/>
            <a:ext cx="1355271" cy="482055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600"/>
              <a:t>Energy production</a:t>
            </a:r>
          </a:p>
        </p:txBody>
      </p:sp>
      <p:pic>
        <p:nvPicPr>
          <p:cNvPr id="13" name="Picture 12" descr="Colourful bars with labels for coal production,  gas production, solar, wind, hydro and other energy sources. ">
            <a:extLst>
              <a:ext uri="{FF2B5EF4-FFF2-40B4-BE49-F238E27FC236}">
                <a16:creationId xmlns:a16="http://schemas.microsoft.com/office/drawing/2014/main" id="{135AC21B-63DF-3CD1-5741-3B31727AE9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
          <a:stretch/>
        </p:blipFill>
        <p:spPr>
          <a:xfrm>
            <a:off x="1600200" y="1476069"/>
            <a:ext cx="2070100" cy="4907566"/>
          </a:xfrm>
          <a:prstGeom prst="rect">
            <a:avLst/>
          </a:prstGeom>
        </p:spPr>
      </p:pic>
      <p:pic>
        <p:nvPicPr>
          <p:cNvPr id="10" name="Picture 9" descr="Colourful bars with labels for exports, coal end use, gas end use,  electricity  and own use &amp; losses.">
            <a:extLst>
              <a:ext uri="{FF2B5EF4-FFF2-40B4-BE49-F238E27FC236}">
                <a16:creationId xmlns:a16="http://schemas.microsoft.com/office/drawing/2014/main" id="{D1BE3D29-5FC1-9856-6959-E0D0659EF3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1599" y="1476069"/>
            <a:ext cx="1810285" cy="4907566"/>
          </a:xfrm>
          <a:prstGeom prst="rect">
            <a:avLst/>
          </a:prstGeom>
        </p:spPr>
      </p:pic>
      <p:sp>
        <p:nvSpPr>
          <p:cNvPr id="7" name="Rectangle: Rounded Corners 6">
            <a:extLst>
              <a:ext uri="{FF2B5EF4-FFF2-40B4-BE49-F238E27FC236}">
                <a16:creationId xmlns:a16="http://schemas.microsoft.com/office/drawing/2014/main" id="{9E9280C1-0CBC-8157-DA99-D5129774AF82}"/>
              </a:ext>
            </a:extLst>
          </p:cNvPr>
          <p:cNvSpPr/>
          <p:nvPr/>
        </p:nvSpPr>
        <p:spPr>
          <a:xfrm>
            <a:off x="10801885" y="1517034"/>
            <a:ext cx="1145186" cy="48205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a:solidFill>
                  <a:schemeClr val="bg1"/>
                </a:solidFill>
              </a:rPr>
              <a:t>Energy use</a:t>
            </a:r>
          </a:p>
        </p:txBody>
      </p:sp>
      <p:sp>
        <p:nvSpPr>
          <p:cNvPr id="4" name="TextBox 3">
            <a:extLst>
              <a:ext uri="{FF2B5EF4-FFF2-40B4-BE49-F238E27FC236}">
                <a16:creationId xmlns:a16="http://schemas.microsoft.com/office/drawing/2014/main" id="{66A3EC3F-E557-1B9D-8250-A5C3B6E2677A}"/>
              </a:ext>
            </a:extLst>
          </p:cNvPr>
          <p:cNvSpPr txBox="1"/>
          <p:nvPr/>
        </p:nvSpPr>
        <p:spPr>
          <a:xfrm>
            <a:off x="110121" y="6473783"/>
            <a:ext cx="11733879" cy="276999"/>
          </a:xfrm>
          <a:prstGeom prst="rect">
            <a:avLst/>
          </a:prstGeom>
          <a:noFill/>
        </p:spPr>
        <p:txBody>
          <a:bodyPr wrap="square">
            <a:spAutoFit/>
          </a:bodyPr>
          <a:lstStyle/>
          <a:p>
            <a:r>
              <a:rPr lang="en-AU" sz="1200" dirty="0">
                <a:effectLst/>
                <a:latin typeface="Segoe UI" panose="020B0502040204020203" pitchFamily="34" charset="0"/>
              </a:rPr>
              <a:t>This work has been generated using SankeyMATIC.com. Any copyright subsisting in this work is owned by © State of New South Wales (Department of Education) 2024.</a:t>
            </a:r>
            <a:endParaRPr lang="en-AU" sz="12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124</a:t>
            </a:fld>
            <a:endParaRPr lang="en-AU"/>
          </a:p>
        </p:txBody>
      </p:sp>
    </p:spTree>
    <p:extLst>
      <p:ext uri="{BB962C8B-B14F-4D97-AF65-F5344CB8AC3E}">
        <p14:creationId xmlns:p14="http://schemas.microsoft.com/office/powerpoint/2010/main" val="189748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260D0-2638-1CFC-15F1-2ECA06817B77}"/>
              </a:ext>
            </a:extLst>
          </p:cNvPr>
          <p:cNvSpPr>
            <a:spLocks noGrp="1"/>
          </p:cNvSpPr>
          <p:nvPr>
            <p:ph type="title"/>
          </p:nvPr>
        </p:nvSpPr>
        <p:spPr>
          <a:xfrm>
            <a:off x="360000" y="360000"/>
            <a:ext cx="11484000" cy="545601"/>
          </a:xfrm>
        </p:spPr>
        <p:txBody>
          <a:bodyPr/>
          <a:lstStyle/>
          <a:p>
            <a:r>
              <a:rPr lang="en-AU" dirty="0">
                <a:latin typeface="+mj-lt"/>
              </a:rPr>
              <a:t>4.1 Slow-reveal graph – a Sankey diagram (4)</a:t>
            </a:r>
          </a:p>
        </p:txBody>
      </p:sp>
      <p:sp>
        <p:nvSpPr>
          <p:cNvPr id="4" name="Text Placeholder 3">
            <a:extLst>
              <a:ext uri="{FF2B5EF4-FFF2-40B4-BE49-F238E27FC236}">
                <a16:creationId xmlns:a16="http://schemas.microsoft.com/office/drawing/2014/main" id="{19195ECA-845C-D5CD-163B-DC658290BE7A}"/>
              </a:ext>
            </a:extLst>
          </p:cNvPr>
          <p:cNvSpPr>
            <a:spLocks noGrp="1"/>
          </p:cNvSpPr>
          <p:nvPr>
            <p:ph type="body" sz="quarter" idx="18"/>
          </p:nvPr>
        </p:nvSpPr>
        <p:spPr>
          <a:xfrm>
            <a:off x="360000" y="982520"/>
            <a:ext cx="11484000" cy="333324"/>
          </a:xfrm>
        </p:spPr>
        <p:txBody>
          <a:bodyPr/>
          <a:lstStyle/>
          <a:p>
            <a:r>
              <a:rPr lang="en-AU" sz="1800" dirty="0">
                <a:latin typeface="+mj-lt"/>
              </a:rPr>
              <a:t>A simplified version of the Australian Energy Flows 2021-22 diagram. All units are in Petajoules (PJ).  </a:t>
            </a:r>
          </a:p>
        </p:txBody>
      </p:sp>
      <p:sp>
        <p:nvSpPr>
          <p:cNvPr id="8" name="Rectangle: Rounded Corners 7">
            <a:extLst>
              <a:ext uri="{FF2B5EF4-FFF2-40B4-BE49-F238E27FC236}">
                <a16:creationId xmlns:a16="http://schemas.microsoft.com/office/drawing/2014/main" id="{0FED471A-4BA0-60F1-5AC5-1C51761593C2}"/>
              </a:ext>
            </a:extLst>
          </p:cNvPr>
          <p:cNvSpPr/>
          <p:nvPr/>
        </p:nvSpPr>
        <p:spPr>
          <a:xfrm>
            <a:off x="244929" y="1435230"/>
            <a:ext cx="1355271" cy="482055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600"/>
              <a:t>Energy production</a:t>
            </a:r>
          </a:p>
        </p:txBody>
      </p:sp>
      <p:pic>
        <p:nvPicPr>
          <p:cNvPr id="5" name="Picture 4" descr="Sankey diagram showing the energy flows from production to consumption in Australia. The dominant energy flows are from coal and gas production to exports. ">
            <a:extLst>
              <a:ext uri="{FF2B5EF4-FFF2-40B4-BE49-F238E27FC236}">
                <a16:creationId xmlns:a16="http://schemas.microsoft.com/office/drawing/2014/main" id="{A524E6EB-0B03-43CF-9222-CDA86CF2C9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 r="-2"/>
          <a:stretch/>
        </p:blipFill>
        <p:spPr>
          <a:xfrm>
            <a:off x="1600200" y="1315843"/>
            <a:ext cx="9201685" cy="4907566"/>
          </a:xfrm>
          <a:prstGeom prst="rect">
            <a:avLst/>
          </a:prstGeom>
        </p:spPr>
      </p:pic>
      <p:sp>
        <p:nvSpPr>
          <p:cNvPr id="10" name="Rectangle: Rounded Corners 9">
            <a:extLst>
              <a:ext uri="{FF2B5EF4-FFF2-40B4-BE49-F238E27FC236}">
                <a16:creationId xmlns:a16="http://schemas.microsoft.com/office/drawing/2014/main" id="{B449C79B-F132-6BD2-19F1-3B93F64B2906}"/>
              </a:ext>
            </a:extLst>
          </p:cNvPr>
          <p:cNvSpPr/>
          <p:nvPr/>
        </p:nvSpPr>
        <p:spPr>
          <a:xfrm>
            <a:off x="10801885" y="1435230"/>
            <a:ext cx="1145186" cy="482055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1600" dirty="0">
                <a:solidFill>
                  <a:schemeClr val="bg1"/>
                </a:solidFill>
              </a:rPr>
              <a:t>Energy use</a:t>
            </a:r>
          </a:p>
        </p:txBody>
      </p:sp>
      <p:sp>
        <p:nvSpPr>
          <p:cNvPr id="6" name="TextBox 5">
            <a:extLst>
              <a:ext uri="{FF2B5EF4-FFF2-40B4-BE49-F238E27FC236}">
                <a16:creationId xmlns:a16="http://schemas.microsoft.com/office/drawing/2014/main" id="{2B57F6A0-F08A-8B1F-0D84-938D9121DC1E}"/>
              </a:ext>
            </a:extLst>
          </p:cNvPr>
          <p:cNvSpPr txBox="1"/>
          <p:nvPr/>
        </p:nvSpPr>
        <p:spPr>
          <a:xfrm>
            <a:off x="244929" y="6285167"/>
            <a:ext cx="10900899" cy="461665"/>
          </a:xfrm>
          <a:prstGeom prst="rect">
            <a:avLst/>
          </a:prstGeom>
          <a:noFill/>
        </p:spPr>
        <p:txBody>
          <a:bodyPr wrap="square">
            <a:spAutoFit/>
          </a:bodyPr>
          <a:lstStyle/>
          <a:p>
            <a:r>
              <a:rPr lang="en-AU" sz="1200" dirty="0">
                <a:effectLst/>
                <a:latin typeface="Segoe UI" panose="020B0502040204020203" pitchFamily="34" charset="0"/>
              </a:rPr>
              <a:t>This work has been generated using SankeyMATIC.com. Any copyright subsisting in this work is owned by © State of New South Wales (Department of Education) 2024.</a:t>
            </a:r>
            <a:endParaRPr lang="en-AU" sz="1200" dirty="0">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96C518F1-9F26-8982-C276-909A300F04A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125</a:t>
            </a:fld>
            <a:endParaRPr lang="en-AU"/>
          </a:p>
        </p:txBody>
      </p:sp>
    </p:spTree>
    <p:extLst>
      <p:ext uri="{BB962C8B-B14F-4D97-AF65-F5344CB8AC3E}">
        <p14:creationId xmlns:p14="http://schemas.microsoft.com/office/powerpoint/2010/main" val="74905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4.2 Sustainable energy use</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3562512503"/>
              </p:ext>
            </p:extLst>
          </p:nvPr>
        </p:nvGraphicFramePr>
        <p:xfrm>
          <a:off x="359998" y="1948071"/>
          <a:ext cx="11126369" cy="417915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446722">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101239">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conduct a survey of transport options used by the class</a:t>
                      </a:r>
                    </a:p>
                    <a:p>
                      <a:pPr marL="285750" indent="-285750">
                        <a:lnSpc>
                          <a:spcPct val="150000"/>
                        </a:lnSpc>
                        <a:spcAft>
                          <a:spcPts val="1200"/>
                        </a:spcAft>
                        <a:buFont typeface="Arial" panose="020B0604020202020204" pitchFamily="34" charset="0"/>
                        <a:buChar char="•"/>
                      </a:pPr>
                      <a:r>
                        <a:rPr lang="en-AU" sz="2000" dirty="0">
                          <a:latin typeface="+mn-lt"/>
                          <a:cs typeface="Arial" panose="020B0604020202020204" pitchFamily="34" charset="0"/>
                        </a:rPr>
                        <a:t>extract information about vehicle emission standards from reliable sources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58579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we can use energy more efficiently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impact of vehicle choice on CO</a:t>
                      </a:r>
                      <a:r>
                        <a:rPr lang="en-US" sz="1200" dirty="0">
                          <a:latin typeface="+mn-lt"/>
                          <a:cs typeface="Arial" panose="020B0604020202020204" pitchFamily="34" charset="0"/>
                        </a:rPr>
                        <a:t>2</a:t>
                      </a:r>
                      <a:r>
                        <a:rPr lang="en-US" sz="2000" dirty="0">
                          <a:latin typeface="+mn-lt"/>
                          <a:cs typeface="Arial" panose="020B0604020202020204" pitchFamily="34" charset="0"/>
                        </a:rPr>
                        <a:t> emissions and running costs.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8029235"/>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126</a:t>
            </a:fld>
            <a:endParaRPr lang="en-AU"/>
          </a:p>
        </p:txBody>
      </p:sp>
    </p:spTree>
    <p:extLst>
      <p:ext uri="{BB962C8B-B14F-4D97-AF65-F5344CB8AC3E}">
        <p14:creationId xmlns:p14="http://schemas.microsoft.com/office/powerpoint/2010/main" val="16258992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B73C-2623-7C01-E601-8DED517049CA}"/>
              </a:ext>
            </a:extLst>
          </p:cNvPr>
          <p:cNvSpPr>
            <a:spLocks noGrp="1"/>
          </p:cNvSpPr>
          <p:nvPr>
            <p:ph type="title"/>
          </p:nvPr>
        </p:nvSpPr>
        <p:spPr>
          <a:xfrm>
            <a:off x="360000" y="360000"/>
            <a:ext cx="11484000" cy="545601"/>
          </a:xfrm>
        </p:spPr>
        <p:txBody>
          <a:bodyPr/>
          <a:lstStyle/>
          <a:p>
            <a:r>
              <a:rPr lang="en-AU" dirty="0">
                <a:latin typeface="+mj-lt"/>
              </a:rPr>
              <a:t>4.2 Sustainable transport</a:t>
            </a:r>
          </a:p>
        </p:txBody>
      </p:sp>
      <p:sp>
        <p:nvSpPr>
          <p:cNvPr id="3" name="Text Placeholder 2">
            <a:extLst>
              <a:ext uri="{FF2B5EF4-FFF2-40B4-BE49-F238E27FC236}">
                <a16:creationId xmlns:a16="http://schemas.microsoft.com/office/drawing/2014/main" id="{866B83E4-437A-5478-F189-3C260BC304BB}"/>
              </a:ext>
            </a:extLst>
          </p:cNvPr>
          <p:cNvSpPr>
            <a:spLocks noGrp="1"/>
          </p:cNvSpPr>
          <p:nvPr>
            <p:ph type="body" sz="quarter" idx="18"/>
          </p:nvPr>
        </p:nvSpPr>
        <p:spPr>
          <a:xfrm>
            <a:off x="360001" y="1181602"/>
            <a:ext cx="5755036" cy="701520"/>
          </a:xfrm>
        </p:spPr>
        <p:txBody>
          <a:bodyPr/>
          <a:lstStyle/>
          <a:p>
            <a:r>
              <a:rPr lang="en-US" sz="1800" b="1" dirty="0">
                <a:solidFill>
                  <a:schemeClr val="tx1"/>
                </a:solidFill>
                <a:latin typeface="+mj-lt"/>
              </a:rPr>
              <a:t>Electric vehicles can be charged in allocated parking spaces.</a:t>
            </a:r>
            <a:endParaRPr lang="en-AU" sz="1800" b="1" dirty="0">
              <a:solidFill>
                <a:schemeClr val="tx1"/>
              </a:solidFill>
              <a:latin typeface="+mj-lt"/>
            </a:endParaRPr>
          </a:p>
        </p:txBody>
      </p:sp>
      <p:pic>
        <p:nvPicPr>
          <p:cNvPr id="1034" name="Picture 10" descr="EV being charged">
            <a:extLst>
              <a:ext uri="{FF2B5EF4-FFF2-40B4-BE49-F238E27FC236}">
                <a16:creationId xmlns:a16="http://schemas.microsoft.com/office/drawing/2014/main" id="{4F6A5D26-A40E-1AC2-B3B7-8119128EA712}"/>
              </a:ext>
            </a:extLst>
          </p:cNvPr>
          <p:cNvPicPr>
            <a:picLocks noGrp="1" noChangeAspect="1" noChangeArrowheads="1"/>
          </p:cNvPicPr>
          <p:nvPr>
            <p:ph sz="quarter" idx="19"/>
          </p:nvPr>
        </p:nvPicPr>
        <p:blipFill>
          <a:blip r:embed="rId3">
            <a:extLst>
              <a:ext uri="{28A0092B-C50C-407E-A947-70E740481C1C}">
                <a14:useLocalDpi xmlns:a14="http://schemas.microsoft.com/office/drawing/2010/main"/>
              </a:ext>
            </a:extLst>
          </a:blip>
          <a:stretch>
            <a:fillRect/>
          </a:stretch>
        </p:blipFill>
        <p:spPr bwMode="auto">
          <a:xfrm>
            <a:off x="360000" y="2058860"/>
            <a:ext cx="5735637" cy="382136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754887F-C666-6299-BDBE-8DBC00F078FA}"/>
              </a:ext>
            </a:extLst>
          </p:cNvPr>
          <p:cNvSpPr txBox="1"/>
          <p:nvPr/>
        </p:nvSpPr>
        <p:spPr>
          <a:xfrm>
            <a:off x="360000" y="5952929"/>
            <a:ext cx="5755037" cy="461665"/>
          </a:xfrm>
          <a:prstGeom prst="rect">
            <a:avLst/>
          </a:prstGeom>
          <a:noFill/>
        </p:spPr>
        <p:txBody>
          <a:bodyPr wrap="square">
            <a:spAutoFit/>
          </a:bodyPr>
          <a:lstStyle/>
          <a:p>
            <a:r>
              <a:rPr lang="en-US" sz="1200" dirty="0">
                <a:hlinkClick r:id="rId4"/>
              </a:rPr>
              <a:t>‘EV charging – preparing for a long trip</a:t>
            </a:r>
            <a:r>
              <a:rPr lang="en-US" sz="1200" dirty="0"/>
              <a:t>’ by </a:t>
            </a:r>
            <a:r>
              <a:rPr lang="en-US" sz="1200" dirty="0">
                <a:hlinkClick r:id="rId5"/>
              </a:rPr>
              <a:t>energy.gov.au </a:t>
            </a:r>
            <a:r>
              <a:rPr lang="en-US" sz="1200" dirty="0"/>
              <a:t>is licensed under </a:t>
            </a:r>
            <a:r>
              <a:rPr lang="en-US" sz="1200" dirty="0">
                <a:hlinkClick r:id="rId6"/>
              </a:rPr>
              <a:t>CC BY 4.0</a:t>
            </a:r>
            <a:r>
              <a:rPr lang="en-US" sz="1200" dirty="0"/>
              <a:t>.</a:t>
            </a:r>
            <a:endParaRPr lang="en-AU" sz="1200" dirty="0"/>
          </a:p>
        </p:txBody>
      </p:sp>
      <p:sp>
        <p:nvSpPr>
          <p:cNvPr id="5" name="Text Placeholder 4">
            <a:extLst>
              <a:ext uri="{FF2B5EF4-FFF2-40B4-BE49-F238E27FC236}">
                <a16:creationId xmlns:a16="http://schemas.microsoft.com/office/drawing/2014/main" id="{F0520377-9AEC-E033-3A49-166E454863BB}"/>
              </a:ext>
            </a:extLst>
          </p:cNvPr>
          <p:cNvSpPr>
            <a:spLocks noGrp="1"/>
          </p:cNvSpPr>
          <p:nvPr>
            <p:ph type="body" sz="quarter" idx="4294967295"/>
          </p:nvPr>
        </p:nvSpPr>
        <p:spPr>
          <a:xfrm>
            <a:off x="6588108" y="1103971"/>
            <a:ext cx="4377549" cy="882532"/>
          </a:xfrm>
        </p:spPr>
        <p:txBody>
          <a:bodyPr/>
          <a:lstStyle/>
          <a:p>
            <a:r>
              <a:rPr lang="en-US" sz="1800" b="1" dirty="0">
                <a:latin typeface="+mj-lt"/>
              </a:rPr>
              <a:t>Walking to school is an active and sustainable form of transport.</a:t>
            </a:r>
            <a:endParaRPr lang="en-AU" sz="1800" b="1" dirty="0">
              <a:latin typeface="+mj-lt"/>
            </a:endParaRPr>
          </a:p>
        </p:txBody>
      </p:sp>
      <p:pic>
        <p:nvPicPr>
          <p:cNvPr id="1036" name="Picture 12" descr="Photo of kids walking to school. ">
            <a:extLst>
              <a:ext uri="{FF2B5EF4-FFF2-40B4-BE49-F238E27FC236}">
                <a16:creationId xmlns:a16="http://schemas.microsoft.com/office/drawing/2014/main" id="{3887B2C8-A1A3-DD21-CBA1-AF93F088BAB7}"/>
              </a:ext>
            </a:extLst>
          </p:cNvPr>
          <p:cNvPicPr>
            <a:picLocks noGrp="1" noChangeAspect="1" noChangeArrowheads="1"/>
          </p:cNvPicPr>
          <p:nvPr>
            <p:ph type="pic" sz="quarter" idx="20"/>
          </p:nvPr>
        </p:nvPicPr>
        <p:blipFill>
          <a:blip r:embed="rId7" cstate="screen">
            <a:extLst>
              <a:ext uri="{28A0092B-C50C-407E-A947-70E740481C1C}">
                <a14:useLocalDpi xmlns:a14="http://schemas.microsoft.com/office/drawing/2010/main"/>
              </a:ext>
            </a:extLst>
          </a:blip>
          <a:srcRect/>
          <a:stretch/>
        </p:blipFill>
        <p:spPr bwMode="auto">
          <a:xfrm>
            <a:off x="6588108" y="2053164"/>
            <a:ext cx="4377549" cy="38270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04A0682-F028-2181-EB49-6997E02D0500}"/>
              </a:ext>
            </a:extLst>
          </p:cNvPr>
          <p:cNvSpPr txBox="1"/>
          <p:nvPr/>
        </p:nvSpPr>
        <p:spPr>
          <a:xfrm>
            <a:off x="6588108" y="5944837"/>
            <a:ext cx="5039784" cy="461665"/>
          </a:xfrm>
          <a:prstGeom prst="rect">
            <a:avLst/>
          </a:prstGeom>
          <a:noFill/>
        </p:spPr>
        <p:txBody>
          <a:bodyPr wrap="square">
            <a:spAutoFit/>
          </a:bodyPr>
          <a:lstStyle/>
          <a:p>
            <a:r>
              <a:rPr lang="en-AU" sz="1200" dirty="0">
                <a:hlinkClick r:id="rId8"/>
              </a:rPr>
              <a:t>‘Kids walking back to school</a:t>
            </a:r>
            <a:r>
              <a:rPr lang="en-AU" sz="1200" dirty="0"/>
              <a:t>’ </a:t>
            </a:r>
            <a:r>
              <a:rPr lang="en-US" sz="1200" dirty="0"/>
              <a:t>by </a:t>
            </a:r>
            <a:r>
              <a:rPr lang="en-US" sz="1200" dirty="0" err="1"/>
              <a:t>Nipponeselover</a:t>
            </a:r>
            <a:r>
              <a:rPr lang="en-US" sz="1200" dirty="0"/>
              <a:t> is licensed under </a:t>
            </a:r>
            <a:r>
              <a:rPr lang="en-US" sz="1200" dirty="0">
                <a:hlinkClick r:id="rId9"/>
              </a:rPr>
              <a:t>CC BY-SA 3.0</a:t>
            </a:r>
            <a:r>
              <a:rPr lang="en-US" sz="1200" dirty="0"/>
              <a:t>.</a:t>
            </a:r>
            <a:endParaRPr lang="en-AU" sz="1200" dirty="0"/>
          </a:p>
        </p:txBody>
      </p:sp>
      <p:sp>
        <p:nvSpPr>
          <p:cNvPr id="7" name="Slide Number Placeholder 6">
            <a:extLst>
              <a:ext uri="{FF2B5EF4-FFF2-40B4-BE49-F238E27FC236}">
                <a16:creationId xmlns:a16="http://schemas.microsoft.com/office/drawing/2014/main" id="{CF3B8E94-30E3-8CEB-7F97-8A2070BA696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127</a:t>
            </a:fld>
            <a:endParaRPr lang="en-AU"/>
          </a:p>
        </p:txBody>
      </p:sp>
    </p:spTree>
    <p:extLst>
      <p:ext uri="{BB962C8B-B14F-4D97-AF65-F5344CB8AC3E}">
        <p14:creationId xmlns:p14="http://schemas.microsoft.com/office/powerpoint/2010/main" val="166489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879EC6-C47F-DD3A-86A5-B417D9A75EF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128</a:t>
            </a:fld>
            <a:endParaRPr lang="en-AU"/>
          </a:p>
        </p:txBody>
      </p:sp>
      <p:sp>
        <p:nvSpPr>
          <p:cNvPr id="2" name="Title 1">
            <a:extLst>
              <a:ext uri="{FF2B5EF4-FFF2-40B4-BE49-F238E27FC236}">
                <a16:creationId xmlns:a16="http://schemas.microsoft.com/office/drawing/2014/main" id="{6C3A62DD-110E-BE25-D898-ADCBEAB2C803}"/>
              </a:ext>
            </a:extLst>
          </p:cNvPr>
          <p:cNvSpPr>
            <a:spLocks noGrp="1"/>
          </p:cNvSpPr>
          <p:nvPr>
            <p:ph type="title"/>
          </p:nvPr>
        </p:nvSpPr>
        <p:spPr/>
        <p:txBody>
          <a:bodyPr/>
          <a:lstStyle/>
          <a:p>
            <a:r>
              <a:rPr lang="en-US" dirty="0">
                <a:latin typeface="+mj-lt"/>
              </a:rPr>
              <a:t>4.2 Australia’s energy consumption (1 of 2)</a:t>
            </a:r>
            <a:endParaRPr lang="en-AU" dirty="0">
              <a:solidFill>
                <a:schemeClr val="tx2"/>
              </a:solidFill>
              <a:latin typeface="+mj-lt"/>
            </a:endParaRPr>
          </a:p>
        </p:txBody>
      </p:sp>
      <p:sp>
        <p:nvSpPr>
          <p:cNvPr id="3" name="Text Placeholder 2">
            <a:extLst>
              <a:ext uri="{FF2B5EF4-FFF2-40B4-BE49-F238E27FC236}">
                <a16:creationId xmlns:a16="http://schemas.microsoft.com/office/drawing/2014/main" id="{4EDDC63A-CD09-8E91-AB90-FFA335A2116B}"/>
              </a:ext>
            </a:extLst>
          </p:cNvPr>
          <p:cNvSpPr>
            <a:spLocks noGrp="1"/>
          </p:cNvSpPr>
          <p:nvPr>
            <p:ph type="body" sz="quarter" idx="18"/>
          </p:nvPr>
        </p:nvSpPr>
        <p:spPr/>
        <p:txBody>
          <a:bodyPr/>
          <a:lstStyle/>
          <a:p>
            <a:r>
              <a:rPr lang="en-US" dirty="0">
                <a:latin typeface="+mj-lt"/>
              </a:rPr>
              <a:t>2021 to 2022 Energy consumption by sector</a:t>
            </a:r>
            <a:endParaRPr lang="en-AU" dirty="0"/>
          </a:p>
        </p:txBody>
      </p:sp>
      <p:graphicFrame>
        <p:nvGraphicFramePr>
          <p:cNvPr id="5" name="Content Placeholder 4" descr="Column graph showing energy consumption by sector. Export is far greater than other sectors with around 16,000 PJ.">
            <a:extLst>
              <a:ext uri="{FF2B5EF4-FFF2-40B4-BE49-F238E27FC236}">
                <a16:creationId xmlns:a16="http://schemas.microsoft.com/office/drawing/2014/main" id="{255068AD-C96A-55D5-FC14-DFC0A3B330BE}"/>
              </a:ext>
            </a:extLst>
          </p:cNvPr>
          <p:cNvGraphicFramePr>
            <a:graphicFrameLocks noGrp="1"/>
          </p:cNvGraphicFramePr>
          <p:nvPr>
            <p:ph idx="4294967295"/>
            <p:extLst>
              <p:ext uri="{D42A27DB-BD31-4B8C-83A1-F6EECF244321}">
                <p14:modId xmlns:p14="http://schemas.microsoft.com/office/powerpoint/2010/main" val="3040344262"/>
              </p:ext>
            </p:extLst>
          </p:nvPr>
        </p:nvGraphicFramePr>
        <p:xfrm>
          <a:off x="360025" y="1633462"/>
          <a:ext cx="11483975" cy="50625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877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EF55B9-E07A-C9E5-72A3-F623559956B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129</a:t>
            </a:fld>
            <a:endParaRPr lang="en-AU"/>
          </a:p>
        </p:txBody>
      </p:sp>
      <p:sp>
        <p:nvSpPr>
          <p:cNvPr id="2" name="Title 1">
            <a:extLst>
              <a:ext uri="{FF2B5EF4-FFF2-40B4-BE49-F238E27FC236}">
                <a16:creationId xmlns:a16="http://schemas.microsoft.com/office/drawing/2014/main" id="{AF599548-C129-EA59-A222-A5CE9D4C8C68}"/>
              </a:ext>
            </a:extLst>
          </p:cNvPr>
          <p:cNvSpPr>
            <a:spLocks noGrp="1"/>
          </p:cNvSpPr>
          <p:nvPr>
            <p:ph type="title"/>
          </p:nvPr>
        </p:nvSpPr>
        <p:spPr/>
        <p:txBody>
          <a:bodyPr/>
          <a:lstStyle/>
          <a:p>
            <a:pPr>
              <a:lnSpc>
                <a:spcPct val="114000"/>
              </a:lnSpc>
            </a:pPr>
            <a:r>
              <a:rPr lang="en-US" sz="3600" dirty="0">
                <a:latin typeface="+mj-lt"/>
              </a:rPr>
              <a:t>4.2 Australia’s energy consumption (2 of 2)</a:t>
            </a:r>
            <a:endParaRPr lang="en-AU" dirty="0">
              <a:latin typeface="+mj-lt"/>
            </a:endParaRPr>
          </a:p>
        </p:txBody>
      </p:sp>
      <p:sp>
        <p:nvSpPr>
          <p:cNvPr id="3" name="Text Placeholder 2">
            <a:extLst>
              <a:ext uri="{FF2B5EF4-FFF2-40B4-BE49-F238E27FC236}">
                <a16:creationId xmlns:a16="http://schemas.microsoft.com/office/drawing/2014/main" id="{F93EA7E5-89FF-09A8-4CF1-0EAD0A81212B}"/>
              </a:ext>
            </a:extLst>
          </p:cNvPr>
          <p:cNvSpPr>
            <a:spLocks noGrp="1"/>
          </p:cNvSpPr>
          <p:nvPr>
            <p:ph type="body" sz="quarter" idx="18"/>
          </p:nvPr>
        </p:nvSpPr>
        <p:spPr/>
        <p:txBody>
          <a:bodyPr/>
          <a:lstStyle/>
          <a:p>
            <a:r>
              <a:rPr lang="en-US" dirty="0">
                <a:latin typeface="+mj-lt"/>
              </a:rPr>
              <a:t>2021 to 2022 Energy consumption for selected sectors by source of energy</a:t>
            </a:r>
            <a:endParaRPr lang="en-AU" dirty="0"/>
          </a:p>
        </p:txBody>
      </p:sp>
      <p:graphicFrame>
        <p:nvGraphicFramePr>
          <p:cNvPr id="5" name="Content Placeholder 4" descr="Bar graph showing energy consumption by sector. Own uses &amp; losses and transport are the largest consumers displayed with around 1,600 and 1,400 PJ respectively.">
            <a:extLst>
              <a:ext uri="{FF2B5EF4-FFF2-40B4-BE49-F238E27FC236}">
                <a16:creationId xmlns:a16="http://schemas.microsoft.com/office/drawing/2014/main" id="{D8735094-1900-4A3F-8164-6041ECBB1693}"/>
              </a:ext>
            </a:extLst>
          </p:cNvPr>
          <p:cNvGraphicFramePr>
            <a:graphicFrameLocks noGrp="1"/>
          </p:cNvGraphicFramePr>
          <p:nvPr>
            <p:ph idx="4294967295"/>
            <p:extLst>
              <p:ext uri="{D42A27DB-BD31-4B8C-83A1-F6EECF244321}">
                <p14:modId xmlns:p14="http://schemas.microsoft.com/office/powerpoint/2010/main" val="440149183"/>
              </p:ext>
            </p:extLst>
          </p:nvPr>
        </p:nvGraphicFramePr>
        <p:xfrm>
          <a:off x="354012" y="1741488"/>
          <a:ext cx="11483975" cy="45370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70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2E4CB80-DE2B-1373-B175-1D8919877762}"/>
                  </a:ext>
                </a:extLst>
              </p:cNvPr>
              <p:cNvSpPr>
                <a:spLocks noGrp="1"/>
              </p:cNvSpPr>
              <p:nvPr>
                <p:ph type="title"/>
              </p:nvPr>
            </p:nvSpPr>
            <p:spPr>
              <a:xfrm>
                <a:off x="360000" y="360000"/>
                <a:ext cx="11484000" cy="545601"/>
              </a:xfrm>
            </p:spPr>
            <p:txBody>
              <a:bodyPr/>
              <a:lstStyle/>
              <a:p>
                <a:r>
                  <a:rPr lang="en-AU" dirty="0">
                    <a:latin typeface="+mj-lt"/>
                  </a:rPr>
                  <a:t>1.2 Energy cubes – pull-back car (</a:t>
                </a:r>
                <a14:m>
                  <m:oMath xmlns:m="http://schemas.openxmlformats.org/officeDocument/2006/math">
                    <m:sSub>
                      <m:sSubPr>
                        <m:ctrlPr>
                          <a:rPr lang="en-AU" i="1" dirty="0" smtClean="0">
                            <a:latin typeface="Cambria Math" panose="02040503050406030204" pitchFamily="18" charset="0"/>
                          </a:rPr>
                        </m:ctrlPr>
                      </m:sSubPr>
                      <m:e>
                        <m:r>
                          <a:rPr lang="en-AU" i="1" dirty="0" smtClean="0">
                            <a:latin typeface="Cambria Math" panose="02040503050406030204" pitchFamily="18" charset="0"/>
                          </a:rPr>
                          <m:t>𝑡</m:t>
                        </m:r>
                      </m:e>
                      <m:sub>
                        <m:r>
                          <a:rPr lang="en-US" b="0" i="1" dirty="0" smtClean="0">
                            <a:latin typeface="Cambria Math" panose="02040503050406030204" pitchFamily="18" charset="0"/>
                          </a:rPr>
                          <m:t>2</m:t>
                        </m:r>
                      </m:sub>
                    </m:sSub>
                  </m:oMath>
                </a14:m>
                <a:r>
                  <a:rPr lang="en-AU" dirty="0">
                    <a:latin typeface="+mj-lt"/>
                  </a:rPr>
                  <a:t>)</a:t>
                </a:r>
              </a:p>
            </p:txBody>
          </p:sp>
        </mc:Choice>
        <mc:Fallback xmlns="">
          <p:sp>
            <p:nvSpPr>
              <p:cNvPr id="2" name="Title 1">
                <a:extLst>
                  <a:ext uri="{FF2B5EF4-FFF2-40B4-BE49-F238E27FC236}">
                    <a16:creationId xmlns:a16="http://schemas.microsoft.com/office/drawing/2014/main" id="{92E4CB80-DE2B-1373-B175-1D8919877762}"/>
                  </a:ext>
                </a:extLst>
              </p:cNvPr>
              <p:cNvSpPr>
                <a:spLocks noGrp="1" noRot="1" noChangeAspect="1" noMove="1" noResize="1" noEditPoints="1" noAdjustHandles="1" noChangeArrowheads="1" noChangeShapeType="1" noTextEdit="1"/>
              </p:cNvSpPr>
              <p:nvPr>
                <p:ph type="title"/>
              </p:nvPr>
            </p:nvSpPr>
            <p:spPr>
              <a:xfrm>
                <a:off x="360000" y="360000"/>
                <a:ext cx="11484000" cy="545601"/>
              </a:xfrm>
              <a:blipFill>
                <a:blip r:embed="rId4"/>
                <a:stretch>
                  <a:fillRect l="-2389" t="-35556" b="-41111"/>
                </a:stretch>
              </a:blipFill>
            </p:spPr>
            <p:txBody>
              <a:bodyPr/>
              <a:lstStyle/>
              <a:p>
                <a:r>
                  <a:rPr lang="en-AU">
                    <a:noFill/>
                  </a:rPr>
                  <a:t> </a:t>
                </a:r>
              </a:p>
            </p:txBody>
          </p:sp>
        </mc:Fallback>
      </mc:AlternateContent>
      <p:grpSp>
        <p:nvGrpSpPr>
          <p:cNvPr id="18" name="Group 17" descr="Image of mini whiteboard with boxes labelled car, table and air respectively. There are 10 cubes in the car box, each with the letter e facing upwards.">
            <a:extLst>
              <a:ext uri="{FF2B5EF4-FFF2-40B4-BE49-F238E27FC236}">
                <a16:creationId xmlns:a16="http://schemas.microsoft.com/office/drawing/2014/main" id="{F397C0F7-59E6-1E63-5CC8-CCE6E9139143}"/>
              </a:ext>
            </a:extLst>
          </p:cNvPr>
          <p:cNvGrpSpPr/>
          <p:nvPr/>
        </p:nvGrpSpPr>
        <p:grpSpPr>
          <a:xfrm>
            <a:off x="461600" y="1225411"/>
            <a:ext cx="6745170" cy="5177389"/>
            <a:chOff x="722431" y="1428611"/>
            <a:chExt cx="6745170" cy="5177389"/>
          </a:xfrm>
        </p:grpSpPr>
        <p:sp>
          <p:nvSpPr>
            <p:cNvPr id="8" name="Rectangle: Rounded Corners 7">
              <a:extLst>
                <a:ext uri="{FF2B5EF4-FFF2-40B4-BE49-F238E27FC236}">
                  <a16:creationId xmlns:a16="http://schemas.microsoft.com/office/drawing/2014/main" id="{82D302F5-96C1-A41E-4D2E-1EA25802F9A1}"/>
                </a:ext>
              </a:extLst>
            </p:cNvPr>
            <p:cNvSpPr/>
            <p:nvPr/>
          </p:nvSpPr>
          <p:spPr>
            <a:xfrm>
              <a:off x="722431" y="1428611"/>
              <a:ext cx="6745170" cy="5177389"/>
            </a:xfrm>
            <a:prstGeom prst="roundRect">
              <a:avLst>
                <a:gd name="adj" fmla="val 12742"/>
              </a:avLst>
            </a:prstGeom>
            <a:noFill/>
            <a:ln w="76200"/>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7B9F325B-34C1-87D5-DD93-A2B3B282F3EC}"/>
                </a:ext>
              </a:extLst>
            </p:cNvPr>
            <p:cNvSpPr/>
            <p:nvPr/>
          </p:nvSpPr>
          <p:spPr>
            <a:xfrm>
              <a:off x="4239471" y="1819731"/>
              <a:ext cx="2693490" cy="2957000"/>
            </a:xfrm>
            <a:prstGeom prst="roundRect">
              <a:avLst>
                <a:gd name="adj" fmla="val 1023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000" b="1" dirty="0">
                  <a:solidFill>
                    <a:schemeClr val="tx1"/>
                  </a:solidFill>
                </a:rPr>
                <a:t>Table</a:t>
              </a:r>
            </a:p>
          </p:txBody>
        </p:sp>
        <p:sp>
          <p:nvSpPr>
            <p:cNvPr id="5" name="Rectangle: Rounded Corners 4">
              <a:extLst>
                <a:ext uri="{FF2B5EF4-FFF2-40B4-BE49-F238E27FC236}">
                  <a16:creationId xmlns:a16="http://schemas.microsoft.com/office/drawing/2014/main" id="{EC0B5C23-DE31-3C89-AAC9-19B2CB2C8F08}"/>
                </a:ext>
              </a:extLst>
            </p:cNvPr>
            <p:cNvSpPr/>
            <p:nvPr/>
          </p:nvSpPr>
          <p:spPr>
            <a:xfrm>
              <a:off x="1109769" y="1819731"/>
              <a:ext cx="2865120" cy="4418942"/>
            </a:xfrm>
            <a:prstGeom prst="roundRect">
              <a:avLst>
                <a:gd name="adj" fmla="val 12000"/>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000" b="1" dirty="0">
                  <a:solidFill>
                    <a:schemeClr val="tx1"/>
                  </a:solidFill>
                  <a:latin typeface="+mj-lt"/>
                </a:rPr>
                <a:t>Car</a:t>
              </a:r>
            </a:p>
          </p:txBody>
        </p:sp>
        <p:grpSp>
          <p:nvGrpSpPr>
            <p:cNvPr id="15" name="Group 14">
              <a:extLst>
                <a:ext uri="{FF2B5EF4-FFF2-40B4-BE49-F238E27FC236}">
                  <a16:creationId xmlns:a16="http://schemas.microsoft.com/office/drawing/2014/main" id="{99183131-305F-A42E-7671-30184A7F7F22}"/>
                </a:ext>
              </a:extLst>
            </p:cNvPr>
            <p:cNvGrpSpPr/>
            <p:nvPr/>
          </p:nvGrpSpPr>
          <p:grpSpPr>
            <a:xfrm>
              <a:off x="1779773" y="2552284"/>
              <a:ext cx="1711167" cy="3416950"/>
              <a:chOff x="2087499" y="2552284"/>
              <a:chExt cx="1711167" cy="3416950"/>
            </a:xfrm>
          </p:grpSpPr>
          <p:grpSp>
            <p:nvGrpSpPr>
              <p:cNvPr id="44" name="Group 43">
                <a:extLst>
                  <a:ext uri="{FF2B5EF4-FFF2-40B4-BE49-F238E27FC236}">
                    <a16:creationId xmlns:a16="http://schemas.microsoft.com/office/drawing/2014/main" id="{810CCE43-164B-FB96-DAD3-6ECDA05B91DA}"/>
                  </a:ext>
                </a:extLst>
              </p:cNvPr>
              <p:cNvGrpSpPr/>
              <p:nvPr/>
            </p:nvGrpSpPr>
            <p:grpSpPr>
              <a:xfrm>
                <a:off x="2797484" y="3232404"/>
                <a:ext cx="1001182" cy="639079"/>
                <a:chOff x="2223608" y="3012132"/>
                <a:chExt cx="1001182" cy="639079"/>
              </a:xfrm>
            </p:grpSpPr>
            <p:grpSp>
              <p:nvGrpSpPr>
                <p:cNvPr id="45" name="Group 44">
                  <a:extLst>
                    <a:ext uri="{FF2B5EF4-FFF2-40B4-BE49-F238E27FC236}">
                      <a16:creationId xmlns:a16="http://schemas.microsoft.com/office/drawing/2014/main" id="{50CDE9B8-F2D8-1708-A807-BD397E1AE875}"/>
                    </a:ext>
                  </a:extLst>
                </p:cNvPr>
                <p:cNvGrpSpPr/>
                <p:nvPr/>
              </p:nvGrpSpPr>
              <p:grpSpPr>
                <a:xfrm>
                  <a:off x="2223608" y="3012132"/>
                  <a:ext cx="569935" cy="625055"/>
                  <a:chOff x="2223608" y="2987393"/>
                  <a:chExt cx="569935" cy="625055"/>
                </a:xfrm>
              </p:grpSpPr>
              <p:grpSp>
                <p:nvGrpSpPr>
                  <p:cNvPr id="47" name="Group 46">
                    <a:extLst>
                      <a:ext uri="{FF2B5EF4-FFF2-40B4-BE49-F238E27FC236}">
                        <a16:creationId xmlns:a16="http://schemas.microsoft.com/office/drawing/2014/main" id="{4C4CE365-A271-1AEF-4BDF-47D6AA6724E3}"/>
                      </a:ext>
                    </a:extLst>
                  </p:cNvPr>
                  <p:cNvGrpSpPr/>
                  <p:nvPr/>
                </p:nvGrpSpPr>
                <p:grpSpPr>
                  <a:xfrm>
                    <a:off x="2223608" y="3065310"/>
                    <a:ext cx="569935" cy="547138"/>
                    <a:chOff x="2029216" y="2411260"/>
                    <a:chExt cx="569935" cy="547138"/>
                  </a:xfrm>
                </p:grpSpPr>
                <p:sp>
                  <p:nvSpPr>
                    <p:cNvPr id="49" name="Cube 48">
                      <a:extLst>
                        <a:ext uri="{FF2B5EF4-FFF2-40B4-BE49-F238E27FC236}">
                          <a16:creationId xmlns:a16="http://schemas.microsoft.com/office/drawing/2014/main" id="{29A40BD3-2EE0-C9BE-F46B-206A5508E54E}"/>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50" name="TextBox 49">
                      <a:extLst>
                        <a:ext uri="{FF2B5EF4-FFF2-40B4-BE49-F238E27FC236}">
                          <a16:creationId xmlns:a16="http://schemas.microsoft.com/office/drawing/2014/main" id="{E01C120F-B845-FDA0-C8D5-CEF5B765A517}"/>
                        </a:ext>
                      </a:extLst>
                    </p:cNvPr>
                    <p:cNvSpPr txBox="1"/>
                    <p:nvPr/>
                  </p:nvSpPr>
                  <p:spPr>
                    <a:xfrm>
                      <a:off x="2160470" y="2546603"/>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48" name="TextBox 47">
                    <a:extLst>
                      <a:ext uri="{FF2B5EF4-FFF2-40B4-BE49-F238E27FC236}">
                        <a16:creationId xmlns:a16="http://schemas.microsoft.com/office/drawing/2014/main" id="{860EE3E6-2A84-EA22-DC7F-03F1E7B69EC5}"/>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46" name="TextBox 45">
                  <a:extLst>
                    <a:ext uri="{FF2B5EF4-FFF2-40B4-BE49-F238E27FC236}">
                      <a16:creationId xmlns:a16="http://schemas.microsoft.com/office/drawing/2014/main" id="{78DFD0C1-EC53-26ED-A37A-9092A575FEE3}"/>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54" name="Group 53">
                <a:extLst>
                  <a:ext uri="{FF2B5EF4-FFF2-40B4-BE49-F238E27FC236}">
                    <a16:creationId xmlns:a16="http://schemas.microsoft.com/office/drawing/2014/main" id="{3B335C9C-274B-D025-2F07-B763D6DE2421}"/>
                  </a:ext>
                </a:extLst>
              </p:cNvPr>
              <p:cNvGrpSpPr/>
              <p:nvPr/>
            </p:nvGrpSpPr>
            <p:grpSpPr>
              <a:xfrm>
                <a:off x="2797484" y="2552284"/>
                <a:ext cx="1001182" cy="639079"/>
                <a:chOff x="2223608" y="3012132"/>
                <a:chExt cx="1001182" cy="639079"/>
              </a:xfrm>
            </p:grpSpPr>
            <p:grpSp>
              <p:nvGrpSpPr>
                <p:cNvPr id="55" name="Group 54">
                  <a:extLst>
                    <a:ext uri="{FF2B5EF4-FFF2-40B4-BE49-F238E27FC236}">
                      <a16:creationId xmlns:a16="http://schemas.microsoft.com/office/drawing/2014/main" id="{9DED63CD-0CE6-1600-30B2-E69C5F4702E8}"/>
                    </a:ext>
                  </a:extLst>
                </p:cNvPr>
                <p:cNvGrpSpPr/>
                <p:nvPr/>
              </p:nvGrpSpPr>
              <p:grpSpPr>
                <a:xfrm>
                  <a:off x="2223608" y="3012132"/>
                  <a:ext cx="569935" cy="625055"/>
                  <a:chOff x="2223608" y="2987393"/>
                  <a:chExt cx="569935" cy="625055"/>
                </a:xfrm>
              </p:grpSpPr>
              <p:grpSp>
                <p:nvGrpSpPr>
                  <p:cNvPr id="57" name="Group 56">
                    <a:extLst>
                      <a:ext uri="{FF2B5EF4-FFF2-40B4-BE49-F238E27FC236}">
                        <a16:creationId xmlns:a16="http://schemas.microsoft.com/office/drawing/2014/main" id="{54305FFF-D827-E226-09F5-E5BD9A9BC992}"/>
                      </a:ext>
                    </a:extLst>
                  </p:cNvPr>
                  <p:cNvGrpSpPr/>
                  <p:nvPr/>
                </p:nvGrpSpPr>
                <p:grpSpPr>
                  <a:xfrm>
                    <a:off x="2223608" y="3065310"/>
                    <a:ext cx="569935" cy="547138"/>
                    <a:chOff x="2029216" y="2411260"/>
                    <a:chExt cx="569935" cy="547138"/>
                  </a:xfrm>
                </p:grpSpPr>
                <p:sp>
                  <p:nvSpPr>
                    <p:cNvPr id="59" name="Cube 58">
                      <a:extLst>
                        <a:ext uri="{FF2B5EF4-FFF2-40B4-BE49-F238E27FC236}">
                          <a16:creationId xmlns:a16="http://schemas.microsoft.com/office/drawing/2014/main" id="{6AE31D09-4F49-5598-10AC-01B1067C2909}"/>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60" name="TextBox 59">
                      <a:extLst>
                        <a:ext uri="{FF2B5EF4-FFF2-40B4-BE49-F238E27FC236}">
                          <a16:creationId xmlns:a16="http://schemas.microsoft.com/office/drawing/2014/main" id="{DE591919-F80B-422E-5B88-8A28697FB004}"/>
                        </a:ext>
                      </a:extLst>
                    </p:cNvPr>
                    <p:cNvSpPr txBox="1"/>
                    <p:nvPr/>
                  </p:nvSpPr>
                  <p:spPr>
                    <a:xfrm>
                      <a:off x="2179940" y="2546363"/>
                      <a:ext cx="353860" cy="320456"/>
                    </a:xfrm>
                    <a:prstGeom prst="rect">
                      <a:avLst/>
                    </a:prstGeom>
                    <a:noFill/>
                  </p:spPr>
                  <p:txBody>
                    <a:bodyPr wrap="square" lIns="0" tIns="0" rIns="0" bIns="0" rtlCol="0">
                      <a:noAutofit/>
                    </a:bodyPr>
                    <a:lstStyle/>
                    <a:p>
                      <a:pPr algn="l"/>
                      <a:r>
                        <a:rPr lang="en-AU" sz="2000" b="1" dirty="0">
                          <a:solidFill>
                            <a:schemeClr val="accent1"/>
                          </a:solidFill>
                        </a:rPr>
                        <a:t>e</a:t>
                      </a:r>
                    </a:p>
                  </p:txBody>
                </p:sp>
              </p:grpSp>
              <p:sp>
                <p:nvSpPr>
                  <p:cNvPr id="58" name="TextBox 57">
                    <a:extLst>
                      <a:ext uri="{FF2B5EF4-FFF2-40B4-BE49-F238E27FC236}">
                        <a16:creationId xmlns:a16="http://schemas.microsoft.com/office/drawing/2014/main" id="{3DBFD9A9-5075-C2AC-95B2-7A1A626C4F0C}"/>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56" name="TextBox 55">
                  <a:extLst>
                    <a:ext uri="{FF2B5EF4-FFF2-40B4-BE49-F238E27FC236}">
                      <a16:creationId xmlns:a16="http://schemas.microsoft.com/office/drawing/2014/main" id="{A227FEE9-020D-F6B5-2FDF-48F269582F99}"/>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61" name="Group 60">
                <a:extLst>
                  <a:ext uri="{FF2B5EF4-FFF2-40B4-BE49-F238E27FC236}">
                    <a16:creationId xmlns:a16="http://schemas.microsoft.com/office/drawing/2014/main" id="{515A4232-6832-705F-E7DE-ED30811D5225}"/>
                  </a:ext>
                </a:extLst>
              </p:cNvPr>
              <p:cNvGrpSpPr/>
              <p:nvPr/>
            </p:nvGrpSpPr>
            <p:grpSpPr>
              <a:xfrm>
                <a:off x="2087499" y="3937261"/>
                <a:ext cx="1001182" cy="639079"/>
                <a:chOff x="2223608" y="3012132"/>
                <a:chExt cx="1001182" cy="639079"/>
              </a:xfrm>
            </p:grpSpPr>
            <p:grpSp>
              <p:nvGrpSpPr>
                <p:cNvPr id="62" name="Group 61">
                  <a:extLst>
                    <a:ext uri="{FF2B5EF4-FFF2-40B4-BE49-F238E27FC236}">
                      <a16:creationId xmlns:a16="http://schemas.microsoft.com/office/drawing/2014/main" id="{903CD46C-8C5E-6362-7CC9-064F16B1C613}"/>
                    </a:ext>
                  </a:extLst>
                </p:cNvPr>
                <p:cNvGrpSpPr/>
                <p:nvPr/>
              </p:nvGrpSpPr>
              <p:grpSpPr>
                <a:xfrm>
                  <a:off x="2223608" y="3012132"/>
                  <a:ext cx="569935" cy="625055"/>
                  <a:chOff x="2223608" y="2987393"/>
                  <a:chExt cx="569935" cy="625055"/>
                </a:xfrm>
              </p:grpSpPr>
              <p:grpSp>
                <p:nvGrpSpPr>
                  <p:cNvPr id="64" name="Group 63">
                    <a:extLst>
                      <a:ext uri="{FF2B5EF4-FFF2-40B4-BE49-F238E27FC236}">
                        <a16:creationId xmlns:a16="http://schemas.microsoft.com/office/drawing/2014/main" id="{52F62812-0C70-F5D8-2058-FC8DEBFE0EAC}"/>
                      </a:ext>
                    </a:extLst>
                  </p:cNvPr>
                  <p:cNvGrpSpPr/>
                  <p:nvPr/>
                </p:nvGrpSpPr>
                <p:grpSpPr>
                  <a:xfrm>
                    <a:off x="2223608" y="3065310"/>
                    <a:ext cx="569935" cy="547138"/>
                    <a:chOff x="2029216" y="2411260"/>
                    <a:chExt cx="569935" cy="547138"/>
                  </a:xfrm>
                </p:grpSpPr>
                <p:sp>
                  <p:nvSpPr>
                    <p:cNvPr id="66" name="Cube 65">
                      <a:extLst>
                        <a:ext uri="{FF2B5EF4-FFF2-40B4-BE49-F238E27FC236}">
                          <a16:creationId xmlns:a16="http://schemas.microsoft.com/office/drawing/2014/main" id="{AD390DD0-622B-3719-57FA-AE7DFEE3ADC0}"/>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67" name="TextBox 66">
                      <a:extLst>
                        <a:ext uri="{FF2B5EF4-FFF2-40B4-BE49-F238E27FC236}">
                          <a16:creationId xmlns:a16="http://schemas.microsoft.com/office/drawing/2014/main" id="{64166CD2-E7D0-20A4-162A-2A02B51FE4E5}"/>
                        </a:ext>
                      </a:extLst>
                    </p:cNvPr>
                    <p:cNvSpPr txBox="1"/>
                    <p:nvPr/>
                  </p:nvSpPr>
                  <p:spPr>
                    <a:xfrm>
                      <a:off x="2180673" y="2536126"/>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65" name="TextBox 64">
                    <a:extLst>
                      <a:ext uri="{FF2B5EF4-FFF2-40B4-BE49-F238E27FC236}">
                        <a16:creationId xmlns:a16="http://schemas.microsoft.com/office/drawing/2014/main" id="{042DAC1F-311C-3728-F910-A304BFF1A8EC}"/>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63" name="TextBox 62">
                  <a:extLst>
                    <a:ext uri="{FF2B5EF4-FFF2-40B4-BE49-F238E27FC236}">
                      <a16:creationId xmlns:a16="http://schemas.microsoft.com/office/drawing/2014/main" id="{B47675A6-6FB2-A243-F91C-7C3EAFC73319}"/>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68" name="Group 67">
                <a:extLst>
                  <a:ext uri="{FF2B5EF4-FFF2-40B4-BE49-F238E27FC236}">
                    <a16:creationId xmlns:a16="http://schemas.microsoft.com/office/drawing/2014/main" id="{0EB133B1-991C-9472-202E-A257F421BD5C}"/>
                  </a:ext>
                </a:extLst>
              </p:cNvPr>
              <p:cNvGrpSpPr/>
              <p:nvPr/>
            </p:nvGrpSpPr>
            <p:grpSpPr>
              <a:xfrm>
                <a:off x="2797484" y="3899715"/>
                <a:ext cx="1001182" cy="639079"/>
                <a:chOff x="2223608" y="3012132"/>
                <a:chExt cx="1001182" cy="639079"/>
              </a:xfrm>
            </p:grpSpPr>
            <p:grpSp>
              <p:nvGrpSpPr>
                <p:cNvPr id="69" name="Group 68">
                  <a:extLst>
                    <a:ext uri="{FF2B5EF4-FFF2-40B4-BE49-F238E27FC236}">
                      <a16:creationId xmlns:a16="http://schemas.microsoft.com/office/drawing/2014/main" id="{D93D2AF1-DA91-44C2-25F7-41563A1A9646}"/>
                    </a:ext>
                  </a:extLst>
                </p:cNvPr>
                <p:cNvGrpSpPr/>
                <p:nvPr/>
              </p:nvGrpSpPr>
              <p:grpSpPr>
                <a:xfrm>
                  <a:off x="2223608" y="3012132"/>
                  <a:ext cx="569935" cy="625055"/>
                  <a:chOff x="2223608" y="2987393"/>
                  <a:chExt cx="569935" cy="625055"/>
                </a:xfrm>
              </p:grpSpPr>
              <p:grpSp>
                <p:nvGrpSpPr>
                  <p:cNvPr id="71" name="Group 70">
                    <a:extLst>
                      <a:ext uri="{FF2B5EF4-FFF2-40B4-BE49-F238E27FC236}">
                        <a16:creationId xmlns:a16="http://schemas.microsoft.com/office/drawing/2014/main" id="{689203BA-70FC-2E76-AE66-A67C592C1931}"/>
                      </a:ext>
                    </a:extLst>
                  </p:cNvPr>
                  <p:cNvGrpSpPr/>
                  <p:nvPr/>
                </p:nvGrpSpPr>
                <p:grpSpPr>
                  <a:xfrm>
                    <a:off x="2223608" y="3065310"/>
                    <a:ext cx="569935" cy="547138"/>
                    <a:chOff x="2029216" y="2411260"/>
                    <a:chExt cx="569935" cy="547138"/>
                  </a:xfrm>
                </p:grpSpPr>
                <p:sp>
                  <p:nvSpPr>
                    <p:cNvPr id="73" name="Cube 72">
                      <a:extLst>
                        <a:ext uri="{FF2B5EF4-FFF2-40B4-BE49-F238E27FC236}">
                          <a16:creationId xmlns:a16="http://schemas.microsoft.com/office/drawing/2014/main" id="{EB83B3E3-613A-A7D4-6A93-DCEBD62EF0A8}"/>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74" name="TextBox 73">
                      <a:extLst>
                        <a:ext uri="{FF2B5EF4-FFF2-40B4-BE49-F238E27FC236}">
                          <a16:creationId xmlns:a16="http://schemas.microsoft.com/office/drawing/2014/main" id="{9C24EB98-B271-DB84-1B35-56F8BB71B338}"/>
                        </a:ext>
                      </a:extLst>
                    </p:cNvPr>
                    <p:cNvSpPr txBox="1"/>
                    <p:nvPr/>
                  </p:nvSpPr>
                  <p:spPr>
                    <a:xfrm>
                      <a:off x="2155448" y="2554908"/>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72" name="TextBox 71">
                    <a:extLst>
                      <a:ext uri="{FF2B5EF4-FFF2-40B4-BE49-F238E27FC236}">
                        <a16:creationId xmlns:a16="http://schemas.microsoft.com/office/drawing/2014/main" id="{8F7DA8AB-56EB-8020-7AD6-59C20B1DB124}"/>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70" name="TextBox 69">
                  <a:extLst>
                    <a:ext uri="{FF2B5EF4-FFF2-40B4-BE49-F238E27FC236}">
                      <a16:creationId xmlns:a16="http://schemas.microsoft.com/office/drawing/2014/main" id="{7CF1974D-C91C-0957-DA17-624ED420E060}"/>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75" name="Group 74">
                <a:extLst>
                  <a:ext uri="{FF2B5EF4-FFF2-40B4-BE49-F238E27FC236}">
                    <a16:creationId xmlns:a16="http://schemas.microsoft.com/office/drawing/2014/main" id="{BC77701F-7F92-AA98-03F3-47317E95062A}"/>
                  </a:ext>
                </a:extLst>
              </p:cNvPr>
              <p:cNvGrpSpPr/>
              <p:nvPr/>
            </p:nvGrpSpPr>
            <p:grpSpPr>
              <a:xfrm>
                <a:off x="2087499" y="5330155"/>
                <a:ext cx="1001182" cy="639079"/>
                <a:chOff x="2223608" y="3012132"/>
                <a:chExt cx="1001182" cy="639079"/>
              </a:xfrm>
            </p:grpSpPr>
            <p:grpSp>
              <p:nvGrpSpPr>
                <p:cNvPr id="76" name="Group 75">
                  <a:extLst>
                    <a:ext uri="{FF2B5EF4-FFF2-40B4-BE49-F238E27FC236}">
                      <a16:creationId xmlns:a16="http://schemas.microsoft.com/office/drawing/2014/main" id="{94A704A1-A6F1-8865-7885-5BBADFC2F6E7}"/>
                    </a:ext>
                  </a:extLst>
                </p:cNvPr>
                <p:cNvGrpSpPr/>
                <p:nvPr/>
              </p:nvGrpSpPr>
              <p:grpSpPr>
                <a:xfrm>
                  <a:off x="2223608" y="3012132"/>
                  <a:ext cx="569935" cy="625055"/>
                  <a:chOff x="2223608" y="2987393"/>
                  <a:chExt cx="569935" cy="625055"/>
                </a:xfrm>
              </p:grpSpPr>
              <p:grpSp>
                <p:nvGrpSpPr>
                  <p:cNvPr id="78" name="Group 77">
                    <a:extLst>
                      <a:ext uri="{FF2B5EF4-FFF2-40B4-BE49-F238E27FC236}">
                        <a16:creationId xmlns:a16="http://schemas.microsoft.com/office/drawing/2014/main" id="{03F39F4B-5C4C-CC3F-5DF6-FB9B381717F6}"/>
                      </a:ext>
                    </a:extLst>
                  </p:cNvPr>
                  <p:cNvGrpSpPr/>
                  <p:nvPr/>
                </p:nvGrpSpPr>
                <p:grpSpPr>
                  <a:xfrm>
                    <a:off x="2223608" y="3065310"/>
                    <a:ext cx="569935" cy="547138"/>
                    <a:chOff x="2029216" y="2411260"/>
                    <a:chExt cx="569935" cy="547138"/>
                  </a:xfrm>
                </p:grpSpPr>
                <p:sp>
                  <p:nvSpPr>
                    <p:cNvPr id="80" name="Cube 79">
                      <a:extLst>
                        <a:ext uri="{FF2B5EF4-FFF2-40B4-BE49-F238E27FC236}">
                          <a16:creationId xmlns:a16="http://schemas.microsoft.com/office/drawing/2014/main" id="{6856A2F8-BCA8-5858-F6D8-1DE980285128}"/>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81" name="TextBox 80">
                      <a:extLst>
                        <a:ext uri="{FF2B5EF4-FFF2-40B4-BE49-F238E27FC236}">
                          <a16:creationId xmlns:a16="http://schemas.microsoft.com/office/drawing/2014/main" id="{749A1CBD-6ADC-4770-1BCA-66AB64992405}"/>
                        </a:ext>
                      </a:extLst>
                    </p:cNvPr>
                    <p:cNvSpPr txBox="1"/>
                    <p:nvPr/>
                  </p:nvSpPr>
                  <p:spPr>
                    <a:xfrm>
                      <a:off x="2160763" y="2553529"/>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79" name="TextBox 78">
                    <a:extLst>
                      <a:ext uri="{FF2B5EF4-FFF2-40B4-BE49-F238E27FC236}">
                        <a16:creationId xmlns:a16="http://schemas.microsoft.com/office/drawing/2014/main" id="{150E72D2-EBB9-FCCC-71A4-63273BEFEE62}"/>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77" name="TextBox 76">
                  <a:extLst>
                    <a:ext uri="{FF2B5EF4-FFF2-40B4-BE49-F238E27FC236}">
                      <a16:creationId xmlns:a16="http://schemas.microsoft.com/office/drawing/2014/main" id="{31EB090A-4845-9F8A-A4C2-369995AE942C}"/>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82" name="Group 81">
                <a:extLst>
                  <a:ext uri="{FF2B5EF4-FFF2-40B4-BE49-F238E27FC236}">
                    <a16:creationId xmlns:a16="http://schemas.microsoft.com/office/drawing/2014/main" id="{3AAEFAC1-ACD2-B32A-9C78-45CD6C60946C}"/>
                  </a:ext>
                </a:extLst>
              </p:cNvPr>
              <p:cNvGrpSpPr/>
              <p:nvPr/>
            </p:nvGrpSpPr>
            <p:grpSpPr>
              <a:xfrm>
                <a:off x="2797484" y="4600942"/>
                <a:ext cx="1001182" cy="639079"/>
                <a:chOff x="2223608" y="3012132"/>
                <a:chExt cx="1001182" cy="639079"/>
              </a:xfrm>
            </p:grpSpPr>
            <p:grpSp>
              <p:nvGrpSpPr>
                <p:cNvPr id="83" name="Group 82">
                  <a:extLst>
                    <a:ext uri="{FF2B5EF4-FFF2-40B4-BE49-F238E27FC236}">
                      <a16:creationId xmlns:a16="http://schemas.microsoft.com/office/drawing/2014/main" id="{05FB837B-9972-4F42-16AD-CF5052838B77}"/>
                    </a:ext>
                  </a:extLst>
                </p:cNvPr>
                <p:cNvGrpSpPr/>
                <p:nvPr/>
              </p:nvGrpSpPr>
              <p:grpSpPr>
                <a:xfrm>
                  <a:off x="2223608" y="3012132"/>
                  <a:ext cx="569935" cy="625055"/>
                  <a:chOff x="2223608" y="2987393"/>
                  <a:chExt cx="569935" cy="625055"/>
                </a:xfrm>
              </p:grpSpPr>
              <p:grpSp>
                <p:nvGrpSpPr>
                  <p:cNvPr id="85" name="Group 84">
                    <a:extLst>
                      <a:ext uri="{FF2B5EF4-FFF2-40B4-BE49-F238E27FC236}">
                        <a16:creationId xmlns:a16="http://schemas.microsoft.com/office/drawing/2014/main" id="{52EA138E-81AA-DE88-38E1-06BFFDFE1C78}"/>
                      </a:ext>
                    </a:extLst>
                  </p:cNvPr>
                  <p:cNvGrpSpPr/>
                  <p:nvPr/>
                </p:nvGrpSpPr>
                <p:grpSpPr>
                  <a:xfrm>
                    <a:off x="2223608" y="3065310"/>
                    <a:ext cx="569935" cy="547138"/>
                    <a:chOff x="2029216" y="2411260"/>
                    <a:chExt cx="569935" cy="547138"/>
                  </a:xfrm>
                </p:grpSpPr>
                <p:sp>
                  <p:nvSpPr>
                    <p:cNvPr id="87" name="Cube 86">
                      <a:extLst>
                        <a:ext uri="{FF2B5EF4-FFF2-40B4-BE49-F238E27FC236}">
                          <a16:creationId xmlns:a16="http://schemas.microsoft.com/office/drawing/2014/main" id="{72C78005-5D2D-A2AA-6EF8-5F00B5F48706}"/>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88" name="TextBox 87">
                      <a:extLst>
                        <a:ext uri="{FF2B5EF4-FFF2-40B4-BE49-F238E27FC236}">
                          <a16:creationId xmlns:a16="http://schemas.microsoft.com/office/drawing/2014/main" id="{6E49FED2-D81B-F3DC-C632-ECB3AABC02F7}"/>
                        </a:ext>
                      </a:extLst>
                    </p:cNvPr>
                    <p:cNvSpPr txBox="1"/>
                    <p:nvPr/>
                  </p:nvSpPr>
                  <p:spPr>
                    <a:xfrm>
                      <a:off x="2160794" y="2553831"/>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86" name="TextBox 85">
                    <a:extLst>
                      <a:ext uri="{FF2B5EF4-FFF2-40B4-BE49-F238E27FC236}">
                        <a16:creationId xmlns:a16="http://schemas.microsoft.com/office/drawing/2014/main" id="{8D83C914-D620-D929-53BC-5BA878836296}"/>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84" name="TextBox 83">
                  <a:extLst>
                    <a:ext uri="{FF2B5EF4-FFF2-40B4-BE49-F238E27FC236}">
                      <a16:creationId xmlns:a16="http://schemas.microsoft.com/office/drawing/2014/main" id="{1BB3AD69-84F4-FC79-D315-DF760D7CF5A0}"/>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89" name="Group 88">
                <a:extLst>
                  <a:ext uri="{FF2B5EF4-FFF2-40B4-BE49-F238E27FC236}">
                    <a16:creationId xmlns:a16="http://schemas.microsoft.com/office/drawing/2014/main" id="{971E2CF3-2FB7-19BC-3D88-F89F0D1FFDBF}"/>
                  </a:ext>
                </a:extLst>
              </p:cNvPr>
              <p:cNvGrpSpPr/>
              <p:nvPr/>
            </p:nvGrpSpPr>
            <p:grpSpPr>
              <a:xfrm>
                <a:off x="2087499" y="2556767"/>
                <a:ext cx="1001182" cy="639079"/>
                <a:chOff x="2223608" y="3012132"/>
                <a:chExt cx="1001182" cy="639079"/>
              </a:xfrm>
            </p:grpSpPr>
            <p:grpSp>
              <p:nvGrpSpPr>
                <p:cNvPr id="90" name="Group 89">
                  <a:extLst>
                    <a:ext uri="{FF2B5EF4-FFF2-40B4-BE49-F238E27FC236}">
                      <a16:creationId xmlns:a16="http://schemas.microsoft.com/office/drawing/2014/main" id="{A1A99268-FA45-1EA3-F51C-F145200DEAC4}"/>
                    </a:ext>
                  </a:extLst>
                </p:cNvPr>
                <p:cNvGrpSpPr/>
                <p:nvPr/>
              </p:nvGrpSpPr>
              <p:grpSpPr>
                <a:xfrm>
                  <a:off x="2223608" y="3012132"/>
                  <a:ext cx="569935" cy="625055"/>
                  <a:chOff x="2223608" y="2987393"/>
                  <a:chExt cx="569935" cy="625055"/>
                </a:xfrm>
              </p:grpSpPr>
              <p:grpSp>
                <p:nvGrpSpPr>
                  <p:cNvPr id="92" name="Group 91">
                    <a:extLst>
                      <a:ext uri="{FF2B5EF4-FFF2-40B4-BE49-F238E27FC236}">
                        <a16:creationId xmlns:a16="http://schemas.microsoft.com/office/drawing/2014/main" id="{1D22F6A1-02CF-20C8-02AE-78B43AC99FEF}"/>
                      </a:ext>
                    </a:extLst>
                  </p:cNvPr>
                  <p:cNvGrpSpPr/>
                  <p:nvPr/>
                </p:nvGrpSpPr>
                <p:grpSpPr>
                  <a:xfrm>
                    <a:off x="2223608" y="3065310"/>
                    <a:ext cx="569935" cy="547138"/>
                    <a:chOff x="2029216" y="2411260"/>
                    <a:chExt cx="569935" cy="547138"/>
                  </a:xfrm>
                </p:grpSpPr>
                <p:sp>
                  <p:nvSpPr>
                    <p:cNvPr id="94" name="Cube 93">
                      <a:extLst>
                        <a:ext uri="{FF2B5EF4-FFF2-40B4-BE49-F238E27FC236}">
                          <a16:creationId xmlns:a16="http://schemas.microsoft.com/office/drawing/2014/main" id="{0BC201BC-3B4C-F02D-6163-9282709E4BF6}"/>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95" name="TextBox 94">
                      <a:extLst>
                        <a:ext uri="{FF2B5EF4-FFF2-40B4-BE49-F238E27FC236}">
                          <a16:creationId xmlns:a16="http://schemas.microsoft.com/office/drawing/2014/main" id="{74B6B60C-4362-D388-3448-91315999ED5C}"/>
                        </a:ext>
                      </a:extLst>
                    </p:cNvPr>
                    <p:cNvSpPr txBox="1"/>
                    <p:nvPr/>
                  </p:nvSpPr>
                  <p:spPr>
                    <a:xfrm>
                      <a:off x="2179060" y="2552266"/>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93" name="TextBox 92">
                    <a:extLst>
                      <a:ext uri="{FF2B5EF4-FFF2-40B4-BE49-F238E27FC236}">
                        <a16:creationId xmlns:a16="http://schemas.microsoft.com/office/drawing/2014/main" id="{6851AAAA-F165-887E-87E4-FC0F05BCFE7E}"/>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91" name="TextBox 90">
                  <a:extLst>
                    <a:ext uri="{FF2B5EF4-FFF2-40B4-BE49-F238E27FC236}">
                      <a16:creationId xmlns:a16="http://schemas.microsoft.com/office/drawing/2014/main" id="{FC2039D6-4CF4-B61F-1A97-B9CF305EC865}"/>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96" name="Group 95">
                <a:extLst>
                  <a:ext uri="{FF2B5EF4-FFF2-40B4-BE49-F238E27FC236}">
                    <a16:creationId xmlns:a16="http://schemas.microsoft.com/office/drawing/2014/main" id="{56FFB8BD-DC9D-164E-C660-AB336BDEECAA}"/>
                  </a:ext>
                </a:extLst>
              </p:cNvPr>
              <p:cNvGrpSpPr/>
              <p:nvPr/>
            </p:nvGrpSpPr>
            <p:grpSpPr>
              <a:xfrm>
                <a:off x="2797484" y="5303975"/>
                <a:ext cx="1001182" cy="639079"/>
                <a:chOff x="2223608" y="3012132"/>
                <a:chExt cx="1001182" cy="639079"/>
              </a:xfrm>
            </p:grpSpPr>
            <p:grpSp>
              <p:nvGrpSpPr>
                <p:cNvPr id="97" name="Group 96">
                  <a:extLst>
                    <a:ext uri="{FF2B5EF4-FFF2-40B4-BE49-F238E27FC236}">
                      <a16:creationId xmlns:a16="http://schemas.microsoft.com/office/drawing/2014/main" id="{1D436CD4-89AA-81AA-F36D-4CA6A19F2902}"/>
                    </a:ext>
                  </a:extLst>
                </p:cNvPr>
                <p:cNvGrpSpPr/>
                <p:nvPr/>
              </p:nvGrpSpPr>
              <p:grpSpPr>
                <a:xfrm>
                  <a:off x="2223608" y="3012132"/>
                  <a:ext cx="569935" cy="625055"/>
                  <a:chOff x="2223608" y="2987393"/>
                  <a:chExt cx="569935" cy="625055"/>
                </a:xfrm>
              </p:grpSpPr>
              <p:grpSp>
                <p:nvGrpSpPr>
                  <p:cNvPr id="99" name="Group 98">
                    <a:extLst>
                      <a:ext uri="{FF2B5EF4-FFF2-40B4-BE49-F238E27FC236}">
                        <a16:creationId xmlns:a16="http://schemas.microsoft.com/office/drawing/2014/main" id="{A7E98C78-8540-10DA-2F45-181D10DB013F}"/>
                      </a:ext>
                    </a:extLst>
                  </p:cNvPr>
                  <p:cNvGrpSpPr/>
                  <p:nvPr/>
                </p:nvGrpSpPr>
                <p:grpSpPr>
                  <a:xfrm>
                    <a:off x="2223608" y="3065310"/>
                    <a:ext cx="569935" cy="547138"/>
                    <a:chOff x="2029216" y="2411260"/>
                    <a:chExt cx="569935" cy="547138"/>
                  </a:xfrm>
                </p:grpSpPr>
                <p:sp>
                  <p:nvSpPr>
                    <p:cNvPr id="101" name="Cube 100">
                      <a:extLst>
                        <a:ext uri="{FF2B5EF4-FFF2-40B4-BE49-F238E27FC236}">
                          <a16:creationId xmlns:a16="http://schemas.microsoft.com/office/drawing/2014/main" id="{2C5A6DCA-32C0-1F8C-FC52-CCDB2A282243}"/>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02" name="TextBox 101">
                      <a:extLst>
                        <a:ext uri="{FF2B5EF4-FFF2-40B4-BE49-F238E27FC236}">
                          <a16:creationId xmlns:a16="http://schemas.microsoft.com/office/drawing/2014/main" id="{403AA2AE-F535-7D92-E6EA-28856CFCB236}"/>
                        </a:ext>
                      </a:extLst>
                    </p:cNvPr>
                    <p:cNvSpPr txBox="1"/>
                    <p:nvPr/>
                  </p:nvSpPr>
                  <p:spPr>
                    <a:xfrm>
                      <a:off x="2171643" y="2566705"/>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100" name="TextBox 99">
                    <a:extLst>
                      <a:ext uri="{FF2B5EF4-FFF2-40B4-BE49-F238E27FC236}">
                        <a16:creationId xmlns:a16="http://schemas.microsoft.com/office/drawing/2014/main" id="{2B80DCBD-A331-264B-DD07-EB52575BE277}"/>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98" name="TextBox 97">
                  <a:extLst>
                    <a:ext uri="{FF2B5EF4-FFF2-40B4-BE49-F238E27FC236}">
                      <a16:creationId xmlns:a16="http://schemas.microsoft.com/office/drawing/2014/main" id="{3D6BAF14-3CCB-5B4C-7AB5-9111DED34DF7}"/>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103" name="Group 102">
                <a:extLst>
                  <a:ext uri="{FF2B5EF4-FFF2-40B4-BE49-F238E27FC236}">
                    <a16:creationId xmlns:a16="http://schemas.microsoft.com/office/drawing/2014/main" id="{415805AE-7D00-1BFA-6F13-9086439E6D63}"/>
                  </a:ext>
                </a:extLst>
              </p:cNvPr>
              <p:cNvGrpSpPr/>
              <p:nvPr/>
            </p:nvGrpSpPr>
            <p:grpSpPr>
              <a:xfrm>
                <a:off x="2087499" y="3248280"/>
                <a:ext cx="1001182" cy="639079"/>
                <a:chOff x="2223608" y="3012132"/>
                <a:chExt cx="1001182" cy="639079"/>
              </a:xfrm>
            </p:grpSpPr>
            <p:grpSp>
              <p:nvGrpSpPr>
                <p:cNvPr id="104" name="Group 103">
                  <a:extLst>
                    <a:ext uri="{FF2B5EF4-FFF2-40B4-BE49-F238E27FC236}">
                      <a16:creationId xmlns:a16="http://schemas.microsoft.com/office/drawing/2014/main" id="{45EBF8AF-737E-1463-F89E-9C5FE05DAE3C}"/>
                    </a:ext>
                  </a:extLst>
                </p:cNvPr>
                <p:cNvGrpSpPr/>
                <p:nvPr/>
              </p:nvGrpSpPr>
              <p:grpSpPr>
                <a:xfrm>
                  <a:off x="2223608" y="3012132"/>
                  <a:ext cx="569935" cy="625055"/>
                  <a:chOff x="2223608" y="2987393"/>
                  <a:chExt cx="569935" cy="625055"/>
                </a:xfrm>
              </p:grpSpPr>
              <p:grpSp>
                <p:nvGrpSpPr>
                  <p:cNvPr id="106" name="Group 105">
                    <a:extLst>
                      <a:ext uri="{FF2B5EF4-FFF2-40B4-BE49-F238E27FC236}">
                        <a16:creationId xmlns:a16="http://schemas.microsoft.com/office/drawing/2014/main" id="{654030BA-B8BF-DA86-3E25-25A1962B2380}"/>
                      </a:ext>
                    </a:extLst>
                  </p:cNvPr>
                  <p:cNvGrpSpPr/>
                  <p:nvPr/>
                </p:nvGrpSpPr>
                <p:grpSpPr>
                  <a:xfrm>
                    <a:off x="2223608" y="3065310"/>
                    <a:ext cx="569935" cy="547138"/>
                    <a:chOff x="2029216" y="2411260"/>
                    <a:chExt cx="569935" cy="547138"/>
                  </a:xfrm>
                </p:grpSpPr>
                <p:sp>
                  <p:nvSpPr>
                    <p:cNvPr id="108" name="Cube 107">
                      <a:extLst>
                        <a:ext uri="{FF2B5EF4-FFF2-40B4-BE49-F238E27FC236}">
                          <a16:creationId xmlns:a16="http://schemas.microsoft.com/office/drawing/2014/main" id="{10944A03-39A0-5D31-959C-FDD95D0D8753}"/>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09" name="TextBox 108">
                      <a:extLst>
                        <a:ext uri="{FF2B5EF4-FFF2-40B4-BE49-F238E27FC236}">
                          <a16:creationId xmlns:a16="http://schemas.microsoft.com/office/drawing/2014/main" id="{7629D702-A60A-48EB-43C9-FCF2BAD347E5}"/>
                        </a:ext>
                      </a:extLst>
                    </p:cNvPr>
                    <p:cNvSpPr txBox="1"/>
                    <p:nvPr/>
                  </p:nvSpPr>
                  <p:spPr>
                    <a:xfrm>
                      <a:off x="2154716" y="2586042"/>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107" name="TextBox 106">
                    <a:extLst>
                      <a:ext uri="{FF2B5EF4-FFF2-40B4-BE49-F238E27FC236}">
                        <a16:creationId xmlns:a16="http://schemas.microsoft.com/office/drawing/2014/main" id="{2B2E680E-0307-363E-883B-E2A945D2103B}"/>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105" name="TextBox 104">
                  <a:extLst>
                    <a:ext uri="{FF2B5EF4-FFF2-40B4-BE49-F238E27FC236}">
                      <a16:creationId xmlns:a16="http://schemas.microsoft.com/office/drawing/2014/main" id="{0F0B875D-3654-F6E3-B9FD-6F24C19CF29F}"/>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110" name="Group 109">
                <a:extLst>
                  <a:ext uri="{FF2B5EF4-FFF2-40B4-BE49-F238E27FC236}">
                    <a16:creationId xmlns:a16="http://schemas.microsoft.com/office/drawing/2014/main" id="{143B55A8-EB31-0068-80EB-D693B9D52959}"/>
                  </a:ext>
                </a:extLst>
              </p:cNvPr>
              <p:cNvGrpSpPr/>
              <p:nvPr/>
            </p:nvGrpSpPr>
            <p:grpSpPr>
              <a:xfrm>
                <a:off x="2087499" y="4624046"/>
                <a:ext cx="1001182" cy="639079"/>
                <a:chOff x="2223608" y="3012132"/>
                <a:chExt cx="1001182" cy="639079"/>
              </a:xfrm>
            </p:grpSpPr>
            <p:grpSp>
              <p:nvGrpSpPr>
                <p:cNvPr id="111" name="Group 110">
                  <a:extLst>
                    <a:ext uri="{FF2B5EF4-FFF2-40B4-BE49-F238E27FC236}">
                      <a16:creationId xmlns:a16="http://schemas.microsoft.com/office/drawing/2014/main" id="{1EC48BAA-6E19-73C7-378A-43D30D50C9CD}"/>
                    </a:ext>
                  </a:extLst>
                </p:cNvPr>
                <p:cNvGrpSpPr/>
                <p:nvPr/>
              </p:nvGrpSpPr>
              <p:grpSpPr>
                <a:xfrm>
                  <a:off x="2223608" y="3012132"/>
                  <a:ext cx="569935" cy="625055"/>
                  <a:chOff x="2223608" y="2987393"/>
                  <a:chExt cx="569935" cy="625055"/>
                </a:xfrm>
              </p:grpSpPr>
              <p:grpSp>
                <p:nvGrpSpPr>
                  <p:cNvPr id="113" name="Group 112">
                    <a:extLst>
                      <a:ext uri="{FF2B5EF4-FFF2-40B4-BE49-F238E27FC236}">
                        <a16:creationId xmlns:a16="http://schemas.microsoft.com/office/drawing/2014/main" id="{42DCAB5A-C32B-EB55-756E-CE457C9D95A7}"/>
                      </a:ext>
                    </a:extLst>
                  </p:cNvPr>
                  <p:cNvGrpSpPr/>
                  <p:nvPr/>
                </p:nvGrpSpPr>
                <p:grpSpPr>
                  <a:xfrm>
                    <a:off x="2223608" y="3065310"/>
                    <a:ext cx="569935" cy="547138"/>
                    <a:chOff x="2029216" y="2411260"/>
                    <a:chExt cx="569935" cy="547138"/>
                  </a:xfrm>
                </p:grpSpPr>
                <p:sp>
                  <p:nvSpPr>
                    <p:cNvPr id="115" name="Cube 114">
                      <a:extLst>
                        <a:ext uri="{FF2B5EF4-FFF2-40B4-BE49-F238E27FC236}">
                          <a16:creationId xmlns:a16="http://schemas.microsoft.com/office/drawing/2014/main" id="{E1A647C0-CD71-8038-7A8A-3CDBF31675E0}"/>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16" name="TextBox 115">
                      <a:extLst>
                        <a:ext uri="{FF2B5EF4-FFF2-40B4-BE49-F238E27FC236}">
                          <a16:creationId xmlns:a16="http://schemas.microsoft.com/office/drawing/2014/main" id="{B8EAC1F0-74F5-72A7-7FB5-DBA0FCFDA7DD}"/>
                        </a:ext>
                      </a:extLst>
                    </p:cNvPr>
                    <p:cNvSpPr txBox="1"/>
                    <p:nvPr/>
                  </p:nvSpPr>
                  <p:spPr>
                    <a:xfrm>
                      <a:off x="2197653" y="2527494"/>
                      <a:ext cx="353860" cy="320456"/>
                    </a:xfrm>
                    <a:prstGeom prst="rect">
                      <a:avLst/>
                    </a:prstGeom>
                    <a:noFill/>
                  </p:spPr>
                  <p:txBody>
                    <a:bodyPr wrap="square" lIns="0" tIns="0" rIns="0" bIns="0" rtlCol="0">
                      <a:noAutofit/>
                    </a:bodyPr>
                    <a:lstStyle/>
                    <a:p>
                      <a:pPr algn="l"/>
                      <a:r>
                        <a:rPr lang="en-AU" sz="2000" b="1">
                          <a:solidFill>
                            <a:schemeClr val="accent1"/>
                          </a:solidFill>
                        </a:rPr>
                        <a:t>e</a:t>
                      </a:r>
                    </a:p>
                  </p:txBody>
                </p:sp>
              </p:grpSp>
              <p:sp>
                <p:nvSpPr>
                  <p:cNvPr id="114" name="TextBox 113">
                    <a:extLst>
                      <a:ext uri="{FF2B5EF4-FFF2-40B4-BE49-F238E27FC236}">
                        <a16:creationId xmlns:a16="http://schemas.microsoft.com/office/drawing/2014/main" id="{9BA2C619-14AE-8E1E-FB44-1A09B781A5C4}"/>
                      </a:ext>
                    </a:extLst>
                  </p:cNvPr>
                  <p:cNvSpPr txBox="1"/>
                  <p:nvPr/>
                </p:nvSpPr>
                <p:spPr>
                  <a:xfrm rot="16200000">
                    <a:off x="2391894" y="297262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2"/>
                        </a:solidFill>
                      </a:rPr>
                      <a:t>K</a:t>
                    </a:r>
                  </a:p>
                </p:txBody>
              </p:sp>
            </p:grpSp>
            <p:sp>
              <p:nvSpPr>
                <p:cNvPr id="112" name="TextBox 111">
                  <a:extLst>
                    <a:ext uri="{FF2B5EF4-FFF2-40B4-BE49-F238E27FC236}">
                      <a16:creationId xmlns:a16="http://schemas.microsoft.com/office/drawing/2014/main" id="{8BDEAAFA-E9AD-F2A8-05BD-CB72CC8CEB44}"/>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grpSp>
          <p:nvGrpSpPr>
            <p:cNvPr id="12" name="Group 11">
              <a:extLst>
                <a:ext uri="{FF2B5EF4-FFF2-40B4-BE49-F238E27FC236}">
                  <a16:creationId xmlns:a16="http://schemas.microsoft.com/office/drawing/2014/main" id="{83AC31DE-DD33-D611-B536-27ECE54877BB}"/>
                </a:ext>
              </a:extLst>
            </p:cNvPr>
            <p:cNvGrpSpPr/>
            <p:nvPr/>
          </p:nvGrpSpPr>
          <p:grpSpPr>
            <a:xfrm>
              <a:off x="4239471" y="4912063"/>
              <a:ext cx="2693490" cy="1326610"/>
              <a:chOff x="5278916" y="4992740"/>
              <a:chExt cx="2693490" cy="1326610"/>
            </a:xfrm>
          </p:grpSpPr>
          <p:sp>
            <p:nvSpPr>
              <p:cNvPr id="10" name="Rectangle: Rounded Corners 9">
                <a:extLst>
                  <a:ext uri="{FF2B5EF4-FFF2-40B4-BE49-F238E27FC236}">
                    <a16:creationId xmlns:a16="http://schemas.microsoft.com/office/drawing/2014/main" id="{8231FE1B-82EB-ED32-897C-1B6C5FE6C245}"/>
                  </a:ext>
                </a:extLst>
              </p:cNvPr>
              <p:cNvSpPr/>
              <p:nvPr/>
            </p:nvSpPr>
            <p:spPr>
              <a:xfrm>
                <a:off x="5278916" y="4992740"/>
                <a:ext cx="2693490" cy="1326610"/>
              </a:xfrm>
              <a:prstGeom prst="roundRect">
                <a:avLst>
                  <a:gd name="adj" fmla="val 10235"/>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3EFC0B53-0A6D-D578-8597-4D7FC00FE2A5}"/>
                  </a:ext>
                </a:extLst>
              </p:cNvPr>
              <p:cNvSpPr txBox="1"/>
              <p:nvPr/>
            </p:nvSpPr>
            <p:spPr>
              <a:xfrm>
                <a:off x="5372149" y="5112063"/>
                <a:ext cx="2410912" cy="547138"/>
              </a:xfrm>
              <a:prstGeom prst="rect">
                <a:avLst/>
              </a:prstGeom>
              <a:noFill/>
            </p:spPr>
            <p:txBody>
              <a:bodyPr wrap="square" lIns="0" tIns="0" rIns="0" bIns="0" rtlCol="0">
                <a:noAutofit/>
              </a:bodyPr>
              <a:lstStyle/>
              <a:p>
                <a:pPr algn="l"/>
                <a:r>
                  <a:rPr lang="en-AU" sz="1800" b="1" dirty="0"/>
                  <a:t>Air</a:t>
                </a:r>
              </a:p>
            </p:txBody>
          </p:sp>
        </p:grpSp>
      </p:grpSp>
      <p:sp>
        <p:nvSpPr>
          <p:cNvPr id="4" name="TextBox 3">
            <a:extLst>
              <a:ext uri="{FF2B5EF4-FFF2-40B4-BE49-F238E27FC236}">
                <a16:creationId xmlns:a16="http://schemas.microsoft.com/office/drawing/2014/main" id="{0DE2BD9D-3851-6879-0F05-A3D22D761D46}"/>
              </a:ext>
            </a:extLst>
          </p:cNvPr>
          <p:cNvSpPr txBox="1"/>
          <p:nvPr/>
        </p:nvSpPr>
        <p:spPr>
          <a:xfrm>
            <a:off x="7814880" y="1225411"/>
            <a:ext cx="3767221" cy="3447759"/>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Total energy = 10 cubes</a:t>
            </a:r>
            <a:endParaRPr lang="en-AU" dirty="0">
              <a:solidFill>
                <a:schemeClr val="accent1"/>
              </a:solidFill>
            </a:endParaRPr>
          </a:p>
          <a:p>
            <a:pPr algn="l">
              <a:lnSpc>
                <a:spcPct val="150000"/>
              </a:lnSpc>
              <a:spcAft>
                <a:spcPts val="1200"/>
              </a:spcAft>
            </a:pPr>
            <a:r>
              <a:rPr lang="en-AU" dirty="0">
                <a:solidFill>
                  <a:schemeClr val="accent1"/>
                </a:solidFill>
              </a:rPr>
              <a:t>Energy stores</a:t>
            </a:r>
          </a:p>
          <a:p>
            <a:pPr algn="l">
              <a:lnSpc>
                <a:spcPct val="150000"/>
              </a:lnSpc>
              <a:spcAft>
                <a:spcPts val="1200"/>
              </a:spcAft>
            </a:pPr>
            <a:r>
              <a:rPr lang="en-AU" dirty="0">
                <a:solidFill>
                  <a:schemeClr val="accent1"/>
                </a:solidFill>
              </a:rPr>
              <a:t>elastic = 10 cubes</a:t>
            </a:r>
          </a:p>
        </p:txBody>
      </p:sp>
      <p:sp>
        <p:nvSpPr>
          <p:cNvPr id="3" name="Slide Number Placeholder 2">
            <a:extLst>
              <a:ext uri="{FF2B5EF4-FFF2-40B4-BE49-F238E27FC236}">
                <a16:creationId xmlns:a16="http://schemas.microsoft.com/office/drawing/2014/main" id="{CF5C05C2-B01E-B291-9A8E-E97F8A2BF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66425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4.3 Evaluating nuclear energy in Australia</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438295734"/>
              </p:ext>
            </p:extLst>
          </p:nvPr>
        </p:nvGraphicFramePr>
        <p:xfrm>
          <a:off x="359998" y="1916174"/>
          <a:ext cx="11126369" cy="311785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evaluate the development of an alternative energy source to meet our energy needs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support my evaluation with evidence</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reflect on which types of information have the most impact on my decisions about energy.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130</a:t>
            </a:fld>
            <a:endParaRPr lang="en-AU"/>
          </a:p>
        </p:txBody>
      </p:sp>
    </p:spTree>
    <p:extLst>
      <p:ext uri="{BB962C8B-B14F-4D97-AF65-F5344CB8AC3E}">
        <p14:creationId xmlns:p14="http://schemas.microsoft.com/office/powerpoint/2010/main" val="22639785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FDDEE-FF52-5D29-5A2C-ECC09F98DE0D}"/>
              </a:ext>
            </a:extLst>
          </p:cNvPr>
          <p:cNvSpPr>
            <a:spLocks noGrp="1"/>
          </p:cNvSpPr>
          <p:nvPr>
            <p:ph type="title"/>
          </p:nvPr>
        </p:nvSpPr>
        <p:spPr/>
        <p:txBody>
          <a:bodyPr/>
          <a:lstStyle/>
          <a:p>
            <a:r>
              <a:rPr lang="en-AU" dirty="0">
                <a:latin typeface="+mj-lt"/>
              </a:rPr>
              <a:t>4.3 Human continuum</a:t>
            </a:r>
          </a:p>
        </p:txBody>
      </p:sp>
      <p:sp>
        <p:nvSpPr>
          <p:cNvPr id="3" name="Content Placeholder 2">
            <a:extLst>
              <a:ext uri="{FF2B5EF4-FFF2-40B4-BE49-F238E27FC236}">
                <a16:creationId xmlns:a16="http://schemas.microsoft.com/office/drawing/2014/main" id="{FC223F35-4D2C-D9CE-6708-9E9D4F33A9BD}"/>
              </a:ext>
            </a:extLst>
          </p:cNvPr>
          <p:cNvSpPr>
            <a:spLocks noGrp="1"/>
          </p:cNvSpPr>
          <p:nvPr>
            <p:ph type="body" sz="quarter" idx="17"/>
          </p:nvPr>
        </p:nvSpPr>
        <p:spPr/>
        <p:txBody>
          <a:bodyPr/>
          <a:lstStyle/>
          <a:p>
            <a:pPr>
              <a:spcAft>
                <a:spcPts val="6000"/>
              </a:spcAft>
            </a:pPr>
            <a:r>
              <a:rPr lang="en-AU" dirty="0">
                <a:latin typeface="+mn-lt"/>
              </a:rPr>
              <a:t>Do you agree with this statement?</a:t>
            </a:r>
          </a:p>
          <a:p>
            <a:pPr algn="ctr">
              <a:spcAft>
                <a:spcPts val="6000"/>
              </a:spcAft>
            </a:pPr>
            <a:r>
              <a:rPr lang="en-AU" sz="2800" b="1" dirty="0">
                <a:solidFill>
                  <a:schemeClr val="tx2"/>
                </a:solidFill>
                <a:latin typeface="+mn-lt"/>
              </a:rPr>
              <a:t>‘</a:t>
            </a:r>
            <a:r>
              <a:rPr lang="en-AU" sz="2400" b="1" dirty="0">
                <a:solidFill>
                  <a:schemeClr val="tx2"/>
                </a:solidFill>
                <a:latin typeface="+mn-lt"/>
              </a:rPr>
              <a:t>Australia should be using nuclear power for all our electricity needs.’</a:t>
            </a:r>
            <a:endParaRPr lang="en-AU" b="1" dirty="0">
              <a:solidFill>
                <a:schemeClr val="tx2"/>
              </a:solidFill>
              <a:latin typeface="+mn-lt"/>
            </a:endParaRPr>
          </a:p>
          <a:p>
            <a:pPr>
              <a:spcAft>
                <a:spcPts val="6000"/>
              </a:spcAft>
            </a:pPr>
            <a:r>
              <a:rPr lang="en-AU" dirty="0">
                <a:latin typeface="+mn-lt"/>
              </a:rPr>
              <a:t>Position yourself along the wall of the classroom ranging from ‘Strongly agree’ to ‘Strongly disagree’.</a:t>
            </a:r>
          </a:p>
        </p:txBody>
      </p:sp>
      <p:sp>
        <p:nvSpPr>
          <p:cNvPr id="4" name="Slide Number Placeholder 3">
            <a:extLst>
              <a:ext uri="{FF2B5EF4-FFF2-40B4-BE49-F238E27FC236}">
                <a16:creationId xmlns:a16="http://schemas.microsoft.com/office/drawing/2014/main" id="{6AE68359-146F-75DB-1759-B0B89A2DBD5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131</a:t>
            </a:fld>
            <a:endParaRPr lang="en-AU"/>
          </a:p>
        </p:txBody>
      </p:sp>
    </p:spTree>
    <p:extLst>
      <p:ext uri="{BB962C8B-B14F-4D97-AF65-F5344CB8AC3E}">
        <p14:creationId xmlns:p14="http://schemas.microsoft.com/office/powerpoint/2010/main" val="282192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4.4 Transitioning to net zero</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1294316766"/>
              </p:ext>
            </p:extLst>
          </p:nvPr>
        </p:nvGraphicFramePr>
        <p:xfrm>
          <a:off x="359998" y="1916174"/>
          <a:ext cx="11126369" cy="452437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extract relevant information from tables and graphs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convert between units and calculate values to compare alternative energy options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make informed decisions about the best energy sources to use</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explain how selecting sources of energy contributes to meeting Australia’s commitment to net zero.</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132</a:t>
            </a:fld>
            <a:endParaRPr lang="en-AU"/>
          </a:p>
        </p:txBody>
      </p:sp>
    </p:spTree>
    <p:extLst>
      <p:ext uri="{BB962C8B-B14F-4D97-AF65-F5344CB8AC3E}">
        <p14:creationId xmlns:p14="http://schemas.microsoft.com/office/powerpoint/2010/main" val="403706793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graph showing the energy capacity of various energy sources in 2010, 2023 and the forecast for 2050. ">
            <a:extLst>
              <a:ext uri="{FF2B5EF4-FFF2-40B4-BE49-F238E27FC236}">
                <a16:creationId xmlns:a16="http://schemas.microsoft.com/office/drawing/2014/main" id="{FC86BC5F-0745-468D-6C17-EE968A30A124}"/>
              </a:ext>
            </a:extLst>
          </p:cNvPr>
          <p:cNvSpPr>
            <a:spLocks noGrp="1"/>
          </p:cNvSpPr>
          <p:nvPr>
            <p:ph type="title"/>
          </p:nvPr>
        </p:nvSpPr>
        <p:spPr>
          <a:xfrm>
            <a:off x="360000" y="360000"/>
            <a:ext cx="11484000" cy="545601"/>
          </a:xfrm>
        </p:spPr>
        <p:txBody>
          <a:bodyPr/>
          <a:lstStyle/>
          <a:p>
            <a:r>
              <a:rPr lang="en-AU" sz="3200" dirty="0">
                <a:latin typeface="+mj-lt"/>
              </a:rPr>
              <a:t>4.4 Future energy demands</a:t>
            </a:r>
            <a:endParaRPr lang="en-AU" sz="3200" dirty="0">
              <a:solidFill>
                <a:schemeClr val="tx2"/>
              </a:solidFill>
              <a:latin typeface="+mj-lt"/>
            </a:endParaRPr>
          </a:p>
        </p:txBody>
      </p:sp>
      <p:sp>
        <p:nvSpPr>
          <p:cNvPr id="19" name="Text Placeholder 18">
            <a:extLst>
              <a:ext uri="{FF2B5EF4-FFF2-40B4-BE49-F238E27FC236}">
                <a16:creationId xmlns:a16="http://schemas.microsoft.com/office/drawing/2014/main" id="{325956FD-E112-41CF-7B5E-3CBAC9ACA502}"/>
              </a:ext>
            </a:extLst>
          </p:cNvPr>
          <p:cNvSpPr>
            <a:spLocks noGrp="1"/>
          </p:cNvSpPr>
          <p:nvPr>
            <p:ph type="body" sz="quarter" idx="18"/>
          </p:nvPr>
        </p:nvSpPr>
        <p:spPr>
          <a:xfrm>
            <a:off x="360000" y="982520"/>
            <a:ext cx="11484000" cy="310015"/>
          </a:xfrm>
        </p:spPr>
        <p:txBody>
          <a:bodyPr/>
          <a:lstStyle/>
          <a:p>
            <a:r>
              <a:rPr lang="en-US" dirty="0">
                <a:latin typeface="+mj-lt"/>
              </a:rPr>
              <a:t>2050 capacity needs</a:t>
            </a:r>
          </a:p>
        </p:txBody>
      </p:sp>
      <p:pic>
        <p:nvPicPr>
          <p:cNvPr id="8" name="Content Placeholder 7" descr="Infographic stating that grid-scale wind and solar will need to increase to be 6 times their capacity by 2050, an increase from 21 GW to 127 GW.">
            <a:extLst>
              <a:ext uri="{FF2B5EF4-FFF2-40B4-BE49-F238E27FC236}">
                <a16:creationId xmlns:a16="http://schemas.microsoft.com/office/drawing/2014/main" id="{78D59358-F32E-48B5-B68F-077E087BD40A}"/>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360000" y="1392642"/>
            <a:ext cx="3587750" cy="4319588"/>
          </a:xfrm>
        </p:spPr>
      </p:pic>
      <p:grpSp>
        <p:nvGrpSpPr>
          <p:cNvPr id="4" name="Group 3" descr="A graph showing the energy capacity of various energy sources in 2010, 2023 and the forecast for 2050. ">
            <a:extLst>
              <a:ext uri="{FF2B5EF4-FFF2-40B4-BE49-F238E27FC236}">
                <a16:creationId xmlns:a16="http://schemas.microsoft.com/office/drawing/2014/main" id="{0C95744D-C960-B7D7-D21F-A5717F6886E7}"/>
              </a:ext>
            </a:extLst>
          </p:cNvPr>
          <p:cNvGrpSpPr/>
          <p:nvPr/>
        </p:nvGrpSpPr>
        <p:grpSpPr>
          <a:xfrm>
            <a:off x="4905059" y="353005"/>
            <a:ext cx="7085498" cy="5522475"/>
            <a:chOff x="4905059" y="353005"/>
            <a:chExt cx="7085498" cy="5522475"/>
          </a:xfrm>
        </p:grpSpPr>
        <p:pic>
          <p:nvPicPr>
            <p:cNvPr id="10" name="Picture 9" descr="A graph showing the energy capacity of various energy sources in 2010, 2023 and the forecast for 2050. ">
              <a:extLst>
                <a:ext uri="{FF2B5EF4-FFF2-40B4-BE49-F238E27FC236}">
                  <a16:creationId xmlns:a16="http://schemas.microsoft.com/office/drawing/2014/main" id="{EB122F65-36C4-B7B5-A966-771D222041B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61181" y="353005"/>
              <a:ext cx="1629376" cy="5522475"/>
            </a:xfrm>
            <a:prstGeom prst="rect">
              <a:avLst/>
            </a:prstGeom>
          </p:spPr>
        </p:pic>
        <p:pic>
          <p:nvPicPr>
            <p:cNvPr id="3" name="Picture 2" descr="A graph showing the energy capacity of various energy sources in 2010, 2023 and the forecast for 2050. ">
              <a:extLst>
                <a:ext uri="{FF2B5EF4-FFF2-40B4-BE49-F238E27FC236}">
                  <a16:creationId xmlns:a16="http://schemas.microsoft.com/office/drawing/2014/main" id="{9C34C7BE-5387-6952-18A1-AAA4C4E911BD}"/>
                </a:ext>
              </a:extLst>
            </p:cNvPr>
            <p:cNvPicPr>
              <a:picLocks noChangeAspect="1"/>
            </p:cNvPicPr>
            <p:nvPr/>
          </p:nvPicPr>
          <p:blipFill>
            <a:blip r:embed="rId5"/>
            <a:srcRect l="688" t="119" r="23986"/>
            <a:stretch/>
          </p:blipFill>
          <p:spPr>
            <a:xfrm>
              <a:off x="4905059" y="708509"/>
              <a:ext cx="5498511" cy="5085346"/>
            </a:xfrm>
            <a:prstGeom prst="rect">
              <a:avLst/>
            </a:prstGeom>
          </p:spPr>
        </p:pic>
      </p:grpSp>
      <p:sp>
        <p:nvSpPr>
          <p:cNvPr id="26" name="Rectangle: Rounded Corners 25">
            <a:extLst>
              <a:ext uri="{FF2B5EF4-FFF2-40B4-BE49-F238E27FC236}">
                <a16:creationId xmlns:a16="http://schemas.microsoft.com/office/drawing/2014/main" id="{26A1736A-3FF0-5891-A22C-FA610F593C02}"/>
              </a:ext>
            </a:extLst>
          </p:cNvPr>
          <p:cNvSpPr/>
          <p:nvPr/>
        </p:nvSpPr>
        <p:spPr>
          <a:xfrm>
            <a:off x="360000" y="5875481"/>
            <a:ext cx="9821335" cy="57392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AU" sz="1400" b="1" dirty="0"/>
              <a:t>Note: </a:t>
            </a:r>
            <a:r>
              <a:rPr lang="en-AU" sz="1400" dirty="0"/>
              <a:t>all sources underneath the bold black line are the dispatchable sources of electrical energy in the system. That is, those that can be turned on and off to meet demand.</a:t>
            </a:r>
          </a:p>
        </p:txBody>
      </p:sp>
      <p:sp>
        <p:nvSpPr>
          <p:cNvPr id="16" name="TextBox 15">
            <a:extLst>
              <a:ext uri="{FF2B5EF4-FFF2-40B4-BE49-F238E27FC236}">
                <a16:creationId xmlns:a16="http://schemas.microsoft.com/office/drawing/2014/main" id="{4C94B247-E5F9-609B-FCBC-9C848BF31664}"/>
              </a:ext>
            </a:extLst>
          </p:cNvPr>
          <p:cNvSpPr txBox="1"/>
          <p:nvPr/>
        </p:nvSpPr>
        <p:spPr>
          <a:xfrm>
            <a:off x="360000" y="6606000"/>
            <a:ext cx="8665124" cy="285470"/>
          </a:xfrm>
          <a:prstGeom prst="rect">
            <a:avLst/>
          </a:prstGeom>
          <a:noFill/>
        </p:spPr>
        <p:txBody>
          <a:bodyPr wrap="square" lIns="0" tIns="0" rIns="0" bIns="0" rtlCol="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100" dirty="0">
                <a:effectLst/>
                <a:latin typeface="Arial" panose="020B0604020202020204" pitchFamily="34" charset="0"/>
                <a:ea typeface="Calibri" panose="020F0502020204030204" pitchFamily="34" charset="0"/>
              </a:rPr>
              <a:t>These images have been adapted from the 2024 Integrated System Plan (ISP) by AEMO are used under a </a:t>
            </a:r>
            <a:r>
              <a:rPr lang="en-AU" sz="1100" u="sng" dirty="0">
                <a:solidFill>
                  <a:srgbClr val="001C4A"/>
                </a:solidFill>
                <a:effectLst/>
                <a:latin typeface="Arial" panose="020B0604020202020204" pitchFamily="34" charset="0"/>
                <a:ea typeface="Calibri" panose="020F0502020204030204" pitchFamily="34" charset="0"/>
                <a:hlinkClick r:id="rId6"/>
              </a:rPr>
              <a:t>CC-BY 4.0</a:t>
            </a:r>
            <a:r>
              <a:rPr lang="en-AU" sz="1100" dirty="0">
                <a:effectLst/>
                <a:latin typeface="Arial" panose="020B0604020202020204" pitchFamily="34" charset="0"/>
                <a:ea typeface="Calibri" panose="020F0502020204030204" pitchFamily="34" charset="0"/>
              </a:rPr>
              <a:t> licence.</a:t>
            </a:r>
          </a:p>
        </p:txBody>
      </p:sp>
      <p:sp>
        <p:nvSpPr>
          <p:cNvPr id="5" name="Slide Number Placeholder 4">
            <a:extLst>
              <a:ext uri="{FF2B5EF4-FFF2-40B4-BE49-F238E27FC236}">
                <a16:creationId xmlns:a16="http://schemas.microsoft.com/office/drawing/2014/main" id="{19223DB7-A43E-9A23-687D-B10B6CFF146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133</a:t>
            </a:fld>
            <a:endParaRPr lang="en-AU"/>
          </a:p>
        </p:txBody>
      </p:sp>
    </p:spTree>
    <p:extLst>
      <p:ext uri="{BB962C8B-B14F-4D97-AF65-F5344CB8AC3E}">
        <p14:creationId xmlns:p14="http://schemas.microsoft.com/office/powerpoint/2010/main" val="276068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8F1240-7654-9311-A640-6B9D5B784CEE}"/>
              </a:ext>
            </a:extLst>
          </p:cNvPr>
          <p:cNvSpPr>
            <a:spLocks noGrp="1"/>
          </p:cNvSpPr>
          <p:nvPr>
            <p:ph type="title"/>
          </p:nvPr>
        </p:nvSpPr>
        <p:spPr/>
        <p:txBody>
          <a:bodyPr/>
          <a:lstStyle/>
          <a:p>
            <a:r>
              <a:rPr lang="en-AU" dirty="0">
                <a:latin typeface="+mj-lt"/>
              </a:rPr>
              <a:t>4.4 How many new generators will we need?</a:t>
            </a:r>
            <a:endParaRPr lang="en-AU" dirty="0">
              <a:solidFill>
                <a:schemeClr val="tx2"/>
              </a:solidFill>
              <a:latin typeface="+mj-lt"/>
            </a:endParaRPr>
          </a:p>
        </p:txBody>
      </p:sp>
      <p:sp>
        <p:nvSpPr>
          <p:cNvPr id="4" name="Text Placeholder 3">
            <a:extLst>
              <a:ext uri="{FF2B5EF4-FFF2-40B4-BE49-F238E27FC236}">
                <a16:creationId xmlns:a16="http://schemas.microsoft.com/office/drawing/2014/main" id="{2944529B-2536-7719-6C98-DBA79C5565B1}"/>
              </a:ext>
            </a:extLst>
          </p:cNvPr>
          <p:cNvSpPr>
            <a:spLocks noGrp="1"/>
          </p:cNvSpPr>
          <p:nvPr>
            <p:ph type="body" sz="quarter" idx="18"/>
          </p:nvPr>
        </p:nvSpPr>
        <p:spPr/>
        <p:txBody>
          <a:bodyPr/>
          <a:lstStyle/>
          <a:p>
            <a:r>
              <a:rPr lang="en-US" dirty="0">
                <a:latin typeface="+mj-lt"/>
              </a:rPr>
              <a:t>Putting it into perspective</a:t>
            </a:r>
          </a:p>
        </p:txBody>
      </p:sp>
      <p:grpSp>
        <p:nvGrpSpPr>
          <p:cNvPr id="7" name="Group 6" descr="Legend for infographic where each turbine and each solar panel represents 1000 units. ">
            <a:extLst>
              <a:ext uri="{FF2B5EF4-FFF2-40B4-BE49-F238E27FC236}">
                <a16:creationId xmlns:a16="http://schemas.microsoft.com/office/drawing/2014/main" id="{DCDCD974-664F-61AE-2156-CE6B65DE2EAB}"/>
              </a:ext>
            </a:extLst>
          </p:cNvPr>
          <p:cNvGrpSpPr/>
          <p:nvPr/>
        </p:nvGrpSpPr>
        <p:grpSpPr>
          <a:xfrm>
            <a:off x="360000" y="1408904"/>
            <a:ext cx="1718733" cy="5043445"/>
            <a:chOff x="360000" y="1408904"/>
            <a:chExt cx="1718733" cy="5043445"/>
          </a:xfrm>
        </p:grpSpPr>
        <p:grpSp>
          <p:nvGrpSpPr>
            <p:cNvPr id="21" name="Group 20" descr="Legend for infographic where each turbine and each solar panel represents 1000 units. ">
              <a:extLst>
                <a:ext uri="{FF2B5EF4-FFF2-40B4-BE49-F238E27FC236}">
                  <a16:creationId xmlns:a16="http://schemas.microsoft.com/office/drawing/2014/main" id="{9E6CAB23-20A5-B311-FC6F-24A802F2EF96}"/>
                </a:ext>
              </a:extLst>
            </p:cNvPr>
            <p:cNvGrpSpPr/>
            <p:nvPr/>
          </p:nvGrpSpPr>
          <p:grpSpPr>
            <a:xfrm>
              <a:off x="360000" y="1408904"/>
              <a:ext cx="1718733" cy="5043445"/>
              <a:chOff x="243583" y="914342"/>
              <a:chExt cx="1718733" cy="5350991"/>
            </a:xfrm>
          </p:grpSpPr>
          <p:pic>
            <p:nvPicPr>
              <p:cNvPr id="9" name="Picture 8" descr="A purple solar panel and sun&#10;&#10;Description automatically generated">
                <a:extLst>
                  <a:ext uri="{FF2B5EF4-FFF2-40B4-BE49-F238E27FC236}">
                    <a16:creationId xmlns:a16="http://schemas.microsoft.com/office/drawing/2014/main" id="{58F60997-DCA9-D2B2-CAE2-C5B61A22CD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505" y="4214286"/>
                <a:ext cx="874140" cy="752053"/>
              </a:xfrm>
              <a:prstGeom prst="rect">
                <a:avLst/>
              </a:prstGeom>
            </p:spPr>
          </p:pic>
          <p:sp>
            <p:nvSpPr>
              <p:cNvPr id="12" name="TextBox 11">
                <a:extLst>
                  <a:ext uri="{FF2B5EF4-FFF2-40B4-BE49-F238E27FC236}">
                    <a16:creationId xmlns:a16="http://schemas.microsoft.com/office/drawing/2014/main" id="{B244E5AA-1B70-269D-68ED-829E4B8C5AB6}"/>
                  </a:ext>
                </a:extLst>
              </p:cNvPr>
              <p:cNvSpPr txBox="1"/>
              <p:nvPr/>
            </p:nvSpPr>
            <p:spPr>
              <a:xfrm>
                <a:off x="565314" y="3091441"/>
                <a:ext cx="1134523" cy="752053"/>
              </a:xfrm>
              <a:prstGeom prst="rect">
                <a:avLst/>
              </a:prstGeom>
              <a:noFill/>
            </p:spPr>
            <p:txBody>
              <a:bodyPr wrap="square" lIns="0" tIns="0" rIns="0" bIns="0" rtlCol="0">
                <a:noAutofit/>
              </a:bodyPr>
              <a:lstStyle/>
              <a:p>
                <a:pPr algn="ctr"/>
                <a:r>
                  <a:rPr lang="en-AU" sz="1800" b="1" dirty="0"/>
                  <a:t>1000 wind turbines</a:t>
                </a:r>
              </a:p>
            </p:txBody>
          </p:sp>
          <p:sp>
            <p:nvSpPr>
              <p:cNvPr id="13" name="TextBox 12">
                <a:extLst>
                  <a:ext uri="{FF2B5EF4-FFF2-40B4-BE49-F238E27FC236}">
                    <a16:creationId xmlns:a16="http://schemas.microsoft.com/office/drawing/2014/main" id="{ED2A6A17-3350-69A5-8F55-938D3A18086A}"/>
                  </a:ext>
                </a:extLst>
              </p:cNvPr>
              <p:cNvSpPr txBox="1"/>
              <p:nvPr/>
            </p:nvSpPr>
            <p:spPr>
              <a:xfrm>
                <a:off x="447036" y="5229359"/>
                <a:ext cx="1474811" cy="752053"/>
              </a:xfrm>
              <a:prstGeom prst="rect">
                <a:avLst/>
              </a:prstGeom>
              <a:noFill/>
            </p:spPr>
            <p:txBody>
              <a:bodyPr wrap="square" lIns="0" tIns="0" rIns="0" bIns="0" rtlCol="0">
                <a:noAutofit/>
              </a:bodyPr>
              <a:lstStyle/>
              <a:p>
                <a:pPr algn="ctr"/>
                <a:r>
                  <a:rPr lang="en-AU" sz="1800" b="1"/>
                  <a:t>1,000 houses with rooftop solar</a:t>
                </a:r>
              </a:p>
            </p:txBody>
          </p:sp>
          <p:sp>
            <p:nvSpPr>
              <p:cNvPr id="19" name="TextBox 18">
                <a:extLst>
                  <a:ext uri="{FF2B5EF4-FFF2-40B4-BE49-F238E27FC236}">
                    <a16:creationId xmlns:a16="http://schemas.microsoft.com/office/drawing/2014/main" id="{0BADD4A5-D594-378C-D007-2BD62A29F068}"/>
                  </a:ext>
                </a:extLst>
              </p:cNvPr>
              <p:cNvSpPr txBox="1"/>
              <p:nvPr/>
            </p:nvSpPr>
            <p:spPr>
              <a:xfrm>
                <a:off x="604579" y="914342"/>
                <a:ext cx="1259417" cy="391854"/>
              </a:xfrm>
              <a:prstGeom prst="rect">
                <a:avLst/>
              </a:prstGeom>
              <a:noFill/>
            </p:spPr>
            <p:txBody>
              <a:bodyPr wrap="square">
                <a:spAutoFit/>
              </a:bodyPr>
              <a:lstStyle/>
              <a:p>
                <a:r>
                  <a:rPr lang="en-AU" sz="1800" b="1" dirty="0"/>
                  <a:t>Legend</a:t>
                </a:r>
              </a:p>
            </p:txBody>
          </p:sp>
          <p:sp>
            <p:nvSpPr>
              <p:cNvPr id="20" name="Rectangle: Rounded Corners 19">
                <a:extLst>
                  <a:ext uri="{FF2B5EF4-FFF2-40B4-BE49-F238E27FC236}">
                    <a16:creationId xmlns:a16="http://schemas.microsoft.com/office/drawing/2014/main" id="{4B9FC142-AB89-8E07-9A3F-8019D51188E9}"/>
                  </a:ext>
                </a:extLst>
              </p:cNvPr>
              <p:cNvSpPr/>
              <p:nvPr/>
            </p:nvSpPr>
            <p:spPr>
              <a:xfrm>
                <a:off x="243583" y="914342"/>
                <a:ext cx="1718733" cy="535099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3" name="Picture 2" descr="A wind turbine with a wind blowing in the wind">
              <a:extLst>
                <a:ext uri="{FF2B5EF4-FFF2-40B4-BE49-F238E27FC236}">
                  <a16:creationId xmlns:a16="http://schemas.microsoft.com/office/drawing/2014/main" id="{51220A58-5345-87D6-21D2-86118FACF7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6320" y="1832863"/>
              <a:ext cx="1166092" cy="1554789"/>
            </a:xfrm>
            <a:prstGeom prst="rect">
              <a:avLst/>
            </a:prstGeom>
          </p:spPr>
        </p:pic>
      </p:grpSp>
      <p:pic>
        <p:nvPicPr>
          <p:cNvPr id="17" name="Picture 16" descr="Infographic representing 20,000 wind turbines">
            <a:extLst>
              <a:ext uri="{FF2B5EF4-FFF2-40B4-BE49-F238E27FC236}">
                <a16:creationId xmlns:a16="http://schemas.microsoft.com/office/drawing/2014/main" id="{E9B4CA0C-B55C-7CB5-E62D-1A84192209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6773"/>
          <a:stretch/>
        </p:blipFill>
        <p:spPr>
          <a:xfrm>
            <a:off x="4732458" y="1061283"/>
            <a:ext cx="6817060" cy="180416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7473C77-1F83-D880-6C29-114AD9449BF5}"/>
                  </a:ext>
                </a:extLst>
              </p:cNvPr>
              <p:cNvSpPr txBox="1"/>
              <p:nvPr/>
            </p:nvSpPr>
            <p:spPr>
              <a:xfrm>
                <a:off x="7079018" y="2906333"/>
                <a:ext cx="4470500" cy="375354"/>
              </a:xfrm>
              <a:prstGeom prst="rect">
                <a:avLst/>
              </a:prstGeom>
              <a:no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ea typeface="Cambria Math" panose="02040503050406030204" pitchFamily="18" charset="0"/>
                        </a:rPr>
                        <m:t>𝟐𝟎</m:t>
                      </m:r>
                      <m:r>
                        <a:rPr lang="en-AU" sz="2800" b="1"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𝟎𝟎𝟎</m:t>
                      </m:r>
                      <m:r>
                        <a:rPr lang="en-AU" sz="2800" b="1" i="1" smtClean="0">
                          <a:latin typeface="Cambria Math" panose="02040503050406030204" pitchFamily="18" charset="0"/>
                          <a:ea typeface="Cambria Math" panose="02040503050406030204" pitchFamily="18" charset="0"/>
                        </a:rPr>
                        <m:t> </m:t>
                      </m:r>
                      <m:r>
                        <a:rPr lang="en-AU" sz="2800" b="1" i="1" smtClean="0">
                          <a:latin typeface="Cambria Math" panose="02040503050406030204" pitchFamily="18" charset="0"/>
                          <a:ea typeface="Cambria Math" panose="02040503050406030204" pitchFamily="18" charset="0"/>
                        </a:rPr>
                        <m:t>𝒕𝒖𝒓𝒃𝒊𝒏𝒆𝒔</m:t>
                      </m:r>
                      <m:r>
                        <a:rPr lang="en-AU" sz="2800" b="1" i="0" smtClean="0">
                          <a:latin typeface="Cambria Math" panose="02040503050406030204" pitchFamily="18" charset="0"/>
                          <a:ea typeface="Cambria Math" panose="02040503050406030204" pitchFamily="18" charset="0"/>
                        </a:rPr>
                        <m:t>=</m:t>
                      </m:r>
                      <m:r>
                        <a:rPr lang="en-US" sz="2800" b="1" i="0" smtClean="0">
                          <a:latin typeface="Cambria Math" panose="02040503050406030204" pitchFamily="18" charset="0"/>
                          <a:ea typeface="Cambria Math" panose="02040503050406030204" pitchFamily="18" charset="0"/>
                        </a:rPr>
                        <m:t>𝟓</m:t>
                      </m:r>
                      <m:r>
                        <a:rPr lang="en-AU" sz="2800" b="1" i="0" smtClean="0">
                          <a:latin typeface="Cambria Math" panose="02040503050406030204" pitchFamily="18" charset="0"/>
                          <a:ea typeface="Cambria Math" panose="02040503050406030204" pitchFamily="18" charset="0"/>
                        </a:rPr>
                        <m:t>𝟎</m:t>
                      </m:r>
                      <m:r>
                        <a:rPr lang="en-AU" sz="2800" b="1" i="0" smtClean="0">
                          <a:latin typeface="Cambria Math" panose="02040503050406030204" pitchFamily="18" charset="0"/>
                          <a:ea typeface="Cambria Math" panose="02040503050406030204" pitchFamily="18" charset="0"/>
                        </a:rPr>
                        <m:t> </m:t>
                      </m:r>
                      <m:r>
                        <a:rPr lang="en-AU" sz="2800" b="1" i="0" smtClean="0">
                          <a:latin typeface="Cambria Math" panose="02040503050406030204" pitchFamily="18" charset="0"/>
                          <a:ea typeface="Cambria Math" panose="02040503050406030204" pitchFamily="18" charset="0"/>
                        </a:rPr>
                        <m:t>𝐆𝐖</m:t>
                      </m:r>
                    </m:oMath>
                  </m:oMathPara>
                </a14:m>
                <a:endParaRPr lang="en-AU" sz="2800" b="1" dirty="0"/>
              </a:p>
            </p:txBody>
          </p:sp>
        </mc:Choice>
        <mc:Fallback xmlns="">
          <p:sp>
            <p:nvSpPr>
              <p:cNvPr id="2" name="TextBox 1">
                <a:extLst>
                  <a:ext uri="{FF2B5EF4-FFF2-40B4-BE49-F238E27FC236}">
                    <a16:creationId xmlns:a16="http://schemas.microsoft.com/office/drawing/2014/main" id="{37473C77-1F83-D880-6C29-114AD9449BF5}"/>
                  </a:ext>
                </a:extLst>
              </p:cNvPr>
              <p:cNvSpPr txBox="1">
                <a:spLocks noRot="1" noChangeAspect="1" noMove="1" noResize="1" noEditPoints="1" noAdjustHandles="1" noChangeArrowheads="1" noChangeShapeType="1" noTextEdit="1"/>
              </p:cNvSpPr>
              <p:nvPr/>
            </p:nvSpPr>
            <p:spPr>
              <a:xfrm>
                <a:off x="7079018" y="2906333"/>
                <a:ext cx="4470500" cy="375354"/>
              </a:xfrm>
              <a:prstGeom prst="rect">
                <a:avLst/>
              </a:prstGeom>
              <a:blipFill>
                <a:blip r:embed="rId7"/>
                <a:stretch>
                  <a:fillRect b="-6557"/>
                </a:stretch>
              </a:blipFill>
            </p:spPr>
            <p:txBody>
              <a:bodyPr/>
              <a:lstStyle/>
              <a:p>
                <a:r>
                  <a:rPr lang="en-AU">
                    <a:noFill/>
                  </a:rPr>
                  <a:t> </a:t>
                </a:r>
              </a:p>
            </p:txBody>
          </p:sp>
        </mc:Fallback>
      </mc:AlternateContent>
      <p:pic>
        <p:nvPicPr>
          <p:cNvPr id="31" name="Picture 30" descr="Infographic showing the equivalent of 6,000,000 houses with rooftop solar.">
            <a:extLst>
              <a:ext uri="{FF2B5EF4-FFF2-40B4-BE49-F238E27FC236}">
                <a16:creationId xmlns:a16="http://schemas.microsoft.com/office/drawing/2014/main" id="{D77920B8-1FF9-A34C-4025-B4BEA875478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81087" y="3322577"/>
            <a:ext cx="8868431" cy="26231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1B142DF-4692-3576-FA2B-62825B13C05E}"/>
                  </a:ext>
                </a:extLst>
              </p:cNvPr>
              <p:cNvSpPr txBox="1"/>
              <p:nvPr/>
            </p:nvSpPr>
            <p:spPr>
              <a:xfrm>
                <a:off x="6657170" y="5986571"/>
                <a:ext cx="4892348" cy="437189"/>
              </a:xfrm>
              <a:prstGeom prst="rect">
                <a:avLst/>
              </a:prstGeom>
              <a:no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ea typeface="Cambria Math" panose="02040503050406030204" pitchFamily="18" charset="0"/>
                        </a:rPr>
                        <m:t>𝟔</m:t>
                      </m:r>
                      <m:r>
                        <a:rPr lang="en-AU" sz="2800" b="1"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𝟎𝟎𝟎</m:t>
                      </m:r>
                      <m:r>
                        <a:rPr lang="en-AU" sz="2800" b="1"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𝟎𝟎𝟎</m:t>
                      </m:r>
                      <m:r>
                        <a:rPr lang="en-AU" sz="2800" b="1" i="1" smtClean="0">
                          <a:latin typeface="Cambria Math" panose="02040503050406030204" pitchFamily="18" charset="0"/>
                          <a:ea typeface="Cambria Math" panose="02040503050406030204" pitchFamily="18" charset="0"/>
                        </a:rPr>
                        <m:t> </m:t>
                      </m:r>
                      <m:r>
                        <a:rPr lang="en-AU" sz="2800" b="1" i="1" smtClean="0">
                          <a:latin typeface="Cambria Math" panose="02040503050406030204" pitchFamily="18" charset="0"/>
                          <a:ea typeface="Cambria Math" panose="02040503050406030204" pitchFamily="18" charset="0"/>
                        </a:rPr>
                        <m:t>𝒉𝒐𝒖𝒔𝒆𝒔</m:t>
                      </m:r>
                      <m:r>
                        <a:rPr lang="en-AU" sz="2800" b="1"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𝟔</m:t>
                      </m:r>
                      <m:r>
                        <a:rPr lang="en-AU" sz="2800" b="1" i="1" smtClean="0">
                          <a:latin typeface="Cambria Math" panose="02040503050406030204" pitchFamily="18" charset="0"/>
                          <a:ea typeface="Cambria Math" panose="02040503050406030204" pitchFamily="18" charset="0"/>
                        </a:rPr>
                        <m:t>𝟎</m:t>
                      </m:r>
                      <m:r>
                        <a:rPr lang="en-AU" sz="2800" b="1" i="1" smtClean="0">
                          <a:latin typeface="Cambria Math" panose="02040503050406030204" pitchFamily="18" charset="0"/>
                          <a:ea typeface="Cambria Math" panose="02040503050406030204" pitchFamily="18" charset="0"/>
                        </a:rPr>
                        <m:t> </m:t>
                      </m:r>
                      <m:r>
                        <a:rPr lang="en-AU" sz="2800" b="1" i="1" smtClean="0">
                          <a:latin typeface="Cambria Math" panose="02040503050406030204" pitchFamily="18" charset="0"/>
                          <a:ea typeface="Cambria Math" panose="02040503050406030204" pitchFamily="18" charset="0"/>
                        </a:rPr>
                        <m:t>𝑮𝑾</m:t>
                      </m:r>
                    </m:oMath>
                  </m:oMathPara>
                </a14:m>
                <a:endParaRPr lang="en-AU" sz="2800" b="1"/>
              </a:p>
              <a:p>
                <a:pPr algn="l"/>
                <a:endParaRPr lang="en-AU" sz="2800" b="1"/>
              </a:p>
            </p:txBody>
          </p:sp>
        </mc:Choice>
        <mc:Fallback xmlns="">
          <p:sp>
            <p:nvSpPr>
              <p:cNvPr id="8" name="TextBox 7">
                <a:extLst>
                  <a:ext uri="{FF2B5EF4-FFF2-40B4-BE49-F238E27FC236}">
                    <a16:creationId xmlns:a16="http://schemas.microsoft.com/office/drawing/2014/main" id="{31B142DF-4692-3576-FA2B-62825B13C05E}"/>
                  </a:ext>
                </a:extLst>
              </p:cNvPr>
              <p:cNvSpPr txBox="1">
                <a:spLocks noRot="1" noChangeAspect="1" noMove="1" noResize="1" noEditPoints="1" noAdjustHandles="1" noChangeArrowheads="1" noChangeShapeType="1" noTextEdit="1"/>
              </p:cNvSpPr>
              <p:nvPr/>
            </p:nvSpPr>
            <p:spPr>
              <a:xfrm>
                <a:off x="6657170" y="5986571"/>
                <a:ext cx="4892348" cy="437189"/>
              </a:xfrm>
              <a:prstGeom prst="rect">
                <a:avLst/>
              </a:prstGeom>
              <a:blipFill>
                <a:blip r:embed="rId9"/>
                <a:stretch>
                  <a:fillRect/>
                </a:stretch>
              </a:blipFill>
            </p:spPr>
            <p:txBody>
              <a:bodyPr/>
              <a:lstStyle/>
              <a:p>
                <a:r>
                  <a:rPr lang="en-AU">
                    <a:noFill/>
                  </a:rPr>
                  <a:t> </a:t>
                </a:r>
              </a:p>
            </p:txBody>
          </p:sp>
        </mc:Fallback>
      </mc:AlternateContent>
      <p:sp>
        <p:nvSpPr>
          <p:cNvPr id="10" name="TextBox 9">
            <a:extLst>
              <a:ext uri="{FF2B5EF4-FFF2-40B4-BE49-F238E27FC236}">
                <a16:creationId xmlns:a16="http://schemas.microsoft.com/office/drawing/2014/main" id="{809422C2-B8B1-7C4F-779B-90BE89F966E8}"/>
              </a:ext>
            </a:extLst>
          </p:cNvPr>
          <p:cNvSpPr txBox="1"/>
          <p:nvPr/>
        </p:nvSpPr>
        <p:spPr>
          <a:xfrm>
            <a:off x="360000" y="6534227"/>
            <a:ext cx="10150736" cy="362042"/>
          </a:xfrm>
          <a:prstGeom prst="rect">
            <a:avLst/>
          </a:prstGeom>
          <a:noFill/>
        </p:spPr>
        <p:txBody>
          <a:bodyPr wrap="square" lIns="0" tIns="0" rIns="0" bIns="0" rtlCol="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dirty="0">
                <a:effectLst/>
                <a:ea typeface="Calibri" panose="020F0502020204030204" pitchFamily="34" charset="0"/>
              </a:rPr>
              <a:t>These images have been adapted from the 2024 Integrated System Plan (ISP) by AEMO, and are used under a </a:t>
            </a:r>
            <a:r>
              <a:rPr lang="en-AU" sz="1200" u="sng" dirty="0">
                <a:solidFill>
                  <a:srgbClr val="001C4A"/>
                </a:solidFill>
                <a:effectLst/>
                <a:ea typeface="Calibri" panose="020F0502020204030204" pitchFamily="34" charset="0"/>
                <a:hlinkClick r:id="rId10"/>
              </a:rPr>
              <a:t>CC-BY 4.0</a:t>
            </a:r>
            <a:r>
              <a:rPr lang="en-AU" sz="1200" dirty="0">
                <a:effectLst/>
                <a:ea typeface="Calibri" panose="020F0502020204030204" pitchFamily="34" charset="0"/>
              </a:rPr>
              <a:t> licence.</a:t>
            </a:r>
          </a:p>
        </p:txBody>
      </p:sp>
      <p:sp>
        <p:nvSpPr>
          <p:cNvPr id="5" name="Slide Number Placeholder 4">
            <a:extLst>
              <a:ext uri="{FF2B5EF4-FFF2-40B4-BE49-F238E27FC236}">
                <a16:creationId xmlns:a16="http://schemas.microsoft.com/office/drawing/2014/main" id="{9D3A3E54-B77B-AECF-6197-A6AD2DDCEA2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134</a:t>
            </a:fld>
            <a:endParaRPr lang="en-AU"/>
          </a:p>
        </p:txBody>
      </p:sp>
    </p:spTree>
    <p:extLst>
      <p:ext uri="{BB962C8B-B14F-4D97-AF65-F5344CB8AC3E}">
        <p14:creationId xmlns:p14="http://schemas.microsoft.com/office/powerpoint/2010/main" val="2204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4.5 Truths, lies and the in between</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470949303"/>
              </p:ext>
            </p:extLst>
          </p:nvPr>
        </p:nvGraphicFramePr>
        <p:xfrm>
          <a:off x="359998" y="1916174"/>
          <a:ext cx="11126369" cy="315277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2000">
                          <a:latin typeface="+mj-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a:latin typeface="+mj-lt"/>
                          <a:cs typeface="Arial" panose="020B0604020202020204" pitchFamily="34" charset="0"/>
                        </a:rPr>
                        <a:t>evaluate claims made about alternative sources of energy</a:t>
                      </a:r>
                    </a:p>
                    <a:p>
                      <a:pPr marL="285750" indent="-285750">
                        <a:lnSpc>
                          <a:spcPct val="150000"/>
                        </a:lnSpc>
                        <a:spcAft>
                          <a:spcPts val="1200"/>
                        </a:spcAft>
                        <a:buFont typeface="Arial" panose="020B0604020202020204" pitchFamily="34" charset="0"/>
                        <a:buChar char="•"/>
                      </a:pPr>
                      <a:endParaRPr lang="en-AU" sz="2000">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2000">
                          <a:latin typeface="+mj-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j-lt"/>
                          <a:cs typeface="Arial" panose="020B0604020202020204" pitchFamily="34" charset="0"/>
                        </a:rPr>
                        <a:t>develop evidence-based arguments.</a:t>
                      </a:r>
                    </a:p>
                    <a:p>
                      <a:pPr marL="285750" indent="-285750">
                        <a:lnSpc>
                          <a:spcPct val="150000"/>
                        </a:lnSpc>
                        <a:spcAft>
                          <a:spcPts val="1200"/>
                        </a:spcAft>
                        <a:buFont typeface="Arial" panose="020B0604020202020204" pitchFamily="34" charset="0"/>
                        <a:buChar char="•"/>
                      </a:pPr>
                      <a:endParaRPr lang="en-AU" sz="2000" dirty="0">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135</a:t>
            </a:fld>
            <a:endParaRPr lang="en-AU"/>
          </a:p>
        </p:txBody>
      </p:sp>
    </p:spTree>
    <p:extLst>
      <p:ext uri="{BB962C8B-B14F-4D97-AF65-F5344CB8AC3E}">
        <p14:creationId xmlns:p14="http://schemas.microsoft.com/office/powerpoint/2010/main" val="41895729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(1)</a:t>
            </a:r>
            <a:endParaRPr lang="en-AU" dirty="0">
              <a:solidFill>
                <a:schemeClr val="tx2"/>
              </a:solidFill>
              <a:latin typeface="+mj-lt"/>
            </a:endParaRPr>
          </a:p>
        </p:txBody>
      </p:sp>
      <p:sp>
        <p:nvSpPr>
          <p:cNvPr id="10" name="Text Placeholder 9">
            <a:extLst>
              <a:ext uri="{FF2B5EF4-FFF2-40B4-BE49-F238E27FC236}">
                <a16:creationId xmlns:a16="http://schemas.microsoft.com/office/drawing/2014/main" id="{C2D11D08-CFA3-D8E8-9E07-1719AEB5A82C}"/>
              </a:ext>
            </a:extLst>
          </p:cNvPr>
          <p:cNvSpPr>
            <a:spLocks noGrp="1"/>
          </p:cNvSpPr>
          <p:nvPr>
            <p:ph type="body" sz="quarter" idx="18"/>
          </p:nvPr>
        </p:nvSpPr>
        <p:spPr/>
        <p:txBody>
          <a:bodyPr/>
          <a:lstStyle/>
          <a:p>
            <a:r>
              <a:rPr lang="en-AU" dirty="0">
                <a:latin typeface="+mj-lt"/>
              </a:rPr>
              <a:t>Nuclear energy</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7200" dirty="0">
                <a:solidFill>
                  <a:schemeClr val="tx1"/>
                </a:solidFill>
              </a:rPr>
              <a:t>?</a:t>
            </a:r>
            <a:endParaRPr lang="en-AU" sz="1800" dirty="0">
              <a:solidFill>
                <a:schemeClr val="tx1"/>
              </a:solidFill>
            </a:endParaRPr>
          </a:p>
        </p:txBody>
      </p:sp>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Nuclear power is perfectly safe and produces no pollution at all!</a:t>
            </a:r>
            <a:endParaRPr lang="en-AU" sz="1800" dirty="0">
              <a:solidFill>
                <a:schemeClr val="tx1"/>
              </a:solidFill>
            </a:endParaRP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Nuclear energy is  powerful, efficient and green for the future.</a:t>
            </a:r>
            <a:endParaRPr lang="en-AU" sz="18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dirty="0">
                <a:solidFill>
                  <a:schemeClr val="tx1"/>
                </a:solidFill>
              </a:rPr>
              <a:t>Nuclear waste remains hazardous for thousands of years and poses disposal challenges.</a:t>
            </a:r>
            <a:endParaRPr lang="en-AU" sz="1800" dirty="0">
              <a:solidFill>
                <a:schemeClr val="tx1"/>
              </a:solidFill>
            </a:endParaRP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a:solidFill>
                  <a:schemeClr val="tx1"/>
                </a:solidFill>
              </a:rPr>
              <a:t>Nuclear plants require minimal land and generate very little waste compared to their energy output.</a:t>
            </a:r>
            <a:endParaRPr lang="en-AU" sz="1800">
              <a:solidFill>
                <a:schemeClr val="tx1"/>
              </a:solidFill>
            </a:endParaRPr>
          </a:p>
        </p:txBody>
      </p:sp>
      <p:sp>
        <p:nvSpPr>
          <p:cNvPr id="11" name="Slide Number Placeholder 10">
            <a:extLst>
              <a:ext uri="{FF2B5EF4-FFF2-40B4-BE49-F238E27FC236}">
                <a16:creationId xmlns:a16="http://schemas.microsoft.com/office/drawing/2014/main" id="{AC341448-3645-E6E2-CD7F-B1D8BC7BD19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136</a:t>
            </a:fld>
            <a:endParaRPr lang="en-AU">
              <a:solidFill>
                <a:schemeClr val="bg1"/>
              </a:solidFill>
            </a:endParaRPr>
          </a:p>
        </p:txBody>
      </p:sp>
    </p:spTree>
    <p:extLst>
      <p:ext uri="{BB962C8B-B14F-4D97-AF65-F5344CB8AC3E}">
        <p14:creationId xmlns:p14="http://schemas.microsoft.com/office/powerpoint/2010/main" val="214637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(2) </a:t>
            </a:r>
            <a:endParaRPr lang="en-AU" dirty="0">
              <a:solidFill>
                <a:schemeClr val="tx2"/>
              </a:solidFill>
              <a:latin typeface="+mj-lt"/>
            </a:endParaRPr>
          </a:p>
        </p:txBody>
      </p:sp>
      <p:sp>
        <p:nvSpPr>
          <p:cNvPr id="9" name="Text Placeholder 8">
            <a:extLst>
              <a:ext uri="{FF2B5EF4-FFF2-40B4-BE49-F238E27FC236}">
                <a16:creationId xmlns:a16="http://schemas.microsoft.com/office/drawing/2014/main" id="{98FDC00C-0E7D-F9DC-79C6-631F69C21E20}"/>
              </a:ext>
            </a:extLst>
          </p:cNvPr>
          <p:cNvSpPr>
            <a:spLocks noGrp="1"/>
          </p:cNvSpPr>
          <p:nvPr>
            <p:ph type="body" sz="quarter" idx="18"/>
          </p:nvPr>
        </p:nvSpPr>
        <p:spPr/>
        <p:txBody>
          <a:bodyPr/>
          <a:lstStyle/>
          <a:p>
            <a:r>
              <a:rPr lang="en-US" dirty="0">
                <a:latin typeface="+mj-lt"/>
              </a:rPr>
              <a:t>Wind power</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Wind farms consume vast amounts of land and create visual pollution.</a:t>
            </a:r>
          </a:p>
        </p:txBody>
      </p:sp>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Wind energy is one of the cheapest renewable energy sources available.</a:t>
            </a: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a:t>
            </a:r>
            <a:endParaRPr lang="en-AU" sz="54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Wind farms use minimal land and can coexist with agriculture.</a:t>
            </a: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Wind turbines can harm wildlife and are not reliable without backup energy.</a:t>
            </a:r>
          </a:p>
        </p:txBody>
      </p:sp>
      <p:sp>
        <p:nvSpPr>
          <p:cNvPr id="10" name="Slide Number Placeholder 9">
            <a:extLst>
              <a:ext uri="{FF2B5EF4-FFF2-40B4-BE49-F238E27FC236}">
                <a16:creationId xmlns:a16="http://schemas.microsoft.com/office/drawing/2014/main" id="{420431BF-EE92-8EC0-090F-BF107F01C4A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137</a:t>
            </a:fld>
            <a:endParaRPr lang="en-AU">
              <a:solidFill>
                <a:schemeClr val="bg1"/>
              </a:solidFill>
            </a:endParaRPr>
          </a:p>
        </p:txBody>
      </p:sp>
    </p:spTree>
    <p:extLst>
      <p:ext uri="{BB962C8B-B14F-4D97-AF65-F5344CB8AC3E}">
        <p14:creationId xmlns:p14="http://schemas.microsoft.com/office/powerpoint/2010/main" val="24962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(3)</a:t>
            </a:r>
            <a:endParaRPr lang="en-AU" dirty="0">
              <a:solidFill>
                <a:schemeClr val="tx2"/>
              </a:solidFill>
              <a:latin typeface="+mj-lt"/>
            </a:endParaRPr>
          </a:p>
        </p:txBody>
      </p:sp>
      <p:sp>
        <p:nvSpPr>
          <p:cNvPr id="9" name="Text Placeholder 8">
            <a:extLst>
              <a:ext uri="{FF2B5EF4-FFF2-40B4-BE49-F238E27FC236}">
                <a16:creationId xmlns:a16="http://schemas.microsoft.com/office/drawing/2014/main" id="{BC471E39-9B23-3518-3F6A-9277416B8EE4}"/>
              </a:ext>
            </a:extLst>
          </p:cNvPr>
          <p:cNvSpPr>
            <a:spLocks noGrp="1"/>
          </p:cNvSpPr>
          <p:nvPr>
            <p:ph type="body" sz="quarter" idx="18"/>
          </p:nvPr>
        </p:nvSpPr>
        <p:spPr/>
        <p:txBody>
          <a:bodyPr/>
          <a:lstStyle/>
          <a:p>
            <a:r>
              <a:rPr lang="en-US" dirty="0">
                <a:latin typeface="+mj-lt"/>
              </a:rPr>
              <a:t>Gas</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mc:AlternateContent xmlns:mc="http://schemas.openxmlformats.org/markup-compatibility/2006" xmlns:a14="http://schemas.microsoft.com/office/drawing/2010/main">
        <mc:Choice Requires="a14">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The cost of gas is hard to predict and it still emits a lot of </a:t>
                </a:r>
                <a14:m>
                  <m:oMath xmlns:m="http://schemas.openxmlformats.org/officeDocument/2006/math">
                    <m:sSub>
                      <m:sSubPr>
                        <m:ctrlPr>
                          <a:rPr lang="en-AU" sz="2000" i="1" dirty="0" smtClean="0">
                            <a:solidFill>
                              <a:schemeClr val="tx1"/>
                            </a:solidFill>
                            <a:latin typeface="Cambria Math" panose="02040503050406030204" pitchFamily="18" charset="0"/>
                          </a:rPr>
                        </m:ctrlPr>
                      </m:sSubPr>
                      <m:e>
                        <m:r>
                          <a:rPr lang="en-AU" sz="2000" b="0" i="1" dirty="0" smtClean="0">
                            <a:solidFill>
                              <a:schemeClr val="tx1"/>
                            </a:solidFill>
                            <a:latin typeface="Cambria Math" panose="02040503050406030204" pitchFamily="18" charset="0"/>
                          </a:rPr>
                          <m:t>𝐶</m:t>
                        </m:r>
                        <m:r>
                          <a:rPr lang="en-AU" sz="2000" b="0" i="1" dirty="0" smtClean="0">
                            <a:solidFill>
                              <a:schemeClr val="tx1"/>
                            </a:solidFill>
                            <a:latin typeface="Cambria Math" panose="02040503050406030204" pitchFamily="18" charset="0"/>
                          </a:rPr>
                          <m:t>0</m:t>
                        </m:r>
                      </m:e>
                      <m:sub>
                        <m:r>
                          <a:rPr lang="en-AU" sz="2000" b="0" i="1" dirty="0" smtClean="0">
                            <a:solidFill>
                              <a:schemeClr val="tx1"/>
                            </a:solidFill>
                            <a:latin typeface="Cambria Math" panose="02040503050406030204" pitchFamily="18" charset="0"/>
                          </a:rPr>
                          <m:t>2</m:t>
                        </m:r>
                      </m:sub>
                    </m:sSub>
                    <m:r>
                      <a:rPr lang="en-AU" sz="2000" b="0" i="1" dirty="0" smtClean="0">
                        <a:solidFill>
                          <a:schemeClr val="tx1"/>
                        </a:solidFill>
                        <a:latin typeface="Cambria Math" panose="02040503050406030204" pitchFamily="18" charset="0"/>
                      </a:rPr>
                      <m:t>.</m:t>
                    </m:r>
                  </m:oMath>
                </a14:m>
                <a:endParaRPr lang="en-AU" sz="2000" dirty="0">
                  <a:solidFill>
                    <a:schemeClr val="tx1"/>
                  </a:solidFill>
                </a:endParaRPr>
              </a:p>
            </p:txBody>
          </p:sp>
        </mc:Choice>
        <mc:Fallback xmlns="">
          <p:sp>
            <p:nvSpPr>
              <p:cNvPr id="2" name="Speech Bubble: Rectangle with Corners Rounded 1">
                <a:extLst>
                  <a:ext uri="{FF2B5EF4-FFF2-40B4-BE49-F238E27FC236}">
                    <a16:creationId xmlns:a16="http://schemas.microsoft.com/office/drawing/2014/main" id="{7F3C8BBE-74C3-3BA5-5B54-05864E58F0D6}"/>
                  </a:ext>
                </a:extLst>
              </p:cNvPr>
              <p:cNvSpPr>
                <a:spLocks noRot="1" noChangeAspect="1" noMove="1" noResize="1" noEditPoints="1" noAdjustHandles="1" noChangeArrowheads="1" noChangeShapeType="1" noTextEdit="1"/>
              </p:cNvSpPr>
              <p:nvPr/>
            </p:nvSpPr>
            <p:spPr>
              <a:xfrm>
                <a:off x="211225" y="1368000"/>
                <a:ext cx="2278953" cy="2228376"/>
              </a:xfrm>
              <a:prstGeom prst="wedgeRoundRectCallout">
                <a:avLst>
                  <a:gd name="adj1" fmla="val -4556"/>
                  <a:gd name="adj2" fmla="val 75662"/>
                  <a:gd name="adj3" fmla="val 16667"/>
                </a:avLst>
              </a:prstGeom>
              <a:blipFill>
                <a:blip r:embed="rId8"/>
                <a:stretch>
                  <a:fillRect/>
                </a:stretch>
              </a:blipFill>
            </p:spPr>
            <p:txBody>
              <a:bodyPr/>
              <a:lstStyle/>
              <a:p>
                <a:r>
                  <a:rPr lang="en-AU">
                    <a:noFill/>
                  </a:rPr>
                  <a:t> </a:t>
                </a:r>
              </a:p>
            </p:txBody>
          </p:sp>
        </mc:Fallback>
      </mc:AlternateContent>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a:solidFill>
                  <a:schemeClr val="tx1"/>
                </a:solidFill>
              </a:rPr>
              <a:t>Natural gas is the bridge to a sustainable energy future.</a:t>
            </a: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Natural gas is a cleaner alternative to coal and can be used whenever we need it.</a:t>
            </a:r>
            <a:endParaRPr lang="en-AU" sz="14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a:t>
            </a:r>
            <a:endParaRPr lang="en-AU" sz="1800" dirty="0">
              <a:solidFill>
                <a:schemeClr val="tx1"/>
              </a:solidFill>
            </a:endParaRP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Natural gas extraction through fracking can contaminate water and cause earthquakes.</a:t>
            </a:r>
          </a:p>
        </p:txBody>
      </p:sp>
      <p:sp>
        <p:nvSpPr>
          <p:cNvPr id="10" name="Slide Number Placeholder 9">
            <a:extLst>
              <a:ext uri="{FF2B5EF4-FFF2-40B4-BE49-F238E27FC236}">
                <a16:creationId xmlns:a16="http://schemas.microsoft.com/office/drawing/2014/main" id="{D7025D80-24B9-8DA6-D567-5E38B293768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138</a:t>
            </a:fld>
            <a:endParaRPr lang="en-AU">
              <a:solidFill>
                <a:schemeClr val="bg1"/>
              </a:solidFill>
            </a:endParaRPr>
          </a:p>
        </p:txBody>
      </p:sp>
    </p:spTree>
    <p:extLst>
      <p:ext uri="{BB962C8B-B14F-4D97-AF65-F5344CB8AC3E}">
        <p14:creationId xmlns:p14="http://schemas.microsoft.com/office/powerpoint/2010/main" val="227578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AB3E90-8BEC-A157-F425-00062A51F1A6}"/>
              </a:ext>
            </a:extLst>
          </p:cNvPr>
          <p:cNvSpPr>
            <a:spLocks noGrp="1"/>
          </p:cNvSpPr>
          <p:nvPr>
            <p:ph type="title"/>
          </p:nvPr>
        </p:nvSpPr>
        <p:spPr/>
        <p:txBody>
          <a:bodyPr/>
          <a:lstStyle/>
          <a:p>
            <a:r>
              <a:rPr lang="en-AU" dirty="0">
                <a:latin typeface="+mj-lt"/>
              </a:rPr>
              <a:t>4.5 Truths, lies and the in between (4)</a:t>
            </a:r>
            <a:endParaRPr lang="en-AU" dirty="0">
              <a:solidFill>
                <a:schemeClr val="tx2"/>
              </a:solidFill>
              <a:latin typeface="+mj-lt"/>
            </a:endParaRPr>
          </a:p>
        </p:txBody>
      </p:sp>
      <p:sp>
        <p:nvSpPr>
          <p:cNvPr id="9" name="Text Placeholder 8">
            <a:extLst>
              <a:ext uri="{FF2B5EF4-FFF2-40B4-BE49-F238E27FC236}">
                <a16:creationId xmlns:a16="http://schemas.microsoft.com/office/drawing/2014/main" id="{9D8C3F62-A85A-F9EE-77A6-F1C9E1A0E307}"/>
              </a:ext>
            </a:extLst>
          </p:cNvPr>
          <p:cNvSpPr>
            <a:spLocks noGrp="1"/>
          </p:cNvSpPr>
          <p:nvPr>
            <p:ph type="body" sz="quarter" idx="18"/>
          </p:nvPr>
        </p:nvSpPr>
        <p:spPr/>
        <p:txBody>
          <a:bodyPr/>
          <a:lstStyle/>
          <a:p>
            <a:r>
              <a:rPr lang="en-US" dirty="0">
                <a:latin typeface="+mj-lt"/>
              </a:rPr>
              <a:t>Hydropower</a:t>
            </a:r>
          </a:p>
        </p:txBody>
      </p:sp>
      <p:pic>
        <p:nvPicPr>
          <p:cNvPr id="8" name="Graphic 7">
            <a:extLst>
              <a:ext uri="{FF2B5EF4-FFF2-40B4-BE49-F238E27FC236}">
                <a16:creationId xmlns:a16="http://schemas.microsoft.com/office/drawing/2014/main" id="{70A1F683-7010-50CA-AEC9-1DE50328244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622886" y="4035696"/>
            <a:ext cx="2239626" cy="2162250"/>
          </a:xfrm>
          <a:prstGeom prst="rect">
            <a:avLst/>
          </a:prstGeom>
        </p:spPr>
      </p:pic>
      <p:pic>
        <p:nvPicPr>
          <p:cNvPr id="16" name="Graphic 15">
            <a:extLst>
              <a:ext uri="{FF2B5EF4-FFF2-40B4-BE49-F238E27FC236}">
                <a16:creationId xmlns:a16="http://schemas.microsoft.com/office/drawing/2014/main" id="{A53633CE-D68D-93FB-8036-94422D672E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159" y="4035696"/>
            <a:ext cx="2162250" cy="2162250"/>
          </a:xfrm>
          <a:prstGeom prst="rect">
            <a:avLst/>
          </a:prstGeom>
        </p:spPr>
      </p:pic>
      <p:sp>
        <p:nvSpPr>
          <p:cNvPr id="19" name="Rectangle 18">
            <a:extLst>
              <a:ext uri="{FF2B5EF4-FFF2-40B4-BE49-F238E27FC236}">
                <a16:creationId xmlns:a16="http://schemas.microsoft.com/office/drawing/2014/main" id="{58F2DC15-AA28-E482-EAE0-C745F251FABC}"/>
              </a:ext>
              <a:ext uri="{C183D7F6-B498-43B3-948B-1728B52AA6E4}">
                <adec:decorative xmlns:adec="http://schemas.microsoft.com/office/drawing/2017/decorative" val="1"/>
              </a:ext>
            </a:extLst>
          </p:cNvPr>
          <p:cNvSpPr/>
          <p:nvPr/>
        </p:nvSpPr>
        <p:spPr>
          <a:xfrm>
            <a:off x="0" y="5850000"/>
            <a:ext cx="12192000" cy="10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7" name="Graphic 56">
            <a:extLst>
              <a:ext uri="{FF2B5EF4-FFF2-40B4-BE49-F238E27FC236}">
                <a16:creationId xmlns:a16="http://schemas.microsoft.com/office/drawing/2014/main" id="{67EE92BF-35EF-3C7B-8687-EC7D1DAFAD2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720" y="4040995"/>
            <a:ext cx="2162250" cy="2162250"/>
          </a:xfrm>
          <a:prstGeom prst="rect">
            <a:avLst/>
          </a:prstGeom>
        </p:spPr>
      </p:pic>
      <p:pic>
        <p:nvPicPr>
          <p:cNvPr id="58" name="Graphic 57">
            <a:extLst>
              <a:ext uri="{FF2B5EF4-FFF2-40B4-BE49-F238E27FC236}">
                <a16:creationId xmlns:a16="http://schemas.microsoft.com/office/drawing/2014/main" id="{48681D67-5171-CA90-94BE-9D31DD9DB6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5980" y="4035696"/>
            <a:ext cx="2162250" cy="2162250"/>
          </a:xfrm>
          <a:prstGeom prst="rect">
            <a:avLst/>
          </a:prstGeom>
        </p:spPr>
      </p:pic>
      <p:pic>
        <p:nvPicPr>
          <p:cNvPr id="59" name="Graphic 58">
            <a:extLst>
              <a:ext uri="{FF2B5EF4-FFF2-40B4-BE49-F238E27FC236}">
                <a16:creationId xmlns:a16="http://schemas.microsoft.com/office/drawing/2014/main" id="{5AED94D6-CA88-2675-8D83-28B25D9F50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053479" y="4035696"/>
            <a:ext cx="2162250" cy="2162250"/>
          </a:xfrm>
          <a:prstGeom prst="rect">
            <a:avLst/>
          </a:prstGeom>
        </p:spPr>
      </p:pic>
      <p:sp>
        <p:nvSpPr>
          <p:cNvPr id="2" name="Speech Bubble: Rectangle with Corners Rounded 1">
            <a:extLst>
              <a:ext uri="{FF2B5EF4-FFF2-40B4-BE49-F238E27FC236}">
                <a16:creationId xmlns:a16="http://schemas.microsoft.com/office/drawing/2014/main" id="{7F3C8BBE-74C3-3BA5-5B54-05864E58F0D6}"/>
              </a:ext>
            </a:extLst>
          </p:cNvPr>
          <p:cNvSpPr/>
          <p:nvPr/>
        </p:nvSpPr>
        <p:spPr>
          <a:xfrm>
            <a:off x="211225" y="1368000"/>
            <a:ext cx="2278953" cy="2228376"/>
          </a:xfrm>
          <a:prstGeom prst="wedgeRoundRectCallout">
            <a:avLst>
              <a:gd name="adj1" fmla="val -4556"/>
              <a:gd name="adj2" fmla="val 75662"/>
              <a:gd name="adj3" fmla="val 16667"/>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Hydropower provides a reliable and low-cost source of renewable energy, ensuring stability in our power grid.</a:t>
            </a:r>
          </a:p>
        </p:txBody>
      </p:sp>
      <p:sp>
        <p:nvSpPr>
          <p:cNvPr id="7" name="Speech Bubble: Rectangle with Corners Rounded 6">
            <a:extLst>
              <a:ext uri="{FF2B5EF4-FFF2-40B4-BE49-F238E27FC236}">
                <a16:creationId xmlns:a16="http://schemas.microsoft.com/office/drawing/2014/main" id="{5C5A744A-804D-896D-86B9-B33D05F895D3}"/>
              </a:ext>
            </a:extLst>
          </p:cNvPr>
          <p:cNvSpPr/>
          <p:nvPr/>
        </p:nvSpPr>
        <p:spPr>
          <a:xfrm>
            <a:off x="2665970" y="1384649"/>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Hydropower means endless, pure energy with zero environmental impact!</a:t>
            </a:r>
          </a:p>
        </p:txBody>
      </p:sp>
      <p:sp>
        <p:nvSpPr>
          <p:cNvPr id="3" name="Speech Bubble: Rectangle with Corners Rounded 2">
            <a:extLst>
              <a:ext uri="{FF2B5EF4-FFF2-40B4-BE49-F238E27FC236}">
                <a16:creationId xmlns:a16="http://schemas.microsoft.com/office/drawing/2014/main" id="{FB21129E-89EC-33E1-4809-43F5F508C952}"/>
              </a:ext>
            </a:extLst>
          </p:cNvPr>
          <p:cNvSpPr/>
          <p:nvPr/>
        </p:nvSpPr>
        <p:spPr>
          <a:xfrm>
            <a:off x="5120715" y="1368000"/>
            <a:ext cx="2278953" cy="2228376"/>
          </a:xfrm>
          <a:prstGeom prst="wedgeRoundRectCallout">
            <a:avLst>
              <a:gd name="adj1" fmla="val -4556"/>
              <a:gd name="adj2" fmla="val 75662"/>
              <a:gd name="adj3" fmla="val 16667"/>
            </a:avLst>
          </a:prstGeom>
          <a:solidFill>
            <a:schemeClr val="accent6">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000" dirty="0">
                <a:solidFill>
                  <a:schemeClr val="tx1"/>
                </a:solidFill>
              </a:rPr>
              <a:t>Hydropower can disrupt local ecosystems and displace communities.</a:t>
            </a:r>
            <a:endParaRPr lang="en-AU" sz="1400" dirty="0">
              <a:solidFill>
                <a:schemeClr val="tx1"/>
              </a:solidFill>
            </a:endParaRPr>
          </a:p>
        </p:txBody>
      </p:sp>
      <p:sp>
        <p:nvSpPr>
          <p:cNvPr id="5" name="Speech Bubble: Rectangle with Corners Rounded 4">
            <a:extLst>
              <a:ext uri="{FF2B5EF4-FFF2-40B4-BE49-F238E27FC236}">
                <a16:creationId xmlns:a16="http://schemas.microsoft.com/office/drawing/2014/main" id="{EA24C5C1-52B0-2BD9-B537-4BA26FB27297}"/>
              </a:ext>
            </a:extLst>
          </p:cNvPr>
          <p:cNvSpPr/>
          <p:nvPr/>
        </p:nvSpPr>
        <p:spPr>
          <a:xfrm>
            <a:off x="7575460" y="1393650"/>
            <a:ext cx="2078936" cy="2228376"/>
          </a:xfrm>
          <a:prstGeom prst="wedgeRoundRectCallout">
            <a:avLst>
              <a:gd name="adj1" fmla="val -4556"/>
              <a:gd name="adj2" fmla="val 75662"/>
              <a:gd name="adj3" fmla="val 16667"/>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rPr>
              <a:t>?</a:t>
            </a:r>
            <a:endParaRPr lang="en-AU" sz="4800" dirty="0">
              <a:solidFill>
                <a:schemeClr val="tx1"/>
              </a:solidFill>
            </a:endParaRPr>
          </a:p>
        </p:txBody>
      </p:sp>
      <p:sp>
        <p:nvSpPr>
          <p:cNvPr id="6" name="Speech Bubble: Rectangle with Corners Rounded 5">
            <a:extLst>
              <a:ext uri="{FF2B5EF4-FFF2-40B4-BE49-F238E27FC236}">
                <a16:creationId xmlns:a16="http://schemas.microsoft.com/office/drawing/2014/main" id="{2FB5DC91-1CAA-045C-9434-BAB487F6D42B}"/>
              </a:ext>
            </a:extLst>
          </p:cNvPr>
          <p:cNvSpPr/>
          <p:nvPr/>
        </p:nvSpPr>
        <p:spPr>
          <a:xfrm>
            <a:off x="9798585" y="1411478"/>
            <a:ext cx="2278953" cy="2228376"/>
          </a:xfrm>
          <a:prstGeom prst="wedgeRoundRectCallout">
            <a:avLst>
              <a:gd name="adj1" fmla="val -4556"/>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1800">
                <a:solidFill>
                  <a:schemeClr val="tx1"/>
                </a:solidFill>
              </a:rPr>
              <a:t>Hydropower projects create beautiful reservoirs for recreation.</a:t>
            </a:r>
          </a:p>
        </p:txBody>
      </p:sp>
      <p:sp>
        <p:nvSpPr>
          <p:cNvPr id="10" name="Slide Number Placeholder 9">
            <a:extLst>
              <a:ext uri="{FF2B5EF4-FFF2-40B4-BE49-F238E27FC236}">
                <a16:creationId xmlns:a16="http://schemas.microsoft.com/office/drawing/2014/main" id="{4EFB4A85-3CA0-CBDC-1EAB-A7216E6E106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solidFill>
                  <a:schemeClr val="bg1"/>
                </a:solidFill>
              </a:rPr>
              <a:t>139</a:t>
            </a:fld>
            <a:endParaRPr lang="en-AU">
              <a:solidFill>
                <a:schemeClr val="bg1"/>
              </a:solidFill>
            </a:endParaRPr>
          </a:p>
        </p:txBody>
      </p:sp>
    </p:spTree>
    <p:extLst>
      <p:ext uri="{BB962C8B-B14F-4D97-AF65-F5344CB8AC3E}">
        <p14:creationId xmlns:p14="http://schemas.microsoft.com/office/powerpoint/2010/main" val="155112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2E4CB80-DE2B-1373-B175-1D8919877762}"/>
                  </a:ext>
                </a:extLst>
              </p:cNvPr>
              <p:cNvSpPr>
                <a:spLocks noGrp="1"/>
              </p:cNvSpPr>
              <p:nvPr>
                <p:ph type="title"/>
              </p:nvPr>
            </p:nvSpPr>
            <p:spPr/>
            <p:txBody>
              <a:bodyPr/>
              <a:lstStyle/>
              <a:p>
                <a:r>
                  <a:rPr lang="en-AU" dirty="0">
                    <a:latin typeface="+mj-lt"/>
                  </a:rPr>
                  <a:t>1.2 Energy cubes – pull-back car (final, </a:t>
                </a:r>
                <a14:m>
                  <m:oMath xmlns:m="http://schemas.openxmlformats.org/officeDocument/2006/math">
                    <m:sSub>
                      <m:sSubPr>
                        <m:ctrlPr>
                          <a:rPr lang="en-AU" i="1" dirty="0" smtClean="0">
                            <a:latin typeface="Cambria Math" panose="02040503050406030204" pitchFamily="18" charset="0"/>
                          </a:rPr>
                        </m:ctrlPr>
                      </m:sSubPr>
                      <m:e>
                        <m:r>
                          <a:rPr lang="en-AU" i="1" dirty="0" smtClean="0">
                            <a:latin typeface="Cambria Math" panose="02040503050406030204" pitchFamily="18" charset="0"/>
                          </a:rPr>
                          <m:t>𝑡</m:t>
                        </m:r>
                      </m:e>
                      <m:sub>
                        <m:r>
                          <a:rPr lang="en-US" b="0" i="1" dirty="0" smtClean="0">
                            <a:latin typeface="Cambria Math" panose="02040503050406030204" pitchFamily="18" charset="0"/>
                          </a:rPr>
                          <m:t>3</m:t>
                        </m:r>
                      </m:sub>
                    </m:sSub>
                  </m:oMath>
                </a14:m>
                <a:r>
                  <a:rPr lang="en-AU" dirty="0">
                    <a:latin typeface="+mj-lt"/>
                  </a:rPr>
                  <a:t>)</a:t>
                </a:r>
              </a:p>
            </p:txBody>
          </p:sp>
        </mc:Choice>
        <mc:Fallback xmlns="">
          <p:sp>
            <p:nvSpPr>
              <p:cNvPr id="2" name="Title 1">
                <a:extLst>
                  <a:ext uri="{FF2B5EF4-FFF2-40B4-BE49-F238E27FC236}">
                    <a16:creationId xmlns:a16="http://schemas.microsoft.com/office/drawing/2014/main" id="{92E4CB80-DE2B-1373-B175-1D8919877762}"/>
                  </a:ext>
                </a:extLst>
              </p:cNvPr>
              <p:cNvSpPr>
                <a:spLocks noGrp="1" noRot="1" noChangeAspect="1" noMove="1" noResize="1" noEditPoints="1" noAdjustHandles="1" noChangeArrowheads="1" noChangeShapeType="1" noTextEdit="1"/>
              </p:cNvSpPr>
              <p:nvPr>
                <p:ph type="title"/>
              </p:nvPr>
            </p:nvSpPr>
            <p:spPr>
              <a:blipFill>
                <a:blip r:embed="rId4"/>
                <a:stretch>
                  <a:fillRect l="-2389" t="-35556" b="-41111"/>
                </a:stretch>
              </a:blipFill>
            </p:spPr>
            <p:txBody>
              <a:bodyPr/>
              <a:lstStyle/>
              <a:p>
                <a:r>
                  <a:rPr lang="en-AU">
                    <a:noFill/>
                  </a:rPr>
                  <a:t> </a:t>
                </a:r>
              </a:p>
            </p:txBody>
          </p:sp>
        </mc:Fallback>
      </mc:AlternateContent>
      <p:grpSp>
        <p:nvGrpSpPr>
          <p:cNvPr id="86" name="Group 85" descr="mini whiteboard with regions drawn for Car, Table and Air. 8 cubes, 7 with the letter K (for kinetic) and 1 with a T (for thermal) are in the Car region. The Table and Air regions each have 1 cube with a T facing upwards. ">
            <a:extLst>
              <a:ext uri="{FF2B5EF4-FFF2-40B4-BE49-F238E27FC236}">
                <a16:creationId xmlns:a16="http://schemas.microsoft.com/office/drawing/2014/main" id="{4CC5022C-1224-AFED-5B16-2F05305B00DF}"/>
              </a:ext>
            </a:extLst>
          </p:cNvPr>
          <p:cNvGrpSpPr/>
          <p:nvPr/>
        </p:nvGrpSpPr>
        <p:grpSpPr>
          <a:xfrm>
            <a:off x="404839" y="1398881"/>
            <a:ext cx="7215397" cy="4891413"/>
            <a:chOff x="790683" y="1571601"/>
            <a:chExt cx="7215397" cy="4891413"/>
          </a:xfrm>
        </p:grpSpPr>
        <p:sp>
          <p:nvSpPr>
            <p:cNvPr id="4" name="Rectangle: Rounded Corners 3">
              <a:extLst>
                <a:ext uri="{FF2B5EF4-FFF2-40B4-BE49-F238E27FC236}">
                  <a16:creationId xmlns:a16="http://schemas.microsoft.com/office/drawing/2014/main" id="{C618FB6E-5089-8D98-810E-D008442B0654}"/>
                </a:ext>
              </a:extLst>
            </p:cNvPr>
            <p:cNvSpPr/>
            <p:nvPr/>
          </p:nvSpPr>
          <p:spPr>
            <a:xfrm>
              <a:off x="790683" y="1571601"/>
              <a:ext cx="7215397" cy="4891413"/>
            </a:xfrm>
            <a:prstGeom prst="roundRect">
              <a:avLst>
                <a:gd name="adj" fmla="val 12305"/>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84" name="Group 83">
              <a:extLst>
                <a:ext uri="{FF2B5EF4-FFF2-40B4-BE49-F238E27FC236}">
                  <a16:creationId xmlns:a16="http://schemas.microsoft.com/office/drawing/2014/main" id="{123F653A-0099-FB87-78F5-20BDD25DA5EE}"/>
                </a:ext>
              </a:extLst>
            </p:cNvPr>
            <p:cNvGrpSpPr/>
            <p:nvPr/>
          </p:nvGrpSpPr>
          <p:grpSpPr>
            <a:xfrm>
              <a:off x="4998065" y="1829584"/>
              <a:ext cx="2693490" cy="2889804"/>
              <a:chOff x="5232812" y="1900409"/>
              <a:chExt cx="2693490" cy="2889804"/>
            </a:xfrm>
          </p:grpSpPr>
          <p:sp>
            <p:nvSpPr>
              <p:cNvPr id="6" name="Rectangle: Rounded Corners 5">
                <a:extLst>
                  <a:ext uri="{FF2B5EF4-FFF2-40B4-BE49-F238E27FC236}">
                    <a16:creationId xmlns:a16="http://schemas.microsoft.com/office/drawing/2014/main" id="{7B9F325B-34C1-87D5-DD93-A2B3B282F3EC}"/>
                  </a:ext>
                </a:extLst>
              </p:cNvPr>
              <p:cNvSpPr/>
              <p:nvPr/>
            </p:nvSpPr>
            <p:spPr>
              <a:xfrm>
                <a:off x="5232812" y="1900409"/>
                <a:ext cx="2693490" cy="2889804"/>
              </a:xfrm>
              <a:prstGeom prst="roundRect">
                <a:avLst>
                  <a:gd name="adj" fmla="val 11499"/>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pPr>
                <a:r>
                  <a:rPr lang="en-AU" sz="2000" b="1" dirty="0">
                    <a:solidFill>
                      <a:schemeClr val="tx1"/>
                    </a:solidFill>
                    <a:latin typeface="+mj-lt"/>
                  </a:rPr>
                  <a:t>Table</a:t>
                </a:r>
              </a:p>
            </p:txBody>
          </p:sp>
          <p:sp>
            <p:nvSpPr>
              <p:cNvPr id="44" name="Cube 43">
                <a:extLst>
                  <a:ext uri="{FF2B5EF4-FFF2-40B4-BE49-F238E27FC236}">
                    <a16:creationId xmlns:a16="http://schemas.microsoft.com/office/drawing/2014/main" id="{3D2FB287-D296-79C4-3DED-7489D7E36138}"/>
                  </a:ext>
                </a:extLst>
              </p:cNvPr>
              <p:cNvSpPr/>
              <p:nvPr/>
            </p:nvSpPr>
            <p:spPr>
              <a:xfrm>
                <a:off x="5564385" y="3842915"/>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45" name="TextBox 44">
                <a:extLst>
                  <a:ext uri="{FF2B5EF4-FFF2-40B4-BE49-F238E27FC236}">
                    <a16:creationId xmlns:a16="http://schemas.microsoft.com/office/drawing/2014/main" id="{7D6141C0-30CE-CE07-8CF2-7F982A42A16E}"/>
                  </a:ext>
                </a:extLst>
              </p:cNvPr>
              <p:cNvSpPr txBox="1"/>
              <p:nvPr/>
            </p:nvSpPr>
            <p:spPr>
              <a:xfrm>
                <a:off x="5703297" y="4014124"/>
                <a:ext cx="353860" cy="320456"/>
              </a:xfrm>
              <a:prstGeom prst="rect">
                <a:avLst/>
              </a:prstGeom>
              <a:noFill/>
            </p:spPr>
            <p:txBody>
              <a:bodyPr wrap="square" lIns="0" tIns="0" rIns="0" bIns="0" rtlCol="0">
                <a:noAutofit/>
              </a:bodyPr>
              <a:lstStyle/>
              <a:p>
                <a:pPr algn="l"/>
                <a:r>
                  <a:rPr lang="en-AU" sz="2000" b="1">
                    <a:solidFill>
                      <a:schemeClr val="tx2"/>
                    </a:solidFill>
                  </a:rPr>
                  <a:t>T</a:t>
                </a:r>
              </a:p>
            </p:txBody>
          </p:sp>
          <p:sp>
            <p:nvSpPr>
              <p:cNvPr id="46" name="TextBox 45">
                <a:extLst>
                  <a:ext uri="{FF2B5EF4-FFF2-40B4-BE49-F238E27FC236}">
                    <a16:creationId xmlns:a16="http://schemas.microsoft.com/office/drawing/2014/main" id="{8ABCF1D3-7CF6-4775-16A2-A9EFA5B45660}"/>
                  </a:ext>
                </a:extLst>
              </p:cNvPr>
              <p:cNvSpPr txBox="1"/>
              <p:nvPr/>
            </p:nvSpPr>
            <p:spPr>
              <a:xfrm rot="16200000">
                <a:off x="5718061" y="3721558"/>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sp>
            <p:nvSpPr>
              <p:cNvPr id="47" name="TextBox 46">
                <a:extLst>
                  <a:ext uri="{FF2B5EF4-FFF2-40B4-BE49-F238E27FC236}">
                    <a16:creationId xmlns:a16="http://schemas.microsoft.com/office/drawing/2014/main" id="{9CF0F20B-9D5D-61FA-776C-B817C3110EDF}"/>
                  </a:ext>
                </a:extLst>
              </p:cNvPr>
              <p:cNvSpPr txBox="1"/>
              <p:nvPr/>
            </p:nvSpPr>
            <p:spPr>
              <a:xfrm>
                <a:off x="5834742" y="3899420"/>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accent2"/>
                    </a:solidFill>
                  </a:rPr>
                  <a:t>K</a:t>
                </a:r>
              </a:p>
            </p:txBody>
          </p:sp>
        </p:grpSp>
        <p:grpSp>
          <p:nvGrpSpPr>
            <p:cNvPr id="85" name="Group 84">
              <a:extLst>
                <a:ext uri="{FF2B5EF4-FFF2-40B4-BE49-F238E27FC236}">
                  <a16:creationId xmlns:a16="http://schemas.microsoft.com/office/drawing/2014/main" id="{A07AF2D0-A0A7-9636-98E1-372E8AF7D8B5}"/>
                </a:ext>
              </a:extLst>
            </p:cNvPr>
            <p:cNvGrpSpPr/>
            <p:nvPr/>
          </p:nvGrpSpPr>
          <p:grpSpPr>
            <a:xfrm>
              <a:off x="5015488" y="4878787"/>
              <a:ext cx="2819359" cy="1326610"/>
              <a:chOff x="5240496" y="4992740"/>
              <a:chExt cx="2819359" cy="1326610"/>
            </a:xfrm>
          </p:grpSpPr>
          <p:grpSp>
            <p:nvGrpSpPr>
              <p:cNvPr id="23" name="Group 22">
                <a:extLst>
                  <a:ext uri="{FF2B5EF4-FFF2-40B4-BE49-F238E27FC236}">
                    <a16:creationId xmlns:a16="http://schemas.microsoft.com/office/drawing/2014/main" id="{0F4D6C9E-5223-60D0-03F1-5468BE5352E8}"/>
                  </a:ext>
                </a:extLst>
              </p:cNvPr>
              <p:cNvGrpSpPr/>
              <p:nvPr/>
            </p:nvGrpSpPr>
            <p:grpSpPr>
              <a:xfrm>
                <a:off x="7058673" y="5198645"/>
                <a:ext cx="1001182" cy="646900"/>
                <a:chOff x="2223608" y="3004311"/>
                <a:chExt cx="1001182" cy="646900"/>
              </a:xfrm>
            </p:grpSpPr>
            <p:grpSp>
              <p:nvGrpSpPr>
                <p:cNvPr id="24" name="Group 23">
                  <a:extLst>
                    <a:ext uri="{FF2B5EF4-FFF2-40B4-BE49-F238E27FC236}">
                      <a16:creationId xmlns:a16="http://schemas.microsoft.com/office/drawing/2014/main" id="{28A1B08E-0A92-271E-47B9-DE4CAADEB1BB}"/>
                    </a:ext>
                  </a:extLst>
                </p:cNvPr>
                <p:cNvGrpSpPr/>
                <p:nvPr/>
              </p:nvGrpSpPr>
              <p:grpSpPr>
                <a:xfrm>
                  <a:off x="2223608" y="3004311"/>
                  <a:ext cx="569935" cy="632876"/>
                  <a:chOff x="2223608" y="2979572"/>
                  <a:chExt cx="569935" cy="632876"/>
                </a:xfrm>
              </p:grpSpPr>
              <p:grpSp>
                <p:nvGrpSpPr>
                  <p:cNvPr id="26" name="Group 25">
                    <a:extLst>
                      <a:ext uri="{FF2B5EF4-FFF2-40B4-BE49-F238E27FC236}">
                        <a16:creationId xmlns:a16="http://schemas.microsoft.com/office/drawing/2014/main" id="{5133C5DB-3400-1449-0621-270AB3A550A8}"/>
                      </a:ext>
                    </a:extLst>
                  </p:cNvPr>
                  <p:cNvGrpSpPr/>
                  <p:nvPr/>
                </p:nvGrpSpPr>
                <p:grpSpPr>
                  <a:xfrm>
                    <a:off x="2223608" y="3065310"/>
                    <a:ext cx="569935" cy="547138"/>
                    <a:chOff x="2029216" y="2411260"/>
                    <a:chExt cx="569935" cy="547138"/>
                  </a:xfrm>
                </p:grpSpPr>
                <p:sp>
                  <p:nvSpPr>
                    <p:cNvPr id="28" name="Cube 27">
                      <a:extLst>
                        <a:ext uri="{FF2B5EF4-FFF2-40B4-BE49-F238E27FC236}">
                          <a16:creationId xmlns:a16="http://schemas.microsoft.com/office/drawing/2014/main" id="{D50F7DDC-9A61-85ED-9DEE-09D9D21CFFE1}"/>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29" name="TextBox 28">
                      <a:extLst>
                        <a:ext uri="{FF2B5EF4-FFF2-40B4-BE49-F238E27FC236}">
                          <a16:creationId xmlns:a16="http://schemas.microsoft.com/office/drawing/2014/main" id="{EA610B11-77A3-B588-5C24-FF239650E469}"/>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tx2"/>
                          </a:solidFill>
                        </a:rPr>
                        <a:t>T</a:t>
                      </a:r>
                    </a:p>
                  </p:txBody>
                </p:sp>
              </p:grpSp>
              <p:sp>
                <p:nvSpPr>
                  <p:cNvPr id="27" name="TextBox 26">
                    <a:extLst>
                      <a:ext uri="{FF2B5EF4-FFF2-40B4-BE49-F238E27FC236}">
                        <a16:creationId xmlns:a16="http://schemas.microsoft.com/office/drawing/2014/main" id="{6C2DDDEE-BB2F-AF39-7C4A-FA620B3D10E6}"/>
                      </a:ext>
                    </a:extLst>
                  </p:cNvPr>
                  <p:cNvSpPr txBox="1"/>
                  <p:nvPr/>
                </p:nvSpPr>
                <p:spPr>
                  <a:xfrm rot="16200000">
                    <a:off x="2328781" y="2964808"/>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25" name="TextBox 24">
                  <a:extLst>
                    <a:ext uri="{FF2B5EF4-FFF2-40B4-BE49-F238E27FC236}">
                      <a16:creationId xmlns:a16="http://schemas.microsoft.com/office/drawing/2014/main" id="{49D22B4A-DD9F-1295-1E9C-1554E308BB6F}"/>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accent2"/>
                      </a:solidFill>
                    </a:rPr>
                    <a:t>K</a:t>
                  </a:r>
                </a:p>
              </p:txBody>
            </p:sp>
          </p:grpSp>
          <p:sp>
            <p:nvSpPr>
              <p:cNvPr id="80" name="Rectangle: Rounded Corners 79">
                <a:extLst>
                  <a:ext uri="{FF2B5EF4-FFF2-40B4-BE49-F238E27FC236}">
                    <a16:creationId xmlns:a16="http://schemas.microsoft.com/office/drawing/2014/main" id="{2FC2C793-3E31-D7A3-8026-B36678842AFD}"/>
                  </a:ext>
                </a:extLst>
              </p:cNvPr>
              <p:cNvSpPr/>
              <p:nvPr/>
            </p:nvSpPr>
            <p:spPr>
              <a:xfrm>
                <a:off x="5240496" y="4992740"/>
                <a:ext cx="2693490" cy="1326610"/>
              </a:xfrm>
              <a:prstGeom prst="roundRect">
                <a:avLst>
                  <a:gd name="adj" fmla="val 17128"/>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AU" sz="2000" b="1" dirty="0">
                    <a:solidFill>
                      <a:schemeClr val="tx1"/>
                    </a:solidFill>
                    <a:latin typeface="+mj-lt"/>
                  </a:rPr>
                  <a:t>Air</a:t>
                </a:r>
              </a:p>
            </p:txBody>
          </p:sp>
        </p:grpSp>
        <p:grpSp>
          <p:nvGrpSpPr>
            <p:cNvPr id="83" name="Group 82">
              <a:extLst>
                <a:ext uri="{FF2B5EF4-FFF2-40B4-BE49-F238E27FC236}">
                  <a16:creationId xmlns:a16="http://schemas.microsoft.com/office/drawing/2014/main" id="{81674770-985C-E700-A2E5-6ABEE8BB3DB0}"/>
                </a:ext>
              </a:extLst>
            </p:cNvPr>
            <p:cNvGrpSpPr/>
            <p:nvPr/>
          </p:nvGrpSpPr>
          <p:grpSpPr>
            <a:xfrm>
              <a:off x="1084937" y="1823821"/>
              <a:ext cx="3618410" cy="4380605"/>
              <a:chOff x="1321907" y="1900407"/>
              <a:chExt cx="3618410" cy="4380605"/>
            </a:xfrm>
          </p:grpSpPr>
          <p:sp>
            <p:nvSpPr>
              <p:cNvPr id="5" name="Rectangle: Rounded Corners 4">
                <a:extLst>
                  <a:ext uri="{FF2B5EF4-FFF2-40B4-BE49-F238E27FC236}">
                    <a16:creationId xmlns:a16="http://schemas.microsoft.com/office/drawing/2014/main" id="{EC0B5C23-DE31-3C89-AAC9-19B2CB2C8F08}"/>
                  </a:ext>
                </a:extLst>
              </p:cNvPr>
              <p:cNvSpPr/>
              <p:nvPr/>
            </p:nvSpPr>
            <p:spPr>
              <a:xfrm>
                <a:off x="1321907" y="1900407"/>
                <a:ext cx="3618410" cy="4380605"/>
              </a:xfrm>
              <a:prstGeom prst="roundRect">
                <a:avLst>
                  <a:gd name="adj" fmla="val 11218"/>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l">
                  <a:lnSpc>
                    <a:spcPct val="150000"/>
                  </a:lnSpc>
                </a:pPr>
                <a:r>
                  <a:rPr lang="en-AU" sz="2000" b="1" dirty="0">
                    <a:solidFill>
                      <a:schemeClr val="tx1"/>
                    </a:solidFill>
                    <a:latin typeface="+mj-lt"/>
                  </a:rPr>
                  <a:t>Car</a:t>
                </a:r>
              </a:p>
            </p:txBody>
          </p:sp>
          <p:grpSp>
            <p:nvGrpSpPr>
              <p:cNvPr id="22" name="Group 21">
                <a:extLst>
                  <a:ext uri="{FF2B5EF4-FFF2-40B4-BE49-F238E27FC236}">
                    <a16:creationId xmlns:a16="http://schemas.microsoft.com/office/drawing/2014/main" id="{8382AD5D-9B1E-4CF6-12DA-8A390D9B43A5}"/>
                  </a:ext>
                </a:extLst>
              </p:cNvPr>
              <p:cNvGrpSpPr/>
              <p:nvPr/>
            </p:nvGrpSpPr>
            <p:grpSpPr>
              <a:xfrm>
                <a:off x="3418155" y="5256733"/>
                <a:ext cx="1001182" cy="649538"/>
                <a:chOff x="2223608" y="3001673"/>
                <a:chExt cx="1001182" cy="649538"/>
              </a:xfrm>
            </p:grpSpPr>
            <p:grpSp>
              <p:nvGrpSpPr>
                <p:cNvPr id="21" name="Group 20">
                  <a:extLst>
                    <a:ext uri="{FF2B5EF4-FFF2-40B4-BE49-F238E27FC236}">
                      <a16:creationId xmlns:a16="http://schemas.microsoft.com/office/drawing/2014/main" id="{2683F4FD-291C-4247-5596-817D38BF6E68}"/>
                    </a:ext>
                  </a:extLst>
                </p:cNvPr>
                <p:cNvGrpSpPr/>
                <p:nvPr/>
              </p:nvGrpSpPr>
              <p:grpSpPr>
                <a:xfrm>
                  <a:off x="2223608" y="3001673"/>
                  <a:ext cx="569935" cy="635514"/>
                  <a:chOff x="2223608" y="2976934"/>
                  <a:chExt cx="569935" cy="635514"/>
                </a:xfrm>
              </p:grpSpPr>
              <p:grpSp>
                <p:nvGrpSpPr>
                  <p:cNvPr id="14" name="Group 13">
                    <a:extLst>
                      <a:ext uri="{FF2B5EF4-FFF2-40B4-BE49-F238E27FC236}">
                        <a16:creationId xmlns:a16="http://schemas.microsoft.com/office/drawing/2014/main" id="{34188704-E00A-F1C7-CC6E-9555416EAF04}"/>
                      </a:ext>
                    </a:extLst>
                  </p:cNvPr>
                  <p:cNvGrpSpPr/>
                  <p:nvPr/>
                </p:nvGrpSpPr>
                <p:grpSpPr>
                  <a:xfrm>
                    <a:off x="2223608" y="3065310"/>
                    <a:ext cx="569935" cy="547138"/>
                    <a:chOff x="2029216" y="2411260"/>
                    <a:chExt cx="569935" cy="547138"/>
                  </a:xfrm>
                </p:grpSpPr>
                <p:sp>
                  <p:nvSpPr>
                    <p:cNvPr id="15" name="Cube 14">
                      <a:extLst>
                        <a:ext uri="{FF2B5EF4-FFF2-40B4-BE49-F238E27FC236}">
                          <a16:creationId xmlns:a16="http://schemas.microsoft.com/office/drawing/2014/main" id="{4442D81F-F720-6996-B17B-73904DC1BDD2}"/>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6" name="TextBox 15">
                      <a:extLst>
                        <a:ext uri="{FF2B5EF4-FFF2-40B4-BE49-F238E27FC236}">
                          <a16:creationId xmlns:a16="http://schemas.microsoft.com/office/drawing/2014/main" id="{2AC51D73-9293-CAA9-D25B-B779D274ECF6}"/>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tx2"/>
                          </a:solidFill>
                        </a:rPr>
                        <a:t>T</a:t>
                      </a:r>
                    </a:p>
                  </p:txBody>
                </p:sp>
              </p:grpSp>
              <p:sp>
                <p:nvSpPr>
                  <p:cNvPr id="17" name="TextBox 16">
                    <a:extLst>
                      <a:ext uri="{FF2B5EF4-FFF2-40B4-BE49-F238E27FC236}">
                        <a16:creationId xmlns:a16="http://schemas.microsoft.com/office/drawing/2014/main" id="{1A9A77BC-3506-D06D-890C-998CA2EE93A0}"/>
                      </a:ext>
                    </a:extLst>
                  </p:cNvPr>
                  <p:cNvSpPr txBox="1"/>
                  <p:nvPr/>
                </p:nvSpPr>
                <p:spPr>
                  <a:xfrm rot="16200000">
                    <a:off x="2353632" y="2962170"/>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20" name="TextBox 19">
                  <a:extLst>
                    <a:ext uri="{FF2B5EF4-FFF2-40B4-BE49-F238E27FC236}">
                      <a16:creationId xmlns:a16="http://schemas.microsoft.com/office/drawing/2014/main" id="{EBF50350-F079-39DB-3A57-18C7BFB570E8}"/>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accent2"/>
                      </a:solidFill>
                    </a:rPr>
                    <a:t>K</a:t>
                  </a:r>
                </a:p>
              </p:txBody>
            </p:sp>
          </p:grpSp>
          <p:grpSp>
            <p:nvGrpSpPr>
              <p:cNvPr id="37" name="Group 36">
                <a:extLst>
                  <a:ext uri="{FF2B5EF4-FFF2-40B4-BE49-F238E27FC236}">
                    <a16:creationId xmlns:a16="http://schemas.microsoft.com/office/drawing/2014/main" id="{A416290E-6B16-447F-1EBD-C9715B949EC3}"/>
                  </a:ext>
                </a:extLst>
              </p:cNvPr>
              <p:cNvGrpSpPr/>
              <p:nvPr/>
            </p:nvGrpSpPr>
            <p:grpSpPr>
              <a:xfrm>
                <a:off x="1743768" y="3776891"/>
                <a:ext cx="1001182" cy="646076"/>
                <a:chOff x="2223608" y="3005135"/>
                <a:chExt cx="1001182" cy="646076"/>
              </a:xfrm>
            </p:grpSpPr>
            <p:grpSp>
              <p:nvGrpSpPr>
                <p:cNvPr id="38" name="Group 37">
                  <a:extLst>
                    <a:ext uri="{FF2B5EF4-FFF2-40B4-BE49-F238E27FC236}">
                      <a16:creationId xmlns:a16="http://schemas.microsoft.com/office/drawing/2014/main" id="{05E73E95-BE2A-F307-9C91-8AE162264DDA}"/>
                    </a:ext>
                  </a:extLst>
                </p:cNvPr>
                <p:cNvGrpSpPr/>
                <p:nvPr/>
              </p:nvGrpSpPr>
              <p:grpSpPr>
                <a:xfrm>
                  <a:off x="2223608" y="3005135"/>
                  <a:ext cx="569935" cy="632052"/>
                  <a:chOff x="2223608" y="2980396"/>
                  <a:chExt cx="569935" cy="632052"/>
                </a:xfrm>
              </p:grpSpPr>
              <p:grpSp>
                <p:nvGrpSpPr>
                  <p:cNvPr id="40" name="Group 39">
                    <a:extLst>
                      <a:ext uri="{FF2B5EF4-FFF2-40B4-BE49-F238E27FC236}">
                        <a16:creationId xmlns:a16="http://schemas.microsoft.com/office/drawing/2014/main" id="{F8F6C330-6436-8400-FC05-4E8D93821A0E}"/>
                      </a:ext>
                    </a:extLst>
                  </p:cNvPr>
                  <p:cNvGrpSpPr/>
                  <p:nvPr/>
                </p:nvGrpSpPr>
                <p:grpSpPr>
                  <a:xfrm>
                    <a:off x="2223608" y="3065310"/>
                    <a:ext cx="569935" cy="547138"/>
                    <a:chOff x="2029216" y="2411260"/>
                    <a:chExt cx="569935" cy="547138"/>
                  </a:xfrm>
                </p:grpSpPr>
                <p:sp>
                  <p:nvSpPr>
                    <p:cNvPr id="42" name="Cube 41">
                      <a:extLst>
                        <a:ext uri="{FF2B5EF4-FFF2-40B4-BE49-F238E27FC236}">
                          <a16:creationId xmlns:a16="http://schemas.microsoft.com/office/drawing/2014/main" id="{621E77A4-6F49-7F46-7D39-20CB512EAE96}"/>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43" name="TextBox 42">
                      <a:extLst>
                        <a:ext uri="{FF2B5EF4-FFF2-40B4-BE49-F238E27FC236}">
                          <a16:creationId xmlns:a16="http://schemas.microsoft.com/office/drawing/2014/main" id="{D41416E2-B262-CE01-73F0-33F68B5B1FB8}"/>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dirty="0">
                          <a:solidFill>
                            <a:schemeClr val="accent2"/>
                          </a:solidFill>
                        </a:rPr>
                        <a:t>K</a:t>
                      </a:r>
                    </a:p>
                  </p:txBody>
                </p:sp>
              </p:grpSp>
              <p:sp>
                <p:nvSpPr>
                  <p:cNvPr id="41" name="TextBox 40">
                    <a:extLst>
                      <a:ext uri="{FF2B5EF4-FFF2-40B4-BE49-F238E27FC236}">
                        <a16:creationId xmlns:a16="http://schemas.microsoft.com/office/drawing/2014/main" id="{BD340567-12D2-E1C9-6E30-9B8A36D7DA56}"/>
                      </a:ext>
                    </a:extLst>
                  </p:cNvPr>
                  <p:cNvSpPr txBox="1"/>
                  <p:nvPr/>
                </p:nvSpPr>
                <p:spPr>
                  <a:xfrm rot="16200000">
                    <a:off x="2357290" y="2965632"/>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39" name="TextBox 38">
                  <a:extLst>
                    <a:ext uri="{FF2B5EF4-FFF2-40B4-BE49-F238E27FC236}">
                      <a16:creationId xmlns:a16="http://schemas.microsoft.com/office/drawing/2014/main" id="{6EF5AD88-A19D-4669-9BC5-588F09DA52EB}"/>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7" name="Group 6">
                <a:extLst>
                  <a:ext uri="{FF2B5EF4-FFF2-40B4-BE49-F238E27FC236}">
                    <a16:creationId xmlns:a16="http://schemas.microsoft.com/office/drawing/2014/main" id="{2503F544-FF59-FE43-493D-7C0501DAF3BF}"/>
                  </a:ext>
                </a:extLst>
              </p:cNvPr>
              <p:cNvGrpSpPr/>
              <p:nvPr/>
            </p:nvGrpSpPr>
            <p:grpSpPr>
              <a:xfrm>
                <a:off x="2576718" y="3745533"/>
                <a:ext cx="1001182" cy="663819"/>
                <a:chOff x="2223608" y="2987392"/>
                <a:chExt cx="1001182" cy="663819"/>
              </a:xfrm>
            </p:grpSpPr>
            <p:grpSp>
              <p:nvGrpSpPr>
                <p:cNvPr id="8" name="Group 7">
                  <a:extLst>
                    <a:ext uri="{FF2B5EF4-FFF2-40B4-BE49-F238E27FC236}">
                      <a16:creationId xmlns:a16="http://schemas.microsoft.com/office/drawing/2014/main" id="{80AB7940-A8B0-EC6B-567E-8F7B5E6E2830}"/>
                    </a:ext>
                  </a:extLst>
                </p:cNvPr>
                <p:cNvGrpSpPr/>
                <p:nvPr/>
              </p:nvGrpSpPr>
              <p:grpSpPr>
                <a:xfrm>
                  <a:off x="2223608" y="2987392"/>
                  <a:ext cx="569935" cy="649795"/>
                  <a:chOff x="2223608" y="2962653"/>
                  <a:chExt cx="569935" cy="649795"/>
                </a:xfrm>
              </p:grpSpPr>
              <p:grpSp>
                <p:nvGrpSpPr>
                  <p:cNvPr id="10" name="Group 9">
                    <a:extLst>
                      <a:ext uri="{FF2B5EF4-FFF2-40B4-BE49-F238E27FC236}">
                        <a16:creationId xmlns:a16="http://schemas.microsoft.com/office/drawing/2014/main" id="{3821BA6E-F474-0BB8-5373-233515C8CEE2}"/>
                      </a:ext>
                    </a:extLst>
                  </p:cNvPr>
                  <p:cNvGrpSpPr/>
                  <p:nvPr/>
                </p:nvGrpSpPr>
                <p:grpSpPr>
                  <a:xfrm>
                    <a:off x="2223608" y="3065310"/>
                    <a:ext cx="569935" cy="547138"/>
                    <a:chOff x="2029216" y="2411260"/>
                    <a:chExt cx="569935" cy="547138"/>
                  </a:xfrm>
                </p:grpSpPr>
                <p:sp>
                  <p:nvSpPr>
                    <p:cNvPr id="12" name="Cube 11">
                      <a:extLst>
                        <a:ext uri="{FF2B5EF4-FFF2-40B4-BE49-F238E27FC236}">
                          <a16:creationId xmlns:a16="http://schemas.microsoft.com/office/drawing/2014/main" id="{E5807C05-2316-6277-E151-7EFFD20F942B}"/>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13" name="TextBox 12">
                      <a:extLst>
                        <a:ext uri="{FF2B5EF4-FFF2-40B4-BE49-F238E27FC236}">
                          <a16:creationId xmlns:a16="http://schemas.microsoft.com/office/drawing/2014/main" id="{69A0CFDF-66B9-01D1-AFE6-C20E59EDB7C2}"/>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11" name="TextBox 10">
                    <a:extLst>
                      <a:ext uri="{FF2B5EF4-FFF2-40B4-BE49-F238E27FC236}">
                        <a16:creationId xmlns:a16="http://schemas.microsoft.com/office/drawing/2014/main" id="{E8F47C68-DE14-CF55-4DF8-90B2BF9924F1}"/>
                      </a:ext>
                    </a:extLst>
                  </p:cNvPr>
                  <p:cNvSpPr txBox="1"/>
                  <p:nvPr/>
                </p:nvSpPr>
                <p:spPr>
                  <a:xfrm rot="16200000">
                    <a:off x="2336194" y="2947889"/>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9" name="TextBox 8">
                  <a:extLst>
                    <a:ext uri="{FF2B5EF4-FFF2-40B4-BE49-F238E27FC236}">
                      <a16:creationId xmlns:a16="http://schemas.microsoft.com/office/drawing/2014/main" id="{91AAF314-EFBF-4970-EA6B-C781DB081FDF}"/>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18" name="Group 17">
                <a:extLst>
                  <a:ext uri="{FF2B5EF4-FFF2-40B4-BE49-F238E27FC236}">
                    <a16:creationId xmlns:a16="http://schemas.microsoft.com/office/drawing/2014/main" id="{9869CCE6-5C48-71C8-75E3-0DA29F3159ED}"/>
                  </a:ext>
                </a:extLst>
              </p:cNvPr>
              <p:cNvGrpSpPr/>
              <p:nvPr/>
            </p:nvGrpSpPr>
            <p:grpSpPr>
              <a:xfrm>
                <a:off x="1743768" y="5271108"/>
                <a:ext cx="1001182" cy="656462"/>
                <a:chOff x="2223608" y="2994749"/>
                <a:chExt cx="1001182" cy="656462"/>
              </a:xfrm>
            </p:grpSpPr>
            <p:grpSp>
              <p:nvGrpSpPr>
                <p:cNvPr id="19" name="Group 18">
                  <a:extLst>
                    <a:ext uri="{FF2B5EF4-FFF2-40B4-BE49-F238E27FC236}">
                      <a16:creationId xmlns:a16="http://schemas.microsoft.com/office/drawing/2014/main" id="{E36E74DA-E2A9-6D66-8C48-306C88A89894}"/>
                    </a:ext>
                  </a:extLst>
                </p:cNvPr>
                <p:cNvGrpSpPr/>
                <p:nvPr/>
              </p:nvGrpSpPr>
              <p:grpSpPr>
                <a:xfrm>
                  <a:off x="2223608" y="2994749"/>
                  <a:ext cx="569935" cy="642438"/>
                  <a:chOff x="2223608" y="2970010"/>
                  <a:chExt cx="569935" cy="642438"/>
                </a:xfrm>
              </p:grpSpPr>
              <p:grpSp>
                <p:nvGrpSpPr>
                  <p:cNvPr id="54" name="Group 53">
                    <a:extLst>
                      <a:ext uri="{FF2B5EF4-FFF2-40B4-BE49-F238E27FC236}">
                        <a16:creationId xmlns:a16="http://schemas.microsoft.com/office/drawing/2014/main" id="{388A87EF-A831-B364-60D8-786084001028}"/>
                      </a:ext>
                    </a:extLst>
                  </p:cNvPr>
                  <p:cNvGrpSpPr/>
                  <p:nvPr/>
                </p:nvGrpSpPr>
                <p:grpSpPr>
                  <a:xfrm>
                    <a:off x="2223608" y="3065310"/>
                    <a:ext cx="569935" cy="547138"/>
                    <a:chOff x="2029216" y="2411260"/>
                    <a:chExt cx="569935" cy="547138"/>
                  </a:xfrm>
                </p:grpSpPr>
                <p:sp>
                  <p:nvSpPr>
                    <p:cNvPr id="56" name="Cube 55">
                      <a:extLst>
                        <a:ext uri="{FF2B5EF4-FFF2-40B4-BE49-F238E27FC236}">
                          <a16:creationId xmlns:a16="http://schemas.microsoft.com/office/drawing/2014/main" id="{4F74026A-AA62-E479-6F9A-54A563A0748F}"/>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57" name="TextBox 56">
                      <a:extLst>
                        <a:ext uri="{FF2B5EF4-FFF2-40B4-BE49-F238E27FC236}">
                          <a16:creationId xmlns:a16="http://schemas.microsoft.com/office/drawing/2014/main" id="{1BFFB29A-31EC-FEB5-61AF-E616D03E8F76}"/>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55" name="TextBox 54">
                    <a:extLst>
                      <a:ext uri="{FF2B5EF4-FFF2-40B4-BE49-F238E27FC236}">
                        <a16:creationId xmlns:a16="http://schemas.microsoft.com/office/drawing/2014/main" id="{27EDF224-15CB-03E6-C68B-DFE0864721AB}"/>
                      </a:ext>
                    </a:extLst>
                  </p:cNvPr>
                  <p:cNvSpPr txBox="1"/>
                  <p:nvPr/>
                </p:nvSpPr>
                <p:spPr>
                  <a:xfrm rot="16200000">
                    <a:off x="2361297" y="2955246"/>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53" name="TextBox 52">
                  <a:extLst>
                    <a:ext uri="{FF2B5EF4-FFF2-40B4-BE49-F238E27FC236}">
                      <a16:creationId xmlns:a16="http://schemas.microsoft.com/office/drawing/2014/main" id="{58B29C7B-5376-F356-52AD-A86FCEF25C71}"/>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dirty="0">
                      <a:solidFill>
                        <a:schemeClr val="tx2"/>
                      </a:solidFill>
                    </a:rPr>
                    <a:t>T</a:t>
                  </a:r>
                </a:p>
              </p:txBody>
            </p:sp>
          </p:grpSp>
          <p:grpSp>
            <p:nvGrpSpPr>
              <p:cNvPr id="58" name="Group 57">
                <a:extLst>
                  <a:ext uri="{FF2B5EF4-FFF2-40B4-BE49-F238E27FC236}">
                    <a16:creationId xmlns:a16="http://schemas.microsoft.com/office/drawing/2014/main" id="{D1656DCB-9637-8F8E-9C4B-A4F94F0EB3FF}"/>
                  </a:ext>
                </a:extLst>
              </p:cNvPr>
              <p:cNvGrpSpPr/>
              <p:nvPr/>
            </p:nvGrpSpPr>
            <p:grpSpPr>
              <a:xfrm>
                <a:off x="1743768" y="4521171"/>
                <a:ext cx="1001182" cy="651733"/>
                <a:chOff x="2223608" y="2999478"/>
                <a:chExt cx="1001182" cy="651733"/>
              </a:xfrm>
            </p:grpSpPr>
            <p:grpSp>
              <p:nvGrpSpPr>
                <p:cNvPr id="59" name="Group 58">
                  <a:extLst>
                    <a:ext uri="{FF2B5EF4-FFF2-40B4-BE49-F238E27FC236}">
                      <a16:creationId xmlns:a16="http://schemas.microsoft.com/office/drawing/2014/main" id="{26CF8CEA-8865-F088-8351-EA3ABF885CD4}"/>
                    </a:ext>
                  </a:extLst>
                </p:cNvPr>
                <p:cNvGrpSpPr/>
                <p:nvPr/>
              </p:nvGrpSpPr>
              <p:grpSpPr>
                <a:xfrm>
                  <a:off x="2223608" y="2999478"/>
                  <a:ext cx="569935" cy="637709"/>
                  <a:chOff x="2223608" y="2974739"/>
                  <a:chExt cx="569935" cy="637709"/>
                </a:xfrm>
              </p:grpSpPr>
              <p:grpSp>
                <p:nvGrpSpPr>
                  <p:cNvPr id="61" name="Group 60">
                    <a:extLst>
                      <a:ext uri="{FF2B5EF4-FFF2-40B4-BE49-F238E27FC236}">
                        <a16:creationId xmlns:a16="http://schemas.microsoft.com/office/drawing/2014/main" id="{A7398D84-5902-1123-B71E-8757F83D3F45}"/>
                      </a:ext>
                    </a:extLst>
                  </p:cNvPr>
                  <p:cNvGrpSpPr/>
                  <p:nvPr/>
                </p:nvGrpSpPr>
                <p:grpSpPr>
                  <a:xfrm>
                    <a:off x="2223608" y="3065310"/>
                    <a:ext cx="569935" cy="547138"/>
                    <a:chOff x="2029216" y="2411260"/>
                    <a:chExt cx="569935" cy="547138"/>
                  </a:xfrm>
                </p:grpSpPr>
                <p:sp>
                  <p:nvSpPr>
                    <p:cNvPr id="63" name="Cube 62">
                      <a:extLst>
                        <a:ext uri="{FF2B5EF4-FFF2-40B4-BE49-F238E27FC236}">
                          <a16:creationId xmlns:a16="http://schemas.microsoft.com/office/drawing/2014/main" id="{DAC4E4F2-1D56-88F9-14D1-E95C11EE55DD}"/>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64" name="TextBox 63">
                      <a:extLst>
                        <a:ext uri="{FF2B5EF4-FFF2-40B4-BE49-F238E27FC236}">
                          <a16:creationId xmlns:a16="http://schemas.microsoft.com/office/drawing/2014/main" id="{F01F52CB-137B-EEF4-920C-E4FF59CA9C44}"/>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62" name="TextBox 61">
                    <a:extLst>
                      <a:ext uri="{FF2B5EF4-FFF2-40B4-BE49-F238E27FC236}">
                        <a16:creationId xmlns:a16="http://schemas.microsoft.com/office/drawing/2014/main" id="{C5F3F241-967E-D288-7E58-BFD12F577D71}"/>
                      </a:ext>
                    </a:extLst>
                  </p:cNvPr>
                  <p:cNvSpPr txBox="1"/>
                  <p:nvPr/>
                </p:nvSpPr>
                <p:spPr>
                  <a:xfrm rot="16200000">
                    <a:off x="2353397" y="2959975"/>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60" name="TextBox 59">
                  <a:extLst>
                    <a:ext uri="{FF2B5EF4-FFF2-40B4-BE49-F238E27FC236}">
                      <a16:creationId xmlns:a16="http://schemas.microsoft.com/office/drawing/2014/main" id="{3547E6F3-24A8-25AB-3ADC-0014F601D395}"/>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65" name="Group 64">
                <a:extLst>
                  <a:ext uri="{FF2B5EF4-FFF2-40B4-BE49-F238E27FC236}">
                    <a16:creationId xmlns:a16="http://schemas.microsoft.com/office/drawing/2014/main" id="{82D1EF69-7F0F-B574-0100-99E06C38981A}"/>
                  </a:ext>
                </a:extLst>
              </p:cNvPr>
              <p:cNvGrpSpPr/>
              <p:nvPr/>
            </p:nvGrpSpPr>
            <p:grpSpPr>
              <a:xfrm>
                <a:off x="2576718" y="4515395"/>
                <a:ext cx="1001182" cy="650964"/>
                <a:chOff x="2223608" y="3000247"/>
                <a:chExt cx="1001182" cy="650964"/>
              </a:xfrm>
            </p:grpSpPr>
            <p:grpSp>
              <p:nvGrpSpPr>
                <p:cNvPr id="66" name="Group 65">
                  <a:extLst>
                    <a:ext uri="{FF2B5EF4-FFF2-40B4-BE49-F238E27FC236}">
                      <a16:creationId xmlns:a16="http://schemas.microsoft.com/office/drawing/2014/main" id="{95D4D60D-9F8C-3146-C2BE-FED24540CC53}"/>
                    </a:ext>
                  </a:extLst>
                </p:cNvPr>
                <p:cNvGrpSpPr/>
                <p:nvPr/>
              </p:nvGrpSpPr>
              <p:grpSpPr>
                <a:xfrm>
                  <a:off x="2223608" y="3000247"/>
                  <a:ext cx="569935" cy="636940"/>
                  <a:chOff x="2223608" y="2975508"/>
                  <a:chExt cx="569935" cy="636940"/>
                </a:xfrm>
              </p:grpSpPr>
              <p:grpSp>
                <p:nvGrpSpPr>
                  <p:cNvPr id="68" name="Group 67">
                    <a:extLst>
                      <a:ext uri="{FF2B5EF4-FFF2-40B4-BE49-F238E27FC236}">
                        <a16:creationId xmlns:a16="http://schemas.microsoft.com/office/drawing/2014/main" id="{DB439256-DA1B-E2AF-A43C-C2C8804E70B1}"/>
                      </a:ext>
                    </a:extLst>
                  </p:cNvPr>
                  <p:cNvGrpSpPr/>
                  <p:nvPr/>
                </p:nvGrpSpPr>
                <p:grpSpPr>
                  <a:xfrm>
                    <a:off x="2223608" y="3065310"/>
                    <a:ext cx="569935" cy="547138"/>
                    <a:chOff x="2029216" y="2411260"/>
                    <a:chExt cx="569935" cy="547138"/>
                  </a:xfrm>
                </p:grpSpPr>
                <p:sp>
                  <p:nvSpPr>
                    <p:cNvPr id="70" name="Cube 69">
                      <a:extLst>
                        <a:ext uri="{FF2B5EF4-FFF2-40B4-BE49-F238E27FC236}">
                          <a16:creationId xmlns:a16="http://schemas.microsoft.com/office/drawing/2014/main" id="{439E76A7-5D62-3DB4-9A8E-1ED09EA1097F}"/>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71" name="TextBox 70">
                      <a:extLst>
                        <a:ext uri="{FF2B5EF4-FFF2-40B4-BE49-F238E27FC236}">
                          <a16:creationId xmlns:a16="http://schemas.microsoft.com/office/drawing/2014/main" id="{6AF645B9-7D8D-B2D0-5250-990848FB2591}"/>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69" name="TextBox 68">
                    <a:extLst>
                      <a:ext uri="{FF2B5EF4-FFF2-40B4-BE49-F238E27FC236}">
                        <a16:creationId xmlns:a16="http://schemas.microsoft.com/office/drawing/2014/main" id="{61830FB1-6CDB-126E-7BAF-400BDEB56AA1}"/>
                      </a:ext>
                    </a:extLst>
                  </p:cNvPr>
                  <p:cNvSpPr txBox="1"/>
                  <p:nvPr/>
                </p:nvSpPr>
                <p:spPr>
                  <a:xfrm rot="16200000">
                    <a:off x="2366004" y="2960744"/>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67" name="TextBox 66">
                  <a:extLst>
                    <a:ext uri="{FF2B5EF4-FFF2-40B4-BE49-F238E27FC236}">
                      <a16:creationId xmlns:a16="http://schemas.microsoft.com/office/drawing/2014/main" id="{5EB9BEDE-068C-2D6F-BEEC-67BC9B27735A}"/>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72" name="Group 71">
                <a:extLst>
                  <a:ext uri="{FF2B5EF4-FFF2-40B4-BE49-F238E27FC236}">
                    <a16:creationId xmlns:a16="http://schemas.microsoft.com/office/drawing/2014/main" id="{A9C42477-9E19-33D5-D133-CF5831CD5858}"/>
                  </a:ext>
                </a:extLst>
              </p:cNvPr>
              <p:cNvGrpSpPr/>
              <p:nvPr/>
            </p:nvGrpSpPr>
            <p:grpSpPr>
              <a:xfrm>
                <a:off x="2576718" y="5252505"/>
                <a:ext cx="1001182" cy="657994"/>
                <a:chOff x="2223608" y="2993217"/>
                <a:chExt cx="1001182" cy="657994"/>
              </a:xfrm>
            </p:grpSpPr>
            <p:grpSp>
              <p:nvGrpSpPr>
                <p:cNvPr id="73" name="Group 72">
                  <a:extLst>
                    <a:ext uri="{FF2B5EF4-FFF2-40B4-BE49-F238E27FC236}">
                      <a16:creationId xmlns:a16="http://schemas.microsoft.com/office/drawing/2014/main" id="{673B5F48-EF2C-2F90-6DD8-57019A7073AE}"/>
                    </a:ext>
                  </a:extLst>
                </p:cNvPr>
                <p:cNvGrpSpPr/>
                <p:nvPr/>
              </p:nvGrpSpPr>
              <p:grpSpPr>
                <a:xfrm>
                  <a:off x="2223608" y="2993217"/>
                  <a:ext cx="569935" cy="643970"/>
                  <a:chOff x="2223608" y="2968478"/>
                  <a:chExt cx="569935" cy="643970"/>
                </a:xfrm>
              </p:grpSpPr>
              <p:grpSp>
                <p:nvGrpSpPr>
                  <p:cNvPr id="75" name="Group 74">
                    <a:extLst>
                      <a:ext uri="{FF2B5EF4-FFF2-40B4-BE49-F238E27FC236}">
                        <a16:creationId xmlns:a16="http://schemas.microsoft.com/office/drawing/2014/main" id="{D682FABF-11E3-E26B-09DF-B5486AAAB419}"/>
                      </a:ext>
                    </a:extLst>
                  </p:cNvPr>
                  <p:cNvGrpSpPr/>
                  <p:nvPr/>
                </p:nvGrpSpPr>
                <p:grpSpPr>
                  <a:xfrm>
                    <a:off x="2223608" y="3065310"/>
                    <a:ext cx="569935" cy="547138"/>
                    <a:chOff x="2029216" y="2411260"/>
                    <a:chExt cx="569935" cy="547138"/>
                  </a:xfrm>
                </p:grpSpPr>
                <p:sp>
                  <p:nvSpPr>
                    <p:cNvPr id="77" name="Cube 76">
                      <a:extLst>
                        <a:ext uri="{FF2B5EF4-FFF2-40B4-BE49-F238E27FC236}">
                          <a16:creationId xmlns:a16="http://schemas.microsoft.com/office/drawing/2014/main" id="{BC4A9CE5-39D1-1034-352B-301468D45112}"/>
                        </a:ext>
                      </a:extLst>
                    </p:cNvPr>
                    <p:cNvSpPr/>
                    <p:nvPr/>
                  </p:nvSpPr>
                  <p:spPr>
                    <a:xfrm>
                      <a:off x="2029216" y="2411260"/>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78" name="TextBox 77">
                      <a:extLst>
                        <a:ext uri="{FF2B5EF4-FFF2-40B4-BE49-F238E27FC236}">
                          <a16:creationId xmlns:a16="http://schemas.microsoft.com/office/drawing/2014/main" id="{61900156-A265-66E9-1786-26AA77B1A4EA}"/>
                        </a:ext>
                      </a:extLst>
                    </p:cNvPr>
                    <p:cNvSpPr txBox="1"/>
                    <p:nvPr/>
                  </p:nvSpPr>
                  <p:spPr>
                    <a:xfrm>
                      <a:off x="2154716" y="2591475"/>
                      <a:ext cx="353860" cy="320456"/>
                    </a:xfrm>
                    <a:prstGeom prst="rect">
                      <a:avLst/>
                    </a:prstGeom>
                    <a:noFill/>
                  </p:spPr>
                  <p:txBody>
                    <a:bodyPr wrap="square" lIns="0" tIns="0" rIns="0" bIns="0" rtlCol="0">
                      <a:noAutofit/>
                    </a:bodyPr>
                    <a:lstStyle/>
                    <a:p>
                      <a:pPr algn="l"/>
                      <a:r>
                        <a:rPr lang="en-AU" sz="2000" b="1">
                          <a:solidFill>
                            <a:schemeClr val="accent2"/>
                          </a:solidFill>
                        </a:rPr>
                        <a:t>K</a:t>
                      </a:r>
                    </a:p>
                  </p:txBody>
                </p:sp>
              </p:grpSp>
              <p:sp>
                <p:nvSpPr>
                  <p:cNvPr id="76" name="TextBox 75">
                    <a:extLst>
                      <a:ext uri="{FF2B5EF4-FFF2-40B4-BE49-F238E27FC236}">
                        <a16:creationId xmlns:a16="http://schemas.microsoft.com/office/drawing/2014/main" id="{03204E98-25FF-A7C1-9A76-17D1580D7D88}"/>
                      </a:ext>
                    </a:extLst>
                  </p:cNvPr>
                  <p:cNvSpPr txBox="1"/>
                  <p:nvPr/>
                </p:nvSpPr>
                <p:spPr>
                  <a:xfrm rot="16200000">
                    <a:off x="2361002" y="2953714"/>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74" name="TextBox 73">
                  <a:extLst>
                    <a:ext uri="{FF2B5EF4-FFF2-40B4-BE49-F238E27FC236}">
                      <a16:creationId xmlns:a16="http://schemas.microsoft.com/office/drawing/2014/main" id="{C241F879-85ED-57FC-A266-6B372350B118}"/>
                    </a:ext>
                  </a:extLst>
                </p:cNvPr>
                <p:cNvSpPr txBox="1"/>
                <p:nvPr/>
              </p:nvSpPr>
              <p:spPr>
                <a:xfrm>
                  <a:off x="2488190" y="3104073"/>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a:solidFill>
                        <a:schemeClr val="tx2"/>
                      </a:solidFill>
                    </a:rPr>
                    <a:t>T</a:t>
                  </a:r>
                </a:p>
              </p:txBody>
            </p:sp>
          </p:grpSp>
          <p:grpSp>
            <p:nvGrpSpPr>
              <p:cNvPr id="50" name="Group 49">
                <a:extLst>
                  <a:ext uri="{FF2B5EF4-FFF2-40B4-BE49-F238E27FC236}">
                    <a16:creationId xmlns:a16="http://schemas.microsoft.com/office/drawing/2014/main" id="{5058A38A-ADEF-F143-986D-30D0C6C7B127}"/>
                  </a:ext>
                </a:extLst>
              </p:cNvPr>
              <p:cNvGrpSpPr/>
              <p:nvPr/>
            </p:nvGrpSpPr>
            <p:grpSpPr>
              <a:xfrm>
                <a:off x="1743768" y="3027004"/>
                <a:ext cx="1011509" cy="695706"/>
                <a:chOff x="1743768" y="3027004"/>
                <a:chExt cx="1011509" cy="695706"/>
              </a:xfrm>
            </p:grpSpPr>
            <p:grpSp>
              <p:nvGrpSpPr>
                <p:cNvPr id="49" name="Group 48">
                  <a:extLst>
                    <a:ext uri="{FF2B5EF4-FFF2-40B4-BE49-F238E27FC236}">
                      <a16:creationId xmlns:a16="http://schemas.microsoft.com/office/drawing/2014/main" id="{F7CC22A3-B54B-D12C-653C-E5E10B977F6A}"/>
                    </a:ext>
                  </a:extLst>
                </p:cNvPr>
                <p:cNvGrpSpPr/>
                <p:nvPr/>
              </p:nvGrpSpPr>
              <p:grpSpPr>
                <a:xfrm>
                  <a:off x="1743768" y="3027004"/>
                  <a:ext cx="569935" cy="651683"/>
                  <a:chOff x="1843114" y="3027004"/>
                  <a:chExt cx="569935" cy="651683"/>
                </a:xfrm>
              </p:grpSpPr>
              <p:sp>
                <p:nvSpPr>
                  <p:cNvPr id="33" name="Cube 32">
                    <a:extLst>
                      <a:ext uri="{FF2B5EF4-FFF2-40B4-BE49-F238E27FC236}">
                        <a16:creationId xmlns:a16="http://schemas.microsoft.com/office/drawing/2014/main" id="{D8848F95-8904-669A-961E-0B08045F5C1F}"/>
                      </a:ext>
                    </a:extLst>
                  </p:cNvPr>
                  <p:cNvSpPr/>
                  <p:nvPr/>
                </p:nvSpPr>
                <p:spPr>
                  <a:xfrm>
                    <a:off x="1843114" y="3131549"/>
                    <a:ext cx="569935" cy="547138"/>
                  </a:xfrm>
                  <a:prstGeom prst="cub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AU"/>
                  </a:p>
                </p:txBody>
              </p:sp>
              <p:sp>
                <p:nvSpPr>
                  <p:cNvPr id="34" name="TextBox 33">
                    <a:extLst>
                      <a:ext uri="{FF2B5EF4-FFF2-40B4-BE49-F238E27FC236}">
                        <a16:creationId xmlns:a16="http://schemas.microsoft.com/office/drawing/2014/main" id="{61F5929F-3253-35E4-1F48-4D5E5A44AC22}"/>
                      </a:ext>
                    </a:extLst>
                  </p:cNvPr>
                  <p:cNvSpPr txBox="1"/>
                  <p:nvPr/>
                </p:nvSpPr>
                <p:spPr>
                  <a:xfrm>
                    <a:off x="1968102" y="3325546"/>
                    <a:ext cx="353860" cy="320456"/>
                  </a:xfrm>
                  <a:prstGeom prst="rect">
                    <a:avLst/>
                  </a:prstGeom>
                  <a:noFill/>
                </p:spPr>
                <p:txBody>
                  <a:bodyPr wrap="square" lIns="0" tIns="0" rIns="0" bIns="0" rtlCol="0">
                    <a:noAutofit/>
                  </a:bodyPr>
                  <a:lstStyle/>
                  <a:p>
                    <a:pPr algn="l"/>
                    <a:r>
                      <a:rPr lang="en-AU" sz="2000" b="1" dirty="0">
                        <a:solidFill>
                          <a:schemeClr val="accent2"/>
                        </a:solidFill>
                      </a:rPr>
                      <a:t>K</a:t>
                    </a:r>
                  </a:p>
                </p:txBody>
              </p:sp>
              <p:sp>
                <p:nvSpPr>
                  <p:cNvPr id="36" name="TextBox 35">
                    <a:extLst>
                      <a:ext uri="{FF2B5EF4-FFF2-40B4-BE49-F238E27FC236}">
                        <a16:creationId xmlns:a16="http://schemas.microsoft.com/office/drawing/2014/main" id="{E419E608-2E88-FD66-4137-ADFF0DBA6C0C}"/>
                      </a:ext>
                    </a:extLst>
                  </p:cNvPr>
                  <p:cNvSpPr txBox="1"/>
                  <p:nvPr/>
                </p:nvSpPr>
                <p:spPr>
                  <a:xfrm rot="16200000">
                    <a:off x="1982686" y="3012240"/>
                    <a:ext cx="233362" cy="262890"/>
                  </a:xfrm>
                  <a:prstGeom prst="rect">
                    <a:avLst/>
                  </a:prstGeom>
                  <a:noFill/>
                </p:spPr>
                <p:txBody>
                  <a:bodyPr wrap="square" lIns="0" tIns="0" rIns="0" bIns="0" rtlCol="0">
                    <a:noAutofit/>
                    <a:scene3d>
                      <a:camera prst="isometricOffAxis1Left"/>
                      <a:lightRig rig="threePt" dir="t"/>
                    </a:scene3d>
                  </a:bodyPr>
                  <a:lstStyle/>
                  <a:p>
                    <a:pPr algn="l"/>
                    <a:r>
                      <a:rPr lang="en-AU" sz="1800" b="1">
                        <a:solidFill>
                          <a:schemeClr val="accent1"/>
                        </a:solidFill>
                      </a:rPr>
                      <a:t>e</a:t>
                    </a:r>
                  </a:p>
                </p:txBody>
              </p:sp>
            </p:grpSp>
            <p:sp>
              <p:nvSpPr>
                <p:cNvPr id="35" name="TextBox 34">
                  <a:extLst>
                    <a:ext uri="{FF2B5EF4-FFF2-40B4-BE49-F238E27FC236}">
                      <a16:creationId xmlns:a16="http://schemas.microsoft.com/office/drawing/2014/main" id="{0C324DF7-57BA-D062-20D1-4CFCE67E63C0}"/>
                    </a:ext>
                  </a:extLst>
                </p:cNvPr>
                <p:cNvSpPr txBox="1"/>
                <p:nvPr/>
              </p:nvSpPr>
              <p:spPr>
                <a:xfrm>
                  <a:off x="2018677" y="3175572"/>
                  <a:ext cx="736600" cy="547138"/>
                </a:xfrm>
                <a:prstGeom prst="rect">
                  <a:avLst/>
                </a:prstGeom>
                <a:noFill/>
                <a:scene3d>
                  <a:camera prst="isometricOffAxis2Right"/>
                  <a:lightRig rig="threePt" dir="t"/>
                </a:scene3d>
              </p:spPr>
              <p:txBody>
                <a:bodyPr wrap="square" lIns="0" tIns="0" rIns="0" bIns="0" rtlCol="0">
                  <a:noAutofit/>
                </a:bodyPr>
                <a:lstStyle/>
                <a:p>
                  <a:pPr algn="l"/>
                  <a:r>
                    <a:rPr lang="en-AU" sz="1800" b="1" dirty="0">
                      <a:solidFill>
                        <a:schemeClr val="tx2"/>
                      </a:solidFill>
                    </a:rPr>
                    <a:t>T</a:t>
                  </a:r>
                </a:p>
              </p:txBody>
            </p:sp>
          </p:grpSp>
        </p:grpSp>
      </p:grpSp>
      <p:sp>
        <p:nvSpPr>
          <p:cNvPr id="32" name="TextBox 31">
            <a:extLst>
              <a:ext uri="{FF2B5EF4-FFF2-40B4-BE49-F238E27FC236}">
                <a16:creationId xmlns:a16="http://schemas.microsoft.com/office/drawing/2014/main" id="{594EDFD2-5A06-59AE-6D96-710F97B8C51C}"/>
              </a:ext>
            </a:extLst>
          </p:cNvPr>
          <p:cNvSpPr txBox="1"/>
          <p:nvPr/>
        </p:nvSpPr>
        <p:spPr>
          <a:xfrm>
            <a:off x="8179463" y="1287180"/>
            <a:ext cx="3664537" cy="3447759"/>
          </a:xfrm>
          <a:prstGeom prst="rect">
            <a:avLst/>
          </a:prstGeom>
          <a:noFill/>
        </p:spPr>
        <p:txBody>
          <a:bodyPr wrap="square" lIns="0" tIns="0" rIns="0" bIns="0" rtlCol="0">
            <a:noAutofit/>
          </a:bodyPr>
          <a:lstStyle/>
          <a:p>
            <a:pPr algn="l">
              <a:lnSpc>
                <a:spcPct val="150000"/>
              </a:lnSpc>
              <a:spcAft>
                <a:spcPts val="1200"/>
              </a:spcAft>
            </a:pPr>
            <a:r>
              <a:rPr lang="en-AU" dirty="0">
                <a:solidFill>
                  <a:schemeClr val="tx2"/>
                </a:solidFill>
              </a:rPr>
              <a:t>Total energy = 10 cubes</a:t>
            </a:r>
            <a:endParaRPr lang="en-AU" dirty="0">
              <a:solidFill>
                <a:schemeClr val="accent1"/>
              </a:solidFill>
            </a:endParaRPr>
          </a:p>
          <a:p>
            <a:pPr algn="l">
              <a:lnSpc>
                <a:spcPct val="150000"/>
              </a:lnSpc>
              <a:spcAft>
                <a:spcPts val="1200"/>
              </a:spcAft>
            </a:pPr>
            <a:r>
              <a:rPr lang="en-AU" dirty="0">
                <a:solidFill>
                  <a:schemeClr val="accent1"/>
                </a:solidFill>
              </a:rPr>
              <a:t>Energy stores</a:t>
            </a:r>
          </a:p>
          <a:p>
            <a:pPr marL="285750" indent="-285750" algn="l">
              <a:lnSpc>
                <a:spcPct val="150000"/>
              </a:lnSpc>
              <a:spcAft>
                <a:spcPts val="1200"/>
              </a:spcAft>
              <a:buFont typeface="Arial" panose="020B0604020202020204" pitchFamily="34" charset="0"/>
              <a:buChar char="•"/>
            </a:pPr>
            <a:r>
              <a:rPr lang="en-AU" dirty="0">
                <a:solidFill>
                  <a:schemeClr val="accent1"/>
                </a:solidFill>
              </a:rPr>
              <a:t>Kinetic = 7 cubes</a:t>
            </a:r>
          </a:p>
          <a:p>
            <a:pPr marL="285750" indent="-285750" algn="l">
              <a:lnSpc>
                <a:spcPct val="150000"/>
              </a:lnSpc>
              <a:spcAft>
                <a:spcPts val="1200"/>
              </a:spcAft>
              <a:buFont typeface="Arial" panose="020B0604020202020204" pitchFamily="34" charset="0"/>
              <a:buChar char="•"/>
            </a:pPr>
            <a:r>
              <a:rPr lang="en-AU" dirty="0">
                <a:solidFill>
                  <a:schemeClr val="accent1"/>
                </a:solidFill>
              </a:rPr>
              <a:t>Thermal = 3 cubes</a:t>
            </a:r>
          </a:p>
        </p:txBody>
      </p:sp>
      <p:sp>
        <p:nvSpPr>
          <p:cNvPr id="3" name="Slide Number Placeholder 2">
            <a:extLst>
              <a:ext uri="{FF2B5EF4-FFF2-40B4-BE49-F238E27FC236}">
                <a16:creationId xmlns:a16="http://schemas.microsoft.com/office/drawing/2014/main" id="{CF5C05C2-B01E-B291-9A8E-E97F8A2BF96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spTree>
    <p:extLst>
      <p:ext uri="{BB962C8B-B14F-4D97-AF65-F5344CB8AC3E}">
        <p14:creationId xmlns:p14="http://schemas.microsoft.com/office/powerpoint/2010/main" val="342930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sz="3200" dirty="0">
                <a:latin typeface="+mj-lt"/>
              </a:rPr>
              <a:t>4.5 Claims about energy – blank template</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055545"/>
            <a:ext cx="4959562" cy="1979125"/>
          </a:xfrm>
          <a:prstGeom prst="rect">
            <a:avLst/>
          </a:prstGeom>
          <a:noFill/>
          <a:ln>
            <a:noFill/>
          </a:ln>
        </p:spPr>
        <p:txBody>
          <a:bodyPr spcFirstLastPara="1" wrap="square" lIns="151700" tIns="151700" rIns="151700" bIns="151700" anchor="t" anchorCtr="0">
            <a:noAutofit/>
          </a:bodyPr>
          <a:lstStyle/>
          <a:p>
            <a:pPr marL="479988">
              <a:lnSpc>
                <a:spcPct val="150000"/>
              </a:lnSpc>
              <a:spcAft>
                <a:spcPts val="1200"/>
              </a:spcAft>
              <a:buClr>
                <a:srgbClr val="1E4E79"/>
              </a:buClr>
              <a:buSzPts val="1600"/>
            </a:pPr>
            <a:r>
              <a:rPr lang="en" sz="2000" b="1" dirty="0">
                <a:solidFill>
                  <a:srgbClr val="1E4E79"/>
                </a:solidFill>
                <a:ea typeface="Calibri"/>
                <a:cs typeface="Calibri"/>
                <a:sym typeface="Calibri"/>
              </a:rPr>
              <a:t>True </a:t>
            </a:r>
            <a:br>
              <a:rPr lang="en" sz="2000" dirty="0">
                <a:solidFill>
                  <a:srgbClr val="1E4E79"/>
                </a:solidFill>
                <a:ea typeface="Calibri"/>
                <a:cs typeface="Calibri"/>
                <a:sym typeface="Calibri"/>
              </a:rPr>
            </a:br>
            <a:endParaRPr sz="2000" dirty="0">
              <a:solidFill>
                <a:srgbClr val="1E4E79"/>
              </a:solidFill>
            </a:endParaRPr>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1055545"/>
            <a:ext cx="4900400" cy="1975228"/>
          </a:xfrm>
          <a:prstGeom prst="rect">
            <a:avLst/>
          </a:prstGeom>
          <a:noFill/>
          <a:ln>
            <a:noFill/>
          </a:ln>
        </p:spPr>
        <p:txBody>
          <a:bodyPr spcFirstLastPara="1" wrap="square" lIns="0" tIns="170667" rIns="170667" bIns="170667" anchor="t" anchorCtr="0">
            <a:noAutofit/>
          </a:bodyPr>
          <a:lstStyle/>
          <a:p>
            <a:pPr marL="479988">
              <a:lnSpc>
                <a:spcPct val="150000"/>
              </a:lnSpc>
              <a:spcAft>
                <a:spcPts val="1200"/>
              </a:spcAft>
              <a:buClr>
                <a:srgbClr val="1E4E79"/>
              </a:buClr>
              <a:buSzPts val="1800"/>
            </a:pPr>
            <a:r>
              <a:rPr lang="en" sz="2000" b="1" dirty="0">
                <a:solidFill>
                  <a:srgbClr val="1E4E79"/>
                </a:solidFill>
                <a:ea typeface="Calibri"/>
                <a:cs typeface="Calibri"/>
                <a:sym typeface="Calibri"/>
              </a:rPr>
              <a:t>False</a:t>
            </a:r>
            <a:endParaRPr sz="2000" dirty="0">
              <a:solidFill>
                <a:srgbClr val="1E4E79"/>
              </a:solidFill>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65767" y="3736124"/>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985867" y="3823331"/>
            <a:ext cx="4959200" cy="2150400"/>
          </a:xfrm>
          <a:prstGeom prst="rect">
            <a:avLst/>
          </a:prstGeom>
          <a:noFill/>
          <a:ln>
            <a:noFill/>
          </a:ln>
        </p:spPr>
        <p:txBody>
          <a:bodyPr spcFirstLastPara="1" wrap="square" lIns="151700" tIns="0" rIns="151700" bIns="151700" anchor="t" anchorCtr="0">
            <a:noAutofit/>
          </a:bodyPr>
          <a:lstStyle/>
          <a:p>
            <a:pPr marL="479988">
              <a:lnSpc>
                <a:spcPct val="150000"/>
              </a:lnSpc>
              <a:spcAft>
                <a:spcPts val="1200"/>
              </a:spcAft>
              <a:buClr>
                <a:srgbClr val="1E4E79"/>
              </a:buClr>
              <a:buSzPts val="1600"/>
            </a:pPr>
            <a:r>
              <a:rPr lang="en" sz="2000" b="1" dirty="0">
                <a:solidFill>
                  <a:srgbClr val="1E4E79"/>
                </a:solidFill>
                <a:ea typeface="Calibri"/>
                <a:cs typeface="Calibri"/>
                <a:sym typeface="Calibri"/>
              </a:rPr>
              <a:t>Deceptive</a:t>
            </a:r>
            <a:br>
              <a:rPr lang="en" sz="2000" b="1" dirty="0">
                <a:solidFill>
                  <a:srgbClr val="1E4E79"/>
                </a:solidFill>
                <a:ea typeface="Calibri"/>
                <a:cs typeface="Calibri"/>
                <a:sym typeface="Calibri"/>
              </a:rPr>
            </a:br>
            <a:endParaRPr sz="2000" dirty="0">
              <a:solidFill>
                <a:srgbClr val="1E4E79"/>
              </a:solidFill>
              <a:ea typeface="Calibri"/>
              <a:cs typeface="Calibri"/>
              <a:sym typeface="Calibri"/>
            </a:endParaRPr>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124489" y="3858642"/>
            <a:ext cx="4885200" cy="2147600"/>
          </a:xfrm>
          <a:prstGeom prst="rect">
            <a:avLst/>
          </a:prstGeom>
          <a:noFill/>
          <a:ln>
            <a:noFill/>
          </a:ln>
        </p:spPr>
        <p:txBody>
          <a:bodyPr spcFirstLastPara="1" wrap="square" lIns="0" tIns="0" rIns="151700" bIns="151700" anchor="t" anchorCtr="0">
            <a:noAutofit/>
          </a:bodyPr>
          <a:lstStyle/>
          <a:p>
            <a:pPr marL="479988">
              <a:lnSpc>
                <a:spcPct val="150000"/>
              </a:lnSpc>
              <a:spcAft>
                <a:spcPts val="1200"/>
              </a:spcAft>
              <a:buClr>
                <a:srgbClr val="1E4E79"/>
              </a:buClr>
              <a:buSzPts val="1600"/>
            </a:pPr>
            <a:r>
              <a:rPr lang="en" sz="2000" b="1" dirty="0">
                <a:solidFill>
                  <a:srgbClr val="1E4E79"/>
                </a:solidFill>
                <a:ea typeface="Calibri"/>
                <a:cs typeface="Calibri"/>
                <a:sym typeface="Calibri"/>
              </a:rPr>
              <a:t>No idea</a:t>
            </a:r>
            <a:br>
              <a:rPr lang="en" sz="2000" b="1" dirty="0">
                <a:solidFill>
                  <a:srgbClr val="1E4E79"/>
                </a:solidFill>
                <a:ea typeface="Calibri"/>
                <a:cs typeface="Calibri"/>
                <a:sym typeface="Calibri"/>
              </a:rPr>
            </a:br>
            <a:endParaRPr sz="2000" dirty="0">
              <a:solidFill>
                <a:srgbClr val="1E4E79"/>
              </a:solidFill>
              <a:ea typeface="Calibri"/>
              <a:cs typeface="Calibri"/>
              <a:sym typeface="Calibri"/>
            </a:endParaRPr>
          </a:p>
        </p:txBody>
      </p:sp>
      <p:grpSp>
        <p:nvGrpSpPr>
          <p:cNvPr id="2" name="Group 1">
            <a:extLst>
              <a:ext uri="{FF2B5EF4-FFF2-40B4-BE49-F238E27FC236}">
                <a16:creationId xmlns:a16="http://schemas.microsoft.com/office/drawing/2014/main" id="{923B9BE7-F563-F895-CB6A-1AE6DAE033B1}"/>
              </a:ext>
              <a:ext uri="{C183D7F6-B498-43B3-948B-1728B52AA6E4}">
                <adec:decorative xmlns:adec="http://schemas.microsoft.com/office/drawing/2017/decorative" val="1"/>
              </a:ext>
            </a:extLst>
          </p:cNvPr>
          <p:cNvGrpSpPr/>
          <p:nvPr/>
        </p:nvGrpSpPr>
        <p:grpSpPr>
          <a:xfrm>
            <a:off x="8321778" y="-1751"/>
            <a:ext cx="2716400" cy="1022000"/>
            <a:chOff x="7402169" y="-35924"/>
            <a:chExt cx="2716400" cy="1022000"/>
          </a:xfrm>
        </p:grpSpPr>
        <p:sp>
          <p:nvSpPr>
            <p:cNvPr id="3" name="Google Shape;80;p15">
              <a:extLst>
                <a:ext uri="{FF2B5EF4-FFF2-40B4-BE49-F238E27FC236}">
                  <a16:creationId xmlns:a16="http://schemas.microsoft.com/office/drawing/2014/main" id="{2997A12B-CA4F-4344-DBFE-550E1F3A9A53}"/>
                </a:ext>
              </a:extLst>
            </p:cNvPr>
            <p:cNvSpPr/>
            <p:nvPr/>
          </p:nvSpPr>
          <p:spPr>
            <a:xfrm>
              <a:off x="7538539" y="73842"/>
              <a:ext cx="2443661" cy="830500"/>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endParaRPr sz="3200"/>
            </a:p>
          </p:txBody>
        </p:sp>
        <p:sp>
          <p:nvSpPr>
            <p:cNvPr id="5" name="Google Shape;81;p15">
              <a:extLst>
                <a:ext uri="{FF2B5EF4-FFF2-40B4-BE49-F238E27FC236}">
                  <a16:creationId xmlns:a16="http://schemas.microsoft.com/office/drawing/2014/main" id="{05D64AA0-0458-DCED-DEE1-C755F43E243D}"/>
                </a:ext>
              </a:extLst>
            </p:cNvPr>
            <p:cNvSpPr txBox="1"/>
            <p:nvPr/>
          </p:nvSpPr>
          <p:spPr>
            <a:xfrm>
              <a:off x="7402169" y="-35924"/>
              <a:ext cx="2716400" cy="1022000"/>
            </a:xfrm>
            <a:prstGeom prst="rect">
              <a:avLst/>
            </a:prstGeom>
            <a:noFill/>
            <a:ln>
              <a:noFill/>
            </a:ln>
          </p:spPr>
          <p:txBody>
            <a:bodyPr spcFirstLastPara="1" wrap="square" lIns="101600" tIns="101600" rIns="101600" bIns="101600" anchor="ctr" anchorCtr="0">
              <a:noAutofit/>
            </a:bodyPr>
            <a:lstStyle/>
            <a:p>
              <a:pPr algn="ctr">
                <a:lnSpc>
                  <a:spcPct val="90000"/>
                </a:lnSpc>
                <a:buClr>
                  <a:srgbClr val="1E4E79"/>
                </a:buClr>
                <a:buSzPts val="2000"/>
              </a:pPr>
              <a:r>
                <a:rPr lang="en-AU" sz="2800"/>
                <a:t>___________</a:t>
              </a:r>
            </a:p>
            <a:p>
              <a:pPr algn="ctr">
                <a:lnSpc>
                  <a:spcPct val="90000"/>
                </a:lnSpc>
                <a:buClr>
                  <a:srgbClr val="1E4E79"/>
                </a:buClr>
                <a:buSzPts val="2000"/>
              </a:pPr>
              <a:r>
                <a:rPr lang="en-AU" sz="1200"/>
                <a:t>Insert energy type</a:t>
              </a:r>
              <a:endParaRPr sz="1200"/>
            </a:p>
          </p:txBody>
        </p:sp>
      </p:gr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140</a:t>
            </a:fld>
            <a:endParaRPr lang="en-AU"/>
          </a:p>
        </p:txBody>
      </p:sp>
    </p:spTree>
    <p:extLst>
      <p:ext uri="{BB962C8B-B14F-4D97-AF65-F5344CB8AC3E}">
        <p14:creationId xmlns:p14="http://schemas.microsoft.com/office/powerpoint/2010/main" val="42267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sz="3200" dirty="0">
                <a:latin typeface="+mj-lt"/>
              </a:rPr>
              <a:t>4.5 Claims about energy – sample</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grpSp>
        <p:nvGrpSpPr>
          <p:cNvPr id="23" name="Group 22">
            <a:extLst>
              <a:ext uri="{FF2B5EF4-FFF2-40B4-BE49-F238E27FC236}">
                <a16:creationId xmlns:a16="http://schemas.microsoft.com/office/drawing/2014/main" id="{9DC74C2C-CD24-09D7-CF07-BBE5D6DD2FB9}"/>
              </a:ext>
              <a:ext uri="{C183D7F6-B498-43B3-948B-1728B52AA6E4}">
                <adec:decorative xmlns:adec="http://schemas.microsoft.com/office/drawing/2017/decorative" val="1"/>
              </a:ext>
            </a:extLst>
          </p:cNvPr>
          <p:cNvGrpSpPr/>
          <p:nvPr/>
        </p:nvGrpSpPr>
        <p:grpSpPr>
          <a:xfrm>
            <a:off x="8321778" y="40400"/>
            <a:ext cx="2716400" cy="1022000"/>
            <a:chOff x="7402169" y="28410"/>
            <a:chExt cx="2716400" cy="1022000"/>
          </a:xfrm>
        </p:grpSpPr>
        <p:sp>
          <p:nvSpPr>
            <p:cNvPr id="14" name="Google Shape;80;p15">
              <a:extLst>
                <a:ext uri="{FF2B5EF4-FFF2-40B4-BE49-F238E27FC236}">
                  <a16:creationId xmlns:a16="http://schemas.microsoft.com/office/drawing/2014/main" id="{714A8B38-2B9E-D1AE-3047-E392E8AB5C12}"/>
                </a:ext>
              </a:extLst>
            </p:cNvPr>
            <p:cNvSpPr/>
            <p:nvPr/>
          </p:nvSpPr>
          <p:spPr>
            <a:xfrm>
              <a:off x="7538539" y="73842"/>
              <a:ext cx="2443661" cy="830500"/>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endParaRPr>
                <a:latin typeface="+mj-lt"/>
              </a:endParaRPr>
            </a:p>
          </p:txBody>
        </p:sp>
        <p:sp>
          <p:nvSpPr>
            <p:cNvPr id="15" name="Google Shape;81;p15">
              <a:extLst>
                <a:ext uri="{FF2B5EF4-FFF2-40B4-BE49-F238E27FC236}">
                  <a16:creationId xmlns:a16="http://schemas.microsoft.com/office/drawing/2014/main" id="{BA3C839A-C53F-DB2D-A318-91DEC5FA8555}"/>
                </a:ext>
              </a:extLst>
            </p:cNvPr>
            <p:cNvSpPr txBox="1"/>
            <p:nvPr/>
          </p:nvSpPr>
          <p:spPr>
            <a:xfrm>
              <a:off x="7402169" y="28410"/>
              <a:ext cx="2716400" cy="1022000"/>
            </a:xfrm>
            <a:prstGeom prst="rect">
              <a:avLst/>
            </a:prstGeom>
            <a:noFill/>
            <a:ln>
              <a:noFill/>
            </a:ln>
          </p:spPr>
          <p:txBody>
            <a:bodyPr spcFirstLastPara="1" wrap="square" lIns="101600" tIns="101600" rIns="101600" bIns="101600" anchor="ctr" anchorCtr="0">
              <a:noAutofit/>
            </a:bodyPr>
            <a:lstStyle/>
            <a:p>
              <a:pPr algn="ctr">
                <a:lnSpc>
                  <a:spcPct val="90000"/>
                </a:lnSpc>
                <a:buClr>
                  <a:srgbClr val="1E4E79"/>
                </a:buClr>
                <a:buSzPts val="2000"/>
              </a:pPr>
              <a:r>
                <a:rPr lang="en" b="1">
                  <a:solidFill>
                    <a:srgbClr val="1E4E79"/>
                  </a:solidFill>
                  <a:latin typeface="+mj-lt"/>
                  <a:ea typeface="Calibri"/>
                  <a:cs typeface="Calibri"/>
                  <a:sym typeface="Calibri"/>
                </a:rPr>
                <a:t>Nuclear energy</a:t>
              </a:r>
              <a:endParaRPr>
                <a:latin typeface="+mj-lt"/>
              </a:endParaRPr>
            </a:p>
          </p:txBody>
        </p:sp>
      </p:grpSp>
      <p:sp>
        <p:nvSpPr>
          <p:cNvPr id="7" name="Google Shape;73;p15">
            <a:extLst>
              <a:ext uri="{FF2B5EF4-FFF2-40B4-BE49-F238E27FC236}">
                <a16:creationId xmlns:a16="http://schemas.microsoft.com/office/drawing/2014/main" id="{3F855772-83DD-B6CA-8877-02AF4D56770D}"/>
              </a:ext>
            </a:extLst>
          </p:cNvPr>
          <p:cNvSpPr txBox="1"/>
          <p:nvPr/>
        </p:nvSpPr>
        <p:spPr>
          <a:xfrm>
            <a:off x="1136438" y="1069256"/>
            <a:ext cx="4959562" cy="197912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r>
              <a:rPr lang="en" sz="2000" b="1" dirty="0">
                <a:solidFill>
                  <a:srgbClr val="1E4E79"/>
                </a:solidFill>
                <a:ea typeface="Calibri"/>
                <a:cs typeface="Calibri"/>
                <a:sym typeface="Calibri"/>
              </a:rPr>
              <a:t>True </a:t>
            </a:r>
            <a:br>
              <a:rPr lang="en" sz="2000" dirty="0">
                <a:solidFill>
                  <a:srgbClr val="1E4E79"/>
                </a:solidFill>
                <a:ea typeface="Calibri"/>
                <a:cs typeface="Calibri"/>
                <a:sym typeface="Calibri"/>
              </a:rPr>
            </a:br>
            <a:endParaRPr sz="2000" dirty="0">
              <a:solidFill>
                <a:srgbClr val="1E4E79"/>
              </a:solidFill>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096000" y="1069256"/>
            <a:ext cx="5011757" cy="1951444"/>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r>
              <a:rPr lang="en" sz="2000" b="1">
                <a:solidFill>
                  <a:srgbClr val="1E4E79"/>
                </a:solidFill>
                <a:ea typeface="Calibri"/>
                <a:cs typeface="Calibri"/>
                <a:sym typeface="Calibri"/>
              </a:rPr>
              <a:t>False</a:t>
            </a:r>
            <a:endParaRPr sz="2000">
              <a:solidFill>
                <a:srgbClr val="1E4E79"/>
              </a:solidFill>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987022" y="3964719"/>
            <a:ext cx="4907366" cy="2690039"/>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solidFill>
                  <a:srgbClr val="1E4E79"/>
                </a:solidFill>
                <a:ea typeface="Calibri"/>
                <a:cs typeface="Calibri"/>
                <a:sym typeface="Calibri"/>
              </a:rPr>
              <a:t>Deceptive</a:t>
            </a:r>
            <a:br>
              <a:rPr lang="en" sz="2000" b="1">
                <a:solidFill>
                  <a:srgbClr val="1E4E79"/>
                </a:solidFill>
                <a:ea typeface="Calibri"/>
                <a:cs typeface="Calibri"/>
                <a:sym typeface="Calibri"/>
              </a:rPr>
            </a:br>
            <a:endParaRPr sz="2000">
              <a:solidFill>
                <a:srgbClr val="1E4E79"/>
              </a:solidFill>
              <a:ea typeface="Calibri"/>
              <a:cs typeface="Calibri"/>
              <a:sym typeface="Calibri"/>
            </a:endParaRPr>
          </a:p>
        </p:txBody>
      </p:sp>
      <p:grpSp>
        <p:nvGrpSpPr>
          <p:cNvPr id="19" name="Group 18" descr="partially transparent claim showing the initial position of claim that had been moved. ">
            <a:extLst>
              <a:ext uri="{FF2B5EF4-FFF2-40B4-BE49-F238E27FC236}">
                <a16:creationId xmlns:a16="http://schemas.microsoft.com/office/drawing/2014/main" id="{6BFA1B63-D5A2-A735-DA41-A95AB086E981}"/>
              </a:ext>
            </a:extLst>
          </p:cNvPr>
          <p:cNvGrpSpPr/>
          <p:nvPr/>
        </p:nvGrpSpPr>
        <p:grpSpPr>
          <a:xfrm>
            <a:off x="1538869" y="4627911"/>
            <a:ext cx="2397511" cy="2257142"/>
            <a:chOff x="-816714" y="3914157"/>
            <a:chExt cx="2397511" cy="2257142"/>
          </a:xfrm>
          <a:solidFill>
            <a:schemeClr val="accent1">
              <a:alpha val="13000"/>
            </a:schemeClr>
          </a:solidFill>
        </p:grpSpPr>
        <p:pic>
          <p:nvPicPr>
            <p:cNvPr id="20" name="Graphic 19" descr="Office worker female with solid fill">
              <a:extLst>
                <a:ext uri="{FF2B5EF4-FFF2-40B4-BE49-F238E27FC236}">
                  <a16:creationId xmlns:a16="http://schemas.microsoft.com/office/drawing/2014/main" id="{1FECBB62-6DA6-9615-8586-3F4485E183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125" y="4943986"/>
              <a:ext cx="1227313" cy="1227313"/>
            </a:xfrm>
            <a:prstGeom prst="rect">
              <a:avLst/>
            </a:prstGeom>
          </p:spPr>
        </p:pic>
        <p:sp>
          <p:nvSpPr>
            <p:cNvPr id="21" name="Speech Bubble: Rectangle with Corners Rounded 20">
              <a:extLst>
                <a:ext uri="{FF2B5EF4-FFF2-40B4-BE49-F238E27FC236}">
                  <a16:creationId xmlns:a16="http://schemas.microsoft.com/office/drawing/2014/main" id="{3674E99F-7F62-3CCD-DAF5-57D7AD635DDD}"/>
                </a:ext>
              </a:extLst>
            </p:cNvPr>
            <p:cNvSpPr/>
            <p:nvPr/>
          </p:nvSpPr>
          <p:spPr>
            <a:xfrm>
              <a:off x="-816714" y="3914157"/>
              <a:ext cx="2397511" cy="852572"/>
            </a:xfrm>
            <a:prstGeom prst="wedgeRoundRectCallout">
              <a:avLst>
                <a:gd name="adj1" fmla="val -21377"/>
                <a:gd name="adj2" fmla="val 75662"/>
                <a:gd name="adj3" fmla="val 16667"/>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r>
                <a:rPr lang="en-US" sz="1400" dirty="0">
                  <a:solidFill>
                    <a:schemeClr val="tx1">
                      <a:alpha val="56000"/>
                    </a:schemeClr>
                  </a:solidFill>
                </a:rPr>
                <a:t>Nuclear power is perfectly safe and produces no pollution at all!</a:t>
              </a:r>
              <a:endParaRPr lang="en-AU" sz="1400" dirty="0">
                <a:solidFill>
                  <a:schemeClr val="tx1">
                    <a:alpha val="56000"/>
                  </a:schemeClr>
                </a:solidFill>
              </a:endParaRPr>
            </a:p>
          </p:txBody>
        </p:sp>
      </p:grpSp>
      <p:sp>
        <p:nvSpPr>
          <p:cNvPr id="2" name="Arrow: Right 1" descr="Arrow showing that claim was moved from deceptive to false.">
            <a:extLst>
              <a:ext uri="{FF2B5EF4-FFF2-40B4-BE49-F238E27FC236}">
                <a16:creationId xmlns:a16="http://schemas.microsoft.com/office/drawing/2014/main" id="{AF5CC438-7867-C5DA-3CD7-3844A11F55CA}"/>
              </a:ext>
            </a:extLst>
          </p:cNvPr>
          <p:cNvSpPr/>
          <p:nvPr/>
        </p:nvSpPr>
        <p:spPr>
          <a:xfrm rot="19671136">
            <a:off x="3330113" y="4352140"/>
            <a:ext cx="4822411" cy="353600"/>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BEE5A9CC-B8E1-7859-113C-4BCAE2BB0D73}"/>
              </a:ext>
            </a:extLst>
          </p:cNvPr>
          <p:cNvSpPr/>
          <p:nvPr/>
        </p:nvSpPr>
        <p:spPr>
          <a:xfrm>
            <a:off x="5277607" y="4817480"/>
            <a:ext cx="2977600" cy="1680520"/>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nSpc>
                <a:spcPct val="114000"/>
              </a:lnSpc>
            </a:pPr>
            <a:r>
              <a:rPr lang="en-AU" sz="1800" dirty="0">
                <a:solidFill>
                  <a:schemeClr val="tx1"/>
                </a:solidFill>
              </a:rPr>
              <a:t>Nuclear accidents have polluted the environment by releasing radioactive waste products. </a:t>
            </a:r>
          </a:p>
        </p:txBody>
      </p:sp>
      <p:grpSp>
        <p:nvGrpSpPr>
          <p:cNvPr id="18" name="Group 17" descr="Sample claim that had been moved.">
            <a:extLst>
              <a:ext uri="{FF2B5EF4-FFF2-40B4-BE49-F238E27FC236}">
                <a16:creationId xmlns:a16="http://schemas.microsoft.com/office/drawing/2014/main" id="{BCFE1771-1B70-6029-0A3E-58CCC2429DA5}"/>
              </a:ext>
            </a:extLst>
          </p:cNvPr>
          <p:cNvGrpSpPr/>
          <p:nvPr/>
        </p:nvGrpSpPr>
        <p:grpSpPr>
          <a:xfrm>
            <a:off x="7920311" y="1220481"/>
            <a:ext cx="2472626" cy="2336093"/>
            <a:chOff x="-49006" y="3798070"/>
            <a:chExt cx="2472626" cy="2336093"/>
          </a:xfrm>
        </p:grpSpPr>
        <p:pic>
          <p:nvPicPr>
            <p:cNvPr id="5" name="Graphic 4" descr="Office worker female with solid fill">
              <a:extLst>
                <a:ext uri="{FF2B5EF4-FFF2-40B4-BE49-F238E27FC236}">
                  <a16:creationId xmlns:a16="http://schemas.microsoft.com/office/drawing/2014/main" id="{55972B2A-E926-AA3F-DC01-35DD704243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641" y="4906850"/>
              <a:ext cx="1227313" cy="1227313"/>
            </a:xfrm>
            <a:prstGeom prst="rect">
              <a:avLst/>
            </a:prstGeom>
          </p:spPr>
        </p:pic>
        <p:sp>
          <p:nvSpPr>
            <p:cNvPr id="17" name="Speech Bubble: Rectangle with Corners Rounded 16">
              <a:extLst>
                <a:ext uri="{FF2B5EF4-FFF2-40B4-BE49-F238E27FC236}">
                  <a16:creationId xmlns:a16="http://schemas.microsoft.com/office/drawing/2014/main" id="{7670C4EC-D038-CBF2-8278-D170689D1987}"/>
                </a:ext>
              </a:extLst>
            </p:cNvPr>
            <p:cNvSpPr/>
            <p:nvPr/>
          </p:nvSpPr>
          <p:spPr>
            <a:xfrm>
              <a:off x="-49006" y="3798070"/>
              <a:ext cx="2472626" cy="968659"/>
            </a:xfrm>
            <a:prstGeom prst="wedgeRoundRectCallout">
              <a:avLst>
                <a:gd name="adj1" fmla="val -21568"/>
                <a:gd name="adj2" fmla="val 75662"/>
                <a:gd name="adj3" fmla="val 1666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4000"/>
                </a:lnSpc>
              </a:pPr>
              <a:r>
                <a:rPr lang="en-US" sz="1400" dirty="0">
                  <a:solidFill>
                    <a:schemeClr val="tx1"/>
                  </a:solidFill>
                </a:rPr>
                <a:t>Nuclear power is perfectly safe and produces no pollution at all!</a:t>
              </a:r>
              <a:endParaRPr lang="en-AU" sz="1400" dirty="0">
                <a:solidFill>
                  <a:schemeClr val="tx1"/>
                </a:solidFill>
              </a:endParaRPr>
            </a:p>
          </p:txBody>
        </p:sp>
      </p:grpSp>
      <p:sp>
        <p:nvSpPr>
          <p:cNvPr id="13" name="Google Shape;79;p15">
            <a:extLst>
              <a:ext uri="{FF2B5EF4-FFF2-40B4-BE49-F238E27FC236}">
                <a16:creationId xmlns:a16="http://schemas.microsoft.com/office/drawing/2014/main" id="{27741B3C-016C-1750-A9AB-418ED052BAD7}"/>
              </a:ext>
            </a:extLst>
          </p:cNvPr>
          <p:cNvSpPr txBox="1"/>
          <p:nvPr/>
        </p:nvSpPr>
        <p:spPr>
          <a:xfrm>
            <a:off x="7306800" y="4002656"/>
            <a:ext cx="3441713" cy="2099765"/>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solidFill>
                  <a:srgbClr val="1E4E79"/>
                </a:solidFill>
                <a:ea typeface="Calibri"/>
                <a:cs typeface="Calibri"/>
                <a:sym typeface="Calibri"/>
              </a:rPr>
              <a:t>No idea</a:t>
            </a:r>
            <a:br>
              <a:rPr lang="en" sz="2000" b="1">
                <a:solidFill>
                  <a:srgbClr val="1E4E79"/>
                </a:solidFill>
                <a:ea typeface="Calibri"/>
                <a:cs typeface="Calibri"/>
                <a:sym typeface="Calibri"/>
              </a:rPr>
            </a:br>
            <a:endParaRPr sz="2000">
              <a:solidFill>
                <a:srgbClr val="1E4E79"/>
              </a:solidFill>
              <a:ea typeface="Calibri"/>
              <a:cs typeface="Calibri"/>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141</a:t>
            </a:fld>
            <a:endParaRPr lang="en-AU"/>
          </a:p>
        </p:txBody>
      </p:sp>
    </p:spTree>
    <p:extLst>
      <p:ext uri="{BB962C8B-B14F-4D97-AF65-F5344CB8AC3E}">
        <p14:creationId xmlns:p14="http://schemas.microsoft.com/office/powerpoint/2010/main" val="18345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F330E-6777-7423-9D75-88189B664793}"/>
              </a:ext>
            </a:extLst>
          </p:cNvPr>
          <p:cNvSpPr>
            <a:spLocks noGrp="1"/>
          </p:cNvSpPr>
          <p:nvPr>
            <p:ph type="ctrTitle"/>
          </p:nvPr>
        </p:nvSpPr>
        <p:spPr/>
        <p:txBody>
          <a:bodyPr/>
          <a:lstStyle/>
          <a:p>
            <a:r>
              <a:rPr lang="en-US">
                <a:latin typeface="+mj-lt"/>
              </a:rPr>
              <a:t>Depth study</a:t>
            </a:r>
          </a:p>
        </p:txBody>
      </p:sp>
    </p:spTree>
    <p:extLst>
      <p:ext uri="{BB962C8B-B14F-4D97-AF65-F5344CB8AC3E}">
        <p14:creationId xmlns:p14="http://schemas.microsoft.com/office/powerpoint/2010/main" val="33165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216725-5D0B-226B-E315-1D461F298C4E}"/>
              </a:ext>
            </a:extLst>
          </p:cNvPr>
          <p:cNvSpPr>
            <a:spLocks noGrp="1"/>
          </p:cNvSpPr>
          <p:nvPr>
            <p:ph type="title"/>
          </p:nvPr>
        </p:nvSpPr>
        <p:spPr/>
        <p:txBody>
          <a:bodyPr/>
          <a:lstStyle/>
          <a:p>
            <a:r>
              <a:rPr lang="en-AU" dirty="0">
                <a:latin typeface="+mj-lt"/>
              </a:rPr>
              <a:t>DS.2 Energy audit</a:t>
            </a:r>
          </a:p>
        </p:txBody>
      </p:sp>
      <p:sp>
        <p:nvSpPr>
          <p:cNvPr id="4" name="Text Placeholder 3">
            <a:extLst>
              <a:ext uri="{FF2B5EF4-FFF2-40B4-BE49-F238E27FC236}">
                <a16:creationId xmlns:a16="http://schemas.microsoft.com/office/drawing/2014/main" id="{C30A4A97-CFE0-E0CF-401B-FC8C7C4FBAFE}"/>
              </a:ext>
            </a:extLst>
          </p:cNvPr>
          <p:cNvSpPr>
            <a:spLocks noGrp="1"/>
          </p:cNvSpPr>
          <p:nvPr>
            <p:ph type="body" sz="quarter" idx="18"/>
          </p:nvPr>
        </p:nvSpPr>
        <p:spPr>
          <a:xfrm>
            <a:off x="360000" y="982520"/>
            <a:ext cx="4055883" cy="745919"/>
          </a:xfrm>
        </p:spPr>
        <p:txBody>
          <a:bodyPr/>
          <a:lstStyle/>
          <a:p>
            <a:r>
              <a:rPr lang="en-AU" dirty="0">
                <a:latin typeface="+mj-lt"/>
              </a:rPr>
              <a:t>Typical power (in watts) for common appliances</a:t>
            </a:r>
          </a:p>
        </p:txBody>
      </p:sp>
      <p:graphicFrame>
        <p:nvGraphicFramePr>
          <p:cNvPr id="9" name="Table 8">
            <a:extLst>
              <a:ext uri="{FF2B5EF4-FFF2-40B4-BE49-F238E27FC236}">
                <a16:creationId xmlns:a16="http://schemas.microsoft.com/office/drawing/2014/main" id="{75A6F9E7-6EED-C64D-7D9F-E85DC8C4C3C7}"/>
              </a:ext>
            </a:extLst>
          </p:cNvPr>
          <p:cNvGraphicFramePr>
            <a:graphicFrameLocks noGrp="1"/>
          </p:cNvGraphicFramePr>
          <p:nvPr>
            <p:extLst>
              <p:ext uri="{D42A27DB-BD31-4B8C-83A1-F6EECF244321}">
                <p14:modId xmlns:p14="http://schemas.microsoft.com/office/powerpoint/2010/main" val="2135271181"/>
              </p:ext>
            </p:extLst>
          </p:nvPr>
        </p:nvGraphicFramePr>
        <p:xfrm>
          <a:off x="5178500" y="456230"/>
          <a:ext cx="6653500" cy="5945540"/>
        </p:xfrm>
        <a:graphic>
          <a:graphicData uri="http://schemas.openxmlformats.org/drawingml/2006/table">
            <a:tbl>
              <a:tblPr firstRow="1">
                <a:tableStyleId>{5A111915-BE36-4E01-A7E5-04B1672EAD32}</a:tableStyleId>
              </a:tblPr>
              <a:tblGrid>
                <a:gridCol w="3115158">
                  <a:extLst>
                    <a:ext uri="{9D8B030D-6E8A-4147-A177-3AD203B41FA5}">
                      <a16:colId xmlns:a16="http://schemas.microsoft.com/office/drawing/2014/main" val="901802095"/>
                    </a:ext>
                  </a:extLst>
                </a:gridCol>
                <a:gridCol w="3538342">
                  <a:extLst>
                    <a:ext uri="{9D8B030D-6E8A-4147-A177-3AD203B41FA5}">
                      <a16:colId xmlns:a16="http://schemas.microsoft.com/office/drawing/2014/main" val="1670809872"/>
                    </a:ext>
                  </a:extLst>
                </a:gridCol>
              </a:tblGrid>
              <a:tr h="382940">
                <a:tc>
                  <a:txBody>
                    <a:bodyPr/>
                    <a:lstStyle/>
                    <a:p>
                      <a:pPr marL="177800" indent="0" algn="l" fontAlgn="b">
                        <a:lnSpc>
                          <a:spcPct val="150000"/>
                        </a:lnSpc>
                        <a:spcAft>
                          <a:spcPts val="1200"/>
                        </a:spcAft>
                      </a:pPr>
                      <a:r>
                        <a:rPr lang="en-AU" sz="2000" u="none" strike="noStrike" dirty="0">
                          <a:solidFill>
                            <a:schemeClr val="bg1"/>
                          </a:solidFill>
                          <a:effectLst/>
                          <a:latin typeface="+mj-lt"/>
                        </a:rPr>
                        <a:t>Appliance</a:t>
                      </a:r>
                      <a:endParaRPr lang="en-AU" sz="2000" b="1" i="0" u="none" strike="noStrike" dirty="0">
                        <a:solidFill>
                          <a:schemeClr val="bg1"/>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177800" indent="0" algn="l" fontAlgn="b">
                        <a:lnSpc>
                          <a:spcPct val="150000"/>
                        </a:lnSpc>
                        <a:spcAft>
                          <a:spcPts val="1200"/>
                        </a:spcAft>
                      </a:pPr>
                      <a:r>
                        <a:rPr lang="en-AU" sz="2000" u="none" strike="noStrike" dirty="0">
                          <a:solidFill>
                            <a:schemeClr val="bg1"/>
                          </a:solidFill>
                          <a:effectLst/>
                          <a:latin typeface="+mj-lt"/>
                        </a:rPr>
                        <a:t>Average power (Watts)</a:t>
                      </a:r>
                      <a:endParaRPr lang="en-AU" sz="2000" b="1" i="0" u="none" strike="noStrike" dirty="0">
                        <a:solidFill>
                          <a:schemeClr val="bg1"/>
                        </a:solidFill>
                        <a:effectLst/>
                        <a:latin typeface="+mj-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3067224"/>
                  </a:ext>
                </a:extLst>
              </a:tr>
              <a:tr h="224216">
                <a:tc>
                  <a:txBody>
                    <a:bodyPr/>
                    <a:lstStyle/>
                    <a:p>
                      <a:pPr lvl="1" algn="l" fontAlgn="b">
                        <a:lnSpc>
                          <a:spcPct val="150000"/>
                        </a:lnSpc>
                        <a:spcAft>
                          <a:spcPts val="1200"/>
                        </a:spcAft>
                      </a:pPr>
                      <a:r>
                        <a:rPr lang="en-AU" sz="2000" u="none" strike="noStrike" dirty="0">
                          <a:effectLst/>
                          <a:latin typeface="+mn-lt"/>
                        </a:rPr>
                        <a:t>Air conditioner</a:t>
                      </a:r>
                      <a:endParaRPr lang="en-AU" sz="20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7000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075624"/>
                  </a:ext>
                </a:extLst>
              </a:tr>
              <a:tr h="224216">
                <a:tc>
                  <a:txBody>
                    <a:bodyPr/>
                    <a:lstStyle/>
                    <a:p>
                      <a:pPr lvl="1" algn="l" fontAlgn="b">
                        <a:lnSpc>
                          <a:spcPct val="150000"/>
                        </a:lnSpc>
                        <a:spcAft>
                          <a:spcPts val="1200"/>
                        </a:spcAft>
                      </a:pPr>
                      <a:r>
                        <a:rPr lang="en-AU" sz="2000" u="none" strike="noStrike" dirty="0">
                          <a:effectLst/>
                          <a:latin typeface="+mn-lt"/>
                        </a:rPr>
                        <a:t>Laptop</a:t>
                      </a:r>
                      <a:endParaRPr lang="en-AU" sz="2000" b="0" i="0" u="none" strike="noStrike" dirty="0">
                        <a:solidFill>
                          <a:srgbClr val="000000"/>
                        </a:solidFill>
                        <a:effectLst/>
                        <a:latin typeface="+mn-lt"/>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60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1217020"/>
                  </a:ext>
                </a:extLst>
              </a:tr>
              <a:tr h="224216">
                <a:tc>
                  <a:txBody>
                    <a:bodyPr/>
                    <a:lstStyle/>
                    <a:p>
                      <a:pPr lvl="1" algn="l" fontAlgn="t">
                        <a:lnSpc>
                          <a:spcPct val="150000"/>
                        </a:lnSpc>
                        <a:spcAft>
                          <a:spcPts val="1200"/>
                        </a:spcAft>
                      </a:pPr>
                      <a:r>
                        <a:rPr lang="en-AU" sz="2000" u="none" strike="noStrike" dirty="0">
                          <a:effectLst/>
                          <a:latin typeface="+mn-lt"/>
                        </a:rPr>
                        <a:t>Desktop computer</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305</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5022872"/>
                  </a:ext>
                </a:extLst>
              </a:tr>
              <a:tr h="224216">
                <a:tc>
                  <a:txBody>
                    <a:bodyPr/>
                    <a:lstStyle/>
                    <a:p>
                      <a:pPr lvl="1" algn="l" fontAlgn="t">
                        <a:lnSpc>
                          <a:spcPct val="150000"/>
                        </a:lnSpc>
                        <a:spcAft>
                          <a:spcPts val="1200"/>
                        </a:spcAft>
                      </a:pPr>
                      <a:r>
                        <a:rPr lang="en-AU" sz="2000" u="none" strike="noStrike" dirty="0">
                          <a:effectLst/>
                          <a:latin typeface="+mn-lt"/>
                        </a:rPr>
                        <a:t>Fans DC</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30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0172247"/>
                  </a:ext>
                </a:extLst>
              </a:tr>
              <a:tr h="224216">
                <a:tc>
                  <a:txBody>
                    <a:bodyPr/>
                    <a:lstStyle/>
                    <a:p>
                      <a:pPr lvl="1" algn="l" fontAlgn="t">
                        <a:lnSpc>
                          <a:spcPct val="150000"/>
                        </a:lnSpc>
                        <a:spcAft>
                          <a:spcPts val="1200"/>
                        </a:spcAft>
                      </a:pPr>
                      <a:r>
                        <a:rPr lang="en-AU" sz="2000" u="none" strike="noStrike">
                          <a:effectLst/>
                          <a:latin typeface="+mn-lt"/>
                        </a:rPr>
                        <a:t>Fans AC</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100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3771138"/>
                  </a:ext>
                </a:extLst>
              </a:tr>
              <a:tr h="224216">
                <a:tc>
                  <a:txBody>
                    <a:bodyPr/>
                    <a:lstStyle/>
                    <a:p>
                      <a:pPr lvl="1" algn="l" fontAlgn="t">
                        <a:lnSpc>
                          <a:spcPct val="150000"/>
                        </a:lnSpc>
                        <a:spcAft>
                          <a:spcPts val="1200"/>
                        </a:spcAft>
                      </a:pPr>
                      <a:r>
                        <a:rPr lang="en-AU" sz="2000" u="none" strike="noStrike" dirty="0">
                          <a:effectLst/>
                          <a:latin typeface="+mn-lt"/>
                        </a:rPr>
                        <a:t>Refrigerator</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a:effectLst/>
                          <a:latin typeface="+mn-lt"/>
                        </a:rPr>
                        <a:t>320</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4464515"/>
                  </a:ext>
                </a:extLst>
              </a:tr>
              <a:tr h="224216">
                <a:tc>
                  <a:txBody>
                    <a:bodyPr/>
                    <a:lstStyle/>
                    <a:p>
                      <a:pPr lvl="1" algn="l" fontAlgn="t">
                        <a:lnSpc>
                          <a:spcPct val="150000"/>
                        </a:lnSpc>
                        <a:spcAft>
                          <a:spcPts val="1200"/>
                        </a:spcAft>
                      </a:pPr>
                      <a:r>
                        <a:rPr lang="en-AU" sz="2000" u="none" strike="noStrike" dirty="0">
                          <a:effectLst/>
                          <a:latin typeface="+mn-lt"/>
                        </a:rPr>
                        <a:t>Lights, internal</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48</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7138643"/>
                  </a:ext>
                </a:extLst>
              </a:tr>
              <a:tr h="224216">
                <a:tc>
                  <a:txBody>
                    <a:bodyPr/>
                    <a:lstStyle/>
                    <a:p>
                      <a:pPr lvl="1" algn="l" fontAlgn="t">
                        <a:lnSpc>
                          <a:spcPct val="150000"/>
                        </a:lnSpc>
                        <a:spcAft>
                          <a:spcPts val="1200"/>
                        </a:spcAft>
                      </a:pPr>
                      <a:r>
                        <a:rPr lang="en-AU" sz="2000" u="none" strike="noStrike" dirty="0">
                          <a:effectLst/>
                          <a:latin typeface="+mn-lt"/>
                        </a:rPr>
                        <a:t>Lights, external</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71</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9316222"/>
                  </a:ext>
                </a:extLst>
              </a:tr>
              <a:tr h="224216">
                <a:tc>
                  <a:txBody>
                    <a:bodyPr/>
                    <a:lstStyle/>
                    <a:p>
                      <a:pPr lvl="1" algn="l" fontAlgn="t">
                        <a:lnSpc>
                          <a:spcPct val="150000"/>
                        </a:lnSpc>
                        <a:spcAft>
                          <a:spcPts val="1200"/>
                        </a:spcAft>
                      </a:pPr>
                      <a:r>
                        <a:rPr lang="en-AU" sz="2000" u="none" strike="noStrike" dirty="0">
                          <a:effectLst/>
                          <a:latin typeface="+mn-lt"/>
                        </a:rPr>
                        <a:t>Microwave oven</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1200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3465008"/>
                  </a:ext>
                </a:extLst>
              </a:tr>
              <a:tr h="224216">
                <a:tc>
                  <a:txBody>
                    <a:bodyPr/>
                    <a:lstStyle/>
                    <a:p>
                      <a:pPr lvl="1" algn="l" fontAlgn="t">
                        <a:lnSpc>
                          <a:spcPct val="150000"/>
                        </a:lnSpc>
                        <a:spcAft>
                          <a:spcPts val="1200"/>
                        </a:spcAft>
                      </a:pPr>
                      <a:r>
                        <a:rPr lang="en-AU" sz="2000" u="none" strike="noStrike">
                          <a:effectLst/>
                          <a:latin typeface="+mn-lt"/>
                        </a:rPr>
                        <a:t>Photocopier</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1250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1255337"/>
                  </a:ext>
                </a:extLst>
              </a:tr>
              <a:tr h="224216">
                <a:tc>
                  <a:txBody>
                    <a:bodyPr/>
                    <a:lstStyle/>
                    <a:p>
                      <a:pPr lvl="1" algn="l" fontAlgn="t">
                        <a:lnSpc>
                          <a:spcPct val="150000"/>
                        </a:lnSpc>
                        <a:spcAft>
                          <a:spcPts val="1200"/>
                        </a:spcAft>
                      </a:pPr>
                      <a:r>
                        <a:rPr lang="en-AU" sz="2000" u="none" strike="noStrike">
                          <a:effectLst/>
                          <a:latin typeface="+mn-lt"/>
                        </a:rPr>
                        <a:t>Printer</a:t>
                      </a:r>
                      <a:endParaRPr lang="en-AU" sz="2000" b="0" i="0" u="none" strike="noStrike">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850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5924972"/>
                  </a:ext>
                </a:extLst>
              </a:tr>
              <a:tr h="224216">
                <a:tc>
                  <a:txBody>
                    <a:bodyPr/>
                    <a:lstStyle/>
                    <a:p>
                      <a:pPr lvl="1" algn="l" fontAlgn="t">
                        <a:lnSpc>
                          <a:spcPct val="150000"/>
                        </a:lnSpc>
                        <a:spcAft>
                          <a:spcPts val="1200"/>
                        </a:spcAft>
                      </a:pPr>
                      <a:r>
                        <a:rPr lang="en-AU" sz="2000" u="none" strike="noStrike" dirty="0">
                          <a:effectLst/>
                          <a:latin typeface="+mn-lt"/>
                        </a:rPr>
                        <a:t>TV</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lvl="1" algn="l" fontAlgn="t">
                        <a:lnSpc>
                          <a:spcPct val="150000"/>
                        </a:lnSpc>
                        <a:spcAft>
                          <a:spcPts val="1200"/>
                        </a:spcAft>
                      </a:pPr>
                      <a:r>
                        <a:rPr lang="en-AU" sz="2000" u="none" strike="noStrike" dirty="0">
                          <a:effectLst/>
                          <a:latin typeface="+mn-lt"/>
                        </a:rPr>
                        <a:t>80</a:t>
                      </a:r>
                      <a:endParaRPr lang="en-AU" sz="2000" b="0" i="0" u="none" strike="noStrike" dirty="0">
                        <a:solidFill>
                          <a:srgbClr val="000000"/>
                        </a:solidFill>
                        <a:effectLst/>
                        <a:latin typeface="+mn-lt"/>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6275387"/>
                  </a:ext>
                </a:extLst>
              </a:tr>
            </a:tbl>
          </a:graphicData>
        </a:graphic>
      </p:graphicFrame>
      <p:sp>
        <p:nvSpPr>
          <p:cNvPr id="2" name="Slide Number Placeholder 1">
            <a:extLst>
              <a:ext uri="{FF2B5EF4-FFF2-40B4-BE49-F238E27FC236}">
                <a16:creationId xmlns:a16="http://schemas.microsoft.com/office/drawing/2014/main" id="{A647DE78-57F7-AB1B-881F-2632B4F4D9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143</a:t>
            </a:fld>
            <a:endParaRPr lang="en-AU"/>
          </a:p>
        </p:txBody>
      </p:sp>
    </p:spTree>
    <p:extLst>
      <p:ext uri="{BB962C8B-B14F-4D97-AF65-F5344CB8AC3E}">
        <p14:creationId xmlns:p14="http://schemas.microsoft.com/office/powerpoint/2010/main" val="182476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78C791-6F50-8B08-7EBD-44FFF5D941C1}"/>
              </a:ext>
            </a:extLst>
          </p:cNvPr>
          <p:cNvSpPr>
            <a:spLocks noGrp="1"/>
          </p:cNvSpPr>
          <p:nvPr>
            <p:ph type="title"/>
          </p:nvPr>
        </p:nvSpPr>
        <p:spPr>
          <a:xfrm>
            <a:off x="360000" y="360000"/>
            <a:ext cx="11484000" cy="545601"/>
          </a:xfrm>
        </p:spPr>
        <p:txBody>
          <a:bodyPr/>
          <a:lstStyle/>
          <a:p>
            <a:r>
              <a:rPr lang="en-AU">
                <a:latin typeface="+mj-lt"/>
              </a:rPr>
              <a:t>Connectives</a:t>
            </a:r>
          </a:p>
        </p:txBody>
      </p:sp>
      <p:graphicFrame>
        <p:nvGraphicFramePr>
          <p:cNvPr id="9" name="Content Placeholder 8">
            <a:extLst>
              <a:ext uri="{FF2B5EF4-FFF2-40B4-BE49-F238E27FC236}">
                <a16:creationId xmlns:a16="http://schemas.microsoft.com/office/drawing/2014/main" id="{6ABA9AEF-0657-F0FA-00C2-164963358F89}"/>
              </a:ext>
            </a:extLst>
          </p:cNvPr>
          <p:cNvGraphicFramePr>
            <a:graphicFrameLocks noGrp="1"/>
          </p:cNvGraphicFramePr>
          <p:nvPr>
            <p:ph sz="half" idx="4294967295"/>
            <p:extLst>
              <p:ext uri="{D42A27DB-BD31-4B8C-83A1-F6EECF244321}">
                <p14:modId xmlns:p14="http://schemas.microsoft.com/office/powerpoint/2010/main" val="3110601272"/>
              </p:ext>
            </p:extLst>
          </p:nvPr>
        </p:nvGraphicFramePr>
        <p:xfrm>
          <a:off x="360000" y="890588"/>
          <a:ext cx="11484000" cy="5805283"/>
        </p:xfrm>
        <a:graphic>
          <a:graphicData uri="http://schemas.openxmlformats.org/drawingml/2006/table">
            <a:tbl>
              <a:tblPr firstRow="1" bandRow="1">
                <a:tableStyleId>{2D5ABB26-0587-4C30-8999-92F81FD0307C}</a:tableStyleId>
              </a:tblPr>
              <a:tblGrid>
                <a:gridCol w="1638133">
                  <a:extLst>
                    <a:ext uri="{9D8B030D-6E8A-4147-A177-3AD203B41FA5}">
                      <a16:colId xmlns:a16="http://schemas.microsoft.com/office/drawing/2014/main" val="3758320457"/>
                    </a:ext>
                  </a:extLst>
                </a:gridCol>
                <a:gridCol w="1772356">
                  <a:extLst>
                    <a:ext uri="{9D8B030D-6E8A-4147-A177-3AD203B41FA5}">
                      <a16:colId xmlns:a16="http://schemas.microsoft.com/office/drawing/2014/main" val="1441942269"/>
                    </a:ext>
                  </a:extLst>
                </a:gridCol>
                <a:gridCol w="1959103">
                  <a:extLst>
                    <a:ext uri="{9D8B030D-6E8A-4147-A177-3AD203B41FA5}">
                      <a16:colId xmlns:a16="http://schemas.microsoft.com/office/drawing/2014/main" val="428903332"/>
                    </a:ext>
                  </a:extLst>
                </a:gridCol>
                <a:gridCol w="2138764">
                  <a:extLst>
                    <a:ext uri="{9D8B030D-6E8A-4147-A177-3AD203B41FA5}">
                      <a16:colId xmlns:a16="http://schemas.microsoft.com/office/drawing/2014/main" val="1807857303"/>
                    </a:ext>
                  </a:extLst>
                </a:gridCol>
                <a:gridCol w="1998133">
                  <a:extLst>
                    <a:ext uri="{9D8B030D-6E8A-4147-A177-3AD203B41FA5}">
                      <a16:colId xmlns:a16="http://schemas.microsoft.com/office/drawing/2014/main" val="3353499304"/>
                    </a:ext>
                  </a:extLst>
                </a:gridCol>
                <a:gridCol w="1977511">
                  <a:extLst>
                    <a:ext uri="{9D8B030D-6E8A-4147-A177-3AD203B41FA5}">
                      <a16:colId xmlns:a16="http://schemas.microsoft.com/office/drawing/2014/main" val="4040021696"/>
                    </a:ext>
                  </a:extLst>
                </a:gridCol>
              </a:tblGrid>
              <a:tr h="460745">
                <a:tc>
                  <a:txBody>
                    <a:bodyPr/>
                    <a:lstStyle/>
                    <a:p>
                      <a:r>
                        <a:rPr lang="en-AU" b="1" dirty="0">
                          <a:latin typeface="+mj-lt"/>
                        </a:rPr>
                        <a:t>Joining ideas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b="1">
                          <a:latin typeface="+mj-lt"/>
                        </a:rPr>
                        <a:t>Ordering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b="1">
                          <a:latin typeface="+mj-lt"/>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b="1">
                          <a:latin typeface="+mj-lt"/>
                        </a:rPr>
                        <a:t>Consequences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dirty="0">
                        <a:latin typeface="+mj-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462935212"/>
                  </a:ext>
                </a:extLst>
              </a:tr>
              <a:tr h="460745">
                <a:tc>
                  <a:txBody>
                    <a:bodyPr/>
                    <a:lstStyle/>
                    <a:p>
                      <a:r>
                        <a:rPr lang="en-AU"/>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finally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so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instead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852794833"/>
                  </a:ext>
                </a:extLst>
              </a:tr>
              <a:tr h="460745">
                <a:tc>
                  <a:txBody>
                    <a:bodyPr/>
                    <a:lstStyle/>
                    <a:p>
                      <a:r>
                        <a:rPr lang="en-AU"/>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yet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frequently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therefore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however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10979038"/>
                  </a:ext>
                </a:extLst>
              </a:tr>
              <a:tr h="451427">
                <a:tc>
                  <a:txBody>
                    <a:bodyPr/>
                    <a:lstStyle/>
                    <a:p>
                      <a:r>
                        <a:rPr lang="en-AU"/>
                        <a:t>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once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after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beyond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in 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whereas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7543085"/>
                  </a:ext>
                </a:extLst>
              </a:tr>
              <a:tr h="460745">
                <a:tc>
                  <a:txBody>
                    <a:bodyPr/>
                    <a:lstStyle/>
                    <a:p>
                      <a:r>
                        <a:rPr lang="en-AU"/>
                        <a:t>for 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during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above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consequently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nevertheless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036876414"/>
                  </a:ext>
                </a:extLst>
              </a:tr>
              <a:tr h="460745">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through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if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at first/firstly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opposite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as a 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besides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476386200"/>
                  </a:ext>
                </a:extLst>
              </a:tr>
              <a:tr h="460745">
                <a:tc>
                  <a:txBody>
                    <a:bodyPr/>
                    <a:lstStyle/>
                    <a:p>
                      <a:r>
                        <a:rPr lang="en-AU"/>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nearby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this results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thus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421687044"/>
                  </a:ext>
                </a:extLst>
              </a:tr>
              <a:tr h="460745">
                <a:tc>
                  <a:txBody>
                    <a:bodyPr/>
                    <a:lstStyle/>
                    <a:p>
                      <a:r>
                        <a:rPr lang="en-AU"/>
                        <a:t>where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next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meanwhile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with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175434631"/>
                  </a:ext>
                </a:extLst>
              </a:tr>
              <a:tr h="356376">
                <a:tc>
                  <a:txBody>
                    <a:bodyPr/>
                    <a:lstStyle/>
                    <a:p>
                      <a:r>
                        <a:rPr lang="en-AU"/>
                        <a:t>later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always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simultaneously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under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when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due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063831818"/>
                  </a:ext>
                </a:extLst>
              </a:tr>
              <a:tr h="482721">
                <a:tc>
                  <a:txBody>
                    <a:bodyPr/>
                    <a:lstStyle/>
                    <a:p>
                      <a:r>
                        <a:rPr lang="en-AU"/>
                        <a:t>unless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eventually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in the meantime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this is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in order to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645160718"/>
                  </a:ext>
                </a:extLst>
              </a:tr>
              <a:tr h="460745">
                <a:tc>
                  <a:txBody>
                    <a:bodyPr/>
                    <a:lstStyle/>
                    <a:p>
                      <a:r>
                        <a:rPr lang="en-AU"/>
                        <a:t>until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now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before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there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so that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for this reason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322879987"/>
                  </a:ext>
                </a:extLst>
              </a:tr>
              <a:tr h="623658">
                <a:tc>
                  <a:txBody>
                    <a:bodyPr/>
                    <a:lstStyle/>
                    <a:p>
                      <a:r>
                        <a:rPr lang="en-AU" dirty="0"/>
                        <a:t>additionally/in addition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on the other hand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concurrently</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a:t>behind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a:t>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r>
                        <a:rPr lang="en-AU" dirty="0"/>
                        <a:t>since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464622769"/>
                  </a:ext>
                </a:extLst>
              </a:tr>
            </a:tbl>
          </a:graphicData>
        </a:graphic>
      </p:graphicFrame>
      <p:sp>
        <p:nvSpPr>
          <p:cNvPr id="5" name="Slide Number Placeholder 4">
            <a:extLst>
              <a:ext uri="{FF2B5EF4-FFF2-40B4-BE49-F238E27FC236}">
                <a16:creationId xmlns:a16="http://schemas.microsoft.com/office/drawing/2014/main" id="{A440F763-B528-6BC8-335D-6C9627210D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144</a:t>
            </a:fld>
            <a:endParaRPr lang="en-AU"/>
          </a:p>
        </p:txBody>
      </p:sp>
    </p:spTree>
    <p:extLst>
      <p:ext uri="{BB962C8B-B14F-4D97-AF65-F5344CB8AC3E}">
        <p14:creationId xmlns:p14="http://schemas.microsoft.com/office/powerpoint/2010/main" val="9713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BE03E-B2D6-F8D3-3FCD-C7F83E0714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F0D5EA6-9491-D6B5-0759-4396D92AD792}"/>
              </a:ext>
            </a:extLst>
          </p:cNvPr>
          <p:cNvSpPr>
            <a:spLocks noGrp="1"/>
          </p:cNvSpPr>
          <p:nvPr>
            <p:ph type="title"/>
          </p:nvPr>
        </p:nvSpPr>
        <p:spPr>
          <a:xfrm>
            <a:off x="360000" y="360000"/>
            <a:ext cx="11484000" cy="545601"/>
          </a:xfrm>
        </p:spPr>
        <p:txBody>
          <a:bodyPr/>
          <a:lstStyle/>
          <a:p>
            <a:r>
              <a:rPr lang="en-AU" dirty="0">
                <a:latin typeface="+mj-lt"/>
              </a:rPr>
              <a:t>Evaluative language</a:t>
            </a:r>
          </a:p>
        </p:txBody>
      </p:sp>
      <p:graphicFrame>
        <p:nvGraphicFramePr>
          <p:cNvPr id="9" name="Content Placeholder 8">
            <a:extLst>
              <a:ext uri="{FF2B5EF4-FFF2-40B4-BE49-F238E27FC236}">
                <a16:creationId xmlns:a16="http://schemas.microsoft.com/office/drawing/2014/main" id="{79CB2CB3-FCD4-7091-DE29-B51F15AB88CE}"/>
              </a:ext>
            </a:extLst>
          </p:cNvPr>
          <p:cNvGraphicFramePr>
            <a:graphicFrameLocks noGrp="1"/>
          </p:cNvGraphicFramePr>
          <p:nvPr>
            <p:ph sz="half" idx="4294967295"/>
            <p:extLst>
              <p:ext uri="{D42A27DB-BD31-4B8C-83A1-F6EECF244321}">
                <p14:modId xmlns:p14="http://schemas.microsoft.com/office/powerpoint/2010/main" val="946028719"/>
              </p:ext>
            </p:extLst>
          </p:nvPr>
        </p:nvGraphicFramePr>
        <p:xfrm>
          <a:off x="360000" y="1145799"/>
          <a:ext cx="10906312" cy="5130002"/>
        </p:xfrm>
        <a:graphic>
          <a:graphicData uri="http://schemas.openxmlformats.org/drawingml/2006/table">
            <a:tbl>
              <a:tblPr firstRow="1" bandRow="1">
                <a:tableStyleId>{2D5ABB26-0587-4C30-8999-92F81FD0307C}</a:tableStyleId>
              </a:tblPr>
              <a:tblGrid>
                <a:gridCol w="2010668">
                  <a:extLst>
                    <a:ext uri="{9D8B030D-6E8A-4147-A177-3AD203B41FA5}">
                      <a16:colId xmlns:a16="http://schemas.microsoft.com/office/drawing/2014/main" val="3758320457"/>
                    </a:ext>
                  </a:extLst>
                </a:gridCol>
                <a:gridCol w="2415822">
                  <a:extLst>
                    <a:ext uri="{9D8B030D-6E8A-4147-A177-3AD203B41FA5}">
                      <a16:colId xmlns:a16="http://schemas.microsoft.com/office/drawing/2014/main" val="1441942269"/>
                    </a:ext>
                  </a:extLst>
                </a:gridCol>
                <a:gridCol w="2065867">
                  <a:extLst>
                    <a:ext uri="{9D8B030D-6E8A-4147-A177-3AD203B41FA5}">
                      <a16:colId xmlns:a16="http://schemas.microsoft.com/office/drawing/2014/main" val="428903332"/>
                    </a:ext>
                  </a:extLst>
                </a:gridCol>
                <a:gridCol w="2121599">
                  <a:extLst>
                    <a:ext uri="{9D8B030D-6E8A-4147-A177-3AD203B41FA5}">
                      <a16:colId xmlns:a16="http://schemas.microsoft.com/office/drawing/2014/main" val="1807857303"/>
                    </a:ext>
                  </a:extLst>
                </a:gridCol>
                <a:gridCol w="2292356">
                  <a:extLst>
                    <a:ext uri="{9D8B030D-6E8A-4147-A177-3AD203B41FA5}">
                      <a16:colId xmlns:a16="http://schemas.microsoft.com/office/drawing/2014/main" val="3353499304"/>
                    </a:ext>
                  </a:extLst>
                </a:gridCol>
              </a:tblGrid>
              <a:tr h="571284">
                <a:tc>
                  <a:txBody>
                    <a:bodyPr/>
                    <a:lstStyle/>
                    <a:p>
                      <a:r>
                        <a:rPr lang="en-AU" sz="2000" dirty="0"/>
                        <a:t>effective</a:t>
                      </a:r>
                    </a:p>
                  </a:txBody>
                  <a:tcPr>
                    <a:solidFill>
                      <a:schemeClr val="accent6"/>
                    </a:solidFill>
                  </a:tcPr>
                </a:tc>
                <a:tc>
                  <a:txBody>
                    <a:bodyPr/>
                    <a:lstStyle/>
                    <a:p>
                      <a:r>
                        <a:rPr lang="en-AU" sz="2000" dirty="0"/>
                        <a:t>powerful</a:t>
                      </a:r>
                    </a:p>
                  </a:txBody>
                  <a:tcPr>
                    <a:solidFill>
                      <a:schemeClr val="accent6"/>
                    </a:solidFill>
                  </a:tcPr>
                </a:tc>
                <a:tc>
                  <a:txBody>
                    <a:bodyPr/>
                    <a:lstStyle/>
                    <a:p>
                      <a:r>
                        <a:rPr lang="en-AU" sz="2000"/>
                        <a:t>strong</a:t>
                      </a:r>
                    </a:p>
                  </a:txBody>
                  <a:tcPr>
                    <a:solidFill>
                      <a:schemeClr val="accent6"/>
                    </a:solidFill>
                  </a:tcPr>
                </a:tc>
                <a:tc>
                  <a:txBody>
                    <a:bodyPr/>
                    <a:lstStyle/>
                    <a:p>
                      <a:r>
                        <a:rPr lang="en-AU" sz="2000"/>
                        <a:t>pleasing</a:t>
                      </a:r>
                    </a:p>
                  </a:txBody>
                  <a:tcPr>
                    <a:solidFill>
                      <a:schemeClr val="accent6"/>
                    </a:solidFill>
                  </a:tcPr>
                </a:tc>
                <a:tc>
                  <a:txBody>
                    <a:bodyPr/>
                    <a:lstStyle/>
                    <a:p>
                      <a:r>
                        <a:rPr lang="en-AU" sz="2000"/>
                        <a:t>shocking</a:t>
                      </a:r>
                    </a:p>
                  </a:txBody>
                  <a:tcPr>
                    <a:solidFill>
                      <a:schemeClr val="accent6"/>
                    </a:solidFill>
                  </a:tcPr>
                </a:tc>
                <a:extLst>
                  <a:ext uri="{0D108BD9-81ED-4DB2-BD59-A6C34878D82A}">
                    <a16:rowId xmlns:a16="http://schemas.microsoft.com/office/drawing/2014/main" val="2852794833"/>
                  </a:ext>
                </a:extLst>
              </a:tr>
              <a:tr h="571284">
                <a:tc>
                  <a:txBody>
                    <a:bodyPr/>
                    <a:lstStyle/>
                    <a:p>
                      <a:r>
                        <a:rPr lang="en-AU" sz="2000"/>
                        <a:t>successful</a:t>
                      </a:r>
                    </a:p>
                  </a:txBody>
                  <a:tcPr>
                    <a:solidFill>
                      <a:schemeClr val="accent6"/>
                    </a:solidFill>
                  </a:tcPr>
                </a:tc>
                <a:tc>
                  <a:txBody>
                    <a:bodyPr/>
                    <a:lstStyle/>
                    <a:p>
                      <a:r>
                        <a:rPr lang="en-AU" sz="2000" dirty="0"/>
                        <a:t>reflective</a:t>
                      </a:r>
                    </a:p>
                  </a:txBody>
                  <a:tcPr>
                    <a:solidFill>
                      <a:schemeClr val="accent6"/>
                    </a:solidFill>
                  </a:tcPr>
                </a:tc>
                <a:tc>
                  <a:txBody>
                    <a:bodyPr/>
                    <a:lstStyle/>
                    <a:p>
                      <a:r>
                        <a:rPr lang="en-AU" sz="2000"/>
                        <a:t>worthwhile</a:t>
                      </a:r>
                    </a:p>
                  </a:txBody>
                  <a:tcPr>
                    <a:solidFill>
                      <a:schemeClr val="accent6"/>
                    </a:solidFill>
                  </a:tcPr>
                </a:tc>
                <a:tc>
                  <a:txBody>
                    <a:bodyPr/>
                    <a:lstStyle/>
                    <a:p>
                      <a:r>
                        <a:rPr lang="en-AU" sz="2000"/>
                        <a:t>sufficient</a:t>
                      </a:r>
                    </a:p>
                  </a:txBody>
                  <a:tcPr>
                    <a:solidFill>
                      <a:schemeClr val="accent6"/>
                    </a:solidFill>
                  </a:tcPr>
                </a:tc>
                <a:tc>
                  <a:txBody>
                    <a:bodyPr/>
                    <a:lstStyle/>
                    <a:p>
                      <a:r>
                        <a:rPr lang="en-AU" sz="2000"/>
                        <a:t>fantastic</a:t>
                      </a:r>
                    </a:p>
                  </a:txBody>
                  <a:tcPr>
                    <a:solidFill>
                      <a:schemeClr val="accent6"/>
                    </a:solidFill>
                  </a:tcPr>
                </a:tc>
                <a:extLst>
                  <a:ext uri="{0D108BD9-81ED-4DB2-BD59-A6C34878D82A}">
                    <a16:rowId xmlns:a16="http://schemas.microsoft.com/office/drawing/2014/main" val="2910979038"/>
                  </a:ext>
                </a:extLst>
              </a:tr>
              <a:tr h="559730">
                <a:tc>
                  <a:txBody>
                    <a:bodyPr/>
                    <a:lstStyle/>
                    <a:p>
                      <a:r>
                        <a:rPr lang="en-AU" sz="2000"/>
                        <a:t>clear</a:t>
                      </a:r>
                    </a:p>
                  </a:txBody>
                  <a:tcPr>
                    <a:solidFill>
                      <a:schemeClr val="accent6"/>
                    </a:solidFill>
                  </a:tcPr>
                </a:tc>
                <a:tc>
                  <a:txBody>
                    <a:bodyPr/>
                    <a:lstStyle/>
                    <a:p>
                      <a:r>
                        <a:rPr lang="en-AU" sz="2000"/>
                        <a:t>imaginative</a:t>
                      </a:r>
                    </a:p>
                  </a:txBody>
                  <a:tcPr>
                    <a:solidFill>
                      <a:schemeClr val="accent6"/>
                    </a:solidFill>
                  </a:tcPr>
                </a:tc>
                <a:tc>
                  <a:txBody>
                    <a:bodyPr/>
                    <a:lstStyle/>
                    <a:p>
                      <a:r>
                        <a:rPr lang="en-AU" sz="2000"/>
                        <a:t>beneficial</a:t>
                      </a:r>
                    </a:p>
                  </a:txBody>
                  <a:tcPr>
                    <a:solidFill>
                      <a:schemeClr val="accent6"/>
                    </a:solidFill>
                  </a:tcPr>
                </a:tc>
                <a:tc>
                  <a:txBody>
                    <a:bodyPr/>
                    <a:lstStyle/>
                    <a:p>
                      <a:r>
                        <a:rPr lang="en-AU" sz="2000"/>
                        <a:t>enough</a:t>
                      </a:r>
                    </a:p>
                  </a:txBody>
                  <a:tcPr>
                    <a:solidFill>
                      <a:schemeClr val="accent6"/>
                    </a:solidFill>
                  </a:tcPr>
                </a:tc>
                <a:tc>
                  <a:txBody>
                    <a:bodyPr/>
                    <a:lstStyle/>
                    <a:p>
                      <a:r>
                        <a:rPr lang="en-AU" sz="2000"/>
                        <a:t>great</a:t>
                      </a:r>
                    </a:p>
                  </a:txBody>
                  <a:tcPr>
                    <a:solidFill>
                      <a:schemeClr val="accent6"/>
                    </a:solidFill>
                  </a:tcPr>
                </a:tc>
                <a:extLst>
                  <a:ext uri="{0D108BD9-81ED-4DB2-BD59-A6C34878D82A}">
                    <a16:rowId xmlns:a16="http://schemas.microsoft.com/office/drawing/2014/main" val="237543085"/>
                  </a:ext>
                </a:extLst>
              </a:tr>
              <a:tr h="571284">
                <a:tc>
                  <a:txBody>
                    <a:bodyPr/>
                    <a:lstStyle/>
                    <a:p>
                      <a:r>
                        <a:rPr lang="en-AU" sz="2000" dirty="0"/>
                        <a:t>skilful</a:t>
                      </a:r>
                    </a:p>
                  </a:txBody>
                  <a:tcPr>
                    <a:solidFill>
                      <a:schemeClr val="accent6"/>
                    </a:solidFill>
                  </a:tcPr>
                </a:tc>
                <a:tc>
                  <a:txBody>
                    <a:bodyPr/>
                    <a:lstStyle/>
                    <a:p>
                      <a:r>
                        <a:rPr lang="en-AU" sz="2000"/>
                        <a:t>challenging</a:t>
                      </a:r>
                    </a:p>
                  </a:txBody>
                  <a:tcPr>
                    <a:solidFill>
                      <a:schemeClr val="accent6"/>
                    </a:solidFill>
                  </a:tcPr>
                </a:tc>
                <a:tc>
                  <a:txBody>
                    <a:bodyPr/>
                    <a:lstStyle/>
                    <a:p>
                      <a:r>
                        <a:rPr lang="en-AU" sz="2000"/>
                        <a:t>acceptable</a:t>
                      </a:r>
                    </a:p>
                  </a:txBody>
                  <a:tcPr>
                    <a:solidFill>
                      <a:schemeClr val="accent6"/>
                    </a:solidFill>
                  </a:tcPr>
                </a:tc>
                <a:tc>
                  <a:txBody>
                    <a:bodyPr/>
                    <a:lstStyle/>
                    <a:p>
                      <a:r>
                        <a:rPr lang="en-AU" sz="2000"/>
                        <a:t>valid</a:t>
                      </a:r>
                    </a:p>
                  </a:txBody>
                  <a:tcPr>
                    <a:solidFill>
                      <a:schemeClr val="accent6"/>
                    </a:solidFill>
                  </a:tcPr>
                </a:tc>
                <a:tc>
                  <a:txBody>
                    <a:bodyPr/>
                    <a:lstStyle/>
                    <a:p>
                      <a:r>
                        <a:rPr lang="en-AU" sz="2000"/>
                        <a:t>vital</a:t>
                      </a:r>
                    </a:p>
                  </a:txBody>
                  <a:tcPr>
                    <a:solidFill>
                      <a:schemeClr val="accent6"/>
                    </a:solidFill>
                  </a:tcPr>
                </a:tc>
                <a:extLst>
                  <a:ext uri="{0D108BD9-81ED-4DB2-BD59-A6C34878D82A}">
                    <a16:rowId xmlns:a16="http://schemas.microsoft.com/office/drawing/2014/main" val="3036876414"/>
                  </a:ext>
                </a:extLst>
              </a:tr>
              <a:tr h="571284">
                <a:tc>
                  <a:txBody>
                    <a:bodyPr/>
                    <a:lstStyle/>
                    <a:p>
                      <a:r>
                        <a:rPr lang="en-AU" sz="2000"/>
                        <a:t>convincing</a:t>
                      </a:r>
                    </a:p>
                  </a:txBody>
                  <a:tcPr>
                    <a:solidFill>
                      <a:schemeClr val="accent6"/>
                    </a:solidFill>
                  </a:tcPr>
                </a:tc>
                <a:tc>
                  <a:txBody>
                    <a:bodyPr/>
                    <a:lstStyle/>
                    <a:p>
                      <a:r>
                        <a:rPr lang="en-AU" sz="2000"/>
                        <a:t>comprehensive</a:t>
                      </a:r>
                    </a:p>
                  </a:txBody>
                  <a:tcPr>
                    <a:solidFill>
                      <a:schemeClr val="accent6"/>
                    </a:solidFill>
                  </a:tcPr>
                </a:tc>
                <a:tc>
                  <a:txBody>
                    <a:bodyPr/>
                    <a:lstStyle/>
                    <a:p>
                      <a:r>
                        <a:rPr lang="en-AU" sz="2000"/>
                        <a:t>able</a:t>
                      </a:r>
                    </a:p>
                  </a:txBody>
                  <a:tcPr>
                    <a:solidFill>
                      <a:schemeClr val="accent6"/>
                    </a:solidFill>
                  </a:tcPr>
                </a:tc>
                <a:tc>
                  <a:txBody>
                    <a:bodyPr/>
                    <a:lstStyle/>
                    <a:p>
                      <a:r>
                        <a:rPr lang="en-AU" sz="2000"/>
                        <a:t>appropriate</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incredible</a:t>
                      </a:r>
                    </a:p>
                  </a:txBody>
                  <a:tcPr>
                    <a:solidFill>
                      <a:schemeClr val="accent6"/>
                    </a:solidFill>
                  </a:tcPr>
                </a:tc>
                <a:extLst>
                  <a:ext uri="{0D108BD9-81ED-4DB2-BD59-A6C34878D82A}">
                    <a16:rowId xmlns:a16="http://schemas.microsoft.com/office/drawing/2014/main" val="3476386200"/>
                  </a:ext>
                </a:extLst>
              </a:tr>
              <a:tr h="571284">
                <a:tc>
                  <a:txBody>
                    <a:bodyPr/>
                    <a:lstStyle/>
                    <a:p>
                      <a:r>
                        <a:rPr lang="en-AU" sz="2000"/>
                        <a:t>engaging</a:t>
                      </a:r>
                    </a:p>
                  </a:txBody>
                  <a:tcPr>
                    <a:solidFill>
                      <a:schemeClr val="accent6"/>
                    </a:solidFill>
                  </a:tcPr>
                </a:tc>
                <a:tc>
                  <a:txBody>
                    <a:bodyPr/>
                    <a:lstStyle/>
                    <a:p>
                      <a:r>
                        <a:rPr lang="en-AU" sz="2000"/>
                        <a:t>valuable</a:t>
                      </a:r>
                    </a:p>
                  </a:txBody>
                  <a:tcPr>
                    <a:solidFill>
                      <a:schemeClr val="accent6"/>
                    </a:solidFill>
                  </a:tcPr>
                </a:tc>
                <a:tc>
                  <a:txBody>
                    <a:bodyPr/>
                    <a:lstStyle/>
                    <a:p>
                      <a:r>
                        <a:rPr lang="en-AU" sz="2000"/>
                        <a:t>average</a:t>
                      </a:r>
                    </a:p>
                  </a:txBody>
                  <a:tcPr>
                    <a:solidFill>
                      <a:schemeClr val="accent6"/>
                    </a:solidFill>
                  </a:tcPr>
                </a:tc>
                <a:tc>
                  <a:txBody>
                    <a:bodyPr/>
                    <a:lstStyle/>
                    <a:p>
                      <a:r>
                        <a:rPr lang="en-AU" sz="2000"/>
                        <a:t>adequate</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efficient</a:t>
                      </a:r>
                    </a:p>
                  </a:txBody>
                  <a:tcPr>
                    <a:solidFill>
                      <a:schemeClr val="accent6"/>
                    </a:solidFill>
                  </a:tcPr>
                </a:tc>
                <a:extLst>
                  <a:ext uri="{0D108BD9-81ED-4DB2-BD59-A6C34878D82A}">
                    <a16:rowId xmlns:a16="http://schemas.microsoft.com/office/drawing/2014/main" val="1421687044"/>
                  </a:ext>
                </a:extLst>
              </a:tr>
              <a:tr h="571284">
                <a:tc>
                  <a:txBody>
                    <a:bodyPr/>
                    <a:lstStyle/>
                    <a:p>
                      <a:r>
                        <a:rPr lang="en-AU" sz="2000"/>
                        <a:t>suggest</a:t>
                      </a:r>
                    </a:p>
                  </a:txBody>
                  <a:tcPr>
                    <a:solidFill>
                      <a:schemeClr val="accent6"/>
                    </a:solidFill>
                  </a:tcPr>
                </a:tc>
                <a:tc>
                  <a:txBody>
                    <a:bodyPr/>
                    <a:lstStyle/>
                    <a:p>
                      <a:r>
                        <a:rPr lang="en-AU" sz="2000"/>
                        <a:t>relevant</a:t>
                      </a:r>
                    </a:p>
                  </a:txBody>
                  <a:tcPr>
                    <a:solidFill>
                      <a:schemeClr val="accent6"/>
                    </a:solidFill>
                  </a:tcPr>
                </a:tc>
                <a:tc>
                  <a:txBody>
                    <a:bodyPr/>
                    <a:lstStyle/>
                    <a:p>
                      <a:r>
                        <a:rPr lang="en-AU" sz="2000"/>
                        <a:t>suitable</a:t>
                      </a:r>
                    </a:p>
                  </a:txBody>
                  <a:tcPr>
                    <a:solidFill>
                      <a:schemeClr val="accent6"/>
                    </a:solidFill>
                  </a:tcPr>
                </a:tc>
                <a:tc>
                  <a:txBody>
                    <a:bodyPr/>
                    <a:lstStyle/>
                    <a:p>
                      <a:r>
                        <a:rPr lang="en-AU" sz="2000"/>
                        <a:t>competent</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wonderful</a:t>
                      </a:r>
                    </a:p>
                  </a:txBody>
                  <a:tcPr>
                    <a:solidFill>
                      <a:schemeClr val="accent6"/>
                    </a:solidFill>
                  </a:tcPr>
                </a:tc>
                <a:extLst>
                  <a:ext uri="{0D108BD9-81ED-4DB2-BD59-A6C34878D82A}">
                    <a16:rowId xmlns:a16="http://schemas.microsoft.com/office/drawing/2014/main" val="2175434631"/>
                  </a:ext>
                </a:extLst>
              </a:tr>
              <a:tr h="571284">
                <a:tc>
                  <a:txBody>
                    <a:bodyPr/>
                    <a:lstStyle/>
                    <a:p>
                      <a:r>
                        <a:rPr lang="en-AU" sz="2000"/>
                        <a:t>emphasises</a:t>
                      </a:r>
                    </a:p>
                  </a:txBody>
                  <a:tcPr>
                    <a:solidFill>
                      <a:schemeClr val="accent6"/>
                    </a:solidFill>
                  </a:tcPr>
                </a:tc>
                <a:tc>
                  <a:txBody>
                    <a:bodyPr/>
                    <a:lstStyle/>
                    <a:p>
                      <a:r>
                        <a:rPr lang="en-AU" sz="2000"/>
                        <a:t>thorough</a:t>
                      </a:r>
                    </a:p>
                  </a:txBody>
                  <a:tcPr>
                    <a:solidFill>
                      <a:schemeClr val="accent6"/>
                    </a:solidFill>
                  </a:tcPr>
                </a:tc>
                <a:tc>
                  <a:txBody>
                    <a:bodyPr/>
                    <a:lstStyle/>
                    <a:p>
                      <a:r>
                        <a:rPr lang="en-AU" sz="2000"/>
                        <a:t>useful</a:t>
                      </a:r>
                    </a:p>
                  </a:txBody>
                  <a:tcPr>
                    <a:solidFill>
                      <a:schemeClr val="accent6"/>
                    </a:solidFill>
                  </a:tcPr>
                </a:tc>
                <a:tc>
                  <a:txBody>
                    <a:bodyPr/>
                    <a:lstStyle/>
                    <a:p>
                      <a:r>
                        <a:rPr lang="en-AU" sz="2000"/>
                        <a:t>powerful</a:t>
                      </a:r>
                    </a:p>
                  </a:txBody>
                  <a:tcPr>
                    <a:solidFill>
                      <a:schemeClr val="accent6"/>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2000"/>
                        <a:t>inspiring</a:t>
                      </a:r>
                    </a:p>
                  </a:txBody>
                  <a:tcPr>
                    <a:solidFill>
                      <a:schemeClr val="accent6"/>
                    </a:solidFill>
                  </a:tcPr>
                </a:tc>
                <a:extLst>
                  <a:ext uri="{0D108BD9-81ED-4DB2-BD59-A6C34878D82A}">
                    <a16:rowId xmlns:a16="http://schemas.microsoft.com/office/drawing/2014/main" val="2063831818"/>
                  </a:ext>
                </a:extLst>
              </a:tr>
              <a:tr h="571284">
                <a:tc>
                  <a:txBody>
                    <a:bodyPr/>
                    <a:lstStyle/>
                    <a:p>
                      <a:pPr>
                        <a:lnSpc>
                          <a:spcPct val="150000"/>
                        </a:lnSpc>
                        <a:spcBef>
                          <a:spcPts val="1200"/>
                        </a:spcBef>
                        <a:spcAft>
                          <a:spcPts val="600"/>
                        </a:spcAft>
                      </a:pPr>
                      <a:r>
                        <a:rPr lang="en-AU" sz="2000" kern="1200">
                          <a:solidFill>
                            <a:schemeClr val="tx1"/>
                          </a:solidFill>
                          <a:latin typeface="+mn-lt"/>
                          <a:ea typeface="+mn-ea"/>
                          <a:cs typeface="+mn-cs"/>
                        </a:rPr>
                        <a:t>significant</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a:solidFill>
                            <a:schemeClr val="tx1"/>
                          </a:solidFill>
                          <a:latin typeface="+mn-lt"/>
                          <a:ea typeface="+mn-ea"/>
                          <a:cs typeface="+mn-cs"/>
                        </a:rPr>
                        <a:t>noteworthy</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a:solidFill>
                            <a:schemeClr val="tx1"/>
                          </a:solidFill>
                          <a:latin typeface="+mn-lt"/>
                          <a:ea typeface="+mn-ea"/>
                          <a:cs typeface="+mn-cs"/>
                        </a:rPr>
                        <a:t>exceptional</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a:solidFill>
                            <a:schemeClr val="tx1"/>
                          </a:solidFill>
                          <a:latin typeface="+mn-lt"/>
                          <a:ea typeface="+mn-ea"/>
                          <a:cs typeface="+mn-cs"/>
                        </a:rPr>
                        <a:t>reliable</a:t>
                      </a:r>
                    </a:p>
                  </a:txBody>
                  <a:tcPr marL="68580" marR="68580" marT="0" marB="0">
                    <a:solidFill>
                      <a:schemeClr val="accent6"/>
                    </a:solidFill>
                  </a:tcPr>
                </a:tc>
                <a:tc>
                  <a:txBody>
                    <a:bodyPr/>
                    <a:lstStyle/>
                    <a:p>
                      <a:pPr>
                        <a:lnSpc>
                          <a:spcPct val="150000"/>
                        </a:lnSpc>
                        <a:spcBef>
                          <a:spcPts val="1200"/>
                        </a:spcBef>
                        <a:spcAft>
                          <a:spcPts val="600"/>
                        </a:spcAft>
                      </a:pPr>
                      <a:r>
                        <a:rPr lang="en-AU" sz="2000" kern="1200" dirty="0">
                          <a:solidFill>
                            <a:schemeClr val="tx1"/>
                          </a:solidFill>
                          <a:latin typeface="+mn-lt"/>
                          <a:ea typeface="+mn-ea"/>
                          <a:cs typeface="+mn-cs"/>
                        </a:rPr>
                        <a:t>compelling</a:t>
                      </a:r>
                    </a:p>
                  </a:txBody>
                  <a:tcPr marL="68580" marR="68580" marT="0" marB="0">
                    <a:solidFill>
                      <a:schemeClr val="accent6"/>
                    </a:solidFill>
                  </a:tcPr>
                </a:tc>
                <a:extLst>
                  <a:ext uri="{0D108BD9-81ED-4DB2-BD59-A6C34878D82A}">
                    <a16:rowId xmlns:a16="http://schemas.microsoft.com/office/drawing/2014/main" val="702014668"/>
                  </a:ext>
                </a:extLst>
              </a:tr>
            </a:tbl>
          </a:graphicData>
        </a:graphic>
      </p:graphicFrame>
      <p:sp>
        <p:nvSpPr>
          <p:cNvPr id="5" name="Slide Number Placeholder 4">
            <a:extLst>
              <a:ext uri="{FF2B5EF4-FFF2-40B4-BE49-F238E27FC236}">
                <a16:creationId xmlns:a16="http://schemas.microsoft.com/office/drawing/2014/main" id="{8E5DA28D-4FB3-5498-9A9D-1808DE9AE90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145</a:t>
            </a:fld>
            <a:endParaRPr lang="en-AU"/>
          </a:p>
        </p:txBody>
      </p:sp>
    </p:spTree>
    <p:extLst>
      <p:ext uri="{BB962C8B-B14F-4D97-AF65-F5344CB8AC3E}">
        <p14:creationId xmlns:p14="http://schemas.microsoft.com/office/powerpoint/2010/main" val="125039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chemeClr val="accent4"/>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a:t>
            </a:r>
            <a:r>
              <a:rPr kumimoji="0" lang="en-AU" sz="1200" b="0" i="0" u="none" strike="noStrike" kern="1200" cap="none" spc="0" normalizeH="0" baseline="0" noProof="0" dirty="0">
                <a:ln>
                  <a:noFill/>
                </a:ln>
                <a:solidFill>
                  <a:srgbClr val="146CFD"/>
                </a:solidFill>
                <a:effectLst/>
                <a:uLnTx/>
                <a:uFillTx/>
                <a:ea typeface="+mn-ea"/>
                <a:cs typeface="+mn-cs"/>
                <a:hlinkClick r:id="rId4">
                  <a:extLst>
                    <a:ext uri="{A12FA001-AC4F-418D-AE19-62706E023703}">
                      <ahyp:hlinkClr xmlns:ahyp="http://schemas.microsoft.com/office/drawing/2018/hyperlinkcolor" val="tx"/>
                    </a:ext>
                  </a:extLst>
                </a:hlinkClick>
              </a:rPr>
              <a:t>/</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326156"/>
            <a:ext cx="11484000" cy="3267001"/>
          </a:xfrm>
        </p:spPr>
        <p:txBody>
          <a:bodyPr numCol="1" spcCol="180000"/>
          <a:lstStyle/>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AEMO (2024a) </a:t>
            </a:r>
            <a:r>
              <a:rPr lang="en-AU" i="1" u="sng" dirty="0">
                <a:solidFill>
                  <a:srgbClr val="001C4A"/>
                </a:solidFill>
                <a:effectLst/>
                <a:latin typeface="Arial" panose="020B0604020202020204" pitchFamily="34" charset="0"/>
                <a:ea typeface="Calibri" panose="020F0502020204030204" pitchFamily="34" charset="0"/>
                <a:hlinkClick r:id="rId6"/>
              </a:rPr>
              <a:t>2024 Integrated System Plan (ISP)</a:t>
            </a:r>
            <a:r>
              <a:rPr lang="en-AU" dirty="0">
                <a:effectLst/>
                <a:latin typeface="Arial" panose="020B0604020202020204" pitchFamily="34" charset="0"/>
                <a:ea typeface="Calibri" panose="020F0502020204030204" pitchFamily="34" charset="0"/>
              </a:rPr>
              <a:t>, AEMO website, accessed 15 July 2024.</a:t>
            </a:r>
          </a:p>
          <a:p>
            <a:pPr>
              <a:lnSpc>
                <a:spcPct val="150000"/>
              </a:lnSpc>
              <a:spcBef>
                <a:spcPts val="1200"/>
              </a:spcBef>
              <a:spcAft>
                <a:spcPts val="600"/>
              </a:spcAft>
            </a:pPr>
            <a:r>
              <a:rPr lang="en-AU" dirty="0">
                <a:effectLst/>
                <a:latin typeface="+mn-lt"/>
                <a:ea typeface="Calibri" panose="020F0502020204030204" pitchFamily="34" charset="0"/>
              </a:rPr>
              <a:t>AEMO (2024b) </a:t>
            </a:r>
            <a:r>
              <a:rPr lang="en-AU" i="1" u="sng" dirty="0">
                <a:solidFill>
                  <a:srgbClr val="001C4A"/>
                </a:solidFill>
                <a:effectLst/>
                <a:latin typeface="+mn-lt"/>
                <a:ea typeface="Calibri" panose="020F0502020204030204" pitchFamily="34" charset="0"/>
                <a:hlinkClick r:id="rId7"/>
              </a:rPr>
              <a:t>NEM Data Dashboard</a:t>
            </a:r>
            <a:r>
              <a:rPr lang="en-AU" i="1" dirty="0">
                <a:effectLst/>
                <a:latin typeface="+mn-lt"/>
                <a:ea typeface="Calibri" panose="020F0502020204030204" pitchFamily="34" charset="0"/>
              </a:rPr>
              <a:t>, </a:t>
            </a:r>
            <a:r>
              <a:rPr lang="en-AU" dirty="0">
                <a:effectLst/>
                <a:latin typeface="+mn-lt"/>
                <a:ea typeface="Calibri" panose="020F0502020204030204" pitchFamily="34" charset="0"/>
              </a:rPr>
              <a:t>AEMO website, accessed 15 July 2024.</a:t>
            </a:r>
          </a:p>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Australian Energy Regulator (AER) (2023) </a:t>
            </a:r>
            <a:r>
              <a:rPr lang="en-AU" i="1" u="sng" dirty="0">
                <a:solidFill>
                  <a:srgbClr val="001C4A"/>
                </a:solidFill>
                <a:effectLst/>
                <a:latin typeface="Arial" panose="020B0604020202020204" pitchFamily="34" charset="0"/>
                <a:ea typeface="Calibri" panose="020F0502020204030204" pitchFamily="34" charset="0"/>
                <a:hlinkClick r:id="rId8"/>
              </a:rPr>
              <a:t>Your energy bill</a:t>
            </a:r>
            <a:r>
              <a:rPr lang="en-AU" dirty="0">
                <a:effectLst/>
                <a:latin typeface="Arial" panose="020B0604020202020204" pitchFamily="34" charset="0"/>
                <a:ea typeface="Calibri" panose="020F0502020204030204" pitchFamily="34" charset="0"/>
              </a:rPr>
              <a:t>, Australian Energy Regulator website, accessed 15 July 2024.</a:t>
            </a:r>
          </a:p>
          <a:p>
            <a:pPr>
              <a:lnSpc>
                <a:spcPct val="150000"/>
              </a:lnSpc>
              <a:spcBef>
                <a:spcPts val="1200"/>
              </a:spcBef>
              <a:spcAft>
                <a:spcPts val="600"/>
              </a:spcAft>
            </a:pPr>
            <a:r>
              <a:rPr lang="en-AU" dirty="0">
                <a:latin typeface="+mn-lt"/>
              </a:rPr>
              <a:t>AITSL (Australian Institute for Teaching and School Leadership Limited) (n.d.) </a:t>
            </a:r>
            <a:r>
              <a:rPr lang="en-AU" i="1" dirty="0">
                <a:latin typeface="+mn-lt"/>
                <a:hlinkClick r:id="rId9"/>
              </a:rPr>
              <a:t>Learning intentions and success criteria [PDF 251 KB]</a:t>
            </a:r>
            <a:r>
              <a:rPr lang="en-AU" dirty="0">
                <a:latin typeface="+mn-lt"/>
              </a:rPr>
              <a:t>, AITSL, accessed 31 July 2024.</a:t>
            </a:r>
          </a:p>
          <a:p>
            <a:pPr>
              <a:lnSpc>
                <a:spcPct val="150000"/>
              </a:lnSpc>
              <a:spcBef>
                <a:spcPts val="1200"/>
              </a:spcBef>
              <a:spcAft>
                <a:spcPts val="600"/>
              </a:spcAft>
            </a:pPr>
            <a:r>
              <a:rPr lang="en-AU" dirty="0">
                <a:effectLst/>
                <a:latin typeface="+mn-lt"/>
                <a:ea typeface="Calibri" panose="020F0502020204030204" pitchFamily="34" charset="0"/>
              </a:rPr>
              <a:t>Bogart S (2014) </a:t>
            </a:r>
            <a:r>
              <a:rPr lang="en-AU" i="1" u="sng" dirty="0" err="1">
                <a:solidFill>
                  <a:srgbClr val="001C4A"/>
                </a:solidFill>
                <a:effectLst/>
                <a:latin typeface="+mn-lt"/>
                <a:ea typeface="Calibri" panose="020F0502020204030204" pitchFamily="34" charset="0"/>
                <a:hlinkClick r:id="rId10"/>
              </a:rPr>
              <a:t>SankeyMATIC</a:t>
            </a:r>
            <a:r>
              <a:rPr lang="en-AU" dirty="0">
                <a:effectLst/>
                <a:latin typeface="+mn-lt"/>
                <a:ea typeface="Calibri" panose="020F0502020204030204" pitchFamily="34" charset="0"/>
              </a:rPr>
              <a:t> [website], accessed 15 July 2024.</a:t>
            </a:r>
            <a:endParaRPr lang="en-AU" dirty="0">
              <a:latin typeface="+mn-lt"/>
              <a:ea typeface="Calibri" panose="020F0502020204030204" pitchFamily="34" charset="0"/>
            </a:endParaRPr>
          </a:p>
          <a:p>
            <a:pPr>
              <a:lnSpc>
                <a:spcPct val="150000"/>
              </a:lnSpc>
              <a:spcBef>
                <a:spcPts val="1200"/>
              </a:spcBef>
              <a:spcAft>
                <a:spcPts val="600"/>
              </a:spcAft>
            </a:pPr>
            <a:r>
              <a:rPr lang="en-AU" dirty="0">
                <a:effectLst/>
                <a:latin typeface="Arial" panose="020B0604020202020204" pitchFamily="34" charset="0"/>
                <a:ea typeface="Calibri" panose="020F0502020204030204" pitchFamily="34" charset="0"/>
              </a:rPr>
              <a:t>Chow N, Fish D, Foyle K &amp; Pope D (2018) </a:t>
            </a:r>
            <a:r>
              <a:rPr lang="en-AU" i="1" u="sng" dirty="0">
                <a:solidFill>
                  <a:srgbClr val="001C4A"/>
                </a:solidFill>
                <a:effectLst/>
                <a:latin typeface="Arial" panose="020B0604020202020204" pitchFamily="34" charset="0"/>
                <a:ea typeface="Calibri" panose="020F0502020204030204" pitchFamily="34" charset="0"/>
                <a:hlinkClick r:id="rId11"/>
              </a:rPr>
              <a:t>A Deeper Understanding of Energy</a:t>
            </a:r>
            <a:r>
              <a:rPr lang="en-AU" u="sng" dirty="0">
                <a:solidFill>
                  <a:srgbClr val="001C4A"/>
                </a:solidFill>
                <a:effectLst/>
                <a:latin typeface="Arial" panose="020B0604020202020204" pitchFamily="34" charset="0"/>
                <a:ea typeface="Calibri" panose="020F0502020204030204" pitchFamily="34" charset="0"/>
                <a:hlinkClick r:id="rId11"/>
              </a:rPr>
              <a:t> [PDF 1.54 MB]</a:t>
            </a:r>
            <a:r>
              <a:rPr lang="en-AU" dirty="0">
                <a:effectLst/>
                <a:latin typeface="Arial" panose="020B0604020202020204" pitchFamily="34" charset="0"/>
                <a:ea typeface="Calibri" panose="020F0502020204030204" pitchFamily="34" charset="0"/>
              </a:rPr>
              <a:t>, Perimeter Institute for Theoretical Physics, accessed 25 March 2022.</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146</a:t>
            </a:fld>
            <a:endParaRPr lang="en-AU"/>
          </a:p>
        </p:txBody>
      </p:sp>
    </p:spTree>
    <p:extLst>
      <p:ext uri="{BB962C8B-B14F-4D97-AF65-F5344CB8AC3E}">
        <p14:creationId xmlns:p14="http://schemas.microsoft.com/office/powerpoint/2010/main" val="16873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a:xfrm>
            <a:off x="360000" y="360000"/>
            <a:ext cx="11484000" cy="545601"/>
          </a:xfrm>
        </p:spPr>
        <p:txBody>
          <a:bodyPr/>
          <a:lstStyle/>
          <a:p>
            <a:r>
              <a:rPr lang="en-AU" dirty="0">
                <a:latin typeface="+mj-lt"/>
              </a:rPr>
              <a:t>References (2)</a:t>
            </a:r>
          </a:p>
        </p:txBody>
      </p:sp>
      <p:sp>
        <p:nvSpPr>
          <p:cNvPr id="8" name="Picture Placeholder 7">
            <a:extLst>
              <a:ext uri="{FF2B5EF4-FFF2-40B4-BE49-F238E27FC236}">
                <a16:creationId xmlns:a16="http://schemas.microsoft.com/office/drawing/2014/main" id="{FD1E04AC-C93C-6837-4126-B66E58E60E1F}"/>
              </a:ext>
            </a:extLst>
          </p:cNvPr>
          <p:cNvSpPr>
            <a:spLocks noGrp="1"/>
          </p:cNvSpPr>
          <p:nvPr>
            <p:ph type="pic" sz="quarter" idx="4294967295"/>
          </p:nvPr>
        </p:nvSpPr>
        <p:spPr>
          <a:xfrm>
            <a:off x="360025" y="1084573"/>
            <a:ext cx="11483975" cy="4725212"/>
          </a:xfrm>
        </p:spPr>
        <p:txBody>
          <a:bodyPr/>
          <a:lstStyle/>
          <a:p>
            <a:r>
              <a:rPr lang="en-AU" sz="1200" dirty="0">
                <a:effectLst/>
                <a:latin typeface="+mn-lt"/>
                <a:ea typeface="Calibri" panose="020F0502020204030204" pitchFamily="34" charset="0"/>
              </a:rPr>
              <a:t>Department of Climate Change, Energy, the Environment and Water (DCCEEW) (2023) </a:t>
            </a:r>
            <a:r>
              <a:rPr lang="en-AU" sz="1200" i="1" u="sng" dirty="0">
                <a:solidFill>
                  <a:srgbClr val="001C4A"/>
                </a:solidFill>
                <a:effectLst/>
                <a:latin typeface="+mn-lt"/>
                <a:ea typeface="Calibri" panose="020F0502020204030204" pitchFamily="34" charset="0"/>
                <a:hlinkClick r:id="rId3"/>
              </a:rPr>
              <a:t>Australian Energy Update 2023</a:t>
            </a:r>
            <a:r>
              <a:rPr lang="en-AU" sz="1200" dirty="0">
                <a:effectLst/>
                <a:latin typeface="+mn-lt"/>
                <a:ea typeface="Calibri" panose="020F0502020204030204" pitchFamily="34" charset="0"/>
              </a:rPr>
              <a:t>, energy.gov.au, accessed 15 July 2024.</a:t>
            </a:r>
          </a:p>
          <a:p>
            <a:r>
              <a:rPr lang="en-AU" sz="1200" dirty="0">
                <a:effectLst/>
                <a:latin typeface="Arial" panose="020B0604020202020204" pitchFamily="34" charset="0"/>
                <a:ea typeface="Calibri" panose="020F0502020204030204" pitchFamily="34" charset="0"/>
              </a:rPr>
              <a:t>Energy Rating (n.d.) </a:t>
            </a:r>
            <a:r>
              <a:rPr lang="en-AU" sz="1200" i="1" u="sng" dirty="0">
                <a:solidFill>
                  <a:srgbClr val="001C4A"/>
                </a:solidFill>
                <a:effectLst/>
                <a:latin typeface="Arial" panose="020B0604020202020204" pitchFamily="34" charset="0"/>
                <a:ea typeface="Calibri" panose="020F0502020204030204" pitchFamily="34" charset="0"/>
                <a:hlinkClick r:id="rId4"/>
              </a:rPr>
              <a:t>Energy Rating Calculator</a:t>
            </a:r>
            <a:r>
              <a:rPr lang="en-AU" sz="1200" dirty="0">
                <a:effectLst/>
                <a:latin typeface="Arial" panose="020B0604020202020204" pitchFamily="34" charset="0"/>
                <a:ea typeface="Calibri" panose="020F0502020204030204" pitchFamily="34" charset="0"/>
              </a:rPr>
              <a:t>, Energy Rating website, accessed 15 July 2024.</a:t>
            </a:r>
          </a:p>
          <a:p>
            <a:r>
              <a:rPr lang="en-AU" sz="1200" dirty="0">
                <a:effectLst/>
                <a:latin typeface="Arial" panose="020B0604020202020204" pitchFamily="34" charset="0"/>
                <a:ea typeface="Calibri" panose="020F0502020204030204" pitchFamily="34" charset="0"/>
              </a:rPr>
              <a:t>Graham P, Hayward J &amp; Foster J (2024) </a:t>
            </a:r>
            <a:r>
              <a:rPr lang="en-AU" sz="1200" i="1" u="sng" dirty="0" err="1">
                <a:solidFill>
                  <a:srgbClr val="001C4A"/>
                </a:solidFill>
                <a:effectLst/>
                <a:latin typeface="Arial" panose="020B0604020202020204" pitchFamily="34" charset="0"/>
                <a:ea typeface="Calibri" panose="020F0502020204030204" pitchFamily="34" charset="0"/>
                <a:hlinkClick r:id="rId5"/>
              </a:rPr>
              <a:t>GenCost</a:t>
            </a:r>
            <a:r>
              <a:rPr lang="en-AU" sz="1200" i="1" u="sng" dirty="0">
                <a:solidFill>
                  <a:srgbClr val="001C4A"/>
                </a:solidFill>
                <a:effectLst/>
                <a:latin typeface="Arial" panose="020B0604020202020204" pitchFamily="34" charset="0"/>
                <a:ea typeface="Calibri" panose="020F0502020204030204" pitchFamily="34" charset="0"/>
                <a:hlinkClick r:id="rId5"/>
              </a:rPr>
              <a:t> 2023</a:t>
            </a:r>
            <a:r>
              <a:rPr lang="en-AU" sz="1200" i="1" u="sng" dirty="0">
                <a:solidFill>
                  <a:srgbClr val="001C4A"/>
                </a:solidFill>
                <a:effectLst/>
                <a:latin typeface="Cambria Math" panose="02040503050406030204" pitchFamily="18" charset="0"/>
                <a:ea typeface="Calibri" panose="020F0502020204030204" pitchFamily="34" charset="0"/>
                <a:cs typeface="Cambria Math" panose="02040503050406030204" pitchFamily="18" charset="0"/>
                <a:hlinkClick r:id="rId5"/>
              </a:rPr>
              <a:t>‐</a:t>
            </a:r>
            <a:r>
              <a:rPr lang="en-AU" sz="1200" i="1" u="sng" dirty="0">
                <a:solidFill>
                  <a:srgbClr val="001C4A"/>
                </a:solidFill>
                <a:effectLst/>
                <a:latin typeface="Arial" panose="020B0604020202020204" pitchFamily="34" charset="0"/>
                <a:ea typeface="Calibri" panose="020F0502020204030204" pitchFamily="34" charset="0"/>
                <a:hlinkClick r:id="rId5"/>
              </a:rPr>
              <a:t>24 Final report</a:t>
            </a:r>
            <a:r>
              <a:rPr lang="en-AU" sz="1200" dirty="0">
                <a:effectLst/>
                <a:latin typeface="Arial" panose="020B0604020202020204" pitchFamily="34" charset="0"/>
                <a:ea typeface="Calibri" panose="020F0502020204030204" pitchFamily="34" charset="0"/>
              </a:rPr>
              <a:t>, CSIRO website, accessed 15 July 2023.</a:t>
            </a:r>
          </a:p>
          <a:p>
            <a:r>
              <a:rPr lang="en-AU" sz="1200" dirty="0" err="1">
                <a:effectLst/>
                <a:latin typeface="Arial" panose="020B0604020202020204" pitchFamily="34" charset="0"/>
                <a:ea typeface="Calibri" panose="020F0502020204030204" pitchFamily="34" charset="0"/>
              </a:rPr>
              <a:t>IOPSpark</a:t>
            </a:r>
            <a:r>
              <a:rPr lang="en-AU" sz="1200" dirty="0">
                <a:effectLst/>
                <a:latin typeface="Arial" panose="020B0604020202020204" pitchFamily="34" charset="0"/>
                <a:ea typeface="Calibri" panose="020F0502020204030204" pitchFamily="34" charset="0"/>
              </a:rPr>
              <a:t> (2024) </a:t>
            </a:r>
            <a:r>
              <a:rPr lang="en-AU" sz="1200" i="1" u="sng" dirty="0">
                <a:solidFill>
                  <a:srgbClr val="001C4A"/>
                </a:solidFill>
                <a:effectLst/>
                <a:latin typeface="Arial" panose="020B0604020202020204" pitchFamily="34" charset="0"/>
                <a:ea typeface="Calibri" panose="020F0502020204030204" pitchFamily="34" charset="0"/>
                <a:hlinkClick r:id="rId6"/>
              </a:rPr>
              <a:t>Electrical circuits</a:t>
            </a:r>
            <a:r>
              <a:rPr lang="en-AU" sz="1200" i="1" dirty="0">
                <a:effectLst/>
                <a:latin typeface="Arial" panose="020B0604020202020204" pitchFamily="34" charset="0"/>
                <a:ea typeface="Calibri" panose="020F0502020204030204" pitchFamily="34" charset="0"/>
              </a:rPr>
              <a:t>,</a:t>
            </a:r>
            <a:r>
              <a:rPr lang="en-AU" sz="1200" dirty="0">
                <a:effectLst/>
                <a:latin typeface="Arial" panose="020B0604020202020204" pitchFamily="34" charset="0"/>
                <a:ea typeface="Calibri" panose="020F0502020204030204" pitchFamily="34" charset="0"/>
              </a:rPr>
              <a:t> Institute of Physics website, accessed 15 July 2024.</a:t>
            </a:r>
          </a:p>
          <a:p>
            <a:r>
              <a:rPr lang="en-AU" sz="1200" dirty="0" err="1">
                <a:effectLst/>
                <a:latin typeface="Arial" panose="020B0604020202020204" pitchFamily="34" charset="0"/>
                <a:ea typeface="Calibri" panose="020F0502020204030204" pitchFamily="34" charset="0"/>
              </a:rPr>
              <a:t>PhET</a:t>
            </a:r>
            <a:r>
              <a:rPr lang="en-AU" sz="1200" dirty="0">
                <a:effectLst/>
                <a:latin typeface="Arial" panose="020B0604020202020204" pitchFamily="34" charset="0"/>
                <a:ea typeface="Calibri" panose="020F0502020204030204" pitchFamily="34" charset="0"/>
              </a:rPr>
              <a:t> Interactive Simulations (2024) </a:t>
            </a:r>
            <a:r>
              <a:rPr lang="en-AU" sz="1200" i="1" u="sng" dirty="0">
                <a:solidFill>
                  <a:srgbClr val="001C4A"/>
                </a:solidFill>
                <a:effectLst/>
                <a:latin typeface="Arial" panose="020B0604020202020204" pitchFamily="34" charset="0"/>
                <a:ea typeface="Calibri" panose="020F0502020204030204" pitchFamily="34" charset="0"/>
                <a:hlinkClick r:id="rId7"/>
              </a:rPr>
              <a:t>Circuit construction kit</a:t>
            </a:r>
            <a:r>
              <a:rPr lang="en-AU" sz="1200" i="1" dirty="0">
                <a:effectLst/>
                <a:latin typeface="Arial" panose="020B0604020202020204" pitchFamily="34" charset="0"/>
                <a:ea typeface="Calibri" panose="020F0502020204030204" pitchFamily="34" charset="0"/>
              </a:rPr>
              <a:t>, </a:t>
            </a:r>
            <a:r>
              <a:rPr lang="en-AU" sz="1200" dirty="0">
                <a:effectLst/>
                <a:latin typeface="Arial" panose="020B0604020202020204" pitchFamily="34" charset="0"/>
                <a:ea typeface="Calibri" panose="020F0502020204030204" pitchFamily="34" charset="0"/>
              </a:rPr>
              <a:t>University of Colorado, accessed 15 July 2024.</a:t>
            </a:r>
          </a:p>
          <a:p>
            <a:r>
              <a:rPr lang="en-AU" sz="1200" dirty="0">
                <a:effectLst/>
                <a:latin typeface="Arial" panose="020B0604020202020204" pitchFamily="34" charset="0"/>
                <a:ea typeface="Calibri" panose="020F0502020204030204" pitchFamily="34" charset="0"/>
              </a:rPr>
              <a:t>Santiago J (9 February 2009) </a:t>
            </a:r>
            <a:r>
              <a:rPr lang="en-AU" sz="1200" u="sng" dirty="0">
                <a:solidFill>
                  <a:srgbClr val="001C4A"/>
                </a:solidFill>
                <a:effectLst/>
                <a:latin typeface="Arial" panose="020B0604020202020204" pitchFamily="34" charset="0"/>
                <a:ea typeface="Calibri" panose="020F0502020204030204" pitchFamily="34" charset="0"/>
                <a:hlinkClick r:id="rId8"/>
              </a:rPr>
              <a:t>'Introduction to Circuit Analysis - Water Analogy' [video]</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John </a:t>
            </a:r>
            <a:r>
              <a:rPr lang="en-AU" sz="1200" dirty="0">
                <a:effectLst/>
                <a:latin typeface="Arial" panose="020B0604020202020204" pitchFamily="34" charset="0"/>
                <a:ea typeface="Calibri" panose="020F0502020204030204" pitchFamily="34" charset="0"/>
              </a:rPr>
              <a:t>Santiago, </a:t>
            </a:r>
            <a:r>
              <a:rPr lang="en-AU" sz="1200" i="1" dirty="0">
                <a:effectLst/>
                <a:latin typeface="Arial" panose="020B0604020202020204" pitchFamily="34" charset="0"/>
                <a:ea typeface="Calibri" panose="020F0502020204030204" pitchFamily="34" charset="0"/>
              </a:rPr>
              <a:t>YouTube</a:t>
            </a:r>
            <a:r>
              <a:rPr lang="en-AU" sz="1200" dirty="0">
                <a:effectLst/>
                <a:latin typeface="Arial" panose="020B0604020202020204" pitchFamily="34" charset="0"/>
                <a:ea typeface="Calibri" panose="020F0502020204030204" pitchFamily="34" charset="0"/>
              </a:rPr>
              <a:t>, accessed 15 July 2024.</a:t>
            </a:r>
          </a:p>
          <a:p>
            <a:r>
              <a:rPr lang="en-AU" sz="1200" dirty="0">
                <a:effectLst/>
                <a:latin typeface="Arial" panose="020B0604020202020204" pitchFamily="34" charset="0"/>
                <a:ea typeface="Calibri" panose="020F0502020204030204" pitchFamily="34" charset="0"/>
              </a:rPr>
              <a:t>Slowrevealgraphs.com (n.d.) </a:t>
            </a:r>
            <a:r>
              <a:rPr lang="en-AU" sz="1200" i="1" u="sng" dirty="0">
                <a:solidFill>
                  <a:srgbClr val="001C4A"/>
                </a:solidFill>
                <a:effectLst/>
                <a:latin typeface="Arial" panose="020B0604020202020204" pitchFamily="34" charset="0"/>
                <a:ea typeface="Calibri" panose="020F0502020204030204" pitchFamily="34" charset="0"/>
                <a:hlinkClick r:id="rId9"/>
              </a:rPr>
              <a:t>Introduction - Slow Reveal Graphs</a:t>
            </a:r>
            <a:r>
              <a:rPr lang="en-AU" sz="1200" dirty="0">
                <a:effectLst/>
                <a:latin typeface="Arial" panose="020B0604020202020204" pitchFamily="34" charset="0"/>
                <a:ea typeface="Calibri" panose="020F0502020204030204" pitchFamily="34" charset="0"/>
              </a:rPr>
              <a:t>, slowrevealgraphs.com, accessed 15 July 2024.</a:t>
            </a:r>
          </a:p>
          <a:p>
            <a:r>
              <a:rPr lang="en-AU" sz="1200" dirty="0">
                <a:effectLst/>
                <a:latin typeface="Arial" panose="020B0604020202020204" pitchFamily="34" charset="0"/>
                <a:ea typeface="Calibri" panose="020F0502020204030204" pitchFamily="34" charset="0"/>
              </a:rPr>
              <a:t>SPU Physics Department (2020) </a:t>
            </a:r>
            <a:r>
              <a:rPr lang="en-AU" sz="1200" i="1" u="sng" dirty="0">
                <a:solidFill>
                  <a:srgbClr val="001C4A"/>
                </a:solidFill>
                <a:effectLst/>
                <a:latin typeface="Arial" panose="020B0604020202020204" pitchFamily="34" charset="0"/>
                <a:ea typeface="Calibri" panose="020F0502020204030204" pitchFamily="34" charset="0"/>
                <a:hlinkClick r:id="rId10"/>
              </a:rPr>
              <a:t>Representing Energy – Energy Cubes</a:t>
            </a:r>
            <a:r>
              <a:rPr lang="en-AU" sz="1200" dirty="0">
                <a:effectLst/>
                <a:latin typeface="Arial" panose="020B0604020202020204" pitchFamily="34" charset="0"/>
                <a:ea typeface="Calibri" panose="020F0502020204030204" pitchFamily="34" charset="0"/>
              </a:rPr>
              <a:t>, Representing Energy website, accessed 25 March 2022.</a:t>
            </a:r>
          </a:p>
          <a:p>
            <a:r>
              <a:rPr lang="en-AU" sz="1200" dirty="0" err="1">
                <a:effectLst/>
                <a:latin typeface="Arial" panose="020B0604020202020204" pitchFamily="34" charset="0"/>
                <a:ea typeface="Calibri" panose="020F0502020204030204" pitchFamily="34" charset="0"/>
              </a:rPr>
              <a:t>TeachEngineering</a:t>
            </a:r>
            <a:r>
              <a:rPr lang="en-AU" sz="1200" dirty="0">
                <a:effectLst/>
                <a:latin typeface="Arial" panose="020B0604020202020204" pitchFamily="34" charset="0"/>
                <a:ea typeface="Calibri" panose="020F0502020204030204" pitchFamily="34" charset="0"/>
              </a:rPr>
              <a:t> (2 September 2023) ‘</a:t>
            </a:r>
            <a:r>
              <a:rPr lang="en-AU" sz="1200" u="sng" dirty="0">
                <a:solidFill>
                  <a:srgbClr val="001C4A"/>
                </a:solidFill>
                <a:effectLst/>
                <a:latin typeface="Arial" panose="020B0604020202020204" pitchFamily="34" charset="0"/>
                <a:ea typeface="Calibri" panose="020F0502020204030204" pitchFamily="34" charset="0"/>
                <a:hlinkClick r:id="rId11"/>
              </a:rPr>
              <a:t>A New Angle on Photovoltaic Solar Panel Efficiency’ [video]</a:t>
            </a:r>
            <a:r>
              <a:rPr lang="en-AU" sz="1200" dirty="0">
                <a:effectLst/>
                <a:latin typeface="Arial" panose="020B0604020202020204" pitchFamily="34" charset="0"/>
                <a:ea typeface="Calibri" panose="020F0502020204030204" pitchFamily="34" charset="0"/>
              </a:rPr>
              <a:t>, </a:t>
            </a:r>
            <a:r>
              <a:rPr lang="en-AU" sz="1200" i="1" dirty="0" err="1">
                <a:effectLst/>
                <a:latin typeface="Arial" panose="020B0604020202020204" pitchFamily="34" charset="0"/>
                <a:ea typeface="Calibri" panose="020F0502020204030204" pitchFamily="34" charset="0"/>
              </a:rPr>
              <a:t>TeachEngineering</a:t>
            </a:r>
            <a:r>
              <a:rPr lang="en-AU" sz="1200" dirty="0">
                <a:effectLst/>
                <a:latin typeface="Arial" panose="020B0604020202020204" pitchFamily="34" charset="0"/>
                <a:ea typeface="Calibri" panose="020F0502020204030204" pitchFamily="34" charset="0"/>
              </a:rPr>
              <a:t>, YouTube, accessed 15 July 2024.</a:t>
            </a:r>
          </a:p>
          <a:p>
            <a:r>
              <a:rPr lang="en-AU" sz="1200" dirty="0">
                <a:effectLst/>
                <a:latin typeface="Arial" panose="020B0604020202020204" pitchFamily="34" charset="0"/>
                <a:ea typeface="Calibri" panose="020F0502020204030204" pitchFamily="34" charset="0"/>
              </a:rPr>
              <a:t>Van </a:t>
            </a:r>
            <a:r>
              <a:rPr lang="en-AU" sz="1200" dirty="0" err="1">
                <a:effectLst/>
                <a:latin typeface="Arial" panose="020B0604020202020204" pitchFamily="34" charset="0"/>
                <a:ea typeface="Calibri" panose="020F0502020204030204" pitchFamily="34" charset="0"/>
              </a:rPr>
              <a:t>Heuvelen</a:t>
            </a:r>
            <a:r>
              <a:rPr lang="en-AU" sz="1200" dirty="0">
                <a:effectLst/>
                <a:latin typeface="Arial" panose="020B0604020202020204" pitchFamily="34" charset="0"/>
                <a:ea typeface="Calibri" panose="020F0502020204030204" pitchFamily="34" charset="0"/>
              </a:rPr>
              <a:t> A and Zou X (2001) ‘</a:t>
            </a:r>
            <a:r>
              <a:rPr lang="en-AU" sz="1200" u="sng" dirty="0">
                <a:solidFill>
                  <a:srgbClr val="001C4A"/>
                </a:solidFill>
                <a:effectLst/>
                <a:latin typeface="Arial" panose="020B0604020202020204" pitchFamily="34" charset="0"/>
                <a:ea typeface="Calibri" panose="020F0502020204030204" pitchFamily="34" charset="0"/>
                <a:hlinkClick r:id="rId12"/>
              </a:rPr>
              <a:t>Multiple representations of work–energy processes</a:t>
            </a:r>
            <a:r>
              <a:rPr lang="en-AU" sz="1200" dirty="0">
                <a:effectLst/>
                <a:latin typeface="Arial" panose="020B0604020202020204" pitchFamily="34" charset="0"/>
                <a:ea typeface="Calibri" panose="020F0502020204030204" pitchFamily="34" charset="0"/>
              </a:rPr>
              <a:t>’, </a:t>
            </a:r>
            <a:r>
              <a:rPr lang="en-AU" sz="1200" i="1" dirty="0">
                <a:effectLst/>
                <a:latin typeface="Arial" panose="020B0604020202020204" pitchFamily="34" charset="0"/>
                <a:ea typeface="Calibri" panose="020F0502020204030204" pitchFamily="34" charset="0"/>
              </a:rPr>
              <a:t>American Journal of Physics</a:t>
            </a:r>
            <a:r>
              <a:rPr lang="en-AU" sz="1200" dirty="0">
                <a:effectLst/>
                <a:latin typeface="Arial" panose="020B0604020202020204" pitchFamily="34" charset="0"/>
                <a:ea typeface="Calibri" panose="020F0502020204030204" pitchFamily="34" charset="0"/>
              </a:rPr>
              <a:t>, 69(2):184–194, doi:10.1119/1.1286662, accessed 25 March 2022.</a:t>
            </a: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147</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latin typeface="+mj-lt"/>
              </a:rPr>
              <a:t>© State of New South Wales (Department of Education), 2024</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EB4152-EC69-4488-8A5E-268DE54B7B19}"/>
              </a:ext>
            </a:extLst>
          </p:cNvPr>
          <p:cNvSpPr>
            <a:spLocks noGrp="1"/>
          </p:cNvSpPr>
          <p:nvPr>
            <p:ph type="title"/>
          </p:nvPr>
        </p:nvSpPr>
        <p:spPr/>
        <p:txBody>
          <a:bodyPr/>
          <a:lstStyle/>
          <a:p>
            <a:r>
              <a:rPr lang="en-US" dirty="0">
                <a:latin typeface="+mj-lt"/>
              </a:rPr>
              <a:t>1.2 Energy flow diagrams</a:t>
            </a:r>
            <a:endParaRPr lang="en-AU" dirty="0">
              <a:latin typeface="+mj-lt"/>
            </a:endParaRPr>
          </a:p>
        </p:txBody>
      </p:sp>
      <p:sp>
        <p:nvSpPr>
          <p:cNvPr id="2" name="Text Placeholder 1">
            <a:extLst>
              <a:ext uri="{FF2B5EF4-FFF2-40B4-BE49-F238E27FC236}">
                <a16:creationId xmlns:a16="http://schemas.microsoft.com/office/drawing/2014/main" id="{5A2EE96A-B1C2-4503-8F65-88C23561FBF1}"/>
              </a:ext>
            </a:extLst>
          </p:cNvPr>
          <p:cNvSpPr>
            <a:spLocks noGrp="1"/>
          </p:cNvSpPr>
          <p:nvPr>
            <p:ph type="body" sz="quarter" idx="17"/>
          </p:nvPr>
        </p:nvSpPr>
        <p:spPr>
          <a:xfrm>
            <a:off x="360001" y="1567086"/>
            <a:ext cx="5502320" cy="5097874"/>
          </a:xfrm>
        </p:spPr>
        <p:txBody>
          <a:bodyPr>
            <a:normAutofit/>
          </a:bodyPr>
          <a:lstStyle/>
          <a:p>
            <a:pPr marL="9525"/>
            <a:r>
              <a:rPr lang="en-US" dirty="0">
                <a:latin typeface="+mn-lt"/>
              </a:rPr>
              <a:t>Identify your</a:t>
            </a:r>
            <a:r>
              <a:rPr lang="en-US" dirty="0">
                <a:solidFill>
                  <a:schemeClr val="accent5">
                    <a:lumMod val="60000"/>
                    <a:lumOff val="40000"/>
                  </a:schemeClr>
                </a:solidFill>
                <a:latin typeface="+mn-lt"/>
              </a:rPr>
              <a:t> </a:t>
            </a:r>
            <a:r>
              <a:rPr lang="en-US" b="1" dirty="0">
                <a:solidFill>
                  <a:srgbClr val="D70C3D"/>
                </a:solidFill>
                <a:latin typeface="+mn-lt"/>
              </a:rPr>
              <a:t>system</a:t>
            </a:r>
            <a:r>
              <a:rPr lang="en-US" dirty="0">
                <a:solidFill>
                  <a:schemeClr val="accent5">
                    <a:lumMod val="60000"/>
                    <a:lumOff val="40000"/>
                  </a:schemeClr>
                </a:solidFill>
                <a:latin typeface="+mn-lt"/>
              </a:rPr>
              <a:t> </a:t>
            </a:r>
            <a:r>
              <a:rPr lang="en-US" dirty="0">
                <a:latin typeface="+mn-lt"/>
              </a:rPr>
              <a:t>(write in circle).</a:t>
            </a:r>
          </a:p>
          <a:p>
            <a:pPr marL="9525" lvl="0" eaLnBrk="0" hangingPunct="0">
              <a:spcBef>
                <a:spcPct val="30000"/>
              </a:spcBef>
              <a:defRPr/>
            </a:pPr>
            <a:r>
              <a:rPr lang="en-US" dirty="0">
                <a:latin typeface="+mn-lt"/>
              </a:rPr>
              <a:t>Define the initial and final points in time.</a:t>
            </a:r>
          </a:p>
          <a:p>
            <a:pPr marL="9525" lvl="0" eaLnBrk="0" hangingPunct="0">
              <a:spcBef>
                <a:spcPct val="30000"/>
              </a:spcBef>
              <a:defRPr/>
            </a:pPr>
            <a:r>
              <a:rPr lang="en-US" b="1" dirty="0">
                <a:solidFill>
                  <a:schemeClr val="accent1">
                    <a:lumMod val="60000"/>
                    <a:lumOff val="40000"/>
                  </a:schemeClr>
                </a:solidFill>
                <a:latin typeface="+mn-lt"/>
              </a:rPr>
              <a:t>Energy</a:t>
            </a:r>
            <a:r>
              <a:rPr lang="en-US" dirty="0">
                <a:latin typeface="+mn-lt"/>
              </a:rPr>
              <a:t> stored in the system remains in the system (inside the circle).</a:t>
            </a:r>
          </a:p>
          <a:p>
            <a:pPr marL="9525"/>
            <a:r>
              <a:rPr lang="en-US" dirty="0">
                <a:latin typeface="+mn-lt"/>
              </a:rPr>
              <a:t>Identify what </a:t>
            </a:r>
            <a:r>
              <a:rPr lang="en-US" b="1" dirty="0">
                <a:solidFill>
                  <a:schemeClr val="accent1">
                    <a:lumMod val="60000"/>
                    <a:lumOff val="40000"/>
                  </a:schemeClr>
                </a:solidFill>
                <a:latin typeface="+mn-lt"/>
              </a:rPr>
              <a:t>energy</a:t>
            </a:r>
            <a:r>
              <a:rPr lang="en-US" dirty="0">
                <a:latin typeface="+mn-lt"/>
              </a:rPr>
              <a:t> transformations are taking place in your system using </a:t>
            </a:r>
            <a:r>
              <a:rPr lang="en-US" b="1" dirty="0">
                <a:solidFill>
                  <a:schemeClr val="accent1"/>
                </a:solidFill>
                <a:latin typeface="+mn-lt"/>
              </a:rPr>
              <a:t>arrows</a:t>
            </a:r>
            <a:r>
              <a:rPr lang="en-US" dirty="0">
                <a:solidFill>
                  <a:schemeClr val="accent1"/>
                </a:solidFill>
                <a:latin typeface="+mn-lt"/>
              </a:rPr>
              <a:t>.</a:t>
            </a:r>
          </a:p>
          <a:p>
            <a:pPr marL="9525"/>
            <a:r>
              <a:rPr lang="en-US" dirty="0">
                <a:latin typeface="+mn-lt"/>
              </a:rPr>
              <a:t>Show </a:t>
            </a:r>
            <a:r>
              <a:rPr lang="en-US" b="1" dirty="0">
                <a:solidFill>
                  <a:schemeClr val="accent2"/>
                </a:solidFill>
                <a:latin typeface="+mn-lt"/>
              </a:rPr>
              <a:t>work</a:t>
            </a:r>
            <a:r>
              <a:rPr lang="en-US" dirty="0">
                <a:latin typeface="+mn-lt"/>
              </a:rPr>
              <a:t> transferring</a:t>
            </a:r>
            <a:r>
              <a:rPr lang="en-US" dirty="0">
                <a:solidFill>
                  <a:schemeClr val="accent1">
                    <a:lumMod val="60000"/>
                    <a:lumOff val="40000"/>
                  </a:schemeClr>
                </a:solidFill>
                <a:latin typeface="+mn-lt"/>
              </a:rPr>
              <a:t> </a:t>
            </a:r>
            <a:r>
              <a:rPr lang="en-US" b="1" dirty="0">
                <a:solidFill>
                  <a:schemeClr val="accent1">
                    <a:lumMod val="60000"/>
                    <a:lumOff val="40000"/>
                  </a:schemeClr>
                </a:solidFill>
                <a:latin typeface="+mn-lt"/>
              </a:rPr>
              <a:t>energy</a:t>
            </a:r>
            <a:r>
              <a:rPr lang="en-US" dirty="0">
                <a:solidFill>
                  <a:schemeClr val="accent1">
                    <a:lumMod val="60000"/>
                    <a:lumOff val="40000"/>
                  </a:schemeClr>
                </a:solidFill>
                <a:latin typeface="+mn-lt"/>
              </a:rPr>
              <a:t> </a:t>
            </a:r>
            <a:r>
              <a:rPr lang="en-US" dirty="0">
                <a:latin typeface="+mn-lt"/>
              </a:rPr>
              <a:t>into or out of the system as arrows crossing the circle.</a:t>
            </a:r>
            <a:endParaRPr lang="en-AU" sz="1800" dirty="0">
              <a:latin typeface="+mn-lt"/>
            </a:endParaRPr>
          </a:p>
        </p:txBody>
      </p:sp>
      <p:sp>
        <p:nvSpPr>
          <p:cNvPr id="6" name="Oval 5">
            <a:extLst>
              <a:ext uri="{FF2B5EF4-FFF2-40B4-BE49-F238E27FC236}">
                <a16:creationId xmlns:a16="http://schemas.microsoft.com/office/drawing/2014/main" id="{2EAAAF6B-8E7D-46D8-9D18-4CDA8BB4F925}"/>
              </a:ext>
              <a:ext uri="{C183D7F6-B498-43B3-948B-1728B52AA6E4}">
                <adec:decorative xmlns:adec="http://schemas.microsoft.com/office/drawing/2017/decorative" val="1"/>
              </a:ext>
            </a:extLst>
          </p:cNvPr>
          <p:cNvSpPr/>
          <p:nvPr/>
        </p:nvSpPr>
        <p:spPr bwMode="auto">
          <a:xfrm>
            <a:off x="7987017" y="1647559"/>
            <a:ext cx="2611379" cy="2601029"/>
          </a:xfrm>
          <a:prstGeom prst="ellipse">
            <a:avLst/>
          </a:prstGeom>
          <a:no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a:ln>
                <a:noFill/>
              </a:ln>
              <a:solidFill>
                <a:schemeClr val="bg1"/>
              </a:solidFill>
              <a:effectLst/>
              <a:latin typeface="Arial" charset="0"/>
            </a:endParaRPr>
          </a:p>
        </p:txBody>
      </p:sp>
      <p:sp>
        <p:nvSpPr>
          <p:cNvPr id="7" name="TextBox 6">
            <a:extLst>
              <a:ext uri="{FF2B5EF4-FFF2-40B4-BE49-F238E27FC236}">
                <a16:creationId xmlns:a16="http://schemas.microsoft.com/office/drawing/2014/main" id="{38CD00B2-1B77-4EC5-8841-0191C61E2771}"/>
              </a:ext>
              <a:ext uri="{C183D7F6-B498-43B3-948B-1728B52AA6E4}">
                <adec:decorative xmlns:adec="http://schemas.microsoft.com/office/drawing/2017/decorative" val="1"/>
              </a:ext>
            </a:extLst>
          </p:cNvPr>
          <p:cNvSpPr txBox="1"/>
          <p:nvPr/>
        </p:nvSpPr>
        <p:spPr>
          <a:xfrm>
            <a:off x="8307008" y="3216684"/>
            <a:ext cx="1695671" cy="767725"/>
          </a:xfrm>
          <a:prstGeom prst="rect">
            <a:avLst/>
          </a:prstGeom>
          <a:noFill/>
        </p:spPr>
        <p:txBody>
          <a:bodyPr wrap="square" rtlCol="0">
            <a:spAutoFit/>
          </a:bodyPr>
          <a:lstStyle/>
          <a:p>
            <a:pPr algn="ctr"/>
            <a:r>
              <a:rPr lang="en-US" sz="1600" dirty="0">
                <a:solidFill>
                  <a:srgbClr val="D70C3D"/>
                </a:solidFill>
                <a:latin typeface="Arial" panose="020B0604020202020204" pitchFamily="34" charset="0"/>
                <a:cs typeface="Arial" panose="020B0604020202020204" pitchFamily="34" charset="0"/>
              </a:rPr>
              <a:t>The things that interact</a:t>
            </a:r>
          </a:p>
        </p:txBody>
      </p:sp>
      <p:sp>
        <p:nvSpPr>
          <p:cNvPr id="8" name="TextBox 7">
            <a:extLst>
              <a:ext uri="{FF2B5EF4-FFF2-40B4-BE49-F238E27FC236}">
                <a16:creationId xmlns:a16="http://schemas.microsoft.com/office/drawing/2014/main" id="{81535A8F-B9E2-4A1D-88FD-930BE08B9466}"/>
              </a:ext>
              <a:ext uri="{C183D7F6-B498-43B3-948B-1728B52AA6E4}">
                <adec:decorative xmlns:adec="http://schemas.microsoft.com/office/drawing/2017/decorative" val="1"/>
              </a:ext>
            </a:extLst>
          </p:cNvPr>
          <p:cNvSpPr txBox="1"/>
          <p:nvPr/>
        </p:nvSpPr>
        <p:spPr>
          <a:xfrm>
            <a:off x="8553674" y="1731881"/>
            <a:ext cx="1884957" cy="1414232"/>
          </a:xfrm>
          <a:prstGeom prst="rect">
            <a:avLst/>
          </a:prstGeom>
          <a:noFill/>
        </p:spPr>
        <p:txBody>
          <a:bodyPr wrap="square" rtlCol="0">
            <a:spAutoFit/>
          </a:bodyPr>
          <a:lstStyle/>
          <a:p>
            <a:r>
              <a:rPr lang="en-US" sz="1600" b="1" i="1" dirty="0" err="1">
                <a:solidFill>
                  <a:schemeClr val="accent1">
                    <a:lumMod val="60000"/>
                    <a:lumOff val="40000"/>
                  </a:schemeClr>
                </a:solidFill>
              </a:rPr>
              <a:t>E</a:t>
            </a:r>
            <a:r>
              <a:rPr lang="en-US" sz="1600" b="1" baseline="-25000" dirty="0" err="1">
                <a:solidFill>
                  <a:schemeClr val="accent1">
                    <a:lumMod val="60000"/>
                    <a:lumOff val="40000"/>
                  </a:schemeClr>
                </a:solidFill>
              </a:rPr>
              <a:t>initial</a:t>
            </a:r>
            <a:r>
              <a:rPr lang="en-US" sz="1600" b="1" dirty="0">
                <a:solidFill>
                  <a:schemeClr val="accent1">
                    <a:lumMod val="60000"/>
                    <a:lumOff val="40000"/>
                  </a:schemeClr>
                </a:solidFill>
              </a:rPr>
              <a:t> </a:t>
            </a:r>
          </a:p>
          <a:p>
            <a:r>
              <a:rPr lang="en-US" sz="1600" b="1" dirty="0">
                <a:solidFill>
                  <a:schemeClr val="accent1">
                    <a:lumMod val="60000"/>
                    <a:lumOff val="40000"/>
                  </a:schemeClr>
                </a:solidFill>
              </a:rPr>
              <a:t>     </a:t>
            </a:r>
            <a:r>
              <a:rPr lang="en-US" sz="1600" b="1" i="1" dirty="0">
                <a:solidFill>
                  <a:schemeClr val="accent1">
                    <a:lumMod val="60000"/>
                    <a:lumOff val="40000"/>
                  </a:schemeClr>
                </a:solidFill>
              </a:rPr>
              <a:t>                    		</a:t>
            </a:r>
            <a:r>
              <a:rPr lang="en-US" sz="1600" b="1" i="1" dirty="0" err="1">
                <a:solidFill>
                  <a:schemeClr val="accent1">
                    <a:lumMod val="60000"/>
                    <a:lumOff val="40000"/>
                  </a:schemeClr>
                </a:solidFill>
              </a:rPr>
              <a:t>E</a:t>
            </a:r>
            <a:r>
              <a:rPr lang="en-US" sz="1600" b="1" baseline="-25000" dirty="0" err="1">
                <a:solidFill>
                  <a:schemeClr val="accent1">
                    <a:lumMod val="60000"/>
                    <a:lumOff val="40000"/>
                  </a:schemeClr>
                </a:solidFill>
              </a:rPr>
              <a:t>final</a:t>
            </a:r>
            <a:endParaRPr lang="en-US" sz="1600" b="1" i="1" baseline="-25000" dirty="0">
              <a:solidFill>
                <a:schemeClr val="accent1">
                  <a:lumMod val="60000"/>
                  <a:lumOff val="40000"/>
                </a:schemeClr>
              </a:solidFill>
            </a:endParaRPr>
          </a:p>
        </p:txBody>
      </p:sp>
      <p:cxnSp>
        <p:nvCxnSpPr>
          <p:cNvPr id="9" name="Connector: Curved 8">
            <a:extLst>
              <a:ext uri="{FF2B5EF4-FFF2-40B4-BE49-F238E27FC236}">
                <a16:creationId xmlns:a16="http://schemas.microsoft.com/office/drawing/2014/main" id="{F3C6FCCF-012A-4D5A-A62E-BFDE444A97F0}"/>
              </a:ext>
              <a:ext uri="{C183D7F6-B498-43B3-948B-1728B52AA6E4}">
                <adec:decorative xmlns:adec="http://schemas.microsoft.com/office/drawing/2017/decorative" val="1"/>
              </a:ext>
            </a:extLst>
          </p:cNvPr>
          <p:cNvCxnSpPr>
            <a:cxnSpLocks/>
          </p:cNvCxnSpPr>
          <p:nvPr/>
        </p:nvCxnSpPr>
        <p:spPr bwMode="auto">
          <a:xfrm flipV="1">
            <a:off x="7393150" y="2039743"/>
            <a:ext cx="1126857" cy="440127"/>
          </a:xfrm>
          <a:prstGeom prst="curvedConnector3">
            <a:avLst>
              <a:gd name="adj1" fmla="val 50000"/>
            </a:avLst>
          </a:prstGeom>
          <a:solidFill>
            <a:schemeClr val="accent1"/>
          </a:solidFill>
          <a:ln w="38100" cap="flat" cmpd="sng" algn="ctr">
            <a:solidFill>
              <a:srgbClr val="1D428A"/>
            </a:solidFill>
            <a:prstDash val="solid"/>
            <a:round/>
            <a:headEnd type="none" w="med" len="med"/>
            <a:tailEnd type="triangle"/>
          </a:ln>
          <a:effectLst/>
        </p:spPr>
      </p:cxnSp>
      <p:sp>
        <p:nvSpPr>
          <p:cNvPr id="10" name="TextBox 9">
            <a:extLst>
              <a:ext uri="{FF2B5EF4-FFF2-40B4-BE49-F238E27FC236}">
                <a16:creationId xmlns:a16="http://schemas.microsoft.com/office/drawing/2014/main" id="{6AF7CEE3-C905-4044-9335-566BD1B360EC}"/>
              </a:ext>
              <a:ext uri="{C183D7F6-B498-43B3-948B-1728B52AA6E4}">
                <adec:decorative xmlns:adec="http://schemas.microsoft.com/office/drawing/2017/decorative" val="1"/>
              </a:ext>
            </a:extLst>
          </p:cNvPr>
          <p:cNvSpPr txBox="1"/>
          <p:nvPr/>
        </p:nvSpPr>
        <p:spPr>
          <a:xfrm>
            <a:off x="6703577" y="2223451"/>
            <a:ext cx="905360" cy="767725"/>
          </a:xfrm>
          <a:prstGeom prst="rect">
            <a:avLst/>
          </a:prstGeom>
          <a:noFill/>
        </p:spPr>
        <p:txBody>
          <a:bodyPr wrap="square" rtlCol="0">
            <a:spAutoFit/>
          </a:bodyPr>
          <a:lstStyle/>
          <a:p>
            <a:r>
              <a:rPr lang="en-US" sz="1600" b="1" i="1" dirty="0">
                <a:solidFill>
                  <a:schemeClr val="accent1">
                    <a:lumMod val="60000"/>
                    <a:lumOff val="40000"/>
                  </a:schemeClr>
                </a:solidFill>
              </a:rPr>
              <a:t>W</a:t>
            </a:r>
            <a:r>
              <a:rPr lang="en-US" sz="1600" b="1" baseline="-25000" dirty="0">
                <a:solidFill>
                  <a:schemeClr val="accent1">
                    <a:lumMod val="60000"/>
                    <a:lumOff val="40000"/>
                  </a:schemeClr>
                </a:solidFill>
              </a:rPr>
              <a:t>ork</a:t>
            </a:r>
            <a:r>
              <a:rPr lang="en-US" sz="1600" b="1" dirty="0">
                <a:solidFill>
                  <a:schemeClr val="accent1">
                    <a:lumMod val="60000"/>
                    <a:lumOff val="40000"/>
                  </a:schemeClr>
                </a:solidFill>
              </a:rPr>
              <a:t>      </a:t>
            </a:r>
          </a:p>
          <a:p>
            <a:pPr algn="ctr"/>
            <a:r>
              <a:rPr lang="en-US" sz="1600" b="1" i="1" dirty="0">
                <a:solidFill>
                  <a:srgbClr val="7030A0"/>
                </a:solidFill>
              </a:rPr>
              <a:t>                     </a:t>
            </a:r>
            <a:endParaRPr lang="en-US" sz="1600" b="1" i="1" baseline="-25000" dirty="0">
              <a:solidFill>
                <a:srgbClr val="7030A0"/>
              </a:solidFill>
            </a:endParaRPr>
          </a:p>
        </p:txBody>
      </p:sp>
      <p:cxnSp>
        <p:nvCxnSpPr>
          <p:cNvPr id="11" name="Connector: Curved 10">
            <a:extLst>
              <a:ext uri="{FF2B5EF4-FFF2-40B4-BE49-F238E27FC236}">
                <a16:creationId xmlns:a16="http://schemas.microsoft.com/office/drawing/2014/main" id="{2DDFC50A-1C41-400F-8E16-C369320610D3}"/>
              </a:ext>
              <a:ext uri="{C183D7F6-B498-43B3-948B-1728B52AA6E4}">
                <adec:decorative xmlns:adec="http://schemas.microsoft.com/office/drawing/2017/decorative" val="1"/>
              </a:ext>
            </a:extLst>
          </p:cNvPr>
          <p:cNvCxnSpPr>
            <a:cxnSpLocks/>
          </p:cNvCxnSpPr>
          <p:nvPr/>
        </p:nvCxnSpPr>
        <p:spPr bwMode="auto">
          <a:xfrm>
            <a:off x="10121516" y="2881770"/>
            <a:ext cx="953757" cy="575200"/>
          </a:xfrm>
          <a:prstGeom prst="curvedConnector2">
            <a:avLst/>
          </a:prstGeom>
          <a:solidFill>
            <a:schemeClr val="accent1"/>
          </a:solidFill>
          <a:ln w="38100" cap="flat" cmpd="sng" algn="ctr">
            <a:solidFill>
              <a:srgbClr val="1D428A"/>
            </a:solidFill>
            <a:prstDash val="solid"/>
            <a:round/>
            <a:headEnd type="none" w="med" len="med"/>
            <a:tailEnd type="triangle"/>
          </a:ln>
          <a:effectLst/>
        </p:spPr>
      </p:cxnSp>
      <p:sp>
        <p:nvSpPr>
          <p:cNvPr id="13" name="Oval 12">
            <a:extLst>
              <a:ext uri="{FF2B5EF4-FFF2-40B4-BE49-F238E27FC236}">
                <a16:creationId xmlns:a16="http://schemas.microsoft.com/office/drawing/2014/main" id="{1572544E-1870-419A-9714-6EDA30107775}"/>
              </a:ext>
              <a:ext uri="{C183D7F6-B498-43B3-948B-1728B52AA6E4}">
                <adec:decorative xmlns:adec="http://schemas.microsoft.com/office/drawing/2017/decorative" val="1"/>
              </a:ext>
            </a:extLst>
          </p:cNvPr>
          <p:cNvSpPr/>
          <p:nvPr/>
        </p:nvSpPr>
        <p:spPr>
          <a:xfrm>
            <a:off x="7919683" y="1567086"/>
            <a:ext cx="2601031" cy="260103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cxnSp>
        <p:nvCxnSpPr>
          <p:cNvPr id="14" name="Connector: Curved 13">
            <a:extLst>
              <a:ext uri="{FF2B5EF4-FFF2-40B4-BE49-F238E27FC236}">
                <a16:creationId xmlns:a16="http://schemas.microsoft.com/office/drawing/2014/main" id="{9D7CA95F-3BD5-4329-B16A-39547C86EC01}"/>
              </a:ext>
              <a:ext uri="{C183D7F6-B498-43B3-948B-1728B52AA6E4}">
                <adec:decorative xmlns:adec="http://schemas.microsoft.com/office/drawing/2017/decorative" val="1"/>
              </a:ext>
            </a:extLst>
          </p:cNvPr>
          <p:cNvCxnSpPr>
            <a:cxnSpLocks/>
          </p:cNvCxnSpPr>
          <p:nvPr/>
        </p:nvCxnSpPr>
        <p:spPr bwMode="auto">
          <a:xfrm rot="16200000" flipH="1">
            <a:off x="9113449" y="2245024"/>
            <a:ext cx="424098" cy="341310"/>
          </a:xfrm>
          <a:prstGeom prst="curvedConnector3">
            <a:avLst>
              <a:gd name="adj1" fmla="val 50000"/>
            </a:avLst>
          </a:prstGeom>
          <a:solidFill>
            <a:schemeClr val="accent1"/>
          </a:solidFill>
          <a:ln w="38100" cap="flat" cmpd="sng" algn="ctr">
            <a:solidFill>
              <a:srgbClr val="1D428A"/>
            </a:solidFill>
            <a:prstDash val="solid"/>
            <a:round/>
            <a:headEnd type="none" w="med" len="med"/>
            <a:tailEnd type="triangle"/>
          </a:ln>
          <a:effectLst/>
        </p:spPr>
      </p:cxnSp>
      <p:sp>
        <p:nvSpPr>
          <p:cNvPr id="15" name="TextBox 14">
            <a:extLst>
              <a:ext uri="{FF2B5EF4-FFF2-40B4-BE49-F238E27FC236}">
                <a16:creationId xmlns:a16="http://schemas.microsoft.com/office/drawing/2014/main" id="{7FF65FCA-79F7-4B1B-B600-D1DC39BDD46F}"/>
              </a:ext>
              <a:ext uri="{C183D7F6-B498-43B3-948B-1728B52AA6E4}">
                <adec:decorative xmlns:adec="http://schemas.microsoft.com/office/drawing/2017/decorative" val="1"/>
              </a:ext>
            </a:extLst>
          </p:cNvPr>
          <p:cNvSpPr txBox="1"/>
          <p:nvPr/>
        </p:nvSpPr>
        <p:spPr>
          <a:xfrm>
            <a:off x="10803073" y="3408888"/>
            <a:ext cx="905360" cy="767725"/>
          </a:xfrm>
          <a:prstGeom prst="rect">
            <a:avLst/>
          </a:prstGeom>
          <a:noFill/>
        </p:spPr>
        <p:txBody>
          <a:bodyPr wrap="square" rtlCol="0">
            <a:spAutoFit/>
          </a:bodyPr>
          <a:lstStyle/>
          <a:p>
            <a:r>
              <a:rPr lang="en-US" sz="1600" b="1" i="1">
                <a:solidFill>
                  <a:schemeClr val="accent1">
                    <a:lumMod val="60000"/>
                    <a:lumOff val="40000"/>
                  </a:schemeClr>
                </a:solidFill>
              </a:rPr>
              <a:t>W</a:t>
            </a:r>
            <a:r>
              <a:rPr lang="en-US" sz="1600" b="1" baseline="-25000">
                <a:solidFill>
                  <a:schemeClr val="accent1">
                    <a:lumMod val="60000"/>
                    <a:lumOff val="40000"/>
                  </a:schemeClr>
                </a:solidFill>
              </a:rPr>
              <a:t>ork</a:t>
            </a:r>
            <a:r>
              <a:rPr lang="en-US" sz="1600" b="1">
                <a:solidFill>
                  <a:schemeClr val="accent1">
                    <a:lumMod val="60000"/>
                    <a:lumOff val="40000"/>
                  </a:schemeClr>
                </a:solidFill>
              </a:rPr>
              <a:t>      </a:t>
            </a:r>
          </a:p>
          <a:p>
            <a:pPr algn="ctr"/>
            <a:r>
              <a:rPr lang="en-US" sz="1600" b="1" i="1">
                <a:solidFill>
                  <a:srgbClr val="7030A0"/>
                </a:solidFill>
              </a:rPr>
              <a:t>                     </a:t>
            </a:r>
            <a:endParaRPr lang="en-US" sz="1600" b="1" i="1" baseline="-25000">
              <a:solidFill>
                <a:srgbClr val="7030A0"/>
              </a:solidFill>
            </a:endParaRPr>
          </a:p>
        </p:txBody>
      </p:sp>
      <p:sp>
        <p:nvSpPr>
          <p:cNvPr id="4" name="Slide Number Placeholder 3">
            <a:extLst>
              <a:ext uri="{FF2B5EF4-FFF2-40B4-BE49-F238E27FC236}">
                <a16:creationId xmlns:a16="http://schemas.microsoft.com/office/drawing/2014/main" id="{B286AC19-A5C9-D4F7-E883-21CB30A80EF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375483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1.2 Charging a pull-back car – open system</a:t>
            </a:r>
          </a:p>
        </p:txBody>
      </p:sp>
      <p:grpSp>
        <p:nvGrpSpPr>
          <p:cNvPr id="2" name="Group 1" descr="Diagram of toy car at different times&#10;t1 The car is at rest. The spring in the toy car is uncoiled. &#10;t2 The car is a rest. The spring in the car is fully coiled.">
            <a:extLst>
              <a:ext uri="{FF2B5EF4-FFF2-40B4-BE49-F238E27FC236}">
                <a16:creationId xmlns:a16="http://schemas.microsoft.com/office/drawing/2014/main" id="{2CDB59E0-0921-F165-DBF8-4D7541997D8F}"/>
              </a:ext>
            </a:extLst>
          </p:cNvPr>
          <p:cNvGrpSpPr/>
          <p:nvPr/>
        </p:nvGrpSpPr>
        <p:grpSpPr>
          <a:xfrm>
            <a:off x="401048" y="1051879"/>
            <a:ext cx="4293458" cy="5188463"/>
            <a:chOff x="-46171" y="2211849"/>
            <a:chExt cx="4293458" cy="5188463"/>
          </a:xfrm>
        </p:grpSpPr>
        <p:grpSp>
          <p:nvGrpSpPr>
            <p:cNvPr id="3" name="Group 2">
              <a:extLst>
                <a:ext uri="{FF2B5EF4-FFF2-40B4-BE49-F238E27FC236}">
                  <a16:creationId xmlns:a16="http://schemas.microsoft.com/office/drawing/2014/main" id="{D06DD4AF-9A5C-C13A-2AB9-DC800184FB80}"/>
                </a:ext>
              </a:extLst>
            </p:cNvPr>
            <p:cNvGrpSpPr/>
            <p:nvPr/>
          </p:nvGrpSpPr>
          <p:grpSpPr>
            <a:xfrm>
              <a:off x="-46170" y="2211849"/>
              <a:ext cx="4293457" cy="2369683"/>
              <a:chOff x="6953067" y="2176433"/>
              <a:chExt cx="4905175" cy="2707311"/>
            </a:xfrm>
          </p:grpSpPr>
          <p:pic>
            <p:nvPicPr>
              <p:cNvPr id="22" name="Picture 21">
                <a:extLst>
                  <a:ext uri="{FF2B5EF4-FFF2-40B4-BE49-F238E27FC236}">
                    <a16:creationId xmlns:a16="http://schemas.microsoft.com/office/drawing/2014/main" id="{A2CAF381-BFF1-6270-46A9-42955233FA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61628" y="3418811"/>
                <a:ext cx="3411143" cy="1131511"/>
              </a:xfrm>
              <a:prstGeom prst="rect">
                <a:avLst/>
              </a:prstGeom>
            </p:spPr>
          </p:pic>
          <p:pic>
            <p:nvPicPr>
              <p:cNvPr id="23" name="Picture 22">
                <a:extLst>
                  <a:ext uri="{FF2B5EF4-FFF2-40B4-BE49-F238E27FC236}">
                    <a16:creationId xmlns:a16="http://schemas.microsoft.com/office/drawing/2014/main" id="{95EC1003-1B7D-47F8-2E18-8B98AEF8CE19}"/>
                  </a:ext>
                </a:extLst>
              </p:cNvPr>
              <p:cNvPicPr>
                <a:picLocks noChangeAspect="1"/>
              </p:cNvPicPr>
              <p:nvPr/>
            </p:nvPicPr>
            <p:blipFill>
              <a:blip r:embed="rId4"/>
              <a:stretch>
                <a:fillRect/>
              </a:stretch>
            </p:blipFill>
            <p:spPr>
              <a:xfrm>
                <a:off x="8990723" y="4550322"/>
                <a:ext cx="2152950" cy="333422"/>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DA7082B1-798D-4B55-7FCC-3D978E626AB6}"/>
                      </a:ext>
                    </a:extLst>
                  </p:cNvPr>
                  <p:cNvSpPr txBox="1"/>
                  <p:nvPr/>
                </p:nvSpPr>
                <p:spPr>
                  <a:xfrm>
                    <a:off x="6953067" y="2237276"/>
                    <a:ext cx="1270653" cy="410329"/>
                  </a:xfrm>
                  <a:prstGeom prst="rect">
                    <a:avLst/>
                  </a:prstGeom>
                  <a:solidFill>
                    <a:schemeClr val="bg1"/>
                  </a:solidFill>
                </p:spPr>
                <p:txBody>
                  <a:bodyPr wrap="square" lIns="0" tIns="0" rIns="0" bIns="0" rtlCol="0">
                    <a:noAutofit/>
                  </a:bodyPr>
                  <a:lstStyle/>
                  <a:p>
                    <a:pPr algn="l"/>
                    <a:r>
                      <a:rPr lang="en-AU" sz="1600" b="1" dirty="0">
                        <a:latin typeface="+mj-lt"/>
                      </a:rPr>
                      <a:t>Initial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𝟏</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24" name="TextBox 23">
                    <a:extLst>
                      <a:ext uri="{FF2B5EF4-FFF2-40B4-BE49-F238E27FC236}">
                        <a16:creationId xmlns:a16="http://schemas.microsoft.com/office/drawing/2014/main" id="{DA7082B1-798D-4B55-7FCC-3D978E626AB6}"/>
                      </a:ext>
                    </a:extLst>
                  </p:cNvPr>
                  <p:cNvSpPr txBox="1">
                    <a:spLocks noRot="1" noChangeAspect="1" noMove="1" noResize="1" noEditPoints="1" noAdjustHandles="1" noChangeArrowheads="1" noChangeShapeType="1" noTextEdit="1"/>
                  </p:cNvSpPr>
                  <p:nvPr/>
                </p:nvSpPr>
                <p:spPr>
                  <a:xfrm>
                    <a:off x="6953067" y="2237276"/>
                    <a:ext cx="1270653" cy="410329"/>
                  </a:xfrm>
                  <a:prstGeom prst="rect">
                    <a:avLst/>
                  </a:prstGeom>
                  <a:blipFill>
                    <a:blip r:embed="rId8"/>
                    <a:stretch>
                      <a:fillRect l="-11236" t="-13333" b="-3333"/>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D58CA86F-2D74-9783-492A-2AA868B81F8E}"/>
                  </a:ext>
                </a:extLst>
              </p:cNvPr>
              <p:cNvSpPr txBox="1"/>
              <p:nvPr/>
            </p:nvSpPr>
            <p:spPr>
              <a:xfrm>
                <a:off x="8276155" y="2176433"/>
                <a:ext cx="3582087" cy="996207"/>
              </a:xfrm>
              <a:prstGeom prst="rect">
                <a:avLst/>
              </a:prstGeom>
              <a:noFill/>
            </p:spPr>
            <p:txBody>
              <a:bodyPr wrap="square">
                <a:spAutoFit/>
              </a:bodyPr>
              <a:lstStyle/>
              <a:p>
                <a:pPr>
                  <a:lnSpc>
                    <a:spcPct val="150000"/>
                  </a:lnSpc>
                  <a:spcAft>
                    <a:spcPts val="1200"/>
                  </a:spcAft>
                </a:pPr>
                <a:r>
                  <a:rPr lang="en-AU" sz="1800" dirty="0"/>
                  <a:t>The car is at rest. The spring in the toy car is uncoiled.</a:t>
                </a:r>
              </a:p>
            </p:txBody>
          </p:sp>
        </p:grpSp>
        <p:grpSp>
          <p:nvGrpSpPr>
            <p:cNvPr id="5" name="Group 4">
              <a:extLst>
                <a:ext uri="{FF2B5EF4-FFF2-40B4-BE49-F238E27FC236}">
                  <a16:creationId xmlns:a16="http://schemas.microsoft.com/office/drawing/2014/main" id="{2638F14A-FF71-C95B-293D-7CB1CC8B13CC}"/>
                </a:ext>
              </a:extLst>
            </p:cNvPr>
            <p:cNvGrpSpPr/>
            <p:nvPr/>
          </p:nvGrpSpPr>
          <p:grpSpPr>
            <a:xfrm>
              <a:off x="-46171" y="4868082"/>
              <a:ext cx="4293457" cy="2532230"/>
              <a:chOff x="-3448882" y="5099600"/>
              <a:chExt cx="4905177" cy="2893014"/>
            </a:xfrm>
          </p:grpSpPr>
          <p:pic>
            <p:nvPicPr>
              <p:cNvPr id="18" name="Picture 17">
                <a:extLst>
                  <a:ext uri="{FF2B5EF4-FFF2-40B4-BE49-F238E27FC236}">
                    <a16:creationId xmlns:a16="http://schemas.microsoft.com/office/drawing/2014/main" id="{EB7859DC-8B11-A5E1-AD1D-442F11923AA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40321" y="6484812"/>
                <a:ext cx="3411143" cy="1131511"/>
              </a:xfrm>
              <a:prstGeom prst="rect">
                <a:avLst/>
              </a:prstGeom>
            </p:spPr>
          </p:pic>
          <p:pic>
            <p:nvPicPr>
              <p:cNvPr id="19" name="Picture 18">
                <a:extLst>
                  <a:ext uri="{FF2B5EF4-FFF2-40B4-BE49-F238E27FC236}">
                    <a16:creationId xmlns:a16="http://schemas.microsoft.com/office/drawing/2014/main" id="{30F31032-424E-FD74-25EF-E6F5D6B4DB07}"/>
                  </a:ext>
                </a:extLst>
              </p:cNvPr>
              <p:cNvPicPr>
                <a:picLocks noChangeAspect="1"/>
              </p:cNvPicPr>
              <p:nvPr/>
            </p:nvPicPr>
            <p:blipFill>
              <a:blip r:embed="rId9"/>
              <a:stretch>
                <a:fillRect/>
              </a:stretch>
            </p:blipFill>
            <p:spPr>
              <a:xfrm>
                <a:off x="-944435" y="7573456"/>
                <a:ext cx="1219371" cy="419158"/>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96B85B99-C737-733B-5D62-E1125352BBE8}"/>
                      </a:ext>
                    </a:extLst>
                  </p:cNvPr>
                  <p:cNvSpPr txBox="1"/>
                  <p:nvPr/>
                </p:nvSpPr>
                <p:spPr>
                  <a:xfrm>
                    <a:off x="-3448882" y="5153114"/>
                    <a:ext cx="958850" cy="315695"/>
                  </a:xfrm>
                  <a:prstGeom prst="rect">
                    <a:avLst/>
                  </a:prstGeom>
                  <a:solidFill>
                    <a:schemeClr val="bg1"/>
                  </a:solid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𝒕</m:t>
                              </m:r>
                            </m:e>
                            <m:sub>
                              <m:r>
                                <a:rPr lang="en-US" sz="1600" b="1" i="1" smtClean="0">
                                  <a:latin typeface="Cambria Math" panose="02040503050406030204" pitchFamily="18" charset="0"/>
                                </a:rPr>
                                <m:t>𝟐</m:t>
                              </m:r>
                            </m:sub>
                          </m:sSub>
                        </m:oMath>
                      </m:oMathPara>
                    </a14:m>
                    <a:endParaRPr lang="en-AU" sz="1600" b="1" dirty="0">
                      <a:latin typeface="+mj-lt"/>
                    </a:endParaRPr>
                  </a:p>
                </p:txBody>
              </p:sp>
            </mc:Choice>
            <mc:Fallback xmlns="">
              <p:sp>
                <p:nvSpPr>
                  <p:cNvPr id="20" name="TextBox 19">
                    <a:extLst>
                      <a:ext uri="{FF2B5EF4-FFF2-40B4-BE49-F238E27FC236}">
                        <a16:creationId xmlns:a16="http://schemas.microsoft.com/office/drawing/2014/main" id="{96B85B99-C737-733B-5D62-E1125352BBE8}"/>
                      </a:ext>
                    </a:extLst>
                  </p:cNvPr>
                  <p:cNvSpPr txBox="1">
                    <a:spLocks noRot="1" noChangeAspect="1" noMove="1" noResize="1" noEditPoints="1" noAdjustHandles="1" noChangeArrowheads="1" noChangeShapeType="1" noTextEdit="1"/>
                  </p:cNvSpPr>
                  <p:nvPr/>
                </p:nvSpPr>
                <p:spPr>
                  <a:xfrm>
                    <a:off x="-3448882" y="5153114"/>
                    <a:ext cx="958850" cy="315695"/>
                  </a:xfrm>
                  <a:prstGeom prst="rect">
                    <a:avLst/>
                  </a:prstGeom>
                  <a:blipFill>
                    <a:blip r:embed="rId10"/>
                    <a:stretch>
                      <a:fillRect b="-8696"/>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78456A07-4AB3-95E7-963A-8D3432C86768}"/>
                  </a:ext>
                </a:extLst>
              </p:cNvPr>
              <p:cNvSpPr txBox="1"/>
              <p:nvPr/>
            </p:nvSpPr>
            <p:spPr>
              <a:xfrm>
                <a:off x="-2125793" y="5099600"/>
                <a:ext cx="3582088" cy="996205"/>
              </a:xfrm>
              <a:prstGeom prst="rect">
                <a:avLst/>
              </a:prstGeom>
              <a:noFill/>
            </p:spPr>
            <p:txBody>
              <a:bodyPr wrap="square">
                <a:spAutoFit/>
              </a:bodyPr>
              <a:lstStyle/>
              <a:p>
                <a:pPr>
                  <a:lnSpc>
                    <a:spcPct val="150000"/>
                  </a:lnSpc>
                  <a:spcAft>
                    <a:spcPts val="1200"/>
                  </a:spcAft>
                </a:pPr>
                <a:r>
                  <a:rPr lang="en-AU" sz="1800" dirty="0"/>
                  <a:t>The car is at rest. The spring in the car is fully coiled.</a:t>
                </a:r>
              </a:p>
            </p:txBody>
          </p:sp>
        </p:grpSp>
      </p:grpSp>
      <p:sp>
        <p:nvSpPr>
          <p:cNvPr id="11" name="Oval 10">
            <a:extLst>
              <a:ext uri="{FF2B5EF4-FFF2-40B4-BE49-F238E27FC236}">
                <a16:creationId xmlns:a16="http://schemas.microsoft.com/office/drawing/2014/main" id="{8E056E43-2A11-6F94-349B-1546DA78F5A5}"/>
              </a:ext>
            </a:extLst>
          </p:cNvPr>
          <p:cNvSpPr/>
          <p:nvPr/>
        </p:nvSpPr>
        <p:spPr>
          <a:xfrm>
            <a:off x="7597600" y="1745209"/>
            <a:ext cx="3804630" cy="3804632"/>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800">
                <a:effectLst/>
                <a:ea typeface="Calibri" panose="020F0502020204030204" pitchFamily="34" charset="0"/>
                <a:cs typeface="Times New Roman" panose="02020603050405020304" pitchFamily="18" charset="0"/>
              </a:rPr>
              <a:t> </a:t>
            </a:r>
            <a:r>
              <a:rPr lang="en-AU" sz="1800">
                <a:solidFill>
                  <a:schemeClr val="tx1"/>
                </a:solidFill>
                <a:effectLst/>
                <a:ea typeface="Calibri" panose="020F0502020204030204" pitchFamily="34" charset="0"/>
                <a:cs typeface="Times New Roman" panose="02020603050405020304" pitchFamily="18" charset="0"/>
              </a:rPr>
              <a:t>Car</a:t>
            </a:r>
          </a:p>
        </p:txBody>
      </p:sp>
      <p:cxnSp>
        <p:nvCxnSpPr>
          <p:cNvPr id="15" name="Straight Arrow Connector 14">
            <a:extLst>
              <a:ext uri="{FF2B5EF4-FFF2-40B4-BE49-F238E27FC236}">
                <a16:creationId xmlns:a16="http://schemas.microsoft.com/office/drawing/2014/main" id="{C0EF4199-E2C7-B01A-1EF6-96A942072A9C}"/>
              </a:ext>
              <a:ext uri="{C183D7F6-B498-43B3-948B-1728B52AA6E4}">
                <adec:decorative xmlns:adec="http://schemas.microsoft.com/office/drawing/2017/decorative" val="1"/>
              </a:ext>
            </a:extLst>
          </p:cNvPr>
          <p:cNvCxnSpPr>
            <a:cxnSpLocks/>
          </p:cNvCxnSpPr>
          <p:nvPr/>
        </p:nvCxnSpPr>
        <p:spPr>
          <a:xfrm>
            <a:off x="7746369" y="1589246"/>
            <a:ext cx="1553112" cy="1029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7371693-B0FF-743D-C00A-E91E05AC09A6}"/>
                  </a:ext>
                </a:extLst>
              </p:cNvPr>
              <p:cNvSpPr txBox="1"/>
              <p:nvPr/>
            </p:nvSpPr>
            <p:spPr>
              <a:xfrm>
                <a:off x="6840000" y="1080000"/>
                <a:ext cx="1023660" cy="40884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𝑜𝑟𝑘</m:t>
                          </m:r>
                        </m:sub>
                      </m:sSub>
                    </m:oMath>
                  </m:oMathPara>
                </a14:m>
                <a:endParaRPr lang="en-AU" sz="1800" dirty="0"/>
              </a:p>
            </p:txBody>
          </p:sp>
        </mc:Choice>
        <mc:Fallback xmlns="">
          <p:sp>
            <p:nvSpPr>
              <p:cNvPr id="14" name="TextBox 13">
                <a:extLst>
                  <a:ext uri="{FF2B5EF4-FFF2-40B4-BE49-F238E27FC236}">
                    <a16:creationId xmlns:a16="http://schemas.microsoft.com/office/drawing/2014/main" id="{57371693-B0FF-743D-C00A-E91E05AC09A6}"/>
                  </a:ext>
                </a:extLst>
              </p:cNvPr>
              <p:cNvSpPr txBox="1">
                <a:spLocks noRot="1" noChangeAspect="1" noMove="1" noResize="1" noEditPoints="1" noAdjustHandles="1" noChangeArrowheads="1" noChangeShapeType="1" noTextEdit="1"/>
              </p:cNvSpPr>
              <p:nvPr/>
            </p:nvSpPr>
            <p:spPr>
              <a:xfrm>
                <a:off x="6840000" y="1080000"/>
                <a:ext cx="1023660" cy="40884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EEABCA8-888F-E122-9F8C-B552F5E0B8F7}"/>
                  </a:ext>
                </a:extLst>
              </p:cNvPr>
              <p:cNvSpPr txBox="1"/>
              <p:nvPr/>
            </p:nvSpPr>
            <p:spPr>
              <a:xfrm>
                <a:off x="8394246" y="2853814"/>
                <a:ext cx="1320309" cy="4088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𝑒𝑙𝑎𝑠𝑡𝑖</m:t>
                          </m:r>
                          <m:r>
                            <a:rPr lang="en-US" sz="1800" b="0" i="1" smtClean="0">
                              <a:latin typeface="Cambria Math" panose="02040503050406030204" pitchFamily="18" charset="0"/>
                            </a:rPr>
                            <m:t>𝑐</m:t>
                          </m:r>
                        </m:sub>
                      </m:sSub>
                    </m:oMath>
                  </m:oMathPara>
                </a14:m>
                <a:endParaRPr lang="en-AU" sz="1800" dirty="0"/>
              </a:p>
            </p:txBody>
          </p:sp>
        </mc:Choice>
        <mc:Fallback xmlns="">
          <p:sp>
            <p:nvSpPr>
              <p:cNvPr id="13" name="TextBox 12">
                <a:extLst>
                  <a:ext uri="{FF2B5EF4-FFF2-40B4-BE49-F238E27FC236}">
                    <a16:creationId xmlns:a16="http://schemas.microsoft.com/office/drawing/2014/main" id="{AEEABCA8-888F-E122-9F8C-B552F5E0B8F7}"/>
                  </a:ext>
                </a:extLst>
              </p:cNvPr>
              <p:cNvSpPr txBox="1">
                <a:spLocks noRot="1" noChangeAspect="1" noMove="1" noResize="1" noEditPoints="1" noAdjustHandles="1" noChangeArrowheads="1" noChangeShapeType="1" noTextEdit="1"/>
              </p:cNvSpPr>
              <p:nvPr/>
            </p:nvSpPr>
            <p:spPr>
              <a:xfrm>
                <a:off x="8394246" y="2853814"/>
                <a:ext cx="1320309" cy="408846"/>
              </a:xfrm>
              <a:prstGeom prst="rect">
                <a:avLst/>
              </a:prstGeom>
              <a:blipFill>
                <a:blip r:embed="rId1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6FC4958B-D05B-1916-10E4-D792089AD658}"/>
              </a:ext>
            </a:extLst>
          </p:cNvPr>
          <p:cNvSpPr txBox="1"/>
          <p:nvPr/>
        </p:nvSpPr>
        <p:spPr>
          <a:xfrm>
            <a:off x="7746369" y="5835068"/>
            <a:ext cx="3448818" cy="306636"/>
          </a:xfrm>
          <a:prstGeom prst="rect">
            <a:avLst/>
          </a:prstGeom>
          <a:noFill/>
          <a:ln>
            <a:noFill/>
          </a:ln>
        </p:spPr>
        <p:txBody>
          <a:bodyPr wrap="square" lIns="0" tIns="0" rIns="0" bIns="0" rtlCol="0">
            <a:noAutofit/>
          </a:bodyPr>
          <a:lstStyle/>
          <a:p>
            <a:pPr algn="ctr"/>
            <a:r>
              <a:rPr lang="en-AU" sz="1800" b="1" dirty="0">
                <a:cs typeface="Arial" panose="020B0604020202020204" pitchFamily="34" charset="0"/>
              </a:rPr>
              <a:t>Person, table and air</a:t>
            </a:r>
          </a:p>
        </p:txBody>
      </p:sp>
      <p:sp>
        <p:nvSpPr>
          <p:cNvPr id="6" name="TextBox 5">
            <a:extLst>
              <a:ext uri="{FF2B5EF4-FFF2-40B4-BE49-F238E27FC236}">
                <a16:creationId xmlns:a16="http://schemas.microsoft.com/office/drawing/2014/main" id="{E282BE32-4D5E-C8B8-E285-4438E3ACF5DA}"/>
              </a:ext>
            </a:extLst>
          </p:cNvPr>
          <p:cNvSpPr txBox="1"/>
          <p:nvPr/>
        </p:nvSpPr>
        <p:spPr>
          <a:xfrm>
            <a:off x="360000" y="6498000"/>
            <a:ext cx="10835187" cy="261610"/>
          </a:xfrm>
          <a:prstGeom prst="rect">
            <a:avLst/>
          </a:prstGeom>
          <a:noFill/>
        </p:spPr>
        <p:txBody>
          <a:bodyPr wrap="square">
            <a:spAutoFit/>
          </a:bodyPr>
          <a:lstStyle/>
          <a:p>
            <a:r>
              <a:rPr lang="en-AU" sz="1100" u="sng" dirty="0">
                <a:solidFill>
                  <a:srgbClr val="001C4A"/>
                </a:solidFill>
                <a:effectLst/>
                <a:latin typeface="Arial" panose="020B0604020202020204" pitchFamily="34" charset="0"/>
                <a:ea typeface="Calibri" panose="020F0502020204030204" pitchFamily="34" charset="0"/>
                <a:hlinkClick r:id="rId17"/>
              </a:rPr>
              <a:t>‘Retro Sports Car</a:t>
            </a:r>
            <a:r>
              <a:rPr lang="en-AU" sz="1100" dirty="0">
                <a:effectLst/>
                <a:latin typeface="Arial" panose="020B0604020202020204" pitchFamily="34" charset="0"/>
                <a:ea typeface="Calibri" panose="020F0502020204030204" pitchFamily="34" charset="0"/>
              </a:rPr>
              <a:t>’ by Vectorportal.com is licensed under </a:t>
            </a:r>
            <a:r>
              <a:rPr lang="en-AU" sz="1100" u="sng" dirty="0">
                <a:solidFill>
                  <a:srgbClr val="001C4A"/>
                </a:solidFill>
                <a:effectLst/>
                <a:latin typeface="Arial" panose="020B0604020202020204" pitchFamily="34" charset="0"/>
                <a:ea typeface="Calibri" panose="020F0502020204030204" pitchFamily="34" charset="0"/>
                <a:hlinkClick r:id="rId18"/>
              </a:rPr>
              <a:t>CC BY 4.0</a:t>
            </a:r>
            <a:r>
              <a:rPr lang="en-AU" sz="1100" dirty="0">
                <a:effectLst/>
                <a:latin typeface="Arial" panose="020B0604020202020204" pitchFamily="34" charset="0"/>
                <a:ea typeface="Calibri" panose="020F0502020204030204" pitchFamily="34" charset="0"/>
              </a:rPr>
              <a:t>. This image has been edited using </a:t>
            </a:r>
            <a:r>
              <a:rPr lang="en-AU" sz="1100" u="sng" dirty="0">
                <a:solidFill>
                  <a:srgbClr val="001C4A"/>
                </a:solidFill>
                <a:effectLst/>
                <a:latin typeface="Arial" panose="020B0604020202020204" pitchFamily="34" charset="0"/>
                <a:ea typeface="Calibri" panose="020F0502020204030204" pitchFamily="34" charset="0"/>
                <a:hlinkClick r:id="rId19"/>
              </a:rPr>
              <a:t>draw.io</a:t>
            </a:r>
            <a:r>
              <a:rPr lang="en-AU" sz="1100" dirty="0">
                <a:effectLst/>
                <a:latin typeface="Arial" panose="020B0604020202020204" pitchFamily="34" charset="0"/>
                <a:ea typeface="Calibri" panose="020F0502020204030204" pitchFamily="34" charset="0"/>
              </a:rPr>
              <a:t> online, and includes image content from </a:t>
            </a:r>
            <a:r>
              <a:rPr lang="en-AU" sz="1100" u="sng" dirty="0" err="1">
                <a:solidFill>
                  <a:srgbClr val="001C4A"/>
                </a:solidFill>
                <a:effectLst/>
                <a:latin typeface="Arial" panose="020B0604020202020204" pitchFamily="34" charset="0"/>
                <a:ea typeface="Calibri" panose="020F0502020204030204" pitchFamily="34" charset="0"/>
                <a:hlinkClick r:id="rId20"/>
              </a:rPr>
              <a:t>Chemix</a:t>
            </a:r>
            <a:r>
              <a:rPr lang="en-AU" sz="1100" dirty="0">
                <a:effectLst/>
                <a:latin typeface="Arial" panose="020B0604020202020204" pitchFamily="34" charset="0"/>
                <a:ea typeface="Calibri" panose="020F0502020204030204" pitchFamily="34" charset="0"/>
              </a:rPr>
              <a:t>.</a:t>
            </a:r>
            <a:endParaRPr lang="en-AU" sz="900" dirty="0"/>
          </a:p>
        </p:txBody>
      </p:sp>
      <p:sp>
        <p:nvSpPr>
          <p:cNvPr id="7" name="Slide Number Placeholder 6">
            <a:extLst>
              <a:ext uri="{FF2B5EF4-FFF2-40B4-BE49-F238E27FC236}">
                <a16:creationId xmlns:a16="http://schemas.microsoft.com/office/drawing/2014/main" id="{9F40CED6-763A-1F60-FF88-37BFFE1AA4F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82963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3"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1.2 Discharging a pull-back car – open system</a:t>
            </a:r>
          </a:p>
        </p:txBody>
      </p:sp>
      <p:grpSp>
        <p:nvGrpSpPr>
          <p:cNvPr id="34" name="Group 33" descr="Diagram of toy car at different times&#10;t2 The car is a rest. The spring in the car is fully coiled.&#10;t3 The car moves forward and then begins to slow down. The spring is partially uncoiled.">
            <a:extLst>
              <a:ext uri="{FF2B5EF4-FFF2-40B4-BE49-F238E27FC236}">
                <a16:creationId xmlns:a16="http://schemas.microsoft.com/office/drawing/2014/main" id="{C4989D9E-2FD5-2673-47B7-83FAE0B3397D}"/>
              </a:ext>
            </a:extLst>
          </p:cNvPr>
          <p:cNvGrpSpPr/>
          <p:nvPr/>
        </p:nvGrpSpPr>
        <p:grpSpPr>
          <a:xfrm>
            <a:off x="286533" y="1073689"/>
            <a:ext cx="4489137" cy="5255857"/>
            <a:chOff x="273574" y="1200133"/>
            <a:chExt cx="4489137" cy="5255857"/>
          </a:xfrm>
        </p:grpSpPr>
        <p:grpSp>
          <p:nvGrpSpPr>
            <p:cNvPr id="5" name="Group 4" descr="Diagram of toy car at different times&#10;t1 The car is at rest. The spring in the toy car is uncoiled. &#10;t2 The car is a rest. The spring in the car is fully coiled.">
              <a:extLst>
                <a:ext uri="{FF2B5EF4-FFF2-40B4-BE49-F238E27FC236}">
                  <a16:creationId xmlns:a16="http://schemas.microsoft.com/office/drawing/2014/main" id="{15A5B420-D29B-E3F0-26EF-D03F37A9058A}"/>
                </a:ext>
              </a:extLst>
            </p:cNvPr>
            <p:cNvGrpSpPr/>
            <p:nvPr/>
          </p:nvGrpSpPr>
          <p:grpSpPr>
            <a:xfrm>
              <a:off x="273574" y="1200133"/>
              <a:ext cx="4389268" cy="2891734"/>
              <a:chOff x="-17934" y="2150442"/>
              <a:chExt cx="4389268" cy="2891734"/>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E404F36-C331-1831-2C32-208B8451B3EB}"/>
                      </a:ext>
                    </a:extLst>
                  </p:cNvPr>
                  <p:cNvSpPr txBox="1"/>
                  <p:nvPr/>
                </p:nvSpPr>
                <p:spPr>
                  <a:xfrm>
                    <a:off x="55533" y="2309479"/>
                    <a:ext cx="1112190" cy="359158"/>
                  </a:xfrm>
                  <a:prstGeom prst="rect">
                    <a:avLst/>
                  </a:prstGeom>
                  <a:solidFill>
                    <a:schemeClr val="bg1"/>
                  </a:solidFill>
                </p:spPr>
                <p:txBody>
                  <a:bodyPr wrap="square" lIns="0" tIns="0" rIns="0" bIns="0" rtlCol="0">
                    <a:noAutofit/>
                  </a:bodyPr>
                  <a:lstStyle/>
                  <a:p>
                    <a:pPr algn="l"/>
                    <a:r>
                      <a:rPr lang="en-AU" sz="1600" b="1" dirty="0">
                        <a:latin typeface="+mj-lt"/>
                      </a:rPr>
                      <a:t>Initial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m:t>
                            </m:r>
                            <m:r>
                              <a:rPr lang="en-US" sz="1600" b="1" i="1" smtClean="0">
                                <a:latin typeface="Cambria Math" panose="02040503050406030204" pitchFamily="18" charset="0"/>
                              </a:rPr>
                              <m:t>𝒕</m:t>
                            </m:r>
                          </m:e>
                          <m:sub>
                            <m:r>
                              <a:rPr lang="en-US" sz="1600" b="1" i="1" smtClean="0">
                                <a:latin typeface="Cambria Math" panose="02040503050406030204" pitchFamily="18" charset="0"/>
                              </a:rPr>
                              <m:t>𝟐</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28" name="TextBox 27">
                    <a:extLst>
                      <a:ext uri="{FF2B5EF4-FFF2-40B4-BE49-F238E27FC236}">
                        <a16:creationId xmlns:a16="http://schemas.microsoft.com/office/drawing/2014/main" id="{3E404F36-C331-1831-2C32-208B8451B3EB}"/>
                      </a:ext>
                    </a:extLst>
                  </p:cNvPr>
                  <p:cNvSpPr txBox="1">
                    <a:spLocks noRot="1" noChangeAspect="1" noMove="1" noResize="1" noEditPoints="1" noAdjustHandles="1" noChangeArrowheads="1" noChangeShapeType="1" noTextEdit="1"/>
                  </p:cNvSpPr>
                  <p:nvPr/>
                </p:nvSpPr>
                <p:spPr>
                  <a:xfrm>
                    <a:off x="55533" y="2309479"/>
                    <a:ext cx="1112190" cy="359158"/>
                  </a:xfrm>
                  <a:prstGeom prst="rect">
                    <a:avLst/>
                  </a:prstGeom>
                  <a:blipFill>
                    <a:blip r:embed="rId4"/>
                    <a:stretch>
                      <a:fillRect l="-10929" t="-16949" b="-3390"/>
                    </a:stretch>
                  </a:blipFill>
                </p:spPr>
                <p:txBody>
                  <a:bodyPr/>
                  <a:lstStyle/>
                  <a:p>
                    <a:r>
                      <a:rPr lang="en-AU">
                        <a:noFill/>
                      </a:rPr>
                      <a:t> </a:t>
                    </a:r>
                  </a:p>
                </p:txBody>
              </p:sp>
            </mc:Fallback>
          </mc:AlternateContent>
          <p:grpSp>
            <p:nvGrpSpPr>
              <p:cNvPr id="7" name="Group 6">
                <a:extLst>
                  <a:ext uri="{FF2B5EF4-FFF2-40B4-BE49-F238E27FC236}">
                    <a16:creationId xmlns:a16="http://schemas.microsoft.com/office/drawing/2014/main" id="{CD7787F5-9998-3BBD-472D-9DEBA435FA6B}"/>
                  </a:ext>
                </a:extLst>
              </p:cNvPr>
              <p:cNvGrpSpPr/>
              <p:nvPr/>
            </p:nvGrpSpPr>
            <p:grpSpPr>
              <a:xfrm>
                <a:off x="-17934" y="2150442"/>
                <a:ext cx="4389268" cy="2891734"/>
                <a:chOff x="-3416619" y="1994760"/>
                <a:chExt cx="5014636" cy="3303740"/>
              </a:xfrm>
            </p:grpSpPr>
            <p:pic>
              <p:nvPicPr>
                <p:cNvPr id="8" name="Picture 7">
                  <a:extLst>
                    <a:ext uri="{FF2B5EF4-FFF2-40B4-BE49-F238E27FC236}">
                      <a16:creationId xmlns:a16="http://schemas.microsoft.com/office/drawing/2014/main" id="{0DF6FAB6-EBD0-9E3A-FC45-A1D7BAE7FA9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98599" y="3117573"/>
                  <a:ext cx="3411143" cy="1131511"/>
                </a:xfrm>
                <a:prstGeom prst="rect">
                  <a:avLst/>
                </a:prstGeom>
              </p:spPr>
            </p:pic>
            <p:pic>
              <p:nvPicPr>
                <p:cNvPr id="9" name="Picture 8">
                  <a:extLst>
                    <a:ext uri="{FF2B5EF4-FFF2-40B4-BE49-F238E27FC236}">
                      <a16:creationId xmlns:a16="http://schemas.microsoft.com/office/drawing/2014/main" id="{6E550AB9-D495-2443-0A36-1B4EE24A3007}"/>
                    </a:ext>
                  </a:extLst>
                </p:cNvPr>
                <p:cNvPicPr>
                  <a:picLocks noChangeAspect="1"/>
                </p:cNvPicPr>
                <p:nvPr/>
              </p:nvPicPr>
              <p:blipFill>
                <a:blip r:embed="rId6"/>
                <a:stretch>
                  <a:fillRect/>
                </a:stretch>
              </p:blipFill>
              <p:spPr>
                <a:xfrm>
                  <a:off x="-802713" y="4352360"/>
                  <a:ext cx="1219370" cy="419158"/>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756E415-0EC1-EFBD-F417-B9B82981D25C}"/>
                        </a:ext>
                      </a:extLst>
                    </p:cNvPr>
                    <p:cNvSpPr txBox="1"/>
                    <p:nvPr/>
                  </p:nvSpPr>
                  <p:spPr>
                    <a:xfrm>
                      <a:off x="-3416619" y="4982805"/>
                      <a:ext cx="1166760" cy="315695"/>
                    </a:xfrm>
                    <a:prstGeom prst="rect">
                      <a:avLst/>
                    </a:prstGeom>
                    <a:solidFill>
                      <a:schemeClr val="bg1"/>
                    </a:solidFill>
                  </p:spPr>
                  <p:txBody>
                    <a:bodyPr wrap="square" lIns="0" tIns="0" rIns="0" bIns="0" rtlCol="0">
                      <a:noAutofit/>
                    </a:bodyPr>
                    <a:lstStyle/>
                    <a:p>
                      <a:pPr algn="l"/>
                      <a:r>
                        <a:rPr lang="en-US" sz="1600" b="1" dirty="0">
                          <a:latin typeface="+mj-lt"/>
                        </a:rPr>
                        <a:t>Final </a:t>
                      </a:r>
                      <a14:m>
                        <m:oMath xmlns:m="http://schemas.openxmlformats.org/officeDocument/2006/math">
                          <m:r>
                            <a:rPr lang="en-US" sz="1600" b="1" i="0" smtClean="0">
                              <a:latin typeface="Cambria Math" panose="02040503050406030204" pitchFamily="18" charset="0"/>
                            </a:rPr>
                            <m:t>(</m:t>
                          </m:r>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𝒕</m:t>
                              </m:r>
                            </m:e>
                            <m:sub>
                              <m:r>
                                <a:rPr lang="en-US" sz="1600" b="1" i="1" smtClean="0">
                                  <a:latin typeface="Cambria Math" panose="02040503050406030204" pitchFamily="18" charset="0"/>
                                </a:rPr>
                                <m:t>𝟑</m:t>
                              </m:r>
                            </m:sub>
                          </m:sSub>
                          <m:r>
                            <a:rPr lang="en-US" sz="1600" b="1" i="1" smtClean="0">
                              <a:latin typeface="Cambria Math" panose="02040503050406030204" pitchFamily="18" charset="0"/>
                            </a:rPr>
                            <m:t>)</m:t>
                          </m:r>
                        </m:oMath>
                      </a14:m>
                      <a:endParaRPr lang="en-AU" sz="1600" b="1" dirty="0">
                        <a:latin typeface="+mj-lt"/>
                      </a:endParaRPr>
                    </a:p>
                  </p:txBody>
                </p:sp>
              </mc:Choice>
              <mc:Fallback xmlns="">
                <p:sp>
                  <p:nvSpPr>
                    <p:cNvPr id="16" name="TextBox 15">
                      <a:extLst>
                        <a:ext uri="{FF2B5EF4-FFF2-40B4-BE49-F238E27FC236}">
                          <a16:creationId xmlns:a16="http://schemas.microsoft.com/office/drawing/2014/main" id="{7756E415-0EC1-EFBD-F417-B9B82981D25C}"/>
                        </a:ext>
                      </a:extLst>
                    </p:cNvPr>
                    <p:cNvSpPr txBox="1">
                      <a:spLocks noRot="1" noChangeAspect="1" noMove="1" noResize="1" noEditPoints="1" noAdjustHandles="1" noChangeArrowheads="1" noChangeShapeType="1" noTextEdit="1"/>
                    </p:cNvSpPr>
                    <p:nvPr/>
                  </p:nvSpPr>
                  <p:spPr>
                    <a:xfrm>
                      <a:off x="-3416619" y="4982805"/>
                      <a:ext cx="1166760" cy="315695"/>
                    </a:xfrm>
                    <a:prstGeom prst="rect">
                      <a:avLst/>
                    </a:prstGeom>
                    <a:blipFill>
                      <a:blip r:embed="rId10"/>
                      <a:stretch>
                        <a:fillRect l="-12195" t="-22727" b="-4090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31CEEFF-E59C-C211-88EB-F14D1A8BFBF2}"/>
                    </a:ext>
                  </a:extLst>
                </p:cNvPr>
                <p:cNvSpPr txBox="1"/>
                <p:nvPr/>
              </p:nvSpPr>
              <p:spPr>
                <a:xfrm>
                  <a:off x="-1984071" y="1994760"/>
                  <a:ext cx="3582088" cy="897236"/>
                </a:xfrm>
                <a:prstGeom prst="rect">
                  <a:avLst/>
                </a:prstGeom>
                <a:noFill/>
              </p:spPr>
              <p:txBody>
                <a:bodyPr wrap="square">
                  <a:spAutoFit/>
                </a:bodyPr>
                <a:lstStyle/>
                <a:p>
                  <a:pPr>
                    <a:lnSpc>
                      <a:spcPct val="150000"/>
                    </a:lnSpc>
                    <a:spcAft>
                      <a:spcPts val="1200"/>
                    </a:spcAft>
                  </a:pPr>
                  <a:r>
                    <a:rPr lang="en-AU" sz="1600" dirty="0"/>
                    <a:t>The car is at rest. The spring in the car is fully coiled.</a:t>
                  </a:r>
                </a:p>
              </p:txBody>
            </p:sp>
          </p:grpSp>
        </p:grpSp>
        <p:pic>
          <p:nvPicPr>
            <p:cNvPr id="30" name="Picture 29">
              <a:extLst>
                <a:ext uri="{FF2B5EF4-FFF2-40B4-BE49-F238E27FC236}">
                  <a16:creationId xmlns:a16="http://schemas.microsoft.com/office/drawing/2014/main" id="{C8843C7B-9577-4BC7-F789-CF576921EC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02285" y="5086365"/>
              <a:ext cx="2985742" cy="990401"/>
            </a:xfrm>
            <a:prstGeom prst="rect">
              <a:avLst/>
            </a:prstGeom>
          </p:spPr>
        </p:pic>
        <p:pic>
          <p:nvPicPr>
            <p:cNvPr id="31" name="Picture 30">
              <a:extLst>
                <a:ext uri="{FF2B5EF4-FFF2-40B4-BE49-F238E27FC236}">
                  <a16:creationId xmlns:a16="http://schemas.microsoft.com/office/drawing/2014/main" id="{441BB67A-807F-FF53-29EA-0E7162CEC2D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561504" y="6123746"/>
              <a:ext cx="1067304" cy="332244"/>
            </a:xfrm>
            <a:prstGeom prst="rect">
              <a:avLst/>
            </a:prstGeom>
          </p:spPr>
        </p:pic>
        <p:sp>
          <p:nvSpPr>
            <p:cNvPr id="33" name="TextBox 32">
              <a:extLst>
                <a:ext uri="{FF2B5EF4-FFF2-40B4-BE49-F238E27FC236}">
                  <a16:creationId xmlns:a16="http://schemas.microsoft.com/office/drawing/2014/main" id="{526F46A4-1FBB-F375-C1AE-402D2CD21ECF}"/>
                </a:ext>
              </a:extLst>
            </p:cNvPr>
            <p:cNvSpPr txBox="1"/>
            <p:nvPr/>
          </p:nvSpPr>
          <p:spPr>
            <a:xfrm>
              <a:off x="1427602" y="3737112"/>
              <a:ext cx="3335109" cy="1154675"/>
            </a:xfrm>
            <a:prstGeom prst="rect">
              <a:avLst/>
            </a:prstGeom>
            <a:noFill/>
          </p:spPr>
          <p:txBody>
            <a:bodyPr wrap="square">
              <a:spAutoFit/>
            </a:bodyPr>
            <a:lstStyle/>
            <a:p>
              <a:pPr>
                <a:lnSpc>
                  <a:spcPct val="150000"/>
                </a:lnSpc>
                <a:spcAft>
                  <a:spcPts val="1200"/>
                </a:spcAft>
              </a:pPr>
              <a:r>
                <a:rPr lang="en-AU" sz="1600" dirty="0"/>
                <a:t>The car moves forward and then begins to slow down. The spring is partially uncoiled.</a:t>
              </a:r>
            </a:p>
          </p:txBody>
        </p:sp>
      </p:grpSp>
      <p:sp>
        <p:nvSpPr>
          <p:cNvPr id="10" name="Oval 9">
            <a:extLst>
              <a:ext uri="{FF2B5EF4-FFF2-40B4-BE49-F238E27FC236}">
                <a16:creationId xmlns:a16="http://schemas.microsoft.com/office/drawing/2014/main" id="{18B2389E-C7FF-6555-DD1B-B1D68E33D606}"/>
              </a:ext>
            </a:extLst>
          </p:cNvPr>
          <p:cNvSpPr/>
          <p:nvPr/>
        </p:nvSpPr>
        <p:spPr>
          <a:xfrm>
            <a:off x="7416332" y="1693874"/>
            <a:ext cx="3766610" cy="3766610"/>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dirty="0">
                <a:effectLst/>
                <a:ea typeface="Calibri" panose="020F0502020204030204" pitchFamily="34" charset="0"/>
                <a:cs typeface="Times New Roman" panose="02020603050405020304" pitchFamily="18" charset="0"/>
              </a:rPr>
              <a:t> </a:t>
            </a:r>
            <a:r>
              <a:rPr lang="en-AU" sz="1600" dirty="0">
                <a:solidFill>
                  <a:schemeClr val="tx1"/>
                </a:solidFill>
                <a:effectLst/>
                <a:ea typeface="Calibri" panose="020F0502020204030204" pitchFamily="34" charset="0"/>
                <a:cs typeface="Times New Roman" panose="02020603050405020304" pitchFamily="18" charset="0"/>
              </a:rPr>
              <a:t>Car</a:t>
            </a:r>
          </a:p>
        </p:txBody>
      </p:sp>
      <p:sp>
        <p:nvSpPr>
          <p:cNvPr id="17" name="TextBox 16">
            <a:extLst>
              <a:ext uri="{FF2B5EF4-FFF2-40B4-BE49-F238E27FC236}">
                <a16:creationId xmlns:a16="http://schemas.microsoft.com/office/drawing/2014/main" id="{A728C65E-4CE1-CC24-F660-592FDAAA82CB}"/>
              </a:ext>
            </a:extLst>
          </p:cNvPr>
          <p:cNvSpPr txBox="1"/>
          <p:nvPr/>
        </p:nvSpPr>
        <p:spPr>
          <a:xfrm>
            <a:off x="8397468" y="5573923"/>
            <a:ext cx="2021507" cy="756515"/>
          </a:xfrm>
          <a:prstGeom prst="rect">
            <a:avLst/>
          </a:prstGeom>
          <a:noFill/>
          <a:ln>
            <a:noFill/>
          </a:ln>
        </p:spPr>
        <p:txBody>
          <a:bodyPr wrap="square" lIns="0" tIns="0" rIns="0" bIns="0" rtlCol="0">
            <a:noAutofit/>
          </a:bodyPr>
          <a:lstStyle/>
          <a:p>
            <a:pPr algn="ctr"/>
            <a:r>
              <a:rPr lang="en-AU" sz="1800" b="1" dirty="0">
                <a:latin typeface="+mj-lt"/>
                <a:cs typeface="Arial" panose="020B0604020202020204" pitchFamily="34" charset="0"/>
              </a:rPr>
              <a:t>Table and air</a:t>
            </a:r>
            <a:endParaRPr lang="en-AU" sz="2000" b="1" dirty="0">
              <a:latin typeface="+mj-lt"/>
              <a:cs typeface="Arial" panose="020B0604020202020204" pitchFamily="34" charset="0"/>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9B4329B-5EC3-63EA-1A11-91F1FCC70C06}"/>
                  </a:ext>
                </a:extLst>
              </p:cNvPr>
              <p:cNvSpPr txBox="1"/>
              <p:nvPr/>
            </p:nvSpPr>
            <p:spPr>
              <a:xfrm>
                <a:off x="7811304" y="2435489"/>
                <a:ext cx="1307115" cy="5471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𝑒𝑙𝑎𝑠𝑡𝑖</m:t>
                          </m:r>
                          <m:r>
                            <a:rPr lang="en-US" sz="1800" b="0" i="1" smtClean="0">
                              <a:latin typeface="Cambria Math" panose="02040503050406030204" pitchFamily="18" charset="0"/>
                            </a:rPr>
                            <m:t>𝑐</m:t>
                          </m:r>
                        </m:sub>
                      </m:sSub>
                    </m:oMath>
                  </m:oMathPara>
                </a14:m>
                <a:endParaRPr lang="en-AU" sz="1800" dirty="0"/>
              </a:p>
            </p:txBody>
          </p:sp>
        </mc:Choice>
        <mc:Fallback xmlns="">
          <p:sp>
            <p:nvSpPr>
              <p:cNvPr id="11" name="TextBox 10">
                <a:extLst>
                  <a:ext uri="{FF2B5EF4-FFF2-40B4-BE49-F238E27FC236}">
                    <a16:creationId xmlns:a16="http://schemas.microsoft.com/office/drawing/2014/main" id="{59B4329B-5EC3-63EA-1A11-91F1FCC70C06}"/>
                  </a:ext>
                </a:extLst>
              </p:cNvPr>
              <p:cNvSpPr txBox="1">
                <a:spLocks noRot="1" noChangeAspect="1" noMove="1" noResize="1" noEditPoints="1" noAdjustHandles="1" noChangeArrowheads="1" noChangeShapeType="1" noTextEdit="1"/>
              </p:cNvSpPr>
              <p:nvPr/>
            </p:nvSpPr>
            <p:spPr>
              <a:xfrm>
                <a:off x="7811304" y="2435489"/>
                <a:ext cx="1307115" cy="547101"/>
              </a:xfrm>
              <a:prstGeom prst="rect">
                <a:avLst/>
              </a:prstGeom>
              <a:blipFill>
                <a:blip r:embed="rId15"/>
                <a:stretch>
                  <a:fillRect/>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9DD88CE2-8599-7090-DBC1-56E3DD642626}"/>
              </a:ext>
              <a:ext uri="{C183D7F6-B498-43B3-948B-1728B52AA6E4}">
                <adec:decorative xmlns:adec="http://schemas.microsoft.com/office/drawing/2017/decorative" val="1"/>
              </a:ext>
            </a:extLst>
          </p:cNvPr>
          <p:cNvCxnSpPr>
            <a:cxnSpLocks/>
            <a:stCxn id="11" idx="2"/>
          </p:cNvCxnSpPr>
          <p:nvPr/>
        </p:nvCxnSpPr>
        <p:spPr>
          <a:xfrm>
            <a:off x="8464862" y="2982590"/>
            <a:ext cx="833594" cy="7419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CD99826-3CA0-A2F6-CB28-2F4B9C469D1F}"/>
                  </a:ext>
                </a:extLst>
              </p:cNvPr>
              <p:cNvSpPr txBox="1"/>
              <p:nvPr/>
            </p:nvSpPr>
            <p:spPr>
              <a:xfrm>
                <a:off x="9322501" y="3564428"/>
                <a:ext cx="1307115" cy="5471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24" name="TextBox 23">
                <a:extLst>
                  <a:ext uri="{FF2B5EF4-FFF2-40B4-BE49-F238E27FC236}">
                    <a16:creationId xmlns:a16="http://schemas.microsoft.com/office/drawing/2014/main" id="{5CD99826-3CA0-A2F6-CB28-2F4B9C469D1F}"/>
                  </a:ext>
                </a:extLst>
              </p:cNvPr>
              <p:cNvSpPr txBox="1">
                <a:spLocks noRot="1" noChangeAspect="1" noMove="1" noResize="1" noEditPoints="1" noAdjustHandles="1" noChangeArrowheads="1" noChangeShapeType="1" noTextEdit="1"/>
              </p:cNvSpPr>
              <p:nvPr/>
            </p:nvSpPr>
            <p:spPr>
              <a:xfrm>
                <a:off x="9322501" y="3564428"/>
                <a:ext cx="1307115" cy="547101"/>
              </a:xfrm>
              <a:prstGeom prst="rect">
                <a:avLst/>
              </a:prstGeom>
              <a:blipFill>
                <a:blip r:embed="rId17"/>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B037CF88-DAB7-925F-0D15-06ED30446846}"/>
              </a:ext>
              <a:ext uri="{C183D7F6-B498-43B3-948B-1728B52AA6E4}">
                <adec:decorative xmlns:adec="http://schemas.microsoft.com/office/drawing/2017/decorative" val="1"/>
              </a:ext>
            </a:extLst>
          </p:cNvPr>
          <p:cNvCxnSpPr>
            <a:cxnSpLocks/>
          </p:cNvCxnSpPr>
          <p:nvPr/>
        </p:nvCxnSpPr>
        <p:spPr>
          <a:xfrm flipV="1">
            <a:off x="9952016" y="1886345"/>
            <a:ext cx="830002" cy="1564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D2C23B2-1069-E9B9-D51B-0DA6CBCA895D}"/>
                  </a:ext>
                </a:extLst>
              </p:cNvPr>
              <p:cNvSpPr txBox="1"/>
              <p:nvPr/>
            </p:nvSpPr>
            <p:spPr>
              <a:xfrm>
                <a:off x="10447798" y="1443120"/>
                <a:ext cx="935606" cy="5015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3" name="TextBox 22">
                <a:extLst>
                  <a:ext uri="{FF2B5EF4-FFF2-40B4-BE49-F238E27FC236}">
                    <a16:creationId xmlns:a16="http://schemas.microsoft.com/office/drawing/2014/main" id="{CD2C23B2-1069-E9B9-D51B-0DA6CBCA895D}"/>
                  </a:ext>
                </a:extLst>
              </p:cNvPr>
              <p:cNvSpPr txBox="1">
                <a:spLocks noRot="1" noChangeAspect="1" noMove="1" noResize="1" noEditPoints="1" noAdjustHandles="1" noChangeArrowheads="1" noChangeShapeType="1" noTextEdit="1"/>
              </p:cNvSpPr>
              <p:nvPr/>
            </p:nvSpPr>
            <p:spPr>
              <a:xfrm>
                <a:off x="10447798" y="1443120"/>
                <a:ext cx="935606" cy="501509"/>
              </a:xfrm>
              <a:prstGeom prst="rect">
                <a:avLst/>
              </a:prstGeom>
              <a:blipFill>
                <a:blip r:embed="rId16"/>
                <a:stretch>
                  <a:fillRect/>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AEB11AEC-CE90-2637-BAEA-975C648EBD5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
        <p:nvSpPr>
          <p:cNvPr id="6" name="TextBox 5">
            <a:extLst>
              <a:ext uri="{FF2B5EF4-FFF2-40B4-BE49-F238E27FC236}">
                <a16:creationId xmlns:a16="http://schemas.microsoft.com/office/drawing/2014/main" id="{03452EA7-CF9A-50EE-C294-7F9C76E7EED4}"/>
              </a:ext>
            </a:extLst>
          </p:cNvPr>
          <p:cNvSpPr txBox="1"/>
          <p:nvPr/>
        </p:nvSpPr>
        <p:spPr>
          <a:xfrm>
            <a:off x="360000" y="6565195"/>
            <a:ext cx="10835187" cy="261610"/>
          </a:xfrm>
          <a:prstGeom prst="rect">
            <a:avLst/>
          </a:prstGeom>
          <a:noFill/>
        </p:spPr>
        <p:txBody>
          <a:bodyPr wrap="square">
            <a:spAutoFit/>
          </a:bodyPr>
          <a:lstStyle/>
          <a:p>
            <a:r>
              <a:rPr lang="en-AU" sz="1100" u="sng" dirty="0">
                <a:solidFill>
                  <a:srgbClr val="001C4A"/>
                </a:solidFill>
                <a:effectLst/>
                <a:latin typeface="Arial" panose="020B0604020202020204" pitchFamily="34" charset="0"/>
                <a:ea typeface="Calibri" panose="020F0502020204030204" pitchFamily="34" charset="0"/>
                <a:hlinkClick r:id="rId18"/>
              </a:rPr>
              <a:t>‘Retro Sports Car</a:t>
            </a:r>
            <a:r>
              <a:rPr lang="en-AU" sz="1100" dirty="0">
                <a:effectLst/>
                <a:latin typeface="Arial" panose="020B0604020202020204" pitchFamily="34" charset="0"/>
                <a:ea typeface="Calibri" panose="020F0502020204030204" pitchFamily="34" charset="0"/>
              </a:rPr>
              <a:t>’ by Vectorportal.com is licensed under </a:t>
            </a:r>
            <a:r>
              <a:rPr lang="en-AU" sz="1100" u="sng" dirty="0">
                <a:solidFill>
                  <a:srgbClr val="001C4A"/>
                </a:solidFill>
                <a:effectLst/>
                <a:latin typeface="Arial" panose="020B0604020202020204" pitchFamily="34" charset="0"/>
                <a:ea typeface="Calibri" panose="020F0502020204030204" pitchFamily="34" charset="0"/>
                <a:hlinkClick r:id="rId19"/>
              </a:rPr>
              <a:t>CC BY 4.0</a:t>
            </a:r>
            <a:r>
              <a:rPr lang="en-AU" sz="1100" dirty="0">
                <a:effectLst/>
                <a:latin typeface="Arial" panose="020B0604020202020204" pitchFamily="34" charset="0"/>
                <a:ea typeface="Calibri" panose="020F0502020204030204" pitchFamily="34" charset="0"/>
              </a:rPr>
              <a:t>. This image has been edited using </a:t>
            </a:r>
            <a:r>
              <a:rPr lang="en-AU" sz="1100" u="sng" dirty="0">
                <a:solidFill>
                  <a:srgbClr val="001C4A"/>
                </a:solidFill>
                <a:effectLst/>
                <a:latin typeface="Arial" panose="020B0604020202020204" pitchFamily="34" charset="0"/>
                <a:ea typeface="Calibri" panose="020F0502020204030204" pitchFamily="34" charset="0"/>
                <a:hlinkClick r:id="rId20"/>
              </a:rPr>
              <a:t>draw.io</a:t>
            </a:r>
            <a:r>
              <a:rPr lang="en-AU" sz="1100" dirty="0">
                <a:effectLst/>
                <a:latin typeface="Arial" panose="020B0604020202020204" pitchFamily="34" charset="0"/>
                <a:ea typeface="Calibri" panose="020F0502020204030204" pitchFamily="34" charset="0"/>
              </a:rPr>
              <a:t> online and includes image content from </a:t>
            </a:r>
            <a:r>
              <a:rPr lang="en-AU" sz="1100" u="sng" dirty="0" err="1">
                <a:solidFill>
                  <a:srgbClr val="001C4A"/>
                </a:solidFill>
                <a:effectLst/>
                <a:latin typeface="Arial" panose="020B0604020202020204" pitchFamily="34" charset="0"/>
                <a:ea typeface="Calibri" panose="020F0502020204030204" pitchFamily="34" charset="0"/>
                <a:hlinkClick r:id="rId21"/>
              </a:rPr>
              <a:t>Chemix</a:t>
            </a:r>
            <a:r>
              <a:rPr lang="en-AU" sz="1100" dirty="0">
                <a:effectLst/>
                <a:latin typeface="Arial" panose="020B0604020202020204" pitchFamily="34" charset="0"/>
                <a:ea typeface="Calibri" panose="020F0502020204030204" pitchFamily="34" charset="0"/>
              </a:rPr>
              <a:t>.</a:t>
            </a:r>
            <a:endParaRPr lang="en-AU" sz="900" dirty="0"/>
          </a:p>
        </p:txBody>
      </p:sp>
    </p:spTree>
    <p:extLst>
      <p:ext uri="{BB962C8B-B14F-4D97-AF65-F5344CB8AC3E}">
        <p14:creationId xmlns:p14="http://schemas.microsoft.com/office/powerpoint/2010/main" val="196957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nodeType="afterEffect">
                                  <p:stCondLst>
                                    <p:cond delay="1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p:bldP spid="11" grpId="0"/>
      <p:bldP spid="24"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F512E-81F0-D98D-5778-CB14AA3C40C0}"/>
              </a:ext>
            </a:extLst>
          </p:cNvPr>
          <p:cNvSpPr>
            <a:spLocks noGrp="1"/>
          </p:cNvSpPr>
          <p:nvPr>
            <p:ph type="title"/>
          </p:nvPr>
        </p:nvSpPr>
        <p:spPr/>
        <p:txBody>
          <a:bodyPr/>
          <a:lstStyle/>
          <a:p>
            <a:r>
              <a:rPr lang="en-AU" sz="3200" dirty="0">
                <a:latin typeface="+mj-lt"/>
              </a:rPr>
              <a:t>1.2 Work-energy bar chart – pull-back toy car (isolated system)</a:t>
            </a:r>
          </a:p>
        </p:txBody>
      </p:sp>
      <p:grpSp>
        <p:nvGrpSpPr>
          <p:cNvPr id="51" name="Group 50" descr="Flowchart showing sequence of events for pull-back car:&#10;t1: The car is at rest. The spring in the toy car is uncoiled&#10;t2: The car is at rest. The spring in the car is fully coiled &#10;t3: The car moves forward and then begins to slow down. The spring is partially uncoiled &#10;&#10;">
            <a:extLst>
              <a:ext uri="{FF2B5EF4-FFF2-40B4-BE49-F238E27FC236}">
                <a16:creationId xmlns:a16="http://schemas.microsoft.com/office/drawing/2014/main" id="{1EEF3355-C4FC-46D3-5750-0E3C3C999345}"/>
              </a:ext>
            </a:extLst>
          </p:cNvPr>
          <p:cNvGrpSpPr/>
          <p:nvPr/>
        </p:nvGrpSpPr>
        <p:grpSpPr>
          <a:xfrm>
            <a:off x="228490" y="902800"/>
            <a:ext cx="11735020" cy="1223993"/>
            <a:chOff x="414740" y="1032881"/>
            <a:chExt cx="9943922" cy="2019168"/>
          </a:xfrm>
        </p:grpSpPr>
        <mc:AlternateContent xmlns:mc="http://schemas.openxmlformats.org/markup-compatibility/2006" xmlns:a14="http://schemas.microsoft.com/office/drawing/2010/main">
          <mc:Choice Requires="a14">
            <p:sp>
              <p:nvSpPr>
                <p:cNvPr id="55" name="Flowchart: Process 54">
                  <a:extLst>
                    <a:ext uri="{FF2B5EF4-FFF2-40B4-BE49-F238E27FC236}">
                      <a16:creationId xmlns:a16="http://schemas.microsoft.com/office/drawing/2014/main" id="{49ACFA72-5DC6-8BA5-F654-C958D148C932}"/>
                    </a:ext>
                  </a:extLst>
                </p:cNvPr>
                <p:cNvSpPr/>
                <p:nvPr/>
              </p:nvSpPr>
              <p:spPr>
                <a:xfrm>
                  <a:off x="414740" y="1032881"/>
                  <a:ext cx="3014442" cy="1999308"/>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toy car is uncoiled </a:t>
                  </a:r>
                  <a:r>
                    <a:rPr lang="en-AU" sz="1800" dirty="0">
                      <a:solidFill>
                        <a:schemeClr val="tx1"/>
                      </a:solidFill>
                    </a:rPr>
                    <a:t>(</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1</m:t>
                          </m:r>
                        </m:sub>
                      </m:sSub>
                    </m:oMath>
                  </a14:m>
                  <a:r>
                    <a:rPr lang="en-AU" sz="1800" dirty="0">
                      <a:solidFill>
                        <a:schemeClr val="tx1"/>
                      </a:solidFill>
                    </a:rPr>
                    <a:t>).</a:t>
                  </a:r>
                </a:p>
              </p:txBody>
            </p:sp>
          </mc:Choice>
          <mc:Fallback xmlns="">
            <p:sp>
              <p:nvSpPr>
                <p:cNvPr id="55" name="Flowchart: Process 54">
                  <a:extLst>
                    <a:ext uri="{FF2B5EF4-FFF2-40B4-BE49-F238E27FC236}">
                      <a16:creationId xmlns:a16="http://schemas.microsoft.com/office/drawing/2014/main" id="{49ACFA72-5DC6-8BA5-F654-C958D148C932}"/>
                    </a:ext>
                  </a:extLst>
                </p:cNvPr>
                <p:cNvSpPr>
                  <a:spLocks noRot="1" noChangeAspect="1" noMove="1" noResize="1" noEditPoints="1" noAdjustHandles="1" noChangeArrowheads="1" noChangeShapeType="1" noTextEdit="1"/>
                </p:cNvSpPr>
                <p:nvPr/>
              </p:nvSpPr>
              <p:spPr>
                <a:xfrm>
                  <a:off x="414740" y="1032881"/>
                  <a:ext cx="3014442" cy="1999308"/>
                </a:xfrm>
                <a:prstGeom prst="flowChartProcess">
                  <a:avLst/>
                </a:prstGeom>
                <a:blipFill>
                  <a:blip r:embed="rId4"/>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6" name="Flowchart: Process 55">
                  <a:extLst>
                    <a:ext uri="{FF2B5EF4-FFF2-40B4-BE49-F238E27FC236}">
                      <a16:creationId xmlns:a16="http://schemas.microsoft.com/office/drawing/2014/main" id="{7D9F98C3-F8AC-F463-5A06-21CADB0985F1}"/>
                    </a:ext>
                  </a:extLst>
                </p:cNvPr>
                <p:cNvSpPr/>
                <p:nvPr/>
              </p:nvSpPr>
              <p:spPr>
                <a:xfrm>
                  <a:off x="3879480" y="1046273"/>
                  <a:ext cx="3014441" cy="2005776"/>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car is fully 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2</m:t>
                          </m:r>
                        </m:sub>
                      </m:sSub>
                    </m:oMath>
                  </a14:m>
                  <a:r>
                    <a:rPr lang="en-AU" sz="1800" dirty="0">
                      <a:solidFill>
                        <a:schemeClr val="tx1"/>
                      </a:solidFill>
                    </a:rPr>
                    <a:t>).</a:t>
                  </a:r>
                </a:p>
              </p:txBody>
            </p:sp>
          </mc:Choice>
          <mc:Fallback xmlns="">
            <p:sp>
              <p:nvSpPr>
                <p:cNvPr id="56" name="Flowchart: Process 55">
                  <a:extLst>
                    <a:ext uri="{FF2B5EF4-FFF2-40B4-BE49-F238E27FC236}">
                      <a16:creationId xmlns:a16="http://schemas.microsoft.com/office/drawing/2014/main" id="{7D9F98C3-F8AC-F463-5A06-21CADB0985F1}"/>
                    </a:ext>
                  </a:extLst>
                </p:cNvPr>
                <p:cNvSpPr>
                  <a:spLocks noRot="1" noChangeAspect="1" noMove="1" noResize="1" noEditPoints="1" noAdjustHandles="1" noChangeArrowheads="1" noChangeShapeType="1" noTextEdit="1"/>
                </p:cNvSpPr>
                <p:nvPr/>
              </p:nvSpPr>
              <p:spPr>
                <a:xfrm>
                  <a:off x="3879480" y="1046273"/>
                  <a:ext cx="3014441" cy="2005776"/>
                </a:xfrm>
                <a:prstGeom prst="flowChartProcess">
                  <a:avLst/>
                </a:prstGeom>
                <a:blipFill>
                  <a:blip r:embed="rId5"/>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7" name="Flowchart: Process 56">
                  <a:extLst>
                    <a:ext uri="{FF2B5EF4-FFF2-40B4-BE49-F238E27FC236}">
                      <a16:creationId xmlns:a16="http://schemas.microsoft.com/office/drawing/2014/main" id="{09A96066-03BB-0C57-896B-FA9BF53C65B9}"/>
                    </a:ext>
                  </a:extLst>
                </p:cNvPr>
                <p:cNvSpPr/>
                <p:nvPr/>
              </p:nvSpPr>
              <p:spPr>
                <a:xfrm>
                  <a:off x="7344220" y="1046273"/>
                  <a:ext cx="3014442" cy="1989197"/>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800">
                    <a:lnSpc>
                      <a:spcPct val="150000"/>
                    </a:lnSpc>
                    <a:spcAft>
                      <a:spcPts val="1200"/>
                    </a:spcAft>
                  </a:pPr>
                  <a:r>
                    <a:rPr lang="en-US" sz="1800" dirty="0">
                      <a:solidFill>
                        <a:schemeClr val="tx1"/>
                      </a:solidFill>
                    </a:rPr>
                    <a:t>The car moves forward and then begins to slow down. The spring is partially uncoiled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3</m:t>
                          </m:r>
                        </m:sub>
                      </m:sSub>
                    </m:oMath>
                  </a14:m>
                  <a:r>
                    <a:rPr lang="en-AU" sz="1800" dirty="0">
                      <a:solidFill>
                        <a:schemeClr val="tx1"/>
                      </a:solidFill>
                    </a:rPr>
                    <a:t>).</a:t>
                  </a:r>
                </a:p>
              </p:txBody>
            </p:sp>
          </mc:Choice>
          <mc:Fallback xmlns="">
            <p:sp>
              <p:nvSpPr>
                <p:cNvPr id="57" name="Flowchart: Process 56">
                  <a:extLst>
                    <a:ext uri="{FF2B5EF4-FFF2-40B4-BE49-F238E27FC236}">
                      <a16:creationId xmlns:a16="http://schemas.microsoft.com/office/drawing/2014/main" id="{09A96066-03BB-0C57-896B-FA9BF53C65B9}"/>
                    </a:ext>
                  </a:extLst>
                </p:cNvPr>
                <p:cNvSpPr>
                  <a:spLocks noRot="1" noChangeAspect="1" noMove="1" noResize="1" noEditPoints="1" noAdjustHandles="1" noChangeArrowheads="1" noChangeShapeType="1" noTextEdit="1"/>
                </p:cNvSpPr>
                <p:nvPr/>
              </p:nvSpPr>
              <p:spPr>
                <a:xfrm>
                  <a:off x="7344220" y="1046273"/>
                  <a:ext cx="3014442" cy="1989197"/>
                </a:xfrm>
                <a:prstGeom prst="flowChartProcess">
                  <a:avLst/>
                </a:prstGeom>
                <a:blipFill>
                  <a:blip r:embed="rId6"/>
                  <a:stretch>
                    <a:fillRect r="-1877" b="-11000"/>
                  </a:stretch>
                </a:blipFill>
                <a:ln>
                  <a:solidFill>
                    <a:schemeClr val="accent1"/>
                  </a:solidFill>
                </a:ln>
              </p:spPr>
              <p:txBody>
                <a:bodyPr/>
                <a:lstStyle/>
                <a:p>
                  <a:r>
                    <a:rPr lang="en-AU">
                      <a:noFill/>
                    </a:rPr>
                    <a:t> </a:t>
                  </a:r>
                </a:p>
              </p:txBody>
            </p:sp>
          </mc:Fallback>
        </mc:AlternateContent>
        <p:cxnSp>
          <p:nvCxnSpPr>
            <p:cNvPr id="59" name="Straight Arrow Connector 58">
              <a:extLst>
                <a:ext uri="{FF2B5EF4-FFF2-40B4-BE49-F238E27FC236}">
                  <a16:creationId xmlns:a16="http://schemas.microsoft.com/office/drawing/2014/main" id="{B98B743A-0A89-5E9F-23E4-F7525220C94D}"/>
                </a:ext>
              </a:extLst>
            </p:cNvPr>
            <p:cNvCxnSpPr>
              <a:cxnSpLocks/>
              <a:stCxn id="55" idx="3"/>
              <a:endCxn id="56" idx="1"/>
            </p:cNvCxnSpPr>
            <p:nvPr/>
          </p:nvCxnSpPr>
          <p:spPr>
            <a:xfrm>
              <a:off x="3429182" y="2032535"/>
              <a:ext cx="450298" cy="16627"/>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5E23E4-8831-A344-9AA4-B2DF76A84D0E}"/>
                </a:ext>
              </a:extLst>
            </p:cNvPr>
            <p:cNvCxnSpPr>
              <a:cxnSpLocks/>
              <a:stCxn id="56" idx="3"/>
              <a:endCxn id="57" idx="1"/>
            </p:cNvCxnSpPr>
            <p:nvPr/>
          </p:nvCxnSpPr>
          <p:spPr>
            <a:xfrm flipV="1">
              <a:off x="6893922" y="2040873"/>
              <a:ext cx="450298" cy="829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Flowchart: Process 39">
            <a:extLst>
              <a:ext uri="{FF2B5EF4-FFF2-40B4-BE49-F238E27FC236}">
                <a16:creationId xmlns:a16="http://schemas.microsoft.com/office/drawing/2014/main" id="{A45706B4-5243-E27D-EF11-AE7291B196B0}"/>
              </a:ext>
            </a:extLst>
          </p:cNvPr>
          <p:cNvSpPr/>
          <p:nvPr/>
        </p:nvSpPr>
        <p:spPr>
          <a:xfrm>
            <a:off x="228490" y="2458719"/>
            <a:ext cx="3563724" cy="2071893"/>
          </a:xfrm>
          <a:prstGeom prst="flowChartProcess">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2000" b="1" dirty="0">
                <a:solidFill>
                  <a:schemeClr val="tx1"/>
                </a:solidFill>
                <a:latin typeface="+mj-lt"/>
              </a:rPr>
              <a:t>System</a:t>
            </a:r>
            <a:r>
              <a:rPr lang="en-US" sz="2000" b="1" dirty="0">
                <a:solidFill>
                  <a:schemeClr val="tx1"/>
                </a:solidFill>
              </a:rPr>
              <a:t> </a:t>
            </a:r>
            <a:r>
              <a:rPr lang="en-US" sz="2000" dirty="0">
                <a:solidFill>
                  <a:schemeClr val="tx1"/>
                </a:solidFill>
              </a:rPr>
              <a:t>– car + person + table</a:t>
            </a:r>
          </a:p>
          <a:p>
            <a:pPr>
              <a:lnSpc>
                <a:spcPct val="150000"/>
              </a:lnSpc>
              <a:spcAft>
                <a:spcPts val="1200"/>
              </a:spcAft>
            </a:pPr>
            <a:r>
              <a:rPr lang="en-US" sz="2000" b="1" dirty="0">
                <a:solidFill>
                  <a:schemeClr val="tx1"/>
                </a:solidFill>
                <a:latin typeface="+mj-lt"/>
              </a:rPr>
              <a:t>Surroundings</a:t>
            </a:r>
            <a:r>
              <a:rPr lang="en-US" sz="2000" b="1" dirty="0">
                <a:solidFill>
                  <a:schemeClr val="tx1"/>
                </a:solidFill>
              </a:rPr>
              <a:t> </a:t>
            </a:r>
            <a:r>
              <a:rPr lang="en-US" sz="2000" dirty="0">
                <a:solidFill>
                  <a:schemeClr val="tx1"/>
                </a:solidFill>
              </a:rPr>
              <a:t>– everything else, including the air</a:t>
            </a:r>
            <a:endParaRPr lang="en-AU" sz="2000" dirty="0">
              <a:solidFill>
                <a:schemeClr val="tx1"/>
              </a:solidFill>
            </a:endParaRPr>
          </a:p>
        </p:txBody>
      </p:sp>
      <p:grpSp>
        <p:nvGrpSpPr>
          <p:cNvPr id="42" name="Group 41" descr="Work energy bar chart showing step by step the chemical potential energy at t1 being transformed into elastic energy at t2 and then being transformed into kinetic (mostly) energy, a smaller amount of thermal energy. No work is indicated making this a closed system.">
            <a:extLst>
              <a:ext uri="{FF2B5EF4-FFF2-40B4-BE49-F238E27FC236}">
                <a16:creationId xmlns:a16="http://schemas.microsoft.com/office/drawing/2014/main" id="{D3F33FF5-C9D4-177A-383C-78B611B2C16C}"/>
              </a:ext>
            </a:extLst>
          </p:cNvPr>
          <p:cNvGrpSpPr/>
          <p:nvPr/>
        </p:nvGrpSpPr>
        <p:grpSpPr>
          <a:xfrm>
            <a:off x="4317299" y="2458719"/>
            <a:ext cx="4418617" cy="4272927"/>
            <a:chOff x="3507029" y="2202860"/>
            <a:chExt cx="4795279" cy="4637170"/>
          </a:xfrm>
        </p:grpSpPr>
        <p:grpSp>
          <p:nvGrpSpPr>
            <p:cNvPr id="111" name="Group 110" descr="Work energy bar chart showing step by step the work done after t1 being stored as elastic energy at t2 and then being transformed into kinetic (mostly) energy, a small amount of thermal energy and another small amount lost to the surrounding. The work (large positive after t1 and small negative after t2) indicate that this is an open system.">
              <a:extLst>
                <a:ext uri="{FF2B5EF4-FFF2-40B4-BE49-F238E27FC236}">
                  <a16:creationId xmlns:a16="http://schemas.microsoft.com/office/drawing/2014/main" id="{1B337100-6B9E-9A5A-3279-498AA0FBA759}"/>
                </a:ext>
              </a:extLst>
            </p:cNvPr>
            <p:cNvGrpSpPr/>
            <p:nvPr/>
          </p:nvGrpSpPr>
          <p:grpSpPr>
            <a:xfrm>
              <a:off x="3545238" y="2202860"/>
              <a:ext cx="4757070" cy="4637170"/>
              <a:chOff x="2573303" y="2220830"/>
              <a:chExt cx="4757070" cy="4637170"/>
            </a:xfrm>
          </p:grpSpPr>
          <p:grpSp>
            <p:nvGrpSpPr>
              <p:cNvPr id="47" name="Group 46">
                <a:extLst>
                  <a:ext uri="{FF2B5EF4-FFF2-40B4-BE49-F238E27FC236}">
                    <a16:creationId xmlns:a16="http://schemas.microsoft.com/office/drawing/2014/main" id="{D0403D31-B0AF-689E-CAD1-E0E797BFE62B}"/>
                  </a:ext>
                </a:extLst>
              </p:cNvPr>
              <p:cNvGrpSpPr/>
              <p:nvPr/>
            </p:nvGrpSpPr>
            <p:grpSpPr>
              <a:xfrm>
                <a:off x="2573303" y="2220830"/>
                <a:ext cx="4757070" cy="4637170"/>
                <a:chOff x="280225" y="1751330"/>
                <a:chExt cx="4757070" cy="4637170"/>
              </a:xfrm>
            </p:grpSpPr>
            <p:grpSp>
              <p:nvGrpSpPr>
                <p:cNvPr id="34" name="Group 33">
                  <a:extLst>
                    <a:ext uri="{FF2B5EF4-FFF2-40B4-BE49-F238E27FC236}">
                      <a16:creationId xmlns:a16="http://schemas.microsoft.com/office/drawing/2014/main" id="{E37ACDF6-6DED-EEE2-2D8D-4A2104D1B513}"/>
                    </a:ext>
                  </a:extLst>
                </p:cNvPr>
                <p:cNvGrpSpPr/>
                <p:nvPr/>
              </p:nvGrpSpPr>
              <p:grpSpPr>
                <a:xfrm>
                  <a:off x="624675" y="1751330"/>
                  <a:ext cx="4412620" cy="4637170"/>
                  <a:chOff x="624675" y="1751330"/>
                  <a:chExt cx="4412620" cy="4637170"/>
                </a:xfrm>
              </p:grpSpPr>
              <p:grpSp>
                <p:nvGrpSpPr>
                  <p:cNvPr id="27" name="Group 26">
                    <a:extLst>
                      <a:ext uri="{FF2B5EF4-FFF2-40B4-BE49-F238E27FC236}">
                        <a16:creationId xmlns:a16="http://schemas.microsoft.com/office/drawing/2014/main" id="{C59927DD-B508-531C-B4FE-ADEC6608A898}"/>
                      </a:ext>
                    </a:extLst>
                  </p:cNvPr>
                  <p:cNvGrpSpPr/>
                  <p:nvPr/>
                </p:nvGrpSpPr>
                <p:grpSpPr>
                  <a:xfrm>
                    <a:off x="624675" y="3111309"/>
                    <a:ext cx="4412620" cy="3277191"/>
                    <a:chOff x="671125" y="2929241"/>
                    <a:chExt cx="4412620" cy="3277191"/>
                  </a:xfrm>
                </p:grpSpPr>
                <p:pic>
                  <p:nvPicPr>
                    <p:cNvPr id="6" name="Graphic 5">
                      <a:extLst>
                        <a:ext uri="{FF2B5EF4-FFF2-40B4-BE49-F238E27FC236}">
                          <a16:creationId xmlns:a16="http://schemas.microsoft.com/office/drawing/2014/main" id="{5A4026F3-0C4F-6C82-903F-EE1E276FBE02}"/>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1838640" y="2936665"/>
                      <a:ext cx="1697480" cy="3262343"/>
                    </a:xfrm>
                    <a:prstGeom prst="rect">
                      <a:avLst/>
                    </a:prstGeom>
                  </p:spPr>
                </p:pic>
                <p:pic>
                  <p:nvPicPr>
                    <p:cNvPr id="8" name="Graphic 7">
                      <a:extLst>
                        <a:ext uri="{FF2B5EF4-FFF2-40B4-BE49-F238E27FC236}">
                          <a16:creationId xmlns:a16="http://schemas.microsoft.com/office/drawing/2014/main" id="{A2E12B99-A940-4A4A-3F4B-66717CB89119}"/>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3386265" y="2929241"/>
                      <a:ext cx="1697480" cy="3262343"/>
                    </a:xfrm>
                    <a:prstGeom prst="rect">
                      <a:avLst/>
                    </a:prstGeom>
                  </p:spPr>
                </p:pic>
                <p:pic>
                  <p:nvPicPr>
                    <p:cNvPr id="7" name="Graphic 6">
                      <a:extLst>
                        <a:ext uri="{FF2B5EF4-FFF2-40B4-BE49-F238E27FC236}">
                          <a16:creationId xmlns:a16="http://schemas.microsoft.com/office/drawing/2014/main" id="{C3739425-1B5B-6DFC-7E52-B98BBF0B8017}"/>
                        </a:ext>
                      </a:extLst>
                    </p:cNvPr>
                    <p:cNvPicPr/>
                    <p:nvPr/>
                  </p:nvPicPr>
                  <p:blipFill rotWithShape="1">
                    <a:blip r:embed="rId7">
                      <a:extLst>
                        <a:ext uri="{96DAC541-7B7A-43D3-8B79-37D633B846F1}">
                          <asvg:svgBlip xmlns:asvg="http://schemas.microsoft.com/office/drawing/2016/SVG/main" r:embed="rId8"/>
                        </a:ext>
                      </a:extLst>
                    </a:blip>
                    <a:srcRect l="76249" t="16385" r="1" b="9854"/>
                    <a:stretch/>
                  </p:blipFill>
                  <p:spPr>
                    <a:xfrm>
                      <a:off x="671125" y="2944089"/>
                      <a:ext cx="1314821" cy="3262343"/>
                    </a:xfrm>
                    <a:prstGeom prst="rect">
                      <a:avLst/>
                    </a:prstGeom>
                  </p:spPr>
                </p:pic>
              </p:grpSp>
              <p:sp>
                <p:nvSpPr>
                  <p:cNvPr id="146" name="Rectangle: Rounded Corners 145">
                    <a:extLst>
                      <a:ext uri="{FF2B5EF4-FFF2-40B4-BE49-F238E27FC236}">
                        <a16:creationId xmlns:a16="http://schemas.microsoft.com/office/drawing/2014/main" id="{8CF5CE6C-BA32-A28D-BAEB-6BE3F8C0B1D8}"/>
                      </a:ext>
                    </a:extLst>
                  </p:cNvPr>
                  <p:cNvSpPr/>
                  <p:nvPr/>
                </p:nvSpPr>
                <p:spPr>
                  <a:xfrm>
                    <a:off x="2250806" y="3550811"/>
                    <a:ext cx="307398" cy="1163850"/>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Group 15">
                    <a:extLst>
                      <a:ext uri="{FF2B5EF4-FFF2-40B4-BE49-F238E27FC236}">
                        <a16:creationId xmlns:a16="http://schemas.microsoft.com/office/drawing/2014/main" id="{A8FE3C38-2641-CC58-2C93-13302BD8A5B2}"/>
                      </a:ext>
                    </a:extLst>
                  </p:cNvPr>
                  <p:cNvGrpSpPr/>
                  <p:nvPr/>
                </p:nvGrpSpPr>
                <p:grpSpPr>
                  <a:xfrm>
                    <a:off x="3763931" y="1751330"/>
                    <a:ext cx="1111459" cy="1342795"/>
                    <a:chOff x="6393591" y="1668788"/>
                    <a:chExt cx="1111459" cy="1342795"/>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E85060F4-DC4B-06AA-9C78-331F4C74CE3E}"/>
                            </a:ext>
                          </a:extLst>
                        </p:cNvPr>
                        <p:cNvSpPr txBox="1"/>
                        <p:nvPr/>
                      </p:nvSpPr>
                      <p:spPr>
                        <a:xfrm>
                          <a:off x="6606020" y="1668788"/>
                          <a:ext cx="899030" cy="338554"/>
                        </a:xfrm>
                        <a:prstGeom prst="rect">
                          <a:avLst/>
                        </a:prstGeom>
                        <a:solidFill>
                          <a:schemeClr val="bg1"/>
                        </a:solidFill>
                      </p:spPr>
                      <p:txBody>
                        <a:bodyPr wrap="square" lIns="0" tIns="0" rIns="0" bIns="0" rtlCol="0">
                          <a:noAutofit/>
                        </a:bodyPr>
                        <a:lstStyle/>
                        <a:p>
                          <a:pPr algn="l"/>
                          <a:r>
                            <a:rPr lang="en-US" sz="1600" b="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oMath>
                          </a14:m>
                          <a:endParaRPr lang="en-AU" sz="1600"/>
                        </a:p>
                      </p:txBody>
                    </p:sp>
                  </mc:Choice>
                  <mc:Fallback xmlns="">
                    <p:sp>
                      <p:nvSpPr>
                        <p:cNvPr id="113" name="TextBox 112">
                          <a:extLst>
                            <a:ext uri="{FF2B5EF4-FFF2-40B4-BE49-F238E27FC236}">
                              <a16:creationId xmlns:a16="http://schemas.microsoft.com/office/drawing/2014/main" id="{E85060F4-DC4B-06AA-9C78-331F4C74CE3E}"/>
                            </a:ext>
                          </a:extLst>
                        </p:cNvPr>
                        <p:cNvSpPr txBox="1">
                          <a:spLocks noRot="1" noChangeAspect="1" noMove="1" noResize="1" noEditPoints="1" noAdjustHandles="1" noChangeArrowheads="1" noChangeShapeType="1" noTextEdit="1"/>
                        </p:cNvSpPr>
                        <p:nvPr/>
                      </p:nvSpPr>
                      <p:spPr>
                        <a:xfrm>
                          <a:off x="6606020" y="1668788"/>
                          <a:ext cx="899030" cy="338554"/>
                        </a:xfrm>
                        <a:prstGeom prst="rect">
                          <a:avLst/>
                        </a:prstGeom>
                        <a:blipFill>
                          <a:blip r:embed="rId9"/>
                          <a:stretch>
                            <a:fillRect l="-16667" t="-19231" r="-10606" b="-1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731876-3489-FBBE-6123-A5234271A67C}"/>
                            </a:ext>
                          </a:extLst>
                        </p:cNvPr>
                        <p:cNvSpPr txBox="1"/>
                        <p:nvPr/>
                      </p:nvSpPr>
                      <p:spPr>
                        <a:xfrm rot="16200000">
                          <a:off x="6169982" y="2414232"/>
                          <a:ext cx="814632"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11" name="TextBox 10">
                          <a:extLst>
                            <a:ext uri="{FF2B5EF4-FFF2-40B4-BE49-F238E27FC236}">
                              <a16:creationId xmlns:a16="http://schemas.microsoft.com/office/drawing/2014/main" id="{93731876-3489-FBBE-6123-A5234271A67C}"/>
                            </a:ext>
                          </a:extLst>
                        </p:cNvPr>
                        <p:cNvSpPr txBox="1">
                          <a:spLocks noRot="1" noChangeAspect="1" noMove="1" noResize="1" noEditPoints="1" noAdjustHandles="1" noChangeArrowheads="1" noChangeShapeType="1" noTextEdit="1"/>
                        </p:cNvSpPr>
                        <p:nvPr/>
                      </p:nvSpPr>
                      <p:spPr>
                        <a:xfrm rot="16200000">
                          <a:off x="6169982" y="2414232"/>
                          <a:ext cx="814632" cy="36741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28A592-7906-5B67-43CB-BCBB0747C7EC}"/>
                            </a:ext>
                          </a:extLst>
                        </p:cNvPr>
                        <p:cNvSpPr txBox="1"/>
                        <p:nvPr/>
                      </p:nvSpPr>
                      <p:spPr>
                        <a:xfrm rot="16200000">
                          <a:off x="6525337" y="2414232"/>
                          <a:ext cx="814632"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13" name="TextBox 12">
                          <a:extLst>
                            <a:ext uri="{FF2B5EF4-FFF2-40B4-BE49-F238E27FC236}">
                              <a16:creationId xmlns:a16="http://schemas.microsoft.com/office/drawing/2014/main" id="{B428A592-7906-5B67-43CB-BCBB0747C7EC}"/>
                            </a:ext>
                          </a:extLst>
                        </p:cNvPr>
                        <p:cNvSpPr txBox="1">
                          <a:spLocks noRot="1" noChangeAspect="1" noMove="1" noResize="1" noEditPoints="1" noAdjustHandles="1" noChangeArrowheads="1" noChangeShapeType="1" noTextEdit="1"/>
                        </p:cNvSpPr>
                        <p:nvPr/>
                      </p:nvSpPr>
                      <p:spPr>
                        <a:xfrm rot="16200000">
                          <a:off x="6525337" y="2414232"/>
                          <a:ext cx="814632" cy="367414"/>
                        </a:xfrm>
                        <a:prstGeom prst="rect">
                          <a:avLst/>
                        </a:prstGeom>
                        <a:blipFill>
                          <a:blip r:embed="rId11"/>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45BB26-3079-887C-1BF7-B23C2E8E8D9E}"/>
                            </a:ext>
                          </a:extLst>
                        </p:cNvPr>
                        <p:cNvSpPr txBox="1"/>
                        <p:nvPr/>
                      </p:nvSpPr>
                      <p:spPr>
                        <a:xfrm rot="16200000">
                          <a:off x="6900683" y="2420560"/>
                          <a:ext cx="814632" cy="3674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4" name="TextBox 13">
                          <a:extLst>
                            <a:ext uri="{FF2B5EF4-FFF2-40B4-BE49-F238E27FC236}">
                              <a16:creationId xmlns:a16="http://schemas.microsoft.com/office/drawing/2014/main" id="{8D45BB26-3079-887C-1BF7-B23C2E8E8D9E}"/>
                            </a:ext>
                          </a:extLst>
                        </p:cNvPr>
                        <p:cNvSpPr txBox="1">
                          <a:spLocks noRot="1" noChangeAspect="1" noMove="1" noResize="1" noEditPoints="1" noAdjustHandles="1" noChangeArrowheads="1" noChangeShapeType="1" noTextEdit="1"/>
                        </p:cNvSpPr>
                        <p:nvPr/>
                      </p:nvSpPr>
                      <p:spPr>
                        <a:xfrm rot="16200000">
                          <a:off x="6900683" y="2420560"/>
                          <a:ext cx="814632" cy="367414"/>
                        </a:xfrm>
                        <a:prstGeom prst="rect">
                          <a:avLst/>
                        </a:prstGeom>
                        <a:blipFill>
                          <a:blip r:embed="rId12"/>
                          <a:stretch>
                            <a:fillRect t="-5000"/>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DE9A149D-6C6F-BFBF-A118-21E21A4B2BB4}"/>
                      </a:ext>
                    </a:extLst>
                  </p:cNvPr>
                  <p:cNvGrpSpPr/>
                  <p:nvPr/>
                </p:nvGrpSpPr>
                <p:grpSpPr>
                  <a:xfrm>
                    <a:off x="657597" y="1770331"/>
                    <a:ext cx="2657709" cy="1342627"/>
                    <a:chOff x="6435824" y="1582815"/>
                    <a:chExt cx="2657709" cy="1342627"/>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20C56F-AADE-3603-8E23-C6F59A938B37}"/>
                            </a:ext>
                          </a:extLst>
                        </p:cNvPr>
                        <p:cNvSpPr txBox="1"/>
                        <p:nvPr/>
                      </p:nvSpPr>
                      <p:spPr>
                        <a:xfrm>
                          <a:off x="6450252" y="1593484"/>
                          <a:ext cx="1114020" cy="469447"/>
                        </a:xfrm>
                        <a:prstGeom prst="rect">
                          <a:avLst/>
                        </a:prstGeom>
                        <a:solidFill>
                          <a:schemeClr val="bg1"/>
                        </a:solidFill>
                      </p:spPr>
                      <p:txBody>
                        <a:bodyPr wrap="square" lIns="0" tIns="0" rIns="0" bIns="0" rtlCol="0">
                          <a:noAutofit/>
                        </a:bodyPr>
                        <a:lstStyle/>
                        <a:p>
                          <a:pPr algn="l"/>
                          <a:r>
                            <a:rPr lang="en-AU" sz="1600" dirty="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dirty="0"/>
                        </a:p>
                      </p:txBody>
                    </p:sp>
                  </mc:Choice>
                  <mc:Fallback xmlns="">
                    <p:sp>
                      <p:nvSpPr>
                        <p:cNvPr id="18" name="TextBox 17">
                          <a:extLst>
                            <a:ext uri="{FF2B5EF4-FFF2-40B4-BE49-F238E27FC236}">
                              <a16:creationId xmlns:a16="http://schemas.microsoft.com/office/drawing/2014/main" id="{DA20C56F-AADE-3603-8E23-C6F59A938B37}"/>
                            </a:ext>
                          </a:extLst>
                        </p:cNvPr>
                        <p:cNvSpPr txBox="1">
                          <a:spLocks noRot="1" noChangeAspect="1" noMove="1" noResize="1" noEditPoints="1" noAdjustHandles="1" noChangeArrowheads="1" noChangeShapeType="1" noTextEdit="1"/>
                        </p:cNvSpPr>
                        <p:nvPr/>
                      </p:nvSpPr>
                      <p:spPr>
                        <a:xfrm>
                          <a:off x="6450252" y="1593484"/>
                          <a:ext cx="1114020" cy="469447"/>
                        </a:xfrm>
                        <a:prstGeom prst="rect">
                          <a:avLst/>
                        </a:prstGeom>
                        <a:blipFill>
                          <a:blip r:embed="rId13"/>
                          <a:stretch>
                            <a:fillRect l="-11834" t="-1549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E73A7-F513-D58A-8633-5D86734BB89C}"/>
                            </a:ext>
                          </a:extLst>
                        </p:cNvPr>
                        <p:cNvSpPr txBox="1"/>
                        <p:nvPr/>
                      </p:nvSpPr>
                      <p:spPr>
                        <a:xfrm>
                          <a:off x="8467623" y="1582815"/>
                          <a:ext cx="583226" cy="398564"/>
                        </a:xfrm>
                        <a:prstGeom prst="rect">
                          <a:avLst/>
                        </a:prstGeom>
                        <a:solidFill>
                          <a:schemeClr val="bg1"/>
                        </a:solidFill>
                      </p:spPr>
                      <p:txBody>
                        <a:bodyPr wrap="square" lIns="0" tIns="0" rIns="0" bIns="0" rtlCol="0">
                          <a:noAutofit/>
                        </a:bodyPr>
                        <a:lstStyle/>
                        <a:p>
                          <a:pPr algn="l"/>
                          <a:r>
                            <a:rPr lang="en-AU" sz="160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oMath>
                          </a14:m>
                          <a:endParaRPr lang="en-AU" sz="1600"/>
                        </a:p>
                      </p:txBody>
                    </p:sp>
                  </mc:Choice>
                  <mc:Fallback xmlns="">
                    <p:sp>
                      <p:nvSpPr>
                        <p:cNvPr id="19" name="TextBox 18">
                          <a:extLst>
                            <a:ext uri="{FF2B5EF4-FFF2-40B4-BE49-F238E27FC236}">
                              <a16:creationId xmlns:a16="http://schemas.microsoft.com/office/drawing/2014/main" id="{1B2E73A7-F513-D58A-8633-5D86734BB89C}"/>
                            </a:ext>
                          </a:extLst>
                        </p:cNvPr>
                        <p:cNvSpPr txBox="1">
                          <a:spLocks noRot="1" noChangeAspect="1" noMove="1" noResize="1" noEditPoints="1" noAdjustHandles="1" noChangeArrowheads="1" noChangeShapeType="1" noTextEdit="1"/>
                        </p:cNvSpPr>
                        <p:nvPr/>
                      </p:nvSpPr>
                      <p:spPr>
                        <a:xfrm>
                          <a:off x="8467623" y="1582815"/>
                          <a:ext cx="583226" cy="3985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4951BE-7EEB-D526-A36A-781A06CAEEF0}"/>
                            </a:ext>
                          </a:extLst>
                        </p:cNvPr>
                        <p:cNvSpPr txBox="1"/>
                        <p:nvPr/>
                      </p:nvSpPr>
                      <p:spPr>
                        <a:xfrm rot="16200000">
                          <a:off x="8502509" y="2305451"/>
                          <a:ext cx="814633" cy="3674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0" name="TextBox 19">
                          <a:extLst>
                            <a:ext uri="{FF2B5EF4-FFF2-40B4-BE49-F238E27FC236}">
                              <a16:creationId xmlns:a16="http://schemas.microsoft.com/office/drawing/2014/main" id="{844951BE-7EEB-D526-A36A-781A06CAEEF0}"/>
                            </a:ext>
                          </a:extLst>
                        </p:cNvPr>
                        <p:cNvSpPr txBox="1">
                          <a:spLocks noRot="1" noChangeAspect="1" noMove="1" noResize="1" noEditPoints="1" noAdjustHandles="1" noChangeArrowheads="1" noChangeShapeType="1" noTextEdit="1"/>
                        </p:cNvSpPr>
                        <p:nvPr/>
                      </p:nvSpPr>
                      <p:spPr>
                        <a:xfrm rot="16200000">
                          <a:off x="8502509" y="2305451"/>
                          <a:ext cx="814633" cy="367414"/>
                        </a:xfrm>
                        <a:prstGeom prst="rect">
                          <a:avLst/>
                        </a:prstGeom>
                        <a:blipFill>
                          <a:blip r:embed="rId15"/>
                          <a:stretch>
                            <a:fillRect t="-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84836F-CAC0-6FF5-BC43-68A29372903B}"/>
                            </a:ext>
                          </a:extLst>
                        </p:cNvPr>
                        <p:cNvSpPr txBox="1"/>
                        <p:nvPr/>
                      </p:nvSpPr>
                      <p:spPr>
                        <a:xfrm>
                          <a:off x="7448878" y="2556911"/>
                          <a:ext cx="631600"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1" name="TextBox 20">
                          <a:extLst>
                            <a:ext uri="{FF2B5EF4-FFF2-40B4-BE49-F238E27FC236}">
                              <a16:creationId xmlns:a16="http://schemas.microsoft.com/office/drawing/2014/main" id="{C584836F-CAC0-6FF5-BC43-68A29372903B}"/>
                            </a:ext>
                          </a:extLst>
                        </p:cNvPr>
                        <p:cNvSpPr txBox="1">
                          <a:spLocks noRot="1" noChangeAspect="1" noMove="1" noResize="1" noEditPoints="1" noAdjustHandles="1" noChangeArrowheads="1" noChangeShapeType="1" noTextEdit="1"/>
                        </p:cNvSpPr>
                        <p:nvPr/>
                      </p:nvSpPr>
                      <p:spPr>
                        <a:xfrm>
                          <a:off x="7448878" y="2556911"/>
                          <a:ext cx="631600" cy="367414"/>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5A8DC-D6DA-F25C-AC81-06892DAEC175}"/>
                            </a:ext>
                          </a:extLst>
                        </p:cNvPr>
                        <p:cNvSpPr txBox="1"/>
                        <p:nvPr/>
                      </p:nvSpPr>
                      <p:spPr>
                        <a:xfrm rot="16200000">
                          <a:off x="6212214" y="2327583"/>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22" name="TextBox 21">
                          <a:extLst>
                            <a:ext uri="{FF2B5EF4-FFF2-40B4-BE49-F238E27FC236}">
                              <a16:creationId xmlns:a16="http://schemas.microsoft.com/office/drawing/2014/main" id="{C475A8DC-D6DA-F25C-AC81-06892DAEC175}"/>
                            </a:ext>
                          </a:extLst>
                        </p:cNvPr>
                        <p:cNvSpPr txBox="1">
                          <a:spLocks noRot="1" noChangeAspect="1" noMove="1" noResize="1" noEditPoints="1" noAdjustHandles="1" noChangeArrowheads="1" noChangeShapeType="1" noTextEdit="1"/>
                        </p:cNvSpPr>
                        <p:nvPr/>
                      </p:nvSpPr>
                      <p:spPr>
                        <a:xfrm rot="16200000">
                          <a:off x="6212214" y="2327583"/>
                          <a:ext cx="814633" cy="367414"/>
                        </a:xfrm>
                        <a:prstGeom prst="rect">
                          <a:avLst/>
                        </a:prstGeom>
                        <a:blipFill>
                          <a:blip r:embed="rId17"/>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D3048F-FDEA-B132-8AF7-F815B8B9DC38}"/>
                            </a:ext>
                          </a:extLst>
                        </p:cNvPr>
                        <p:cNvSpPr txBox="1"/>
                        <p:nvPr/>
                      </p:nvSpPr>
                      <p:spPr>
                        <a:xfrm rot="16200000">
                          <a:off x="7767839" y="2334419"/>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dirty="0"/>
                        </a:p>
                      </p:txBody>
                    </p:sp>
                  </mc:Choice>
                  <mc:Fallback xmlns="">
                    <p:sp>
                      <p:nvSpPr>
                        <p:cNvPr id="23" name="TextBox 22">
                          <a:extLst>
                            <a:ext uri="{FF2B5EF4-FFF2-40B4-BE49-F238E27FC236}">
                              <a16:creationId xmlns:a16="http://schemas.microsoft.com/office/drawing/2014/main" id="{1AD3048F-FDEA-B132-8AF7-F815B8B9DC38}"/>
                            </a:ext>
                          </a:extLst>
                        </p:cNvPr>
                        <p:cNvSpPr txBox="1">
                          <a:spLocks noRot="1" noChangeAspect="1" noMove="1" noResize="1" noEditPoints="1" noAdjustHandles="1" noChangeArrowheads="1" noChangeShapeType="1" noTextEdit="1"/>
                        </p:cNvSpPr>
                        <p:nvPr/>
                      </p:nvSpPr>
                      <p:spPr>
                        <a:xfrm rot="16200000">
                          <a:off x="7767839" y="2334419"/>
                          <a:ext cx="814633" cy="367414"/>
                        </a:xfrm>
                        <a:prstGeom prst="rect">
                          <a:avLst/>
                        </a:prstGeom>
                        <a:blipFill>
                          <a:blip r:embed="rId18"/>
                          <a:stretch>
                            <a:fillRect r="-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91EE21-B80D-CA05-0634-26C57A7A4FAE}"/>
                            </a:ext>
                          </a:extLst>
                        </p:cNvPr>
                        <p:cNvSpPr txBox="1"/>
                        <p:nvPr/>
                      </p:nvSpPr>
                      <p:spPr>
                        <a:xfrm rot="16200000">
                          <a:off x="6567568" y="2327583"/>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4" name="TextBox 23">
                          <a:extLst>
                            <a:ext uri="{FF2B5EF4-FFF2-40B4-BE49-F238E27FC236}">
                              <a16:creationId xmlns:a16="http://schemas.microsoft.com/office/drawing/2014/main" id="{0B91EE21-B80D-CA05-0634-26C57A7A4FAE}"/>
                            </a:ext>
                          </a:extLst>
                        </p:cNvPr>
                        <p:cNvSpPr txBox="1">
                          <a:spLocks noRot="1" noChangeAspect="1" noMove="1" noResize="1" noEditPoints="1" noAdjustHandles="1" noChangeArrowheads="1" noChangeShapeType="1" noTextEdit="1"/>
                        </p:cNvSpPr>
                        <p:nvPr/>
                      </p:nvSpPr>
                      <p:spPr>
                        <a:xfrm rot="16200000">
                          <a:off x="6567568" y="2327583"/>
                          <a:ext cx="814633" cy="367414"/>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E2AA56-C928-506A-41B7-755759CD6D79}"/>
                            </a:ext>
                          </a:extLst>
                        </p:cNvPr>
                        <p:cNvSpPr txBox="1"/>
                        <p:nvPr/>
                      </p:nvSpPr>
                      <p:spPr>
                        <a:xfrm rot="16200000">
                          <a:off x="6942915" y="2333911"/>
                          <a:ext cx="814633" cy="3674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5" name="TextBox 24">
                          <a:extLst>
                            <a:ext uri="{FF2B5EF4-FFF2-40B4-BE49-F238E27FC236}">
                              <a16:creationId xmlns:a16="http://schemas.microsoft.com/office/drawing/2014/main" id="{91E2AA56-C928-506A-41B7-755759CD6D79}"/>
                            </a:ext>
                          </a:extLst>
                        </p:cNvPr>
                        <p:cNvSpPr txBox="1">
                          <a:spLocks noRot="1" noChangeAspect="1" noMove="1" noResize="1" noEditPoints="1" noAdjustHandles="1" noChangeArrowheads="1" noChangeShapeType="1" noTextEdit="1"/>
                        </p:cNvSpPr>
                        <p:nvPr/>
                      </p:nvSpPr>
                      <p:spPr>
                        <a:xfrm rot="16200000">
                          <a:off x="6942915" y="2333911"/>
                          <a:ext cx="814633" cy="367414"/>
                        </a:xfrm>
                        <a:prstGeom prst="rect">
                          <a:avLst/>
                        </a:prstGeom>
                        <a:blipFill>
                          <a:blip r:embed="rId20"/>
                          <a:stretch>
                            <a:fillRect t="-6667" r="-3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C49C109-F040-5F39-F680-CBDB064ACAD1}"/>
                            </a:ext>
                          </a:extLst>
                        </p:cNvPr>
                        <p:cNvSpPr txBox="1"/>
                        <p:nvPr/>
                      </p:nvSpPr>
                      <p:spPr>
                        <a:xfrm rot="16200000">
                          <a:off x="8146318" y="2327583"/>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6" name="TextBox 25">
                          <a:extLst>
                            <a:ext uri="{FF2B5EF4-FFF2-40B4-BE49-F238E27FC236}">
                              <a16:creationId xmlns:a16="http://schemas.microsoft.com/office/drawing/2014/main" id="{AC49C109-F040-5F39-F680-CBDB064ACAD1}"/>
                            </a:ext>
                          </a:extLst>
                        </p:cNvPr>
                        <p:cNvSpPr txBox="1">
                          <a:spLocks noRot="1" noChangeAspect="1" noMove="1" noResize="1" noEditPoints="1" noAdjustHandles="1" noChangeArrowheads="1" noChangeShapeType="1" noTextEdit="1"/>
                        </p:cNvSpPr>
                        <p:nvPr/>
                      </p:nvSpPr>
                      <p:spPr>
                        <a:xfrm rot="16200000">
                          <a:off x="8146318" y="2327583"/>
                          <a:ext cx="814633" cy="367414"/>
                        </a:xfrm>
                        <a:prstGeom prst="rect">
                          <a:avLst/>
                        </a:prstGeom>
                        <a:blipFill>
                          <a:blip r:embed="rId21"/>
                          <a:stretch>
                            <a:fillRect/>
                          </a:stretch>
                        </a:blipFill>
                      </p:spPr>
                      <p:txBody>
                        <a:bodyPr/>
                        <a:lstStyle/>
                        <a:p>
                          <a:r>
                            <a:rPr lang="en-US">
                              <a:noFill/>
                            </a:rPr>
                            <a:t> </a:t>
                          </a:r>
                        </a:p>
                      </p:txBody>
                    </p:sp>
                  </mc:Fallback>
                </mc:AlternateContent>
              </p:grpSp>
              <p:sp>
                <p:nvSpPr>
                  <p:cNvPr id="130" name="Rectangle: Rounded Corners 129">
                    <a:extLst>
                      <a:ext uri="{FF2B5EF4-FFF2-40B4-BE49-F238E27FC236}">
                        <a16:creationId xmlns:a16="http://schemas.microsoft.com/office/drawing/2014/main" id="{AD875D67-5321-B57A-7B4C-D7ADB8E63EC1}"/>
                      </a:ext>
                    </a:extLst>
                  </p:cNvPr>
                  <p:cNvSpPr/>
                  <p:nvPr/>
                </p:nvSpPr>
                <p:spPr>
                  <a:xfrm>
                    <a:off x="4174718" y="3925209"/>
                    <a:ext cx="297552" cy="788330"/>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C056FF5B-917E-3D54-9CB1-993252DD273D}"/>
                      </a:ext>
                    </a:extLst>
                  </p:cNvPr>
                  <p:cNvSpPr/>
                  <p:nvPr/>
                </p:nvSpPr>
                <p:spPr>
                  <a:xfrm>
                    <a:off x="4550064" y="4319934"/>
                    <a:ext cx="297553" cy="394726"/>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Left Bracket 42">
                  <a:extLst>
                    <a:ext uri="{FF2B5EF4-FFF2-40B4-BE49-F238E27FC236}">
                      <a16:creationId xmlns:a16="http://schemas.microsoft.com/office/drawing/2014/main" id="{5327F4EF-24ED-1C27-F1EB-B9E3DE156E85}"/>
                    </a:ext>
                  </a:extLst>
                </p:cNvPr>
                <p:cNvSpPr/>
                <p:nvPr/>
              </p:nvSpPr>
              <p:spPr>
                <a:xfrm rot="5400000">
                  <a:off x="965616" y="1398142"/>
                  <a:ext cx="158007" cy="1528789"/>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Left Bracket 43">
                  <a:extLst>
                    <a:ext uri="{FF2B5EF4-FFF2-40B4-BE49-F238E27FC236}">
                      <a16:creationId xmlns:a16="http://schemas.microsoft.com/office/drawing/2014/main" id="{7FA519F3-1FC4-4A49-5CD2-1DF2287EE42D}"/>
                    </a:ext>
                  </a:extLst>
                </p:cNvPr>
                <p:cNvSpPr/>
                <p:nvPr/>
              </p:nvSpPr>
              <p:spPr>
                <a:xfrm rot="5400000">
                  <a:off x="2739247" y="1625154"/>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5" name="Left Bracket 44">
                  <a:extLst>
                    <a:ext uri="{FF2B5EF4-FFF2-40B4-BE49-F238E27FC236}">
                      <a16:creationId xmlns:a16="http://schemas.microsoft.com/office/drawing/2014/main" id="{E68CCFE1-3667-DB6A-A867-B9B0B6E81E99}"/>
                    </a:ext>
                  </a:extLst>
                </p:cNvPr>
                <p:cNvSpPr/>
                <p:nvPr/>
              </p:nvSpPr>
              <p:spPr>
                <a:xfrm rot="5400000">
                  <a:off x="4308831" y="163406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51D6566-02B1-8871-1A75-E340EBE35110}"/>
                      </a:ext>
                    </a:extLst>
                  </p:cNvPr>
                  <p:cNvSpPr txBox="1"/>
                  <p:nvPr/>
                </p:nvSpPr>
                <p:spPr>
                  <a:xfrm>
                    <a:off x="5557948" y="3201404"/>
                    <a:ext cx="580334"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109" name="TextBox 108">
                    <a:extLst>
                      <a:ext uri="{FF2B5EF4-FFF2-40B4-BE49-F238E27FC236}">
                        <a16:creationId xmlns:a16="http://schemas.microsoft.com/office/drawing/2014/main" id="{751D6566-02B1-8871-1A75-E340EBE35110}"/>
                      </a:ext>
                    </a:extLst>
                  </p:cNvPr>
                  <p:cNvSpPr txBox="1">
                    <a:spLocks noRot="1" noChangeAspect="1" noMove="1" noResize="1" noEditPoints="1" noAdjustHandles="1" noChangeArrowheads="1" noChangeShapeType="1" noTextEdit="1"/>
                  </p:cNvSpPr>
                  <p:nvPr/>
                </p:nvSpPr>
                <p:spPr>
                  <a:xfrm>
                    <a:off x="5557948" y="3201404"/>
                    <a:ext cx="580334" cy="367414"/>
                  </a:xfrm>
                  <a:prstGeom prst="rect">
                    <a:avLst/>
                  </a:prstGeom>
                  <a:blipFill>
                    <a:blip r:embed="rId22"/>
                    <a:stretch>
                      <a:fillRect r="-5682"/>
                    </a:stretch>
                  </a:blipFill>
                </p:spPr>
                <p:txBody>
                  <a:bodyPr/>
                  <a:lstStyle/>
                  <a:p>
                    <a:r>
                      <a:rPr lang="en-AU">
                        <a:noFill/>
                      </a:rPr>
                      <a:t> </a:t>
                    </a:r>
                  </a:p>
                </p:txBody>
              </p:sp>
            </mc:Fallback>
          </mc:AlternateContent>
        </p:grpSp>
        <p:pic>
          <p:nvPicPr>
            <p:cNvPr id="37" name="Graphic 36">
              <a:extLst>
                <a:ext uri="{FF2B5EF4-FFF2-40B4-BE49-F238E27FC236}">
                  <a16:creationId xmlns:a16="http://schemas.microsoft.com/office/drawing/2014/main" id="{93A187E1-430F-9AAB-D451-471EB4FD19C9}"/>
                </a:ext>
              </a:extLst>
            </p:cNvPr>
            <p:cNvPicPr/>
            <p:nvPr/>
          </p:nvPicPr>
          <p:blipFill rotWithShape="1">
            <a:blip r:embed="rId7">
              <a:extLst>
                <a:ext uri="{96DAC541-7B7A-43D3-8B79-37D633B846F1}">
                  <asvg:svgBlip xmlns:asvg="http://schemas.microsoft.com/office/drawing/2016/SVG/main" r:embed="rId8"/>
                </a:ext>
              </a:extLst>
            </a:blip>
            <a:srcRect l="76301" t="16277" r="16191" b="9962"/>
            <a:stretch/>
          </p:blipFill>
          <p:spPr>
            <a:xfrm>
              <a:off x="3507029" y="3573631"/>
              <a:ext cx="415594" cy="3262343"/>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88A273C-7AC8-E511-52A3-E7007D11A661}"/>
                    </a:ext>
                  </a:extLst>
                </p:cNvPr>
                <p:cNvSpPr txBox="1"/>
                <p:nvPr/>
              </p:nvSpPr>
              <p:spPr>
                <a:xfrm rot="16200000">
                  <a:off x="3307200" y="2982608"/>
                  <a:ext cx="814633" cy="36741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dirty="0"/>
                </a:p>
              </p:txBody>
            </p:sp>
          </mc:Choice>
          <mc:Fallback xmlns="">
            <p:sp>
              <p:nvSpPr>
                <p:cNvPr id="38" name="TextBox 37">
                  <a:extLst>
                    <a:ext uri="{FF2B5EF4-FFF2-40B4-BE49-F238E27FC236}">
                      <a16:creationId xmlns:a16="http://schemas.microsoft.com/office/drawing/2014/main" id="{188A273C-7AC8-E511-52A3-E7007D11A661}"/>
                    </a:ext>
                  </a:extLst>
                </p:cNvPr>
                <p:cNvSpPr txBox="1">
                  <a:spLocks noRot="1" noChangeAspect="1" noMove="1" noResize="1" noEditPoints="1" noAdjustHandles="1" noChangeArrowheads="1" noChangeShapeType="1" noTextEdit="1"/>
                </p:cNvSpPr>
                <p:nvPr/>
              </p:nvSpPr>
              <p:spPr>
                <a:xfrm rot="16200000">
                  <a:off x="3307200" y="2982608"/>
                  <a:ext cx="814633" cy="367414"/>
                </a:xfrm>
                <a:prstGeom prst="rect">
                  <a:avLst/>
                </a:prstGeom>
                <a:blipFill>
                  <a:blip r:embed="rId23"/>
                  <a:stretch>
                    <a:fillRect t="-20968"/>
                  </a:stretch>
                </a:blipFill>
              </p:spPr>
              <p:txBody>
                <a:bodyPr/>
                <a:lstStyle/>
                <a:p>
                  <a:r>
                    <a:rPr lang="en-AU">
                      <a:noFill/>
                    </a:rPr>
                    <a:t> </a:t>
                  </a:r>
                </a:p>
              </p:txBody>
            </p:sp>
          </mc:Fallback>
        </mc:AlternateContent>
        <p:sp>
          <p:nvSpPr>
            <p:cNvPr id="39" name="Rectangle: Rounded Corners 38">
              <a:extLst>
                <a:ext uri="{FF2B5EF4-FFF2-40B4-BE49-F238E27FC236}">
                  <a16:creationId xmlns:a16="http://schemas.microsoft.com/office/drawing/2014/main" id="{4DFF27FA-A831-5F0D-B409-6AB398E6AC8D}"/>
                </a:ext>
              </a:extLst>
            </p:cNvPr>
            <p:cNvSpPr/>
            <p:nvPr/>
          </p:nvSpPr>
          <p:spPr>
            <a:xfrm>
              <a:off x="3557913" y="3993089"/>
              <a:ext cx="307398" cy="1173102"/>
            </a:xfrm>
            <a:prstGeom prst="roundRect">
              <a:avLst>
                <a:gd name="adj" fmla="val 0"/>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3AC384A8-979B-0CA1-EC2E-D9AE4B87D6C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spTree>
    <p:extLst>
      <p:ext uri="{BB962C8B-B14F-4D97-AF65-F5344CB8AC3E}">
        <p14:creationId xmlns:p14="http://schemas.microsoft.com/office/powerpoint/2010/main" val="413759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EE52-4FE8-5A51-34B2-B721A41D5DC6}"/>
              </a:ext>
            </a:extLst>
          </p:cNvPr>
          <p:cNvSpPr>
            <a:spLocks noGrp="1"/>
          </p:cNvSpPr>
          <p:nvPr>
            <p:ph type="title"/>
          </p:nvPr>
        </p:nvSpPr>
        <p:spPr/>
        <p:txBody>
          <a:bodyPr/>
          <a:lstStyle/>
          <a:p>
            <a:r>
              <a:rPr lang="en-AU" dirty="0">
                <a:latin typeface="+mj-lt"/>
              </a:rPr>
              <a:t>1.2 Checkpoint</a:t>
            </a:r>
          </a:p>
        </p:txBody>
      </p:sp>
      <p:sp>
        <p:nvSpPr>
          <p:cNvPr id="16" name="Text Placeholder 15">
            <a:extLst>
              <a:ext uri="{FF2B5EF4-FFF2-40B4-BE49-F238E27FC236}">
                <a16:creationId xmlns:a16="http://schemas.microsoft.com/office/drawing/2014/main" id="{CFD623EF-43C0-DDA0-3266-CA0E37B0C734}"/>
              </a:ext>
            </a:extLst>
          </p:cNvPr>
          <p:cNvSpPr>
            <a:spLocks noGrp="1"/>
          </p:cNvSpPr>
          <p:nvPr>
            <p:ph type="body" sz="quarter" idx="18"/>
          </p:nvPr>
        </p:nvSpPr>
        <p:spPr/>
        <p:txBody>
          <a:bodyPr/>
          <a:lstStyle/>
          <a:p>
            <a:r>
              <a:rPr lang="en-AU">
                <a:latin typeface="+mj-lt"/>
              </a:rPr>
              <a:t>Draw a work-energy bar chart for this scenario</a:t>
            </a:r>
          </a:p>
        </p:txBody>
      </p:sp>
      <p:sp>
        <p:nvSpPr>
          <p:cNvPr id="19" name="Content Placeholder 18">
            <a:extLst>
              <a:ext uri="{FF2B5EF4-FFF2-40B4-BE49-F238E27FC236}">
                <a16:creationId xmlns:a16="http://schemas.microsoft.com/office/drawing/2014/main" id="{F1274A7D-5FF3-7D45-FC54-8E0807BFB468}"/>
              </a:ext>
            </a:extLst>
          </p:cNvPr>
          <p:cNvSpPr>
            <a:spLocks noGrp="1"/>
          </p:cNvSpPr>
          <p:nvPr>
            <p:ph sz="quarter" idx="19"/>
          </p:nvPr>
        </p:nvSpPr>
        <p:spPr>
          <a:xfrm>
            <a:off x="359999" y="1814218"/>
            <a:ext cx="5735637" cy="4814518"/>
          </a:xfrm>
        </p:spPr>
        <p:txBody>
          <a:bodyPr/>
          <a:lstStyle/>
          <a:p>
            <a:pPr algn="l">
              <a:lnSpc>
                <a:spcPct val="150000"/>
              </a:lnSpc>
            </a:pPr>
            <a:r>
              <a:rPr lang="en-AU" sz="2000" dirty="0">
                <a:latin typeface="+mn-lt"/>
              </a:rPr>
              <a:t>The system consists of you and the car. The table and the air are external to the system. In your notebooks or on whiteboards, show the energy transfers and transformations using a work-energy bar chart.</a:t>
            </a:r>
          </a:p>
          <a:p>
            <a:pPr algn="l">
              <a:lnSpc>
                <a:spcPct val="150000"/>
              </a:lnSpc>
            </a:pPr>
            <a:r>
              <a:rPr lang="en-AU" sz="2000" b="1" dirty="0">
                <a:latin typeface="+mn-lt"/>
              </a:rPr>
              <a:t>Hint </a:t>
            </a:r>
            <a:r>
              <a:rPr lang="en-AU" sz="2000" dirty="0">
                <a:latin typeface="+mn-lt"/>
              </a:rPr>
              <a:t>–</a:t>
            </a:r>
            <a:r>
              <a:rPr lang="en-AU" sz="2000" b="1" dirty="0">
                <a:latin typeface="+mn-lt"/>
              </a:rPr>
              <a:t> </a:t>
            </a:r>
            <a:r>
              <a:rPr lang="en-AU" dirty="0">
                <a:latin typeface="+mn-lt"/>
              </a:rPr>
              <a:t>u</a:t>
            </a:r>
            <a:r>
              <a:rPr lang="en-AU" sz="2000" dirty="0">
                <a:latin typeface="+mn-lt"/>
              </a:rPr>
              <a:t>se the following energy flow diagram to help you construct your work-energy bar chart.</a:t>
            </a:r>
            <a:endParaRPr lang="en-AU" dirty="0">
              <a:latin typeface="+mn-lt"/>
            </a:endParaRPr>
          </a:p>
          <a:p>
            <a:endParaRPr lang="en-US" dirty="0">
              <a:latin typeface="+mn-lt"/>
            </a:endParaRPr>
          </a:p>
        </p:txBody>
      </p:sp>
      <p:grpSp>
        <p:nvGrpSpPr>
          <p:cNvPr id="21" name="Group 20" descr="energy flow diagram&#10;circle with Car + you written inside. &#10;Arrows inside circle go from chemical to elastic, then to both kinetic and thermal energy. Thermal energy has arrow pointing out of circle to work (transfer  of thermal energy to the air)">
            <a:extLst>
              <a:ext uri="{FF2B5EF4-FFF2-40B4-BE49-F238E27FC236}">
                <a16:creationId xmlns:a16="http://schemas.microsoft.com/office/drawing/2014/main" id="{603FBCB4-EF94-3D2E-16D4-F529A014FE46}"/>
              </a:ext>
            </a:extLst>
          </p:cNvPr>
          <p:cNvGrpSpPr/>
          <p:nvPr/>
        </p:nvGrpSpPr>
        <p:grpSpPr>
          <a:xfrm>
            <a:off x="6633434" y="1814218"/>
            <a:ext cx="5302132" cy="4061262"/>
            <a:chOff x="6633798" y="1562471"/>
            <a:chExt cx="5302132" cy="4061262"/>
          </a:xfrm>
        </p:grpSpPr>
        <p:grpSp>
          <p:nvGrpSpPr>
            <p:cNvPr id="4" name="Group 3">
              <a:extLst>
                <a:ext uri="{FF2B5EF4-FFF2-40B4-BE49-F238E27FC236}">
                  <a16:creationId xmlns:a16="http://schemas.microsoft.com/office/drawing/2014/main" id="{8C70BBCE-60B6-121F-13EB-F4673C790607}"/>
                </a:ext>
              </a:extLst>
            </p:cNvPr>
            <p:cNvGrpSpPr/>
            <p:nvPr/>
          </p:nvGrpSpPr>
          <p:grpSpPr>
            <a:xfrm>
              <a:off x="6633798" y="1562471"/>
              <a:ext cx="5302132" cy="3536762"/>
              <a:chOff x="7577163" y="2590807"/>
              <a:chExt cx="5085259" cy="3392098"/>
            </a:xfrm>
          </p:grpSpPr>
          <p:grpSp>
            <p:nvGrpSpPr>
              <p:cNvPr id="5" name="Group 4">
                <a:extLst>
                  <a:ext uri="{FF2B5EF4-FFF2-40B4-BE49-F238E27FC236}">
                    <a16:creationId xmlns:a16="http://schemas.microsoft.com/office/drawing/2014/main" id="{C9A55323-FC84-C43F-110C-970B47E37E15}"/>
                  </a:ext>
                </a:extLst>
              </p:cNvPr>
              <p:cNvGrpSpPr/>
              <p:nvPr/>
            </p:nvGrpSpPr>
            <p:grpSpPr>
              <a:xfrm>
                <a:off x="7577163" y="2590807"/>
                <a:ext cx="3548434" cy="3392098"/>
                <a:chOff x="8577424" y="2950140"/>
                <a:chExt cx="3548434" cy="3392098"/>
              </a:xfrm>
            </p:grpSpPr>
            <p:sp>
              <p:nvSpPr>
                <p:cNvPr id="7" name="Oval 6">
                  <a:extLst>
                    <a:ext uri="{FF2B5EF4-FFF2-40B4-BE49-F238E27FC236}">
                      <a16:creationId xmlns:a16="http://schemas.microsoft.com/office/drawing/2014/main" id="{5277DB35-671D-9091-729E-C559570DAB41}"/>
                    </a:ext>
                  </a:extLst>
                </p:cNvPr>
                <p:cNvSpPr/>
                <p:nvPr/>
              </p:nvSpPr>
              <p:spPr>
                <a:xfrm>
                  <a:off x="8577424" y="2950140"/>
                  <a:ext cx="3392098" cy="3392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Car + you</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3C93F87-5A16-42F9-62E9-72C161B8319E}"/>
                        </a:ext>
                      </a:extLst>
                    </p:cNvPr>
                    <p:cNvSpPr txBox="1"/>
                    <p:nvPr/>
                  </p:nvSpPr>
                  <p:spPr>
                    <a:xfrm>
                      <a:off x="9832274" y="3827694"/>
                      <a:ext cx="8823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𝑒𝑙𝑎𝑠𝑡𝑖𝑐</m:t>
                                </m:r>
                              </m:sub>
                            </m:sSub>
                          </m:oMath>
                        </m:oMathPara>
                      </a14:m>
                      <a:endParaRPr lang="en-AU" sz="1800"/>
                    </a:p>
                  </p:txBody>
                </p:sp>
              </mc:Choice>
              <mc:Fallback xmlns="">
                <p:sp>
                  <p:nvSpPr>
                    <p:cNvPr id="8" name="TextBox 7">
                      <a:extLst>
                        <a:ext uri="{FF2B5EF4-FFF2-40B4-BE49-F238E27FC236}">
                          <a16:creationId xmlns:a16="http://schemas.microsoft.com/office/drawing/2014/main" id="{93C93F87-5A16-42F9-62E9-72C161B8319E}"/>
                        </a:ext>
                      </a:extLst>
                    </p:cNvPr>
                    <p:cNvSpPr txBox="1">
                      <a:spLocks noRot="1" noChangeAspect="1" noMove="1" noResize="1" noEditPoints="1" noAdjustHandles="1" noChangeArrowheads="1" noChangeShapeType="1" noTextEdit="1"/>
                    </p:cNvSpPr>
                    <p:nvPr/>
                  </p:nvSpPr>
                  <p:spPr>
                    <a:xfrm>
                      <a:off x="9832274" y="3827694"/>
                      <a:ext cx="882395" cy="369332"/>
                    </a:xfrm>
                    <a:prstGeom prst="rect">
                      <a:avLst/>
                    </a:prstGeom>
                    <a:blipFill>
                      <a:blip r:embed="rId4"/>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328E92-CD48-9036-8C2A-759C6FDAE619}"/>
                        </a:ext>
                      </a:extLst>
                    </p:cNvPr>
                    <p:cNvSpPr txBox="1"/>
                    <p:nvPr/>
                  </p:nvSpPr>
                  <p:spPr>
                    <a:xfrm>
                      <a:off x="10555986" y="4586403"/>
                      <a:ext cx="8823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AU" sz="1800" b="0" i="1" smtClean="0">
                                    <a:latin typeface="Cambria Math" panose="02040503050406030204" pitchFamily="18" charset="0"/>
                                  </a:rPr>
                                  <m:t>𝐸</m:t>
                                </m:r>
                              </m:e>
                              <m:sub>
                                <m:r>
                                  <a:rPr lang="en-AU" sz="1800" b="0" i="1" smtClean="0">
                                    <a:latin typeface="Cambria Math" panose="02040503050406030204" pitchFamily="18" charset="0"/>
                                  </a:rPr>
                                  <m:t>𝑡h𝑒𝑟𝑚𝑎𝑙</m:t>
                                </m:r>
                              </m:sub>
                            </m:sSub>
                          </m:oMath>
                        </m:oMathPara>
                      </a14:m>
                      <a:endParaRPr lang="en-AU" sz="1800"/>
                    </a:p>
                  </p:txBody>
                </p:sp>
              </mc:Choice>
              <mc:Fallback xmlns="">
                <p:sp>
                  <p:nvSpPr>
                    <p:cNvPr id="9" name="TextBox 8">
                      <a:extLst>
                        <a:ext uri="{FF2B5EF4-FFF2-40B4-BE49-F238E27FC236}">
                          <a16:creationId xmlns:a16="http://schemas.microsoft.com/office/drawing/2014/main" id="{21328E92-CD48-9036-8C2A-759C6FDAE619}"/>
                        </a:ext>
                      </a:extLst>
                    </p:cNvPr>
                    <p:cNvSpPr txBox="1">
                      <a:spLocks noRot="1" noChangeAspect="1" noMove="1" noResize="1" noEditPoints="1" noAdjustHandles="1" noChangeArrowheads="1" noChangeShapeType="1" noTextEdit="1"/>
                    </p:cNvSpPr>
                    <p:nvPr/>
                  </p:nvSpPr>
                  <p:spPr>
                    <a:xfrm>
                      <a:off x="10555986" y="4586403"/>
                      <a:ext cx="882394" cy="369332"/>
                    </a:xfrm>
                    <a:prstGeom prst="rect">
                      <a:avLst/>
                    </a:prstGeom>
                    <a:blipFill>
                      <a:blip r:embed="rId5"/>
                      <a:stretch>
                        <a:fillRect r="-8966" b="-1639"/>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2691D8BA-2A90-1A07-03A9-BB29E82193D3}"/>
                    </a:ext>
                  </a:extLst>
                </p:cNvPr>
                <p:cNvCxnSpPr>
                  <a:cxnSpLocks/>
                  <a:stCxn id="8" idx="2"/>
                  <a:endCxn id="9" idx="0"/>
                </p:cNvCxnSpPr>
                <p:nvPr/>
              </p:nvCxnSpPr>
              <p:spPr>
                <a:xfrm>
                  <a:off x="10273472" y="4197026"/>
                  <a:ext cx="723711" cy="3893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9C233B-A4B6-C269-E1DC-4C2ABE9B2429}"/>
                        </a:ext>
                      </a:extLst>
                    </p:cNvPr>
                    <p:cNvSpPr txBox="1"/>
                    <p:nvPr/>
                  </p:nvSpPr>
                  <p:spPr>
                    <a:xfrm>
                      <a:off x="9142449" y="4594613"/>
                      <a:ext cx="8823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11" name="TextBox 10">
                      <a:extLst>
                        <a:ext uri="{FF2B5EF4-FFF2-40B4-BE49-F238E27FC236}">
                          <a16:creationId xmlns:a16="http://schemas.microsoft.com/office/drawing/2014/main" id="{4A9C233B-A4B6-C269-E1DC-4C2ABE9B2429}"/>
                        </a:ext>
                      </a:extLst>
                    </p:cNvPr>
                    <p:cNvSpPr txBox="1">
                      <a:spLocks noRot="1" noChangeAspect="1" noMove="1" noResize="1" noEditPoints="1" noAdjustHandles="1" noChangeArrowheads="1" noChangeShapeType="1" noTextEdit="1"/>
                    </p:cNvSpPr>
                    <p:nvPr/>
                  </p:nvSpPr>
                  <p:spPr>
                    <a:xfrm>
                      <a:off x="9142449" y="4594613"/>
                      <a:ext cx="882395" cy="369332"/>
                    </a:xfrm>
                    <a:prstGeom prst="rect">
                      <a:avLst/>
                    </a:prstGeom>
                    <a:blipFill>
                      <a:blip r:embed="rId6"/>
                      <a:stretch>
                        <a:fillRect b="-3333"/>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BBFABA3E-FD63-1E65-F6EC-5D58942D07D9}"/>
                    </a:ext>
                  </a:extLst>
                </p:cNvPr>
                <p:cNvCxnSpPr>
                  <a:cxnSpLocks/>
                  <a:stCxn id="8" idx="2"/>
                  <a:endCxn id="11" idx="0"/>
                </p:cNvCxnSpPr>
                <p:nvPr/>
              </p:nvCxnSpPr>
              <p:spPr>
                <a:xfrm flipH="1">
                  <a:off x="9583647" y="4197026"/>
                  <a:ext cx="689825" cy="39758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8AFBA3F-C5E0-6F2E-02FD-1E1DFD08279E}"/>
                        </a:ext>
                      </a:extLst>
                    </p:cNvPr>
                    <p:cNvSpPr txBox="1"/>
                    <p:nvPr/>
                  </p:nvSpPr>
                  <p:spPr>
                    <a:xfrm>
                      <a:off x="9832274" y="3134356"/>
                      <a:ext cx="88239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𝑐h𝑒𝑚𝑖𝑐𝑎𝑙</m:t>
                                </m:r>
                              </m:sub>
                            </m:sSub>
                          </m:oMath>
                        </m:oMathPara>
                      </a14:m>
                      <a:endParaRPr lang="en-AU" sz="1800"/>
                    </a:p>
                  </p:txBody>
                </p:sp>
              </mc:Choice>
              <mc:Fallback xmlns="">
                <p:sp>
                  <p:nvSpPr>
                    <p:cNvPr id="13" name="TextBox 12">
                      <a:extLst>
                        <a:ext uri="{FF2B5EF4-FFF2-40B4-BE49-F238E27FC236}">
                          <a16:creationId xmlns:a16="http://schemas.microsoft.com/office/drawing/2014/main" id="{98AFBA3F-C5E0-6F2E-02FD-1E1DFD08279E}"/>
                        </a:ext>
                      </a:extLst>
                    </p:cNvPr>
                    <p:cNvSpPr txBox="1">
                      <a:spLocks noRot="1" noChangeAspect="1" noMove="1" noResize="1" noEditPoints="1" noAdjustHandles="1" noChangeArrowheads="1" noChangeShapeType="1" noTextEdit="1"/>
                    </p:cNvSpPr>
                    <p:nvPr/>
                  </p:nvSpPr>
                  <p:spPr>
                    <a:xfrm>
                      <a:off x="9832274" y="3134356"/>
                      <a:ext cx="882395" cy="369332"/>
                    </a:xfrm>
                    <a:prstGeom prst="rect">
                      <a:avLst/>
                    </a:prstGeom>
                    <a:blipFill>
                      <a:blip r:embed="rId7"/>
                      <a:stretch>
                        <a:fillRect r="-17241" b="-1639"/>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851E794-68D9-0588-009F-6E537AA5E019}"/>
                    </a:ext>
                  </a:extLst>
                </p:cNvPr>
                <p:cNvCxnSpPr>
                  <a:cxnSpLocks/>
                  <a:stCxn id="13" idx="2"/>
                  <a:endCxn id="8" idx="0"/>
                </p:cNvCxnSpPr>
                <p:nvPr/>
              </p:nvCxnSpPr>
              <p:spPr>
                <a:xfrm>
                  <a:off x="10273472" y="3503688"/>
                  <a:ext cx="0" cy="3240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82E3C1-0D30-18C3-D593-16B3D34E506B}"/>
                    </a:ext>
                  </a:extLst>
                </p:cNvPr>
                <p:cNvCxnSpPr>
                  <a:cxnSpLocks/>
                  <a:stCxn id="9" idx="3"/>
                  <a:endCxn id="6" idx="1"/>
                </p:cNvCxnSpPr>
                <p:nvPr/>
              </p:nvCxnSpPr>
              <p:spPr>
                <a:xfrm>
                  <a:off x="11438380" y="4771069"/>
                  <a:ext cx="687478" cy="1358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DA2A7AEA-7F70-DBEC-3664-E395CFC48D28}"/>
                  </a:ext>
                </a:extLst>
              </p:cNvPr>
              <p:cNvSpPr txBox="1"/>
              <p:nvPr/>
            </p:nvSpPr>
            <p:spPr>
              <a:xfrm>
                <a:off x="11125597" y="4057530"/>
                <a:ext cx="1536825" cy="980085"/>
              </a:xfrm>
              <a:prstGeom prst="rect">
                <a:avLst/>
              </a:prstGeom>
              <a:noFill/>
            </p:spPr>
            <p:txBody>
              <a:bodyPr wrap="square">
                <a:spAutoFit/>
              </a:bodyPr>
              <a:lstStyle/>
              <a:p>
                <a:pPr>
                  <a:lnSpc>
                    <a:spcPct val="150000"/>
                  </a:lnSpc>
                </a:pPr>
                <a:r>
                  <a:rPr lang="en-AU" sz="1400" dirty="0"/>
                  <a:t>Work (transfer of thermal energy to the air</a:t>
                </a:r>
              </a:p>
            </p:txBody>
          </p:sp>
        </p:grpSp>
        <p:sp>
          <p:nvSpPr>
            <p:cNvPr id="18" name="TextBox 17">
              <a:extLst>
                <a:ext uri="{FF2B5EF4-FFF2-40B4-BE49-F238E27FC236}">
                  <a16:creationId xmlns:a16="http://schemas.microsoft.com/office/drawing/2014/main" id="{7E8BFCB0-B172-C509-ECB5-22BE0673B449}"/>
                </a:ext>
              </a:extLst>
            </p:cNvPr>
            <p:cNvSpPr txBox="1"/>
            <p:nvPr/>
          </p:nvSpPr>
          <p:spPr>
            <a:xfrm>
              <a:off x="7333553" y="5291305"/>
              <a:ext cx="2137248" cy="332428"/>
            </a:xfrm>
            <a:prstGeom prst="rect">
              <a:avLst/>
            </a:prstGeom>
            <a:noFill/>
          </p:spPr>
          <p:txBody>
            <a:bodyPr wrap="square" lIns="0" tIns="0" rIns="0" bIns="0" rtlCol="0">
              <a:noAutofit/>
            </a:bodyPr>
            <a:lstStyle/>
            <a:p>
              <a:pPr algn="ctr"/>
              <a:r>
                <a:rPr lang="en-AU" sz="2000" b="1" dirty="0"/>
                <a:t>Table and air</a:t>
              </a:r>
            </a:p>
          </p:txBody>
        </p:sp>
      </p:grpSp>
      <p:sp>
        <p:nvSpPr>
          <p:cNvPr id="3" name="Slide Number Placeholder 2">
            <a:extLst>
              <a:ext uri="{FF2B5EF4-FFF2-40B4-BE49-F238E27FC236}">
                <a16:creationId xmlns:a16="http://schemas.microsoft.com/office/drawing/2014/main" id="{5C8BF5BA-DA19-4546-AC7C-0744E3EB94B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spTree>
    <p:extLst>
      <p:ext uri="{BB962C8B-B14F-4D97-AF65-F5344CB8AC3E}">
        <p14:creationId xmlns:p14="http://schemas.microsoft.com/office/powerpoint/2010/main" val="335173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latin typeface="+mj-lt"/>
                <a:cs typeface="Arial"/>
              </a:rPr>
              <a:t>Energy</a:t>
            </a:r>
            <a:endParaRPr lang="en-AU" dirty="0">
              <a:latin typeface="+mj-lt"/>
            </a:endParaRPr>
          </a:p>
        </p:txBody>
      </p:sp>
      <p:sp>
        <p:nvSpPr>
          <p:cNvPr id="11" name="Text Placeholder 10">
            <a:extLst>
              <a:ext uri="{FF2B5EF4-FFF2-40B4-BE49-F238E27FC236}">
                <a16:creationId xmlns:a16="http://schemas.microsoft.com/office/drawing/2014/main" id="{3D12AD43-6748-1D46-1B69-DCBF45A45856}"/>
              </a:ext>
            </a:extLst>
          </p:cNvPr>
          <p:cNvSpPr>
            <a:spLocks noGrp="1"/>
          </p:cNvSpPr>
          <p:nvPr>
            <p:ph type="body" sz="quarter" idx="10"/>
          </p:nvPr>
        </p:nvSpPr>
        <p:spPr/>
        <p:txBody>
          <a:bodyPr/>
          <a:lstStyle/>
          <a:p>
            <a:r>
              <a:rPr lang="en-AU" b="1" dirty="0">
                <a:latin typeface="+mj-lt"/>
                <a:cs typeface="Arial"/>
              </a:rPr>
              <a:t>Stage 5</a:t>
            </a:r>
            <a:endParaRPr lang="en-AU" b="1" dirty="0">
              <a:latin typeface="+mj-lt"/>
            </a:endParaRPr>
          </a:p>
        </p:txBody>
      </p:sp>
      <p:sp>
        <p:nvSpPr>
          <p:cNvPr id="10" name="Text Placeholder 9">
            <a:extLst>
              <a:ext uri="{FF2B5EF4-FFF2-40B4-BE49-F238E27FC236}">
                <a16:creationId xmlns:a16="http://schemas.microsoft.com/office/drawing/2014/main" id="{CA5E7E5A-B4C4-F5B9-98E5-6C838D018316}"/>
              </a:ext>
            </a:extLst>
          </p:cNvPr>
          <p:cNvSpPr>
            <a:spLocks noGrp="1"/>
          </p:cNvSpPr>
          <p:nvPr>
            <p:ph type="body" sz="quarter" idx="14"/>
          </p:nvPr>
        </p:nvSpPr>
        <p:spPr/>
        <p:txBody>
          <a:bodyPr vert="horz" lIns="0" tIns="0" rIns="0" bIns="0" rtlCol="0" anchor="t">
            <a:noAutofit/>
          </a:bodyPr>
          <a:lstStyle/>
          <a:p>
            <a:r>
              <a:rPr lang="en-AU" b="1" dirty="0">
                <a:latin typeface="+mj-lt"/>
                <a:cs typeface="Arial"/>
              </a:rPr>
              <a:t>Energy PowerPoint</a:t>
            </a:r>
            <a:endParaRPr lang="en-AU" b="1" dirty="0">
              <a:latin typeface="+mj-lt"/>
            </a:endParaRPr>
          </a:p>
        </p:txBody>
      </p:sp>
      <p:pic>
        <p:nvPicPr>
          <p:cNvPr id="6" name="Picture Placeholder 5">
            <a:extLst>
              <a:ext uri="{FF2B5EF4-FFF2-40B4-BE49-F238E27FC236}">
                <a16:creationId xmlns:a16="http://schemas.microsoft.com/office/drawing/2014/main" id="{3942F79C-263F-2413-9639-62280F0FB0D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101839" y="1244600"/>
            <a:ext cx="5010609" cy="4368800"/>
          </a:xfrm>
        </p:spPr>
      </p:pic>
    </p:spTree>
    <p:extLst>
      <p:ext uri="{BB962C8B-B14F-4D97-AF65-F5344CB8AC3E}">
        <p14:creationId xmlns:p14="http://schemas.microsoft.com/office/powerpoint/2010/main" val="321811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F512E-81F0-D98D-5778-CB14AA3C40C0}"/>
              </a:ext>
            </a:extLst>
          </p:cNvPr>
          <p:cNvSpPr>
            <a:spLocks noGrp="1"/>
          </p:cNvSpPr>
          <p:nvPr>
            <p:ph type="title"/>
          </p:nvPr>
        </p:nvSpPr>
        <p:spPr/>
        <p:txBody>
          <a:bodyPr/>
          <a:lstStyle/>
          <a:p>
            <a:r>
              <a:rPr lang="en-AU" sz="3200" dirty="0">
                <a:latin typeface="+mj-lt"/>
              </a:rPr>
              <a:t>1.2 Checkpoint sample answer</a:t>
            </a:r>
          </a:p>
        </p:txBody>
      </p:sp>
      <p:sp>
        <p:nvSpPr>
          <p:cNvPr id="5" name="Text Placeholder 4">
            <a:extLst>
              <a:ext uri="{FF2B5EF4-FFF2-40B4-BE49-F238E27FC236}">
                <a16:creationId xmlns:a16="http://schemas.microsoft.com/office/drawing/2014/main" id="{3FECA240-019B-6B61-00D9-E3312C3D7B9E}"/>
              </a:ext>
            </a:extLst>
          </p:cNvPr>
          <p:cNvSpPr>
            <a:spLocks noGrp="1"/>
          </p:cNvSpPr>
          <p:nvPr>
            <p:ph type="body" sz="quarter" idx="18"/>
          </p:nvPr>
        </p:nvSpPr>
        <p:spPr/>
        <p:txBody>
          <a:bodyPr/>
          <a:lstStyle/>
          <a:p>
            <a:r>
              <a:rPr lang="en-AU" sz="2000">
                <a:latin typeface="+mj-lt"/>
              </a:rPr>
              <a:t>Work-energy bar chart – pull-back toy car (open system)</a:t>
            </a:r>
            <a:endParaRPr lang="en-AU">
              <a:latin typeface="+mj-lt"/>
            </a:endParaRPr>
          </a:p>
        </p:txBody>
      </p:sp>
      <p:grpSp>
        <p:nvGrpSpPr>
          <p:cNvPr id="51" name="Group 50" descr="The car is at rest. The spring in the toy car is uncoiled (𝑡_1).&#10;The car is at rest. The spring in the car is fully coiled (𝑡_2).&#10;The car moves forward and then begins to slow down. The spring is partially uncoiled (𝑡_3).">
            <a:extLst>
              <a:ext uri="{FF2B5EF4-FFF2-40B4-BE49-F238E27FC236}">
                <a16:creationId xmlns:a16="http://schemas.microsoft.com/office/drawing/2014/main" id="{1EEF3355-C4FC-46D3-5750-0E3C3C999345}"/>
              </a:ext>
              <a:ext uri="{C183D7F6-B498-43B3-948B-1728B52AA6E4}">
                <adec:decorative xmlns:adec="http://schemas.microsoft.com/office/drawing/2017/decorative" val="0"/>
              </a:ext>
            </a:extLst>
          </p:cNvPr>
          <p:cNvGrpSpPr/>
          <p:nvPr/>
        </p:nvGrpSpPr>
        <p:grpSpPr>
          <a:xfrm>
            <a:off x="348000" y="1319688"/>
            <a:ext cx="11735020" cy="1416179"/>
            <a:chOff x="414740" y="1365658"/>
            <a:chExt cx="9943922" cy="1930749"/>
          </a:xfrm>
        </p:grpSpPr>
        <mc:AlternateContent xmlns:mc="http://schemas.openxmlformats.org/markup-compatibility/2006" xmlns:a14="http://schemas.microsoft.com/office/drawing/2010/main">
          <mc:Choice Requires="a14">
            <p:sp>
              <p:nvSpPr>
                <p:cNvPr id="55" name="Flowchart: Process 54">
                  <a:extLst>
                    <a:ext uri="{FF2B5EF4-FFF2-40B4-BE49-F238E27FC236}">
                      <a16:creationId xmlns:a16="http://schemas.microsoft.com/office/drawing/2014/main" id="{49ACFA72-5DC6-8BA5-F654-C958D148C932}"/>
                    </a:ext>
                  </a:extLst>
                </p:cNvPr>
                <p:cNvSpPr/>
                <p:nvPr/>
              </p:nvSpPr>
              <p:spPr>
                <a:xfrm>
                  <a:off x="414740" y="1365658"/>
                  <a:ext cx="3014442" cy="1911172"/>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toy car is uncoiled </a:t>
                  </a:r>
                  <a:r>
                    <a:rPr lang="en-AU" sz="1800" dirty="0">
                      <a:solidFill>
                        <a:schemeClr val="tx1"/>
                      </a:solidFill>
                    </a:rPr>
                    <a:t>(</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1</m:t>
                          </m:r>
                        </m:sub>
                      </m:sSub>
                    </m:oMath>
                  </a14:m>
                  <a:r>
                    <a:rPr lang="en-AU" sz="1800" dirty="0">
                      <a:solidFill>
                        <a:schemeClr val="tx1"/>
                      </a:solidFill>
                    </a:rPr>
                    <a:t>).</a:t>
                  </a:r>
                </a:p>
              </p:txBody>
            </p:sp>
          </mc:Choice>
          <mc:Fallback xmlns="">
            <p:sp>
              <p:nvSpPr>
                <p:cNvPr id="55" name="Flowchart: Process 54">
                  <a:extLst>
                    <a:ext uri="{FF2B5EF4-FFF2-40B4-BE49-F238E27FC236}">
                      <a16:creationId xmlns:a16="http://schemas.microsoft.com/office/drawing/2014/main" id="{49ACFA72-5DC6-8BA5-F654-C958D148C932}"/>
                    </a:ext>
                  </a:extLst>
                </p:cNvPr>
                <p:cNvSpPr>
                  <a:spLocks noRot="1" noChangeAspect="1" noMove="1" noResize="1" noEditPoints="1" noAdjustHandles="1" noChangeArrowheads="1" noChangeShapeType="1" noTextEdit="1"/>
                </p:cNvSpPr>
                <p:nvPr/>
              </p:nvSpPr>
              <p:spPr>
                <a:xfrm>
                  <a:off x="414740" y="1365658"/>
                  <a:ext cx="3014442" cy="1911172"/>
                </a:xfrm>
                <a:prstGeom prst="flowChartProcess">
                  <a:avLst/>
                </a:prstGeom>
                <a:blipFill>
                  <a:blip r:embed="rId4"/>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6" name="Flowchart: Process 55">
                  <a:extLst>
                    <a:ext uri="{FF2B5EF4-FFF2-40B4-BE49-F238E27FC236}">
                      <a16:creationId xmlns:a16="http://schemas.microsoft.com/office/drawing/2014/main" id="{7D9F98C3-F8AC-F463-5A06-21CADB0985F1}"/>
                    </a:ext>
                  </a:extLst>
                </p:cNvPr>
                <p:cNvSpPr/>
                <p:nvPr/>
              </p:nvSpPr>
              <p:spPr>
                <a:xfrm>
                  <a:off x="3879480" y="1379052"/>
                  <a:ext cx="3014441" cy="1917355"/>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0488">
                    <a:lnSpc>
                      <a:spcPct val="150000"/>
                    </a:lnSpc>
                    <a:spcAft>
                      <a:spcPts val="1200"/>
                    </a:spcAft>
                  </a:pPr>
                  <a:r>
                    <a:rPr lang="en-US" sz="1800" dirty="0">
                      <a:solidFill>
                        <a:schemeClr val="tx1"/>
                      </a:solidFill>
                    </a:rPr>
                    <a:t>The car is at rest. The spring in the car is fully 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2</m:t>
                          </m:r>
                        </m:sub>
                      </m:sSub>
                    </m:oMath>
                  </a14:m>
                  <a:r>
                    <a:rPr lang="en-AU" sz="1800" dirty="0">
                      <a:solidFill>
                        <a:schemeClr val="tx1"/>
                      </a:solidFill>
                    </a:rPr>
                    <a:t>).</a:t>
                  </a:r>
                </a:p>
              </p:txBody>
            </p:sp>
          </mc:Choice>
          <mc:Fallback xmlns="">
            <p:sp>
              <p:nvSpPr>
                <p:cNvPr id="56" name="Flowchart: Process 55">
                  <a:extLst>
                    <a:ext uri="{FF2B5EF4-FFF2-40B4-BE49-F238E27FC236}">
                      <a16:creationId xmlns:a16="http://schemas.microsoft.com/office/drawing/2014/main" id="{7D9F98C3-F8AC-F463-5A06-21CADB0985F1}"/>
                    </a:ext>
                  </a:extLst>
                </p:cNvPr>
                <p:cNvSpPr>
                  <a:spLocks noRot="1" noChangeAspect="1" noMove="1" noResize="1" noEditPoints="1" noAdjustHandles="1" noChangeArrowheads="1" noChangeShapeType="1" noTextEdit="1"/>
                </p:cNvSpPr>
                <p:nvPr/>
              </p:nvSpPr>
              <p:spPr>
                <a:xfrm>
                  <a:off x="3879480" y="1379052"/>
                  <a:ext cx="3014441" cy="1917355"/>
                </a:xfrm>
                <a:prstGeom prst="flowChartProcess">
                  <a:avLst/>
                </a:prstGeom>
                <a:blipFill>
                  <a:blip r:embed="rId5"/>
                  <a:stretch>
                    <a:fillRect/>
                  </a:stretch>
                </a:blipFill>
                <a:ln>
                  <a:solidFill>
                    <a:schemeClr val="accent1"/>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7" name="Flowchart: Process 56">
                  <a:extLst>
                    <a:ext uri="{FF2B5EF4-FFF2-40B4-BE49-F238E27FC236}">
                      <a16:creationId xmlns:a16="http://schemas.microsoft.com/office/drawing/2014/main" id="{09A96066-03BB-0C57-896B-FA9BF53C65B9}"/>
                    </a:ext>
                  </a:extLst>
                </p:cNvPr>
                <p:cNvSpPr/>
                <p:nvPr/>
              </p:nvSpPr>
              <p:spPr>
                <a:xfrm>
                  <a:off x="7344220" y="1379053"/>
                  <a:ext cx="3014442" cy="1901507"/>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1800" dirty="0">
                      <a:solidFill>
                        <a:schemeClr val="tx1"/>
                      </a:solidFill>
                    </a:rPr>
                    <a:t>The car moves forward and then begins to slow down. The spring is partially uncoiled</a:t>
                  </a:r>
                  <a:r>
                    <a:rPr lang="en-AU" sz="1800" dirty="0">
                      <a:solidFill>
                        <a:schemeClr val="tx1"/>
                      </a:solidFill>
                    </a:rPr>
                    <a:t>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3</m:t>
                          </m:r>
                        </m:sub>
                      </m:sSub>
                    </m:oMath>
                  </a14:m>
                  <a:r>
                    <a:rPr lang="en-AU" sz="1800" dirty="0">
                      <a:solidFill>
                        <a:schemeClr val="tx1"/>
                      </a:solidFill>
                    </a:rPr>
                    <a:t>).</a:t>
                  </a:r>
                </a:p>
              </p:txBody>
            </p:sp>
          </mc:Choice>
          <mc:Fallback xmlns="">
            <p:sp>
              <p:nvSpPr>
                <p:cNvPr id="57" name="Flowchart: Process 56">
                  <a:extLst>
                    <a:ext uri="{FF2B5EF4-FFF2-40B4-BE49-F238E27FC236}">
                      <a16:creationId xmlns:a16="http://schemas.microsoft.com/office/drawing/2014/main" id="{09A96066-03BB-0C57-896B-FA9BF53C65B9}"/>
                    </a:ext>
                  </a:extLst>
                </p:cNvPr>
                <p:cNvSpPr>
                  <a:spLocks noRot="1" noChangeAspect="1" noMove="1" noResize="1" noEditPoints="1" noAdjustHandles="1" noChangeArrowheads="1" noChangeShapeType="1" noTextEdit="1"/>
                </p:cNvSpPr>
                <p:nvPr/>
              </p:nvSpPr>
              <p:spPr>
                <a:xfrm>
                  <a:off x="7344220" y="1379053"/>
                  <a:ext cx="3014442" cy="1901507"/>
                </a:xfrm>
                <a:prstGeom prst="flowChartProcess">
                  <a:avLst/>
                </a:prstGeom>
                <a:blipFill>
                  <a:blip r:embed="rId6"/>
                  <a:stretch>
                    <a:fillRect l="-1368" r="-684" b="-2597"/>
                  </a:stretch>
                </a:blipFill>
                <a:ln>
                  <a:solidFill>
                    <a:schemeClr val="accent1"/>
                  </a:solidFill>
                </a:ln>
              </p:spPr>
              <p:txBody>
                <a:bodyPr/>
                <a:lstStyle/>
                <a:p>
                  <a:r>
                    <a:rPr lang="en-AU">
                      <a:noFill/>
                    </a:rPr>
                    <a:t> </a:t>
                  </a:r>
                </a:p>
              </p:txBody>
            </p:sp>
          </mc:Fallback>
        </mc:AlternateContent>
        <p:cxnSp>
          <p:nvCxnSpPr>
            <p:cNvPr id="59" name="Straight Arrow Connector 58">
              <a:extLst>
                <a:ext uri="{FF2B5EF4-FFF2-40B4-BE49-F238E27FC236}">
                  <a16:creationId xmlns:a16="http://schemas.microsoft.com/office/drawing/2014/main" id="{B98B743A-0A89-5E9F-23E4-F7525220C94D}"/>
                </a:ext>
              </a:extLst>
            </p:cNvPr>
            <p:cNvCxnSpPr>
              <a:cxnSpLocks/>
              <a:stCxn id="55" idx="3"/>
            </p:cNvCxnSpPr>
            <p:nvPr/>
          </p:nvCxnSpPr>
          <p:spPr>
            <a:xfrm>
              <a:off x="3429182" y="2321244"/>
              <a:ext cx="438938"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5E23E4-8831-A344-9AA4-B2DF76A84D0E}"/>
                </a:ext>
              </a:extLst>
            </p:cNvPr>
            <p:cNvCxnSpPr>
              <a:cxnSpLocks/>
              <a:stCxn id="56" idx="3"/>
              <a:endCxn id="57" idx="1"/>
            </p:cNvCxnSpPr>
            <p:nvPr/>
          </p:nvCxnSpPr>
          <p:spPr>
            <a:xfrm flipV="1">
              <a:off x="6893922" y="2329807"/>
              <a:ext cx="450298" cy="792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Flowchart: Process 39">
            <a:extLst>
              <a:ext uri="{FF2B5EF4-FFF2-40B4-BE49-F238E27FC236}">
                <a16:creationId xmlns:a16="http://schemas.microsoft.com/office/drawing/2014/main" id="{A45706B4-5243-E27D-EF11-AE7291B196B0}"/>
              </a:ext>
            </a:extLst>
          </p:cNvPr>
          <p:cNvSpPr/>
          <p:nvPr/>
        </p:nvSpPr>
        <p:spPr>
          <a:xfrm>
            <a:off x="348000" y="2860698"/>
            <a:ext cx="3553579" cy="1773739"/>
          </a:xfrm>
          <a:prstGeom prst="flowChartProcess">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US" sz="1800" b="1" dirty="0">
                <a:solidFill>
                  <a:schemeClr val="tx1"/>
                </a:solidFill>
                <a:latin typeface="+mj-lt"/>
              </a:rPr>
              <a:t>System</a:t>
            </a:r>
            <a:r>
              <a:rPr lang="en-US" sz="1800" b="1" dirty="0">
                <a:solidFill>
                  <a:schemeClr val="tx1"/>
                </a:solidFill>
              </a:rPr>
              <a:t> </a:t>
            </a:r>
            <a:r>
              <a:rPr lang="en-US" sz="1800" dirty="0">
                <a:solidFill>
                  <a:schemeClr val="tx1"/>
                </a:solidFill>
              </a:rPr>
              <a:t>– car + you</a:t>
            </a:r>
          </a:p>
          <a:p>
            <a:pPr>
              <a:lnSpc>
                <a:spcPct val="150000"/>
              </a:lnSpc>
              <a:spcAft>
                <a:spcPts val="1200"/>
              </a:spcAft>
            </a:pPr>
            <a:r>
              <a:rPr lang="en-US" sz="1800" b="1" dirty="0">
                <a:solidFill>
                  <a:schemeClr val="tx1"/>
                </a:solidFill>
                <a:latin typeface="+mj-lt"/>
              </a:rPr>
              <a:t>Surroundings</a:t>
            </a:r>
            <a:r>
              <a:rPr lang="en-US" sz="1800" b="1" dirty="0">
                <a:solidFill>
                  <a:schemeClr val="tx1"/>
                </a:solidFill>
              </a:rPr>
              <a:t> </a:t>
            </a:r>
            <a:r>
              <a:rPr lang="en-US" sz="1800" dirty="0">
                <a:solidFill>
                  <a:schemeClr val="tx1"/>
                </a:solidFill>
              </a:rPr>
              <a:t>– everything else, including the table and air</a:t>
            </a:r>
            <a:endParaRPr lang="en-AU" sz="1800" dirty="0">
              <a:solidFill>
                <a:schemeClr val="tx1"/>
              </a:solidFill>
            </a:endParaRPr>
          </a:p>
        </p:txBody>
      </p:sp>
      <p:grpSp>
        <p:nvGrpSpPr>
          <p:cNvPr id="4" name="Group 3" descr="Work energy bar chart showing step by step the chemical potential energy at t1 being transformed into elastic energy at t2 and then being transformed into kinetic (mostly) energy, a smaller amount of thermal energy. Negative work is done between t2 and t3 indicating energy transferred to surroundings.">
            <a:extLst>
              <a:ext uri="{FF2B5EF4-FFF2-40B4-BE49-F238E27FC236}">
                <a16:creationId xmlns:a16="http://schemas.microsoft.com/office/drawing/2014/main" id="{742BA27A-299F-3FB7-DD78-2B384D3B1B73}"/>
              </a:ext>
            </a:extLst>
          </p:cNvPr>
          <p:cNvGrpSpPr/>
          <p:nvPr/>
        </p:nvGrpSpPr>
        <p:grpSpPr>
          <a:xfrm>
            <a:off x="4423402" y="2760138"/>
            <a:ext cx="4979256" cy="3998129"/>
            <a:chOff x="3698358" y="2196077"/>
            <a:chExt cx="4795279" cy="4637170"/>
          </a:xfrm>
        </p:grpSpPr>
        <p:grpSp>
          <p:nvGrpSpPr>
            <p:cNvPr id="42" name="Group 41" descr="Work energy bar chart showing step by step the chemical potential energy at t1 being transformed into elastic energy at t2 and then being transformed into kinetic (mostly) energy, a smaller amount of thermal energy. No work is indicated making this a closed system.">
              <a:extLst>
                <a:ext uri="{FF2B5EF4-FFF2-40B4-BE49-F238E27FC236}">
                  <a16:creationId xmlns:a16="http://schemas.microsoft.com/office/drawing/2014/main" id="{D3F33FF5-C9D4-177A-383C-78B611B2C16C}"/>
                </a:ext>
              </a:extLst>
            </p:cNvPr>
            <p:cNvGrpSpPr/>
            <p:nvPr/>
          </p:nvGrpSpPr>
          <p:grpSpPr>
            <a:xfrm>
              <a:off x="3698358" y="2196077"/>
              <a:ext cx="4795279" cy="4637170"/>
              <a:chOff x="3507029" y="2202860"/>
              <a:chExt cx="4795279" cy="4637170"/>
            </a:xfrm>
          </p:grpSpPr>
          <p:grpSp>
            <p:nvGrpSpPr>
              <p:cNvPr id="111" name="Group 110" descr="Work energy bar chart showing step by step the work done after t1 being stored as elastic energy at t2 and then being transformed into kinetic (mostly) energy, a small amount of thermal energy and another small amount lost to the surrounding. The work (large positive after t1 and small negative after t2) indicate that this is an open system.">
                <a:extLst>
                  <a:ext uri="{FF2B5EF4-FFF2-40B4-BE49-F238E27FC236}">
                    <a16:creationId xmlns:a16="http://schemas.microsoft.com/office/drawing/2014/main" id="{1B337100-6B9E-9A5A-3279-498AA0FBA759}"/>
                  </a:ext>
                </a:extLst>
              </p:cNvPr>
              <p:cNvGrpSpPr/>
              <p:nvPr/>
            </p:nvGrpSpPr>
            <p:grpSpPr>
              <a:xfrm>
                <a:off x="3545238" y="2202860"/>
                <a:ext cx="4757070" cy="4637170"/>
                <a:chOff x="2573303" y="2220830"/>
                <a:chExt cx="4757070" cy="4637170"/>
              </a:xfrm>
            </p:grpSpPr>
            <p:grpSp>
              <p:nvGrpSpPr>
                <p:cNvPr id="47" name="Group 46">
                  <a:extLst>
                    <a:ext uri="{FF2B5EF4-FFF2-40B4-BE49-F238E27FC236}">
                      <a16:creationId xmlns:a16="http://schemas.microsoft.com/office/drawing/2014/main" id="{D0403D31-B0AF-689E-CAD1-E0E797BFE62B}"/>
                    </a:ext>
                  </a:extLst>
                </p:cNvPr>
                <p:cNvGrpSpPr/>
                <p:nvPr/>
              </p:nvGrpSpPr>
              <p:grpSpPr>
                <a:xfrm>
                  <a:off x="2573303" y="2220830"/>
                  <a:ext cx="4757070" cy="4637170"/>
                  <a:chOff x="280225" y="1751330"/>
                  <a:chExt cx="4757070" cy="4637170"/>
                </a:xfrm>
              </p:grpSpPr>
              <p:grpSp>
                <p:nvGrpSpPr>
                  <p:cNvPr id="34" name="Group 33">
                    <a:extLst>
                      <a:ext uri="{FF2B5EF4-FFF2-40B4-BE49-F238E27FC236}">
                        <a16:creationId xmlns:a16="http://schemas.microsoft.com/office/drawing/2014/main" id="{E37ACDF6-6DED-EEE2-2D8D-4A2104D1B513}"/>
                      </a:ext>
                    </a:extLst>
                  </p:cNvPr>
                  <p:cNvGrpSpPr/>
                  <p:nvPr/>
                </p:nvGrpSpPr>
                <p:grpSpPr>
                  <a:xfrm>
                    <a:off x="624675" y="1751330"/>
                    <a:ext cx="4412620" cy="4637170"/>
                    <a:chOff x="624675" y="1751330"/>
                    <a:chExt cx="4412620" cy="4637170"/>
                  </a:xfrm>
                </p:grpSpPr>
                <p:grpSp>
                  <p:nvGrpSpPr>
                    <p:cNvPr id="27" name="Group 26">
                      <a:extLst>
                        <a:ext uri="{FF2B5EF4-FFF2-40B4-BE49-F238E27FC236}">
                          <a16:creationId xmlns:a16="http://schemas.microsoft.com/office/drawing/2014/main" id="{C59927DD-B508-531C-B4FE-ADEC6608A898}"/>
                        </a:ext>
                      </a:extLst>
                    </p:cNvPr>
                    <p:cNvGrpSpPr/>
                    <p:nvPr/>
                  </p:nvGrpSpPr>
                  <p:grpSpPr>
                    <a:xfrm>
                      <a:off x="624675" y="3111309"/>
                      <a:ext cx="4412620" cy="3277191"/>
                      <a:chOff x="671125" y="2929241"/>
                      <a:chExt cx="4412620" cy="3277191"/>
                    </a:xfrm>
                  </p:grpSpPr>
                  <p:pic>
                    <p:nvPicPr>
                      <p:cNvPr id="6" name="Graphic 5">
                        <a:extLst>
                          <a:ext uri="{FF2B5EF4-FFF2-40B4-BE49-F238E27FC236}">
                            <a16:creationId xmlns:a16="http://schemas.microsoft.com/office/drawing/2014/main" id="{5A4026F3-0C4F-6C82-903F-EE1E276FBE02}"/>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1838640" y="2936665"/>
                        <a:ext cx="1697480" cy="3262343"/>
                      </a:xfrm>
                      <a:prstGeom prst="rect">
                        <a:avLst/>
                      </a:prstGeom>
                    </p:spPr>
                  </p:pic>
                  <p:pic>
                    <p:nvPicPr>
                      <p:cNvPr id="8" name="Graphic 7">
                        <a:extLst>
                          <a:ext uri="{FF2B5EF4-FFF2-40B4-BE49-F238E27FC236}">
                            <a16:creationId xmlns:a16="http://schemas.microsoft.com/office/drawing/2014/main" id="{A2E12B99-A940-4A4A-3F4B-66717CB89119}"/>
                          </a:ext>
                        </a:extLst>
                      </p:cNvPr>
                      <p:cNvPicPr/>
                      <p:nvPr/>
                    </p:nvPicPr>
                    <p:blipFill rotWithShape="1">
                      <a:blip r:embed="rId7">
                        <a:extLst>
                          <a:ext uri="{96DAC541-7B7A-43D3-8B79-37D633B846F1}">
                            <asvg:svgBlip xmlns:asvg="http://schemas.microsoft.com/office/drawing/2016/SVG/main" r:embed="rId8"/>
                          </a:ext>
                        </a:extLst>
                      </a:blip>
                      <a:srcRect l="69338" t="16385" b="9854"/>
                      <a:stretch/>
                    </p:blipFill>
                    <p:spPr>
                      <a:xfrm>
                        <a:off x="3386265" y="2929241"/>
                        <a:ext cx="1697480" cy="3262343"/>
                      </a:xfrm>
                      <a:prstGeom prst="rect">
                        <a:avLst/>
                      </a:prstGeom>
                    </p:spPr>
                  </p:pic>
                  <p:pic>
                    <p:nvPicPr>
                      <p:cNvPr id="7" name="Graphic 6">
                        <a:extLst>
                          <a:ext uri="{FF2B5EF4-FFF2-40B4-BE49-F238E27FC236}">
                            <a16:creationId xmlns:a16="http://schemas.microsoft.com/office/drawing/2014/main" id="{C3739425-1B5B-6DFC-7E52-B98BBF0B8017}"/>
                          </a:ext>
                        </a:extLst>
                      </p:cNvPr>
                      <p:cNvPicPr/>
                      <p:nvPr/>
                    </p:nvPicPr>
                    <p:blipFill rotWithShape="1">
                      <a:blip r:embed="rId7">
                        <a:extLst>
                          <a:ext uri="{96DAC541-7B7A-43D3-8B79-37D633B846F1}">
                            <asvg:svgBlip xmlns:asvg="http://schemas.microsoft.com/office/drawing/2016/SVG/main" r:embed="rId8"/>
                          </a:ext>
                        </a:extLst>
                      </a:blip>
                      <a:srcRect l="76249" t="16385" r="1" b="9854"/>
                      <a:stretch/>
                    </p:blipFill>
                    <p:spPr>
                      <a:xfrm>
                        <a:off x="671125" y="2944089"/>
                        <a:ext cx="1314821" cy="3262343"/>
                      </a:xfrm>
                      <a:prstGeom prst="rect">
                        <a:avLst/>
                      </a:prstGeom>
                    </p:spPr>
                  </p:pic>
                </p:grpSp>
                <p:sp>
                  <p:nvSpPr>
                    <p:cNvPr id="146" name="Rectangle: Rounded Corners 145">
                      <a:extLst>
                        <a:ext uri="{FF2B5EF4-FFF2-40B4-BE49-F238E27FC236}">
                          <a16:creationId xmlns:a16="http://schemas.microsoft.com/office/drawing/2014/main" id="{8CF5CE6C-BA32-A28D-BAEB-6BE3F8C0B1D8}"/>
                        </a:ext>
                      </a:extLst>
                    </p:cNvPr>
                    <p:cNvSpPr/>
                    <p:nvPr/>
                  </p:nvSpPr>
                  <p:spPr>
                    <a:xfrm>
                      <a:off x="2250806" y="3550811"/>
                      <a:ext cx="307398" cy="117310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Group 15">
                      <a:extLst>
                        <a:ext uri="{FF2B5EF4-FFF2-40B4-BE49-F238E27FC236}">
                          <a16:creationId xmlns:a16="http://schemas.microsoft.com/office/drawing/2014/main" id="{A8FE3C38-2641-CC58-2C93-13302BD8A5B2}"/>
                        </a:ext>
                      </a:extLst>
                    </p:cNvPr>
                    <p:cNvGrpSpPr/>
                    <p:nvPr/>
                  </p:nvGrpSpPr>
                  <p:grpSpPr>
                    <a:xfrm>
                      <a:off x="3778362" y="1751330"/>
                      <a:ext cx="1097028" cy="1342794"/>
                      <a:chOff x="6408022" y="1668788"/>
                      <a:chExt cx="1097028" cy="1342794"/>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E85060F4-DC4B-06AA-9C78-331F4C74CE3E}"/>
                              </a:ext>
                            </a:extLst>
                          </p:cNvPr>
                          <p:cNvSpPr txBox="1"/>
                          <p:nvPr/>
                        </p:nvSpPr>
                        <p:spPr>
                          <a:xfrm>
                            <a:off x="6606020" y="1668788"/>
                            <a:ext cx="899030" cy="338554"/>
                          </a:xfrm>
                          <a:prstGeom prst="rect">
                            <a:avLst/>
                          </a:prstGeom>
                          <a:solidFill>
                            <a:schemeClr val="bg1"/>
                          </a:solidFill>
                        </p:spPr>
                        <p:txBody>
                          <a:bodyPr wrap="square" lIns="0" tIns="0" rIns="0" bIns="0" rtlCol="0">
                            <a:noAutofit/>
                          </a:bodyPr>
                          <a:lstStyle/>
                          <a:p>
                            <a:pPr algn="l"/>
                            <a:r>
                              <a:rPr lang="en-US" sz="1600" b="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3</m:t>
                                    </m:r>
                                  </m:sub>
                                </m:sSub>
                                <m:r>
                                  <a:rPr lang="en-US" sz="1600" b="0" i="1" smtClean="0">
                                    <a:latin typeface="Cambria Math" panose="02040503050406030204" pitchFamily="18" charset="0"/>
                                  </a:rPr>
                                  <m:t>)</m:t>
                                </m:r>
                              </m:oMath>
                            </a14:m>
                            <a:endParaRPr lang="en-AU" sz="1600"/>
                          </a:p>
                        </p:txBody>
                      </p:sp>
                    </mc:Choice>
                    <mc:Fallback xmlns="">
                      <p:sp>
                        <p:nvSpPr>
                          <p:cNvPr id="113" name="TextBox 112">
                            <a:extLst>
                              <a:ext uri="{FF2B5EF4-FFF2-40B4-BE49-F238E27FC236}">
                                <a16:creationId xmlns:a16="http://schemas.microsoft.com/office/drawing/2014/main" id="{E85060F4-DC4B-06AA-9C78-331F4C74CE3E}"/>
                              </a:ext>
                            </a:extLst>
                          </p:cNvPr>
                          <p:cNvSpPr txBox="1">
                            <a:spLocks noRot="1" noChangeAspect="1" noMove="1" noResize="1" noEditPoints="1" noAdjustHandles="1" noChangeArrowheads="1" noChangeShapeType="1" noTextEdit="1"/>
                          </p:cNvSpPr>
                          <p:nvPr/>
                        </p:nvSpPr>
                        <p:spPr>
                          <a:xfrm>
                            <a:off x="6606020" y="1668788"/>
                            <a:ext cx="899030" cy="338554"/>
                          </a:xfrm>
                          <a:prstGeom prst="rect">
                            <a:avLst/>
                          </a:prstGeom>
                          <a:blipFill>
                            <a:blip r:embed="rId9"/>
                            <a:stretch>
                              <a:fillRect l="-13333" t="-20833" b="-29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731876-3489-FBBE-6123-A5234271A67C}"/>
                              </a:ext>
                            </a:extLst>
                          </p:cNvPr>
                          <p:cNvSpPr txBox="1"/>
                          <p:nvPr/>
                        </p:nvSpPr>
                        <p:spPr>
                          <a:xfrm rot="16200000">
                            <a:off x="6169982"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11" name="TextBox 10">
                            <a:extLst>
                              <a:ext uri="{FF2B5EF4-FFF2-40B4-BE49-F238E27FC236}">
                                <a16:creationId xmlns:a16="http://schemas.microsoft.com/office/drawing/2014/main" id="{93731876-3489-FBBE-6123-A5234271A67C}"/>
                              </a:ext>
                            </a:extLst>
                          </p:cNvPr>
                          <p:cNvSpPr txBox="1">
                            <a:spLocks noRot="1" noChangeAspect="1" noMove="1" noResize="1" noEditPoints="1" noAdjustHandles="1" noChangeArrowheads="1" noChangeShapeType="1" noTextEdit="1"/>
                          </p:cNvSpPr>
                          <p:nvPr/>
                        </p:nvSpPr>
                        <p:spPr>
                          <a:xfrm rot="16200000">
                            <a:off x="6169982" y="2428661"/>
                            <a:ext cx="814633"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28A592-7906-5B67-43CB-BCBB0747C7EC}"/>
                              </a:ext>
                            </a:extLst>
                          </p:cNvPr>
                          <p:cNvSpPr txBox="1"/>
                          <p:nvPr/>
                        </p:nvSpPr>
                        <p:spPr>
                          <a:xfrm rot="16200000">
                            <a:off x="6525336"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13" name="TextBox 12">
                            <a:extLst>
                              <a:ext uri="{FF2B5EF4-FFF2-40B4-BE49-F238E27FC236}">
                                <a16:creationId xmlns:a16="http://schemas.microsoft.com/office/drawing/2014/main" id="{B428A592-7906-5B67-43CB-BCBB0747C7EC}"/>
                              </a:ext>
                            </a:extLst>
                          </p:cNvPr>
                          <p:cNvSpPr txBox="1">
                            <a:spLocks noRot="1" noChangeAspect="1" noMove="1" noResize="1" noEditPoints="1" noAdjustHandles="1" noChangeArrowheads="1" noChangeShapeType="1" noTextEdit="1"/>
                          </p:cNvSpPr>
                          <p:nvPr/>
                        </p:nvSpPr>
                        <p:spPr>
                          <a:xfrm rot="16200000">
                            <a:off x="6525336" y="2428661"/>
                            <a:ext cx="814633" cy="338554"/>
                          </a:xfrm>
                          <a:prstGeom prst="rect">
                            <a:avLst/>
                          </a:prstGeom>
                          <a:blipFill>
                            <a:blip r:embed="rId11"/>
                            <a:stretch>
                              <a:fillRect t="-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45BB26-3079-887C-1BF7-B23C2E8E8D9E}"/>
                              </a:ext>
                            </a:extLst>
                          </p:cNvPr>
                          <p:cNvSpPr txBox="1"/>
                          <p:nvPr/>
                        </p:nvSpPr>
                        <p:spPr>
                          <a:xfrm rot="16200000">
                            <a:off x="6900683" y="243498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4" name="TextBox 13">
                            <a:extLst>
                              <a:ext uri="{FF2B5EF4-FFF2-40B4-BE49-F238E27FC236}">
                                <a16:creationId xmlns:a16="http://schemas.microsoft.com/office/drawing/2014/main" id="{8D45BB26-3079-887C-1BF7-B23C2E8E8D9E}"/>
                              </a:ext>
                            </a:extLst>
                          </p:cNvPr>
                          <p:cNvSpPr txBox="1">
                            <a:spLocks noRot="1" noChangeAspect="1" noMove="1" noResize="1" noEditPoints="1" noAdjustHandles="1" noChangeArrowheads="1" noChangeShapeType="1" noTextEdit="1"/>
                          </p:cNvSpPr>
                          <p:nvPr/>
                        </p:nvSpPr>
                        <p:spPr>
                          <a:xfrm rot="16200000">
                            <a:off x="6900683" y="2434989"/>
                            <a:ext cx="814633" cy="338554"/>
                          </a:xfrm>
                          <a:prstGeom prst="rect">
                            <a:avLst/>
                          </a:prstGeom>
                          <a:blipFill>
                            <a:blip r:embed="rId12"/>
                            <a:stretch>
                              <a:fillRect t="-12281"/>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DE9A149D-6C6F-BFBF-A118-21E21A4B2BB4}"/>
                        </a:ext>
                      </a:extLst>
                    </p:cNvPr>
                    <p:cNvGrpSpPr/>
                    <p:nvPr/>
                  </p:nvGrpSpPr>
                  <p:grpSpPr>
                    <a:xfrm>
                      <a:off x="672026" y="1770331"/>
                      <a:ext cx="2628849" cy="1342626"/>
                      <a:chOff x="6450253" y="1582815"/>
                      <a:chExt cx="2628849" cy="1342626"/>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20C56F-AADE-3603-8E23-C6F59A938B37}"/>
                              </a:ext>
                            </a:extLst>
                          </p:cNvPr>
                          <p:cNvSpPr txBox="1"/>
                          <p:nvPr/>
                        </p:nvSpPr>
                        <p:spPr>
                          <a:xfrm>
                            <a:off x="6450253" y="1593484"/>
                            <a:ext cx="876828" cy="469447"/>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18" name="TextBox 17">
                            <a:extLst>
                              <a:ext uri="{FF2B5EF4-FFF2-40B4-BE49-F238E27FC236}">
                                <a16:creationId xmlns:a16="http://schemas.microsoft.com/office/drawing/2014/main" id="{DA20C56F-AADE-3603-8E23-C6F59A938B37}"/>
                              </a:ext>
                            </a:extLst>
                          </p:cNvPr>
                          <p:cNvSpPr txBox="1">
                            <a:spLocks noRot="1" noChangeAspect="1" noMove="1" noResize="1" noEditPoints="1" noAdjustHandles="1" noChangeArrowheads="1" noChangeShapeType="1" noTextEdit="1"/>
                          </p:cNvSpPr>
                          <p:nvPr/>
                        </p:nvSpPr>
                        <p:spPr>
                          <a:xfrm>
                            <a:off x="6450253" y="1593484"/>
                            <a:ext cx="876828" cy="469447"/>
                          </a:xfrm>
                          <a:prstGeom prst="rect">
                            <a:avLst/>
                          </a:prstGeom>
                          <a:blipFill>
                            <a:blip r:embed="rId13"/>
                            <a:stretch>
                              <a:fillRect l="-13699" t="-15152" r="-41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E73A7-F513-D58A-8633-5D86734BB89C}"/>
                              </a:ext>
                            </a:extLst>
                          </p:cNvPr>
                          <p:cNvSpPr txBox="1"/>
                          <p:nvPr/>
                        </p:nvSpPr>
                        <p:spPr>
                          <a:xfrm>
                            <a:off x="8467623" y="1582815"/>
                            <a:ext cx="583226" cy="398564"/>
                          </a:xfrm>
                          <a:prstGeom prst="rect">
                            <a:avLst/>
                          </a:prstGeom>
                          <a:solidFill>
                            <a:schemeClr val="bg1"/>
                          </a:solidFill>
                        </p:spPr>
                        <p:txBody>
                          <a:bodyPr wrap="square" lIns="0" tIns="0" rIns="0" bIns="0" rtlCol="0">
                            <a:noAutofit/>
                          </a:bodyPr>
                          <a:lstStyle/>
                          <a:p>
                            <a:pPr algn="l"/>
                            <a:r>
                              <a:rPr lang="en-AU" sz="160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oMath>
                            </a14:m>
                            <a:endParaRPr lang="en-AU" sz="1600"/>
                          </a:p>
                        </p:txBody>
                      </p:sp>
                    </mc:Choice>
                    <mc:Fallback xmlns="">
                      <p:sp>
                        <p:nvSpPr>
                          <p:cNvPr id="19" name="TextBox 18">
                            <a:extLst>
                              <a:ext uri="{FF2B5EF4-FFF2-40B4-BE49-F238E27FC236}">
                                <a16:creationId xmlns:a16="http://schemas.microsoft.com/office/drawing/2014/main" id="{1B2E73A7-F513-D58A-8633-5D86734BB89C}"/>
                              </a:ext>
                            </a:extLst>
                          </p:cNvPr>
                          <p:cNvSpPr txBox="1">
                            <a:spLocks noRot="1" noChangeAspect="1" noMove="1" noResize="1" noEditPoints="1" noAdjustHandles="1" noChangeArrowheads="1" noChangeShapeType="1" noTextEdit="1"/>
                          </p:cNvSpPr>
                          <p:nvPr/>
                        </p:nvSpPr>
                        <p:spPr>
                          <a:xfrm>
                            <a:off x="8467623" y="1582815"/>
                            <a:ext cx="583226" cy="3985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4951BE-7EEB-D526-A36A-781A06CAEEF0}"/>
                              </a:ext>
                            </a:extLst>
                          </p:cNvPr>
                          <p:cNvSpPr txBox="1"/>
                          <p:nvPr/>
                        </p:nvSpPr>
                        <p:spPr>
                          <a:xfrm rot="16200000">
                            <a:off x="8502508" y="231988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dirty="0"/>
                          </a:p>
                        </p:txBody>
                      </p:sp>
                    </mc:Choice>
                    <mc:Fallback xmlns="">
                      <p:sp>
                        <p:nvSpPr>
                          <p:cNvPr id="20" name="TextBox 19">
                            <a:extLst>
                              <a:ext uri="{FF2B5EF4-FFF2-40B4-BE49-F238E27FC236}">
                                <a16:creationId xmlns:a16="http://schemas.microsoft.com/office/drawing/2014/main" id="{844951BE-7EEB-D526-A36A-781A06CAEEF0}"/>
                              </a:ext>
                            </a:extLst>
                          </p:cNvPr>
                          <p:cNvSpPr txBox="1">
                            <a:spLocks noRot="1" noChangeAspect="1" noMove="1" noResize="1" noEditPoints="1" noAdjustHandles="1" noChangeArrowheads="1" noChangeShapeType="1" noTextEdit="1"/>
                          </p:cNvSpPr>
                          <p:nvPr/>
                        </p:nvSpPr>
                        <p:spPr>
                          <a:xfrm rot="16200000">
                            <a:off x="8502508" y="2319880"/>
                            <a:ext cx="814633" cy="338554"/>
                          </a:xfrm>
                          <a:prstGeom prst="rect">
                            <a:avLst/>
                          </a:prstGeom>
                          <a:blipFill>
                            <a:blip r:embed="rId15"/>
                            <a:stretch>
                              <a:fillRect t="-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84836F-CAC0-6FF5-BC43-68A29372903B}"/>
                              </a:ext>
                            </a:extLst>
                          </p:cNvPr>
                          <p:cNvSpPr txBox="1"/>
                          <p:nvPr/>
                        </p:nvSpPr>
                        <p:spPr>
                          <a:xfrm>
                            <a:off x="7448878" y="2514828"/>
                            <a:ext cx="631600" cy="39266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1" name="TextBox 20">
                            <a:extLst>
                              <a:ext uri="{FF2B5EF4-FFF2-40B4-BE49-F238E27FC236}">
                                <a16:creationId xmlns:a16="http://schemas.microsoft.com/office/drawing/2014/main" id="{C584836F-CAC0-6FF5-BC43-68A29372903B}"/>
                              </a:ext>
                            </a:extLst>
                          </p:cNvPr>
                          <p:cNvSpPr txBox="1">
                            <a:spLocks noRot="1" noChangeAspect="1" noMove="1" noResize="1" noEditPoints="1" noAdjustHandles="1" noChangeArrowheads="1" noChangeShapeType="1" noTextEdit="1"/>
                          </p:cNvSpPr>
                          <p:nvPr/>
                        </p:nvSpPr>
                        <p:spPr>
                          <a:xfrm>
                            <a:off x="7448878" y="2514828"/>
                            <a:ext cx="631600" cy="392667"/>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5A8DC-D6DA-F25C-AC81-06892DAEC175}"/>
                              </a:ext>
                            </a:extLst>
                          </p:cNvPr>
                          <p:cNvSpPr txBox="1"/>
                          <p:nvPr/>
                        </p:nvSpPr>
                        <p:spPr>
                          <a:xfrm rot="16200000">
                            <a:off x="6212214"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22" name="TextBox 21">
                            <a:extLst>
                              <a:ext uri="{FF2B5EF4-FFF2-40B4-BE49-F238E27FC236}">
                                <a16:creationId xmlns:a16="http://schemas.microsoft.com/office/drawing/2014/main" id="{C475A8DC-D6DA-F25C-AC81-06892DAEC175}"/>
                              </a:ext>
                            </a:extLst>
                          </p:cNvPr>
                          <p:cNvSpPr txBox="1">
                            <a:spLocks noRot="1" noChangeAspect="1" noMove="1" noResize="1" noEditPoints="1" noAdjustHandles="1" noChangeArrowheads="1" noChangeShapeType="1" noTextEdit="1"/>
                          </p:cNvSpPr>
                          <p:nvPr/>
                        </p:nvSpPr>
                        <p:spPr>
                          <a:xfrm rot="16200000">
                            <a:off x="6212214" y="2342012"/>
                            <a:ext cx="814633" cy="338554"/>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D3048F-FDEA-B132-8AF7-F815B8B9DC38}"/>
                              </a:ext>
                            </a:extLst>
                          </p:cNvPr>
                          <p:cNvSpPr txBox="1"/>
                          <p:nvPr/>
                        </p:nvSpPr>
                        <p:spPr>
                          <a:xfrm rot="16200000">
                            <a:off x="7767839" y="2348848"/>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𝑒𝑙𝑎𝑠𝑡𝑖𝑐</m:t>
                                      </m:r>
                                    </m:sub>
                                  </m:sSub>
                                </m:oMath>
                              </m:oMathPara>
                            </a14:m>
                            <a:endParaRPr lang="en-AU" sz="1600"/>
                          </a:p>
                        </p:txBody>
                      </p:sp>
                    </mc:Choice>
                    <mc:Fallback xmlns="">
                      <p:sp>
                        <p:nvSpPr>
                          <p:cNvPr id="23" name="TextBox 22">
                            <a:extLst>
                              <a:ext uri="{FF2B5EF4-FFF2-40B4-BE49-F238E27FC236}">
                                <a16:creationId xmlns:a16="http://schemas.microsoft.com/office/drawing/2014/main" id="{1AD3048F-FDEA-B132-8AF7-F815B8B9DC38}"/>
                              </a:ext>
                            </a:extLst>
                          </p:cNvPr>
                          <p:cNvSpPr txBox="1">
                            <a:spLocks noRot="1" noChangeAspect="1" noMove="1" noResize="1" noEditPoints="1" noAdjustHandles="1" noChangeArrowheads="1" noChangeShapeType="1" noTextEdit="1"/>
                          </p:cNvSpPr>
                          <p:nvPr/>
                        </p:nvSpPr>
                        <p:spPr>
                          <a:xfrm rot="16200000">
                            <a:off x="7767839" y="2348848"/>
                            <a:ext cx="814633" cy="338554"/>
                          </a:xfrm>
                          <a:prstGeom prst="rect">
                            <a:avLst/>
                          </a:prstGeom>
                          <a:blipFill>
                            <a:blip r:embed="rId18"/>
                            <a:stretch>
                              <a:fillRect t="-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91EE21-B80D-CA05-0634-26C57A7A4FAE}"/>
                              </a:ext>
                            </a:extLst>
                          </p:cNvPr>
                          <p:cNvSpPr txBox="1"/>
                          <p:nvPr/>
                        </p:nvSpPr>
                        <p:spPr>
                          <a:xfrm rot="16200000">
                            <a:off x="656756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4" name="TextBox 23">
                            <a:extLst>
                              <a:ext uri="{FF2B5EF4-FFF2-40B4-BE49-F238E27FC236}">
                                <a16:creationId xmlns:a16="http://schemas.microsoft.com/office/drawing/2014/main" id="{0B91EE21-B80D-CA05-0634-26C57A7A4FAE}"/>
                              </a:ext>
                            </a:extLst>
                          </p:cNvPr>
                          <p:cNvSpPr txBox="1">
                            <a:spLocks noRot="1" noChangeAspect="1" noMove="1" noResize="1" noEditPoints="1" noAdjustHandles="1" noChangeArrowheads="1" noChangeShapeType="1" noTextEdit="1"/>
                          </p:cNvSpPr>
                          <p:nvPr/>
                        </p:nvSpPr>
                        <p:spPr>
                          <a:xfrm rot="16200000">
                            <a:off x="6567568" y="2342012"/>
                            <a:ext cx="814633" cy="338554"/>
                          </a:xfrm>
                          <a:prstGeom prst="rect">
                            <a:avLst/>
                          </a:prstGeom>
                          <a:blipFill>
                            <a:blip r:embed="rId19"/>
                            <a:stretch>
                              <a:fillRect t="-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E2AA56-C928-506A-41B7-755759CD6D79}"/>
                              </a:ext>
                            </a:extLst>
                          </p:cNvPr>
                          <p:cNvSpPr txBox="1"/>
                          <p:nvPr/>
                        </p:nvSpPr>
                        <p:spPr>
                          <a:xfrm rot="16200000">
                            <a:off x="6942915" y="234834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5" name="TextBox 24">
                            <a:extLst>
                              <a:ext uri="{FF2B5EF4-FFF2-40B4-BE49-F238E27FC236}">
                                <a16:creationId xmlns:a16="http://schemas.microsoft.com/office/drawing/2014/main" id="{91E2AA56-C928-506A-41B7-755759CD6D79}"/>
                              </a:ext>
                            </a:extLst>
                          </p:cNvPr>
                          <p:cNvSpPr txBox="1">
                            <a:spLocks noRot="1" noChangeAspect="1" noMove="1" noResize="1" noEditPoints="1" noAdjustHandles="1" noChangeArrowheads="1" noChangeShapeType="1" noTextEdit="1"/>
                          </p:cNvSpPr>
                          <p:nvPr/>
                        </p:nvSpPr>
                        <p:spPr>
                          <a:xfrm rot="16200000">
                            <a:off x="6942915" y="2348340"/>
                            <a:ext cx="814633" cy="338554"/>
                          </a:xfrm>
                          <a:prstGeom prst="rect">
                            <a:avLst/>
                          </a:prstGeom>
                          <a:blipFill>
                            <a:blip r:embed="rId20"/>
                            <a:stretch>
                              <a:fillRect t="-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C49C109-F040-5F39-F680-CBDB064ACAD1}"/>
                              </a:ext>
                            </a:extLst>
                          </p:cNvPr>
                          <p:cNvSpPr txBox="1"/>
                          <p:nvPr/>
                        </p:nvSpPr>
                        <p:spPr>
                          <a:xfrm rot="16200000">
                            <a:off x="814631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6" name="TextBox 25">
                            <a:extLst>
                              <a:ext uri="{FF2B5EF4-FFF2-40B4-BE49-F238E27FC236}">
                                <a16:creationId xmlns:a16="http://schemas.microsoft.com/office/drawing/2014/main" id="{AC49C109-F040-5F39-F680-CBDB064ACAD1}"/>
                              </a:ext>
                            </a:extLst>
                          </p:cNvPr>
                          <p:cNvSpPr txBox="1">
                            <a:spLocks noRot="1" noChangeAspect="1" noMove="1" noResize="1" noEditPoints="1" noAdjustHandles="1" noChangeArrowheads="1" noChangeShapeType="1" noTextEdit="1"/>
                          </p:cNvSpPr>
                          <p:nvPr/>
                        </p:nvSpPr>
                        <p:spPr>
                          <a:xfrm rot="16200000">
                            <a:off x="8146318" y="2342012"/>
                            <a:ext cx="814633" cy="338554"/>
                          </a:xfrm>
                          <a:prstGeom prst="rect">
                            <a:avLst/>
                          </a:prstGeom>
                          <a:blipFill>
                            <a:blip r:embed="rId21"/>
                            <a:stretch>
                              <a:fillRect t="-1754"/>
                            </a:stretch>
                          </a:blipFill>
                        </p:spPr>
                        <p:txBody>
                          <a:bodyPr/>
                          <a:lstStyle/>
                          <a:p>
                            <a:r>
                              <a:rPr lang="en-US">
                                <a:noFill/>
                              </a:rPr>
                              <a:t> </a:t>
                            </a:r>
                          </a:p>
                        </p:txBody>
                      </p:sp>
                    </mc:Fallback>
                  </mc:AlternateContent>
                </p:grpSp>
                <p:sp>
                  <p:nvSpPr>
                    <p:cNvPr id="130" name="Rectangle: Rounded Corners 129">
                      <a:extLst>
                        <a:ext uri="{FF2B5EF4-FFF2-40B4-BE49-F238E27FC236}">
                          <a16:creationId xmlns:a16="http://schemas.microsoft.com/office/drawing/2014/main" id="{AD875D67-5321-B57A-7B4C-D7ADB8E63EC1}"/>
                        </a:ext>
                      </a:extLst>
                    </p:cNvPr>
                    <p:cNvSpPr/>
                    <p:nvPr/>
                  </p:nvSpPr>
                  <p:spPr>
                    <a:xfrm>
                      <a:off x="4174718" y="3925208"/>
                      <a:ext cx="297552" cy="78945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Left Bracket 42">
                    <a:extLst>
                      <a:ext uri="{FF2B5EF4-FFF2-40B4-BE49-F238E27FC236}">
                        <a16:creationId xmlns:a16="http://schemas.microsoft.com/office/drawing/2014/main" id="{5327F4EF-24ED-1C27-F1EB-B9E3DE156E85}"/>
                      </a:ext>
                    </a:extLst>
                  </p:cNvPr>
                  <p:cNvSpPr/>
                  <p:nvPr/>
                </p:nvSpPr>
                <p:spPr>
                  <a:xfrm rot="5400000">
                    <a:off x="965616" y="1398142"/>
                    <a:ext cx="158007" cy="1528789"/>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Left Bracket 43">
                    <a:extLst>
                      <a:ext uri="{FF2B5EF4-FFF2-40B4-BE49-F238E27FC236}">
                        <a16:creationId xmlns:a16="http://schemas.microsoft.com/office/drawing/2014/main" id="{7FA519F3-1FC4-4A49-5CD2-1DF2287EE42D}"/>
                      </a:ext>
                    </a:extLst>
                  </p:cNvPr>
                  <p:cNvSpPr/>
                  <p:nvPr/>
                </p:nvSpPr>
                <p:spPr>
                  <a:xfrm rot="5400000">
                    <a:off x="2739247" y="1625154"/>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5" name="Left Bracket 44">
                    <a:extLst>
                      <a:ext uri="{FF2B5EF4-FFF2-40B4-BE49-F238E27FC236}">
                        <a16:creationId xmlns:a16="http://schemas.microsoft.com/office/drawing/2014/main" id="{E68CCFE1-3667-DB6A-A867-B9B0B6E81E99}"/>
                      </a:ext>
                    </a:extLst>
                  </p:cNvPr>
                  <p:cNvSpPr/>
                  <p:nvPr/>
                </p:nvSpPr>
                <p:spPr>
                  <a:xfrm rot="5400000">
                    <a:off x="4308831" y="163406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51D6566-02B1-8871-1A75-E340EBE35110}"/>
                        </a:ext>
                      </a:extLst>
                    </p:cNvPr>
                    <p:cNvSpPr txBox="1"/>
                    <p:nvPr/>
                  </p:nvSpPr>
                  <p:spPr>
                    <a:xfrm>
                      <a:off x="5527699" y="3173753"/>
                      <a:ext cx="631600" cy="39266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109" name="TextBox 108">
                      <a:extLst>
                        <a:ext uri="{FF2B5EF4-FFF2-40B4-BE49-F238E27FC236}">
                          <a16:creationId xmlns:a16="http://schemas.microsoft.com/office/drawing/2014/main" id="{751D6566-02B1-8871-1A75-E340EBE35110}"/>
                        </a:ext>
                      </a:extLst>
                    </p:cNvPr>
                    <p:cNvSpPr txBox="1">
                      <a:spLocks noRot="1" noChangeAspect="1" noMove="1" noResize="1" noEditPoints="1" noAdjustHandles="1" noChangeArrowheads="1" noChangeShapeType="1" noTextEdit="1"/>
                    </p:cNvSpPr>
                    <p:nvPr/>
                  </p:nvSpPr>
                  <p:spPr>
                    <a:xfrm>
                      <a:off x="5527699" y="3173753"/>
                      <a:ext cx="631600" cy="392667"/>
                    </a:xfrm>
                    <a:prstGeom prst="rect">
                      <a:avLst/>
                    </a:prstGeom>
                    <a:blipFill>
                      <a:blip r:embed="rId22"/>
                      <a:stretch>
                        <a:fillRect/>
                      </a:stretch>
                    </a:blipFill>
                  </p:spPr>
                  <p:txBody>
                    <a:bodyPr/>
                    <a:lstStyle/>
                    <a:p>
                      <a:r>
                        <a:rPr lang="en-AU">
                          <a:noFill/>
                        </a:rPr>
                        <a:t> </a:t>
                      </a:r>
                    </a:p>
                  </p:txBody>
                </p:sp>
              </mc:Fallback>
            </mc:AlternateContent>
          </p:grpSp>
          <p:pic>
            <p:nvPicPr>
              <p:cNvPr id="37" name="Graphic 36">
                <a:extLst>
                  <a:ext uri="{FF2B5EF4-FFF2-40B4-BE49-F238E27FC236}">
                    <a16:creationId xmlns:a16="http://schemas.microsoft.com/office/drawing/2014/main" id="{93A187E1-430F-9AAB-D451-471EB4FD19C9}"/>
                  </a:ext>
                </a:extLst>
              </p:cNvPr>
              <p:cNvPicPr/>
              <p:nvPr/>
            </p:nvPicPr>
            <p:blipFill rotWithShape="1">
              <a:blip r:embed="rId7">
                <a:extLst>
                  <a:ext uri="{96DAC541-7B7A-43D3-8B79-37D633B846F1}">
                    <asvg:svgBlip xmlns:asvg="http://schemas.microsoft.com/office/drawing/2016/SVG/main" r:embed="rId8"/>
                  </a:ext>
                </a:extLst>
              </a:blip>
              <a:srcRect l="76301" t="16277" r="16191" b="9962"/>
              <a:stretch/>
            </p:blipFill>
            <p:spPr>
              <a:xfrm>
                <a:off x="3507029" y="3573631"/>
                <a:ext cx="415594" cy="3262343"/>
              </a:xfrm>
              <a:prstGeom prst="rect">
                <a:avLst/>
              </a:prstGeom>
            </p:spPr>
          </p:pic>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88A273C-7AC8-E511-52A3-E7007D11A661}"/>
                      </a:ext>
                    </a:extLst>
                  </p:cNvPr>
                  <p:cNvSpPr txBox="1"/>
                  <p:nvPr/>
                </p:nvSpPr>
                <p:spPr>
                  <a:xfrm rot="16200000">
                    <a:off x="3307200" y="2997037"/>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dirty="0"/>
                  </a:p>
                </p:txBody>
              </p:sp>
            </mc:Choice>
            <mc:Fallback xmlns="">
              <p:sp>
                <p:nvSpPr>
                  <p:cNvPr id="38" name="TextBox 37">
                    <a:extLst>
                      <a:ext uri="{FF2B5EF4-FFF2-40B4-BE49-F238E27FC236}">
                        <a16:creationId xmlns:a16="http://schemas.microsoft.com/office/drawing/2014/main" id="{188A273C-7AC8-E511-52A3-E7007D11A661}"/>
                      </a:ext>
                    </a:extLst>
                  </p:cNvPr>
                  <p:cNvSpPr txBox="1">
                    <a:spLocks noRot="1" noChangeAspect="1" noMove="1" noResize="1" noEditPoints="1" noAdjustHandles="1" noChangeArrowheads="1" noChangeShapeType="1" noTextEdit="1"/>
                  </p:cNvSpPr>
                  <p:nvPr/>
                </p:nvSpPr>
                <p:spPr>
                  <a:xfrm rot="16200000">
                    <a:off x="3307200" y="2997037"/>
                    <a:ext cx="814633" cy="338554"/>
                  </a:xfrm>
                  <a:prstGeom prst="rect">
                    <a:avLst/>
                  </a:prstGeom>
                  <a:blipFill>
                    <a:blip r:embed="rId23"/>
                    <a:stretch>
                      <a:fillRect t="-21053"/>
                    </a:stretch>
                  </a:blipFill>
                </p:spPr>
                <p:txBody>
                  <a:bodyPr/>
                  <a:lstStyle/>
                  <a:p>
                    <a:r>
                      <a:rPr lang="en-US">
                        <a:noFill/>
                      </a:rPr>
                      <a:t> </a:t>
                    </a:r>
                  </a:p>
                </p:txBody>
              </p:sp>
            </mc:Fallback>
          </mc:AlternateContent>
          <p:sp>
            <p:nvSpPr>
              <p:cNvPr id="39" name="Rectangle: Rounded Corners 38">
                <a:extLst>
                  <a:ext uri="{FF2B5EF4-FFF2-40B4-BE49-F238E27FC236}">
                    <a16:creationId xmlns:a16="http://schemas.microsoft.com/office/drawing/2014/main" id="{4DFF27FA-A831-5F0D-B409-6AB398E6AC8D}"/>
                  </a:ext>
                </a:extLst>
              </p:cNvPr>
              <p:cNvSpPr/>
              <p:nvPr/>
            </p:nvSpPr>
            <p:spPr>
              <a:xfrm>
                <a:off x="3557913" y="3993088"/>
                <a:ext cx="307398" cy="117310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Rectangle: Rounded Corners 1">
              <a:extLst>
                <a:ext uri="{FF2B5EF4-FFF2-40B4-BE49-F238E27FC236}">
                  <a16:creationId xmlns:a16="http://schemas.microsoft.com/office/drawing/2014/main" id="{F7A4E2DF-6873-4009-7AEC-26AEC2B6D492}"/>
                </a:ext>
              </a:extLst>
            </p:cNvPr>
            <p:cNvSpPr/>
            <p:nvPr/>
          </p:nvSpPr>
          <p:spPr>
            <a:xfrm flipV="1">
              <a:off x="6857986" y="5168660"/>
              <a:ext cx="297553" cy="395289"/>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sp>
        <p:nvSpPr>
          <p:cNvPr id="9" name="Slide Number Placeholder 8">
            <a:extLst>
              <a:ext uri="{FF2B5EF4-FFF2-40B4-BE49-F238E27FC236}">
                <a16:creationId xmlns:a16="http://schemas.microsoft.com/office/drawing/2014/main" id="{ACCDEB4C-9FBF-6D32-02EA-047E9B93DCF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spTree>
    <p:extLst>
      <p:ext uri="{BB962C8B-B14F-4D97-AF65-F5344CB8AC3E}">
        <p14:creationId xmlns:p14="http://schemas.microsoft.com/office/powerpoint/2010/main" val="377796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1.2 A block sliding down a ramp – blank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471776" y="1046969"/>
                <a:ext cx="1335750" cy="303179"/>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471776" y="1046969"/>
                <a:ext cx="1335750" cy="303179"/>
              </a:xfrm>
              <a:prstGeom prst="rect">
                <a:avLst/>
              </a:prstGeom>
              <a:blipFill>
                <a:blip r:embed="rId4"/>
                <a:stretch>
                  <a:fillRect l="-10280" t="-24000" b="-36000"/>
                </a:stretch>
              </a:blipFill>
            </p:spPr>
            <p:txBody>
              <a:bodyPr/>
              <a:lstStyle/>
              <a:p>
                <a:r>
                  <a:rPr lang="en-US">
                    <a:noFill/>
                  </a:rPr>
                  <a:t> </a:t>
                </a:r>
              </a:p>
            </p:txBody>
          </p:sp>
        </mc:Fallback>
      </mc:AlternateContent>
      <p:grpSp>
        <p:nvGrpSpPr>
          <p:cNvPr id="11" name="Group 10" descr="A block at rest at the top of a ramp">
            <a:extLst>
              <a:ext uri="{FF2B5EF4-FFF2-40B4-BE49-F238E27FC236}">
                <a16:creationId xmlns:a16="http://schemas.microsoft.com/office/drawing/2014/main" id="{EF9B1BEA-CAB4-6C19-F870-27EA501930F3}"/>
              </a:ext>
            </a:extLst>
          </p:cNvPr>
          <p:cNvGrpSpPr/>
          <p:nvPr/>
        </p:nvGrpSpPr>
        <p:grpSpPr>
          <a:xfrm>
            <a:off x="471776" y="1608544"/>
            <a:ext cx="4006650" cy="2103774"/>
            <a:chOff x="2503170" y="1987742"/>
            <a:chExt cx="7185660" cy="3772978"/>
          </a:xfrm>
        </p:grpSpPr>
        <p:sp>
          <p:nvSpPr>
            <p:cNvPr id="14" name="Isosceles Triangle 13">
              <a:extLst>
                <a:ext uri="{FF2B5EF4-FFF2-40B4-BE49-F238E27FC236}">
                  <a16:creationId xmlns:a16="http://schemas.microsoft.com/office/drawing/2014/main" id="{E6DBB738-C85E-C58F-434F-7141EF77C2B6}"/>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17" name="Rectangle 16">
              <a:extLst>
                <a:ext uri="{FF2B5EF4-FFF2-40B4-BE49-F238E27FC236}">
                  <a16:creationId xmlns:a16="http://schemas.microsoft.com/office/drawing/2014/main" id="{6D43B820-336B-7498-F8CA-8A332B5B9E68}"/>
                </a:ext>
              </a:extLst>
            </p:cNvPr>
            <p:cNvSpPr/>
            <p:nvPr/>
          </p:nvSpPr>
          <p:spPr>
            <a:xfrm rot="1576110">
              <a:off x="3495450" y="1987742"/>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dirty="0"/>
                <a:t>block</a:t>
              </a:r>
            </a:p>
          </p:txBody>
        </p:sp>
        <p:sp>
          <p:nvSpPr>
            <p:cNvPr id="18" name="TextBox 17">
              <a:extLst>
                <a:ext uri="{FF2B5EF4-FFF2-40B4-BE49-F238E27FC236}">
                  <a16:creationId xmlns:a16="http://schemas.microsoft.com/office/drawing/2014/main" id="{50B6E0EC-DD8C-85A6-5956-20B72A311A48}"/>
                </a:ext>
              </a:extLst>
            </p:cNvPr>
            <p:cNvSpPr txBox="1"/>
            <p:nvPr/>
          </p:nvSpPr>
          <p:spPr>
            <a:xfrm>
              <a:off x="4898748" y="2696386"/>
              <a:ext cx="914400" cy="333141"/>
            </a:xfrm>
            <a:prstGeom prst="rect">
              <a:avLst/>
            </a:prstGeom>
            <a:noFill/>
          </p:spPr>
          <p:txBody>
            <a:bodyPr wrap="none" lIns="0" tIns="0" rIns="0" bIns="0" rtlCol="0">
              <a:noAutofit/>
            </a:bodyPr>
            <a:lstStyle/>
            <a:p>
              <a:pPr algn="l"/>
              <a:r>
                <a:rPr lang="en-AU" sz="1800" b="1">
                  <a:solidFill>
                    <a:srgbClr val="C00000"/>
                  </a:solidFill>
                </a:rPr>
                <a:t>At rest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471776" y="4117900"/>
                <a:ext cx="1335750" cy="315695"/>
              </a:xfrm>
              <a:prstGeom prst="rect">
                <a:avLst/>
              </a:prstGeom>
              <a:solidFill>
                <a:schemeClr val="bg1"/>
              </a:solidFill>
            </p:spPr>
            <p:txBody>
              <a:bodyPr wrap="square" lIns="0" tIns="0" rIns="0" bIns="0" rtlCol="0">
                <a:noAutofit/>
              </a:bodyPr>
              <a:lstStyle/>
              <a:p>
                <a:pPr algn="l"/>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471776" y="4117900"/>
                <a:ext cx="1335750" cy="315695"/>
              </a:xfrm>
              <a:prstGeom prst="rect">
                <a:avLst/>
              </a:prstGeom>
              <a:blipFill>
                <a:blip r:embed="rId5"/>
                <a:stretch>
                  <a:fillRect l="-10280" t="-24000" b="-36000"/>
                </a:stretch>
              </a:blipFill>
            </p:spPr>
            <p:txBody>
              <a:bodyPr/>
              <a:lstStyle/>
              <a:p>
                <a:r>
                  <a:rPr lang="en-US">
                    <a:noFill/>
                  </a:rPr>
                  <a:t> </a:t>
                </a:r>
              </a:p>
            </p:txBody>
          </p:sp>
        </mc:Fallback>
      </mc:AlternateContent>
      <p:grpSp>
        <p:nvGrpSpPr>
          <p:cNvPr id="60" name="Group 59" descr="A block moving at the bottom of a ramp">
            <a:extLst>
              <a:ext uri="{FF2B5EF4-FFF2-40B4-BE49-F238E27FC236}">
                <a16:creationId xmlns:a16="http://schemas.microsoft.com/office/drawing/2014/main" id="{6C2ECC6A-F250-7EDC-2C78-09B202D9FD8A}"/>
              </a:ext>
            </a:extLst>
          </p:cNvPr>
          <p:cNvGrpSpPr/>
          <p:nvPr/>
        </p:nvGrpSpPr>
        <p:grpSpPr>
          <a:xfrm>
            <a:off x="471776" y="4562447"/>
            <a:ext cx="4419442" cy="1954836"/>
            <a:chOff x="775888" y="4630995"/>
            <a:chExt cx="4419442" cy="1954836"/>
          </a:xfrm>
        </p:grpSpPr>
        <p:grpSp>
          <p:nvGrpSpPr>
            <p:cNvPr id="29" name="Group 28">
              <a:extLst>
                <a:ext uri="{FF2B5EF4-FFF2-40B4-BE49-F238E27FC236}">
                  <a16:creationId xmlns:a16="http://schemas.microsoft.com/office/drawing/2014/main" id="{DAAB1D8C-E11A-121F-4DF8-395E9E766AD5}"/>
                </a:ext>
              </a:extLst>
            </p:cNvPr>
            <p:cNvGrpSpPr/>
            <p:nvPr/>
          </p:nvGrpSpPr>
          <p:grpSpPr>
            <a:xfrm>
              <a:off x="775888" y="4630995"/>
              <a:ext cx="4047132" cy="1954836"/>
              <a:chOff x="2503170" y="2251710"/>
              <a:chExt cx="7264767" cy="3509010"/>
            </a:xfrm>
          </p:grpSpPr>
          <p:sp>
            <p:nvSpPr>
              <p:cNvPr id="30" name="Isosceles Triangle 29">
                <a:extLst>
                  <a:ext uri="{FF2B5EF4-FFF2-40B4-BE49-F238E27FC236}">
                    <a16:creationId xmlns:a16="http://schemas.microsoft.com/office/drawing/2014/main" id="{4D3CEA1B-7AAE-150C-E660-32F0EBFE6C89}"/>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31" name="Rectangle 30">
                <a:extLst>
                  <a:ext uri="{FF2B5EF4-FFF2-40B4-BE49-F238E27FC236}">
                    <a16:creationId xmlns:a16="http://schemas.microsoft.com/office/drawing/2014/main" id="{01E10C7E-0F79-202C-7313-797E0C7185BC}"/>
                  </a:ext>
                </a:extLst>
              </p:cNvPr>
              <p:cNvSpPr/>
              <p:nvPr/>
            </p:nvSpPr>
            <p:spPr>
              <a:xfrm rot="1576110">
                <a:off x="8396337" y="4361095"/>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block</a:t>
                </a:r>
              </a:p>
            </p:txBody>
          </p:sp>
        </p:grpSp>
        <p:cxnSp>
          <p:nvCxnSpPr>
            <p:cNvPr id="59" name="Straight Arrow Connector 58">
              <a:extLst>
                <a:ext uri="{FF2B5EF4-FFF2-40B4-BE49-F238E27FC236}">
                  <a16:creationId xmlns:a16="http://schemas.microsoft.com/office/drawing/2014/main" id="{F0193DB8-43F3-FD94-EA25-CEDABF6A44BA}"/>
                </a:ext>
              </a:extLst>
            </p:cNvPr>
            <p:cNvCxnSpPr>
              <a:cxnSpLocks/>
            </p:cNvCxnSpPr>
            <p:nvPr/>
          </p:nvCxnSpPr>
          <p:spPr>
            <a:xfrm>
              <a:off x="4778950" y="6262919"/>
              <a:ext cx="416380" cy="24483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descr="A blank energy flow diagram and work energy bar chart. ">
            <a:extLst>
              <a:ext uri="{FF2B5EF4-FFF2-40B4-BE49-F238E27FC236}">
                <a16:creationId xmlns:a16="http://schemas.microsoft.com/office/drawing/2014/main" id="{875BF5D9-5868-0482-C8B1-891D784367F2}"/>
              </a:ext>
            </a:extLst>
          </p:cNvPr>
          <p:cNvGrpSpPr/>
          <p:nvPr/>
        </p:nvGrpSpPr>
        <p:grpSpPr>
          <a:xfrm>
            <a:off x="5209483" y="1165756"/>
            <a:ext cx="6720580" cy="5651447"/>
            <a:chOff x="5209483" y="1165756"/>
            <a:chExt cx="6720580" cy="5651447"/>
          </a:xfrm>
        </p:grpSpPr>
        <p:grpSp>
          <p:nvGrpSpPr>
            <p:cNvPr id="32" name="Group 31" descr="A blank energy flow diagram and work energy bar chart. ">
              <a:extLst>
                <a:ext uri="{FF2B5EF4-FFF2-40B4-BE49-F238E27FC236}">
                  <a16:creationId xmlns:a16="http://schemas.microsoft.com/office/drawing/2014/main" id="{DA854020-64CA-9987-8F43-379154B70C01}"/>
                </a:ext>
              </a:extLst>
            </p:cNvPr>
            <p:cNvGrpSpPr/>
            <p:nvPr/>
          </p:nvGrpSpPr>
          <p:grpSpPr>
            <a:xfrm>
              <a:off x="5209483" y="1165756"/>
              <a:ext cx="6720580" cy="5651447"/>
              <a:chOff x="4644945" y="915037"/>
              <a:chExt cx="6720580" cy="5651447"/>
            </a:xfrm>
          </p:grpSpPr>
          <p:grpSp>
            <p:nvGrpSpPr>
              <p:cNvPr id="80" name="Group 79">
                <a:extLst>
                  <a:ext uri="{FF2B5EF4-FFF2-40B4-BE49-F238E27FC236}">
                    <a16:creationId xmlns:a16="http://schemas.microsoft.com/office/drawing/2014/main" id="{73636AD8-06C7-0548-BBF9-A785920E79E7}"/>
                  </a:ext>
                </a:extLst>
              </p:cNvPr>
              <p:cNvGrpSpPr/>
              <p:nvPr/>
            </p:nvGrpSpPr>
            <p:grpSpPr>
              <a:xfrm>
                <a:off x="4644945" y="915037"/>
                <a:ext cx="6720580" cy="5651447"/>
                <a:chOff x="7548986" y="2106929"/>
                <a:chExt cx="4529998" cy="3809351"/>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6" y="2687058"/>
                  <a:ext cx="4377895" cy="3229222"/>
                  <a:chOff x="1" y="0"/>
                  <a:chExt cx="4338821" cy="3200400"/>
                </a:xfrm>
              </p:grpSpPr>
              <p:sp>
                <p:nvSpPr>
                  <p:cNvPr id="7" name="Rectangle 6">
                    <a:extLst>
                      <a:ext uri="{FF2B5EF4-FFF2-40B4-BE49-F238E27FC236}">
                        <a16:creationId xmlns:a16="http://schemas.microsoft.com/office/drawing/2014/main" id="{AC5AEA2A-3EB8-4D35-9297-8C9F04B88E0C}"/>
                      </a:ext>
                    </a:extLst>
                  </p:cNvPr>
                  <p:cNvSpPr/>
                  <p:nvPr/>
                </p:nvSpPr>
                <p:spPr>
                  <a:xfrm>
                    <a:off x="1"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endParaRPr lang="en-AU" sz="1600">
                      <a:solidFill>
                        <a:schemeClr val="tx1"/>
                      </a:solidFill>
                      <a:effectLst/>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6">
                    <a:extLst>
                      <a:ext uri="{96DAC541-7B7A-43D3-8B79-37D633B846F1}">
                        <asvg:svgBlip xmlns:asvg="http://schemas.microsoft.com/office/drawing/2016/SVG/main" r:embed="rId7"/>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18279" y="2106930"/>
                      <a:ext cx="958850" cy="714318"/>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18279" y="2106930"/>
                      <a:ext cx="958850" cy="714318"/>
                    </a:xfrm>
                    <a:prstGeom prst="rect">
                      <a:avLst/>
                    </a:prstGeom>
                    <a:blipFill>
                      <a:blip r:embed="rId8"/>
                      <a:stretch>
                        <a:fillRect l="-8850" t="-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20134" y="2106929"/>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20134" y="2106929"/>
                      <a:ext cx="958850" cy="714319"/>
                    </a:xfrm>
                    <a:prstGeom prst="rect">
                      <a:avLst/>
                    </a:prstGeom>
                    <a:blipFill>
                      <a:blip r:embed="rId9"/>
                      <a:stretch>
                        <a:fillRect l="-8850" t="-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791938-0114-471C-50BA-9104BF501E31}"/>
                        </a:ext>
                      </a:extLst>
                    </p:cNvPr>
                    <p:cNvSpPr txBox="1"/>
                    <p:nvPr/>
                  </p:nvSpPr>
                  <p:spPr>
                    <a:xfrm rot="16200000">
                      <a:off x="9693714" y="2784166"/>
                      <a:ext cx="594778" cy="2416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dirty="0"/>
                    </a:p>
                  </p:txBody>
                </p:sp>
              </mc:Choice>
              <mc:Fallback xmlns="">
                <p:sp>
                  <p:nvSpPr>
                    <p:cNvPr id="33" name="TextBox 32">
                      <a:extLst>
                        <a:ext uri="{FF2B5EF4-FFF2-40B4-BE49-F238E27FC236}">
                          <a16:creationId xmlns:a16="http://schemas.microsoft.com/office/drawing/2014/main" id="{C1791938-0114-471C-50BA-9104BF501E31}"/>
                        </a:ext>
                      </a:extLst>
                    </p:cNvPr>
                    <p:cNvSpPr txBox="1">
                      <a:spLocks noRot="1" noChangeAspect="1" noMove="1" noResize="1" noEditPoints="1" noAdjustHandles="1" noChangeArrowheads="1" noChangeShapeType="1" noTextEdit="1"/>
                    </p:cNvSpPr>
                    <p:nvPr/>
                  </p:nvSpPr>
                  <p:spPr>
                    <a:xfrm rot="16200000">
                      <a:off x="9693714" y="2784166"/>
                      <a:ext cx="594778" cy="241687"/>
                    </a:xfrm>
                    <a:prstGeom prst="rect">
                      <a:avLst/>
                    </a:prstGeom>
                    <a:blipFill>
                      <a:blip r:embed="rId11"/>
                      <a:stretch>
                        <a:fillRect t="-34286" r="-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9711" y="2780126"/>
                      <a:ext cx="594778" cy="249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9711" y="2780126"/>
                      <a:ext cx="594778" cy="249765"/>
                    </a:xfrm>
                    <a:prstGeom prst="rect">
                      <a:avLst/>
                    </a:prstGeom>
                    <a:blipFill>
                      <a:blip r:embed="rId12"/>
                      <a:stretch>
                        <a:fillRect t="-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988456" y="2800192"/>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dirty="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988456" y="2800192"/>
                      <a:ext cx="594777" cy="228202"/>
                    </a:xfrm>
                    <a:prstGeom prst="rect">
                      <a:avLst/>
                    </a:prstGeom>
                    <a:blipFill>
                      <a:blip r:embed="rId1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94764"/>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94764"/>
                      <a:ext cx="594777" cy="228202"/>
                    </a:xfrm>
                    <a:prstGeom prst="rect">
                      <a:avLst/>
                    </a:prstGeom>
                    <a:blipFill>
                      <a:blip r:embed="rId1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65C2FE8-3058-87E4-6C36-B443871C6C4D}"/>
                      </a:ext>
                    </a:extLst>
                  </p:cNvPr>
                  <p:cNvSpPr txBox="1"/>
                  <p:nvPr/>
                </p:nvSpPr>
                <p:spPr>
                  <a:xfrm rot="16200000">
                    <a:off x="8592560" y="1889898"/>
                    <a:ext cx="1007999"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dirty="0"/>
                  </a:p>
                </p:txBody>
              </p:sp>
            </mc:Choice>
            <mc:Fallback xmlns="">
              <p:sp>
                <p:nvSpPr>
                  <p:cNvPr id="36" name="TextBox 35">
                    <a:extLst>
                      <a:ext uri="{FF2B5EF4-FFF2-40B4-BE49-F238E27FC236}">
                        <a16:creationId xmlns:a16="http://schemas.microsoft.com/office/drawing/2014/main" id="{B65C2FE8-3058-87E4-6C36-B443871C6C4D}"/>
                      </a:ext>
                    </a:extLst>
                  </p:cNvPr>
                  <p:cNvSpPr txBox="1">
                    <a:spLocks noRot="1" noChangeAspect="1" noMove="1" noResize="1" noEditPoints="1" noAdjustHandles="1" noChangeArrowheads="1" noChangeShapeType="1" noTextEdit="1"/>
                  </p:cNvSpPr>
                  <p:nvPr/>
                </p:nvSpPr>
                <p:spPr>
                  <a:xfrm rot="16200000">
                    <a:off x="8592560" y="1889898"/>
                    <a:ext cx="1007999"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74F1C2-2DB0-CE53-2873-29137285A317}"/>
                      </a:ext>
                    </a:extLst>
                  </p:cNvPr>
                  <p:cNvSpPr txBox="1"/>
                  <p:nvPr/>
                </p:nvSpPr>
                <p:spPr>
                  <a:xfrm rot="16200000">
                    <a:off x="10265665" y="1882441"/>
                    <a:ext cx="993088"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9" name="TextBox 38">
                    <a:extLst>
                      <a:ext uri="{FF2B5EF4-FFF2-40B4-BE49-F238E27FC236}">
                        <a16:creationId xmlns:a16="http://schemas.microsoft.com/office/drawing/2014/main" id="{EC74F1C2-2DB0-CE53-2873-29137285A317}"/>
                      </a:ext>
                    </a:extLst>
                  </p:cNvPr>
                  <p:cNvSpPr txBox="1">
                    <a:spLocks noRot="1" noChangeAspect="1" noMove="1" noResize="1" noEditPoints="1" noAdjustHandles="1" noChangeArrowheads="1" noChangeShapeType="1" noTextEdit="1"/>
                  </p:cNvSpPr>
                  <p:nvPr/>
                </p:nvSpPr>
                <p:spPr>
                  <a:xfrm rot="16200000">
                    <a:off x="10265665" y="1882441"/>
                    <a:ext cx="993088" cy="338554"/>
                  </a:xfrm>
                  <a:prstGeom prst="rect">
                    <a:avLst/>
                  </a:prstGeom>
                  <a:blipFill>
                    <a:blip r:embed="rId16"/>
                    <a:stretch>
                      <a:fillRect/>
                    </a:stretch>
                  </a:blipFill>
                </p:spPr>
                <p:txBody>
                  <a:bodyPr/>
                  <a:lstStyle/>
                  <a:p>
                    <a:r>
                      <a:rPr lang="en-US">
                        <a:noFill/>
                      </a:rPr>
                      <a:t> </a:t>
                    </a:r>
                  </a:p>
                </p:txBody>
              </p:sp>
            </mc:Fallback>
          </mc:AlternateContent>
        </p:grpSp>
        <p:sp>
          <p:nvSpPr>
            <p:cNvPr id="10" name="Left Bracket 9">
              <a:extLst>
                <a:ext uri="{FF2B5EF4-FFF2-40B4-BE49-F238E27FC236}">
                  <a16:creationId xmlns:a16="http://schemas.microsoft.com/office/drawing/2014/main" id="{CFF96428-1485-F2D9-9A16-B807D642FAFA}"/>
                </a:ext>
              </a:extLst>
            </p:cNvPr>
            <p:cNvSpPr/>
            <p:nvPr/>
          </p:nvSpPr>
          <p:spPr>
            <a:xfrm rot="5400000">
              <a:off x="9247713" y="998676"/>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2" name="Left Bracket 11">
              <a:extLst>
                <a:ext uri="{FF2B5EF4-FFF2-40B4-BE49-F238E27FC236}">
                  <a16:creationId xmlns:a16="http://schemas.microsoft.com/office/drawing/2014/main" id="{E4188072-AFDA-6791-01C2-2D81FAA8593C}"/>
                </a:ext>
              </a:extLst>
            </p:cNvPr>
            <p:cNvSpPr/>
            <p:nvPr/>
          </p:nvSpPr>
          <p:spPr>
            <a:xfrm rot="5400000">
              <a:off x="10910854" y="991542"/>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Slide Number Placeholder 14">
            <a:extLst>
              <a:ext uri="{FF2B5EF4-FFF2-40B4-BE49-F238E27FC236}">
                <a16:creationId xmlns:a16="http://schemas.microsoft.com/office/drawing/2014/main" id="{768D9DC6-B645-B255-1DBD-EF21C62903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21</a:t>
            </a:fld>
            <a:endParaRPr lang="en-AU"/>
          </a:p>
        </p:txBody>
      </p:sp>
    </p:spTree>
    <p:extLst>
      <p:ext uri="{BB962C8B-B14F-4D97-AF65-F5344CB8AC3E}">
        <p14:creationId xmlns:p14="http://schemas.microsoft.com/office/powerpoint/2010/main" val="2360636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a:xfrm>
            <a:off x="360000" y="360000"/>
            <a:ext cx="11484000" cy="545601"/>
          </a:xfrm>
        </p:spPr>
        <p:txBody>
          <a:bodyPr/>
          <a:lstStyle/>
          <a:p>
            <a:r>
              <a:rPr lang="en-AU" dirty="0"/>
              <a:t>1.2 A block sliding down a ramp – sample answer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480945" y="1060426"/>
                <a:ext cx="1153840" cy="711532"/>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480945" y="1060426"/>
                <a:ext cx="1153840" cy="711532"/>
              </a:xfrm>
              <a:prstGeom prst="rect">
                <a:avLst/>
              </a:prstGeom>
              <a:blipFill>
                <a:blip r:embed="rId4"/>
                <a:stretch>
                  <a:fillRect l="-11957" t="-10526"/>
                </a:stretch>
              </a:blipFill>
            </p:spPr>
            <p:txBody>
              <a:bodyPr/>
              <a:lstStyle/>
              <a:p>
                <a:r>
                  <a:rPr lang="en-US">
                    <a:noFill/>
                  </a:rPr>
                  <a:t> </a:t>
                </a:r>
              </a:p>
            </p:txBody>
          </p:sp>
        </mc:Fallback>
      </mc:AlternateContent>
      <p:grpSp>
        <p:nvGrpSpPr>
          <p:cNvPr id="11" name="Group 10" descr="A block at rest at the top of a ramp">
            <a:extLst>
              <a:ext uri="{FF2B5EF4-FFF2-40B4-BE49-F238E27FC236}">
                <a16:creationId xmlns:a16="http://schemas.microsoft.com/office/drawing/2014/main" id="{EF9B1BEA-CAB4-6C19-F870-27EA501930F3}"/>
              </a:ext>
            </a:extLst>
          </p:cNvPr>
          <p:cNvGrpSpPr/>
          <p:nvPr/>
        </p:nvGrpSpPr>
        <p:grpSpPr>
          <a:xfrm>
            <a:off x="480945" y="1768474"/>
            <a:ext cx="4006650" cy="2103774"/>
            <a:chOff x="2503170" y="1987742"/>
            <a:chExt cx="7185660" cy="3772978"/>
          </a:xfrm>
        </p:grpSpPr>
        <p:sp>
          <p:nvSpPr>
            <p:cNvPr id="14" name="Isosceles Triangle 13">
              <a:extLst>
                <a:ext uri="{FF2B5EF4-FFF2-40B4-BE49-F238E27FC236}">
                  <a16:creationId xmlns:a16="http://schemas.microsoft.com/office/drawing/2014/main" id="{E6DBB738-C85E-C58F-434F-7141EF77C2B6}"/>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17" name="Rectangle 16">
              <a:extLst>
                <a:ext uri="{FF2B5EF4-FFF2-40B4-BE49-F238E27FC236}">
                  <a16:creationId xmlns:a16="http://schemas.microsoft.com/office/drawing/2014/main" id="{6D43B820-336B-7498-F8CA-8A332B5B9E68}"/>
                </a:ext>
              </a:extLst>
            </p:cNvPr>
            <p:cNvSpPr/>
            <p:nvPr/>
          </p:nvSpPr>
          <p:spPr>
            <a:xfrm rot="1576110">
              <a:off x="3495450" y="1987742"/>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block</a:t>
              </a:r>
            </a:p>
          </p:txBody>
        </p:sp>
        <p:sp>
          <p:nvSpPr>
            <p:cNvPr id="18" name="TextBox 17">
              <a:extLst>
                <a:ext uri="{FF2B5EF4-FFF2-40B4-BE49-F238E27FC236}">
                  <a16:creationId xmlns:a16="http://schemas.microsoft.com/office/drawing/2014/main" id="{50B6E0EC-DD8C-85A6-5956-20B72A311A48}"/>
                </a:ext>
              </a:extLst>
            </p:cNvPr>
            <p:cNvSpPr txBox="1"/>
            <p:nvPr/>
          </p:nvSpPr>
          <p:spPr>
            <a:xfrm>
              <a:off x="4898748" y="2696386"/>
              <a:ext cx="914400" cy="333141"/>
            </a:xfrm>
            <a:prstGeom prst="rect">
              <a:avLst/>
            </a:prstGeom>
            <a:noFill/>
          </p:spPr>
          <p:txBody>
            <a:bodyPr wrap="none" lIns="0" tIns="0" rIns="0" bIns="0" rtlCol="0">
              <a:noAutofit/>
            </a:bodyPr>
            <a:lstStyle/>
            <a:p>
              <a:pPr algn="l"/>
              <a:r>
                <a:rPr lang="en-AU" sz="1800" b="1">
                  <a:solidFill>
                    <a:srgbClr val="C00000"/>
                  </a:solidFill>
                </a:rPr>
                <a:t>At rest</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480945" y="4159653"/>
                <a:ext cx="1153840" cy="315695"/>
              </a:xfrm>
              <a:prstGeom prst="rect">
                <a:avLst/>
              </a:prstGeom>
              <a:solidFill>
                <a:schemeClr val="bg1"/>
              </a:solidFill>
            </p:spPr>
            <p:txBody>
              <a:bodyPr wrap="square" lIns="0" tIns="0" rIns="0" bIns="0" rtlCol="0">
                <a:noAutofit/>
              </a:bodyPr>
              <a:lstStyle/>
              <a:p>
                <a:pPr algn="l"/>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480945" y="4159653"/>
                <a:ext cx="1153840" cy="315695"/>
              </a:xfrm>
              <a:prstGeom prst="rect">
                <a:avLst/>
              </a:prstGeom>
              <a:blipFill>
                <a:blip r:embed="rId5"/>
                <a:stretch>
                  <a:fillRect l="-11957" t="-23077" b="-30769"/>
                </a:stretch>
              </a:blipFill>
            </p:spPr>
            <p:txBody>
              <a:bodyPr/>
              <a:lstStyle/>
              <a:p>
                <a:r>
                  <a:rPr lang="en-US">
                    <a:noFill/>
                  </a:rPr>
                  <a:t> </a:t>
                </a:r>
              </a:p>
            </p:txBody>
          </p:sp>
        </mc:Fallback>
      </mc:AlternateContent>
      <p:grpSp>
        <p:nvGrpSpPr>
          <p:cNvPr id="60" name="Group 59" descr="A block moving at the bottom of a ramp">
            <a:extLst>
              <a:ext uri="{FF2B5EF4-FFF2-40B4-BE49-F238E27FC236}">
                <a16:creationId xmlns:a16="http://schemas.microsoft.com/office/drawing/2014/main" id="{6C2ECC6A-F250-7EDC-2C78-09B202D9FD8A}"/>
              </a:ext>
            </a:extLst>
          </p:cNvPr>
          <p:cNvGrpSpPr/>
          <p:nvPr/>
        </p:nvGrpSpPr>
        <p:grpSpPr>
          <a:xfrm>
            <a:off x="480945" y="4630995"/>
            <a:ext cx="4419442" cy="1954836"/>
            <a:chOff x="775888" y="4630995"/>
            <a:chExt cx="4419442" cy="1954836"/>
          </a:xfrm>
        </p:grpSpPr>
        <p:grpSp>
          <p:nvGrpSpPr>
            <p:cNvPr id="29" name="Group 28">
              <a:extLst>
                <a:ext uri="{FF2B5EF4-FFF2-40B4-BE49-F238E27FC236}">
                  <a16:creationId xmlns:a16="http://schemas.microsoft.com/office/drawing/2014/main" id="{DAAB1D8C-E11A-121F-4DF8-395E9E766AD5}"/>
                </a:ext>
              </a:extLst>
            </p:cNvPr>
            <p:cNvGrpSpPr/>
            <p:nvPr/>
          </p:nvGrpSpPr>
          <p:grpSpPr>
            <a:xfrm>
              <a:off x="775888" y="4630995"/>
              <a:ext cx="4047132" cy="1954836"/>
              <a:chOff x="2503170" y="2251710"/>
              <a:chExt cx="7264767" cy="3509010"/>
            </a:xfrm>
          </p:grpSpPr>
          <p:sp>
            <p:nvSpPr>
              <p:cNvPr id="30" name="Isosceles Triangle 29">
                <a:extLst>
                  <a:ext uri="{FF2B5EF4-FFF2-40B4-BE49-F238E27FC236}">
                    <a16:creationId xmlns:a16="http://schemas.microsoft.com/office/drawing/2014/main" id="{4D3CEA1B-7AAE-150C-E660-32F0EBFE6C89}"/>
                  </a:ext>
                </a:extLst>
              </p:cNvPr>
              <p:cNvSpPr/>
              <p:nvPr/>
            </p:nvSpPr>
            <p:spPr>
              <a:xfrm>
                <a:off x="2503170" y="2251710"/>
                <a:ext cx="7185660" cy="3509010"/>
              </a:xfrm>
              <a:prstGeom prst="triangle">
                <a:avLst>
                  <a:gd name="adj" fmla="val 0"/>
                </a:avLst>
              </a:prstGeom>
              <a:solidFill>
                <a:schemeClr val="accent4"/>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Ramp</a:t>
                </a:r>
              </a:p>
            </p:txBody>
          </p:sp>
          <p:sp>
            <p:nvSpPr>
              <p:cNvPr id="31" name="Rectangle 30">
                <a:extLst>
                  <a:ext uri="{FF2B5EF4-FFF2-40B4-BE49-F238E27FC236}">
                    <a16:creationId xmlns:a16="http://schemas.microsoft.com/office/drawing/2014/main" id="{01E10C7E-0F79-202C-7313-797E0C7185BC}"/>
                  </a:ext>
                </a:extLst>
              </p:cNvPr>
              <p:cNvSpPr/>
              <p:nvPr/>
            </p:nvSpPr>
            <p:spPr>
              <a:xfrm rot="1576110">
                <a:off x="8396337" y="4361095"/>
                <a:ext cx="1371600" cy="100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800"/>
                  <a:t>block</a:t>
                </a:r>
              </a:p>
            </p:txBody>
          </p:sp>
        </p:grpSp>
        <p:cxnSp>
          <p:nvCxnSpPr>
            <p:cNvPr id="59" name="Straight Arrow Connector 58">
              <a:extLst>
                <a:ext uri="{FF2B5EF4-FFF2-40B4-BE49-F238E27FC236}">
                  <a16:creationId xmlns:a16="http://schemas.microsoft.com/office/drawing/2014/main" id="{F0193DB8-43F3-FD94-EA25-CEDABF6A44BA}"/>
                </a:ext>
              </a:extLst>
            </p:cNvPr>
            <p:cNvCxnSpPr>
              <a:cxnSpLocks/>
            </p:cNvCxnSpPr>
            <p:nvPr/>
          </p:nvCxnSpPr>
          <p:spPr>
            <a:xfrm>
              <a:off x="4778950" y="6262919"/>
              <a:ext cx="416380" cy="24483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descr="(left) a circle with block, ramp and Earth written in it. Arrows are used to show gravitational energy being transformed into both kinetic and thermal energy. &#10;(right) a bar chart showing energy stores before and after. The bar for kinetic energy after is almost as high the initial gravitational bar and the thermal bar afterwards makes up the difference. ">
            <a:extLst>
              <a:ext uri="{FF2B5EF4-FFF2-40B4-BE49-F238E27FC236}">
                <a16:creationId xmlns:a16="http://schemas.microsoft.com/office/drawing/2014/main" id="{5E93A2CB-3185-20E1-0989-32E315767595}"/>
              </a:ext>
            </a:extLst>
          </p:cNvPr>
          <p:cNvGrpSpPr/>
          <p:nvPr/>
        </p:nvGrpSpPr>
        <p:grpSpPr>
          <a:xfrm>
            <a:off x="5247349" y="905900"/>
            <a:ext cx="6862014" cy="5889246"/>
            <a:chOff x="5247349" y="905900"/>
            <a:chExt cx="6862014" cy="5889246"/>
          </a:xfrm>
        </p:grpSpPr>
        <p:grpSp>
          <p:nvGrpSpPr>
            <p:cNvPr id="12" name="Group 11" descr="(left) a circle with block, ramp and Earth written in it. Arrows are used to show gravitational energy being transformed into both kinetic and thermal energy. &#10;(right) a bar chart showing energy stores before and after. The bar for kinetic energy after is almost as high the initial gravitational bar and the thermal bar afterwards makes up the difference. ">
              <a:extLst>
                <a:ext uri="{FF2B5EF4-FFF2-40B4-BE49-F238E27FC236}">
                  <a16:creationId xmlns:a16="http://schemas.microsoft.com/office/drawing/2014/main" id="{F875143C-7F83-4E09-67F2-ECB9284F92AD}"/>
                </a:ext>
              </a:extLst>
            </p:cNvPr>
            <p:cNvGrpSpPr/>
            <p:nvPr/>
          </p:nvGrpSpPr>
          <p:grpSpPr>
            <a:xfrm>
              <a:off x="5247349" y="905900"/>
              <a:ext cx="6862014" cy="5889246"/>
              <a:chOff x="5247349" y="905900"/>
              <a:chExt cx="6862014" cy="5889246"/>
            </a:xfrm>
          </p:grpSpPr>
          <p:sp>
            <p:nvSpPr>
              <p:cNvPr id="10" name="Rectangle 9">
                <a:extLst>
                  <a:ext uri="{FF2B5EF4-FFF2-40B4-BE49-F238E27FC236}">
                    <a16:creationId xmlns:a16="http://schemas.microsoft.com/office/drawing/2014/main" id="{AA50DEB2-9C45-8E54-8B29-E1373272AE8C}"/>
                  </a:ext>
                </a:extLst>
              </p:cNvPr>
              <p:cNvSpPr/>
              <p:nvPr/>
            </p:nvSpPr>
            <p:spPr>
              <a:xfrm>
                <a:off x="5247349" y="905900"/>
                <a:ext cx="6748444" cy="5889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a:extLst>
                  <a:ext uri="{FF2B5EF4-FFF2-40B4-BE49-F238E27FC236}">
                    <a16:creationId xmlns:a16="http://schemas.microsoft.com/office/drawing/2014/main" id="{DA854020-64CA-9987-8F43-379154B70C01}"/>
                  </a:ext>
                </a:extLst>
              </p:cNvPr>
              <p:cNvGrpSpPr/>
              <p:nvPr/>
            </p:nvGrpSpPr>
            <p:grpSpPr>
              <a:xfrm>
                <a:off x="5337767" y="1145039"/>
                <a:ext cx="6771596" cy="5581605"/>
                <a:chOff x="4644948" y="984881"/>
                <a:chExt cx="6771596" cy="5581605"/>
              </a:xfrm>
            </p:grpSpPr>
            <p:grpSp>
              <p:nvGrpSpPr>
                <p:cNvPr id="47" name="Group 46">
                  <a:extLst>
                    <a:ext uri="{FF2B5EF4-FFF2-40B4-BE49-F238E27FC236}">
                      <a16:creationId xmlns:a16="http://schemas.microsoft.com/office/drawing/2014/main" id="{7E2C78F6-1C79-F793-3481-BC121DAF236B}"/>
                    </a:ext>
                  </a:extLst>
                </p:cNvPr>
                <p:cNvGrpSpPr/>
                <p:nvPr/>
              </p:nvGrpSpPr>
              <p:grpSpPr>
                <a:xfrm>
                  <a:off x="4644948" y="984881"/>
                  <a:ext cx="6771596" cy="5581605"/>
                  <a:chOff x="4644948" y="984881"/>
                  <a:chExt cx="6771596" cy="5581605"/>
                </a:xfrm>
              </p:grpSpPr>
              <p:grpSp>
                <p:nvGrpSpPr>
                  <p:cNvPr id="52" name="Group 51">
                    <a:extLst>
                      <a:ext uri="{FF2B5EF4-FFF2-40B4-BE49-F238E27FC236}">
                        <a16:creationId xmlns:a16="http://schemas.microsoft.com/office/drawing/2014/main" id="{0269F5E4-6D34-6556-FF34-EB73EEFDB3E7}"/>
                      </a:ext>
                    </a:extLst>
                  </p:cNvPr>
                  <p:cNvGrpSpPr/>
                  <p:nvPr/>
                </p:nvGrpSpPr>
                <p:grpSpPr>
                  <a:xfrm>
                    <a:off x="4644948" y="984881"/>
                    <a:ext cx="6771596" cy="5581605"/>
                    <a:chOff x="5181705" y="1583466"/>
                    <a:chExt cx="4564384" cy="3762274"/>
                  </a:xfrm>
                </p:grpSpPr>
                <p:grpSp>
                  <p:nvGrpSpPr>
                    <p:cNvPr id="80" name="Group 79">
                      <a:extLst>
                        <a:ext uri="{FF2B5EF4-FFF2-40B4-BE49-F238E27FC236}">
                          <a16:creationId xmlns:a16="http://schemas.microsoft.com/office/drawing/2014/main" id="{73636AD8-06C7-0548-BBF9-A785920E79E7}"/>
                        </a:ext>
                      </a:extLst>
                    </p:cNvPr>
                    <p:cNvGrpSpPr/>
                    <p:nvPr/>
                  </p:nvGrpSpPr>
                  <p:grpSpPr>
                    <a:xfrm>
                      <a:off x="5181705" y="1583466"/>
                      <a:ext cx="4564384" cy="3762274"/>
                      <a:chOff x="7548985" y="2154006"/>
                      <a:chExt cx="4564384" cy="3762274"/>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ea typeface="Calibri" panose="020F0502020204030204" pitchFamily="34" charset="0"/>
                              <a:cs typeface="Times New Roman" panose="02020603050405020304" pitchFamily="18" charset="0"/>
                            </a:rPr>
                            <a:t> </a:t>
                          </a:r>
                          <a:r>
                            <a:rPr lang="en-AU" sz="1600">
                              <a:solidFill>
                                <a:schemeClr val="tx1"/>
                              </a:solidFill>
                              <a:effectLst/>
                              <a:ea typeface="Calibri" panose="020F0502020204030204" pitchFamily="34" charset="0"/>
                              <a:cs typeface="Times New Roman" panose="02020603050405020304" pitchFamily="18" charset="0"/>
                            </a:rPr>
                            <a:t>Block + ramp + Earth</a:t>
                          </a:r>
                        </a:p>
                      </p:txBody>
                    </p:sp>
                    <p:pic>
                      <p:nvPicPr>
                        <p:cNvPr id="9" name="Graphic 8">
                          <a:extLst>
                            <a:ext uri="{FF2B5EF4-FFF2-40B4-BE49-F238E27FC236}">
                              <a16:creationId xmlns:a16="http://schemas.microsoft.com/office/drawing/2014/main" id="{F9B4619F-8469-4177-A25A-4A9DF36BBB7A}"/>
                            </a:ext>
                          </a:extLst>
                        </p:cNvPr>
                        <p:cNvPicPr/>
                        <p:nvPr/>
                      </p:nvPicPr>
                      <p:blipFill>
                        <a:blip r:embed="rId6">
                          <a:extLst>
                            <a:ext uri="{96DAC541-7B7A-43D3-8B79-37D633B846F1}">
                              <asvg:svgBlip xmlns:asvg="http://schemas.microsoft.com/office/drawing/2016/SVG/main" r:embed="rId7"/>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46965" y="2154838"/>
                            <a:ext cx="958850" cy="714318"/>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46965" y="2154838"/>
                            <a:ext cx="958850" cy="714318"/>
                          </a:xfrm>
                          <a:prstGeom prst="rect">
                            <a:avLst/>
                          </a:prstGeom>
                          <a:blipFill>
                            <a:blip r:embed="rId8"/>
                            <a:stretch>
                              <a:fillRect l="-8850" t="-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54519" y="2154006"/>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54519" y="2154006"/>
                            <a:ext cx="958850" cy="714319"/>
                          </a:xfrm>
                          <a:prstGeom prst="rect">
                            <a:avLst/>
                          </a:prstGeom>
                          <a:blipFill>
                            <a:blip r:embed="rId9"/>
                            <a:stretch>
                              <a:fillRect l="-8850" t="-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0"/>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300984" y="3354900"/>
                        <a:ext cx="194744" cy="1029987"/>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791938-0114-471C-50BA-9104BF501E31}"/>
                              </a:ext>
                            </a:extLst>
                          </p:cNvPr>
                          <p:cNvSpPr txBox="1"/>
                          <p:nvPr/>
                        </p:nvSpPr>
                        <p:spPr>
                          <a:xfrm rot="16200000">
                            <a:off x="9693714" y="2784166"/>
                            <a:ext cx="594778" cy="2416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3" name="TextBox 32">
                            <a:extLst>
                              <a:ext uri="{FF2B5EF4-FFF2-40B4-BE49-F238E27FC236}">
                                <a16:creationId xmlns:a16="http://schemas.microsoft.com/office/drawing/2014/main" id="{C1791938-0114-471C-50BA-9104BF501E31}"/>
                              </a:ext>
                            </a:extLst>
                          </p:cNvPr>
                          <p:cNvSpPr txBox="1">
                            <a:spLocks noRot="1" noChangeAspect="1" noMove="1" noResize="1" noEditPoints="1" noAdjustHandles="1" noChangeArrowheads="1" noChangeShapeType="1" noTextEdit="1"/>
                          </p:cNvSpPr>
                          <p:nvPr/>
                        </p:nvSpPr>
                        <p:spPr>
                          <a:xfrm rot="16200000">
                            <a:off x="9693714" y="2784166"/>
                            <a:ext cx="594778" cy="241687"/>
                          </a:xfrm>
                          <a:prstGeom prst="rect">
                            <a:avLst/>
                          </a:prstGeom>
                          <a:blipFill>
                            <a:blip r:embed="rId11"/>
                            <a:stretch>
                              <a:fillRect t="-34286" r="-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9711" y="2780126"/>
                            <a:ext cx="594778" cy="2497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9711" y="2780126"/>
                            <a:ext cx="594778" cy="249765"/>
                          </a:xfrm>
                          <a:prstGeom prst="rect">
                            <a:avLst/>
                          </a:prstGeom>
                          <a:blipFill>
                            <a:blip r:embed="rId12"/>
                            <a:stretch>
                              <a:fillRect t="-3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975964" y="2796311"/>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975964" y="2796311"/>
                            <a:ext cx="594777" cy="228202"/>
                          </a:xfrm>
                          <a:prstGeom prst="rect">
                            <a:avLst/>
                          </a:prstGeom>
                          <a:blipFill>
                            <a:blip r:embed="rId13"/>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94764"/>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94764"/>
                            <a:ext cx="594777" cy="22820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2E38AE2-DDF4-345E-AA15-7E248B67E7FF}"/>
                              </a:ext>
                            </a:extLst>
                          </p:cNvPr>
                          <p:cNvSpPr txBox="1"/>
                          <p:nvPr/>
                        </p:nvSpPr>
                        <p:spPr>
                          <a:xfrm>
                            <a:off x="8185360" y="3299754"/>
                            <a:ext cx="594777" cy="2641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US" sz="1800" b="0" i="1" smtClean="0">
                                          <a:latin typeface="Cambria Math" panose="02040503050406030204" pitchFamily="18" charset="0"/>
                                        </a:rPr>
                                        <m:t>𝑔𝑟𝑎𝑣𝑖𝑡𝑎𝑡𝑖𝑜𝑛𝑎𝑙</m:t>
                                      </m:r>
                                    </m:sub>
                                  </m:sSub>
                                </m:oMath>
                              </m:oMathPara>
                            </a14:m>
                            <a:endParaRPr lang="en-AU" sz="1800"/>
                          </a:p>
                        </p:txBody>
                      </p:sp>
                    </mc:Choice>
                    <mc:Fallback xmlns="">
                      <p:sp>
                        <p:nvSpPr>
                          <p:cNvPr id="44" name="TextBox 43">
                            <a:extLst>
                              <a:ext uri="{FF2B5EF4-FFF2-40B4-BE49-F238E27FC236}">
                                <a16:creationId xmlns:a16="http://schemas.microsoft.com/office/drawing/2014/main" id="{F2E38AE2-DDF4-345E-AA15-7E248B67E7FF}"/>
                              </a:ext>
                            </a:extLst>
                          </p:cNvPr>
                          <p:cNvSpPr txBox="1">
                            <a:spLocks noRot="1" noChangeAspect="1" noMove="1" noResize="1" noEditPoints="1" noAdjustHandles="1" noChangeArrowheads="1" noChangeShapeType="1" noTextEdit="1"/>
                          </p:cNvSpPr>
                          <p:nvPr/>
                        </p:nvSpPr>
                        <p:spPr>
                          <a:xfrm>
                            <a:off x="8185360" y="3299754"/>
                            <a:ext cx="594777" cy="264161"/>
                          </a:xfrm>
                          <a:prstGeom prst="rect">
                            <a:avLst/>
                          </a:prstGeom>
                          <a:blipFill>
                            <a:blip r:embed="rId15"/>
                            <a:stretch>
                              <a:fillRect r="-51429" b="-9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0C9A100-4637-36DB-415F-BA5915118CE5}"/>
                              </a:ext>
                            </a:extLst>
                          </p:cNvPr>
                          <p:cNvSpPr txBox="1"/>
                          <p:nvPr/>
                        </p:nvSpPr>
                        <p:spPr>
                          <a:xfrm>
                            <a:off x="8650806" y="3853160"/>
                            <a:ext cx="594776"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AU" sz="1800" b="0" i="1" smtClean="0">
                                          <a:latin typeface="Cambria Math" panose="02040503050406030204" pitchFamily="18" charset="0"/>
                                        </a:rPr>
                                        <m:t>𝐸</m:t>
                                      </m:r>
                                    </m:e>
                                    <m:sub>
                                      <m:r>
                                        <a:rPr lang="en-AU" sz="1800" b="0" i="1" smtClean="0">
                                          <a:latin typeface="Cambria Math" panose="02040503050406030204" pitchFamily="18" charset="0"/>
                                        </a:rPr>
                                        <m:t>𝑡h𝑒𝑟𝑚𝑎𝑙</m:t>
                                      </m:r>
                                    </m:sub>
                                  </m:sSub>
                                </m:oMath>
                              </m:oMathPara>
                            </a14:m>
                            <a:endParaRPr lang="en-AU" sz="1800"/>
                          </a:p>
                        </p:txBody>
                      </p:sp>
                    </mc:Choice>
                    <mc:Fallback xmlns="">
                      <p:sp>
                        <p:nvSpPr>
                          <p:cNvPr id="45" name="TextBox 44">
                            <a:extLst>
                              <a:ext uri="{FF2B5EF4-FFF2-40B4-BE49-F238E27FC236}">
                                <a16:creationId xmlns:a16="http://schemas.microsoft.com/office/drawing/2014/main" id="{D0C9A100-4637-36DB-415F-BA5915118CE5}"/>
                              </a:ext>
                            </a:extLst>
                          </p:cNvPr>
                          <p:cNvSpPr txBox="1">
                            <a:spLocks noRot="1" noChangeAspect="1" noMove="1" noResize="1" noEditPoints="1" noAdjustHandles="1" noChangeArrowheads="1" noChangeShapeType="1" noTextEdit="1"/>
                          </p:cNvSpPr>
                          <p:nvPr/>
                        </p:nvSpPr>
                        <p:spPr>
                          <a:xfrm>
                            <a:off x="8650806" y="3853160"/>
                            <a:ext cx="594776" cy="248948"/>
                          </a:xfrm>
                          <a:prstGeom prst="rect">
                            <a:avLst/>
                          </a:prstGeom>
                          <a:blipFill>
                            <a:blip r:embed="rId16"/>
                            <a:stretch>
                              <a:fillRect b="-3333"/>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44" idx="2"/>
                        <a:endCxn id="45" idx="0"/>
                      </p:cNvCxnSpPr>
                      <p:nvPr/>
                    </p:nvCxnSpPr>
                    <p:spPr>
                      <a:xfrm>
                        <a:off x="8482749" y="3563915"/>
                        <a:ext cx="465445" cy="289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42DB64D-94F5-303E-1527-148F4430865F}"/>
                            </a:ext>
                          </a:extLst>
                        </p:cNvPr>
                        <p:cNvSpPr txBox="1"/>
                        <p:nvPr/>
                      </p:nvSpPr>
                      <p:spPr>
                        <a:xfrm>
                          <a:off x="5419635" y="3276648"/>
                          <a:ext cx="594777"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35" name="TextBox 34">
                          <a:extLst>
                            <a:ext uri="{FF2B5EF4-FFF2-40B4-BE49-F238E27FC236}">
                              <a16:creationId xmlns:a16="http://schemas.microsoft.com/office/drawing/2014/main" id="{342DB64D-94F5-303E-1527-148F4430865F}"/>
                            </a:ext>
                          </a:extLst>
                        </p:cNvPr>
                        <p:cNvSpPr txBox="1">
                          <a:spLocks noRot="1" noChangeAspect="1" noMove="1" noResize="1" noEditPoints="1" noAdjustHandles="1" noChangeArrowheads="1" noChangeShapeType="1" noTextEdit="1"/>
                        </p:cNvSpPr>
                        <p:nvPr/>
                      </p:nvSpPr>
                      <p:spPr>
                        <a:xfrm>
                          <a:off x="5419635" y="3276648"/>
                          <a:ext cx="594777" cy="248948"/>
                        </a:xfrm>
                        <a:prstGeom prst="rect">
                          <a:avLst/>
                        </a:prstGeom>
                        <a:blipFill>
                          <a:blip r:embed="rId17"/>
                          <a:stretch>
                            <a:fillRect b="-3448"/>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DBDBBDA5-40C8-3D24-B77B-CDFBA2BCCA7E}"/>
                        </a:ext>
                      </a:extLst>
                    </p:cNvPr>
                    <p:cNvCxnSpPr>
                      <a:cxnSpLocks/>
                      <a:stCxn id="44" idx="2"/>
                      <a:endCxn id="35" idx="0"/>
                    </p:cNvCxnSpPr>
                    <p:nvPr/>
                  </p:nvCxnSpPr>
                  <p:spPr>
                    <a:xfrm flipH="1">
                      <a:off x="5717024" y="2993375"/>
                      <a:ext cx="398446" cy="283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9" name="Rectangle: Rounded Corners 48">
                    <a:extLst>
                      <a:ext uri="{FF2B5EF4-FFF2-40B4-BE49-F238E27FC236}">
                        <a16:creationId xmlns:a16="http://schemas.microsoft.com/office/drawing/2014/main" id="{EC38D6CA-AA1C-5300-37C7-B85E6458F156}"/>
                      </a:ext>
                    </a:extLst>
                  </p:cNvPr>
                  <p:cNvSpPr/>
                  <p:nvPr/>
                </p:nvSpPr>
                <p:spPr>
                  <a:xfrm>
                    <a:off x="8127273" y="2560837"/>
                    <a:ext cx="320012" cy="1727066"/>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65C2FE8-3058-87E4-6C36-B443871C6C4D}"/>
                        </a:ext>
                      </a:extLst>
                    </p:cNvPr>
                    <p:cNvSpPr txBox="1"/>
                    <p:nvPr/>
                  </p:nvSpPr>
                  <p:spPr>
                    <a:xfrm rot="16200000">
                      <a:off x="8592560" y="1889898"/>
                      <a:ext cx="1007999"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6" name="TextBox 35">
                      <a:extLst>
                        <a:ext uri="{FF2B5EF4-FFF2-40B4-BE49-F238E27FC236}">
                          <a16:creationId xmlns:a16="http://schemas.microsoft.com/office/drawing/2014/main" id="{B65C2FE8-3058-87E4-6C36-B443871C6C4D}"/>
                        </a:ext>
                      </a:extLst>
                    </p:cNvPr>
                    <p:cNvSpPr txBox="1">
                      <a:spLocks noRot="1" noChangeAspect="1" noMove="1" noResize="1" noEditPoints="1" noAdjustHandles="1" noChangeArrowheads="1" noChangeShapeType="1" noTextEdit="1"/>
                    </p:cNvSpPr>
                    <p:nvPr/>
                  </p:nvSpPr>
                  <p:spPr>
                    <a:xfrm rot="16200000">
                      <a:off x="8592560" y="1889898"/>
                      <a:ext cx="1007999" cy="338554"/>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74F1C2-2DB0-CE53-2873-29137285A317}"/>
                        </a:ext>
                      </a:extLst>
                    </p:cNvPr>
                    <p:cNvSpPr txBox="1"/>
                    <p:nvPr/>
                  </p:nvSpPr>
                  <p:spPr>
                    <a:xfrm rot="16200000">
                      <a:off x="10265665" y="1882441"/>
                      <a:ext cx="993088"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9" name="TextBox 38">
                      <a:extLst>
                        <a:ext uri="{FF2B5EF4-FFF2-40B4-BE49-F238E27FC236}">
                          <a16:creationId xmlns:a16="http://schemas.microsoft.com/office/drawing/2014/main" id="{EC74F1C2-2DB0-CE53-2873-29137285A317}"/>
                        </a:ext>
                      </a:extLst>
                    </p:cNvPr>
                    <p:cNvSpPr txBox="1">
                      <a:spLocks noRot="1" noChangeAspect="1" noMove="1" noResize="1" noEditPoints="1" noAdjustHandles="1" noChangeArrowheads="1" noChangeShapeType="1" noTextEdit="1"/>
                    </p:cNvSpPr>
                    <p:nvPr/>
                  </p:nvSpPr>
                  <p:spPr>
                    <a:xfrm rot="16200000">
                      <a:off x="10265665" y="1882441"/>
                      <a:ext cx="993088" cy="338554"/>
                    </a:xfrm>
                    <a:prstGeom prst="rect">
                      <a:avLst/>
                    </a:prstGeom>
                    <a:blipFill>
                      <a:blip r:embed="rId19"/>
                      <a:stretch>
                        <a:fillRect/>
                      </a:stretch>
                    </a:blipFill>
                  </p:spPr>
                  <p:txBody>
                    <a:bodyPr/>
                    <a:lstStyle/>
                    <a:p>
                      <a:r>
                        <a:rPr lang="en-US">
                          <a:noFill/>
                        </a:rPr>
                        <a:t> </a:t>
                      </a:r>
                    </a:p>
                  </p:txBody>
                </p:sp>
              </mc:Fallback>
            </mc:AlternateContent>
            <p:sp>
              <p:nvSpPr>
                <p:cNvPr id="42" name="Rectangle: Rounded Corners 41">
                  <a:extLst>
                    <a:ext uri="{FF2B5EF4-FFF2-40B4-BE49-F238E27FC236}">
                      <a16:creationId xmlns:a16="http://schemas.microsoft.com/office/drawing/2014/main" id="{19970B5D-7974-C6D1-E04E-E293FC66B295}"/>
                    </a:ext>
                  </a:extLst>
                </p:cNvPr>
                <p:cNvSpPr/>
                <p:nvPr/>
              </p:nvSpPr>
              <p:spPr>
                <a:xfrm>
                  <a:off x="10617750" y="4097025"/>
                  <a:ext cx="288917" cy="192515"/>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13" name="Left Bracket 12">
              <a:extLst>
                <a:ext uri="{FF2B5EF4-FFF2-40B4-BE49-F238E27FC236}">
                  <a16:creationId xmlns:a16="http://schemas.microsoft.com/office/drawing/2014/main" id="{C98C6DDC-27D3-74FA-AFF7-41D794C71568}"/>
                </a:ext>
              </a:extLst>
            </p:cNvPr>
            <p:cNvSpPr/>
            <p:nvPr/>
          </p:nvSpPr>
          <p:spPr>
            <a:xfrm rot="5400000">
              <a:off x="9383998" y="912017"/>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Left Bracket 14">
              <a:extLst>
                <a:ext uri="{FF2B5EF4-FFF2-40B4-BE49-F238E27FC236}">
                  <a16:creationId xmlns:a16="http://schemas.microsoft.com/office/drawing/2014/main" id="{9201FA49-64F9-9D59-BA1A-0C73564BCEAF}"/>
                </a:ext>
              </a:extLst>
            </p:cNvPr>
            <p:cNvSpPr/>
            <p:nvPr/>
          </p:nvSpPr>
          <p:spPr>
            <a:xfrm rot="5400000">
              <a:off x="11042074" y="912018"/>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20" name="Slide Number Placeholder 19">
            <a:extLst>
              <a:ext uri="{FF2B5EF4-FFF2-40B4-BE49-F238E27FC236}">
                <a16:creationId xmlns:a16="http://schemas.microsoft.com/office/drawing/2014/main" id="{D43549A8-C866-004C-5ECB-3DA453E63B5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22</a:t>
            </a:fld>
            <a:endParaRPr lang="en-AU"/>
          </a:p>
        </p:txBody>
      </p:sp>
    </p:spTree>
    <p:extLst>
      <p:ext uri="{BB962C8B-B14F-4D97-AF65-F5344CB8AC3E}">
        <p14:creationId xmlns:p14="http://schemas.microsoft.com/office/powerpoint/2010/main" val="248271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a:xfrm>
            <a:off x="360000" y="360000"/>
            <a:ext cx="11484000" cy="545601"/>
          </a:xfrm>
        </p:spPr>
        <p:txBody>
          <a:bodyPr/>
          <a:lstStyle/>
          <a:p>
            <a:r>
              <a:rPr lang="en-AU" dirty="0">
                <a:latin typeface="+mj-lt"/>
              </a:rPr>
              <a:t>1.2 Solar cell and electric fan – blank</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360000" y="1103725"/>
                <a:ext cx="1160209" cy="291917"/>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360000" y="1103725"/>
                <a:ext cx="1160209" cy="291917"/>
              </a:xfrm>
              <a:prstGeom prst="rect">
                <a:avLst/>
              </a:prstGeom>
              <a:blipFill>
                <a:blip r:embed="rId3"/>
                <a:stretch>
                  <a:fillRect l="-11957" t="-20833" b="-45833"/>
                </a:stretch>
              </a:blipFill>
            </p:spPr>
            <p:txBody>
              <a:bodyPr/>
              <a:lstStyle/>
              <a:p>
                <a:r>
                  <a:rPr lang="en-US">
                    <a:noFill/>
                  </a:rPr>
                  <a:t> </a:t>
                </a:r>
              </a:p>
            </p:txBody>
          </p:sp>
        </mc:Fallback>
      </mc:AlternateContent>
      <p:grpSp>
        <p:nvGrpSpPr>
          <p:cNvPr id="14" name="Group 13" descr="A pictorial representation of a lamp (off), solar cell and stationary fan.">
            <a:extLst>
              <a:ext uri="{FF2B5EF4-FFF2-40B4-BE49-F238E27FC236}">
                <a16:creationId xmlns:a16="http://schemas.microsoft.com/office/drawing/2014/main" id="{A6638771-A86B-51D8-E3C3-5F03F9E2E549}"/>
              </a:ext>
            </a:extLst>
          </p:cNvPr>
          <p:cNvGrpSpPr/>
          <p:nvPr/>
        </p:nvGrpSpPr>
        <p:grpSpPr>
          <a:xfrm>
            <a:off x="563200" y="1683847"/>
            <a:ext cx="3569852" cy="1954657"/>
            <a:chOff x="714529" y="1829943"/>
            <a:chExt cx="3569852" cy="1954657"/>
          </a:xfrm>
        </p:grpSpPr>
        <p:grpSp>
          <p:nvGrpSpPr>
            <p:cNvPr id="78" name="Group 77" descr="A pictorial representation of a lamp, solar cell and stationary fan.">
              <a:extLst>
                <a:ext uri="{FF2B5EF4-FFF2-40B4-BE49-F238E27FC236}">
                  <a16:creationId xmlns:a16="http://schemas.microsoft.com/office/drawing/2014/main" id="{0BA92417-40E3-E194-0B4F-BF5A487025C0}"/>
                </a:ext>
              </a:extLst>
            </p:cNvPr>
            <p:cNvGrpSpPr/>
            <p:nvPr/>
          </p:nvGrpSpPr>
          <p:grpSpPr>
            <a:xfrm>
              <a:off x="714529" y="1829943"/>
              <a:ext cx="3569852" cy="1954657"/>
              <a:chOff x="714529" y="1829943"/>
              <a:chExt cx="3569852" cy="1954657"/>
            </a:xfrm>
          </p:grpSpPr>
          <p:pic>
            <p:nvPicPr>
              <p:cNvPr id="25" name="Graphic 24" descr="Streetlight with solid fill">
                <a:extLst>
                  <a:ext uri="{FF2B5EF4-FFF2-40B4-BE49-F238E27FC236}">
                    <a16:creationId xmlns:a16="http://schemas.microsoft.com/office/drawing/2014/main" id="{74AF4CEE-D623-EFF9-D6CC-ACB7CE63A7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529" y="1829943"/>
                <a:ext cx="1525279" cy="1525279"/>
              </a:xfrm>
              <a:prstGeom prst="rect">
                <a:avLst/>
              </a:prstGeom>
            </p:spPr>
          </p:pic>
          <p:grpSp>
            <p:nvGrpSpPr>
              <p:cNvPr id="54" name="Group 53">
                <a:extLst>
                  <a:ext uri="{FF2B5EF4-FFF2-40B4-BE49-F238E27FC236}">
                    <a16:creationId xmlns:a16="http://schemas.microsoft.com/office/drawing/2014/main" id="{18B52F88-89F2-B1E4-8176-85F4319223A1}"/>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26" name="Rectangle: Rounded Corners 25">
                  <a:extLst>
                    <a:ext uri="{FF2B5EF4-FFF2-40B4-BE49-F238E27FC236}">
                      <a16:creationId xmlns:a16="http://schemas.microsoft.com/office/drawing/2014/main" id="{B68045C5-2414-560C-AAB2-9778E6525AE8}"/>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41" name="Straight Connector 40">
                  <a:extLst>
                    <a:ext uri="{FF2B5EF4-FFF2-40B4-BE49-F238E27FC236}">
                      <a16:creationId xmlns:a16="http://schemas.microsoft.com/office/drawing/2014/main" id="{28618B40-CB50-122B-144E-D3473CF80D21}"/>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1096D36-7A60-1730-0EDF-BB5D04AF7098}"/>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4CFAECE8-8CC3-8372-C468-430E932EC087}"/>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E8A8BDA3-28B1-ABC3-1D1D-48959A5325B1}"/>
                    </a:ext>
                  </a:extLst>
                </p:cNvPr>
                <p:cNvCxnSpPr>
                  <a:cxnSpLocks/>
                  <a:stCxn id="26" idx="1"/>
                  <a:endCxn id="26"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58" name="Straight Connector 57">
                <a:extLst>
                  <a:ext uri="{FF2B5EF4-FFF2-40B4-BE49-F238E27FC236}">
                    <a16:creationId xmlns:a16="http://schemas.microsoft.com/office/drawing/2014/main" id="{42A0966E-6202-44C3-7E6A-7CB8CCB3D988}"/>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42052CD-1CCC-AAF3-3A01-D41FEF1B2E3E}"/>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76A2655-93A8-78FB-9E0F-EBCEA1541DA9}"/>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753827D-AE91-2FCA-533D-D2FDF1F49B52}"/>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DEC5D5DD-C833-07EA-9DCD-62FB4CAE41CF}"/>
                  </a:ext>
                </a:extLst>
              </p:cNvPr>
              <p:cNvGrpSpPr/>
              <p:nvPr/>
            </p:nvGrpSpPr>
            <p:grpSpPr>
              <a:xfrm>
                <a:off x="3639140" y="2718021"/>
                <a:ext cx="645241" cy="630402"/>
                <a:chOff x="3639140" y="2718021"/>
                <a:chExt cx="645241" cy="630402"/>
              </a:xfrm>
            </p:grpSpPr>
            <p:sp>
              <p:nvSpPr>
                <p:cNvPr id="74" name="Isosceles Triangle 73">
                  <a:extLst>
                    <a:ext uri="{FF2B5EF4-FFF2-40B4-BE49-F238E27FC236}">
                      <a16:creationId xmlns:a16="http://schemas.microsoft.com/office/drawing/2014/main" id="{EE8910B9-301F-89DF-2F42-67BFE37D3B28}"/>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Isosceles Triangle 72">
                  <a:extLst>
                    <a:ext uri="{FF2B5EF4-FFF2-40B4-BE49-F238E27FC236}">
                      <a16:creationId xmlns:a16="http://schemas.microsoft.com/office/drawing/2014/main" id="{90EBEC4A-8F82-702E-74D6-44609A46B206}"/>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Isosceles Triangle 71">
                  <a:extLst>
                    <a:ext uri="{FF2B5EF4-FFF2-40B4-BE49-F238E27FC236}">
                      <a16:creationId xmlns:a16="http://schemas.microsoft.com/office/drawing/2014/main" id="{C6670A83-8115-DE44-128A-4A4C3AB60364}"/>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Isosceles Triangle 70">
                  <a:extLst>
                    <a:ext uri="{FF2B5EF4-FFF2-40B4-BE49-F238E27FC236}">
                      <a16:creationId xmlns:a16="http://schemas.microsoft.com/office/drawing/2014/main" id="{C7E3FED4-6AA4-823D-A31A-E44C54C930E9}"/>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lowchart: Connector 69">
                  <a:extLst>
                    <a:ext uri="{FF2B5EF4-FFF2-40B4-BE49-F238E27FC236}">
                      <a16:creationId xmlns:a16="http://schemas.microsoft.com/office/drawing/2014/main" id="{317C1D01-8C3C-75E2-6D28-E407BF4B7807}"/>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76" name="Straight Connector 75">
                <a:extLst>
                  <a:ext uri="{FF2B5EF4-FFF2-40B4-BE49-F238E27FC236}">
                    <a16:creationId xmlns:a16="http://schemas.microsoft.com/office/drawing/2014/main" id="{4A775BDA-8AD1-9215-733D-C6DC10A10386}"/>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E6C3883D-ABC5-E2F9-0E3B-94A439DB9C0F}"/>
                </a:ext>
              </a:extLst>
            </p:cNvPr>
            <p:cNvSpPr/>
            <p:nvPr/>
          </p:nvSpPr>
          <p:spPr>
            <a:xfrm>
              <a:off x="1433945" y="2074434"/>
              <a:ext cx="591030" cy="272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360000" y="3926709"/>
                <a:ext cx="1160209" cy="315695"/>
              </a:xfrm>
              <a:prstGeom prst="rect">
                <a:avLst/>
              </a:prstGeom>
              <a:solidFill>
                <a:schemeClr val="bg1"/>
              </a:solidFill>
            </p:spPr>
            <p:txBody>
              <a:bodyPr wrap="square" lIns="0" tIns="0" rIns="0" bIns="0" rtlCol="0">
                <a:noAutofit/>
              </a:bodyPr>
              <a:lstStyle/>
              <a:p>
                <a:pPr algn="l"/>
                <a:r>
                  <a:rPr lang="en-AU" sz="1800" b="1">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360000" y="3926709"/>
                <a:ext cx="1160209" cy="315695"/>
              </a:xfrm>
              <a:prstGeom prst="rect">
                <a:avLst/>
              </a:prstGeom>
              <a:blipFill>
                <a:blip r:embed="rId6"/>
                <a:stretch>
                  <a:fillRect l="-11957" t="-23077" b="-30769"/>
                </a:stretch>
              </a:blipFill>
            </p:spPr>
            <p:txBody>
              <a:bodyPr/>
              <a:lstStyle/>
              <a:p>
                <a:r>
                  <a:rPr lang="en-US">
                    <a:noFill/>
                  </a:rPr>
                  <a:t> </a:t>
                </a:r>
              </a:p>
            </p:txBody>
          </p:sp>
        </mc:Fallback>
      </mc:AlternateContent>
      <p:grpSp>
        <p:nvGrpSpPr>
          <p:cNvPr id="13" name="Group 12" descr="A pictorial representation of a lamp, solar cell and a moving fan.">
            <a:extLst>
              <a:ext uri="{FF2B5EF4-FFF2-40B4-BE49-F238E27FC236}">
                <a16:creationId xmlns:a16="http://schemas.microsoft.com/office/drawing/2014/main" id="{031E9043-1CD7-DC6F-A064-BA66BF5FA96A}"/>
              </a:ext>
            </a:extLst>
          </p:cNvPr>
          <p:cNvGrpSpPr/>
          <p:nvPr/>
        </p:nvGrpSpPr>
        <p:grpSpPr>
          <a:xfrm>
            <a:off x="563200" y="4530610"/>
            <a:ext cx="3656075" cy="1987009"/>
            <a:chOff x="686981" y="4530610"/>
            <a:chExt cx="3656075" cy="1987009"/>
          </a:xfrm>
        </p:grpSpPr>
        <p:sp>
          <p:nvSpPr>
            <p:cNvPr id="11" name="Isosceles Triangle 10">
              <a:extLst>
                <a:ext uri="{FF2B5EF4-FFF2-40B4-BE49-F238E27FC236}">
                  <a16:creationId xmlns:a16="http://schemas.microsoft.com/office/drawing/2014/main" id="{05190702-B157-87CB-7E2E-0BFDC2934936}"/>
                </a:ext>
              </a:extLst>
            </p:cNvPr>
            <p:cNvSpPr/>
            <p:nvPr/>
          </p:nvSpPr>
          <p:spPr>
            <a:xfrm rot="19952533">
              <a:off x="1561962" y="4530610"/>
              <a:ext cx="1601669" cy="1246407"/>
            </a:xfrm>
            <a:prstGeom prst="triangle">
              <a:avLst>
                <a:gd name="adj" fmla="val 209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1" name="Group 100" descr="A pictorial representation of a lamp, solar cell and a moving fan.">
              <a:extLst>
                <a:ext uri="{FF2B5EF4-FFF2-40B4-BE49-F238E27FC236}">
                  <a16:creationId xmlns:a16="http://schemas.microsoft.com/office/drawing/2014/main" id="{993755F0-E800-D814-B95C-91BEE1E391D2}"/>
                </a:ext>
              </a:extLst>
            </p:cNvPr>
            <p:cNvGrpSpPr/>
            <p:nvPr/>
          </p:nvGrpSpPr>
          <p:grpSpPr>
            <a:xfrm>
              <a:off x="686981" y="4562962"/>
              <a:ext cx="3656075" cy="1954657"/>
              <a:chOff x="371457" y="4543303"/>
              <a:chExt cx="3656075" cy="1954657"/>
            </a:xfrm>
          </p:grpSpPr>
          <p:grpSp>
            <p:nvGrpSpPr>
              <p:cNvPr id="79" name="Group 78">
                <a:extLst>
                  <a:ext uri="{FF2B5EF4-FFF2-40B4-BE49-F238E27FC236}">
                    <a16:creationId xmlns:a16="http://schemas.microsoft.com/office/drawing/2014/main" id="{04E79680-7AE1-ACA9-0E36-415D2EAD2D80}"/>
                  </a:ext>
                </a:extLst>
              </p:cNvPr>
              <p:cNvGrpSpPr/>
              <p:nvPr/>
            </p:nvGrpSpPr>
            <p:grpSpPr>
              <a:xfrm>
                <a:off x="371457" y="4543303"/>
                <a:ext cx="3569852" cy="1954657"/>
                <a:chOff x="714529" y="1829943"/>
                <a:chExt cx="3569852" cy="1954657"/>
              </a:xfrm>
            </p:grpSpPr>
            <p:pic>
              <p:nvPicPr>
                <p:cNvPr id="81" name="Graphic 80" descr="Streetlight with solid fill">
                  <a:extLst>
                    <a:ext uri="{FF2B5EF4-FFF2-40B4-BE49-F238E27FC236}">
                      <a16:creationId xmlns:a16="http://schemas.microsoft.com/office/drawing/2014/main" id="{1AA2805E-31A2-11C4-57FE-7862A54C57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529" y="1829943"/>
                  <a:ext cx="1525279" cy="1525279"/>
                </a:xfrm>
                <a:prstGeom prst="rect">
                  <a:avLst/>
                </a:prstGeom>
              </p:spPr>
            </p:pic>
            <p:grpSp>
              <p:nvGrpSpPr>
                <p:cNvPr id="82" name="Group 81">
                  <a:extLst>
                    <a:ext uri="{FF2B5EF4-FFF2-40B4-BE49-F238E27FC236}">
                      <a16:creationId xmlns:a16="http://schemas.microsoft.com/office/drawing/2014/main" id="{E76FC34D-37BE-9220-73E5-4C1431193CAE}"/>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94" name="Rectangle: Rounded Corners 93">
                    <a:extLst>
                      <a:ext uri="{FF2B5EF4-FFF2-40B4-BE49-F238E27FC236}">
                        <a16:creationId xmlns:a16="http://schemas.microsoft.com/office/drawing/2014/main" id="{F8FCB2CF-AF69-6BA0-8C46-0D6530149057}"/>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95" name="Straight Connector 94">
                    <a:extLst>
                      <a:ext uri="{FF2B5EF4-FFF2-40B4-BE49-F238E27FC236}">
                        <a16:creationId xmlns:a16="http://schemas.microsoft.com/office/drawing/2014/main" id="{8B76E599-684A-5E0E-9B53-30516117012A}"/>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6" name="Straight Connector 95">
                    <a:extLst>
                      <a:ext uri="{FF2B5EF4-FFF2-40B4-BE49-F238E27FC236}">
                        <a16:creationId xmlns:a16="http://schemas.microsoft.com/office/drawing/2014/main" id="{AD49C670-14A1-2AD7-F9B0-2FFC18261830}"/>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5A992D32-C9A0-434B-7746-74437367CFE5}"/>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98" name="Straight Connector 97">
                    <a:extLst>
                      <a:ext uri="{FF2B5EF4-FFF2-40B4-BE49-F238E27FC236}">
                        <a16:creationId xmlns:a16="http://schemas.microsoft.com/office/drawing/2014/main" id="{7231A94F-D4FC-9F6E-D5F2-689190927731}"/>
                      </a:ext>
                    </a:extLst>
                  </p:cNvPr>
                  <p:cNvCxnSpPr>
                    <a:cxnSpLocks/>
                    <a:stCxn id="94" idx="1"/>
                    <a:endCxn id="94"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83" name="Straight Connector 82">
                  <a:extLst>
                    <a:ext uri="{FF2B5EF4-FFF2-40B4-BE49-F238E27FC236}">
                      <a16:creationId xmlns:a16="http://schemas.microsoft.com/office/drawing/2014/main" id="{34D8BB4E-9DE8-AF83-A6D2-2E4898A7B6C0}"/>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FB04A33-7C49-99D3-8735-B5C4C8EDE573}"/>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B99D8DD-0E7C-2E35-C573-DC8320779E0A}"/>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B90584D-364F-1489-6673-C81F1B96AE04}"/>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DA78F8E8-79C1-F66F-6BF1-F5BB83241966}"/>
                    </a:ext>
                  </a:extLst>
                </p:cNvPr>
                <p:cNvGrpSpPr/>
                <p:nvPr/>
              </p:nvGrpSpPr>
              <p:grpSpPr>
                <a:xfrm>
                  <a:off x="3639140" y="2718021"/>
                  <a:ext cx="645241" cy="630402"/>
                  <a:chOff x="3639140" y="2718021"/>
                  <a:chExt cx="645241" cy="630402"/>
                </a:xfrm>
              </p:grpSpPr>
              <p:sp>
                <p:nvSpPr>
                  <p:cNvPr id="89" name="Isosceles Triangle 88">
                    <a:extLst>
                      <a:ext uri="{FF2B5EF4-FFF2-40B4-BE49-F238E27FC236}">
                        <a16:creationId xmlns:a16="http://schemas.microsoft.com/office/drawing/2014/main" id="{F785A335-0F71-6A14-B417-212C9555ACA4}"/>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Isosceles Triangle 89">
                    <a:extLst>
                      <a:ext uri="{FF2B5EF4-FFF2-40B4-BE49-F238E27FC236}">
                        <a16:creationId xmlns:a16="http://schemas.microsoft.com/office/drawing/2014/main" id="{4037989C-84E9-ADD6-E479-B5181070A76C}"/>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Isosceles Triangle 90">
                    <a:extLst>
                      <a:ext uri="{FF2B5EF4-FFF2-40B4-BE49-F238E27FC236}">
                        <a16:creationId xmlns:a16="http://schemas.microsoft.com/office/drawing/2014/main" id="{53F3F6F8-4573-2B0C-180A-BA6B13E0E9BA}"/>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Isosceles Triangle 91">
                    <a:extLst>
                      <a:ext uri="{FF2B5EF4-FFF2-40B4-BE49-F238E27FC236}">
                        <a16:creationId xmlns:a16="http://schemas.microsoft.com/office/drawing/2014/main" id="{10AFCD16-E207-85F0-6F92-C5FA0ECC9282}"/>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lowchart: Connector 92">
                    <a:extLst>
                      <a:ext uri="{FF2B5EF4-FFF2-40B4-BE49-F238E27FC236}">
                        <a16:creationId xmlns:a16="http://schemas.microsoft.com/office/drawing/2014/main" id="{90F4BD9C-2475-BF42-BC49-EC13E4382686}"/>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88" name="Straight Connector 87">
                  <a:extLst>
                    <a:ext uri="{FF2B5EF4-FFF2-40B4-BE49-F238E27FC236}">
                      <a16:creationId xmlns:a16="http://schemas.microsoft.com/office/drawing/2014/main" id="{41C000B4-95F4-83A9-AE25-16F4F3A80D87}"/>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9" name="Arc 98">
                <a:extLst>
                  <a:ext uri="{FF2B5EF4-FFF2-40B4-BE49-F238E27FC236}">
                    <a16:creationId xmlns:a16="http://schemas.microsoft.com/office/drawing/2014/main" id="{2A222305-97CE-0527-F265-7800CA9191B1}"/>
                  </a:ext>
                </a:extLst>
              </p:cNvPr>
              <p:cNvSpPr/>
              <p:nvPr/>
            </p:nvSpPr>
            <p:spPr>
              <a:xfrm>
                <a:off x="3408006" y="5317894"/>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00" name="Arc 99">
                <a:extLst>
                  <a:ext uri="{FF2B5EF4-FFF2-40B4-BE49-F238E27FC236}">
                    <a16:creationId xmlns:a16="http://schemas.microsoft.com/office/drawing/2014/main" id="{0853B828-9E0A-5501-9087-8776875E7DF9}"/>
                  </a:ext>
                </a:extLst>
              </p:cNvPr>
              <p:cNvSpPr/>
              <p:nvPr/>
            </p:nvSpPr>
            <p:spPr>
              <a:xfrm rot="11176830">
                <a:off x="3218990" y="5704756"/>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34" name="Group 33" descr="A blank energy flow diagram and work energy bar chart. ">
            <a:extLst>
              <a:ext uri="{FF2B5EF4-FFF2-40B4-BE49-F238E27FC236}">
                <a16:creationId xmlns:a16="http://schemas.microsoft.com/office/drawing/2014/main" id="{D83E1939-7ABA-4783-7FE3-FE643EFA8231}"/>
              </a:ext>
            </a:extLst>
          </p:cNvPr>
          <p:cNvGrpSpPr/>
          <p:nvPr/>
        </p:nvGrpSpPr>
        <p:grpSpPr>
          <a:xfrm>
            <a:off x="5247348" y="936166"/>
            <a:ext cx="6838860" cy="5889246"/>
            <a:chOff x="5247348" y="936166"/>
            <a:chExt cx="6838860" cy="5889246"/>
          </a:xfrm>
        </p:grpSpPr>
        <p:grpSp>
          <p:nvGrpSpPr>
            <p:cNvPr id="12" name="Group 11" descr="A blank energy flow diagram and work energy bar chart. ">
              <a:extLst>
                <a:ext uri="{FF2B5EF4-FFF2-40B4-BE49-F238E27FC236}">
                  <a16:creationId xmlns:a16="http://schemas.microsoft.com/office/drawing/2014/main" id="{F875143C-7F83-4E09-67F2-ECB9284F92AD}"/>
                </a:ext>
              </a:extLst>
            </p:cNvPr>
            <p:cNvGrpSpPr/>
            <p:nvPr/>
          </p:nvGrpSpPr>
          <p:grpSpPr>
            <a:xfrm>
              <a:off x="5247348" y="936166"/>
              <a:ext cx="6838860" cy="5889246"/>
              <a:chOff x="5247349" y="905900"/>
              <a:chExt cx="6838860" cy="5889246"/>
            </a:xfrm>
          </p:grpSpPr>
          <p:sp>
            <p:nvSpPr>
              <p:cNvPr id="10" name="Rectangle 9">
                <a:extLst>
                  <a:ext uri="{FF2B5EF4-FFF2-40B4-BE49-F238E27FC236}">
                    <a16:creationId xmlns:a16="http://schemas.microsoft.com/office/drawing/2014/main" id="{AA50DEB2-9C45-8E54-8B29-E1373272AE8C}"/>
                  </a:ext>
                </a:extLst>
              </p:cNvPr>
              <p:cNvSpPr/>
              <p:nvPr/>
            </p:nvSpPr>
            <p:spPr>
              <a:xfrm>
                <a:off x="5247349" y="905900"/>
                <a:ext cx="6748444" cy="5889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80" name="Group 79">
                <a:extLst>
                  <a:ext uri="{FF2B5EF4-FFF2-40B4-BE49-F238E27FC236}">
                    <a16:creationId xmlns:a16="http://schemas.microsoft.com/office/drawing/2014/main" id="{73636AD8-06C7-0548-BBF9-A785920E79E7}"/>
                  </a:ext>
                </a:extLst>
              </p:cNvPr>
              <p:cNvGrpSpPr/>
              <p:nvPr/>
            </p:nvGrpSpPr>
            <p:grpSpPr>
              <a:xfrm>
                <a:off x="5337764" y="1365376"/>
                <a:ext cx="6748445" cy="5361271"/>
                <a:chOff x="7548985" y="2302523"/>
                <a:chExt cx="4548780" cy="3613757"/>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389" cy="3229222"/>
                  <a:chOff x="0" y="0"/>
                  <a:chExt cx="4338320"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ea typeface="Calibri" panose="020F0502020204030204" pitchFamily="34" charset="0"/>
                        <a:cs typeface="Times New Roman" panose="02020603050405020304" pitchFamily="18" charset="0"/>
                      </a:rPr>
                      <a:t> </a:t>
                    </a:r>
                    <a:endParaRPr lang="en-AU" sz="1600">
                      <a:solidFill>
                        <a:schemeClr val="tx1"/>
                      </a:solidFill>
                      <a:effectLst/>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rotWithShape="1">
                  <a:blip r:embed="rId7">
                    <a:extLst>
                      <a:ext uri="{96DAC541-7B7A-43D3-8B79-37D633B846F1}">
                        <asvg:svgBlip xmlns:asvg="http://schemas.microsoft.com/office/drawing/2016/SVG/main" r:embed="rId8"/>
                      </a:ext>
                    </a:extLst>
                  </a:blip>
                  <a:srcRect t="7309"/>
                  <a:stretch/>
                </p:blipFill>
                <p:spPr>
                  <a:xfrm>
                    <a:off x="320663" y="233910"/>
                    <a:ext cx="4005929" cy="296649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19019" y="2312356"/>
                      <a:ext cx="958850" cy="714318"/>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19019" y="2312356"/>
                      <a:ext cx="958850" cy="714318"/>
                    </a:xfrm>
                    <a:prstGeom prst="rect">
                      <a:avLst/>
                    </a:prstGeom>
                    <a:blipFill>
                      <a:blip r:embed="rId9"/>
                      <a:stretch>
                        <a:fillRect l="-8850" t="-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38915" y="2302523"/>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38915" y="2302523"/>
                      <a:ext cx="958850" cy="714319"/>
                    </a:xfrm>
                    <a:prstGeom prst="rect">
                      <a:avLst/>
                    </a:prstGeom>
                    <a:blipFill>
                      <a:blip r:embed="rId10"/>
                      <a:stretch>
                        <a:fillRect l="-8850" t="-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1"/>
                      <a:stretch>
                        <a:fillRect/>
                      </a:stretch>
                    </a:blipFill>
                  </p:spPr>
                  <p:txBody>
                    <a:bodyPr/>
                    <a:lstStyle/>
                    <a:p>
                      <a:r>
                        <a:rPr lang="en-US">
                          <a:noFill/>
                        </a:rPr>
                        <a:t> </a:t>
                      </a:r>
                    </a:p>
                  </p:txBody>
                </p:sp>
              </mc:Fallback>
            </mc:AlternateContent>
          </p:grpSp>
        </p:grpSp>
        <p:sp>
          <p:nvSpPr>
            <p:cNvPr id="17" name="Left Bracket 16">
              <a:extLst>
                <a:ext uri="{FF2B5EF4-FFF2-40B4-BE49-F238E27FC236}">
                  <a16:creationId xmlns:a16="http://schemas.microsoft.com/office/drawing/2014/main" id="{530FE1D8-4E61-F6B2-4EDE-2B2AF3FFEF38}"/>
                </a:ext>
              </a:extLst>
            </p:cNvPr>
            <p:cNvSpPr/>
            <p:nvPr/>
          </p:nvSpPr>
          <p:spPr>
            <a:xfrm rot="5400000">
              <a:off x="9330946" y="1186211"/>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8" name="Left Bracket 17">
              <a:extLst>
                <a:ext uri="{FF2B5EF4-FFF2-40B4-BE49-F238E27FC236}">
                  <a16:creationId xmlns:a16="http://schemas.microsoft.com/office/drawing/2014/main" id="{351B8E5E-30B2-7983-AF97-03466F21D727}"/>
                </a:ext>
              </a:extLst>
            </p:cNvPr>
            <p:cNvSpPr/>
            <p:nvPr/>
          </p:nvSpPr>
          <p:spPr>
            <a:xfrm rot="5400000">
              <a:off x="11007620" y="1186210"/>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Slide Number Placeholder 14">
            <a:extLst>
              <a:ext uri="{FF2B5EF4-FFF2-40B4-BE49-F238E27FC236}">
                <a16:creationId xmlns:a16="http://schemas.microsoft.com/office/drawing/2014/main" id="{7AD053B1-1A05-0D8C-D974-7A0875479B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23</a:t>
            </a:fld>
            <a:endParaRPr lang="en-AU"/>
          </a:p>
        </p:txBody>
      </p:sp>
    </p:spTree>
    <p:extLst>
      <p:ext uri="{BB962C8B-B14F-4D97-AF65-F5344CB8AC3E}">
        <p14:creationId xmlns:p14="http://schemas.microsoft.com/office/powerpoint/2010/main" val="390819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a:xfrm>
            <a:off x="360000" y="360001"/>
            <a:ext cx="11484000" cy="467586"/>
          </a:xfrm>
        </p:spPr>
        <p:txBody>
          <a:bodyPr/>
          <a:lstStyle/>
          <a:p>
            <a:r>
              <a:rPr lang="en-AU" dirty="0">
                <a:latin typeface="+mj-lt"/>
              </a:rPr>
              <a:t>1.2 Solar cell and electric fan – sample answer</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CAB075-3F78-B0E3-7D62-DF90CA0E3535}"/>
                  </a:ext>
                </a:extLst>
              </p:cNvPr>
              <p:cNvSpPr txBox="1"/>
              <p:nvPr/>
            </p:nvSpPr>
            <p:spPr>
              <a:xfrm>
                <a:off x="360000" y="1232852"/>
                <a:ext cx="1054735" cy="351656"/>
              </a:xfrm>
              <a:prstGeom prst="rect">
                <a:avLst/>
              </a:prstGeom>
              <a:solidFill>
                <a:schemeClr val="bg1"/>
              </a:solidFill>
            </p:spPr>
            <p:txBody>
              <a:bodyPr wrap="square" lIns="0" tIns="0" rIns="0" bIns="0" rtlCol="0">
                <a:noAutofit/>
              </a:bodyPr>
              <a:lstStyle/>
              <a:p>
                <a:pPr algn="l"/>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p:txBody>
          </p:sp>
        </mc:Choice>
        <mc:Fallback xmlns="">
          <p:sp>
            <p:nvSpPr>
              <p:cNvPr id="2" name="TextBox 1">
                <a:extLst>
                  <a:ext uri="{FF2B5EF4-FFF2-40B4-BE49-F238E27FC236}">
                    <a16:creationId xmlns:a16="http://schemas.microsoft.com/office/drawing/2014/main" id="{FFCAB075-3F78-B0E3-7D62-DF90CA0E3535}"/>
                  </a:ext>
                </a:extLst>
              </p:cNvPr>
              <p:cNvSpPr txBox="1">
                <a:spLocks noRot="1" noChangeAspect="1" noMove="1" noResize="1" noEditPoints="1" noAdjustHandles="1" noChangeArrowheads="1" noChangeShapeType="1" noTextEdit="1"/>
              </p:cNvSpPr>
              <p:nvPr/>
            </p:nvSpPr>
            <p:spPr>
              <a:xfrm>
                <a:off x="360000" y="1232852"/>
                <a:ext cx="1054735" cy="351656"/>
              </a:xfrm>
              <a:prstGeom prst="rect">
                <a:avLst/>
              </a:prstGeom>
              <a:blipFill>
                <a:blip r:embed="rId4"/>
                <a:stretch>
                  <a:fillRect l="-13095" t="-17241" r="-8333" b="-20690"/>
                </a:stretch>
              </a:blipFill>
            </p:spPr>
            <p:txBody>
              <a:bodyPr/>
              <a:lstStyle/>
              <a:p>
                <a:r>
                  <a:rPr lang="en-US">
                    <a:noFill/>
                  </a:rPr>
                  <a:t> </a:t>
                </a:r>
              </a:p>
            </p:txBody>
          </p:sp>
        </mc:Fallback>
      </mc:AlternateContent>
      <p:grpSp>
        <p:nvGrpSpPr>
          <p:cNvPr id="26" name="Group 25" descr="A pictorial representation of a lamp (off), solar cell and stationary fan.">
            <a:extLst>
              <a:ext uri="{FF2B5EF4-FFF2-40B4-BE49-F238E27FC236}">
                <a16:creationId xmlns:a16="http://schemas.microsoft.com/office/drawing/2014/main" id="{D4B9DCCB-C67A-A52C-3EF1-8540C01B6C19}"/>
              </a:ext>
            </a:extLst>
          </p:cNvPr>
          <p:cNvGrpSpPr/>
          <p:nvPr/>
        </p:nvGrpSpPr>
        <p:grpSpPr>
          <a:xfrm>
            <a:off x="573360" y="1753675"/>
            <a:ext cx="3569852" cy="1954657"/>
            <a:chOff x="714529" y="1829943"/>
            <a:chExt cx="3569852" cy="1954657"/>
          </a:xfrm>
        </p:grpSpPr>
        <p:grpSp>
          <p:nvGrpSpPr>
            <p:cNvPr id="14" name="Group 13" descr="A pictorial representation of a lamp (off), solar cell and stationary fan.">
              <a:extLst>
                <a:ext uri="{FF2B5EF4-FFF2-40B4-BE49-F238E27FC236}">
                  <a16:creationId xmlns:a16="http://schemas.microsoft.com/office/drawing/2014/main" id="{C882B96D-B29F-6C15-4638-E9D2923E4170}"/>
                </a:ext>
              </a:extLst>
            </p:cNvPr>
            <p:cNvGrpSpPr/>
            <p:nvPr/>
          </p:nvGrpSpPr>
          <p:grpSpPr>
            <a:xfrm>
              <a:off x="714529" y="1829943"/>
              <a:ext cx="3569852" cy="1954657"/>
              <a:chOff x="714529" y="1829943"/>
              <a:chExt cx="3569852" cy="1954657"/>
            </a:xfrm>
          </p:grpSpPr>
          <p:pic>
            <p:nvPicPr>
              <p:cNvPr id="15" name="Graphic 14" descr="Streetlight with solid fill">
                <a:extLst>
                  <a:ext uri="{FF2B5EF4-FFF2-40B4-BE49-F238E27FC236}">
                    <a16:creationId xmlns:a16="http://schemas.microsoft.com/office/drawing/2014/main" id="{D003D88F-CD94-DE03-8196-E2D442AE8B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529" y="1829943"/>
                <a:ext cx="1525279" cy="1525279"/>
              </a:xfrm>
              <a:prstGeom prst="rect">
                <a:avLst/>
              </a:prstGeom>
            </p:spPr>
          </p:pic>
          <p:grpSp>
            <p:nvGrpSpPr>
              <p:cNvPr id="17" name="Group 16">
                <a:extLst>
                  <a:ext uri="{FF2B5EF4-FFF2-40B4-BE49-F238E27FC236}">
                    <a16:creationId xmlns:a16="http://schemas.microsoft.com/office/drawing/2014/main" id="{071C4BEF-B923-86C8-03D7-4079B3CA0AF8}"/>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53" name="Rectangle: Rounded Corners 52">
                  <a:extLst>
                    <a:ext uri="{FF2B5EF4-FFF2-40B4-BE49-F238E27FC236}">
                      <a16:creationId xmlns:a16="http://schemas.microsoft.com/office/drawing/2014/main" id="{2C88B60F-0168-3F4F-69DC-0FDBA73A7B7B}"/>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55" name="Straight Connector 54">
                  <a:extLst>
                    <a:ext uri="{FF2B5EF4-FFF2-40B4-BE49-F238E27FC236}">
                      <a16:creationId xmlns:a16="http://schemas.microsoft.com/office/drawing/2014/main" id="{8C0B0DC1-822F-A5AC-70DA-483ED4CDFE4C}"/>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D669B0EB-CF69-C6BE-53B3-5F314B184B99}"/>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6F3BA438-170A-EAEE-3D73-6D642E4568E8}"/>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FF00B13B-8F95-AAD7-6507-3F685BEC7E08}"/>
                    </a:ext>
                  </a:extLst>
                </p:cNvPr>
                <p:cNvCxnSpPr>
                  <a:cxnSpLocks/>
                  <a:stCxn id="53" idx="1"/>
                  <a:endCxn id="53"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18" name="Straight Connector 17">
                <a:extLst>
                  <a:ext uri="{FF2B5EF4-FFF2-40B4-BE49-F238E27FC236}">
                    <a16:creationId xmlns:a16="http://schemas.microsoft.com/office/drawing/2014/main" id="{1F6BA90F-8454-A7F6-D85A-1C12FFC73E3C}"/>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62AA1B1-FA73-0183-275B-1C6BCF4EED47}"/>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4CCD2E-5381-30F4-1A9E-B6C31951B1A0}"/>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CB2C9B-394F-FB6B-C6C3-B83350934CA6}"/>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C959298-4D5C-39AF-DA81-B3CFE1351752}"/>
                  </a:ext>
                </a:extLst>
              </p:cNvPr>
              <p:cNvGrpSpPr/>
              <p:nvPr/>
            </p:nvGrpSpPr>
            <p:grpSpPr>
              <a:xfrm>
                <a:off x="3639140" y="2718021"/>
                <a:ext cx="645241" cy="630402"/>
                <a:chOff x="3639140" y="2718021"/>
                <a:chExt cx="645241" cy="630402"/>
              </a:xfrm>
            </p:grpSpPr>
            <p:sp>
              <p:nvSpPr>
                <p:cNvPr id="27" name="Isosceles Triangle 26">
                  <a:extLst>
                    <a:ext uri="{FF2B5EF4-FFF2-40B4-BE49-F238E27FC236}">
                      <a16:creationId xmlns:a16="http://schemas.microsoft.com/office/drawing/2014/main" id="{ED6B2BA4-A1E0-0971-F0DF-607E2C012785}"/>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Isosceles Triangle 28">
                  <a:extLst>
                    <a:ext uri="{FF2B5EF4-FFF2-40B4-BE49-F238E27FC236}">
                      <a16:creationId xmlns:a16="http://schemas.microsoft.com/office/drawing/2014/main" id="{C6BBCED5-1D17-F7EB-CA30-8E487C337D43}"/>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Isosceles Triangle 29">
                  <a:extLst>
                    <a:ext uri="{FF2B5EF4-FFF2-40B4-BE49-F238E27FC236}">
                      <a16:creationId xmlns:a16="http://schemas.microsoft.com/office/drawing/2014/main" id="{AF3BB18E-9E3E-782C-8748-25DD09031355}"/>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Isosceles Triangle 30">
                  <a:extLst>
                    <a:ext uri="{FF2B5EF4-FFF2-40B4-BE49-F238E27FC236}">
                      <a16:creationId xmlns:a16="http://schemas.microsoft.com/office/drawing/2014/main" id="{4A74EDEF-A10D-26CE-605F-F55969E70AFC}"/>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lowchart: Connector 50">
                  <a:extLst>
                    <a:ext uri="{FF2B5EF4-FFF2-40B4-BE49-F238E27FC236}">
                      <a16:creationId xmlns:a16="http://schemas.microsoft.com/office/drawing/2014/main" id="{04CC238E-BB6B-50BF-6C2F-EE110EBF0B43}"/>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24" name="Straight Connector 23">
                <a:extLst>
                  <a:ext uri="{FF2B5EF4-FFF2-40B4-BE49-F238E27FC236}">
                    <a16:creationId xmlns:a16="http://schemas.microsoft.com/office/drawing/2014/main" id="{7C537753-6AA9-1223-B0E9-BB3DB2A92807}"/>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B089DDDD-9AC3-B593-C37B-97977E30EDC7}"/>
                </a:ext>
              </a:extLst>
            </p:cNvPr>
            <p:cNvSpPr/>
            <p:nvPr/>
          </p:nvSpPr>
          <p:spPr>
            <a:xfrm>
              <a:off x="1433945" y="2074434"/>
              <a:ext cx="591030" cy="272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D4E446A-56E4-234D-0E86-7AB9B2FD3E4F}"/>
                  </a:ext>
                </a:extLst>
              </p:cNvPr>
              <p:cNvSpPr txBox="1"/>
              <p:nvPr/>
            </p:nvSpPr>
            <p:spPr>
              <a:xfrm>
                <a:off x="360000" y="3877499"/>
                <a:ext cx="1054735" cy="270554"/>
              </a:xfrm>
              <a:prstGeom prst="rect">
                <a:avLst/>
              </a:prstGeom>
              <a:solidFill>
                <a:schemeClr val="bg1"/>
              </a:solidFill>
            </p:spPr>
            <p:txBody>
              <a:bodyPr wrap="square" lIns="0" tIns="0" rIns="0" bIns="0" rtlCol="0">
                <a:noAutofit/>
              </a:bodyPr>
              <a:lstStyle/>
              <a:p>
                <a:pPr algn="l"/>
                <a:r>
                  <a:rPr lang="en-AU" sz="1800" b="1">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a:latin typeface="+mj-lt"/>
                </a:endParaRPr>
              </a:p>
            </p:txBody>
          </p:sp>
        </mc:Choice>
        <mc:Fallback xmlns="">
          <p:sp>
            <p:nvSpPr>
              <p:cNvPr id="3" name="TextBox 2">
                <a:extLst>
                  <a:ext uri="{FF2B5EF4-FFF2-40B4-BE49-F238E27FC236}">
                    <a16:creationId xmlns:a16="http://schemas.microsoft.com/office/drawing/2014/main" id="{5D4E446A-56E4-234D-0E86-7AB9B2FD3E4F}"/>
                  </a:ext>
                </a:extLst>
              </p:cNvPr>
              <p:cNvSpPr txBox="1">
                <a:spLocks noRot="1" noChangeAspect="1" noMove="1" noResize="1" noEditPoints="1" noAdjustHandles="1" noChangeArrowheads="1" noChangeShapeType="1" noTextEdit="1"/>
              </p:cNvSpPr>
              <p:nvPr/>
            </p:nvSpPr>
            <p:spPr>
              <a:xfrm>
                <a:off x="360000" y="3877499"/>
                <a:ext cx="1054735" cy="270554"/>
              </a:xfrm>
              <a:prstGeom prst="rect">
                <a:avLst/>
              </a:prstGeom>
              <a:blipFill>
                <a:blip r:embed="rId7"/>
                <a:stretch>
                  <a:fillRect l="-13095" t="-27273" r="-2381" b="-54545"/>
                </a:stretch>
              </a:blipFill>
            </p:spPr>
            <p:txBody>
              <a:bodyPr/>
              <a:lstStyle/>
              <a:p>
                <a:r>
                  <a:rPr lang="en-US">
                    <a:noFill/>
                  </a:rPr>
                  <a:t> </a:t>
                </a:r>
              </a:p>
            </p:txBody>
          </p:sp>
        </mc:Fallback>
      </mc:AlternateContent>
      <p:grpSp>
        <p:nvGrpSpPr>
          <p:cNvPr id="60" name="Group 59" descr="A pictorial representation of a lamp, solar cell and a moving fan.">
            <a:extLst>
              <a:ext uri="{FF2B5EF4-FFF2-40B4-BE49-F238E27FC236}">
                <a16:creationId xmlns:a16="http://schemas.microsoft.com/office/drawing/2014/main" id="{2B5C768F-FBF2-64BD-FF2E-3A44961FD3FC}"/>
              </a:ext>
            </a:extLst>
          </p:cNvPr>
          <p:cNvGrpSpPr/>
          <p:nvPr/>
        </p:nvGrpSpPr>
        <p:grpSpPr>
          <a:xfrm>
            <a:off x="573360" y="4317219"/>
            <a:ext cx="3656075" cy="1987009"/>
            <a:chOff x="686981" y="4530610"/>
            <a:chExt cx="3656075" cy="1987009"/>
          </a:xfrm>
        </p:grpSpPr>
        <p:sp>
          <p:nvSpPr>
            <p:cNvPr id="62" name="Isosceles Triangle 61">
              <a:extLst>
                <a:ext uri="{FF2B5EF4-FFF2-40B4-BE49-F238E27FC236}">
                  <a16:creationId xmlns:a16="http://schemas.microsoft.com/office/drawing/2014/main" id="{7B7A7ACE-12F8-0830-E4E3-0605D5E1A2F1}"/>
                </a:ext>
              </a:extLst>
            </p:cNvPr>
            <p:cNvSpPr/>
            <p:nvPr/>
          </p:nvSpPr>
          <p:spPr>
            <a:xfrm rot="19952533">
              <a:off x="1561962" y="4530610"/>
              <a:ext cx="1601669" cy="1246407"/>
            </a:xfrm>
            <a:prstGeom prst="triangle">
              <a:avLst>
                <a:gd name="adj" fmla="val 2090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3" name="Group 62" descr="A pictorial representation of a lamp, solar cell and a moving fan.">
              <a:extLst>
                <a:ext uri="{FF2B5EF4-FFF2-40B4-BE49-F238E27FC236}">
                  <a16:creationId xmlns:a16="http://schemas.microsoft.com/office/drawing/2014/main" id="{D01FD896-CD00-5300-0BC6-0998A3D8E933}"/>
                </a:ext>
              </a:extLst>
            </p:cNvPr>
            <p:cNvGrpSpPr/>
            <p:nvPr/>
          </p:nvGrpSpPr>
          <p:grpSpPr>
            <a:xfrm>
              <a:off x="686981" y="4562962"/>
              <a:ext cx="3656075" cy="1954657"/>
              <a:chOff x="371457" y="4543303"/>
              <a:chExt cx="3656075" cy="1954657"/>
            </a:xfrm>
          </p:grpSpPr>
          <p:grpSp>
            <p:nvGrpSpPr>
              <p:cNvPr id="65" name="Group 64">
                <a:extLst>
                  <a:ext uri="{FF2B5EF4-FFF2-40B4-BE49-F238E27FC236}">
                    <a16:creationId xmlns:a16="http://schemas.microsoft.com/office/drawing/2014/main" id="{8D0BFE2A-6B51-B318-803F-9D7EF649301D}"/>
                  </a:ext>
                </a:extLst>
              </p:cNvPr>
              <p:cNvGrpSpPr/>
              <p:nvPr/>
            </p:nvGrpSpPr>
            <p:grpSpPr>
              <a:xfrm>
                <a:off x="371457" y="4543303"/>
                <a:ext cx="3569852" cy="1954657"/>
                <a:chOff x="714529" y="1829943"/>
                <a:chExt cx="3569852" cy="1954657"/>
              </a:xfrm>
            </p:grpSpPr>
            <p:pic>
              <p:nvPicPr>
                <p:cNvPr id="69" name="Graphic 68" descr="Streetlight with solid fill">
                  <a:extLst>
                    <a:ext uri="{FF2B5EF4-FFF2-40B4-BE49-F238E27FC236}">
                      <a16:creationId xmlns:a16="http://schemas.microsoft.com/office/drawing/2014/main" id="{47DF0703-F514-A1F1-075E-B3CA10589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4529" y="1829943"/>
                  <a:ext cx="1525279" cy="1525279"/>
                </a:xfrm>
                <a:prstGeom prst="rect">
                  <a:avLst/>
                </a:prstGeom>
              </p:spPr>
            </p:pic>
            <p:grpSp>
              <p:nvGrpSpPr>
                <p:cNvPr id="77" name="Group 76">
                  <a:extLst>
                    <a:ext uri="{FF2B5EF4-FFF2-40B4-BE49-F238E27FC236}">
                      <a16:creationId xmlns:a16="http://schemas.microsoft.com/office/drawing/2014/main" id="{BE1F0249-F608-9430-DF71-EDE2C03F319B}"/>
                    </a:ext>
                  </a:extLst>
                </p:cNvPr>
                <p:cNvGrpSpPr/>
                <p:nvPr/>
              </p:nvGrpSpPr>
              <p:grpSpPr>
                <a:xfrm>
                  <a:off x="1951847" y="2560396"/>
                  <a:ext cx="1501681" cy="833747"/>
                  <a:chOff x="2424182" y="2219333"/>
                  <a:chExt cx="1501681" cy="833747"/>
                </a:xfrm>
                <a:solidFill>
                  <a:schemeClr val="tx1">
                    <a:lumMod val="50000"/>
                    <a:lumOff val="50000"/>
                  </a:schemeClr>
                </a:solidFill>
              </p:grpSpPr>
              <p:sp>
                <p:nvSpPr>
                  <p:cNvPr id="113" name="Rectangle: Rounded Corners 112">
                    <a:extLst>
                      <a:ext uri="{FF2B5EF4-FFF2-40B4-BE49-F238E27FC236}">
                        <a16:creationId xmlns:a16="http://schemas.microsoft.com/office/drawing/2014/main" id="{294AB683-C4D7-D251-7C4F-5232DB1F6D69}"/>
                      </a:ext>
                    </a:extLst>
                  </p:cNvPr>
                  <p:cNvSpPr/>
                  <p:nvPr/>
                </p:nvSpPr>
                <p:spPr>
                  <a:xfrm>
                    <a:off x="2424182" y="2219333"/>
                    <a:ext cx="1501681" cy="833747"/>
                  </a:xfrm>
                  <a:prstGeom prst="roundRect">
                    <a:avLst/>
                  </a:prstGeom>
                  <a:solidFill>
                    <a:schemeClr val="tx1">
                      <a:lumMod val="75000"/>
                      <a:lumOff val="25000"/>
                    </a:schemeClr>
                  </a:solidFill>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cxnSp>
                <p:nvCxnSpPr>
                  <p:cNvPr id="114" name="Straight Connector 113">
                    <a:extLst>
                      <a:ext uri="{FF2B5EF4-FFF2-40B4-BE49-F238E27FC236}">
                        <a16:creationId xmlns:a16="http://schemas.microsoft.com/office/drawing/2014/main" id="{8E8D2AE3-5EAF-B80D-DEF2-3C38B57548E6}"/>
                      </a:ext>
                    </a:extLst>
                  </p:cNvPr>
                  <p:cNvCxnSpPr/>
                  <p:nvPr/>
                </p:nvCxnSpPr>
                <p:spPr>
                  <a:xfrm>
                    <a:off x="2786893"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CEEB4BC4-5622-4854-32E4-42536A0A3E3E}"/>
                      </a:ext>
                    </a:extLst>
                  </p:cNvPr>
                  <p:cNvCxnSpPr/>
                  <p:nvPr/>
                </p:nvCxnSpPr>
                <p:spPr>
                  <a:xfrm>
                    <a:off x="32115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045FDC3C-97CF-2A8A-646A-5E7D3C6EDB57}"/>
                      </a:ext>
                    </a:extLst>
                  </p:cNvPr>
                  <p:cNvCxnSpPr/>
                  <p:nvPr/>
                </p:nvCxnSpPr>
                <p:spPr>
                  <a:xfrm>
                    <a:off x="3617986" y="2219333"/>
                    <a:ext cx="0" cy="833747"/>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743B694C-3EFF-D715-6095-0EC533A3BBB2}"/>
                      </a:ext>
                    </a:extLst>
                  </p:cNvPr>
                  <p:cNvCxnSpPr>
                    <a:cxnSpLocks/>
                    <a:stCxn id="113" idx="1"/>
                    <a:endCxn id="113" idx="3"/>
                  </p:cNvCxnSpPr>
                  <p:nvPr/>
                </p:nvCxnSpPr>
                <p:spPr>
                  <a:xfrm>
                    <a:off x="2424182" y="2636207"/>
                    <a:ext cx="1501681" cy="0"/>
                  </a:xfrm>
                  <a:prstGeom prst="line">
                    <a:avLst/>
                  </a:prstGeom>
                  <a:grpFill/>
                  <a:ln w="19050">
                    <a:solidFill>
                      <a:schemeClr val="bg2">
                        <a:lumMod val="90000"/>
                      </a:schemeClr>
                    </a:solidFill>
                  </a:ln>
                </p:spPr>
                <p:style>
                  <a:lnRef idx="1">
                    <a:schemeClr val="dk1"/>
                  </a:lnRef>
                  <a:fillRef idx="0">
                    <a:schemeClr val="dk1"/>
                  </a:fillRef>
                  <a:effectRef idx="0">
                    <a:schemeClr val="dk1"/>
                  </a:effectRef>
                  <a:fontRef idx="minor">
                    <a:schemeClr val="tx1"/>
                  </a:fontRef>
                </p:style>
              </p:cxnSp>
            </p:grpSp>
            <p:cxnSp>
              <p:nvCxnSpPr>
                <p:cNvPr id="102" name="Straight Connector 101">
                  <a:extLst>
                    <a:ext uri="{FF2B5EF4-FFF2-40B4-BE49-F238E27FC236}">
                      <a16:creationId xmlns:a16="http://schemas.microsoft.com/office/drawing/2014/main" id="{0E3227B7-0FCF-7896-532C-911C152C661F}"/>
                    </a:ext>
                  </a:extLst>
                </p:cNvPr>
                <p:cNvCxnSpPr>
                  <a:cxnSpLocks/>
                </p:cNvCxnSpPr>
                <p:nvPr/>
              </p:nvCxnSpPr>
              <p:spPr>
                <a:xfrm>
                  <a:off x="2739251" y="2211876"/>
                  <a:ext cx="0" cy="3621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FDFDD2C-BBAD-E9D3-4A26-7BA80662D20A}"/>
                    </a:ext>
                  </a:extLst>
                </p:cNvPr>
                <p:cNvCxnSpPr>
                  <a:cxnSpLocks/>
                </p:cNvCxnSpPr>
                <p:nvPr/>
              </p:nvCxnSpPr>
              <p:spPr>
                <a:xfrm>
                  <a:off x="2739251" y="3394143"/>
                  <a:ext cx="0" cy="39045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7FDEABE-8E88-02FD-DD75-E966E670B5FB}"/>
                    </a:ext>
                  </a:extLst>
                </p:cNvPr>
                <p:cNvCxnSpPr>
                  <a:cxnSpLocks/>
                </p:cNvCxnSpPr>
                <p:nvPr/>
              </p:nvCxnSpPr>
              <p:spPr>
                <a:xfrm flipH="1">
                  <a:off x="2729794" y="2211876"/>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9D6F7C6-E208-92D7-FF08-9E9946701B72}"/>
                    </a:ext>
                  </a:extLst>
                </p:cNvPr>
                <p:cNvCxnSpPr>
                  <a:cxnSpLocks/>
                </p:cNvCxnSpPr>
                <p:nvPr/>
              </p:nvCxnSpPr>
              <p:spPr>
                <a:xfrm flipH="1">
                  <a:off x="2729794" y="3784600"/>
                  <a:ext cx="1149668"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7DC2D3C4-22F1-3A5C-1A4C-10A27EA9D572}"/>
                    </a:ext>
                  </a:extLst>
                </p:cNvPr>
                <p:cNvGrpSpPr/>
                <p:nvPr/>
              </p:nvGrpSpPr>
              <p:grpSpPr>
                <a:xfrm>
                  <a:off x="3639140" y="2718021"/>
                  <a:ext cx="645241" cy="630402"/>
                  <a:chOff x="3639140" y="2718021"/>
                  <a:chExt cx="645241" cy="630402"/>
                </a:xfrm>
              </p:grpSpPr>
              <p:sp>
                <p:nvSpPr>
                  <p:cNvPr id="108" name="Isosceles Triangle 107">
                    <a:extLst>
                      <a:ext uri="{FF2B5EF4-FFF2-40B4-BE49-F238E27FC236}">
                        <a16:creationId xmlns:a16="http://schemas.microsoft.com/office/drawing/2014/main" id="{7BF37905-0C7A-B9BB-D558-ED44E289C2A1}"/>
                      </a:ext>
                    </a:extLst>
                  </p:cNvPr>
                  <p:cNvSpPr/>
                  <p:nvPr/>
                </p:nvSpPr>
                <p:spPr>
                  <a:xfrm rot="5400000">
                    <a:off x="3613481" y="2867308"/>
                    <a:ext cx="372062" cy="320743"/>
                  </a:xfrm>
                  <a:prstGeom prst="triangle">
                    <a:avLst>
                      <a:gd name="adj" fmla="val 6911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Isosceles Triangle 108">
                    <a:extLst>
                      <a:ext uri="{FF2B5EF4-FFF2-40B4-BE49-F238E27FC236}">
                        <a16:creationId xmlns:a16="http://schemas.microsoft.com/office/drawing/2014/main" id="{E448BFF5-DAA0-9192-FD9D-E930C80064F6}"/>
                      </a:ext>
                    </a:extLst>
                  </p:cNvPr>
                  <p:cNvSpPr/>
                  <p:nvPr/>
                </p:nvSpPr>
                <p:spPr>
                  <a:xfrm rot="10620178">
                    <a:off x="3771476" y="2718021"/>
                    <a:ext cx="372062" cy="320743"/>
                  </a:xfrm>
                  <a:prstGeom prst="triangle">
                    <a:avLst>
                      <a:gd name="adj" fmla="val 713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a:extLst>
                      <a:ext uri="{FF2B5EF4-FFF2-40B4-BE49-F238E27FC236}">
                        <a16:creationId xmlns:a16="http://schemas.microsoft.com/office/drawing/2014/main" id="{5BB7F537-AE1B-2C40-A6C1-524AC8B154ED}"/>
                      </a:ext>
                    </a:extLst>
                  </p:cNvPr>
                  <p:cNvSpPr/>
                  <p:nvPr/>
                </p:nvSpPr>
                <p:spPr>
                  <a:xfrm rot="16200000">
                    <a:off x="3937979" y="2867308"/>
                    <a:ext cx="372062" cy="320743"/>
                  </a:xfrm>
                  <a:prstGeom prst="triangle">
                    <a:avLst>
                      <a:gd name="adj" fmla="val 7867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Isosceles Triangle 110">
                    <a:extLst>
                      <a:ext uri="{FF2B5EF4-FFF2-40B4-BE49-F238E27FC236}">
                        <a16:creationId xmlns:a16="http://schemas.microsoft.com/office/drawing/2014/main" id="{A36EDB84-C0CC-A582-91C8-E275048C7E83}"/>
                      </a:ext>
                    </a:extLst>
                  </p:cNvPr>
                  <p:cNvSpPr/>
                  <p:nvPr/>
                </p:nvSpPr>
                <p:spPr>
                  <a:xfrm>
                    <a:off x="3781449" y="3027680"/>
                    <a:ext cx="372062" cy="320743"/>
                  </a:xfrm>
                  <a:prstGeom prst="triangle">
                    <a:avLst>
                      <a:gd name="adj" fmla="val 745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lowchart: Connector 111">
                    <a:extLst>
                      <a:ext uri="{FF2B5EF4-FFF2-40B4-BE49-F238E27FC236}">
                        <a16:creationId xmlns:a16="http://schemas.microsoft.com/office/drawing/2014/main" id="{B3FB2D31-A12F-E97B-BC56-C4C095A5786E}"/>
                      </a:ext>
                    </a:extLst>
                  </p:cNvPr>
                  <p:cNvSpPr/>
                  <p:nvPr/>
                </p:nvSpPr>
                <p:spPr>
                  <a:xfrm>
                    <a:off x="3815080" y="2875280"/>
                    <a:ext cx="304800" cy="304800"/>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cxnSp>
              <p:nvCxnSpPr>
                <p:cNvPr id="107" name="Straight Connector 106">
                  <a:extLst>
                    <a:ext uri="{FF2B5EF4-FFF2-40B4-BE49-F238E27FC236}">
                      <a16:creationId xmlns:a16="http://schemas.microsoft.com/office/drawing/2014/main" id="{0C3E6906-5F71-F6CD-0F7E-D6FD29A6B7CE}"/>
                    </a:ext>
                  </a:extLst>
                </p:cNvPr>
                <p:cNvCxnSpPr>
                  <a:cxnSpLocks/>
                </p:cNvCxnSpPr>
                <p:nvPr/>
              </p:nvCxnSpPr>
              <p:spPr>
                <a:xfrm>
                  <a:off x="3879462" y="2201355"/>
                  <a:ext cx="0" cy="158324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66" name="Arc 65">
                <a:extLst>
                  <a:ext uri="{FF2B5EF4-FFF2-40B4-BE49-F238E27FC236}">
                    <a16:creationId xmlns:a16="http://schemas.microsoft.com/office/drawing/2014/main" id="{DF0FAC9A-FB22-8C14-870F-BEE583EC1180}"/>
                  </a:ext>
                </a:extLst>
              </p:cNvPr>
              <p:cNvSpPr/>
              <p:nvPr/>
            </p:nvSpPr>
            <p:spPr>
              <a:xfrm>
                <a:off x="3408006" y="5317894"/>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67" name="Arc 66">
                <a:extLst>
                  <a:ext uri="{FF2B5EF4-FFF2-40B4-BE49-F238E27FC236}">
                    <a16:creationId xmlns:a16="http://schemas.microsoft.com/office/drawing/2014/main" id="{E6A16D17-3F0F-EED4-9C2C-22A10B5679CA}"/>
                  </a:ext>
                </a:extLst>
              </p:cNvPr>
              <p:cNvSpPr/>
              <p:nvPr/>
            </p:nvSpPr>
            <p:spPr>
              <a:xfrm rot="11176830">
                <a:off x="3218990" y="5704756"/>
                <a:ext cx="619526" cy="474226"/>
              </a:xfrm>
              <a:prstGeom prst="arc">
                <a:avLst>
                  <a:gd name="adj1" fmla="val 16200000"/>
                  <a:gd name="adj2" fmla="val 50500"/>
                </a:avLst>
              </a:prstGeom>
              <a:noFill/>
              <a:ln w="38100">
                <a:solidFill>
                  <a:schemeClr val="tx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grpSp>
      <p:grpSp>
        <p:nvGrpSpPr>
          <p:cNvPr id="54" name="Group 53" descr="(left) A circle with solar cell and fan inside and lamp outside. Arrows are used to show work being done on solar cell + fan system and stored as both kinetic and thermal energy. . &#10;(right) a bar chart showing energy stores before and after. The bar for kinetic energy after is 1/4 the work bar and the thermal bar afterwards makes up the difference. ">
            <a:extLst>
              <a:ext uri="{FF2B5EF4-FFF2-40B4-BE49-F238E27FC236}">
                <a16:creationId xmlns:a16="http://schemas.microsoft.com/office/drawing/2014/main" id="{1C6C0190-99D1-D35D-3208-A5FBF04FFA74}"/>
              </a:ext>
            </a:extLst>
          </p:cNvPr>
          <p:cNvGrpSpPr/>
          <p:nvPr/>
        </p:nvGrpSpPr>
        <p:grpSpPr>
          <a:xfrm>
            <a:off x="5247349" y="932876"/>
            <a:ext cx="6856854" cy="5889246"/>
            <a:chOff x="5247349" y="932876"/>
            <a:chExt cx="6856854" cy="5889246"/>
          </a:xfrm>
        </p:grpSpPr>
        <p:grpSp>
          <p:nvGrpSpPr>
            <p:cNvPr id="48" name="Group 47">
              <a:extLst>
                <a:ext uri="{FF2B5EF4-FFF2-40B4-BE49-F238E27FC236}">
                  <a16:creationId xmlns:a16="http://schemas.microsoft.com/office/drawing/2014/main" id="{84E1E44D-D063-1EE1-7D2C-82E131984576}"/>
                </a:ext>
              </a:extLst>
            </p:cNvPr>
            <p:cNvGrpSpPr/>
            <p:nvPr/>
          </p:nvGrpSpPr>
          <p:grpSpPr>
            <a:xfrm>
              <a:off x="5247349" y="932876"/>
              <a:ext cx="6856854" cy="5889246"/>
              <a:chOff x="5247349" y="905900"/>
              <a:chExt cx="6856854" cy="5889246"/>
            </a:xfrm>
          </p:grpSpPr>
          <p:grpSp>
            <p:nvGrpSpPr>
              <p:cNvPr id="12" name="Group 11" descr="(left) a circle with lamp, solar cell and fan written in it. Arrows are used to show light energy being transformed into both kinetic and thermal energy. &#10;(right) a bar chart showing energy stores before and after. The bar for kinetic energy after is 1/4 the initial light bar and the thermal bar afterwards makes up the difference. ">
                <a:extLst>
                  <a:ext uri="{FF2B5EF4-FFF2-40B4-BE49-F238E27FC236}">
                    <a16:creationId xmlns:a16="http://schemas.microsoft.com/office/drawing/2014/main" id="{F875143C-7F83-4E09-67F2-ECB9284F92AD}"/>
                  </a:ext>
                </a:extLst>
              </p:cNvPr>
              <p:cNvGrpSpPr/>
              <p:nvPr/>
            </p:nvGrpSpPr>
            <p:grpSpPr>
              <a:xfrm>
                <a:off x="5247349" y="905900"/>
                <a:ext cx="6856854" cy="5889246"/>
                <a:chOff x="5247349" y="905900"/>
                <a:chExt cx="6856854" cy="5889246"/>
              </a:xfrm>
            </p:grpSpPr>
            <p:sp>
              <p:nvSpPr>
                <p:cNvPr id="10" name="Rectangle 9">
                  <a:extLst>
                    <a:ext uri="{FF2B5EF4-FFF2-40B4-BE49-F238E27FC236}">
                      <a16:creationId xmlns:a16="http://schemas.microsoft.com/office/drawing/2014/main" id="{AA50DEB2-9C45-8E54-8B29-E1373272AE8C}"/>
                    </a:ext>
                  </a:extLst>
                </p:cNvPr>
                <p:cNvSpPr/>
                <p:nvPr/>
              </p:nvSpPr>
              <p:spPr>
                <a:xfrm>
                  <a:off x="5247349" y="905900"/>
                  <a:ext cx="6748444" cy="588924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2" name="Group 31">
                  <a:extLst>
                    <a:ext uri="{FF2B5EF4-FFF2-40B4-BE49-F238E27FC236}">
                      <a16:creationId xmlns:a16="http://schemas.microsoft.com/office/drawing/2014/main" id="{DA854020-64CA-9987-8F43-379154B70C01}"/>
                    </a:ext>
                  </a:extLst>
                </p:cNvPr>
                <p:cNvGrpSpPr/>
                <p:nvPr/>
              </p:nvGrpSpPr>
              <p:grpSpPr>
                <a:xfrm>
                  <a:off x="5337764" y="1408680"/>
                  <a:ext cx="6766439" cy="5317962"/>
                  <a:chOff x="4644945" y="1248522"/>
                  <a:chExt cx="6766439" cy="5317962"/>
                </a:xfrm>
              </p:grpSpPr>
              <p:grpSp>
                <p:nvGrpSpPr>
                  <p:cNvPr id="47" name="Group 46">
                    <a:extLst>
                      <a:ext uri="{FF2B5EF4-FFF2-40B4-BE49-F238E27FC236}">
                        <a16:creationId xmlns:a16="http://schemas.microsoft.com/office/drawing/2014/main" id="{7E2C78F6-1C79-F793-3481-BC121DAF236B}"/>
                      </a:ext>
                    </a:extLst>
                  </p:cNvPr>
                  <p:cNvGrpSpPr/>
                  <p:nvPr/>
                </p:nvGrpSpPr>
                <p:grpSpPr>
                  <a:xfrm>
                    <a:off x="4644945" y="1248522"/>
                    <a:ext cx="6766439" cy="5317962"/>
                    <a:chOff x="4644945" y="1248522"/>
                    <a:chExt cx="6766439" cy="5317962"/>
                  </a:xfrm>
                </p:grpSpPr>
                <p:grpSp>
                  <p:nvGrpSpPr>
                    <p:cNvPr id="52" name="Group 51">
                      <a:extLst>
                        <a:ext uri="{FF2B5EF4-FFF2-40B4-BE49-F238E27FC236}">
                          <a16:creationId xmlns:a16="http://schemas.microsoft.com/office/drawing/2014/main" id="{0269F5E4-6D34-6556-FF34-EB73EEFDB3E7}"/>
                        </a:ext>
                      </a:extLst>
                    </p:cNvPr>
                    <p:cNvGrpSpPr/>
                    <p:nvPr/>
                  </p:nvGrpSpPr>
                  <p:grpSpPr>
                    <a:xfrm>
                      <a:off x="4644945" y="1248522"/>
                      <a:ext cx="6766439" cy="5317962"/>
                      <a:chOff x="5181705" y="1761174"/>
                      <a:chExt cx="4560909" cy="3584566"/>
                    </a:xfrm>
                  </p:grpSpPr>
                  <p:grpSp>
                    <p:nvGrpSpPr>
                      <p:cNvPr id="80" name="Group 79">
                        <a:extLst>
                          <a:ext uri="{FF2B5EF4-FFF2-40B4-BE49-F238E27FC236}">
                            <a16:creationId xmlns:a16="http://schemas.microsoft.com/office/drawing/2014/main" id="{73636AD8-06C7-0548-BBF9-A785920E79E7}"/>
                          </a:ext>
                        </a:extLst>
                      </p:cNvPr>
                      <p:cNvGrpSpPr/>
                      <p:nvPr/>
                    </p:nvGrpSpPr>
                    <p:grpSpPr>
                      <a:xfrm>
                        <a:off x="5181705" y="1761174"/>
                        <a:ext cx="4560909" cy="3584566"/>
                        <a:chOff x="7548985" y="2331714"/>
                        <a:chExt cx="4560909" cy="3584566"/>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09460" y="429745"/>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600">
                                <a:effectLst/>
                                <a:ea typeface="Calibri" panose="020F0502020204030204" pitchFamily="34" charset="0"/>
                                <a:cs typeface="Times New Roman" panose="02020603050405020304" pitchFamily="18" charset="0"/>
                              </a:rPr>
                              <a:t> </a:t>
                            </a:r>
                            <a:r>
                              <a:rPr lang="en-AU" sz="1600">
                                <a:solidFill>
                                  <a:schemeClr val="tx1"/>
                                </a:solidFill>
                                <a:effectLst/>
                                <a:ea typeface="Calibri" panose="020F0502020204030204" pitchFamily="34" charset="0"/>
                                <a:cs typeface="Times New Roman" panose="02020603050405020304" pitchFamily="18" charset="0"/>
                              </a:rPr>
                              <a:t>Solar cell + fan</a:t>
                            </a:r>
                          </a:p>
                        </p:txBody>
                      </p:sp>
                      <p:pic>
                        <p:nvPicPr>
                          <p:cNvPr id="9" name="Graphic 8">
                            <a:extLst>
                              <a:ext uri="{FF2B5EF4-FFF2-40B4-BE49-F238E27FC236}">
                                <a16:creationId xmlns:a16="http://schemas.microsoft.com/office/drawing/2014/main" id="{F9B4619F-8469-4177-A25A-4A9DF36BBB7A}"/>
                              </a:ext>
                            </a:extLst>
                          </p:cNvPr>
                          <p:cNvPicPr/>
                          <p:nvPr/>
                        </p:nvPicPr>
                        <p:blipFill>
                          <a:blip r:embed="rId8">
                            <a:extLst>
                              <a:ext uri="{96DAC541-7B7A-43D3-8B79-37D633B846F1}">
                                <asvg:svgBlip xmlns:asvg="http://schemas.microsoft.com/office/drawing/2016/SVG/main" r:embed="rId9"/>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25511" y="2331714"/>
                              <a:ext cx="958850" cy="714318"/>
                            </a:xfrm>
                            <a:prstGeom prst="rect">
                              <a:avLst/>
                            </a:prstGeom>
                            <a:solidFill>
                              <a:schemeClr val="bg1"/>
                            </a:solidFill>
                          </p:spPr>
                          <p:txBody>
                            <a:bodyPr wrap="square" lIns="0" tIns="0" rIns="0" bIns="0" rtlCol="0">
                              <a:noAutofit/>
                            </a:bodyPr>
                            <a:lstStyle/>
                            <a:p>
                              <a:pPr algn="l"/>
                              <a:r>
                                <a:rPr lang="en-AU" sz="1600" dirty="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dirty="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25511" y="2331714"/>
                              <a:ext cx="958850" cy="714318"/>
                            </a:xfrm>
                            <a:prstGeom prst="rect">
                              <a:avLst/>
                            </a:prstGeom>
                            <a:blipFill>
                              <a:blip r:embed="rId10"/>
                              <a:stretch>
                                <a:fillRect l="-8850" t="-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51044" y="2331714"/>
                              <a:ext cx="958850" cy="714319"/>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51044" y="2331714"/>
                              <a:ext cx="958850" cy="714319"/>
                            </a:xfrm>
                            <a:prstGeom prst="rect">
                              <a:avLst/>
                            </a:prstGeom>
                            <a:blipFill>
                              <a:blip r:embed="rId11"/>
                              <a:stretch>
                                <a:fillRect l="-7895" t="-5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603164" y="2988075"/>
                              <a:ext cx="461142"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603164" y="2988075"/>
                              <a:ext cx="461142" cy="228202"/>
                            </a:xfrm>
                            <a:prstGeom prst="rect">
                              <a:avLst/>
                            </a:prstGeom>
                            <a:blipFill>
                              <a:blip r:embed="rId12"/>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300110" y="4104407"/>
                          <a:ext cx="194744" cy="275997"/>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1791938-0114-471C-50BA-9104BF501E31}"/>
                                </a:ext>
                              </a:extLst>
                            </p:cNvPr>
                            <p:cNvSpPr txBox="1"/>
                            <p:nvPr/>
                          </p:nvSpPr>
                          <p:spPr>
                            <a:xfrm rot="16200000">
                              <a:off x="9693714" y="2784166"/>
                              <a:ext cx="594778" cy="2416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𝑙𝑖𝑔h𝑡</m:t>
                                        </m:r>
                                      </m:sub>
                                    </m:sSub>
                                  </m:oMath>
                                </m:oMathPara>
                              </a14:m>
                              <a:endParaRPr lang="en-AU" sz="1600"/>
                            </a:p>
                          </p:txBody>
                        </p:sp>
                      </mc:Choice>
                      <mc:Fallback xmlns="">
                        <p:sp>
                          <p:nvSpPr>
                            <p:cNvPr id="33" name="TextBox 32">
                              <a:extLst>
                                <a:ext uri="{FF2B5EF4-FFF2-40B4-BE49-F238E27FC236}">
                                  <a16:creationId xmlns:a16="http://schemas.microsoft.com/office/drawing/2014/main" id="{C1791938-0114-471C-50BA-9104BF501E31}"/>
                                </a:ext>
                              </a:extLst>
                            </p:cNvPr>
                            <p:cNvSpPr txBox="1">
                              <a:spLocks noRot="1" noChangeAspect="1" noMove="1" noResize="1" noEditPoints="1" noAdjustHandles="1" noChangeArrowheads="1" noChangeShapeType="1" noTextEdit="1"/>
                            </p:cNvSpPr>
                            <p:nvPr/>
                          </p:nvSpPr>
                          <p:spPr>
                            <a:xfrm rot="16200000">
                              <a:off x="9693714" y="2784166"/>
                              <a:ext cx="594778" cy="241687"/>
                            </a:xfrm>
                            <a:prstGeom prst="rect">
                              <a:avLst/>
                            </a:prstGeom>
                            <a:blipFill>
                              <a:blip r:embed="rId13"/>
                              <a:stretch>
                                <a:fillRect r="-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9711" y="2784164"/>
                              <a:ext cx="594778" cy="2416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𝑙𝑖𝑔h𝑡</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9711" y="2784164"/>
                              <a:ext cx="594778" cy="241687"/>
                            </a:xfrm>
                            <a:prstGeom prst="rect">
                              <a:avLst/>
                            </a:prstGeom>
                            <a:blipFill>
                              <a:blip r:embed="rId14"/>
                              <a:stretch>
                                <a:fillRect r="-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959298" y="2798953"/>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959298" y="2798953"/>
                              <a:ext cx="594777" cy="228202"/>
                            </a:xfrm>
                            <a:prstGeom prst="rect">
                              <a:avLst/>
                            </a:prstGeom>
                            <a:blipFill>
                              <a:blip r:embed="rId15"/>
                              <a:stretch>
                                <a:fillRect r="-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94764"/>
                              <a:ext cx="594777" cy="22820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94764"/>
                              <a:ext cx="594777" cy="22820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2E38AE2-DDF4-345E-AA15-7E248B67E7FF}"/>
                                </a:ext>
                              </a:extLst>
                            </p:cNvPr>
                            <p:cNvSpPr txBox="1"/>
                            <p:nvPr/>
                          </p:nvSpPr>
                          <p:spPr>
                            <a:xfrm>
                              <a:off x="7620614" y="2733926"/>
                              <a:ext cx="594777"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𝑊</m:t>
                                        </m:r>
                                      </m:e>
                                      <m:sub>
                                        <m:r>
                                          <a:rPr lang="en-US" sz="1800" b="0" i="1" smtClean="0">
                                            <a:latin typeface="Cambria Math" panose="02040503050406030204" pitchFamily="18" charset="0"/>
                                          </a:rPr>
                                          <m:t>𝑜𝑟𝑘</m:t>
                                        </m:r>
                                      </m:sub>
                                    </m:sSub>
                                  </m:oMath>
                                </m:oMathPara>
                              </a14:m>
                              <a:endParaRPr lang="en-AU" sz="1800"/>
                            </a:p>
                          </p:txBody>
                        </p:sp>
                      </mc:Choice>
                      <mc:Fallback xmlns="">
                        <p:sp>
                          <p:nvSpPr>
                            <p:cNvPr id="44" name="TextBox 43">
                              <a:extLst>
                                <a:ext uri="{FF2B5EF4-FFF2-40B4-BE49-F238E27FC236}">
                                  <a16:creationId xmlns:a16="http://schemas.microsoft.com/office/drawing/2014/main" id="{F2E38AE2-DDF4-345E-AA15-7E248B67E7FF}"/>
                                </a:ext>
                              </a:extLst>
                            </p:cNvPr>
                            <p:cNvSpPr txBox="1">
                              <a:spLocks noRot="1" noChangeAspect="1" noMove="1" noResize="1" noEditPoints="1" noAdjustHandles="1" noChangeArrowheads="1" noChangeShapeType="1" noTextEdit="1"/>
                            </p:cNvSpPr>
                            <p:nvPr/>
                          </p:nvSpPr>
                          <p:spPr>
                            <a:xfrm>
                              <a:off x="7620614" y="2733926"/>
                              <a:ext cx="594777" cy="248948"/>
                            </a:xfrm>
                            <a:prstGeom prst="rect">
                              <a:avLst/>
                            </a:prstGeom>
                            <a:blipFill>
                              <a:blip r:embed="rId17"/>
                              <a:stretch>
                                <a:fillRect b="-3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0C9A100-4637-36DB-415F-BA5915118CE5}"/>
                                </a:ext>
                              </a:extLst>
                            </p:cNvPr>
                            <p:cNvSpPr txBox="1"/>
                            <p:nvPr/>
                          </p:nvSpPr>
                          <p:spPr>
                            <a:xfrm>
                              <a:off x="8628102" y="3739006"/>
                              <a:ext cx="594776"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AU" sz="1800" b="0" i="1" smtClean="0">
                                            <a:latin typeface="Cambria Math" panose="02040503050406030204" pitchFamily="18" charset="0"/>
                                          </a:rPr>
                                          <m:t>𝐸</m:t>
                                        </m:r>
                                      </m:e>
                                      <m:sub>
                                        <m:r>
                                          <a:rPr lang="en-AU" sz="1800" b="0" i="1" smtClean="0">
                                            <a:latin typeface="Cambria Math" panose="02040503050406030204" pitchFamily="18" charset="0"/>
                                          </a:rPr>
                                          <m:t>𝑡h𝑒𝑟𝑚𝑎𝑙</m:t>
                                        </m:r>
                                      </m:sub>
                                    </m:sSub>
                                  </m:oMath>
                                </m:oMathPara>
                              </a14:m>
                              <a:endParaRPr lang="en-AU" sz="1800"/>
                            </a:p>
                          </p:txBody>
                        </p:sp>
                      </mc:Choice>
                      <mc:Fallback xmlns="">
                        <p:sp>
                          <p:nvSpPr>
                            <p:cNvPr id="45" name="TextBox 44">
                              <a:extLst>
                                <a:ext uri="{FF2B5EF4-FFF2-40B4-BE49-F238E27FC236}">
                                  <a16:creationId xmlns:a16="http://schemas.microsoft.com/office/drawing/2014/main" id="{D0C9A100-4637-36DB-415F-BA5915118CE5}"/>
                                </a:ext>
                              </a:extLst>
                            </p:cNvPr>
                            <p:cNvSpPr txBox="1">
                              <a:spLocks noRot="1" noChangeAspect="1" noMove="1" noResize="1" noEditPoints="1" noAdjustHandles="1" noChangeArrowheads="1" noChangeShapeType="1" noTextEdit="1"/>
                            </p:cNvSpPr>
                            <p:nvPr/>
                          </p:nvSpPr>
                          <p:spPr>
                            <a:xfrm>
                              <a:off x="8628102" y="3739006"/>
                              <a:ext cx="594776" cy="248948"/>
                            </a:xfrm>
                            <a:prstGeom prst="rect">
                              <a:avLst/>
                            </a:prstGeom>
                            <a:blipFill>
                              <a:blip r:embed="rId18"/>
                              <a:stretch>
                                <a:fillRect r="-1429" b="-3333"/>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44" idx="2"/>
                          <a:endCxn id="45" idx="0"/>
                        </p:cNvCxnSpPr>
                        <p:nvPr/>
                      </p:nvCxnSpPr>
                      <p:spPr>
                        <a:xfrm>
                          <a:off x="7918003" y="2982873"/>
                          <a:ext cx="1007487" cy="756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42DB64D-94F5-303E-1527-148F4430865F}"/>
                              </a:ext>
                            </a:extLst>
                          </p:cNvPr>
                          <p:cNvSpPr txBox="1"/>
                          <p:nvPr/>
                        </p:nvSpPr>
                        <p:spPr>
                          <a:xfrm>
                            <a:off x="5500143" y="3161749"/>
                            <a:ext cx="594777" cy="24894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𝐸</m:t>
                                      </m:r>
                                    </m:e>
                                    <m:sub>
                                      <m:r>
                                        <a:rPr lang="en-AU" sz="1800" b="0" i="1" smtClean="0">
                                          <a:latin typeface="Cambria Math" panose="02040503050406030204" pitchFamily="18" charset="0"/>
                                        </a:rPr>
                                        <m:t>𝑘𝑖𝑛𝑒𝑡𝑖𝑐</m:t>
                                      </m:r>
                                    </m:sub>
                                  </m:sSub>
                                </m:oMath>
                              </m:oMathPara>
                            </a14:m>
                            <a:endParaRPr lang="en-AU" sz="1800"/>
                          </a:p>
                        </p:txBody>
                      </p:sp>
                    </mc:Choice>
                    <mc:Fallback xmlns="">
                      <p:sp>
                        <p:nvSpPr>
                          <p:cNvPr id="35" name="TextBox 34">
                            <a:extLst>
                              <a:ext uri="{FF2B5EF4-FFF2-40B4-BE49-F238E27FC236}">
                                <a16:creationId xmlns:a16="http://schemas.microsoft.com/office/drawing/2014/main" id="{342DB64D-94F5-303E-1527-148F4430865F}"/>
                              </a:ext>
                            </a:extLst>
                          </p:cNvPr>
                          <p:cNvSpPr txBox="1">
                            <a:spLocks noRot="1" noChangeAspect="1" noMove="1" noResize="1" noEditPoints="1" noAdjustHandles="1" noChangeArrowheads="1" noChangeShapeType="1" noTextEdit="1"/>
                          </p:cNvSpPr>
                          <p:nvPr/>
                        </p:nvSpPr>
                        <p:spPr>
                          <a:xfrm>
                            <a:off x="5500143" y="3161749"/>
                            <a:ext cx="594777" cy="248948"/>
                          </a:xfrm>
                          <a:prstGeom prst="rect">
                            <a:avLst/>
                          </a:prstGeom>
                          <a:blipFill>
                            <a:blip r:embed="rId19"/>
                            <a:stretch>
                              <a:fillRect b="-3333"/>
                            </a:stretch>
                          </a:blipFill>
                        </p:spPr>
                        <p:txBody>
                          <a:bodyPr/>
                          <a:lstStyle/>
                          <a:p>
                            <a:r>
                              <a:rPr lang="en-US">
                                <a:noFill/>
                              </a:rPr>
                              <a:t> </a:t>
                            </a:r>
                          </a:p>
                        </p:txBody>
                      </p:sp>
                    </mc:Fallback>
                  </mc:AlternateContent>
                  <p:cxnSp>
                    <p:nvCxnSpPr>
                      <p:cNvPr id="40" name="Straight Arrow Connector 39">
                        <a:extLst>
                          <a:ext uri="{FF2B5EF4-FFF2-40B4-BE49-F238E27FC236}">
                            <a16:creationId xmlns:a16="http://schemas.microsoft.com/office/drawing/2014/main" id="{DBDBBDA5-40C8-3D24-B77B-CDFBA2BCCA7E}"/>
                          </a:ext>
                        </a:extLst>
                      </p:cNvPr>
                      <p:cNvCxnSpPr>
                        <a:cxnSpLocks/>
                        <a:stCxn id="44" idx="2"/>
                        <a:endCxn id="35" idx="0"/>
                      </p:cNvCxnSpPr>
                      <p:nvPr/>
                    </p:nvCxnSpPr>
                    <p:spPr>
                      <a:xfrm>
                        <a:off x="5550723" y="2412333"/>
                        <a:ext cx="246809" cy="749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9" name="Rectangle: Rounded Corners 48">
                      <a:extLst>
                        <a:ext uri="{FF2B5EF4-FFF2-40B4-BE49-F238E27FC236}">
                          <a16:creationId xmlns:a16="http://schemas.microsoft.com/office/drawing/2014/main" id="{EC38D6CA-AA1C-5300-37C7-B85E6458F156}"/>
                        </a:ext>
                      </a:extLst>
                    </p:cNvPr>
                    <p:cNvSpPr/>
                    <p:nvPr/>
                  </p:nvSpPr>
                  <p:spPr>
                    <a:xfrm>
                      <a:off x="9375014" y="3007415"/>
                      <a:ext cx="288917" cy="1280485"/>
                    </a:xfrm>
                    <a:prstGeom prst="roundRect">
                      <a:avLst/>
                    </a:prstGeom>
                    <a:solidFill>
                      <a:schemeClr val="accent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2"/>
                        </a:solidFill>
                      </a:endParaRPr>
                    </a:p>
                  </p:txBody>
                </p:sp>
              </p:gr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65C2FE8-3058-87E4-6C36-B443871C6C4D}"/>
                          </a:ext>
                        </a:extLst>
                      </p:cNvPr>
                      <p:cNvSpPr txBox="1"/>
                      <p:nvPr/>
                    </p:nvSpPr>
                    <p:spPr>
                      <a:xfrm rot="16200000">
                        <a:off x="8592560" y="1889898"/>
                        <a:ext cx="1007999"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6" name="TextBox 35">
                        <a:extLst>
                          <a:ext uri="{FF2B5EF4-FFF2-40B4-BE49-F238E27FC236}">
                            <a16:creationId xmlns:a16="http://schemas.microsoft.com/office/drawing/2014/main" id="{B65C2FE8-3058-87E4-6C36-B443871C6C4D}"/>
                          </a:ext>
                        </a:extLst>
                      </p:cNvPr>
                      <p:cNvSpPr txBox="1">
                        <a:spLocks noRot="1" noChangeAspect="1" noMove="1" noResize="1" noEditPoints="1" noAdjustHandles="1" noChangeArrowheads="1" noChangeShapeType="1" noTextEdit="1"/>
                      </p:cNvSpPr>
                      <p:nvPr/>
                    </p:nvSpPr>
                    <p:spPr>
                      <a:xfrm rot="16200000">
                        <a:off x="8592560" y="1889898"/>
                        <a:ext cx="1007999" cy="338554"/>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C74F1C2-2DB0-CE53-2873-29137285A317}"/>
                          </a:ext>
                        </a:extLst>
                      </p:cNvPr>
                      <p:cNvSpPr txBox="1"/>
                      <p:nvPr/>
                    </p:nvSpPr>
                    <p:spPr>
                      <a:xfrm rot="16200000">
                        <a:off x="10265665" y="1882441"/>
                        <a:ext cx="993088"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𝑡h𝑒𝑟𝑚𝑎𝑙</m:t>
                                  </m:r>
                                </m:sub>
                              </m:sSub>
                            </m:oMath>
                          </m:oMathPara>
                        </a14:m>
                        <a:endParaRPr lang="en-AU" sz="1600"/>
                      </a:p>
                    </p:txBody>
                  </p:sp>
                </mc:Choice>
                <mc:Fallback xmlns="">
                  <p:sp>
                    <p:nvSpPr>
                      <p:cNvPr id="39" name="TextBox 38">
                        <a:extLst>
                          <a:ext uri="{FF2B5EF4-FFF2-40B4-BE49-F238E27FC236}">
                            <a16:creationId xmlns:a16="http://schemas.microsoft.com/office/drawing/2014/main" id="{EC74F1C2-2DB0-CE53-2873-29137285A317}"/>
                          </a:ext>
                        </a:extLst>
                      </p:cNvPr>
                      <p:cNvSpPr txBox="1">
                        <a:spLocks noRot="1" noChangeAspect="1" noMove="1" noResize="1" noEditPoints="1" noAdjustHandles="1" noChangeArrowheads="1" noChangeShapeType="1" noTextEdit="1"/>
                      </p:cNvSpPr>
                      <p:nvPr/>
                    </p:nvSpPr>
                    <p:spPr>
                      <a:xfrm rot="16200000">
                        <a:off x="10265665" y="1882441"/>
                        <a:ext cx="993088" cy="338554"/>
                      </a:xfrm>
                      <a:prstGeom prst="rect">
                        <a:avLst/>
                      </a:prstGeom>
                      <a:blipFill>
                        <a:blip r:embed="rId21"/>
                        <a:stretch>
                          <a:fillRect/>
                        </a:stretch>
                      </a:blipFill>
                    </p:spPr>
                    <p:txBody>
                      <a:bodyPr/>
                      <a:lstStyle/>
                      <a:p>
                        <a:r>
                          <a:rPr lang="en-US">
                            <a:noFill/>
                          </a:rPr>
                          <a:t> </a:t>
                        </a:r>
                      </a:p>
                    </p:txBody>
                  </p:sp>
                </mc:Fallback>
              </mc:AlternateContent>
              <p:sp>
                <p:nvSpPr>
                  <p:cNvPr id="42" name="Rectangle: Rounded Corners 41">
                    <a:extLst>
                      <a:ext uri="{FF2B5EF4-FFF2-40B4-BE49-F238E27FC236}">
                        <a16:creationId xmlns:a16="http://schemas.microsoft.com/office/drawing/2014/main" id="{19970B5D-7974-C6D1-E04E-E293FC66B295}"/>
                      </a:ext>
                    </a:extLst>
                  </p:cNvPr>
                  <p:cNvSpPr/>
                  <p:nvPr/>
                </p:nvSpPr>
                <p:spPr>
                  <a:xfrm>
                    <a:off x="10617750" y="3448759"/>
                    <a:ext cx="288917" cy="840781"/>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sp>
            <p:nvSpPr>
              <p:cNvPr id="41" name="Left Bracket 40">
                <a:extLst>
                  <a:ext uri="{FF2B5EF4-FFF2-40B4-BE49-F238E27FC236}">
                    <a16:creationId xmlns:a16="http://schemas.microsoft.com/office/drawing/2014/main" id="{600E0FEF-A9CE-4B1F-65C1-5E5EE27FF6B2}"/>
                  </a:ext>
                </a:extLst>
              </p:cNvPr>
              <p:cNvSpPr/>
              <p:nvPr/>
            </p:nvSpPr>
            <p:spPr>
              <a:xfrm rot="5400000">
                <a:off x="9328735" y="1235708"/>
                <a:ext cx="146977"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3" name="Left Bracket 42">
                <a:extLst>
                  <a:ext uri="{FF2B5EF4-FFF2-40B4-BE49-F238E27FC236}">
                    <a16:creationId xmlns:a16="http://schemas.microsoft.com/office/drawing/2014/main" id="{0173141D-142C-572E-4ACB-3B3D1DD79008}"/>
                  </a:ext>
                </a:extLst>
              </p:cNvPr>
              <p:cNvSpPr/>
              <p:nvPr/>
            </p:nvSpPr>
            <p:spPr>
              <a:xfrm rot="5400000">
                <a:off x="10991876" y="1228574"/>
                <a:ext cx="146976" cy="1165672"/>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70" name="TextBox 69">
              <a:extLst>
                <a:ext uri="{FF2B5EF4-FFF2-40B4-BE49-F238E27FC236}">
                  <a16:creationId xmlns:a16="http://schemas.microsoft.com/office/drawing/2014/main" id="{AC668095-4D4C-ED1E-6423-F7DEAFED194E}"/>
                </a:ext>
              </a:extLst>
            </p:cNvPr>
            <p:cNvSpPr txBox="1"/>
            <p:nvPr/>
          </p:nvSpPr>
          <p:spPr>
            <a:xfrm>
              <a:off x="6351281" y="5291348"/>
              <a:ext cx="882395" cy="369332"/>
            </a:xfrm>
            <a:prstGeom prst="rect">
              <a:avLst/>
            </a:prstGeom>
            <a:noFill/>
          </p:spPr>
          <p:txBody>
            <a:bodyPr wrap="square">
              <a:spAutoFit/>
            </a:bodyPr>
            <a:lstStyle/>
            <a:p>
              <a:pPr algn="ctr"/>
              <a:r>
                <a:rPr lang="en-AU" sz="1800" b="1" dirty="0">
                  <a:latin typeface="+mj-lt"/>
                </a:rPr>
                <a:t>Lamp</a:t>
              </a:r>
              <a:endParaRPr lang="en-AU" sz="1600" b="1" dirty="0">
                <a:latin typeface="+mj-lt"/>
              </a:endParaRPr>
            </a:p>
          </p:txBody>
        </p:sp>
      </p:grpSp>
      <p:sp>
        <p:nvSpPr>
          <p:cNvPr id="11" name="Slide Number Placeholder 10">
            <a:extLst>
              <a:ext uri="{FF2B5EF4-FFF2-40B4-BE49-F238E27FC236}">
                <a16:creationId xmlns:a16="http://schemas.microsoft.com/office/drawing/2014/main" id="{A86C0D09-E66C-1CDC-A691-DEF98DB272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419897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CBAA9-B257-3E10-3E5F-00B62E94AF37}"/>
              </a:ext>
            </a:extLst>
          </p:cNvPr>
          <p:cNvSpPr>
            <a:spLocks noGrp="1"/>
          </p:cNvSpPr>
          <p:nvPr>
            <p:ph type="title"/>
          </p:nvPr>
        </p:nvSpPr>
        <p:spPr/>
        <p:txBody>
          <a:bodyPr/>
          <a:lstStyle/>
          <a:p>
            <a:r>
              <a:rPr lang="en-AU" dirty="0">
                <a:latin typeface="+mj-lt"/>
              </a:rPr>
              <a:t>1.2 The Universe and More </a:t>
            </a:r>
          </a:p>
        </p:txBody>
      </p:sp>
      <p:sp>
        <p:nvSpPr>
          <p:cNvPr id="3" name="Text Placeholder 2">
            <a:extLst>
              <a:ext uri="{FF2B5EF4-FFF2-40B4-BE49-F238E27FC236}">
                <a16:creationId xmlns:a16="http://schemas.microsoft.com/office/drawing/2014/main" id="{35BABC13-C250-D6F2-5C82-04BC7E89A689}"/>
              </a:ext>
            </a:extLst>
          </p:cNvPr>
          <p:cNvSpPr>
            <a:spLocks noGrp="1"/>
          </p:cNvSpPr>
          <p:nvPr>
            <p:ph type="body" sz="quarter" idx="18"/>
          </p:nvPr>
        </p:nvSpPr>
        <p:spPr/>
        <p:txBody>
          <a:bodyPr/>
          <a:lstStyle/>
          <a:p>
            <a:r>
              <a:rPr lang="en-AU" dirty="0">
                <a:latin typeface="+mj-lt"/>
                <a:hlinkClick r:id="rId3"/>
              </a:rPr>
              <a:t>Energy Bar Charts</a:t>
            </a:r>
            <a:endParaRPr lang="en-US" dirty="0">
              <a:latin typeface="+mj-lt"/>
            </a:endParaRPr>
          </a:p>
        </p:txBody>
      </p:sp>
      <p:sp>
        <p:nvSpPr>
          <p:cNvPr id="8" name="Text Placeholder 7">
            <a:extLst>
              <a:ext uri="{FF2B5EF4-FFF2-40B4-BE49-F238E27FC236}">
                <a16:creationId xmlns:a16="http://schemas.microsoft.com/office/drawing/2014/main" id="{E37286EE-AE9E-052A-590F-C4C486E28DA2}"/>
              </a:ext>
            </a:extLst>
          </p:cNvPr>
          <p:cNvSpPr>
            <a:spLocks noGrp="1"/>
          </p:cNvSpPr>
          <p:nvPr>
            <p:ph type="body" sz="quarter" idx="17"/>
          </p:nvPr>
        </p:nvSpPr>
        <p:spPr/>
        <p:txBody>
          <a:bodyPr/>
          <a:lstStyle/>
          <a:p>
            <a:pPr marL="457200" indent="-457200">
              <a:buFont typeface="+mj-lt"/>
              <a:buAutoNum type="arabicPeriod"/>
            </a:pPr>
            <a:r>
              <a:rPr lang="en-AU" dirty="0">
                <a:latin typeface="+mn-lt"/>
                <a:ea typeface="Calibri" panose="020F0502020204030204" pitchFamily="34" charset="0"/>
              </a:rPr>
              <a:t>S</a:t>
            </a:r>
            <a:r>
              <a:rPr lang="en-AU" sz="2000" dirty="0">
                <a:effectLst/>
                <a:latin typeface="+mn-lt"/>
                <a:ea typeface="Calibri" panose="020F0502020204030204" pitchFamily="34" charset="0"/>
              </a:rPr>
              <a:t>elect an event.</a:t>
            </a:r>
          </a:p>
          <a:p>
            <a:pPr marL="457200" indent="-457200">
              <a:buFont typeface="+mj-lt"/>
              <a:buAutoNum type="arabicPeriod"/>
            </a:pPr>
            <a:r>
              <a:rPr lang="en-AU" dirty="0">
                <a:latin typeface="+mn-lt"/>
                <a:ea typeface="Calibri" panose="020F0502020204030204" pitchFamily="34" charset="0"/>
              </a:rPr>
              <a:t>P</a:t>
            </a:r>
            <a:r>
              <a:rPr lang="en-AU" sz="2000" dirty="0">
                <a:effectLst/>
                <a:latin typeface="+mn-lt"/>
                <a:ea typeface="Calibri" panose="020F0502020204030204" pitchFamily="34" charset="0"/>
              </a:rPr>
              <a:t>lay the video.</a:t>
            </a:r>
          </a:p>
          <a:p>
            <a:pPr marL="457200" indent="-457200">
              <a:buFont typeface="+mj-lt"/>
              <a:buAutoNum type="arabicPeriod"/>
            </a:pPr>
            <a:r>
              <a:rPr lang="en-AU" dirty="0">
                <a:latin typeface="+mn-lt"/>
                <a:ea typeface="Calibri" panose="020F0502020204030204" pitchFamily="34" charset="0"/>
              </a:rPr>
              <a:t>S</a:t>
            </a:r>
            <a:r>
              <a:rPr lang="en-AU" sz="2000" dirty="0">
                <a:effectLst/>
                <a:latin typeface="+mn-lt"/>
                <a:ea typeface="Calibri" panose="020F0502020204030204" pitchFamily="34" charset="0"/>
              </a:rPr>
              <a:t>elect the system.</a:t>
            </a:r>
          </a:p>
          <a:p>
            <a:pPr marL="457200" indent="-457200">
              <a:buFont typeface="+mj-lt"/>
              <a:buAutoNum type="arabicPeriod"/>
            </a:pPr>
            <a:r>
              <a:rPr lang="en-AU" dirty="0">
                <a:latin typeface="+mn-lt"/>
                <a:ea typeface="Calibri" panose="020F0502020204030204" pitchFamily="34" charset="0"/>
              </a:rPr>
              <a:t>A</a:t>
            </a:r>
            <a:r>
              <a:rPr lang="en-AU" sz="2000" dirty="0">
                <a:effectLst/>
                <a:latin typeface="+mn-lt"/>
                <a:ea typeface="Calibri" panose="020F0502020204030204" pitchFamily="34" charset="0"/>
              </a:rPr>
              <a:t>dd the required energy bars (and work, if it is an open system).</a:t>
            </a:r>
          </a:p>
          <a:p>
            <a:pPr marL="457200" indent="-457200">
              <a:buFont typeface="+mj-lt"/>
              <a:buAutoNum type="arabicPeriod"/>
            </a:pPr>
            <a:r>
              <a:rPr lang="en-AU" dirty="0">
                <a:latin typeface="+mn-lt"/>
                <a:ea typeface="Calibri" panose="020F0502020204030204" pitchFamily="34" charset="0"/>
              </a:rPr>
              <a:t>A</a:t>
            </a:r>
            <a:r>
              <a:rPr lang="en-AU" sz="2000" dirty="0">
                <a:effectLst/>
                <a:latin typeface="+mn-lt"/>
                <a:ea typeface="Calibri" panose="020F0502020204030204" pitchFamily="34" charset="0"/>
              </a:rPr>
              <a:t>dd the amounts of energy to each side.</a:t>
            </a:r>
          </a:p>
          <a:p>
            <a:pPr marL="457200" indent="-457200">
              <a:buFont typeface="+mj-lt"/>
              <a:buAutoNum type="arabicPeriod"/>
            </a:pPr>
            <a:r>
              <a:rPr lang="en-AU" b="1" dirty="0">
                <a:latin typeface="+mn-lt"/>
                <a:ea typeface="Calibri" panose="020F0502020204030204" pitchFamily="34" charset="0"/>
              </a:rPr>
              <a:t>Select</a:t>
            </a:r>
            <a:r>
              <a:rPr lang="en-AU" sz="2000" dirty="0">
                <a:effectLst/>
                <a:latin typeface="+mn-lt"/>
                <a:ea typeface="Calibri" panose="020F0502020204030204" pitchFamily="34" charset="0"/>
              </a:rPr>
              <a:t> ‘Check’</a:t>
            </a:r>
            <a:r>
              <a:rPr lang="en-AU" b="1" dirty="0">
                <a:latin typeface="+mn-lt"/>
                <a:ea typeface="Calibri" panose="020F0502020204030204" pitchFamily="34" charset="0"/>
              </a:rPr>
              <a:t> </a:t>
            </a:r>
            <a:r>
              <a:rPr lang="en-AU" sz="2000" dirty="0">
                <a:effectLst/>
                <a:latin typeface="+mn-lt"/>
                <a:ea typeface="Calibri" panose="020F0502020204030204" pitchFamily="34" charset="0"/>
              </a:rPr>
              <a:t>to see if you got the answer correct.</a:t>
            </a:r>
            <a:endParaRPr lang="en-AU" dirty="0">
              <a:latin typeface="+mn-lt"/>
            </a:endParaRPr>
          </a:p>
          <a:p>
            <a:endParaRPr lang="en-AU" dirty="0">
              <a:latin typeface="+mn-lt"/>
            </a:endParaRPr>
          </a:p>
        </p:txBody>
      </p:sp>
      <p:sp>
        <p:nvSpPr>
          <p:cNvPr id="4" name="Slide Number Placeholder 3">
            <a:extLst>
              <a:ext uri="{FF2B5EF4-FFF2-40B4-BE49-F238E27FC236}">
                <a16:creationId xmlns:a16="http://schemas.microsoft.com/office/drawing/2014/main" id="{6447DF39-01D7-2FB7-128B-F0F460E1806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341445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1.3 Understanding efficiency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46139896"/>
              </p:ext>
            </p:extLst>
          </p:nvPr>
        </p:nvGraphicFramePr>
        <p:xfrm>
          <a:off x="359998" y="1916174"/>
          <a:ext cx="11126369" cy="336169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we can use energy more efficiently.</a:t>
                      </a:r>
                      <a:endParaRPr lang="en-AU" sz="20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AU" sz="2000" dirty="0">
                          <a:latin typeface="+mn-lt"/>
                          <a:cs typeface="Arial" panose="020B0604020202020204" pitchFamily="34" charset="0"/>
                        </a:rPr>
                        <a:t>define energy efficiency.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efficiency of a device in terms of the useful energy output and wasted energy.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370133">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endParaRPr lang="en-AU" sz="20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draw a Sankey diagram to represent the energy efficiency of a device.</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9930822"/>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2046230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t>1.3 Frayer diagram – efficiency</a:t>
            </a:r>
          </a:p>
        </p:txBody>
      </p:sp>
      <p:sp>
        <p:nvSpPr>
          <p:cNvPr id="20" name="Google Shape;72;p15">
            <a:extLst>
              <a:ext uri="{FF2B5EF4-FFF2-40B4-BE49-F238E27FC236}">
                <a16:creationId xmlns:a16="http://schemas.microsoft.com/office/drawing/2014/main" id="{5BD914D2-E818-7280-54B5-C4AB836295AC}"/>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1" name="Google Shape;74;p15">
            <a:extLst>
              <a:ext uri="{FF2B5EF4-FFF2-40B4-BE49-F238E27FC236}">
                <a16:creationId xmlns:a16="http://schemas.microsoft.com/office/drawing/2014/main" id="{4FC78DE8-EBE4-160D-C72F-8235C773C755}"/>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22" name="Google Shape;76;p15">
            <a:extLst>
              <a:ext uri="{FF2B5EF4-FFF2-40B4-BE49-F238E27FC236}">
                <a16:creationId xmlns:a16="http://schemas.microsoft.com/office/drawing/2014/main" id="{1D253E3A-3EF0-563E-14C4-D2E8151AC59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3" name="Google Shape;78;p15">
            <a:extLst>
              <a:ext uri="{FF2B5EF4-FFF2-40B4-BE49-F238E27FC236}">
                <a16:creationId xmlns:a16="http://schemas.microsoft.com/office/drawing/2014/main" id="{5753AFCB-0DD0-157E-E672-ED9C04A9B6A6}"/>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24" name="Google Shape;80;p15">
            <a:extLst>
              <a:ext uri="{FF2B5EF4-FFF2-40B4-BE49-F238E27FC236}">
                <a16:creationId xmlns:a16="http://schemas.microsoft.com/office/drawing/2014/main" id="{D9E5D8D5-55D1-D22F-9589-A589A375DA2C}"/>
              </a:ext>
              <a:ext uri="{C183D7F6-B498-43B3-948B-1728B52AA6E4}">
                <adec:decorative xmlns:adec="http://schemas.microsoft.com/office/drawing/2017/decorative" val="0"/>
              </a:ext>
            </a:extLst>
          </p:cNvPr>
          <p:cNvSpPr/>
          <p:nvPr/>
        </p:nvSpPr>
        <p:spPr>
          <a:xfrm>
            <a:off x="4971662" y="3331490"/>
            <a:ext cx="2280038" cy="91388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r>
              <a:rPr lang="en" sz="3200" b="1" dirty="0">
                <a:solidFill>
                  <a:srgbClr val="1E4E79"/>
                </a:solidFill>
                <a:latin typeface="+mj-lt"/>
                <a:ea typeface="Calibri"/>
                <a:cs typeface="Calibri"/>
                <a:sym typeface="Calibri"/>
              </a:rPr>
              <a:t>Efficiency</a:t>
            </a:r>
            <a:endParaRPr sz="3200" dirty="0"/>
          </a:p>
        </p:txBody>
      </p:sp>
      <p:sp>
        <p:nvSpPr>
          <p:cNvPr id="2" name="TextBox 1">
            <a:extLst>
              <a:ext uri="{FF2B5EF4-FFF2-40B4-BE49-F238E27FC236}">
                <a16:creationId xmlns:a16="http://schemas.microsoft.com/office/drawing/2014/main" id="{9F5346F0-0EEB-75B6-045A-5601C1D2EF20}"/>
              </a:ext>
            </a:extLst>
          </p:cNvPr>
          <p:cNvSpPr txBox="1"/>
          <p:nvPr/>
        </p:nvSpPr>
        <p:spPr>
          <a:xfrm>
            <a:off x="1244599" y="1193800"/>
            <a:ext cx="4799205" cy="2438400"/>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Definition</a:t>
            </a:r>
          </a:p>
          <a:p>
            <a:pPr algn="l">
              <a:lnSpc>
                <a:spcPct val="150000"/>
              </a:lnSpc>
              <a:spcAft>
                <a:spcPts val="1200"/>
              </a:spcAft>
            </a:pPr>
            <a:endParaRPr lang="en-AU" sz="1800" b="1" dirty="0"/>
          </a:p>
        </p:txBody>
      </p:sp>
      <p:sp>
        <p:nvSpPr>
          <p:cNvPr id="7" name="TextBox 6">
            <a:extLst>
              <a:ext uri="{FF2B5EF4-FFF2-40B4-BE49-F238E27FC236}">
                <a16:creationId xmlns:a16="http://schemas.microsoft.com/office/drawing/2014/main" id="{7D8B6217-A34A-17C1-36AA-F3513767FE61}"/>
              </a:ext>
            </a:extLst>
          </p:cNvPr>
          <p:cNvSpPr txBox="1"/>
          <p:nvPr/>
        </p:nvSpPr>
        <p:spPr>
          <a:xfrm>
            <a:off x="6214844" y="1193800"/>
            <a:ext cx="4799205" cy="2438400"/>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Facts/Characteristics</a:t>
            </a:r>
          </a:p>
          <a:p>
            <a:pPr algn="l">
              <a:lnSpc>
                <a:spcPct val="150000"/>
              </a:lnSpc>
              <a:spcAft>
                <a:spcPts val="1200"/>
              </a:spcAft>
            </a:pPr>
            <a:endParaRPr lang="en-AU" sz="1800" b="1" dirty="0"/>
          </a:p>
        </p:txBody>
      </p:sp>
      <p:sp>
        <p:nvSpPr>
          <p:cNvPr id="9" name="TextBox 8">
            <a:extLst>
              <a:ext uri="{FF2B5EF4-FFF2-40B4-BE49-F238E27FC236}">
                <a16:creationId xmlns:a16="http://schemas.microsoft.com/office/drawing/2014/main" id="{1DD24F05-DAD3-4DB8-8E39-8D8BC5AAE2B0}"/>
              </a:ext>
            </a:extLst>
          </p:cNvPr>
          <p:cNvSpPr txBox="1"/>
          <p:nvPr/>
        </p:nvSpPr>
        <p:spPr>
          <a:xfrm>
            <a:off x="1244599" y="4245376"/>
            <a:ext cx="4799205" cy="2252624"/>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Examples</a:t>
            </a:r>
          </a:p>
          <a:p>
            <a:pPr algn="l">
              <a:lnSpc>
                <a:spcPct val="150000"/>
              </a:lnSpc>
              <a:spcAft>
                <a:spcPts val="1200"/>
              </a:spcAft>
            </a:pPr>
            <a:endParaRPr lang="en-AU" sz="1800" b="1" dirty="0"/>
          </a:p>
        </p:txBody>
      </p:sp>
      <p:sp>
        <p:nvSpPr>
          <p:cNvPr id="11" name="TextBox 10">
            <a:extLst>
              <a:ext uri="{FF2B5EF4-FFF2-40B4-BE49-F238E27FC236}">
                <a16:creationId xmlns:a16="http://schemas.microsoft.com/office/drawing/2014/main" id="{67A136AA-94CB-2596-A85A-2D6126116A42}"/>
              </a:ext>
            </a:extLst>
          </p:cNvPr>
          <p:cNvSpPr txBox="1"/>
          <p:nvPr/>
        </p:nvSpPr>
        <p:spPr>
          <a:xfrm>
            <a:off x="6214843" y="4245376"/>
            <a:ext cx="4799205" cy="2252624"/>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Non-example</a:t>
            </a:r>
          </a:p>
          <a:p>
            <a:pPr algn="l">
              <a:lnSpc>
                <a:spcPct val="150000"/>
              </a:lnSpc>
              <a:spcAft>
                <a:spcPts val="1200"/>
              </a:spcAft>
            </a:pPr>
            <a:endParaRPr lang="en-AU" sz="1800" b="1" dirty="0"/>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63731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latin typeface="+mj-lt"/>
              </a:rPr>
              <a:t>1.3 Frayer diagram – efficiency (sample)</a:t>
            </a:r>
          </a:p>
        </p:txBody>
      </p:sp>
      <p:sp>
        <p:nvSpPr>
          <p:cNvPr id="5" name="Google Shape;72;p15">
            <a:extLst>
              <a:ext uri="{FF2B5EF4-FFF2-40B4-BE49-F238E27FC236}">
                <a16:creationId xmlns:a16="http://schemas.microsoft.com/office/drawing/2014/main" id="{5AC69A30-4288-A32C-21F4-6D57BBC7EF3F}"/>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7" name="Google Shape;74;p15">
            <a:extLst>
              <a:ext uri="{FF2B5EF4-FFF2-40B4-BE49-F238E27FC236}">
                <a16:creationId xmlns:a16="http://schemas.microsoft.com/office/drawing/2014/main" id="{479BF89A-379A-8166-AABA-7CB63202AD3D}"/>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9" name="Google Shape;76;p15">
            <a:extLst>
              <a:ext uri="{FF2B5EF4-FFF2-40B4-BE49-F238E27FC236}">
                <a16:creationId xmlns:a16="http://schemas.microsoft.com/office/drawing/2014/main" id="{265B7611-04CE-4989-6A3D-0E96C2A3DA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0" name="Google Shape;78;p15">
            <a:extLst>
              <a:ext uri="{FF2B5EF4-FFF2-40B4-BE49-F238E27FC236}">
                <a16:creationId xmlns:a16="http://schemas.microsoft.com/office/drawing/2014/main" id="{EE51DF9A-48D0-FAD6-C278-8BBC937927B4}"/>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1" name="Google Shape;80;p15">
            <a:extLst>
              <a:ext uri="{FF2B5EF4-FFF2-40B4-BE49-F238E27FC236}">
                <a16:creationId xmlns:a16="http://schemas.microsoft.com/office/drawing/2014/main" id="{AB622FBD-7980-6E83-6FB3-58FE9734A966}"/>
              </a:ext>
              <a:ext uri="{C183D7F6-B498-43B3-948B-1728B52AA6E4}">
                <adec:decorative xmlns:adec="http://schemas.microsoft.com/office/drawing/2017/decorative" val="0"/>
              </a:ext>
            </a:extLst>
          </p:cNvPr>
          <p:cNvSpPr/>
          <p:nvPr/>
        </p:nvSpPr>
        <p:spPr>
          <a:xfrm>
            <a:off x="5212872" y="3428172"/>
            <a:ext cx="1797618" cy="720522"/>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r>
              <a:rPr lang="en-AU" b="1" dirty="0">
                <a:solidFill>
                  <a:srgbClr val="1E4E79"/>
                </a:solidFill>
                <a:latin typeface="+mj-lt"/>
                <a:ea typeface="Calibri"/>
                <a:cs typeface="Calibri"/>
                <a:sym typeface="Calibri"/>
              </a:rPr>
              <a:t>Efficiency</a:t>
            </a:r>
            <a:endParaRPr lang="en-AU" sz="3600" dirty="0">
              <a:latin typeface="+mj-lt"/>
            </a:endParaRPr>
          </a:p>
        </p:txBody>
      </p:sp>
      <p:sp>
        <p:nvSpPr>
          <p:cNvPr id="15" name="TextBox 14">
            <a:extLst>
              <a:ext uri="{FF2B5EF4-FFF2-40B4-BE49-F238E27FC236}">
                <a16:creationId xmlns:a16="http://schemas.microsoft.com/office/drawing/2014/main" id="{5C5FF5C8-8959-9FCA-7D28-6EB87563A754}"/>
              </a:ext>
            </a:extLst>
          </p:cNvPr>
          <p:cNvSpPr txBox="1"/>
          <p:nvPr/>
        </p:nvSpPr>
        <p:spPr>
          <a:xfrm>
            <a:off x="1419113" y="1193800"/>
            <a:ext cx="4368801" cy="2438400"/>
          </a:xfrm>
          <a:prstGeom prst="rect">
            <a:avLst/>
          </a:prstGeom>
          <a:noFill/>
        </p:spPr>
        <p:txBody>
          <a:bodyPr wrap="square" lIns="0" tIns="0" rIns="0" bIns="0" rtlCol="0">
            <a:noAutofit/>
          </a:bodyPr>
          <a:lstStyle/>
          <a:p>
            <a:pPr marL="177800" algn="l">
              <a:lnSpc>
                <a:spcPct val="150000"/>
              </a:lnSpc>
              <a:spcAft>
                <a:spcPts val="1200"/>
              </a:spcAft>
            </a:pPr>
            <a:r>
              <a:rPr lang="en-US" sz="1800" b="1" dirty="0">
                <a:solidFill>
                  <a:schemeClr val="accent1"/>
                </a:solidFill>
                <a:latin typeface="+mj-lt"/>
              </a:rPr>
              <a:t>Definition</a:t>
            </a:r>
          </a:p>
          <a:p>
            <a:pPr marL="177800" algn="l">
              <a:lnSpc>
                <a:spcPct val="114000"/>
              </a:lnSpc>
              <a:spcAft>
                <a:spcPts val="600"/>
              </a:spcAft>
            </a:pPr>
            <a:r>
              <a:rPr lang="en-US" sz="1600" dirty="0">
                <a:solidFill>
                  <a:schemeClr val="accent1"/>
                </a:solidFill>
              </a:rPr>
              <a:t>The ratio of useful energy output to the total energy input.</a:t>
            </a:r>
          </a:p>
          <a:p>
            <a:pPr algn="l">
              <a:lnSpc>
                <a:spcPct val="150000"/>
              </a:lnSpc>
              <a:spcAft>
                <a:spcPts val="1200"/>
              </a:spcAft>
            </a:pPr>
            <a:endParaRPr lang="en-AU" sz="1800" b="1" dirty="0"/>
          </a:p>
        </p:txBody>
      </p:sp>
      <p:sp>
        <p:nvSpPr>
          <p:cNvPr id="17" name="TextBox 16">
            <a:extLst>
              <a:ext uri="{FF2B5EF4-FFF2-40B4-BE49-F238E27FC236}">
                <a16:creationId xmlns:a16="http://schemas.microsoft.com/office/drawing/2014/main" id="{C02882F8-60E1-6EC1-B02B-8A19115AE679}"/>
              </a:ext>
            </a:extLst>
          </p:cNvPr>
          <p:cNvSpPr txBox="1"/>
          <p:nvPr/>
        </p:nvSpPr>
        <p:spPr>
          <a:xfrm>
            <a:off x="6319731" y="1193800"/>
            <a:ext cx="4453156" cy="2438400"/>
          </a:xfrm>
          <a:prstGeom prst="rect">
            <a:avLst/>
          </a:prstGeom>
          <a:noFill/>
        </p:spPr>
        <p:txBody>
          <a:bodyPr wrap="square" lIns="0" tIns="0" rIns="0" bIns="0" rtlCol="0">
            <a:noAutofit/>
          </a:bodyPr>
          <a:lstStyle/>
          <a:p>
            <a:pPr marL="177800" algn="l">
              <a:lnSpc>
                <a:spcPct val="114000"/>
              </a:lnSpc>
              <a:spcAft>
                <a:spcPts val="600"/>
              </a:spcAft>
            </a:pPr>
            <a:r>
              <a:rPr lang="en-US" sz="1600" b="1" dirty="0">
                <a:solidFill>
                  <a:schemeClr val="accent1"/>
                </a:solidFill>
                <a:latin typeface="+mj-lt"/>
              </a:rPr>
              <a:t>Facts/Characteristics</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Often described as a percentage</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Indicates how well energy is converted from one form to another</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Higher efficiency means less energy waste</a:t>
            </a:r>
          </a:p>
          <a:p>
            <a:pPr marL="463550" indent="-285750" algn="l">
              <a:lnSpc>
                <a:spcPct val="114000"/>
              </a:lnSpc>
              <a:spcAft>
                <a:spcPts val="600"/>
              </a:spcAft>
              <a:buFont typeface="Arial" panose="020B0604020202020204" pitchFamily="34" charset="0"/>
              <a:buChar char="•"/>
            </a:pPr>
            <a:r>
              <a:rPr lang="en-US" sz="1600" dirty="0">
                <a:solidFill>
                  <a:schemeClr val="accent1"/>
                </a:solidFill>
                <a:latin typeface="+mj-lt"/>
              </a:rPr>
              <a:t>Important in evaluating the performance of machines and systems</a:t>
            </a:r>
          </a:p>
          <a:p>
            <a:pPr algn="l">
              <a:lnSpc>
                <a:spcPct val="114000"/>
              </a:lnSpc>
              <a:spcAft>
                <a:spcPts val="600"/>
              </a:spcAft>
            </a:pPr>
            <a:endParaRPr lang="en-AU" sz="1600" b="1" dirty="0"/>
          </a:p>
        </p:txBody>
      </p:sp>
      <p:sp>
        <p:nvSpPr>
          <p:cNvPr id="18" name="TextBox 17">
            <a:extLst>
              <a:ext uri="{FF2B5EF4-FFF2-40B4-BE49-F238E27FC236}">
                <a16:creationId xmlns:a16="http://schemas.microsoft.com/office/drawing/2014/main" id="{4D09193B-D1FA-0A57-4EFC-CA3454042598}"/>
              </a:ext>
            </a:extLst>
          </p:cNvPr>
          <p:cNvSpPr txBox="1"/>
          <p:nvPr/>
        </p:nvSpPr>
        <p:spPr>
          <a:xfrm>
            <a:off x="1419113" y="3801618"/>
            <a:ext cx="4470757" cy="2567058"/>
          </a:xfrm>
          <a:prstGeom prst="rect">
            <a:avLst/>
          </a:prstGeom>
          <a:noFill/>
        </p:spPr>
        <p:txBody>
          <a:bodyPr wrap="square" lIns="0" tIns="0" rIns="0" bIns="0" rtlCol="0">
            <a:noAutofit/>
          </a:bodyPr>
          <a:lstStyle/>
          <a:p>
            <a:pPr marL="177800" algn="l">
              <a:lnSpc>
                <a:spcPct val="150000"/>
              </a:lnSpc>
              <a:spcAft>
                <a:spcPts val="1200"/>
              </a:spcAft>
            </a:pPr>
            <a:r>
              <a:rPr lang="en-US" sz="1600" b="1" dirty="0">
                <a:solidFill>
                  <a:schemeClr val="accent1"/>
                </a:solidFill>
                <a:latin typeface="+mj-lt"/>
              </a:rPr>
              <a:t>Examples</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An LED light bulb has high efficiency because it converts most of the electrical energy into light energy.</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Electric cars have higher efficiency compared to internal combustion engine cars because they convert more of the battery’s energy into motion.</a:t>
            </a:r>
          </a:p>
          <a:p>
            <a:pPr algn="l">
              <a:lnSpc>
                <a:spcPct val="150000"/>
              </a:lnSpc>
              <a:spcAft>
                <a:spcPts val="1200"/>
              </a:spcAft>
            </a:pPr>
            <a:endParaRPr lang="en-AU" sz="1600" b="1" dirty="0"/>
          </a:p>
        </p:txBody>
      </p:sp>
      <p:sp>
        <p:nvSpPr>
          <p:cNvPr id="19" name="TextBox 18">
            <a:extLst>
              <a:ext uri="{FF2B5EF4-FFF2-40B4-BE49-F238E27FC236}">
                <a16:creationId xmlns:a16="http://schemas.microsoft.com/office/drawing/2014/main" id="{D4647DD6-A1A7-DC3B-8DA7-C814943553DF}"/>
              </a:ext>
            </a:extLst>
          </p:cNvPr>
          <p:cNvSpPr txBox="1"/>
          <p:nvPr/>
        </p:nvSpPr>
        <p:spPr>
          <a:xfrm>
            <a:off x="6181412" y="4292078"/>
            <a:ext cx="4799205" cy="2252624"/>
          </a:xfrm>
          <a:prstGeom prst="rect">
            <a:avLst/>
          </a:prstGeom>
          <a:noFill/>
        </p:spPr>
        <p:txBody>
          <a:bodyPr wrap="square" lIns="0" tIns="0" rIns="0" bIns="0" rtlCol="0">
            <a:noAutofit/>
          </a:bodyPr>
          <a:lstStyle/>
          <a:p>
            <a:pPr marL="177800" algn="l">
              <a:lnSpc>
                <a:spcPct val="150000"/>
              </a:lnSpc>
              <a:spcAft>
                <a:spcPts val="1200"/>
              </a:spcAft>
            </a:pPr>
            <a:r>
              <a:rPr lang="en-US" sz="1600" b="1" dirty="0">
                <a:solidFill>
                  <a:schemeClr val="accent1"/>
                </a:solidFill>
                <a:latin typeface="+mj-lt"/>
              </a:rPr>
              <a:t>Non-example</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An appliance is more efficient if it gets things done quicker.</a:t>
            </a:r>
          </a:p>
          <a:p>
            <a:pPr marL="463550" indent="-285750" algn="l">
              <a:lnSpc>
                <a:spcPct val="114000"/>
              </a:lnSpc>
              <a:spcAft>
                <a:spcPts val="600"/>
              </a:spcAft>
              <a:buFont typeface="Arial" panose="020B0604020202020204" pitchFamily="34" charset="0"/>
              <a:buChar char="•"/>
            </a:pPr>
            <a:r>
              <a:rPr lang="en-US" sz="1600" dirty="0">
                <a:solidFill>
                  <a:schemeClr val="accent1"/>
                </a:solidFill>
              </a:rPr>
              <a:t>The brighter the light bulb, the more efficient it is.</a:t>
            </a:r>
          </a:p>
          <a:p>
            <a:pPr algn="l">
              <a:lnSpc>
                <a:spcPct val="150000"/>
              </a:lnSpc>
              <a:spcAft>
                <a:spcPts val="1200"/>
              </a:spcAft>
            </a:pPr>
            <a:endParaRPr lang="en-AU" sz="1600" b="1" dirty="0"/>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6011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F589-518B-9C9E-86AB-6460962581F6}"/>
              </a:ext>
            </a:extLst>
          </p:cNvPr>
          <p:cNvSpPr>
            <a:spLocks noGrp="1"/>
          </p:cNvSpPr>
          <p:nvPr>
            <p:ph type="title"/>
          </p:nvPr>
        </p:nvSpPr>
        <p:spPr/>
        <p:txBody>
          <a:bodyPr/>
          <a:lstStyle/>
          <a:p>
            <a:r>
              <a:rPr lang="en-AU" dirty="0"/>
              <a:t>1.3 Sankey diagrams</a:t>
            </a:r>
          </a:p>
        </p:txBody>
      </p:sp>
      <p:sp>
        <p:nvSpPr>
          <p:cNvPr id="3" name="Content Placeholder 2">
            <a:extLst>
              <a:ext uri="{FF2B5EF4-FFF2-40B4-BE49-F238E27FC236}">
                <a16:creationId xmlns:a16="http://schemas.microsoft.com/office/drawing/2014/main" id="{3EBB78BE-E0AA-9DB1-7F96-509003790C43}"/>
              </a:ext>
            </a:extLst>
          </p:cNvPr>
          <p:cNvSpPr>
            <a:spLocks noGrp="1"/>
          </p:cNvSpPr>
          <p:nvPr>
            <p:ph sz="quarter" idx="19"/>
          </p:nvPr>
        </p:nvSpPr>
        <p:spPr>
          <a:xfrm>
            <a:off x="360364" y="1565483"/>
            <a:ext cx="5586409" cy="5133529"/>
          </a:xfrm>
        </p:spPr>
        <p:txBody>
          <a:bodyPr/>
          <a:lstStyle/>
          <a:p>
            <a:r>
              <a:rPr lang="en-US" sz="1800" dirty="0">
                <a:latin typeface="+mn-lt"/>
                <a:hlinkClick r:id="rId3"/>
              </a:rPr>
              <a:t>Sankey diagrams (4:25)</a:t>
            </a:r>
            <a:r>
              <a:rPr lang="en-US" sz="1800" dirty="0">
                <a:latin typeface="+mn-lt"/>
              </a:rPr>
              <a:t> are effective tools for describing efficiency in energy processes.</a:t>
            </a:r>
          </a:p>
          <a:p>
            <a:r>
              <a:rPr lang="en-US" sz="1800" dirty="0">
                <a:latin typeface="+mn-lt"/>
              </a:rPr>
              <a:t>Consider </a:t>
            </a:r>
            <a:r>
              <a:rPr lang="en-AU" sz="1800" dirty="0">
                <a:effectLst/>
                <a:latin typeface="+mn-lt"/>
                <a:ea typeface="Calibri" panose="020F0502020204030204" pitchFamily="34" charset="0"/>
              </a:rPr>
              <a:t>a fluorescent light globe which produces 30 J of useful energy output for every 100 J of energy input, with the remainder lost as wasted output.</a:t>
            </a:r>
          </a:p>
          <a:p>
            <a:pPr marL="342900" indent="-342900">
              <a:buFont typeface="+mj-lt"/>
              <a:buAutoNum type="arabicPeriod"/>
            </a:pPr>
            <a:r>
              <a:rPr lang="en-US" sz="1800" dirty="0">
                <a:latin typeface="+mn-lt"/>
              </a:rPr>
              <a:t>Decide on your scale</a:t>
            </a:r>
          </a:p>
          <a:p>
            <a:pPr marL="342900" indent="-342900">
              <a:buFont typeface="+mj-lt"/>
              <a:buAutoNum type="arabicPeriod"/>
            </a:pPr>
            <a:r>
              <a:rPr lang="en-US" sz="1800" dirty="0">
                <a:latin typeface="+mn-lt"/>
              </a:rPr>
              <a:t>Plot energy input</a:t>
            </a:r>
          </a:p>
          <a:p>
            <a:pPr marL="342900" indent="-342900">
              <a:buFont typeface="+mj-lt"/>
              <a:buAutoNum type="arabicPeriod"/>
            </a:pPr>
            <a:r>
              <a:rPr lang="en-US" sz="1800" dirty="0">
                <a:latin typeface="+mn-lt"/>
              </a:rPr>
              <a:t>Plot wasted output energy</a:t>
            </a:r>
          </a:p>
          <a:p>
            <a:pPr marL="342900" indent="-342900">
              <a:buFont typeface="+mj-lt"/>
              <a:buAutoNum type="arabicPeriod"/>
            </a:pPr>
            <a:r>
              <a:rPr lang="en-US" sz="1800" dirty="0">
                <a:latin typeface="+mn-lt"/>
              </a:rPr>
              <a:t>Plot useful output energy</a:t>
            </a:r>
          </a:p>
          <a:p>
            <a:pPr marL="342900" indent="-342900">
              <a:buFont typeface="+mj-lt"/>
              <a:buAutoNum type="arabicPeriod"/>
            </a:pPr>
            <a:r>
              <a:rPr lang="en-US" sz="1800" dirty="0">
                <a:latin typeface="+mn-lt"/>
              </a:rPr>
              <a:t>Add labels</a:t>
            </a:r>
          </a:p>
          <a:p>
            <a:endParaRPr lang="en-AU" dirty="0">
              <a:latin typeface="+mn-lt"/>
            </a:endParaRPr>
          </a:p>
        </p:txBody>
      </p:sp>
      <p:pic>
        <p:nvPicPr>
          <p:cNvPr id="6" name="Picture 5">
            <a:extLst>
              <a:ext uri="{FF2B5EF4-FFF2-40B4-BE49-F238E27FC236}">
                <a16:creationId xmlns:a16="http://schemas.microsoft.com/office/drawing/2014/main" id="{29AA763C-5751-EAA7-227A-A3FFDC72855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52461" y="257484"/>
            <a:ext cx="1258452" cy="1258452"/>
          </a:xfrm>
          <a:prstGeom prst="rect">
            <a:avLst/>
          </a:prstGeom>
        </p:spPr>
      </p:pic>
      <p:pic>
        <p:nvPicPr>
          <p:cNvPr id="5" name="Picture 4" descr="Sankey diagram showing 100 J energy input, 30 J wasted energy and 70 J useful energy output.">
            <a:extLst>
              <a:ext uri="{FF2B5EF4-FFF2-40B4-BE49-F238E27FC236}">
                <a16:creationId xmlns:a16="http://schemas.microsoft.com/office/drawing/2014/main" id="{FD43B9CB-D818-5DB3-6D8E-E098CEB979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5228" y="1565483"/>
            <a:ext cx="5865685" cy="3329041"/>
          </a:xfrm>
          <a:prstGeom prst="rect">
            <a:avLst/>
          </a:prstGeom>
        </p:spPr>
      </p:pic>
      <p:sp>
        <p:nvSpPr>
          <p:cNvPr id="4" name="Slide Number Placeholder 3">
            <a:extLst>
              <a:ext uri="{FF2B5EF4-FFF2-40B4-BE49-F238E27FC236}">
                <a16:creationId xmlns:a16="http://schemas.microsoft.com/office/drawing/2014/main" id="{718A89FF-0EA6-0556-F8DF-3802B1E40D4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29</a:t>
            </a:fld>
            <a:endParaRPr lang="en-AU"/>
          </a:p>
        </p:txBody>
      </p:sp>
    </p:spTree>
    <p:extLst>
      <p:ext uri="{BB962C8B-B14F-4D97-AF65-F5344CB8AC3E}">
        <p14:creationId xmlns:p14="http://schemas.microsoft.com/office/powerpoint/2010/main" val="23840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cs typeface="Arial"/>
              </a:rPr>
              <a:t>Contents (1)</a:t>
            </a:r>
            <a:endParaRPr lang="en-GB" dirty="0">
              <a:latin typeface="+mj-lt"/>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187709" y="1123428"/>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TRB 1</a:t>
            </a:r>
            <a:endParaRPr lang="en-AU" sz="1600" b="1" dirty="0">
              <a:solidFill>
                <a:schemeClr val="bg1"/>
              </a:solidFill>
              <a:latin typeface="+mj-lt"/>
              <a:cs typeface="Arial" panose="020B0604020202020204" pitchFamily="34" charset="0"/>
            </a:endParaRPr>
          </a:p>
        </p:txBody>
      </p:sp>
      <p:grpSp>
        <p:nvGrpSpPr>
          <p:cNvPr id="80" name="Group 79" descr="1–1. Getting to know each other (optional)">
            <a:extLst>
              <a:ext uri="{FF2B5EF4-FFF2-40B4-BE49-F238E27FC236}">
                <a16:creationId xmlns:a16="http://schemas.microsoft.com/office/drawing/2014/main" id="{EBB72126-2CDF-2F5B-CCDF-0D61E17A6510}"/>
              </a:ext>
            </a:extLst>
          </p:cNvPr>
          <p:cNvGrpSpPr/>
          <p:nvPr/>
        </p:nvGrpSpPr>
        <p:grpSpPr>
          <a:xfrm>
            <a:off x="1058415" y="1032708"/>
            <a:ext cx="4775638" cy="1045440"/>
            <a:chOff x="1058415" y="1032708"/>
            <a:chExt cx="4775638" cy="1045440"/>
          </a:xfrm>
        </p:grpSpPr>
        <p:sp>
          <p:nvSpPr>
            <p:cNvPr id="2" name="Rectangle: Rounded Corners 1">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6197" y="109673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4" action="ppaction://hlinksldjump"/>
                </a:rPr>
                <a:t>Getting to know each other (optional)</a:t>
              </a:r>
              <a:endParaRPr lang="en-GB" sz="1800" b="1" dirty="0">
                <a:solidFill>
                  <a:schemeClr val="accent1"/>
                </a:solidFill>
                <a:latin typeface="+mj-lt"/>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56ACB92F-8289-CC4B-BE5A-A661A0C94E17}"/>
                </a:ext>
              </a:extLst>
            </p:cNvPr>
            <p:cNvSpPr/>
            <p:nvPr/>
          </p:nvSpPr>
          <p:spPr>
            <a:xfrm>
              <a:off x="1058415" y="103270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1.1</a:t>
              </a:r>
            </a:p>
          </p:txBody>
        </p:sp>
      </p:grpSp>
      <p:grpSp>
        <p:nvGrpSpPr>
          <p:cNvPr id="81" name="Group 80" descr="1–2. Representing energy">
            <a:extLst>
              <a:ext uri="{FF2B5EF4-FFF2-40B4-BE49-F238E27FC236}">
                <a16:creationId xmlns:a16="http://schemas.microsoft.com/office/drawing/2014/main" id="{9B38BE23-994A-96CB-C34C-0C46FA56B9DF}"/>
              </a:ext>
            </a:extLst>
          </p:cNvPr>
          <p:cNvGrpSpPr/>
          <p:nvPr/>
        </p:nvGrpSpPr>
        <p:grpSpPr>
          <a:xfrm>
            <a:off x="1051709" y="2142171"/>
            <a:ext cx="4775638" cy="1045440"/>
            <a:chOff x="1051709" y="2142171"/>
            <a:chExt cx="4775638" cy="1045440"/>
          </a:xfrm>
        </p:grpSpPr>
        <p:sp>
          <p:nvSpPr>
            <p:cNvPr id="54" name="Rectangle: Rounded Corners 1">
              <a:extLst>
                <a:ext uri="{FF2B5EF4-FFF2-40B4-BE49-F238E27FC236}">
                  <a16:creationId xmlns:a16="http://schemas.microsoft.com/office/drawing/2014/main" id="{71880956-57A4-7AF1-D09B-133B81B7BCA0}"/>
                </a:ext>
                <a:ext uri="{C183D7F6-B498-43B3-948B-1728B52AA6E4}">
                  <adec:decorative xmlns:adec="http://schemas.microsoft.com/office/drawing/2017/decorative" val="1"/>
                </a:ext>
              </a:extLst>
            </p:cNvPr>
            <p:cNvSpPr/>
            <p:nvPr/>
          </p:nvSpPr>
          <p:spPr>
            <a:xfrm>
              <a:off x="1729491" y="2206194"/>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5" action="ppaction://hlinksldjump"/>
                </a:rPr>
                <a:t>Representing energy</a:t>
              </a:r>
              <a:endParaRPr lang="en-GB" sz="1800" b="1" dirty="0">
                <a:solidFill>
                  <a:schemeClr val="accent1"/>
                </a:solidFill>
                <a:latin typeface="+mj-lt"/>
                <a:cs typeface="Arial" panose="020B0604020202020204" pitchFamily="34" charset="0"/>
              </a:endParaRPr>
            </a:p>
          </p:txBody>
        </p:sp>
        <p:sp>
          <p:nvSpPr>
            <p:cNvPr id="55" name="Oval 54">
              <a:hlinkClick r:id="rId4" action="ppaction://hlinksldjump"/>
              <a:extLst>
                <a:ext uri="{FF2B5EF4-FFF2-40B4-BE49-F238E27FC236}">
                  <a16:creationId xmlns:a16="http://schemas.microsoft.com/office/drawing/2014/main" id="{0B1D3DE3-94FC-DE91-BB86-447BD1AC8205}"/>
                </a:ext>
              </a:extLst>
            </p:cNvPr>
            <p:cNvSpPr/>
            <p:nvPr/>
          </p:nvSpPr>
          <p:spPr>
            <a:xfrm>
              <a:off x="1051709" y="214217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1.2</a:t>
              </a:r>
            </a:p>
          </p:txBody>
        </p:sp>
      </p:grpSp>
      <p:grpSp>
        <p:nvGrpSpPr>
          <p:cNvPr id="82" name="Group 81" descr="1–3. Understanding efficiency">
            <a:extLst>
              <a:ext uri="{FF2B5EF4-FFF2-40B4-BE49-F238E27FC236}">
                <a16:creationId xmlns:a16="http://schemas.microsoft.com/office/drawing/2014/main" id="{0098EB4D-7288-DEE4-477F-3328D0DF7C90}"/>
              </a:ext>
            </a:extLst>
          </p:cNvPr>
          <p:cNvGrpSpPr/>
          <p:nvPr/>
        </p:nvGrpSpPr>
        <p:grpSpPr>
          <a:xfrm>
            <a:off x="1045003" y="3251634"/>
            <a:ext cx="4775638" cy="1045440"/>
            <a:chOff x="1045003" y="3251634"/>
            <a:chExt cx="4775638" cy="1045440"/>
          </a:xfrm>
        </p:grpSpPr>
        <p:sp>
          <p:nvSpPr>
            <p:cNvPr id="57" name="Rectangle: Rounded Corners 1">
              <a:extLst>
                <a:ext uri="{FF2B5EF4-FFF2-40B4-BE49-F238E27FC236}">
                  <a16:creationId xmlns:a16="http://schemas.microsoft.com/office/drawing/2014/main" id="{F2FB5D33-82AB-E6BE-03C2-8EF2D200B61C}"/>
                </a:ext>
                <a:ext uri="{C183D7F6-B498-43B3-948B-1728B52AA6E4}">
                  <adec:decorative xmlns:adec="http://schemas.microsoft.com/office/drawing/2017/decorative" val="1"/>
                </a:ext>
              </a:extLst>
            </p:cNvPr>
            <p:cNvSpPr/>
            <p:nvPr/>
          </p:nvSpPr>
          <p:spPr>
            <a:xfrm>
              <a:off x="1722785" y="33156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77850"/>
              <a:r>
                <a:rPr lang="en-GB" sz="1800" b="1" dirty="0">
                  <a:solidFill>
                    <a:schemeClr val="accent1"/>
                  </a:solidFill>
                  <a:latin typeface="+mj-lt"/>
                  <a:cs typeface="Arial" panose="020B0604020202020204" pitchFamily="34" charset="0"/>
                  <a:hlinkClick r:id="rId6" action="ppaction://hlinksldjump"/>
                </a:rPr>
                <a:t>Understanding efficiency</a:t>
              </a:r>
              <a:endParaRPr lang="en-GB" sz="1800" b="1" dirty="0">
                <a:solidFill>
                  <a:schemeClr val="accent1"/>
                </a:solidFill>
                <a:latin typeface="+mj-lt"/>
                <a:cs typeface="Arial" panose="020B0604020202020204" pitchFamily="34" charset="0"/>
              </a:endParaRPr>
            </a:p>
          </p:txBody>
        </p:sp>
        <p:sp>
          <p:nvSpPr>
            <p:cNvPr id="58" name="Oval 57">
              <a:hlinkClick r:id="rId4" action="ppaction://hlinksldjump"/>
              <a:extLst>
                <a:ext uri="{FF2B5EF4-FFF2-40B4-BE49-F238E27FC236}">
                  <a16:creationId xmlns:a16="http://schemas.microsoft.com/office/drawing/2014/main" id="{9E68204D-3727-574A-200D-B1811A5A42C9}"/>
                </a:ext>
              </a:extLst>
            </p:cNvPr>
            <p:cNvSpPr/>
            <p:nvPr/>
          </p:nvSpPr>
          <p:spPr>
            <a:xfrm>
              <a:off x="1045003" y="325163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1.3</a:t>
              </a:r>
            </a:p>
          </p:txBody>
        </p:sp>
      </p:grpSp>
      <p:grpSp>
        <p:nvGrpSpPr>
          <p:cNvPr id="83" name="Group 82" descr="1–4. Calculating efficiency">
            <a:extLst>
              <a:ext uri="{FF2B5EF4-FFF2-40B4-BE49-F238E27FC236}">
                <a16:creationId xmlns:a16="http://schemas.microsoft.com/office/drawing/2014/main" id="{5AB8C36E-A545-39D5-1F24-5B8FF093A550}"/>
              </a:ext>
            </a:extLst>
          </p:cNvPr>
          <p:cNvGrpSpPr/>
          <p:nvPr/>
        </p:nvGrpSpPr>
        <p:grpSpPr>
          <a:xfrm>
            <a:off x="1038297" y="4361097"/>
            <a:ext cx="4775638" cy="1045440"/>
            <a:chOff x="1038297" y="4361097"/>
            <a:chExt cx="4775638" cy="1045440"/>
          </a:xfrm>
        </p:grpSpPr>
        <p:sp>
          <p:nvSpPr>
            <p:cNvPr id="60" name="Rectangle: Rounded Corners 1">
              <a:extLst>
                <a:ext uri="{FF2B5EF4-FFF2-40B4-BE49-F238E27FC236}">
                  <a16:creationId xmlns:a16="http://schemas.microsoft.com/office/drawing/2014/main" id="{5956D0B9-D2F8-FE8A-6340-91E2C1B11792}"/>
                </a:ext>
                <a:ext uri="{C183D7F6-B498-43B3-948B-1728B52AA6E4}">
                  <adec:decorative xmlns:adec="http://schemas.microsoft.com/office/drawing/2017/decorative" val="1"/>
                </a:ext>
              </a:extLst>
            </p:cNvPr>
            <p:cNvSpPr/>
            <p:nvPr/>
          </p:nvSpPr>
          <p:spPr>
            <a:xfrm>
              <a:off x="1716079" y="442512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7" action="ppaction://hlinksldjump"/>
                </a:rPr>
                <a:t>Calculating efficiency</a:t>
              </a:r>
              <a:endParaRPr lang="en-GB" sz="1800" b="1" dirty="0">
                <a:solidFill>
                  <a:schemeClr val="accent1"/>
                </a:solidFill>
                <a:latin typeface="+mj-lt"/>
                <a:cs typeface="Arial" panose="020B0604020202020204" pitchFamily="34" charset="0"/>
              </a:endParaRPr>
            </a:p>
          </p:txBody>
        </p:sp>
        <p:sp>
          <p:nvSpPr>
            <p:cNvPr id="61" name="Oval 60">
              <a:hlinkClick r:id="rId4" action="ppaction://hlinksldjump"/>
              <a:extLst>
                <a:ext uri="{FF2B5EF4-FFF2-40B4-BE49-F238E27FC236}">
                  <a16:creationId xmlns:a16="http://schemas.microsoft.com/office/drawing/2014/main" id="{696948CC-ADCB-3E13-0F75-2BCF97CB7A1B}"/>
                </a:ext>
              </a:extLst>
            </p:cNvPr>
            <p:cNvSpPr/>
            <p:nvPr/>
          </p:nvSpPr>
          <p:spPr>
            <a:xfrm>
              <a:off x="1038297" y="4361097"/>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1.4</a:t>
              </a:r>
            </a:p>
          </p:txBody>
        </p:sp>
      </p:grpSp>
      <p:grpSp>
        <p:nvGrpSpPr>
          <p:cNvPr id="84" name="Group 83" descr="1–5. Improving energy efficiency">
            <a:extLst>
              <a:ext uri="{FF2B5EF4-FFF2-40B4-BE49-F238E27FC236}">
                <a16:creationId xmlns:a16="http://schemas.microsoft.com/office/drawing/2014/main" id="{DBAB99F2-21E7-1814-78F8-3228A88BCCB9}"/>
              </a:ext>
            </a:extLst>
          </p:cNvPr>
          <p:cNvGrpSpPr/>
          <p:nvPr/>
        </p:nvGrpSpPr>
        <p:grpSpPr>
          <a:xfrm>
            <a:off x="1031591" y="5470560"/>
            <a:ext cx="4775638" cy="1045440"/>
            <a:chOff x="1031591" y="5470560"/>
            <a:chExt cx="4775638" cy="1045440"/>
          </a:xfrm>
        </p:grpSpPr>
        <p:sp>
          <p:nvSpPr>
            <p:cNvPr id="63" name="Rectangle: Rounded Corners 1">
              <a:extLst>
                <a:ext uri="{FF2B5EF4-FFF2-40B4-BE49-F238E27FC236}">
                  <a16:creationId xmlns:a16="http://schemas.microsoft.com/office/drawing/2014/main" id="{66184D90-1A6E-45A8-953F-C6E66FDEA381}"/>
                </a:ext>
                <a:ext uri="{C183D7F6-B498-43B3-948B-1728B52AA6E4}">
                  <adec:decorative xmlns:adec="http://schemas.microsoft.com/office/drawing/2017/decorative" val="1"/>
                </a:ext>
              </a:extLst>
            </p:cNvPr>
            <p:cNvSpPr/>
            <p:nvPr/>
          </p:nvSpPr>
          <p:spPr>
            <a:xfrm>
              <a:off x="1709373" y="553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8" action="ppaction://hlinksldjump"/>
                </a:rPr>
                <a:t>Improving energy efficiency</a:t>
              </a:r>
              <a:endParaRPr lang="en-GB" sz="1800" b="1" dirty="0">
                <a:solidFill>
                  <a:schemeClr val="accent1"/>
                </a:solidFill>
                <a:latin typeface="+mj-lt"/>
                <a:cs typeface="Arial" panose="020B0604020202020204" pitchFamily="34" charset="0"/>
              </a:endParaRPr>
            </a:p>
          </p:txBody>
        </p:sp>
        <p:sp>
          <p:nvSpPr>
            <p:cNvPr id="64" name="Oval 63">
              <a:hlinkClick r:id="rId4" action="ppaction://hlinksldjump"/>
              <a:extLst>
                <a:ext uri="{FF2B5EF4-FFF2-40B4-BE49-F238E27FC236}">
                  <a16:creationId xmlns:a16="http://schemas.microsoft.com/office/drawing/2014/main" id="{D44A5139-5065-DFF9-0A9B-92D1E6EC271A}"/>
                </a:ext>
              </a:extLst>
            </p:cNvPr>
            <p:cNvSpPr/>
            <p:nvPr/>
          </p:nvSpPr>
          <p:spPr>
            <a:xfrm>
              <a:off x="1031591" y="547056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1.5</a:t>
              </a:r>
            </a:p>
          </p:txBody>
        </p:sp>
      </p:grpSp>
      <p:sp>
        <p:nvSpPr>
          <p:cNvPr id="9" name="Oval 8">
            <a:hlinkClick r:id="rId9" action="ppaction://hlinksldjump"/>
            <a:extLst>
              <a:ext uri="{FF2B5EF4-FFF2-40B4-BE49-F238E27FC236}">
                <a16:creationId xmlns:a16="http://schemas.microsoft.com/office/drawing/2014/main" id="{EADF65FC-F02E-2C42-975D-7D131C9CF0B4}"/>
              </a:ext>
            </a:extLst>
          </p:cNvPr>
          <p:cNvSpPr/>
          <p:nvPr/>
        </p:nvSpPr>
        <p:spPr>
          <a:xfrm>
            <a:off x="5950474" y="1123428"/>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TRB 2</a:t>
            </a:r>
            <a:endParaRPr lang="en-AU" sz="1600" b="1" dirty="0">
              <a:solidFill>
                <a:schemeClr val="bg1"/>
              </a:solidFill>
              <a:latin typeface="+mj-lt"/>
              <a:cs typeface="Arial" panose="020B0604020202020204" pitchFamily="34" charset="0"/>
            </a:endParaRPr>
          </a:p>
        </p:txBody>
      </p:sp>
      <p:grpSp>
        <p:nvGrpSpPr>
          <p:cNvPr id="85" name="Group 84" descr="2–1. Renewable energy">
            <a:extLst>
              <a:ext uri="{FF2B5EF4-FFF2-40B4-BE49-F238E27FC236}">
                <a16:creationId xmlns:a16="http://schemas.microsoft.com/office/drawing/2014/main" id="{CDDCB022-B045-B004-DD0F-CB61FE6F500A}"/>
              </a:ext>
            </a:extLst>
          </p:cNvPr>
          <p:cNvGrpSpPr/>
          <p:nvPr/>
        </p:nvGrpSpPr>
        <p:grpSpPr>
          <a:xfrm>
            <a:off x="6930895" y="1032708"/>
            <a:ext cx="4775638" cy="1045440"/>
            <a:chOff x="6930895" y="1032708"/>
            <a:chExt cx="4775638" cy="1045440"/>
          </a:xfrm>
        </p:grpSpPr>
        <p:sp>
          <p:nvSpPr>
            <p:cNvPr id="66" name="Rectangle: Rounded Corners 1">
              <a:extLst>
                <a:ext uri="{FF2B5EF4-FFF2-40B4-BE49-F238E27FC236}">
                  <a16:creationId xmlns:a16="http://schemas.microsoft.com/office/drawing/2014/main" id="{3C9A77A2-6772-1798-576C-4D7C5954EA1E}"/>
                </a:ext>
                <a:ext uri="{C183D7F6-B498-43B3-948B-1728B52AA6E4}">
                  <adec:decorative xmlns:adec="http://schemas.microsoft.com/office/drawing/2017/decorative" val="1"/>
                </a:ext>
              </a:extLst>
            </p:cNvPr>
            <p:cNvSpPr/>
            <p:nvPr/>
          </p:nvSpPr>
          <p:spPr>
            <a:xfrm>
              <a:off x="7608677" y="1096731"/>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0" action="ppaction://hlinksldjump"/>
                </a:rPr>
                <a:t>Renewable energy</a:t>
              </a:r>
              <a:endParaRPr lang="en-GB" sz="1800" b="1" dirty="0">
                <a:solidFill>
                  <a:schemeClr val="accent1"/>
                </a:solidFill>
                <a:latin typeface="+mj-lt"/>
                <a:cs typeface="Arial" panose="020B0604020202020204" pitchFamily="34" charset="0"/>
              </a:endParaRPr>
            </a:p>
          </p:txBody>
        </p:sp>
        <p:sp>
          <p:nvSpPr>
            <p:cNvPr id="67" name="Oval 66">
              <a:hlinkClick r:id="rId4" action="ppaction://hlinksldjump"/>
              <a:extLst>
                <a:ext uri="{FF2B5EF4-FFF2-40B4-BE49-F238E27FC236}">
                  <a16:creationId xmlns:a16="http://schemas.microsoft.com/office/drawing/2014/main" id="{CA311280-D91A-1FDD-C8BF-9C89525928E9}"/>
                </a:ext>
              </a:extLst>
            </p:cNvPr>
            <p:cNvSpPr/>
            <p:nvPr/>
          </p:nvSpPr>
          <p:spPr>
            <a:xfrm>
              <a:off x="6930895" y="1032708"/>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2.1</a:t>
              </a:r>
            </a:p>
          </p:txBody>
        </p:sp>
      </p:grpSp>
      <p:grpSp>
        <p:nvGrpSpPr>
          <p:cNvPr id="86" name="Group 85" descr="2–2. Generating electricity">
            <a:extLst>
              <a:ext uri="{FF2B5EF4-FFF2-40B4-BE49-F238E27FC236}">
                <a16:creationId xmlns:a16="http://schemas.microsoft.com/office/drawing/2014/main" id="{AB7379E1-6C3A-FF17-0FFC-2A6497EBCED7}"/>
              </a:ext>
            </a:extLst>
          </p:cNvPr>
          <p:cNvGrpSpPr/>
          <p:nvPr/>
        </p:nvGrpSpPr>
        <p:grpSpPr>
          <a:xfrm>
            <a:off x="6924189" y="2142171"/>
            <a:ext cx="4775638" cy="1045440"/>
            <a:chOff x="6924189" y="2142171"/>
            <a:chExt cx="4775638" cy="1045440"/>
          </a:xfrm>
        </p:grpSpPr>
        <p:sp>
          <p:nvSpPr>
            <p:cNvPr id="69" name="Rectangle: Rounded Corners 1">
              <a:extLst>
                <a:ext uri="{FF2B5EF4-FFF2-40B4-BE49-F238E27FC236}">
                  <a16:creationId xmlns:a16="http://schemas.microsoft.com/office/drawing/2014/main" id="{51D9D3CF-83ED-91C7-1D8C-8E0921AFAA23}"/>
                </a:ext>
                <a:ext uri="{C183D7F6-B498-43B3-948B-1728B52AA6E4}">
                  <adec:decorative xmlns:adec="http://schemas.microsoft.com/office/drawing/2017/decorative" val="1"/>
                </a:ext>
              </a:extLst>
            </p:cNvPr>
            <p:cNvSpPr/>
            <p:nvPr/>
          </p:nvSpPr>
          <p:spPr>
            <a:xfrm>
              <a:off x="7601971" y="2206194"/>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77850"/>
              <a:r>
                <a:rPr lang="en-GB" sz="1800" b="1" dirty="0">
                  <a:solidFill>
                    <a:schemeClr val="accent1"/>
                  </a:solidFill>
                  <a:latin typeface="+mj-lt"/>
                  <a:cs typeface="Arial" panose="020B0604020202020204" pitchFamily="34" charset="0"/>
                  <a:hlinkClick r:id="rId11" action="ppaction://hlinksldjump"/>
                </a:rPr>
                <a:t>Generating electricity</a:t>
              </a:r>
              <a:endParaRPr lang="en-GB" sz="1800" b="1" dirty="0">
                <a:solidFill>
                  <a:schemeClr val="accent1"/>
                </a:solidFill>
                <a:latin typeface="+mj-lt"/>
                <a:cs typeface="Arial" panose="020B0604020202020204" pitchFamily="34" charset="0"/>
              </a:endParaRPr>
            </a:p>
          </p:txBody>
        </p:sp>
        <p:sp>
          <p:nvSpPr>
            <p:cNvPr id="70" name="Oval 69">
              <a:hlinkClick r:id="rId4" action="ppaction://hlinksldjump"/>
              <a:extLst>
                <a:ext uri="{FF2B5EF4-FFF2-40B4-BE49-F238E27FC236}">
                  <a16:creationId xmlns:a16="http://schemas.microsoft.com/office/drawing/2014/main" id="{9A0420A4-4578-807B-A833-31635FDF3FC1}"/>
                </a:ext>
              </a:extLst>
            </p:cNvPr>
            <p:cNvSpPr/>
            <p:nvPr/>
          </p:nvSpPr>
          <p:spPr>
            <a:xfrm>
              <a:off x="6924189" y="2142171"/>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2.2</a:t>
              </a:r>
            </a:p>
          </p:txBody>
        </p:sp>
      </p:grpSp>
      <p:grpSp>
        <p:nvGrpSpPr>
          <p:cNvPr id="87" name="Group 86" descr="2–3. Thermal generation using coal, gas and nuclear">
            <a:extLst>
              <a:ext uri="{FF2B5EF4-FFF2-40B4-BE49-F238E27FC236}">
                <a16:creationId xmlns:a16="http://schemas.microsoft.com/office/drawing/2014/main" id="{83653BCE-7A16-A1BB-F1A2-CBE52557D8F6}"/>
              </a:ext>
            </a:extLst>
          </p:cNvPr>
          <p:cNvGrpSpPr/>
          <p:nvPr/>
        </p:nvGrpSpPr>
        <p:grpSpPr>
          <a:xfrm>
            <a:off x="6917483" y="3251634"/>
            <a:ext cx="4775638" cy="1045440"/>
            <a:chOff x="6917483" y="3251634"/>
            <a:chExt cx="4775638" cy="1045440"/>
          </a:xfrm>
        </p:grpSpPr>
        <p:sp>
          <p:nvSpPr>
            <p:cNvPr id="72" name="Rectangle: Rounded Corners 1">
              <a:extLst>
                <a:ext uri="{FF2B5EF4-FFF2-40B4-BE49-F238E27FC236}">
                  <a16:creationId xmlns:a16="http://schemas.microsoft.com/office/drawing/2014/main" id="{5B2B6B6C-996C-129F-6728-BEF4B11293B8}"/>
                </a:ext>
                <a:ext uri="{C183D7F6-B498-43B3-948B-1728B52AA6E4}">
                  <adec:decorative xmlns:adec="http://schemas.microsoft.com/office/drawing/2017/decorative" val="1"/>
                </a:ext>
              </a:extLst>
            </p:cNvPr>
            <p:cNvSpPr/>
            <p:nvPr/>
          </p:nvSpPr>
          <p:spPr>
            <a:xfrm>
              <a:off x="7595265" y="3315657"/>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12" action="ppaction://hlinksldjump"/>
                </a:rPr>
                <a:t>Thermal generation using coal, gas and nuclear</a:t>
              </a:r>
              <a:endParaRPr lang="en-GB" sz="1800" b="1" dirty="0">
                <a:solidFill>
                  <a:schemeClr val="accent1"/>
                </a:solidFill>
                <a:latin typeface="+mj-lt"/>
                <a:cs typeface="Arial" panose="020B0604020202020204" pitchFamily="34" charset="0"/>
              </a:endParaRPr>
            </a:p>
          </p:txBody>
        </p:sp>
        <p:sp>
          <p:nvSpPr>
            <p:cNvPr id="73" name="Oval 72">
              <a:hlinkClick r:id="rId4" action="ppaction://hlinksldjump"/>
              <a:extLst>
                <a:ext uri="{FF2B5EF4-FFF2-40B4-BE49-F238E27FC236}">
                  <a16:creationId xmlns:a16="http://schemas.microsoft.com/office/drawing/2014/main" id="{C8BB483D-01AF-D1A3-5331-DF61EE637BCE}"/>
                </a:ext>
              </a:extLst>
            </p:cNvPr>
            <p:cNvSpPr/>
            <p:nvPr/>
          </p:nvSpPr>
          <p:spPr>
            <a:xfrm>
              <a:off x="6917483" y="3251634"/>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2.3</a:t>
              </a:r>
            </a:p>
          </p:txBody>
        </p:sp>
      </p:grpSp>
      <p:grpSp>
        <p:nvGrpSpPr>
          <p:cNvPr id="88" name="Group 87" descr="2–4. Wind and hydroelectric power">
            <a:extLst>
              <a:ext uri="{FF2B5EF4-FFF2-40B4-BE49-F238E27FC236}">
                <a16:creationId xmlns:a16="http://schemas.microsoft.com/office/drawing/2014/main" id="{C18C5A45-D269-3E49-7868-73C6D79EC534}"/>
              </a:ext>
            </a:extLst>
          </p:cNvPr>
          <p:cNvGrpSpPr/>
          <p:nvPr/>
        </p:nvGrpSpPr>
        <p:grpSpPr>
          <a:xfrm>
            <a:off x="6910777" y="4361097"/>
            <a:ext cx="4775638" cy="1045440"/>
            <a:chOff x="6910777" y="4361097"/>
            <a:chExt cx="4775638" cy="1045440"/>
          </a:xfrm>
        </p:grpSpPr>
        <p:sp>
          <p:nvSpPr>
            <p:cNvPr id="75" name="Rectangle: Rounded Corners 1">
              <a:extLst>
                <a:ext uri="{FF2B5EF4-FFF2-40B4-BE49-F238E27FC236}">
                  <a16:creationId xmlns:a16="http://schemas.microsoft.com/office/drawing/2014/main" id="{ED13DFA0-3647-E0E6-1507-52626FEF0306}"/>
                </a:ext>
                <a:ext uri="{C183D7F6-B498-43B3-948B-1728B52AA6E4}">
                  <adec:decorative xmlns:adec="http://schemas.microsoft.com/office/drawing/2017/decorative" val="1"/>
                </a:ext>
              </a:extLst>
            </p:cNvPr>
            <p:cNvSpPr/>
            <p:nvPr/>
          </p:nvSpPr>
          <p:spPr>
            <a:xfrm>
              <a:off x="7588559" y="4425120"/>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3" action="ppaction://hlinksldjump"/>
                </a:rPr>
                <a:t>Wind and hydroelectric power</a:t>
              </a:r>
              <a:endParaRPr lang="en-GB" sz="1800" b="1" dirty="0">
                <a:solidFill>
                  <a:schemeClr val="accent1"/>
                </a:solidFill>
                <a:latin typeface="+mj-lt"/>
                <a:cs typeface="Arial" panose="020B0604020202020204" pitchFamily="34" charset="0"/>
              </a:endParaRPr>
            </a:p>
          </p:txBody>
        </p:sp>
        <p:sp>
          <p:nvSpPr>
            <p:cNvPr id="76" name="Oval 75">
              <a:hlinkClick r:id="rId4" action="ppaction://hlinksldjump"/>
              <a:extLst>
                <a:ext uri="{FF2B5EF4-FFF2-40B4-BE49-F238E27FC236}">
                  <a16:creationId xmlns:a16="http://schemas.microsoft.com/office/drawing/2014/main" id="{61FBDCB4-ED63-FBDC-9007-B84914B84378}"/>
                </a:ext>
              </a:extLst>
            </p:cNvPr>
            <p:cNvSpPr/>
            <p:nvPr/>
          </p:nvSpPr>
          <p:spPr>
            <a:xfrm>
              <a:off x="6910777" y="4361097"/>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2.4</a:t>
              </a:r>
            </a:p>
          </p:txBody>
        </p:sp>
      </p:grpSp>
      <p:grpSp>
        <p:nvGrpSpPr>
          <p:cNvPr id="89" name="Group 88" descr="2–5. Practical investigation – solar power">
            <a:extLst>
              <a:ext uri="{FF2B5EF4-FFF2-40B4-BE49-F238E27FC236}">
                <a16:creationId xmlns:a16="http://schemas.microsoft.com/office/drawing/2014/main" id="{30818642-C66A-02B9-1342-85CA132C37FB}"/>
              </a:ext>
            </a:extLst>
          </p:cNvPr>
          <p:cNvGrpSpPr/>
          <p:nvPr/>
        </p:nvGrpSpPr>
        <p:grpSpPr>
          <a:xfrm>
            <a:off x="6904071" y="5470560"/>
            <a:ext cx="4775638" cy="1045440"/>
            <a:chOff x="6904071" y="5470560"/>
            <a:chExt cx="4775638" cy="1045440"/>
          </a:xfrm>
        </p:grpSpPr>
        <p:sp>
          <p:nvSpPr>
            <p:cNvPr id="78" name="Rectangle: Rounded Corners 1">
              <a:extLst>
                <a:ext uri="{FF2B5EF4-FFF2-40B4-BE49-F238E27FC236}">
                  <a16:creationId xmlns:a16="http://schemas.microsoft.com/office/drawing/2014/main" id="{EA115869-A615-6B19-862A-DDB9B64D93E0}"/>
                </a:ext>
                <a:ext uri="{C183D7F6-B498-43B3-948B-1728B52AA6E4}">
                  <adec:decorative xmlns:adec="http://schemas.microsoft.com/office/drawing/2017/decorative" val="1"/>
                </a:ext>
              </a:extLst>
            </p:cNvPr>
            <p:cNvSpPr/>
            <p:nvPr/>
          </p:nvSpPr>
          <p:spPr>
            <a:xfrm>
              <a:off x="7581853" y="553458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77850"/>
              <a:r>
                <a:rPr lang="en-US" sz="1800" b="1" dirty="0">
                  <a:solidFill>
                    <a:schemeClr val="accent1"/>
                  </a:solidFill>
                  <a:latin typeface="+mj-lt"/>
                  <a:cs typeface="Arial" panose="020B0604020202020204" pitchFamily="34" charset="0"/>
                  <a:hlinkClick r:id="rId14" action="ppaction://hlinksldjump"/>
                </a:rPr>
                <a:t>Practical investigation – solar power</a:t>
              </a:r>
              <a:endParaRPr lang="en-GB" sz="1800" b="1" dirty="0">
                <a:solidFill>
                  <a:schemeClr val="accent1"/>
                </a:solidFill>
                <a:latin typeface="+mj-lt"/>
                <a:cs typeface="Arial" panose="020B0604020202020204" pitchFamily="34" charset="0"/>
              </a:endParaRPr>
            </a:p>
          </p:txBody>
        </p:sp>
        <p:sp>
          <p:nvSpPr>
            <p:cNvPr id="79" name="Oval 78">
              <a:hlinkClick r:id="rId4" action="ppaction://hlinksldjump"/>
              <a:extLst>
                <a:ext uri="{FF2B5EF4-FFF2-40B4-BE49-F238E27FC236}">
                  <a16:creationId xmlns:a16="http://schemas.microsoft.com/office/drawing/2014/main" id="{0F71698B-2C8E-52E6-3BF2-881230416BDE}"/>
                </a:ext>
              </a:extLst>
            </p:cNvPr>
            <p:cNvSpPr/>
            <p:nvPr/>
          </p:nvSpPr>
          <p:spPr>
            <a:xfrm>
              <a:off x="6904071" y="547056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89850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1.4 Calculating efficiency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40939569"/>
              </p:ext>
            </p:extLst>
          </p:nvPr>
        </p:nvGraphicFramePr>
        <p:xfrm>
          <a:off x="359998" y="1916174"/>
          <a:ext cx="11126369" cy="381889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60303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create Sankey diagrams to describe the efficiency of appliances and processes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extract relevant information from tables and diagrams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calculate the percentage efficiency using energy inputs and outputs.</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2783418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B775-6767-3180-FB23-93783FB9CDE5}"/>
              </a:ext>
            </a:extLst>
          </p:cNvPr>
          <p:cNvSpPr>
            <a:spLocks noGrp="1"/>
          </p:cNvSpPr>
          <p:nvPr>
            <p:ph type="title"/>
          </p:nvPr>
        </p:nvSpPr>
        <p:spPr/>
        <p:txBody>
          <a:bodyPr/>
          <a:lstStyle/>
          <a:p>
            <a:r>
              <a:rPr lang="en-AU" dirty="0">
                <a:latin typeface="+mj-lt"/>
              </a:rPr>
              <a:t>1.4 Calculating efficiency questions</a:t>
            </a:r>
          </a:p>
        </p:txBody>
      </p:sp>
      <mc:AlternateContent xmlns:mc="http://schemas.openxmlformats.org/markup-compatibility/2006" xmlns:a14="http://schemas.microsoft.com/office/drawing/2010/main">
        <mc:Choice Requires="a14">
          <p:graphicFrame>
            <p:nvGraphicFramePr>
              <p:cNvPr id="5" name="Content Placeholder 4">
                <a:extLst>
                  <a:ext uri="{FF2B5EF4-FFF2-40B4-BE49-F238E27FC236}">
                    <a16:creationId xmlns:a16="http://schemas.microsoft.com/office/drawing/2014/main" id="{2DC48B16-11ED-1F9C-DE81-F85B6C4FF218}"/>
                  </a:ext>
                </a:extLst>
              </p:cNvPr>
              <p:cNvGraphicFramePr>
                <a:graphicFrameLocks noGrp="1"/>
              </p:cNvGraphicFramePr>
              <p:nvPr>
                <p:ph idx="4294967295"/>
                <p:extLst>
                  <p:ext uri="{D42A27DB-BD31-4B8C-83A1-F6EECF244321}">
                    <p14:modId xmlns:p14="http://schemas.microsoft.com/office/powerpoint/2010/main" val="1934637509"/>
                  </p:ext>
                </p:extLst>
              </p:nvPr>
            </p:nvGraphicFramePr>
            <p:xfrm>
              <a:off x="360000" y="1814787"/>
              <a:ext cx="7031343" cy="3986574"/>
            </p:xfrm>
            <a:graphic>
              <a:graphicData uri="http://schemas.openxmlformats.org/drawingml/2006/table">
                <a:tbl>
                  <a:tblPr firstRow="1" bandRow="1">
                    <a:tableStyleId>{5C22544A-7EE6-4342-B048-85BDC9FD1C3A}</a:tableStyleId>
                  </a:tblPr>
                  <a:tblGrid>
                    <a:gridCol w="2343781">
                      <a:extLst>
                        <a:ext uri="{9D8B030D-6E8A-4147-A177-3AD203B41FA5}">
                          <a16:colId xmlns:a16="http://schemas.microsoft.com/office/drawing/2014/main" val="1279341550"/>
                        </a:ext>
                      </a:extLst>
                    </a:gridCol>
                    <a:gridCol w="2343781">
                      <a:extLst>
                        <a:ext uri="{9D8B030D-6E8A-4147-A177-3AD203B41FA5}">
                          <a16:colId xmlns:a16="http://schemas.microsoft.com/office/drawing/2014/main" val="1399323442"/>
                        </a:ext>
                      </a:extLst>
                    </a:gridCol>
                    <a:gridCol w="2343781">
                      <a:extLst>
                        <a:ext uri="{9D8B030D-6E8A-4147-A177-3AD203B41FA5}">
                          <a16:colId xmlns:a16="http://schemas.microsoft.com/office/drawing/2014/main" val="3728205356"/>
                        </a:ext>
                      </a:extLst>
                    </a:gridCol>
                  </a:tblGrid>
                  <a:tr h="558079">
                    <a:tc>
                      <a:txBody>
                        <a:bodyPr/>
                        <a:lstStyle/>
                        <a:p>
                          <a:pPr algn="ctr">
                            <a:lnSpc>
                              <a:spcPct val="150000"/>
                            </a:lnSpc>
                            <a:spcBef>
                              <a:spcPts val="0"/>
                            </a:spcBef>
                            <a:spcAft>
                              <a:spcPts val="1200"/>
                            </a:spcAft>
                          </a:pPr>
                          <a14:m>
                            <m:oMath xmlns:m="http://schemas.openxmlformats.org/officeDocument/2006/math">
                              <m:sSub>
                                <m:sSubPr>
                                  <m:ctrlPr>
                                    <a:rPr lang="en-AU" sz="2000" b="0" i="1" smtClean="0">
                                      <a:effectLst/>
                                      <a:latin typeface="Cambria Math" panose="02040503050406030204" pitchFamily="18" charset="0"/>
                                    </a:rPr>
                                  </m:ctrlPr>
                                </m:sSubPr>
                                <m:e>
                                  <m:r>
                                    <a:rPr lang="en-AU" sz="2000" b="1">
                                      <a:solidFill>
                                        <a:srgbClr val="FFFFFF"/>
                                      </a:solidFill>
                                      <a:effectLst/>
                                      <a:latin typeface="Cambria Math" panose="02040503050406030204" pitchFamily="18" charset="0"/>
                                    </a:rPr>
                                    <m:t>𝑬</m:t>
                                  </m:r>
                                </m:e>
                                <m:sub>
                                  <m:r>
                                    <a:rPr lang="en-AU" sz="2000" b="1">
                                      <a:solidFill>
                                        <a:srgbClr val="FFFFFF"/>
                                      </a:solidFill>
                                      <a:effectLst/>
                                      <a:latin typeface="Cambria Math" panose="02040503050406030204" pitchFamily="18" charset="0"/>
                                    </a:rPr>
                                    <m:t>𝒊𝒏𝒑𝒖𝒕</m:t>
                                  </m:r>
                                </m:sub>
                              </m:sSub>
                            </m:oMath>
                          </a14:m>
                          <a:r>
                            <a:rPr lang="en-AU" sz="2000" dirty="0">
                              <a:solidFill>
                                <a:srgbClr val="FFFFFF"/>
                              </a:solidFill>
                              <a:effectLst/>
                              <a:latin typeface="+mj-lt"/>
                            </a:rPr>
                            <a:t> (J)</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14:m>
                            <m:oMath xmlns:m="http://schemas.openxmlformats.org/officeDocument/2006/math">
                              <m:sSub>
                                <m:sSubPr>
                                  <m:ctrlPr>
                                    <a:rPr lang="en-AU" sz="2000" b="0" i="1" smtClean="0">
                                      <a:effectLst/>
                                      <a:latin typeface="Cambria Math" panose="02040503050406030204" pitchFamily="18" charset="0"/>
                                    </a:rPr>
                                  </m:ctrlPr>
                                </m:sSubPr>
                                <m:e>
                                  <m:r>
                                    <a:rPr lang="en-AU" sz="2000" b="1">
                                      <a:solidFill>
                                        <a:srgbClr val="FFFFFF"/>
                                      </a:solidFill>
                                      <a:effectLst/>
                                      <a:latin typeface="Cambria Math" panose="02040503050406030204" pitchFamily="18" charset="0"/>
                                    </a:rPr>
                                    <m:t>𝑬</m:t>
                                  </m:r>
                                </m:e>
                                <m:sub>
                                  <m:r>
                                    <a:rPr lang="en-AU" sz="2000" b="1">
                                      <a:solidFill>
                                        <a:srgbClr val="FFFFFF"/>
                                      </a:solidFill>
                                      <a:effectLst/>
                                      <a:latin typeface="Cambria Math" panose="02040503050406030204" pitchFamily="18" charset="0"/>
                                    </a:rPr>
                                    <m:t>𝒐𝒖𝒕𝒑𝒖𝒕</m:t>
                                  </m:r>
                                </m:sub>
                              </m:sSub>
                            </m:oMath>
                          </a14:m>
                          <a:r>
                            <a:rPr lang="en-AU" sz="2000" dirty="0">
                              <a:solidFill>
                                <a:srgbClr val="FFFFFF"/>
                              </a:solidFill>
                              <a:effectLst/>
                              <a:latin typeface="+mj-lt"/>
                            </a:rPr>
                            <a:t> (J)</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b="1" dirty="0">
                              <a:solidFill>
                                <a:srgbClr val="FFFFFF"/>
                              </a:solidFill>
                              <a:effectLst/>
                              <a:latin typeface="+mj-lt"/>
                            </a:rPr>
                            <a:t>% efficiency</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6124554"/>
                      </a:ext>
                    </a:extLst>
                  </a:tr>
                  <a:tr h="489785">
                    <a:tc>
                      <a:txBody>
                        <a:bodyPr/>
                        <a:lstStyle/>
                        <a:p>
                          <a:pPr algn="ctr">
                            <a:lnSpc>
                              <a:spcPct val="150000"/>
                            </a:lnSpc>
                            <a:spcBef>
                              <a:spcPts val="0"/>
                            </a:spcBef>
                            <a:spcAft>
                              <a:spcPts val="1200"/>
                            </a:spcAft>
                          </a:pPr>
                          <a:r>
                            <a:rPr lang="en-AU" sz="2000">
                              <a:solidFill>
                                <a:srgbClr val="000000"/>
                              </a:solidFill>
                              <a:effectLst/>
                            </a:rPr>
                            <a:t>1000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49794289"/>
                      </a:ext>
                    </a:extLst>
                  </a:tr>
                  <a:tr h="489785">
                    <a:tc>
                      <a:txBody>
                        <a:bodyPr/>
                        <a:lstStyle/>
                        <a:p>
                          <a:pPr algn="ctr">
                            <a:lnSpc>
                              <a:spcPct val="150000"/>
                            </a:lnSpc>
                            <a:spcBef>
                              <a:spcPts val="0"/>
                            </a:spcBef>
                            <a:spcAft>
                              <a:spcPts val="1200"/>
                            </a:spcAft>
                          </a:pPr>
                          <a:r>
                            <a:rPr lang="en-AU" sz="2000">
                              <a:solidFill>
                                <a:srgbClr val="000000"/>
                              </a:solidFill>
                              <a:effectLst/>
                            </a:rPr>
                            <a:t>1500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60%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9213938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75%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3820136"/>
                      </a:ext>
                    </a:extLst>
                  </a:tr>
                  <a:tr h="489785">
                    <a:tc>
                      <a:txBody>
                        <a:bodyPr/>
                        <a:lstStyle/>
                        <a:p>
                          <a:pPr algn="ctr">
                            <a:lnSpc>
                              <a:spcPct val="150000"/>
                            </a:lnSpc>
                            <a:spcBef>
                              <a:spcPts val="0"/>
                            </a:spcBef>
                            <a:spcAft>
                              <a:spcPts val="1200"/>
                            </a:spcAft>
                          </a:pPr>
                          <a:r>
                            <a:rPr lang="en-AU" sz="2000">
                              <a:solidFill>
                                <a:srgbClr val="000000"/>
                              </a:solidFill>
                              <a:effectLst/>
                            </a:rPr>
                            <a:t>2000 </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50%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28043196"/>
                      </a:ext>
                    </a:extLst>
                  </a:tr>
                  <a:tr h="489785">
                    <a:tc>
                      <a:txBody>
                        <a:bodyPr/>
                        <a:lstStyle/>
                        <a:p>
                          <a:pPr algn="ctr">
                            <a:lnSpc>
                              <a:spcPct val="150000"/>
                            </a:lnSpc>
                            <a:spcBef>
                              <a:spcPts val="0"/>
                            </a:spcBef>
                            <a:spcAft>
                              <a:spcPts val="1200"/>
                            </a:spcAft>
                          </a:pPr>
                          <a:r>
                            <a:rPr lang="en-AU" sz="2000">
                              <a:solidFill>
                                <a:srgbClr val="000000"/>
                              </a:solidFill>
                              <a:effectLst/>
                            </a:rPr>
                            <a:t>1200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860551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300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25%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6767788"/>
                      </a:ext>
                    </a:extLst>
                  </a:tr>
                  <a:tr h="489785">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40%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74749750"/>
                      </a:ext>
                    </a:extLst>
                  </a:tr>
                </a:tbl>
              </a:graphicData>
            </a:graphic>
          </p:graphicFrame>
        </mc:Choice>
        <mc:Fallback xmlns="">
          <p:graphicFrame>
            <p:nvGraphicFramePr>
              <p:cNvPr id="5" name="Content Placeholder 4">
                <a:extLst>
                  <a:ext uri="{FF2B5EF4-FFF2-40B4-BE49-F238E27FC236}">
                    <a16:creationId xmlns:a16="http://schemas.microsoft.com/office/drawing/2014/main" id="{2DC48B16-11ED-1F9C-DE81-F85B6C4FF218}"/>
                  </a:ext>
                </a:extLst>
              </p:cNvPr>
              <p:cNvGraphicFramePr>
                <a:graphicFrameLocks noGrp="1"/>
              </p:cNvGraphicFramePr>
              <p:nvPr>
                <p:ph idx="4294967295"/>
                <p:extLst>
                  <p:ext uri="{D42A27DB-BD31-4B8C-83A1-F6EECF244321}">
                    <p14:modId xmlns:p14="http://schemas.microsoft.com/office/powerpoint/2010/main" val="1934637509"/>
                  </p:ext>
                </p:extLst>
              </p:nvPr>
            </p:nvGraphicFramePr>
            <p:xfrm>
              <a:off x="360000" y="1814787"/>
              <a:ext cx="7031343" cy="3986574"/>
            </p:xfrm>
            <a:graphic>
              <a:graphicData uri="http://schemas.openxmlformats.org/drawingml/2006/table">
                <a:tbl>
                  <a:tblPr firstRow="1" bandRow="1">
                    <a:tableStyleId>{5C22544A-7EE6-4342-B048-85BDC9FD1C3A}</a:tableStyleId>
                  </a:tblPr>
                  <a:tblGrid>
                    <a:gridCol w="2343781">
                      <a:extLst>
                        <a:ext uri="{9D8B030D-6E8A-4147-A177-3AD203B41FA5}">
                          <a16:colId xmlns:a16="http://schemas.microsoft.com/office/drawing/2014/main" val="1279341550"/>
                        </a:ext>
                      </a:extLst>
                    </a:gridCol>
                    <a:gridCol w="2343781">
                      <a:extLst>
                        <a:ext uri="{9D8B030D-6E8A-4147-A177-3AD203B41FA5}">
                          <a16:colId xmlns:a16="http://schemas.microsoft.com/office/drawing/2014/main" val="1399323442"/>
                        </a:ext>
                      </a:extLst>
                    </a:gridCol>
                    <a:gridCol w="2343781">
                      <a:extLst>
                        <a:ext uri="{9D8B030D-6E8A-4147-A177-3AD203B41FA5}">
                          <a16:colId xmlns:a16="http://schemas.microsoft.com/office/drawing/2014/main" val="3728205356"/>
                        </a:ext>
                      </a:extLst>
                    </a:gridCol>
                  </a:tblGrid>
                  <a:tr h="558079">
                    <a:tc>
                      <a:txBody>
                        <a:bodyPr/>
                        <a:lstStyle/>
                        <a:p>
                          <a:endParaRPr lang="en-US"/>
                        </a:p>
                      </a:txBody>
                      <a:tcPr marL="68580" marR="68580" marT="0" marB="0">
                        <a:blipFill>
                          <a:blip r:embed="rId4"/>
                          <a:stretch>
                            <a:fillRect l="-541" r="-201081" b="-629545"/>
                          </a:stretch>
                        </a:blipFill>
                      </a:tcPr>
                    </a:tc>
                    <a:tc>
                      <a:txBody>
                        <a:bodyPr/>
                        <a:lstStyle/>
                        <a:p>
                          <a:endParaRPr lang="en-US"/>
                        </a:p>
                      </a:txBody>
                      <a:tcPr marL="68580" marR="68580" marT="0" marB="0">
                        <a:blipFill>
                          <a:blip r:embed="rId4"/>
                          <a:stretch>
                            <a:fillRect l="-101087" r="-102174" b="-629545"/>
                          </a:stretch>
                        </a:blipFill>
                      </a:tcPr>
                    </a:tc>
                    <a:tc>
                      <a:txBody>
                        <a:bodyPr/>
                        <a:lstStyle/>
                        <a:p>
                          <a:pPr algn="ctr">
                            <a:lnSpc>
                              <a:spcPct val="150000"/>
                            </a:lnSpc>
                            <a:spcBef>
                              <a:spcPts val="0"/>
                            </a:spcBef>
                            <a:spcAft>
                              <a:spcPts val="1200"/>
                            </a:spcAft>
                          </a:pPr>
                          <a:r>
                            <a:rPr lang="en-AU" sz="2000" b="1" dirty="0">
                              <a:solidFill>
                                <a:srgbClr val="FFFFFF"/>
                              </a:solidFill>
                              <a:effectLst/>
                              <a:latin typeface="+mj-lt"/>
                            </a:rPr>
                            <a:t>% efficiency</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46124554"/>
                      </a:ext>
                    </a:extLst>
                  </a:tr>
                  <a:tr h="489785">
                    <a:tc>
                      <a:txBody>
                        <a:bodyPr/>
                        <a:lstStyle/>
                        <a:p>
                          <a:pPr algn="ctr">
                            <a:lnSpc>
                              <a:spcPct val="150000"/>
                            </a:lnSpc>
                            <a:spcBef>
                              <a:spcPts val="0"/>
                            </a:spcBef>
                            <a:spcAft>
                              <a:spcPts val="1200"/>
                            </a:spcAft>
                          </a:pPr>
                          <a:r>
                            <a:rPr lang="en-AU" sz="2000">
                              <a:solidFill>
                                <a:srgbClr val="000000"/>
                              </a:solidFill>
                              <a:effectLst/>
                            </a:rPr>
                            <a:t>1000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49794289"/>
                      </a:ext>
                    </a:extLst>
                  </a:tr>
                  <a:tr h="489785">
                    <a:tc>
                      <a:txBody>
                        <a:bodyPr/>
                        <a:lstStyle/>
                        <a:p>
                          <a:pPr algn="ctr">
                            <a:lnSpc>
                              <a:spcPct val="150000"/>
                            </a:lnSpc>
                            <a:spcBef>
                              <a:spcPts val="0"/>
                            </a:spcBef>
                            <a:spcAft>
                              <a:spcPts val="1200"/>
                            </a:spcAft>
                          </a:pPr>
                          <a:r>
                            <a:rPr lang="en-AU" sz="2000">
                              <a:solidFill>
                                <a:srgbClr val="000000"/>
                              </a:solidFill>
                              <a:effectLst/>
                            </a:rPr>
                            <a:t>1500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60%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9213938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75%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3820136"/>
                      </a:ext>
                    </a:extLst>
                  </a:tr>
                  <a:tr h="489785">
                    <a:tc>
                      <a:txBody>
                        <a:bodyPr/>
                        <a:lstStyle/>
                        <a:p>
                          <a:pPr algn="ctr">
                            <a:lnSpc>
                              <a:spcPct val="150000"/>
                            </a:lnSpc>
                            <a:spcBef>
                              <a:spcPts val="0"/>
                            </a:spcBef>
                            <a:spcAft>
                              <a:spcPts val="1200"/>
                            </a:spcAft>
                          </a:pPr>
                          <a:r>
                            <a:rPr lang="en-AU" sz="2000">
                              <a:solidFill>
                                <a:srgbClr val="000000"/>
                              </a:solidFill>
                              <a:effectLst/>
                            </a:rPr>
                            <a:t>2000 </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50%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28043196"/>
                      </a:ext>
                    </a:extLst>
                  </a:tr>
                  <a:tr h="489785">
                    <a:tc>
                      <a:txBody>
                        <a:bodyPr/>
                        <a:lstStyle/>
                        <a:p>
                          <a:pPr algn="ctr">
                            <a:lnSpc>
                              <a:spcPct val="150000"/>
                            </a:lnSpc>
                            <a:spcBef>
                              <a:spcPts val="0"/>
                            </a:spcBef>
                            <a:spcAft>
                              <a:spcPts val="1200"/>
                            </a:spcAft>
                          </a:pPr>
                          <a:r>
                            <a:rPr lang="en-AU" sz="2000">
                              <a:solidFill>
                                <a:srgbClr val="000000"/>
                              </a:solidFill>
                              <a:effectLst/>
                            </a:rPr>
                            <a:t>1200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600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18605517"/>
                      </a:ext>
                    </a:extLst>
                  </a:tr>
                  <a:tr h="489785">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solidFill>
                                <a:srgbClr val="000000"/>
                              </a:solidFill>
                              <a:effectLst/>
                            </a:rPr>
                            <a:t>300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25%</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6767788"/>
                      </a:ext>
                    </a:extLst>
                  </a:tr>
                  <a:tr h="489785">
                    <a:tc>
                      <a:txBody>
                        <a:bodyPr/>
                        <a:lstStyle/>
                        <a:p>
                          <a:pPr algn="ctr">
                            <a:lnSpc>
                              <a:spcPct val="150000"/>
                            </a:lnSpc>
                            <a:spcBef>
                              <a:spcPts val="0"/>
                            </a:spcBef>
                            <a:spcAft>
                              <a:spcPts val="1200"/>
                            </a:spcAft>
                          </a:pPr>
                          <a:r>
                            <a:rPr lang="en-AU" sz="2000">
                              <a:solidFill>
                                <a:srgbClr val="000000"/>
                              </a:solidFill>
                              <a:effectLst/>
                            </a:rPr>
                            <a:t>800</a:t>
                          </a: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endParaRPr lang="en-AU" sz="2000">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solidFill>
                                <a:srgbClr val="000000"/>
                              </a:solidFill>
                              <a:effectLst/>
                            </a:rPr>
                            <a:t>40%</a:t>
                          </a:r>
                          <a:endParaRPr lang="en-AU" sz="2000" dirty="0">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74749750"/>
                      </a:ext>
                    </a:extLst>
                  </a:tr>
                </a:tbl>
              </a:graphicData>
            </a:graphic>
          </p:graphicFrame>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830D64A-4DFD-1326-D457-9A3032FED00A}"/>
                  </a:ext>
                </a:extLst>
              </p:cNvPr>
              <p:cNvSpPr txBox="1"/>
              <p:nvPr/>
            </p:nvSpPr>
            <p:spPr>
              <a:xfrm>
                <a:off x="7710796" y="1814787"/>
                <a:ext cx="4121204" cy="1252459"/>
              </a:xfrm>
              <a:prstGeom prst="rect">
                <a:avLst/>
              </a:prstGeom>
              <a:noFill/>
            </p:spPr>
            <p:txBody>
              <a:bodyPr wrap="square">
                <a:spAutoFit/>
              </a:bodyPr>
              <a:lstStyle/>
              <a:p>
                <a:pPr>
                  <a:lnSpc>
                    <a:spcPct val="150000"/>
                  </a:lnSpc>
                  <a:spcAft>
                    <a:spcPts val="1200"/>
                  </a:spcAft>
                </a:pPr>
                <a14:m>
                  <m:oMathPara xmlns:m="http://schemas.openxmlformats.org/officeDocument/2006/math">
                    <m:oMathParaPr>
                      <m:jc m:val="center"/>
                    </m:oMathParaPr>
                    <m:oMath xmlns:m="http://schemas.openxmlformats.org/officeDocument/2006/math">
                      <m:r>
                        <a:rPr lang="en-AU" sz="2000" smtClean="0">
                          <a:latin typeface="Cambria Math" panose="02040503050406030204" pitchFamily="18" charset="0"/>
                        </a:rPr>
                        <m:t>%</m:t>
                      </m:r>
                      <m:r>
                        <a:rPr lang="en-AU" sz="2000" i="0">
                          <a:latin typeface="Cambria Math" panose="02040503050406030204" pitchFamily="18" charset="0"/>
                        </a:rPr>
                        <m:t> </m:t>
                      </m:r>
                      <m:r>
                        <a:rPr lang="en-AU" sz="2000" i="1">
                          <a:latin typeface="Cambria Math" panose="02040503050406030204" pitchFamily="18" charset="0"/>
                        </a:rPr>
                        <m:t>𝑒𝑓𝑓𝑖𝑐𝑖𝑒𝑛𝑐𝑦</m:t>
                      </m:r>
                      <m:r>
                        <a:rPr lang="en-AU" sz="2000" i="0">
                          <a:latin typeface="Cambria Math" panose="02040503050406030204" pitchFamily="18" charset="0"/>
                        </a:rPr>
                        <m:t>=</m:t>
                      </m:r>
                      <m:f>
                        <m:fPr>
                          <m:ctrlPr>
                            <a:rPr lang="en-AU" sz="2000" i="1">
                              <a:solidFill>
                                <a:srgbClr val="836967"/>
                              </a:solidFill>
                              <a:latin typeface="Cambria Math" panose="02040503050406030204" pitchFamily="18" charset="0"/>
                            </a:rPr>
                          </m:ctrlPr>
                        </m:fPr>
                        <m:num>
                          <m:sSub>
                            <m:sSubPr>
                              <m:ctrlPr>
                                <a:rPr lang="en-AU" sz="2000" i="1">
                                  <a:solidFill>
                                    <a:srgbClr val="836967"/>
                                  </a:solidFill>
                                  <a:latin typeface="Cambria Math" panose="02040503050406030204" pitchFamily="18" charset="0"/>
                                </a:rPr>
                              </m:ctrlPr>
                            </m:sSubPr>
                            <m:e>
                              <m:r>
                                <a:rPr lang="en-AU" sz="2000" i="1">
                                  <a:latin typeface="Cambria Math" panose="02040503050406030204" pitchFamily="18" charset="0"/>
                                </a:rPr>
                                <m:t>𝐸</m:t>
                              </m:r>
                            </m:e>
                            <m:sub>
                              <m:r>
                                <a:rPr lang="en-AU" sz="2000" i="1">
                                  <a:latin typeface="Cambria Math" panose="02040503050406030204" pitchFamily="18" charset="0"/>
                                </a:rPr>
                                <m:t>𝑢𝑠𝑒𝑓𝑢𝑙</m:t>
                              </m:r>
                            </m:sub>
                          </m:sSub>
                        </m:num>
                        <m:den>
                          <m:sSub>
                            <m:sSubPr>
                              <m:ctrlPr>
                                <a:rPr lang="en-AU" sz="2000" i="1">
                                  <a:solidFill>
                                    <a:srgbClr val="836967"/>
                                  </a:solidFill>
                                  <a:latin typeface="Cambria Math" panose="02040503050406030204" pitchFamily="18" charset="0"/>
                                </a:rPr>
                              </m:ctrlPr>
                            </m:sSubPr>
                            <m:e>
                              <m:r>
                                <a:rPr lang="en-AU" sz="2000" i="1">
                                  <a:latin typeface="Cambria Math" panose="02040503050406030204" pitchFamily="18" charset="0"/>
                                </a:rPr>
                                <m:t>𝐸</m:t>
                              </m:r>
                            </m:e>
                            <m:sub>
                              <m:r>
                                <a:rPr lang="en-AU" sz="2000" i="1">
                                  <a:latin typeface="Cambria Math" panose="02040503050406030204" pitchFamily="18" charset="0"/>
                                </a:rPr>
                                <m:t>𝑖𝑛𝑝𝑢𝑡</m:t>
                              </m:r>
                            </m:sub>
                          </m:sSub>
                        </m:den>
                      </m:f>
                      <m:r>
                        <a:rPr lang="en-AU" sz="2000" i="0">
                          <a:latin typeface="Cambria Math" panose="02040503050406030204" pitchFamily="18" charset="0"/>
                        </a:rPr>
                        <m:t>×100</m:t>
                      </m:r>
                    </m:oMath>
                  </m:oMathPara>
                </a14:m>
                <a:endParaRPr lang="en-AU" sz="2000" dirty="0"/>
              </a:p>
            </p:txBody>
          </p:sp>
        </mc:Choice>
        <mc:Fallback xmlns="">
          <p:sp>
            <p:nvSpPr>
              <p:cNvPr id="6" name="TextBox 5">
                <a:extLst>
                  <a:ext uri="{FF2B5EF4-FFF2-40B4-BE49-F238E27FC236}">
                    <a16:creationId xmlns:a16="http://schemas.microsoft.com/office/drawing/2014/main" id="{E830D64A-4DFD-1326-D457-9A3032FED00A}"/>
                  </a:ext>
                </a:extLst>
              </p:cNvPr>
              <p:cNvSpPr txBox="1">
                <a:spLocks noRot="1" noChangeAspect="1" noMove="1" noResize="1" noEditPoints="1" noAdjustHandles="1" noChangeArrowheads="1" noChangeShapeType="1" noTextEdit="1"/>
              </p:cNvSpPr>
              <p:nvPr/>
            </p:nvSpPr>
            <p:spPr>
              <a:xfrm>
                <a:off x="7710796" y="1814787"/>
                <a:ext cx="4121204" cy="1252459"/>
              </a:xfrm>
              <a:prstGeom prst="rect">
                <a:avLst/>
              </a:prstGeom>
              <a:blipFill>
                <a:blip r:embed="rId5"/>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FC0270B-470D-9E2E-B85E-DE96059AA0C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63993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90FF58EF-0748-8A1C-1319-B20F0FFD879D}"/>
              </a:ext>
            </a:extLst>
          </p:cNvPr>
          <p:cNvSpPr>
            <a:spLocks noGrp="1"/>
          </p:cNvSpPr>
          <p:nvPr>
            <p:ph type="title"/>
          </p:nvPr>
        </p:nvSpPr>
        <p:spPr/>
        <p:txBody>
          <a:bodyPr/>
          <a:lstStyle/>
          <a:p>
            <a:r>
              <a:rPr lang="en-AU" dirty="0">
                <a:latin typeface="+mj-lt"/>
              </a:rPr>
              <a:t>1.4 Energy conversions</a:t>
            </a:r>
          </a:p>
        </p:txBody>
      </p:sp>
      <p:sp>
        <p:nvSpPr>
          <p:cNvPr id="3" name="Text Placeholder 2">
            <a:extLst>
              <a:ext uri="{FF2B5EF4-FFF2-40B4-BE49-F238E27FC236}">
                <a16:creationId xmlns:a16="http://schemas.microsoft.com/office/drawing/2014/main" id="{18E347D0-E832-D58C-78E6-C123CD2AA18E}"/>
              </a:ext>
            </a:extLst>
          </p:cNvPr>
          <p:cNvSpPr>
            <a:spLocks noGrp="1"/>
          </p:cNvSpPr>
          <p:nvPr>
            <p:ph type="body" sz="quarter" idx="18"/>
          </p:nvPr>
        </p:nvSpPr>
        <p:spPr/>
        <p:txBody>
          <a:bodyPr/>
          <a:lstStyle/>
          <a:p>
            <a:r>
              <a:rPr lang="en-AU" sz="2000" dirty="0">
                <a:latin typeface="+mj-lt"/>
              </a:rPr>
              <a:t>Complete the table</a:t>
            </a:r>
          </a:p>
        </p:txBody>
      </p:sp>
      <p:grpSp>
        <p:nvGrpSpPr>
          <p:cNvPr id="25" name="Group 24" descr="Energy conversion diagram &#10;J / 1000 = kJ&#10;kJ * 1000 = J">
            <a:extLst>
              <a:ext uri="{FF2B5EF4-FFF2-40B4-BE49-F238E27FC236}">
                <a16:creationId xmlns:a16="http://schemas.microsoft.com/office/drawing/2014/main" id="{515B8155-84D5-036F-A199-2AED660BF993}"/>
              </a:ext>
            </a:extLst>
          </p:cNvPr>
          <p:cNvGrpSpPr/>
          <p:nvPr/>
        </p:nvGrpSpPr>
        <p:grpSpPr>
          <a:xfrm>
            <a:off x="6524146" y="805123"/>
            <a:ext cx="5139535" cy="2044380"/>
            <a:chOff x="4909419" y="247150"/>
            <a:chExt cx="6567978" cy="3094450"/>
          </a:xfrm>
        </p:grpSpPr>
        <p:sp>
          <p:nvSpPr>
            <p:cNvPr id="5" name="Rectangle: Rounded Corners 4">
              <a:extLst>
                <a:ext uri="{FF2B5EF4-FFF2-40B4-BE49-F238E27FC236}">
                  <a16:creationId xmlns:a16="http://schemas.microsoft.com/office/drawing/2014/main" id="{7E5522C4-E6A1-F1F1-CF6A-1D87E8A0969C}"/>
                </a:ext>
              </a:extLst>
            </p:cNvPr>
            <p:cNvSpPr/>
            <p:nvPr/>
          </p:nvSpPr>
          <p:spPr>
            <a:xfrm>
              <a:off x="8688752" y="1438762"/>
              <a:ext cx="2788645" cy="758612"/>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chemeClr val="tx1"/>
                  </a:solidFill>
                  <a:latin typeface="+mj-lt"/>
                </a:rPr>
                <a:t>Kilojoule (kJ)</a:t>
              </a:r>
            </a:p>
          </p:txBody>
        </p:sp>
        <p:sp>
          <p:nvSpPr>
            <p:cNvPr id="6" name="Rectangle: Rounded Corners 5">
              <a:extLst>
                <a:ext uri="{FF2B5EF4-FFF2-40B4-BE49-F238E27FC236}">
                  <a16:creationId xmlns:a16="http://schemas.microsoft.com/office/drawing/2014/main" id="{34B27E0A-E63B-7F28-F708-E9A33B4A2DBB}"/>
                </a:ext>
              </a:extLst>
            </p:cNvPr>
            <p:cNvSpPr/>
            <p:nvPr/>
          </p:nvSpPr>
          <p:spPr>
            <a:xfrm>
              <a:off x="4909419" y="1438763"/>
              <a:ext cx="2373162"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latin typeface="+mj-lt"/>
                </a:rPr>
                <a:t>Joule (kJ)</a:t>
              </a:r>
            </a:p>
          </p:txBody>
        </p:sp>
        <p:sp>
          <p:nvSpPr>
            <p:cNvPr id="11" name="Arc 10">
              <a:extLst>
                <a:ext uri="{FF2B5EF4-FFF2-40B4-BE49-F238E27FC236}">
                  <a16:creationId xmlns:a16="http://schemas.microsoft.com/office/drawing/2014/main" id="{F4371E23-8D11-A75B-514D-BA08C6EDDA31}"/>
                </a:ext>
              </a:extLst>
            </p:cNvPr>
            <p:cNvSpPr/>
            <p:nvPr/>
          </p:nvSpPr>
          <p:spPr>
            <a:xfrm>
              <a:off x="6122192" y="883961"/>
              <a:ext cx="3934691" cy="673269"/>
            </a:xfrm>
            <a:prstGeom prst="arc">
              <a:avLst>
                <a:gd name="adj1" fmla="val 10794453"/>
                <a:gd name="adj2" fmla="val 21441607"/>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latin typeface="+mj-lt"/>
              </a:endParaRPr>
            </a:p>
          </p:txBody>
        </p:sp>
        <p:sp>
          <p:nvSpPr>
            <p:cNvPr id="14" name="Arc 13">
              <a:extLst>
                <a:ext uri="{FF2B5EF4-FFF2-40B4-BE49-F238E27FC236}">
                  <a16:creationId xmlns:a16="http://schemas.microsoft.com/office/drawing/2014/main" id="{C3CDFE51-150E-069F-775E-4244C199352B}"/>
                </a:ext>
              </a:extLst>
            </p:cNvPr>
            <p:cNvSpPr/>
            <p:nvPr/>
          </p:nvSpPr>
          <p:spPr>
            <a:xfrm rot="10800000">
              <a:off x="6122192" y="2079644"/>
              <a:ext cx="3934691" cy="673269"/>
            </a:xfrm>
            <a:prstGeom prst="arc">
              <a:avLst>
                <a:gd name="adj1" fmla="val 10794453"/>
                <a:gd name="adj2" fmla="val 21441607"/>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latin typeface="+mj-lt"/>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E44C615-0398-4B8B-7EF6-EEC59F63968C}"/>
                    </a:ext>
                  </a:extLst>
                </p:cNvPr>
                <p:cNvSpPr txBox="1"/>
                <p:nvPr/>
              </p:nvSpPr>
              <p:spPr>
                <a:xfrm>
                  <a:off x="7426436" y="247150"/>
                  <a:ext cx="1326202" cy="465242"/>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AU" b="1" i="1">
                            <a:solidFill>
                              <a:schemeClr val="accent1"/>
                            </a:solidFill>
                            <a:latin typeface="Cambria Math" panose="02040503050406030204" pitchFamily="18" charset="0"/>
                            <a:ea typeface="Cambria Math" panose="02040503050406030204" pitchFamily="18" charset="0"/>
                          </a:rPr>
                          <m:t>÷</m:t>
                        </m:r>
                        <m:r>
                          <a:rPr lang="en-US" b="1" i="1">
                            <a:solidFill>
                              <a:schemeClr val="accent1"/>
                            </a:solidFill>
                            <a:latin typeface="Cambria Math" panose="02040503050406030204" pitchFamily="18" charset="0"/>
                            <a:ea typeface="Cambria Math" panose="02040503050406030204" pitchFamily="18" charset="0"/>
                          </a:rPr>
                          <m:t>𝟏𝟎𝟎𝟎</m:t>
                        </m:r>
                      </m:oMath>
                    </m:oMathPara>
                  </a14:m>
                  <a:endParaRPr lang="en-AU" sz="1800" b="1" dirty="0">
                    <a:solidFill>
                      <a:schemeClr val="accent1"/>
                    </a:solidFill>
                    <a:latin typeface="+mj-lt"/>
                  </a:endParaRPr>
                </a:p>
              </p:txBody>
            </p:sp>
          </mc:Choice>
          <mc:Fallback xmlns="">
            <p:sp>
              <p:nvSpPr>
                <p:cNvPr id="22" name="TextBox 21">
                  <a:extLst>
                    <a:ext uri="{FF2B5EF4-FFF2-40B4-BE49-F238E27FC236}">
                      <a16:creationId xmlns:a16="http://schemas.microsoft.com/office/drawing/2014/main" id="{7E44C615-0398-4B8B-7EF6-EEC59F63968C}"/>
                    </a:ext>
                  </a:extLst>
                </p:cNvPr>
                <p:cNvSpPr txBox="1">
                  <a:spLocks noRot="1" noChangeAspect="1" noMove="1" noResize="1" noEditPoints="1" noAdjustHandles="1" noChangeArrowheads="1" noChangeShapeType="1" noTextEdit="1"/>
                </p:cNvSpPr>
                <p:nvPr/>
              </p:nvSpPr>
              <p:spPr>
                <a:xfrm>
                  <a:off x="7426436" y="247150"/>
                  <a:ext cx="1326202" cy="465242"/>
                </a:xfrm>
                <a:prstGeom prst="rect">
                  <a:avLst/>
                </a:prstGeom>
                <a:blipFill>
                  <a:blip r:embed="rId3"/>
                  <a:stretch>
                    <a:fillRect l="-7229" r="-9639" b="-2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E1DAEBA-2D19-2615-5932-100FA8FC76F0}"/>
                    </a:ext>
                  </a:extLst>
                </p:cNvPr>
                <p:cNvSpPr txBox="1"/>
                <p:nvPr/>
              </p:nvSpPr>
              <p:spPr>
                <a:xfrm>
                  <a:off x="7426436" y="2810569"/>
                  <a:ext cx="1326202" cy="531031"/>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b="1" i="1" smtClean="0">
                            <a:solidFill>
                              <a:srgbClr val="C00000"/>
                            </a:solidFill>
                            <a:latin typeface="Cambria Math" panose="02040503050406030204" pitchFamily="18" charset="0"/>
                            <a:ea typeface="Cambria Math" panose="02040503050406030204" pitchFamily="18" charset="0"/>
                          </a:rPr>
                          <m:t>×</m:t>
                        </m:r>
                        <m:r>
                          <a:rPr lang="en-US" b="1" i="1" smtClean="0">
                            <a:solidFill>
                              <a:srgbClr val="C00000"/>
                            </a:solidFill>
                            <a:latin typeface="Cambria Math" panose="02040503050406030204" pitchFamily="18" charset="0"/>
                            <a:ea typeface="Cambria Math" panose="02040503050406030204" pitchFamily="18" charset="0"/>
                          </a:rPr>
                          <m:t>𝟏𝟎𝟎𝟎</m:t>
                        </m:r>
                      </m:oMath>
                    </m:oMathPara>
                  </a14:m>
                  <a:endParaRPr lang="en-AU" sz="1800" b="1" dirty="0">
                    <a:latin typeface="+mj-lt"/>
                  </a:endParaRPr>
                </a:p>
              </p:txBody>
            </p:sp>
          </mc:Choice>
          <mc:Fallback xmlns="">
            <p:sp>
              <p:nvSpPr>
                <p:cNvPr id="23" name="TextBox 22">
                  <a:extLst>
                    <a:ext uri="{FF2B5EF4-FFF2-40B4-BE49-F238E27FC236}">
                      <a16:creationId xmlns:a16="http://schemas.microsoft.com/office/drawing/2014/main" id="{EE1DAEBA-2D19-2615-5932-100FA8FC76F0}"/>
                    </a:ext>
                  </a:extLst>
                </p:cNvPr>
                <p:cNvSpPr txBox="1">
                  <a:spLocks noRot="1" noChangeAspect="1" noMove="1" noResize="1" noEditPoints="1" noAdjustHandles="1" noChangeArrowheads="1" noChangeShapeType="1" noTextEdit="1"/>
                </p:cNvSpPr>
                <p:nvPr/>
              </p:nvSpPr>
              <p:spPr>
                <a:xfrm>
                  <a:off x="7426436" y="2810569"/>
                  <a:ext cx="1326202" cy="531031"/>
                </a:xfrm>
                <a:prstGeom prst="rect">
                  <a:avLst/>
                </a:prstGeom>
                <a:blipFill>
                  <a:blip r:embed="rId4"/>
                  <a:stretch>
                    <a:fillRect l="-3614" r="-6024" b="-13793"/>
                  </a:stretch>
                </a:blipFill>
              </p:spPr>
              <p:txBody>
                <a:bodyPr/>
                <a:lstStyle/>
                <a:p>
                  <a:r>
                    <a:rPr lang="en-US">
                      <a:noFill/>
                    </a:rPr>
                    <a:t> </a:t>
                  </a:r>
                </a:p>
              </p:txBody>
            </p:sp>
          </mc:Fallback>
        </mc:AlternateContent>
      </p:grpSp>
      <p:graphicFrame>
        <p:nvGraphicFramePr>
          <p:cNvPr id="28" name="Content Placeholder 27">
            <a:extLst>
              <a:ext uri="{FF2B5EF4-FFF2-40B4-BE49-F238E27FC236}">
                <a16:creationId xmlns:a16="http://schemas.microsoft.com/office/drawing/2014/main" id="{8955CE5D-5EB4-4EE8-3588-CB3719BE9EF2}"/>
              </a:ext>
            </a:extLst>
          </p:cNvPr>
          <p:cNvGraphicFramePr>
            <a:graphicFrameLocks noGrp="1"/>
          </p:cNvGraphicFramePr>
          <p:nvPr>
            <p:ph idx="4294967295"/>
            <p:extLst>
              <p:ext uri="{D42A27DB-BD31-4B8C-83A1-F6EECF244321}">
                <p14:modId xmlns:p14="http://schemas.microsoft.com/office/powerpoint/2010/main" val="347211677"/>
              </p:ext>
            </p:extLst>
          </p:nvPr>
        </p:nvGraphicFramePr>
        <p:xfrm>
          <a:off x="360000" y="2849503"/>
          <a:ext cx="7407527" cy="3332960"/>
        </p:xfrm>
        <a:graphic>
          <a:graphicData uri="http://schemas.openxmlformats.org/drawingml/2006/table">
            <a:tbl>
              <a:tblPr firstRow="1" bandRow="1">
                <a:tableStyleId>{5C22544A-7EE6-4342-B048-85BDC9FD1C3A}</a:tableStyleId>
              </a:tblPr>
              <a:tblGrid>
                <a:gridCol w="3703251">
                  <a:extLst>
                    <a:ext uri="{9D8B030D-6E8A-4147-A177-3AD203B41FA5}">
                      <a16:colId xmlns:a16="http://schemas.microsoft.com/office/drawing/2014/main" val="1411746465"/>
                    </a:ext>
                  </a:extLst>
                </a:gridCol>
                <a:gridCol w="3704276">
                  <a:extLst>
                    <a:ext uri="{9D8B030D-6E8A-4147-A177-3AD203B41FA5}">
                      <a16:colId xmlns:a16="http://schemas.microsoft.com/office/drawing/2014/main" val="3211281349"/>
                    </a:ext>
                  </a:extLst>
                </a:gridCol>
              </a:tblGrid>
              <a:tr h="666592">
                <a:tc>
                  <a:txBody>
                    <a:bodyPr/>
                    <a:lstStyle/>
                    <a:p>
                      <a:pPr algn="ctr">
                        <a:lnSpc>
                          <a:spcPct val="150000"/>
                        </a:lnSpc>
                        <a:spcBef>
                          <a:spcPts val="0"/>
                        </a:spcBef>
                        <a:spcAft>
                          <a:spcPts val="1200"/>
                        </a:spcAft>
                      </a:pPr>
                      <a:r>
                        <a:rPr lang="en-AU" sz="2000" dirty="0">
                          <a:effectLst/>
                          <a:latin typeface="+mj-lt"/>
                        </a:rPr>
                        <a:t>Joules (J)</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latin typeface="+mj-lt"/>
                        </a:rPr>
                        <a:t>Kilojoules (kJ)</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11113907"/>
                  </a:ext>
                </a:extLst>
              </a:tr>
              <a:tr h="666592">
                <a:tc>
                  <a:txBody>
                    <a:bodyPr/>
                    <a:lstStyle/>
                    <a:p>
                      <a:pPr algn="ctr">
                        <a:lnSpc>
                          <a:spcPct val="150000"/>
                        </a:lnSpc>
                        <a:spcBef>
                          <a:spcPts val="0"/>
                        </a:spcBef>
                        <a:spcAft>
                          <a:spcPts val="1200"/>
                        </a:spcAft>
                      </a:pPr>
                      <a:r>
                        <a:rPr lang="en-AU" sz="2000">
                          <a:effectLst/>
                        </a:rPr>
                        <a:t>5000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75630790"/>
                  </a:ext>
                </a:extLst>
              </a:tr>
              <a:tr h="666592">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0.5</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45049414"/>
                  </a:ext>
                </a:extLst>
              </a:tr>
              <a:tr h="666592">
                <a:tc>
                  <a:txBody>
                    <a:bodyPr/>
                    <a:lstStyle/>
                    <a:p>
                      <a:pPr algn="ctr">
                        <a:lnSpc>
                          <a:spcPct val="150000"/>
                        </a:lnSpc>
                        <a:spcBef>
                          <a:spcPts val="0"/>
                        </a:spcBef>
                        <a:spcAft>
                          <a:spcPts val="1200"/>
                        </a:spcAft>
                      </a:pPr>
                      <a:r>
                        <a:rPr lang="en-AU" sz="2000">
                          <a:effectLst/>
                        </a:rPr>
                        <a:t>7500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87625644"/>
                  </a:ext>
                </a:extLst>
              </a:tr>
              <a:tr h="666592">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2</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26725430"/>
                  </a:ext>
                </a:extLst>
              </a:tr>
            </a:tbl>
          </a:graphicData>
        </a:graphic>
      </p:graphicFrame>
      <p:sp>
        <p:nvSpPr>
          <p:cNvPr id="4" name="Slide Number Placeholder 3">
            <a:extLst>
              <a:ext uri="{FF2B5EF4-FFF2-40B4-BE49-F238E27FC236}">
                <a16:creationId xmlns:a16="http://schemas.microsoft.com/office/drawing/2014/main" id="{9EA29A14-A552-922D-5884-3391D52F64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299537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B0E32-090D-FF83-E84E-8EF0C73F6F0D}"/>
              </a:ext>
            </a:extLst>
          </p:cNvPr>
          <p:cNvSpPr>
            <a:spLocks noGrp="1"/>
          </p:cNvSpPr>
          <p:nvPr>
            <p:ph type="title"/>
          </p:nvPr>
        </p:nvSpPr>
        <p:spPr/>
        <p:txBody>
          <a:bodyPr/>
          <a:lstStyle/>
          <a:p>
            <a:r>
              <a:rPr lang="en-AU" dirty="0">
                <a:latin typeface="+mj-lt"/>
              </a:rPr>
              <a:t>1.4 Power conversions</a:t>
            </a:r>
          </a:p>
        </p:txBody>
      </p:sp>
      <p:sp>
        <p:nvSpPr>
          <p:cNvPr id="2" name="Text Placeholder 1">
            <a:extLst>
              <a:ext uri="{FF2B5EF4-FFF2-40B4-BE49-F238E27FC236}">
                <a16:creationId xmlns:a16="http://schemas.microsoft.com/office/drawing/2014/main" id="{06BB22BD-A5BB-FCAC-C69C-731DB2D367B7}"/>
              </a:ext>
            </a:extLst>
          </p:cNvPr>
          <p:cNvSpPr>
            <a:spLocks noGrp="1"/>
          </p:cNvSpPr>
          <p:nvPr>
            <p:ph type="body" sz="quarter" idx="18"/>
          </p:nvPr>
        </p:nvSpPr>
        <p:spPr/>
        <p:txBody>
          <a:bodyPr/>
          <a:lstStyle/>
          <a:p>
            <a:r>
              <a:rPr lang="en-AU" sz="2000" dirty="0">
                <a:latin typeface="+mj-lt"/>
              </a:rPr>
              <a:t>Complete the table</a:t>
            </a:r>
          </a:p>
        </p:txBody>
      </p:sp>
      <p:grpSp>
        <p:nvGrpSpPr>
          <p:cNvPr id="24" name="Group 23" descr="Unit conversion diagram - power&#10;mW / 1000 = W, W / 1000 = kW&#10;kW * 1000 = W, W * 1000 = mW">
            <a:extLst>
              <a:ext uri="{FF2B5EF4-FFF2-40B4-BE49-F238E27FC236}">
                <a16:creationId xmlns:a16="http://schemas.microsoft.com/office/drawing/2014/main" id="{905FFE4D-679F-1FAA-B3A0-38A23C8B3B9E}"/>
              </a:ext>
            </a:extLst>
          </p:cNvPr>
          <p:cNvGrpSpPr/>
          <p:nvPr/>
        </p:nvGrpSpPr>
        <p:grpSpPr>
          <a:xfrm>
            <a:off x="3515360" y="779577"/>
            <a:ext cx="8484118" cy="2053493"/>
            <a:chOff x="725508" y="3135593"/>
            <a:chExt cx="10740984" cy="3147410"/>
          </a:xfrm>
        </p:grpSpPr>
        <p:sp>
          <p:nvSpPr>
            <p:cNvPr id="8" name="Rectangle: Rounded Corners 7">
              <a:extLst>
                <a:ext uri="{FF2B5EF4-FFF2-40B4-BE49-F238E27FC236}">
                  <a16:creationId xmlns:a16="http://schemas.microsoft.com/office/drawing/2014/main" id="{AF504E59-1804-0381-E625-EFB5D1CC0C2A}"/>
                </a:ext>
              </a:extLst>
            </p:cNvPr>
            <p:cNvSpPr/>
            <p:nvPr/>
          </p:nvSpPr>
          <p:spPr>
            <a:xfrm>
              <a:off x="8699656" y="4293556"/>
              <a:ext cx="2766836"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solidFill>
                    <a:schemeClr val="tx1"/>
                  </a:solidFill>
                </a:rPr>
                <a:t>Kilowatt (kW)</a:t>
              </a:r>
            </a:p>
          </p:txBody>
        </p:sp>
        <p:sp>
          <p:nvSpPr>
            <p:cNvPr id="9" name="Rectangle: Rounded Corners 8">
              <a:extLst>
                <a:ext uri="{FF2B5EF4-FFF2-40B4-BE49-F238E27FC236}">
                  <a16:creationId xmlns:a16="http://schemas.microsoft.com/office/drawing/2014/main" id="{682096A3-99F3-6842-E58A-6580D92235B3}"/>
                </a:ext>
              </a:extLst>
            </p:cNvPr>
            <p:cNvSpPr/>
            <p:nvPr/>
          </p:nvSpPr>
          <p:spPr>
            <a:xfrm>
              <a:off x="4712582" y="4293556"/>
              <a:ext cx="2766836"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tx1"/>
                  </a:solidFill>
                </a:rPr>
                <a:t>Watt (W)</a:t>
              </a:r>
            </a:p>
          </p:txBody>
        </p:sp>
        <p:sp>
          <p:nvSpPr>
            <p:cNvPr id="10" name="Rectangle: Rounded Corners 9">
              <a:extLst>
                <a:ext uri="{FF2B5EF4-FFF2-40B4-BE49-F238E27FC236}">
                  <a16:creationId xmlns:a16="http://schemas.microsoft.com/office/drawing/2014/main" id="{F33F0155-B6AB-2B41-A612-22BD01CD9F51}"/>
                </a:ext>
              </a:extLst>
            </p:cNvPr>
            <p:cNvSpPr/>
            <p:nvPr/>
          </p:nvSpPr>
          <p:spPr>
            <a:xfrm>
              <a:off x="725508" y="4293556"/>
              <a:ext cx="2766836" cy="758613"/>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tx1"/>
                  </a:solidFill>
                </a:rPr>
                <a:t>Milliwatt (</a:t>
              </a:r>
              <a:r>
                <a:rPr lang="en-AU" sz="2000" b="1" dirty="0" err="1">
                  <a:solidFill>
                    <a:schemeClr val="tx1"/>
                  </a:solidFill>
                </a:rPr>
                <a:t>mW</a:t>
              </a:r>
              <a:r>
                <a:rPr lang="en-AU" sz="2000" b="1" dirty="0">
                  <a:solidFill>
                    <a:schemeClr val="tx1"/>
                  </a:solidFill>
                </a:rPr>
                <a:t>)</a:t>
              </a:r>
            </a:p>
          </p:txBody>
        </p:sp>
        <p:sp>
          <p:nvSpPr>
            <p:cNvPr id="12" name="Arc 11">
              <a:extLst>
                <a:ext uri="{FF2B5EF4-FFF2-40B4-BE49-F238E27FC236}">
                  <a16:creationId xmlns:a16="http://schemas.microsoft.com/office/drawing/2014/main" id="{7F0CD7B4-AB94-DB13-C524-DD9734AE25DF}"/>
                </a:ext>
              </a:extLst>
            </p:cNvPr>
            <p:cNvSpPr/>
            <p:nvPr/>
          </p:nvSpPr>
          <p:spPr>
            <a:xfrm>
              <a:off x="6215889" y="3897353"/>
              <a:ext cx="3934691" cy="673269"/>
            </a:xfrm>
            <a:prstGeom prst="arc">
              <a:avLst>
                <a:gd name="adj1" fmla="val 10794453"/>
                <a:gd name="adj2" fmla="val 21441607"/>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p:sp>
          <p:nvSpPr>
            <p:cNvPr id="13" name="Arc 12">
              <a:extLst>
                <a:ext uri="{FF2B5EF4-FFF2-40B4-BE49-F238E27FC236}">
                  <a16:creationId xmlns:a16="http://schemas.microsoft.com/office/drawing/2014/main" id="{02AFCEB1-C797-719C-8714-340B3676B4D2}"/>
                </a:ext>
              </a:extLst>
            </p:cNvPr>
            <p:cNvSpPr/>
            <p:nvPr/>
          </p:nvSpPr>
          <p:spPr>
            <a:xfrm>
              <a:off x="1854883" y="3897353"/>
              <a:ext cx="3934691" cy="673269"/>
            </a:xfrm>
            <a:prstGeom prst="arc">
              <a:avLst>
                <a:gd name="adj1" fmla="val 10794453"/>
                <a:gd name="adj2" fmla="val 21441607"/>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p:sp>
          <p:nvSpPr>
            <p:cNvPr id="16" name="Arc 15">
              <a:extLst>
                <a:ext uri="{FF2B5EF4-FFF2-40B4-BE49-F238E27FC236}">
                  <a16:creationId xmlns:a16="http://schemas.microsoft.com/office/drawing/2014/main" id="{9A10C055-5166-4EB4-8511-7FFD40C56361}"/>
                </a:ext>
              </a:extLst>
            </p:cNvPr>
            <p:cNvSpPr/>
            <p:nvPr/>
          </p:nvSpPr>
          <p:spPr>
            <a:xfrm rot="10800000">
              <a:off x="6215889" y="4847975"/>
              <a:ext cx="3934691" cy="673269"/>
            </a:xfrm>
            <a:prstGeom prst="arc">
              <a:avLst>
                <a:gd name="adj1" fmla="val 10794453"/>
                <a:gd name="adj2" fmla="val 21441607"/>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p:sp>
          <p:nvSpPr>
            <p:cNvPr id="17" name="Arc 16">
              <a:extLst>
                <a:ext uri="{FF2B5EF4-FFF2-40B4-BE49-F238E27FC236}">
                  <a16:creationId xmlns:a16="http://schemas.microsoft.com/office/drawing/2014/main" id="{38242F66-EB01-7E6B-68A2-913E18948F87}"/>
                </a:ext>
              </a:extLst>
            </p:cNvPr>
            <p:cNvSpPr/>
            <p:nvPr/>
          </p:nvSpPr>
          <p:spPr>
            <a:xfrm rot="10800000">
              <a:off x="1854883" y="4847975"/>
              <a:ext cx="3934691" cy="673269"/>
            </a:xfrm>
            <a:prstGeom prst="arc">
              <a:avLst>
                <a:gd name="adj1" fmla="val 10794453"/>
                <a:gd name="adj2" fmla="val 21441607"/>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sz="20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A7E4C45-6EB4-7CB0-4CBD-6511D4804D83}"/>
                    </a:ext>
                  </a:extLst>
                </p:cNvPr>
                <p:cNvSpPr txBox="1"/>
                <p:nvPr/>
              </p:nvSpPr>
              <p:spPr>
                <a:xfrm>
                  <a:off x="3134461" y="5798596"/>
                  <a:ext cx="1375536" cy="484407"/>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𝟏𝟎𝟎𝟎</m:t>
                        </m:r>
                      </m:oMath>
                    </m:oMathPara>
                  </a14:m>
                  <a:endParaRPr lang="en-AU" sz="1600" b="1" dirty="0"/>
                </a:p>
              </p:txBody>
            </p:sp>
          </mc:Choice>
          <mc:Fallback xmlns="">
            <p:sp>
              <p:nvSpPr>
                <p:cNvPr id="18" name="TextBox 17">
                  <a:extLst>
                    <a:ext uri="{FF2B5EF4-FFF2-40B4-BE49-F238E27FC236}">
                      <a16:creationId xmlns:a16="http://schemas.microsoft.com/office/drawing/2014/main" id="{EA7E4C45-6EB4-7CB0-4CBD-6511D4804D83}"/>
                    </a:ext>
                  </a:extLst>
                </p:cNvPr>
                <p:cNvSpPr txBox="1">
                  <a:spLocks noRot="1" noChangeAspect="1" noMove="1" noResize="1" noEditPoints="1" noAdjustHandles="1" noChangeArrowheads="1" noChangeShapeType="1" noTextEdit="1"/>
                </p:cNvSpPr>
                <p:nvPr/>
              </p:nvSpPr>
              <p:spPr>
                <a:xfrm>
                  <a:off x="3134461" y="5798596"/>
                  <a:ext cx="1375536" cy="484407"/>
                </a:xfrm>
                <a:prstGeom prst="rect">
                  <a:avLst/>
                </a:prstGeom>
                <a:blipFill>
                  <a:blip r:embed="rId3"/>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C557C18-691C-1128-62BE-0169612D1931}"/>
                    </a:ext>
                  </a:extLst>
                </p:cNvPr>
                <p:cNvSpPr txBox="1"/>
                <p:nvPr/>
              </p:nvSpPr>
              <p:spPr>
                <a:xfrm>
                  <a:off x="7495466" y="5798596"/>
                  <a:ext cx="1375536" cy="484407"/>
                </a:xfrm>
                <a:prstGeom prst="rect">
                  <a:avLst/>
                </a:prstGeom>
                <a:noFill/>
              </p:spPr>
              <p:txBody>
                <a:bodyPr wrap="none" lIns="0" tIns="0" rIns="0" bIns="0" rtlCol="0">
                  <a:noAutofit/>
                </a:bodyPr>
                <a:lstStyle/>
                <a:p>
                  <a:pPr algn="l"/>
                  <a14:m>
                    <m:oMathPara xmlns:m="http://schemas.openxmlformats.org/officeDocument/2006/math">
                      <m:oMathParaPr>
                        <m:jc m:val="centerGroup"/>
                      </m:oMathParaPr>
                      <m:oMath xmlns:m="http://schemas.openxmlformats.org/officeDocument/2006/math">
                        <m:r>
                          <a:rPr lang="en-AU" sz="2000" b="1" i="1" smtClean="0">
                            <a:solidFill>
                              <a:srgbClr val="C00000"/>
                            </a:solidFill>
                            <a:latin typeface="Cambria Math" panose="02040503050406030204" pitchFamily="18" charset="0"/>
                            <a:ea typeface="Cambria Math" panose="02040503050406030204" pitchFamily="18" charset="0"/>
                          </a:rPr>
                          <m:t>×</m:t>
                        </m:r>
                        <m:r>
                          <a:rPr lang="en-US" sz="2000" b="1" i="1" smtClean="0">
                            <a:solidFill>
                              <a:srgbClr val="C00000"/>
                            </a:solidFill>
                            <a:latin typeface="Cambria Math" panose="02040503050406030204" pitchFamily="18" charset="0"/>
                            <a:ea typeface="Cambria Math" panose="02040503050406030204" pitchFamily="18" charset="0"/>
                          </a:rPr>
                          <m:t>𝟏𝟎𝟎𝟎</m:t>
                        </m:r>
                      </m:oMath>
                    </m:oMathPara>
                  </a14:m>
                  <a:endParaRPr lang="en-AU" sz="1600" b="1" dirty="0"/>
                </a:p>
              </p:txBody>
            </p:sp>
          </mc:Choice>
          <mc:Fallback xmlns="">
            <p:sp>
              <p:nvSpPr>
                <p:cNvPr id="19" name="TextBox 18">
                  <a:extLst>
                    <a:ext uri="{FF2B5EF4-FFF2-40B4-BE49-F238E27FC236}">
                      <a16:creationId xmlns:a16="http://schemas.microsoft.com/office/drawing/2014/main" id="{4C557C18-691C-1128-62BE-0169612D1931}"/>
                    </a:ext>
                  </a:extLst>
                </p:cNvPr>
                <p:cNvSpPr txBox="1">
                  <a:spLocks noRot="1" noChangeAspect="1" noMove="1" noResize="1" noEditPoints="1" noAdjustHandles="1" noChangeArrowheads="1" noChangeShapeType="1" noTextEdit="1"/>
                </p:cNvSpPr>
                <p:nvPr/>
              </p:nvSpPr>
              <p:spPr>
                <a:xfrm>
                  <a:off x="7495466" y="5798596"/>
                  <a:ext cx="1375536" cy="484407"/>
                </a:xfrm>
                <a:prstGeom prst="rect">
                  <a:avLst/>
                </a:prstGeom>
                <a:blipFill>
                  <a:blip r:embed="rId4"/>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AD341FE-BBEA-40AA-9957-F6372EF0CEE4}"/>
                    </a:ext>
                  </a:extLst>
                </p:cNvPr>
                <p:cNvSpPr txBox="1"/>
                <p:nvPr/>
              </p:nvSpPr>
              <p:spPr>
                <a:xfrm>
                  <a:off x="3134461" y="3135593"/>
                  <a:ext cx="1375536" cy="484407"/>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AU" sz="2000" b="1" i="1">
                            <a:solidFill>
                              <a:schemeClr val="accent1"/>
                            </a:solidFill>
                            <a:latin typeface="Cambria Math" panose="02040503050406030204" pitchFamily="18" charset="0"/>
                            <a:ea typeface="Cambria Math" panose="02040503050406030204" pitchFamily="18" charset="0"/>
                          </a:rPr>
                          <m:t>÷</m:t>
                        </m:r>
                        <m:r>
                          <a:rPr lang="en-US" sz="2000" b="1" i="1">
                            <a:solidFill>
                              <a:schemeClr val="accent1"/>
                            </a:solidFill>
                            <a:latin typeface="Cambria Math" panose="02040503050406030204" pitchFamily="18" charset="0"/>
                            <a:ea typeface="Cambria Math" panose="02040503050406030204" pitchFamily="18" charset="0"/>
                          </a:rPr>
                          <m:t>𝟏𝟎𝟎𝟎</m:t>
                        </m:r>
                      </m:oMath>
                    </m:oMathPara>
                  </a14:m>
                  <a:endParaRPr lang="en-AU" sz="1600" b="1" dirty="0">
                    <a:solidFill>
                      <a:schemeClr val="accent1"/>
                    </a:solidFill>
                  </a:endParaRPr>
                </a:p>
              </p:txBody>
            </p:sp>
          </mc:Choice>
          <mc:Fallback xmlns="">
            <p:sp>
              <p:nvSpPr>
                <p:cNvPr id="20" name="TextBox 19">
                  <a:extLst>
                    <a:ext uri="{FF2B5EF4-FFF2-40B4-BE49-F238E27FC236}">
                      <a16:creationId xmlns:a16="http://schemas.microsoft.com/office/drawing/2014/main" id="{FAD341FE-BBEA-40AA-9957-F6372EF0CEE4}"/>
                    </a:ext>
                  </a:extLst>
                </p:cNvPr>
                <p:cNvSpPr txBox="1">
                  <a:spLocks noRot="1" noChangeAspect="1" noMove="1" noResize="1" noEditPoints="1" noAdjustHandles="1" noChangeArrowheads="1" noChangeShapeType="1" noTextEdit="1"/>
                </p:cNvSpPr>
                <p:nvPr/>
              </p:nvSpPr>
              <p:spPr>
                <a:xfrm>
                  <a:off x="3134461" y="3135593"/>
                  <a:ext cx="1375536" cy="484407"/>
                </a:xfrm>
                <a:prstGeom prst="rect">
                  <a:avLst/>
                </a:prstGeom>
                <a:blipFill>
                  <a:blip r:embed="rId5"/>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114D021-AFB7-FE88-3A09-AB08588C2566}"/>
                    </a:ext>
                  </a:extLst>
                </p:cNvPr>
                <p:cNvSpPr txBox="1"/>
                <p:nvPr/>
              </p:nvSpPr>
              <p:spPr>
                <a:xfrm>
                  <a:off x="7495466" y="3135593"/>
                  <a:ext cx="1375536" cy="484407"/>
                </a:xfrm>
                <a:prstGeom prst="rect">
                  <a:avLst/>
                </a:prstGeom>
                <a:noFill/>
              </p:spPr>
              <p:txBody>
                <a:bodyPr wrap="none" lIns="0" tIns="0" rIns="0" bIns="0" rtlCol="0">
                  <a:noAutofit/>
                </a:bodyPr>
                <a:lstStyle/>
                <a:p>
                  <a:pPr/>
                  <a14:m>
                    <m:oMathPara xmlns:m="http://schemas.openxmlformats.org/officeDocument/2006/math">
                      <m:oMathParaPr>
                        <m:jc m:val="centerGroup"/>
                      </m:oMathParaPr>
                      <m:oMath xmlns:m="http://schemas.openxmlformats.org/officeDocument/2006/math">
                        <m:r>
                          <a:rPr lang="en-AU" sz="2000" b="1" i="1">
                            <a:solidFill>
                              <a:schemeClr val="accent1"/>
                            </a:solidFill>
                            <a:latin typeface="Cambria Math" panose="02040503050406030204" pitchFamily="18" charset="0"/>
                            <a:ea typeface="Cambria Math" panose="02040503050406030204" pitchFamily="18" charset="0"/>
                          </a:rPr>
                          <m:t>÷</m:t>
                        </m:r>
                        <m:r>
                          <a:rPr lang="en-US" sz="2000" b="1" i="1">
                            <a:solidFill>
                              <a:schemeClr val="accent1"/>
                            </a:solidFill>
                            <a:latin typeface="Cambria Math" panose="02040503050406030204" pitchFamily="18" charset="0"/>
                            <a:ea typeface="Cambria Math" panose="02040503050406030204" pitchFamily="18" charset="0"/>
                          </a:rPr>
                          <m:t>𝟏𝟎𝟎𝟎</m:t>
                        </m:r>
                      </m:oMath>
                    </m:oMathPara>
                  </a14:m>
                  <a:endParaRPr lang="en-AU" sz="1600" b="1">
                    <a:solidFill>
                      <a:schemeClr val="accent1"/>
                    </a:solidFill>
                  </a:endParaRPr>
                </a:p>
              </p:txBody>
            </p:sp>
          </mc:Choice>
          <mc:Fallback xmlns="">
            <p:sp>
              <p:nvSpPr>
                <p:cNvPr id="21" name="TextBox 20">
                  <a:extLst>
                    <a:ext uri="{FF2B5EF4-FFF2-40B4-BE49-F238E27FC236}">
                      <a16:creationId xmlns:a16="http://schemas.microsoft.com/office/drawing/2014/main" id="{C114D021-AFB7-FE88-3A09-AB08588C2566}"/>
                    </a:ext>
                  </a:extLst>
                </p:cNvPr>
                <p:cNvSpPr txBox="1">
                  <a:spLocks noRot="1" noChangeAspect="1" noMove="1" noResize="1" noEditPoints="1" noAdjustHandles="1" noChangeArrowheads="1" noChangeShapeType="1" noTextEdit="1"/>
                </p:cNvSpPr>
                <p:nvPr/>
              </p:nvSpPr>
              <p:spPr>
                <a:xfrm>
                  <a:off x="7495466" y="3135593"/>
                  <a:ext cx="1375536" cy="484407"/>
                </a:xfrm>
                <a:prstGeom prst="rect">
                  <a:avLst/>
                </a:prstGeom>
                <a:blipFill>
                  <a:blip r:embed="rId6"/>
                  <a:stretch>
                    <a:fillRect b="-3846"/>
                  </a:stretch>
                </a:blipFill>
              </p:spPr>
              <p:txBody>
                <a:bodyPr/>
                <a:lstStyle/>
                <a:p>
                  <a:r>
                    <a:rPr lang="en-US">
                      <a:noFill/>
                    </a:rPr>
                    <a:t> </a:t>
                  </a:r>
                </a:p>
              </p:txBody>
            </p:sp>
          </mc:Fallback>
        </mc:AlternateContent>
      </p:grpSp>
      <p:graphicFrame>
        <p:nvGraphicFramePr>
          <p:cNvPr id="15" name="Content Placeholder 14">
            <a:extLst>
              <a:ext uri="{FF2B5EF4-FFF2-40B4-BE49-F238E27FC236}">
                <a16:creationId xmlns:a16="http://schemas.microsoft.com/office/drawing/2014/main" id="{0A8A053A-8513-9119-6794-01C10222A10F}"/>
              </a:ext>
            </a:extLst>
          </p:cNvPr>
          <p:cNvGraphicFramePr>
            <a:graphicFrameLocks noGrp="1"/>
          </p:cNvGraphicFramePr>
          <p:nvPr>
            <p:ph idx="4294967295"/>
            <p:extLst>
              <p:ext uri="{D42A27DB-BD31-4B8C-83A1-F6EECF244321}">
                <p14:modId xmlns:p14="http://schemas.microsoft.com/office/powerpoint/2010/main" val="107994558"/>
              </p:ext>
            </p:extLst>
          </p:nvPr>
        </p:nvGraphicFramePr>
        <p:xfrm>
          <a:off x="355368" y="3040695"/>
          <a:ext cx="8104131" cy="3387435"/>
        </p:xfrm>
        <a:graphic>
          <a:graphicData uri="http://schemas.openxmlformats.org/drawingml/2006/table">
            <a:tbl>
              <a:tblPr firstRow="1" bandRow="1">
                <a:tableStyleId>{5C22544A-7EE6-4342-B048-85BDC9FD1C3A}</a:tableStyleId>
              </a:tblPr>
              <a:tblGrid>
                <a:gridCol w="2701377">
                  <a:extLst>
                    <a:ext uri="{9D8B030D-6E8A-4147-A177-3AD203B41FA5}">
                      <a16:colId xmlns:a16="http://schemas.microsoft.com/office/drawing/2014/main" val="1819857514"/>
                    </a:ext>
                  </a:extLst>
                </a:gridCol>
                <a:gridCol w="2701377">
                  <a:extLst>
                    <a:ext uri="{9D8B030D-6E8A-4147-A177-3AD203B41FA5}">
                      <a16:colId xmlns:a16="http://schemas.microsoft.com/office/drawing/2014/main" val="1059648378"/>
                    </a:ext>
                  </a:extLst>
                </a:gridCol>
                <a:gridCol w="2701377">
                  <a:extLst>
                    <a:ext uri="{9D8B030D-6E8A-4147-A177-3AD203B41FA5}">
                      <a16:colId xmlns:a16="http://schemas.microsoft.com/office/drawing/2014/main" val="2237268620"/>
                    </a:ext>
                  </a:extLst>
                </a:gridCol>
              </a:tblGrid>
              <a:tr h="677487">
                <a:tc>
                  <a:txBody>
                    <a:bodyPr/>
                    <a:lstStyle/>
                    <a:p>
                      <a:pPr>
                        <a:lnSpc>
                          <a:spcPct val="150000"/>
                        </a:lnSpc>
                        <a:spcBef>
                          <a:spcPts val="0"/>
                        </a:spcBef>
                        <a:spcAft>
                          <a:spcPts val="1200"/>
                        </a:spcAft>
                      </a:pPr>
                      <a:r>
                        <a:rPr lang="en-AU" sz="2000" dirty="0">
                          <a:effectLst/>
                          <a:latin typeface="+mj-lt"/>
                        </a:rPr>
                        <a:t>Milliwatts (</a:t>
                      </a:r>
                      <a:r>
                        <a:rPr lang="en-AU" sz="2000" dirty="0" err="1">
                          <a:effectLst/>
                          <a:latin typeface="+mj-lt"/>
                        </a:rPr>
                        <a:t>mW</a:t>
                      </a:r>
                      <a:r>
                        <a:rPr lang="en-AU" sz="2000" dirty="0">
                          <a:effectLst/>
                          <a:latin typeface="+mj-lt"/>
                        </a:rPr>
                        <a:t>)</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2000" dirty="0">
                          <a:effectLst/>
                          <a:latin typeface="+mj-lt"/>
                        </a:rPr>
                        <a:t>Watts (W)</a:t>
                      </a:r>
                      <a:endParaRPr lang="en-AU" sz="20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nSpc>
                          <a:spcPct val="150000"/>
                        </a:lnSpc>
                        <a:spcBef>
                          <a:spcPts val="0"/>
                        </a:spcBef>
                        <a:spcAft>
                          <a:spcPts val="1200"/>
                        </a:spcAft>
                      </a:pPr>
                      <a:r>
                        <a:rPr lang="en-AU" sz="2000" dirty="0">
                          <a:effectLst/>
                          <a:latin typeface="+mj-lt"/>
                        </a:rPr>
                        <a:t>Kilowatts (kW)</a:t>
                      </a:r>
                      <a:endParaRPr lang="en-AU" sz="20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98323450"/>
                  </a:ext>
                </a:extLst>
              </a:tr>
              <a:tr h="677487">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1000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32709767"/>
                  </a:ext>
                </a:extLst>
              </a:tr>
              <a:tr h="677487">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0.5</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92134309"/>
                  </a:ext>
                </a:extLst>
              </a:tr>
              <a:tr h="677487">
                <a:tc>
                  <a:txBody>
                    <a:bodyPr/>
                    <a:lstStyle/>
                    <a:p>
                      <a:pPr algn="ctr">
                        <a:lnSpc>
                          <a:spcPct val="150000"/>
                        </a:lnSpc>
                        <a:spcBef>
                          <a:spcPts val="0"/>
                        </a:spcBef>
                        <a:spcAft>
                          <a:spcPts val="1200"/>
                        </a:spcAft>
                      </a:pPr>
                      <a:r>
                        <a:rPr lang="en-AU" sz="2000">
                          <a:effectLst/>
                        </a:rPr>
                        <a:t>2500</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 </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23869153"/>
                  </a:ext>
                </a:extLst>
              </a:tr>
              <a:tr h="677487">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a:effectLst/>
                        </a:rPr>
                        <a:t> </a:t>
                      </a:r>
                      <a:endParaRPr lang="en-AU"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50000"/>
                        </a:lnSpc>
                        <a:spcBef>
                          <a:spcPts val="0"/>
                        </a:spcBef>
                        <a:spcAft>
                          <a:spcPts val="1200"/>
                        </a:spcAft>
                      </a:pPr>
                      <a:r>
                        <a:rPr lang="en-AU" sz="2000" dirty="0">
                          <a:effectLst/>
                        </a:rPr>
                        <a:t>3</a:t>
                      </a:r>
                      <a:endParaRPr lang="en-AU"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26110186"/>
                  </a:ext>
                </a:extLst>
              </a:tr>
            </a:tbl>
          </a:graphicData>
        </a:graphic>
      </p:graphicFrame>
      <p:sp>
        <p:nvSpPr>
          <p:cNvPr id="4" name="Slide Number Placeholder 3">
            <a:extLst>
              <a:ext uri="{FF2B5EF4-FFF2-40B4-BE49-F238E27FC236}">
                <a16:creationId xmlns:a16="http://schemas.microsoft.com/office/drawing/2014/main" id="{9EA29A14-A552-922D-5884-3391D52F64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167606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FBB5-A3F6-5A5F-A7C7-B0DEBD5470D1}"/>
              </a:ext>
            </a:extLst>
          </p:cNvPr>
          <p:cNvSpPr>
            <a:spLocks noGrp="1"/>
          </p:cNvSpPr>
          <p:nvPr>
            <p:ph type="title"/>
          </p:nvPr>
        </p:nvSpPr>
        <p:spPr/>
        <p:txBody>
          <a:bodyPr/>
          <a:lstStyle/>
          <a:p>
            <a:r>
              <a:rPr lang="en-AU" dirty="0">
                <a:latin typeface="+mj-lt"/>
              </a:rPr>
              <a:t>1.4 Practice questions (1 of 2)</a:t>
            </a:r>
          </a:p>
        </p:txBody>
      </p:sp>
      <p:sp>
        <p:nvSpPr>
          <p:cNvPr id="13" name="Text Placeholder 12">
            <a:extLst>
              <a:ext uri="{FF2B5EF4-FFF2-40B4-BE49-F238E27FC236}">
                <a16:creationId xmlns:a16="http://schemas.microsoft.com/office/drawing/2014/main" id="{023C1CD1-39DA-F868-4A6B-16C8BB712BDB}"/>
              </a:ext>
            </a:extLst>
          </p:cNvPr>
          <p:cNvSpPr>
            <a:spLocks noGrp="1"/>
          </p:cNvSpPr>
          <p:nvPr>
            <p:ph type="body" sz="quarter" idx="17"/>
          </p:nvPr>
        </p:nvSpPr>
        <p:spPr>
          <a:xfrm>
            <a:off x="360000" y="1069602"/>
            <a:ext cx="11484000" cy="5536398"/>
          </a:xfrm>
        </p:spPr>
        <p:txBody>
          <a:bodyPr numCol="2" spcCol="540000"/>
          <a:lstStyle/>
          <a:p>
            <a:pPr>
              <a:lnSpc>
                <a:spcPct val="130000"/>
              </a:lnSpc>
              <a:spcAft>
                <a:spcPts val="600"/>
              </a:spcAft>
            </a:pPr>
            <a:r>
              <a:rPr lang="en-US" sz="1600" b="1" dirty="0">
                <a:latin typeface="+mj-lt"/>
              </a:rPr>
              <a:t>Understanding Sankey diagrams</a:t>
            </a:r>
          </a:p>
          <a:p>
            <a:pPr marL="342900" lvl="0" indent="-342900">
              <a:lnSpc>
                <a:spcPct val="130000"/>
              </a:lnSpc>
              <a:spcBef>
                <a:spcPts val="1200"/>
              </a:spcBef>
              <a:spcAft>
                <a:spcPts val="600"/>
              </a:spcAft>
              <a:buFont typeface="+mj-lt"/>
              <a:buAutoNum type="arabicPeriod"/>
            </a:pPr>
            <a:r>
              <a:rPr lang="en-AU" sz="1600" dirty="0">
                <a:effectLst/>
                <a:latin typeface="+mn-lt"/>
                <a:ea typeface="Calibri" panose="020F0502020204030204" pitchFamily="34" charset="0"/>
              </a:rPr>
              <a:t>Draw a basic Sankey diagram to represent the following energy transformations in a light bulb:</a:t>
            </a:r>
          </a:p>
          <a:p>
            <a:pPr marL="702900" lvl="4" indent="-342900">
              <a:lnSpc>
                <a:spcPct val="130000"/>
              </a:lnSpc>
              <a:spcBef>
                <a:spcPts val="1200"/>
              </a:spcBef>
              <a:buFont typeface="Arial" panose="020B0604020202020204" pitchFamily="34" charset="0"/>
              <a:buChar char="–"/>
            </a:pPr>
            <a:r>
              <a:rPr lang="en-AU" sz="1600" dirty="0">
                <a:latin typeface="+mn-lt"/>
                <a:ea typeface="Calibri" panose="020F0502020204030204" pitchFamily="34" charset="0"/>
              </a:rPr>
              <a:t>e</a:t>
            </a:r>
            <a:r>
              <a:rPr lang="en-AU" sz="1600" dirty="0">
                <a:effectLst/>
                <a:latin typeface="+mn-lt"/>
                <a:ea typeface="Calibri" panose="020F0502020204030204" pitchFamily="34" charset="0"/>
              </a:rPr>
              <a:t>lectrical power input: 40 W</a:t>
            </a:r>
          </a:p>
          <a:p>
            <a:pPr marL="702900" lvl="4" indent="-342900">
              <a:lnSpc>
                <a:spcPct val="130000"/>
              </a:lnSpc>
              <a:spcBef>
                <a:spcPts val="1200"/>
              </a:spcBef>
              <a:buFont typeface="Arial" panose="020B0604020202020204" pitchFamily="34" charset="0"/>
              <a:buChar char="–"/>
            </a:pPr>
            <a:r>
              <a:rPr lang="en-AU" sz="1600" dirty="0">
                <a:latin typeface="+mn-lt"/>
                <a:ea typeface="Calibri" panose="020F0502020204030204" pitchFamily="34" charset="0"/>
              </a:rPr>
              <a:t>u</a:t>
            </a:r>
            <a:r>
              <a:rPr lang="en-AU" sz="1600" dirty="0">
                <a:effectLst/>
                <a:latin typeface="+mn-lt"/>
                <a:ea typeface="Calibri" panose="020F0502020204030204" pitchFamily="34" charset="0"/>
              </a:rPr>
              <a:t>seful light energy output: 5 W</a:t>
            </a:r>
          </a:p>
          <a:p>
            <a:pPr marL="702900" lvl="4" indent="-342900">
              <a:lnSpc>
                <a:spcPct val="130000"/>
              </a:lnSpc>
              <a:spcBef>
                <a:spcPts val="1200"/>
              </a:spcBef>
              <a:buFont typeface="Arial" panose="020B0604020202020204" pitchFamily="34" charset="0"/>
              <a:buChar char="–"/>
            </a:pPr>
            <a:r>
              <a:rPr lang="en-AU" sz="1600" dirty="0">
                <a:latin typeface="+mn-lt"/>
                <a:ea typeface="Calibri" panose="020F0502020204030204" pitchFamily="34" charset="0"/>
              </a:rPr>
              <a:t>w</a:t>
            </a:r>
            <a:r>
              <a:rPr lang="en-AU" sz="1600" dirty="0">
                <a:effectLst/>
                <a:latin typeface="+mn-lt"/>
                <a:ea typeface="Calibri" panose="020F0502020204030204" pitchFamily="34" charset="0"/>
              </a:rPr>
              <a:t>aste heat energy output: 35 W.</a:t>
            </a:r>
          </a:p>
          <a:p>
            <a:pPr marL="342900" lvl="0" indent="-342900">
              <a:lnSpc>
                <a:spcPct val="130000"/>
              </a:lnSpc>
              <a:spcBef>
                <a:spcPts val="1200"/>
              </a:spcBef>
              <a:spcAft>
                <a:spcPts val="600"/>
              </a:spcAft>
              <a:buFont typeface="+mj-lt"/>
              <a:buAutoNum type="arabicPeriod" startAt="2"/>
            </a:pPr>
            <a:r>
              <a:rPr lang="en-AU" sz="1600" dirty="0">
                <a:effectLst/>
                <a:latin typeface="+mn-lt"/>
                <a:ea typeface="Calibri" panose="020F0502020204030204" pitchFamily="34" charset="0"/>
              </a:rPr>
              <a:t>Label the arrows with the appropriate energy values and types.</a:t>
            </a:r>
          </a:p>
          <a:p>
            <a:pPr marL="342900" lvl="0" indent="-342900">
              <a:lnSpc>
                <a:spcPct val="130000"/>
              </a:lnSpc>
              <a:spcBef>
                <a:spcPts val="1200"/>
              </a:spcBef>
              <a:spcAft>
                <a:spcPts val="600"/>
              </a:spcAft>
              <a:buFont typeface="+mj-lt"/>
              <a:buAutoNum type="arabicPeriod" startAt="2"/>
            </a:pPr>
            <a:r>
              <a:rPr lang="en-AU" sz="1600" dirty="0">
                <a:effectLst/>
                <a:latin typeface="+mn-lt"/>
                <a:ea typeface="Calibri" panose="020F0502020204030204" pitchFamily="34" charset="0"/>
              </a:rPr>
              <a:t>Use the Sankey diagram you created in Question 1 to calculate the efficiency of the light bulb.</a:t>
            </a:r>
          </a:p>
          <a:p>
            <a:pPr marL="342900" lvl="0" indent="-342900">
              <a:lnSpc>
                <a:spcPct val="130000"/>
              </a:lnSpc>
              <a:spcBef>
                <a:spcPts val="1200"/>
              </a:spcBef>
              <a:spcAft>
                <a:spcPts val="600"/>
              </a:spcAft>
              <a:buFont typeface="+mj-lt"/>
              <a:buAutoNum type="arabicPeriod" startAt="4"/>
            </a:pPr>
            <a:r>
              <a:rPr lang="en-AU" sz="1600" dirty="0">
                <a:effectLst/>
                <a:latin typeface="+mn-lt"/>
                <a:ea typeface="Calibri" panose="020F0502020204030204" pitchFamily="34" charset="0"/>
              </a:rPr>
              <a:t>Interpret the efficiency of the light bulb. What does this tell you about its performance?</a:t>
            </a:r>
          </a:p>
          <a:p>
            <a:pPr>
              <a:lnSpc>
                <a:spcPct val="130000"/>
              </a:lnSpc>
              <a:spcBef>
                <a:spcPts val="1200"/>
              </a:spcBef>
              <a:spcAft>
                <a:spcPts val="600"/>
              </a:spcAft>
            </a:pPr>
            <a:r>
              <a:rPr lang="en-AU" sz="1600" b="1" dirty="0">
                <a:effectLst/>
                <a:latin typeface="+mj-lt"/>
                <a:ea typeface="Calibri" panose="020F0502020204030204" pitchFamily="34" charset="0"/>
              </a:rPr>
              <a:t>Comparing energy efficiencies</a:t>
            </a:r>
            <a:endParaRPr lang="en-AU" sz="1600" dirty="0">
              <a:effectLst/>
              <a:latin typeface="+mj-lt"/>
              <a:ea typeface="Calibri" panose="020F0502020204030204" pitchFamily="34" charset="0"/>
            </a:endParaRPr>
          </a:p>
          <a:p>
            <a:pPr marL="342900" lvl="0" indent="-342900">
              <a:lnSpc>
                <a:spcPct val="130000"/>
              </a:lnSpc>
              <a:spcBef>
                <a:spcPts val="1200"/>
              </a:spcBef>
              <a:spcAft>
                <a:spcPts val="600"/>
              </a:spcAft>
              <a:buFont typeface="+mj-lt"/>
              <a:buAutoNum type="arabicPeriod" startAt="5"/>
            </a:pPr>
            <a:r>
              <a:rPr lang="en-AU" sz="1600" dirty="0">
                <a:effectLst/>
                <a:latin typeface="+mn-lt"/>
                <a:ea typeface="Calibri" panose="020F0502020204030204" pitchFamily="34" charset="0"/>
              </a:rPr>
              <a:t>Create Sankey diagrams for 2 different energy sources used to power a motor using the following prompts.</a:t>
            </a:r>
          </a:p>
          <a:p>
            <a:pPr marL="702900" lvl="4" indent="-342900">
              <a:lnSpc>
                <a:spcPct val="130000"/>
              </a:lnSpc>
              <a:spcBef>
                <a:spcPts val="1200"/>
              </a:spcBef>
              <a:buFont typeface="Arial" panose="020B0604020202020204" pitchFamily="34" charset="0"/>
              <a:buChar char="–"/>
            </a:pPr>
            <a:r>
              <a:rPr lang="en-AU" sz="1600" b="1" dirty="0">
                <a:latin typeface="+mn-lt"/>
              </a:rPr>
              <a:t>Source A </a:t>
            </a:r>
            <a:r>
              <a:rPr lang="en-AU" sz="1600" dirty="0">
                <a:latin typeface="+mn-lt"/>
              </a:rPr>
              <a:t>– total energy input 200 J, useful mechanical energy output 60 J, waste heat energy output 140 J.</a:t>
            </a:r>
          </a:p>
          <a:p>
            <a:pPr marL="702900" lvl="4" indent="-342900">
              <a:lnSpc>
                <a:spcPct val="130000"/>
              </a:lnSpc>
              <a:spcBef>
                <a:spcPts val="1200"/>
              </a:spcBef>
              <a:buFont typeface="Arial" panose="020B0604020202020204" pitchFamily="34" charset="0"/>
              <a:buChar char="–"/>
            </a:pPr>
            <a:r>
              <a:rPr lang="en-AU" sz="1600" b="1" dirty="0">
                <a:latin typeface="+mn-lt"/>
              </a:rPr>
              <a:t>Source B </a:t>
            </a:r>
            <a:r>
              <a:rPr lang="en-AU" sz="1600" dirty="0">
                <a:latin typeface="+mn-lt"/>
              </a:rPr>
              <a:t>– total energy input 200 J, useful mechanical energy output 120 J, waste heat energy output 80 J.</a:t>
            </a:r>
          </a:p>
        </p:txBody>
      </p:sp>
      <p:sp>
        <p:nvSpPr>
          <p:cNvPr id="4" name="Slide Number Placeholder 3">
            <a:extLst>
              <a:ext uri="{FF2B5EF4-FFF2-40B4-BE49-F238E27FC236}">
                <a16:creationId xmlns:a16="http://schemas.microsoft.com/office/drawing/2014/main" id="{F7B8D101-F145-B84F-DBD4-3E934DB9F2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2095022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FBB5-A3F6-5A5F-A7C7-B0DEBD5470D1}"/>
              </a:ext>
            </a:extLst>
          </p:cNvPr>
          <p:cNvSpPr>
            <a:spLocks noGrp="1"/>
          </p:cNvSpPr>
          <p:nvPr>
            <p:ph type="title"/>
          </p:nvPr>
        </p:nvSpPr>
        <p:spPr/>
        <p:txBody>
          <a:bodyPr/>
          <a:lstStyle/>
          <a:p>
            <a:r>
              <a:rPr lang="en-AU" dirty="0">
                <a:latin typeface="+mj-lt"/>
              </a:rPr>
              <a:t>1.4 Practice questions (2 of 2)</a:t>
            </a:r>
          </a:p>
        </p:txBody>
      </p:sp>
      <mc:AlternateContent xmlns:mc="http://schemas.openxmlformats.org/markup-compatibility/2006" xmlns:a14="http://schemas.microsoft.com/office/drawing/2010/main">
        <mc:Choice Requires="a14">
          <p:sp>
            <p:nvSpPr>
              <p:cNvPr id="6" name="TextBox 5" descr="Equation &#10;% efficiency=(Useful energy output)/(Total energy input)×100">
                <a:extLst>
                  <a:ext uri="{FF2B5EF4-FFF2-40B4-BE49-F238E27FC236}">
                    <a16:creationId xmlns:a16="http://schemas.microsoft.com/office/drawing/2014/main" id="{D58D76F1-3475-3E95-C493-5C95022AD243}"/>
                  </a:ext>
                </a:extLst>
              </p:cNvPr>
              <p:cNvSpPr txBox="1"/>
              <p:nvPr/>
            </p:nvSpPr>
            <p:spPr>
              <a:xfrm>
                <a:off x="6453853" y="221125"/>
                <a:ext cx="5390147" cy="1204882"/>
              </a:xfrm>
              <a:prstGeom prst="rect">
                <a:avLst/>
              </a:prstGeom>
              <a:noFill/>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AU" sz="2000" smtClean="0">
                          <a:latin typeface="Cambria Math" panose="02040503050406030204" pitchFamily="18" charset="0"/>
                        </a:rPr>
                        <m:t>%</m:t>
                      </m:r>
                      <m:r>
                        <a:rPr lang="en-AU" sz="2000" i="0">
                          <a:latin typeface="Cambria Math" panose="02040503050406030204" pitchFamily="18" charset="0"/>
                        </a:rPr>
                        <m:t> </m:t>
                      </m:r>
                      <m:r>
                        <a:rPr lang="en-AU" sz="2000" i="1">
                          <a:latin typeface="Cambria Math" panose="02040503050406030204" pitchFamily="18" charset="0"/>
                        </a:rPr>
                        <m:t>𝑒𝑓𝑓𝑖𝑐𝑖𝑒𝑛𝑐𝑦</m:t>
                      </m:r>
                      <m:r>
                        <a:rPr lang="en-AU" sz="2000" i="0">
                          <a:latin typeface="Cambria Math" panose="02040503050406030204" pitchFamily="18" charset="0"/>
                        </a:rPr>
                        <m:t>=</m:t>
                      </m:r>
                      <m:f>
                        <m:fPr>
                          <m:ctrlPr>
                            <a:rPr lang="en-AU" sz="2000" i="1">
                              <a:solidFill>
                                <a:srgbClr val="836967"/>
                              </a:solidFill>
                              <a:latin typeface="Cambria Math" panose="02040503050406030204" pitchFamily="18" charset="0"/>
                            </a:rPr>
                          </m:ctrlPr>
                        </m:fPr>
                        <m:num>
                          <m:r>
                            <a:rPr lang="en-AU" sz="2000" i="1">
                              <a:latin typeface="Cambria Math" panose="02040503050406030204" pitchFamily="18" charset="0"/>
                            </a:rPr>
                            <m:t>𝑈𝑠𝑒𝑓𝑢𝑙</m:t>
                          </m:r>
                          <m:r>
                            <a:rPr lang="en-AU" sz="2000" i="0">
                              <a:latin typeface="Cambria Math" panose="02040503050406030204" pitchFamily="18" charset="0"/>
                            </a:rPr>
                            <m:t> </m:t>
                          </m:r>
                          <m:r>
                            <a:rPr lang="en-AU" sz="2000" i="1">
                              <a:latin typeface="Cambria Math" panose="02040503050406030204" pitchFamily="18" charset="0"/>
                            </a:rPr>
                            <m:t>𝑒𝑛𝑒𝑟𝑔𝑦</m:t>
                          </m:r>
                          <m:r>
                            <a:rPr lang="en-AU" sz="2000" i="0">
                              <a:latin typeface="Cambria Math" panose="02040503050406030204" pitchFamily="18" charset="0"/>
                            </a:rPr>
                            <m:t> </m:t>
                          </m:r>
                          <m:r>
                            <a:rPr lang="en-AU" sz="2000" i="1">
                              <a:latin typeface="Cambria Math" panose="02040503050406030204" pitchFamily="18" charset="0"/>
                            </a:rPr>
                            <m:t>𝑜𝑢𝑡𝑝𝑢𝑡</m:t>
                          </m:r>
                        </m:num>
                        <m:den>
                          <m:r>
                            <a:rPr lang="en-AU" sz="2000" i="1">
                              <a:latin typeface="Cambria Math" panose="02040503050406030204" pitchFamily="18" charset="0"/>
                            </a:rPr>
                            <m:t>𝑇𝑜𝑡𝑎𝑙</m:t>
                          </m:r>
                          <m:r>
                            <a:rPr lang="en-AU" sz="2000" i="0">
                              <a:latin typeface="Cambria Math" panose="02040503050406030204" pitchFamily="18" charset="0"/>
                            </a:rPr>
                            <m:t> </m:t>
                          </m:r>
                          <m:r>
                            <a:rPr lang="en-AU" sz="2000" i="1">
                              <a:latin typeface="Cambria Math" panose="02040503050406030204" pitchFamily="18" charset="0"/>
                            </a:rPr>
                            <m:t>𝑒𝑛𝑒𝑟𝑔𝑦</m:t>
                          </m:r>
                          <m:r>
                            <a:rPr lang="en-AU" sz="2000" i="0">
                              <a:latin typeface="Cambria Math" panose="02040503050406030204" pitchFamily="18" charset="0"/>
                            </a:rPr>
                            <m:t> </m:t>
                          </m:r>
                          <m:r>
                            <a:rPr lang="en-AU" sz="2000" i="1">
                              <a:latin typeface="Cambria Math" panose="02040503050406030204" pitchFamily="18" charset="0"/>
                            </a:rPr>
                            <m:t>𝑖𝑛𝑝𝑢𝑡</m:t>
                          </m:r>
                        </m:den>
                      </m:f>
                      <m:r>
                        <a:rPr lang="en-AU" sz="2000" i="0">
                          <a:latin typeface="Cambria Math" panose="02040503050406030204" pitchFamily="18" charset="0"/>
                        </a:rPr>
                        <m:t>×100</m:t>
                      </m:r>
                    </m:oMath>
                  </m:oMathPara>
                </a14:m>
                <a:endParaRPr lang="en-AU" sz="2000"/>
              </a:p>
            </p:txBody>
          </p:sp>
        </mc:Choice>
        <mc:Fallback xmlns="">
          <p:sp>
            <p:nvSpPr>
              <p:cNvPr id="6" name="TextBox 5" descr="Equation &#10;% efficiency=(Useful energy output)/(Total energy input)×100">
                <a:extLst>
                  <a:ext uri="{FF2B5EF4-FFF2-40B4-BE49-F238E27FC236}">
                    <a16:creationId xmlns:a16="http://schemas.microsoft.com/office/drawing/2014/main" id="{D58D76F1-3475-3E95-C493-5C95022AD243}"/>
                  </a:ext>
                </a:extLst>
              </p:cNvPr>
              <p:cNvSpPr txBox="1">
                <a:spLocks noRot="1" noChangeAspect="1" noMove="1" noResize="1" noEditPoints="1" noAdjustHandles="1" noChangeArrowheads="1" noChangeShapeType="1" noTextEdit="1"/>
              </p:cNvSpPr>
              <p:nvPr/>
            </p:nvSpPr>
            <p:spPr>
              <a:xfrm>
                <a:off x="6453853" y="221125"/>
                <a:ext cx="5390147" cy="1204882"/>
              </a:xfrm>
              <a:prstGeom prst="rect">
                <a:avLst/>
              </a:prstGeom>
              <a:blipFill>
                <a:blip r:embed="rId4"/>
                <a:stretch>
                  <a:fillRect/>
                </a:stretch>
              </a:blipFill>
            </p:spPr>
            <p:txBody>
              <a:bodyPr/>
              <a:lstStyle/>
              <a:p>
                <a:r>
                  <a:rPr lang="en-US">
                    <a:noFill/>
                  </a:rPr>
                  <a:t> </a:t>
                </a:r>
              </a:p>
            </p:txBody>
          </p:sp>
        </mc:Fallback>
      </mc:AlternateContent>
      <p:sp>
        <p:nvSpPr>
          <p:cNvPr id="11" name="Text Placeholder 10">
            <a:extLst>
              <a:ext uri="{FF2B5EF4-FFF2-40B4-BE49-F238E27FC236}">
                <a16:creationId xmlns:a16="http://schemas.microsoft.com/office/drawing/2014/main" id="{D1814BF1-916B-A874-8C12-355011BEB725}"/>
              </a:ext>
            </a:extLst>
          </p:cNvPr>
          <p:cNvSpPr>
            <a:spLocks noGrp="1"/>
          </p:cNvSpPr>
          <p:nvPr>
            <p:ph type="body" sz="quarter" idx="17"/>
          </p:nvPr>
        </p:nvSpPr>
        <p:spPr/>
        <p:txBody>
          <a:bodyPr numCol="2" spcCol="540000"/>
          <a:lstStyle/>
          <a:p>
            <a:pPr marL="342900" lvl="0" indent="-342900">
              <a:lnSpc>
                <a:spcPct val="130000"/>
              </a:lnSpc>
              <a:buFont typeface="+mj-lt"/>
              <a:buAutoNum type="arabicPeriod" startAt="6"/>
            </a:pPr>
            <a:r>
              <a:rPr lang="en-AU" sz="1800" dirty="0">
                <a:effectLst/>
                <a:latin typeface="+mn-lt"/>
                <a:ea typeface="Calibri" panose="020F0502020204030204" pitchFamily="34" charset="0"/>
              </a:rPr>
              <a:t>Calculate the efficiency of each energy source and compare the results.</a:t>
            </a:r>
          </a:p>
          <a:p>
            <a:pPr marL="342900" lvl="0" indent="-342900">
              <a:lnSpc>
                <a:spcPct val="130000"/>
              </a:lnSpc>
              <a:buFont typeface="+mj-lt"/>
              <a:buAutoNum type="arabicPeriod" startAt="6"/>
            </a:pPr>
            <a:r>
              <a:rPr lang="en-AU" sz="1800" dirty="0">
                <a:effectLst/>
                <a:latin typeface="+mn-lt"/>
                <a:ea typeface="Calibri" panose="020F0502020204030204" pitchFamily="34" charset="0"/>
              </a:rPr>
              <a:t>Which energy source is more efficient and why? </a:t>
            </a:r>
          </a:p>
          <a:p>
            <a:pPr marL="342900" lvl="0" indent="-342900">
              <a:lnSpc>
                <a:spcPct val="130000"/>
              </a:lnSpc>
              <a:buFont typeface="+mj-lt"/>
              <a:buAutoNum type="arabicPeriod" startAt="6"/>
            </a:pPr>
            <a:r>
              <a:rPr lang="en-AU" sz="1800" dirty="0">
                <a:effectLst/>
                <a:latin typeface="+mn-lt"/>
                <a:ea typeface="Calibri" panose="020F0502020204030204" pitchFamily="34" charset="0"/>
              </a:rPr>
              <a:t>Discuss the implications of using a more efficient energy source.</a:t>
            </a:r>
          </a:p>
          <a:p>
            <a:pPr>
              <a:lnSpc>
                <a:spcPct val="130000"/>
              </a:lnSpc>
            </a:pPr>
            <a:r>
              <a:rPr lang="en-AU" sz="1800" b="1" dirty="0">
                <a:effectLst/>
                <a:latin typeface="+mj-lt"/>
                <a:ea typeface="Calibri" panose="020F0502020204030204" pitchFamily="34" charset="0"/>
              </a:rPr>
              <a:t>Application in renewable energy</a:t>
            </a:r>
            <a:endParaRPr lang="en-AU" sz="1800" dirty="0">
              <a:effectLst/>
              <a:latin typeface="+mj-lt"/>
              <a:ea typeface="Calibri" panose="020F0502020204030204" pitchFamily="34" charset="0"/>
            </a:endParaRPr>
          </a:p>
          <a:p>
            <a:pPr marL="342900" lvl="0" indent="-342900">
              <a:lnSpc>
                <a:spcPct val="130000"/>
              </a:lnSpc>
              <a:buFont typeface="+mj-lt"/>
              <a:buAutoNum type="arabicPeriod" startAt="9"/>
            </a:pPr>
            <a:r>
              <a:rPr lang="en-AU" sz="1800" dirty="0">
                <a:effectLst/>
                <a:latin typeface="+mn-lt"/>
                <a:ea typeface="Calibri" panose="020F0502020204030204" pitchFamily="34" charset="0"/>
              </a:rPr>
              <a:t>Create a Sankey diagram to represent the energy flow in a solar panel system where:</a:t>
            </a:r>
          </a:p>
          <a:p>
            <a:pPr marL="702900" lvl="4" indent="-342900">
              <a:lnSpc>
                <a:spcPct val="130000"/>
              </a:lnSpc>
              <a:buFont typeface="Arial" panose="020B0604020202020204" pitchFamily="34" charset="0"/>
              <a:buChar char="•"/>
            </a:pPr>
            <a:r>
              <a:rPr lang="en-AU" dirty="0">
                <a:latin typeface="+mn-lt"/>
                <a:ea typeface="Calibri" panose="020F0502020204030204" pitchFamily="34" charset="0"/>
              </a:rPr>
              <a:t>s</a:t>
            </a:r>
            <a:r>
              <a:rPr lang="en-AU" dirty="0">
                <a:effectLst/>
                <a:latin typeface="+mn-lt"/>
                <a:ea typeface="Calibri" panose="020F0502020204030204" pitchFamily="34" charset="0"/>
              </a:rPr>
              <a:t>olar energy input: 500 J, electrical energy output: 100 J,  energy lost as heat: 350 J, energy lost due to reflection: 50 J.</a:t>
            </a:r>
          </a:p>
          <a:p>
            <a:pPr marL="342900" lvl="0" indent="-342900">
              <a:lnSpc>
                <a:spcPct val="130000"/>
              </a:lnSpc>
              <a:buFont typeface="+mj-lt"/>
              <a:buAutoNum type="arabicPeriod" startAt="10"/>
            </a:pPr>
            <a:r>
              <a:rPr lang="en-AU" sz="1800" dirty="0">
                <a:effectLst/>
                <a:latin typeface="+mn-lt"/>
                <a:ea typeface="Calibri" panose="020F0502020204030204" pitchFamily="34" charset="0"/>
              </a:rPr>
              <a:t> Calculate the efficiency of the solar panel system.</a:t>
            </a:r>
          </a:p>
          <a:p>
            <a:pPr marL="342900" lvl="0" indent="-342900">
              <a:lnSpc>
                <a:spcPct val="130000"/>
              </a:lnSpc>
              <a:buFont typeface="+mj-lt"/>
              <a:buAutoNum type="arabicPeriod" startAt="10"/>
            </a:pPr>
            <a:r>
              <a:rPr lang="en-AU" sz="1800" dirty="0">
                <a:effectLst/>
                <a:latin typeface="+mn-lt"/>
                <a:ea typeface="Calibri" panose="020F0502020204030204" pitchFamily="34" charset="0"/>
              </a:rPr>
              <a:t> Discuss the factors that might affect the efficiency of solar panels in real-world applications and propose potential improvements.</a:t>
            </a:r>
          </a:p>
        </p:txBody>
      </p:sp>
      <p:sp>
        <p:nvSpPr>
          <p:cNvPr id="4" name="Slide Number Placeholder 3">
            <a:extLst>
              <a:ext uri="{FF2B5EF4-FFF2-40B4-BE49-F238E27FC236}">
                <a16:creationId xmlns:a16="http://schemas.microsoft.com/office/drawing/2014/main" id="{F7B8D101-F145-B84F-DBD4-3E934DB9F2A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62877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6DAF-4782-EB93-F7A6-A0541EFC37B4}"/>
              </a:ext>
            </a:extLst>
          </p:cNvPr>
          <p:cNvSpPr>
            <a:spLocks noGrp="1"/>
          </p:cNvSpPr>
          <p:nvPr>
            <p:ph type="title"/>
          </p:nvPr>
        </p:nvSpPr>
        <p:spPr>
          <a:xfrm>
            <a:off x="348000" y="360000"/>
            <a:ext cx="11484000" cy="545601"/>
          </a:xfrm>
        </p:spPr>
        <p:txBody>
          <a:bodyPr/>
          <a:lstStyle/>
          <a:p>
            <a:r>
              <a:rPr lang="en-AU" dirty="0">
                <a:latin typeface="+mj-lt"/>
              </a:rPr>
              <a:t>1.4 Checkpoint – photosynthesis</a:t>
            </a:r>
          </a:p>
        </p:txBody>
      </p:sp>
      <p:sp>
        <p:nvSpPr>
          <p:cNvPr id="7" name="Text Placeholder 6">
            <a:extLst>
              <a:ext uri="{FF2B5EF4-FFF2-40B4-BE49-F238E27FC236}">
                <a16:creationId xmlns:a16="http://schemas.microsoft.com/office/drawing/2014/main" id="{DA777947-4851-3A88-FDFC-D1925CCCBCF8}"/>
              </a:ext>
            </a:extLst>
          </p:cNvPr>
          <p:cNvSpPr>
            <a:spLocks noGrp="1"/>
          </p:cNvSpPr>
          <p:nvPr>
            <p:ph type="body" sz="quarter" idx="18"/>
          </p:nvPr>
        </p:nvSpPr>
        <p:spPr>
          <a:xfrm>
            <a:off x="348000" y="1097079"/>
            <a:ext cx="11484000" cy="1119330"/>
          </a:xfrm>
        </p:spPr>
        <p:txBody>
          <a:bodyPr/>
          <a:lstStyle/>
          <a:p>
            <a:r>
              <a:rPr lang="en-AU" sz="1800" dirty="0">
                <a:solidFill>
                  <a:schemeClr val="tx1"/>
                </a:solidFill>
                <a:effectLst/>
                <a:latin typeface="+mn-lt"/>
                <a:ea typeface="Calibri" panose="020F0502020204030204" pitchFamily="34" charset="0"/>
              </a:rPr>
              <a:t>Write a summary of the energy processes shown in this diagram. Use quantitative and qualitative information from the diagram to explain what is happening – include scientific terms and calculations to support your explanation.</a:t>
            </a:r>
            <a:endParaRPr lang="en-AU" dirty="0">
              <a:solidFill>
                <a:schemeClr val="tx1"/>
              </a:solidFill>
              <a:latin typeface="+mn-lt"/>
            </a:endParaRPr>
          </a:p>
        </p:txBody>
      </p:sp>
      <p:pic>
        <p:nvPicPr>
          <p:cNvPr id="6" name="Content Placeholder 5" descr="Sankey diagram of energy transformations during photosynthesis">
            <a:extLst>
              <a:ext uri="{FF2B5EF4-FFF2-40B4-BE49-F238E27FC236}">
                <a16:creationId xmlns:a16="http://schemas.microsoft.com/office/drawing/2014/main" id="{A37A9C94-4D8A-670A-B5EE-36C43183A0B7}"/>
              </a:ext>
            </a:extLst>
          </p:cNvPr>
          <p:cNvPicPr>
            <a:picLocks noGrp="1" noChangeAspect="1"/>
          </p:cNvPicPr>
          <p:nvPr>
            <p:ph idx="4294967295"/>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8000" y="2178769"/>
            <a:ext cx="11342688" cy="4537075"/>
          </a:xfrm>
        </p:spPr>
      </p:pic>
      <p:sp>
        <p:nvSpPr>
          <p:cNvPr id="4" name="Slide Number Placeholder 3">
            <a:extLst>
              <a:ext uri="{FF2B5EF4-FFF2-40B4-BE49-F238E27FC236}">
                <a16:creationId xmlns:a16="http://schemas.microsoft.com/office/drawing/2014/main" id="{FD5CFA42-F479-66DD-5070-6C98BF03934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271574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1.5 Improving energy efficiency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81041BB1-BCB7-CC55-E6A1-E487E89DB30D}"/>
              </a:ext>
            </a:extLst>
          </p:cNvPr>
          <p:cNvGraphicFramePr>
            <a:graphicFrameLocks noGrp="1"/>
          </p:cNvGraphicFramePr>
          <p:nvPr>
            <p:extLst>
              <p:ext uri="{D42A27DB-BD31-4B8C-83A1-F6EECF244321}">
                <p14:modId xmlns:p14="http://schemas.microsoft.com/office/powerpoint/2010/main" val="835813079"/>
              </p:ext>
            </p:extLst>
          </p:nvPr>
        </p:nvGraphicFramePr>
        <p:xfrm>
          <a:off x="359998" y="1916174"/>
          <a:ext cx="11126369" cy="303835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extract relevant information from a case study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we can use energy more efficiently</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explain how a business or individual can improve their energy efficiency.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1424367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5266FE-34D0-53CE-7FDA-A28AB5D69F19}"/>
              </a:ext>
            </a:extLst>
          </p:cNvPr>
          <p:cNvSpPr>
            <a:spLocks noGrp="1"/>
          </p:cNvSpPr>
          <p:nvPr>
            <p:ph type="title"/>
          </p:nvPr>
        </p:nvSpPr>
        <p:spPr/>
        <p:txBody>
          <a:bodyPr/>
          <a:lstStyle/>
          <a:p>
            <a:r>
              <a:rPr lang="en-AU" dirty="0">
                <a:latin typeface="+mj-lt"/>
                <a:cs typeface="Arial"/>
              </a:rPr>
              <a:t>1.5 Summarising case studies</a:t>
            </a:r>
          </a:p>
        </p:txBody>
      </p:sp>
      <p:sp>
        <p:nvSpPr>
          <p:cNvPr id="9" name="Rectangle: Rounded Corners 8">
            <a:extLst>
              <a:ext uri="{FF2B5EF4-FFF2-40B4-BE49-F238E27FC236}">
                <a16:creationId xmlns:a16="http://schemas.microsoft.com/office/drawing/2014/main" id="{1939C710-D509-85E9-914F-3C6CD62A32F8}"/>
              </a:ext>
              <a:ext uri="{C183D7F6-B498-43B3-948B-1728B52AA6E4}">
                <adec:decorative xmlns:adec="http://schemas.microsoft.com/office/drawing/2017/decorative" val="0"/>
              </a:ext>
            </a:extLst>
          </p:cNvPr>
          <p:cNvSpPr/>
          <p:nvPr/>
        </p:nvSpPr>
        <p:spPr>
          <a:xfrm>
            <a:off x="348000" y="1196245"/>
            <a:ext cx="3722143" cy="5029110"/>
          </a:xfrm>
          <a:prstGeom prst="roundRect">
            <a:avLst>
              <a:gd name="adj" fmla="val 12109"/>
            </a:avLst>
          </a:prstGeom>
          <a:solidFill>
            <a:srgbClr val="EDF9E0"/>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Issue</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effectLst/>
                <a:ea typeface="Calibri" panose="020F0502020204030204" pitchFamily="34" charset="0"/>
              </a:rPr>
              <a:t>Identify the key energy use issues from the case study, such as the amount of energy consumed and the activities or processes that contribute most to the total.</a:t>
            </a:r>
            <a:endParaRPr lang="en-AU" sz="1800" dirty="0">
              <a:solidFill>
                <a:schemeClr val="tx1"/>
              </a:solidFill>
              <a:cs typeface="Arial" panose="020B0604020202020204" pitchFamily="34" charset="0"/>
            </a:endParaRPr>
          </a:p>
        </p:txBody>
      </p:sp>
      <p:sp>
        <p:nvSpPr>
          <p:cNvPr id="16" name="Oval 15">
            <a:extLst>
              <a:ext uri="{FF2B5EF4-FFF2-40B4-BE49-F238E27FC236}">
                <a16:creationId xmlns:a16="http://schemas.microsoft.com/office/drawing/2014/main" id="{5E47B2FB-4B5B-59C2-1506-95C32BC53F79}"/>
              </a:ext>
              <a:ext uri="{C183D7F6-B498-43B3-948B-1728B52AA6E4}">
                <adec:decorative xmlns:adec="http://schemas.microsoft.com/office/drawing/2017/decorative" val="1"/>
              </a:ext>
            </a:extLst>
          </p:cNvPr>
          <p:cNvSpPr/>
          <p:nvPr/>
        </p:nvSpPr>
        <p:spPr>
          <a:xfrm>
            <a:off x="279565" y="1059193"/>
            <a:ext cx="1001991" cy="1001991"/>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a:latin typeface="+mj-lt"/>
                <a:cs typeface="Arial" panose="020B0604020202020204" pitchFamily="34" charset="0"/>
              </a:rPr>
              <a:t>I</a:t>
            </a:r>
          </a:p>
        </p:txBody>
      </p:sp>
      <p:sp>
        <p:nvSpPr>
          <p:cNvPr id="17" name="Rectangle: Rounded Corners 16">
            <a:extLst>
              <a:ext uri="{FF2B5EF4-FFF2-40B4-BE49-F238E27FC236}">
                <a16:creationId xmlns:a16="http://schemas.microsoft.com/office/drawing/2014/main" id="{5DFC989D-28AA-128B-70A2-1AF743A73DBC}"/>
              </a:ext>
              <a:ext uri="{C183D7F6-B498-43B3-948B-1728B52AA6E4}">
                <adec:decorative xmlns:adec="http://schemas.microsoft.com/office/drawing/2017/decorative" val="0"/>
              </a:ext>
            </a:extLst>
          </p:cNvPr>
          <p:cNvSpPr/>
          <p:nvPr/>
        </p:nvSpPr>
        <p:spPr>
          <a:xfrm>
            <a:off x="4234928" y="1196245"/>
            <a:ext cx="3722143" cy="5029110"/>
          </a:xfrm>
          <a:prstGeom prst="roundRect">
            <a:avLst>
              <a:gd name="adj" fmla="val 12109"/>
            </a:avLst>
          </a:prstGeom>
          <a:solidFill>
            <a:srgbClr val="FBDBE7"/>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Action</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effectLst/>
                <a:latin typeface="Arial" panose="020B0604020202020204" pitchFamily="34" charset="0"/>
                <a:ea typeface="Calibri" panose="020F0502020204030204" pitchFamily="34" charset="0"/>
              </a:rPr>
              <a:t>Outline the change(s) that were made to improve energy efficiency and identify any resources that were required to make the change.</a:t>
            </a:r>
            <a:endParaRPr lang="en-AU" sz="1800" dirty="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7BE5C54A-D671-81D3-F6C9-8E39F1D3BFB8}"/>
              </a:ext>
              <a:ext uri="{C183D7F6-B498-43B3-948B-1728B52AA6E4}">
                <adec:decorative xmlns:adec="http://schemas.microsoft.com/office/drawing/2017/decorative" val="1"/>
              </a:ext>
            </a:extLst>
          </p:cNvPr>
          <p:cNvSpPr/>
          <p:nvPr/>
        </p:nvSpPr>
        <p:spPr>
          <a:xfrm>
            <a:off x="4166493" y="1059193"/>
            <a:ext cx="1001991" cy="1001991"/>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400" b="1">
                <a:latin typeface="+mj-lt"/>
              </a:rPr>
              <a:t>A</a:t>
            </a:r>
          </a:p>
        </p:txBody>
      </p:sp>
      <p:sp>
        <p:nvSpPr>
          <p:cNvPr id="19" name="Rectangle: Rounded Corners 18">
            <a:extLst>
              <a:ext uri="{FF2B5EF4-FFF2-40B4-BE49-F238E27FC236}">
                <a16:creationId xmlns:a16="http://schemas.microsoft.com/office/drawing/2014/main" id="{BA915783-C595-7B66-A8B7-BEA9F0F6ECE8}"/>
              </a:ext>
              <a:ext uri="{C183D7F6-B498-43B3-948B-1728B52AA6E4}">
                <adec:decorative xmlns:adec="http://schemas.microsoft.com/office/drawing/2017/decorative" val="0"/>
              </a:ext>
            </a:extLst>
          </p:cNvPr>
          <p:cNvSpPr/>
          <p:nvPr/>
        </p:nvSpPr>
        <p:spPr>
          <a:xfrm>
            <a:off x="8121857" y="1196245"/>
            <a:ext cx="3722143" cy="5029110"/>
          </a:xfrm>
          <a:prstGeom prst="roundRect">
            <a:avLst>
              <a:gd name="adj" fmla="val 12109"/>
            </a:avLst>
          </a:prstGeom>
          <a:solidFill>
            <a:srgbClr val="E5F7FC"/>
          </a:solidFill>
          <a:ln w="28575">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r>
              <a:rPr lang="en-AU" b="1" dirty="0">
                <a:solidFill>
                  <a:schemeClr val="tx1"/>
                </a:solidFill>
                <a:latin typeface="+mj-lt"/>
                <a:cs typeface="Arial" panose="020B0604020202020204" pitchFamily="34" charset="0"/>
              </a:rPr>
              <a:t>Impact</a:t>
            </a:r>
            <a:endParaRPr lang="en-AU" sz="3200" b="1" dirty="0">
              <a:solidFill>
                <a:schemeClr val="tx1"/>
              </a:solidFill>
              <a:latin typeface="+mj-lt"/>
              <a:cs typeface="Arial" panose="020B0604020202020204" pitchFamily="34" charset="0"/>
            </a:endParaRPr>
          </a:p>
          <a:p>
            <a:r>
              <a:rPr lang="en-AU" sz="2400" dirty="0">
                <a:solidFill>
                  <a:schemeClr val="accent1"/>
                </a:solidFill>
                <a:latin typeface="Arial" panose="020B0604020202020204" pitchFamily="34" charset="0"/>
                <a:cs typeface="Arial" panose="020B0604020202020204" pitchFamily="34" charset="0"/>
              </a:rPr>
              <a:t> </a:t>
            </a:r>
          </a:p>
          <a:p>
            <a:pPr>
              <a:lnSpc>
                <a:spcPct val="150000"/>
              </a:lnSpc>
              <a:spcAft>
                <a:spcPts val="1200"/>
              </a:spcAft>
            </a:pPr>
            <a:r>
              <a:rPr lang="en-AU" sz="1800" dirty="0">
                <a:solidFill>
                  <a:schemeClr val="tx1"/>
                </a:solidFill>
                <a:latin typeface="Arial" panose="020B0604020202020204" pitchFamily="34" charset="0"/>
              </a:rPr>
              <a:t>Explain the improvements that were observed and how they improved the business.</a:t>
            </a:r>
          </a:p>
        </p:txBody>
      </p:sp>
      <p:sp>
        <p:nvSpPr>
          <p:cNvPr id="20" name="Oval 19">
            <a:extLst>
              <a:ext uri="{FF2B5EF4-FFF2-40B4-BE49-F238E27FC236}">
                <a16:creationId xmlns:a16="http://schemas.microsoft.com/office/drawing/2014/main" id="{CCFD4892-2AA8-3D47-CDE9-4B6AB9B18B85}"/>
              </a:ext>
              <a:ext uri="{C183D7F6-B498-43B3-948B-1728B52AA6E4}">
                <adec:decorative xmlns:adec="http://schemas.microsoft.com/office/drawing/2017/decorative" val="1"/>
              </a:ext>
            </a:extLst>
          </p:cNvPr>
          <p:cNvSpPr/>
          <p:nvPr/>
        </p:nvSpPr>
        <p:spPr>
          <a:xfrm>
            <a:off x="8053422" y="1059193"/>
            <a:ext cx="1001991" cy="1001991"/>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a:ln>
                  <a:noFill/>
                </a:ln>
                <a:solidFill>
                  <a:srgbClr val="FFFFFF"/>
                </a:solidFill>
                <a:effectLst/>
                <a:uLnTx/>
                <a:uFillTx/>
                <a:latin typeface="+mj-lt"/>
                <a:ea typeface="+mn-ea"/>
                <a:cs typeface="Arial" panose="020B0604020202020204" pitchFamily="34" charset="0"/>
              </a:rPr>
              <a:t>I</a:t>
            </a:r>
          </a:p>
        </p:txBody>
      </p:sp>
      <p:sp>
        <p:nvSpPr>
          <p:cNvPr id="2" name="Slide Number Placeholder 1">
            <a:extLst>
              <a:ext uri="{FF2B5EF4-FFF2-40B4-BE49-F238E27FC236}">
                <a16:creationId xmlns:a16="http://schemas.microsoft.com/office/drawing/2014/main" id="{1DB64DCB-79BE-DC8C-C0D7-0123A8C486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38</a:t>
            </a:fld>
            <a:endParaRPr lang="en-AU"/>
          </a:p>
        </p:txBody>
      </p:sp>
    </p:spTree>
    <p:extLst>
      <p:ext uri="{BB962C8B-B14F-4D97-AF65-F5344CB8AC3E}">
        <p14:creationId xmlns:p14="http://schemas.microsoft.com/office/powerpoint/2010/main" val="366419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mj-lt"/>
                <a:cs typeface="Arial"/>
              </a:rPr>
              <a:t>How do we choose the best energy source for making electricity?</a:t>
            </a:r>
            <a:br>
              <a:rPr lang="en-AU" dirty="0">
                <a:latin typeface="+mj-lt"/>
                <a:cs typeface="Arial"/>
              </a:rPr>
            </a:br>
            <a:endParaRPr lang="en-AU" sz="2800" dirty="0">
              <a:latin typeface="+mj-lt"/>
            </a:endParaRPr>
          </a:p>
        </p:txBody>
      </p:sp>
      <p:sp>
        <p:nvSpPr>
          <p:cNvPr id="2" name="TextBox 1">
            <a:extLst>
              <a:ext uri="{FF2B5EF4-FFF2-40B4-BE49-F238E27FC236}">
                <a16:creationId xmlns:a16="http://schemas.microsoft.com/office/drawing/2014/main" id="{65E886A5-BA8F-DCA5-0AF8-B25149A87C6B}"/>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2</a:t>
            </a:r>
          </a:p>
        </p:txBody>
      </p:sp>
    </p:spTree>
    <p:extLst>
      <p:ext uri="{BB962C8B-B14F-4D97-AF65-F5344CB8AC3E}">
        <p14:creationId xmlns:p14="http://schemas.microsoft.com/office/powerpoint/2010/main" val="319904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cs typeface="Arial"/>
              </a:rPr>
              <a:t>Contents (2)</a:t>
            </a:r>
            <a:endParaRPr lang="en-GB" dirty="0">
              <a:latin typeface="+mj-lt"/>
            </a:endParaRPr>
          </a:p>
        </p:txBody>
      </p:sp>
      <p:sp>
        <p:nvSpPr>
          <p:cNvPr id="8" name="Oval 7">
            <a:hlinkClick r:id="rId3" action="ppaction://hlinksldjump"/>
            <a:extLst>
              <a:ext uri="{FF2B5EF4-FFF2-40B4-BE49-F238E27FC236}">
                <a16:creationId xmlns:a16="http://schemas.microsoft.com/office/drawing/2014/main" id="{9C63EEF7-A686-5793-E53D-FE7A3D1E2569}"/>
              </a:ext>
            </a:extLst>
          </p:cNvPr>
          <p:cNvSpPr/>
          <p:nvPr/>
        </p:nvSpPr>
        <p:spPr>
          <a:xfrm>
            <a:off x="203584" y="1360270"/>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mj-lt"/>
                <a:cs typeface="Arial"/>
              </a:rPr>
              <a:t>TRB 2</a:t>
            </a:r>
            <a:endParaRPr lang="en-AU" sz="1600" b="1">
              <a:solidFill>
                <a:schemeClr val="bg1"/>
              </a:solidFill>
              <a:latin typeface="+mj-lt"/>
              <a:cs typeface="Arial" panose="020B0604020202020204" pitchFamily="34" charset="0"/>
            </a:endParaRPr>
          </a:p>
        </p:txBody>
      </p:sp>
      <p:grpSp>
        <p:nvGrpSpPr>
          <p:cNvPr id="5" name="Group 4" descr="2–6. Making informed decisions">
            <a:extLst>
              <a:ext uri="{FF2B5EF4-FFF2-40B4-BE49-F238E27FC236}">
                <a16:creationId xmlns:a16="http://schemas.microsoft.com/office/drawing/2014/main" id="{918571D0-7091-5C55-0E61-C696A562280C}"/>
              </a:ext>
            </a:extLst>
          </p:cNvPr>
          <p:cNvGrpSpPr/>
          <p:nvPr/>
        </p:nvGrpSpPr>
        <p:grpSpPr>
          <a:xfrm>
            <a:off x="1096058" y="1269550"/>
            <a:ext cx="4775638" cy="1045440"/>
            <a:chOff x="1096058" y="1269550"/>
            <a:chExt cx="4775638" cy="1045440"/>
          </a:xfrm>
        </p:grpSpPr>
        <p:sp>
          <p:nvSpPr>
            <p:cNvPr id="20" name="Rectangle: Rounded Corners 19">
              <a:hlinkClick r:id="rId4" action="ppaction://hlinksldjump"/>
              <a:extLst>
                <a:ext uri="{FF2B5EF4-FFF2-40B4-BE49-F238E27FC236}">
                  <a16:creationId xmlns:a16="http://schemas.microsoft.com/office/drawing/2014/main" id="{C3D97F66-221B-C853-0EA8-66E5F684D86A}"/>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4" action="ppaction://hlinksldjump"/>
                </a:rPr>
                <a:t>Making informed decisions</a:t>
              </a:r>
              <a:endParaRPr lang="en-GB" sz="1800" b="1" dirty="0">
                <a:solidFill>
                  <a:schemeClr val="accent1"/>
                </a:solidFill>
                <a:latin typeface="+mj-lt"/>
                <a:cs typeface="Arial" panose="020B0604020202020204" pitchFamily="34" charset="0"/>
              </a:endParaRPr>
            </a:p>
          </p:txBody>
        </p:sp>
        <p:sp>
          <p:nvSpPr>
            <p:cNvPr id="21" name="Oval 20">
              <a:hlinkClick r:id="rId4" action="ppaction://hlinksldjump"/>
              <a:extLst>
                <a:ext uri="{FF2B5EF4-FFF2-40B4-BE49-F238E27FC236}">
                  <a16:creationId xmlns:a16="http://schemas.microsoft.com/office/drawing/2014/main" id="{D0A190BE-2B0B-2729-4549-D63712793CC2}"/>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2.6</a:t>
              </a:r>
            </a:p>
          </p:txBody>
        </p:sp>
      </p:grpSp>
      <p:sp>
        <p:nvSpPr>
          <p:cNvPr id="9" name="Oval 8">
            <a:hlinkClick r:id="rId5" action="ppaction://hlinksldjump"/>
            <a:extLst>
              <a:ext uri="{FF2B5EF4-FFF2-40B4-BE49-F238E27FC236}">
                <a16:creationId xmlns:a16="http://schemas.microsoft.com/office/drawing/2014/main" id="{EADF65FC-F02E-2C42-975D-7D131C9CF0B4}"/>
              </a:ext>
            </a:extLst>
          </p:cNvPr>
          <p:cNvSpPr/>
          <p:nvPr/>
        </p:nvSpPr>
        <p:spPr>
          <a:xfrm>
            <a:off x="206562" y="2475179"/>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mj-lt"/>
                <a:cs typeface="Arial"/>
              </a:rPr>
              <a:t>TRB 3</a:t>
            </a:r>
            <a:endParaRPr lang="en-AU" sz="1600" b="1">
              <a:solidFill>
                <a:schemeClr val="bg1"/>
              </a:solidFill>
              <a:latin typeface="+mj-lt"/>
              <a:cs typeface="Arial" panose="020B0604020202020204" pitchFamily="34" charset="0"/>
            </a:endParaRPr>
          </a:p>
        </p:txBody>
      </p:sp>
      <p:grpSp>
        <p:nvGrpSpPr>
          <p:cNvPr id="6" name="Group 5" descr="3–1. Introduction to circuits">
            <a:extLst>
              <a:ext uri="{FF2B5EF4-FFF2-40B4-BE49-F238E27FC236}">
                <a16:creationId xmlns:a16="http://schemas.microsoft.com/office/drawing/2014/main" id="{57BC3653-D1EC-1571-3DC9-4959A6A8C1E3}"/>
              </a:ext>
            </a:extLst>
          </p:cNvPr>
          <p:cNvGrpSpPr/>
          <p:nvPr/>
        </p:nvGrpSpPr>
        <p:grpSpPr>
          <a:xfrm>
            <a:off x="1083310" y="2384459"/>
            <a:ext cx="4775638" cy="1045440"/>
            <a:chOff x="1096058" y="1269550"/>
            <a:chExt cx="4775638" cy="1045440"/>
          </a:xfrm>
        </p:grpSpPr>
        <p:sp>
          <p:nvSpPr>
            <p:cNvPr id="7" name="Rectangle: Rounded Corners 19">
              <a:hlinkClick r:id="rId4" action="ppaction://hlinksldjump"/>
              <a:extLst>
                <a:ext uri="{FF2B5EF4-FFF2-40B4-BE49-F238E27FC236}">
                  <a16:creationId xmlns:a16="http://schemas.microsoft.com/office/drawing/2014/main" id="{68D0A48D-6A3E-0FA5-BA03-76350BA33C43}"/>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6" action="ppaction://hlinksldjump"/>
                </a:rPr>
                <a:t>Introduction to circuits</a:t>
              </a:r>
              <a:endParaRPr lang="en-GB" sz="1800" b="1" dirty="0">
                <a:solidFill>
                  <a:schemeClr val="accent1"/>
                </a:solidFill>
                <a:latin typeface="+mj-lt"/>
                <a:cs typeface="Arial" panose="020B0604020202020204" pitchFamily="34" charset="0"/>
              </a:endParaRPr>
            </a:p>
          </p:txBody>
        </p:sp>
        <p:sp>
          <p:nvSpPr>
            <p:cNvPr id="10" name="Oval 9">
              <a:hlinkClick r:id="rId4" action="ppaction://hlinksldjump"/>
              <a:extLst>
                <a:ext uri="{FF2B5EF4-FFF2-40B4-BE49-F238E27FC236}">
                  <a16:creationId xmlns:a16="http://schemas.microsoft.com/office/drawing/2014/main" id="{4B8ADB53-D3A4-3ED1-39E2-8AE89F32C219}"/>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3.1</a:t>
              </a:r>
            </a:p>
          </p:txBody>
        </p:sp>
      </p:grpSp>
      <p:grpSp>
        <p:nvGrpSpPr>
          <p:cNvPr id="12" name="Group 11" descr="3–2. Constructing electric circuits">
            <a:extLst>
              <a:ext uri="{FF2B5EF4-FFF2-40B4-BE49-F238E27FC236}">
                <a16:creationId xmlns:a16="http://schemas.microsoft.com/office/drawing/2014/main" id="{65B69691-E332-2A2E-0243-A5902B4F711E}"/>
              </a:ext>
            </a:extLst>
          </p:cNvPr>
          <p:cNvGrpSpPr/>
          <p:nvPr/>
        </p:nvGrpSpPr>
        <p:grpSpPr>
          <a:xfrm>
            <a:off x="1070562" y="3499368"/>
            <a:ext cx="4775638" cy="1045440"/>
            <a:chOff x="1096058" y="1269550"/>
            <a:chExt cx="4775638" cy="1045440"/>
          </a:xfrm>
        </p:grpSpPr>
        <p:sp>
          <p:nvSpPr>
            <p:cNvPr id="13" name="Rectangle: Rounded Corners 19">
              <a:hlinkClick r:id="rId4" action="ppaction://hlinksldjump"/>
              <a:extLst>
                <a:ext uri="{FF2B5EF4-FFF2-40B4-BE49-F238E27FC236}">
                  <a16:creationId xmlns:a16="http://schemas.microsoft.com/office/drawing/2014/main" id="{859A4CE1-DEF5-1B83-1628-B3A670129C7A}"/>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7" action="ppaction://hlinksldjump"/>
                </a:rPr>
                <a:t>Constructing electric circuits</a:t>
              </a:r>
              <a:endParaRPr lang="en-GB" sz="1800" b="1" dirty="0">
                <a:solidFill>
                  <a:schemeClr val="accent1"/>
                </a:solidFill>
                <a:latin typeface="+mj-lt"/>
                <a:cs typeface="Arial" panose="020B0604020202020204" pitchFamily="34" charset="0"/>
              </a:endParaRPr>
            </a:p>
          </p:txBody>
        </p:sp>
        <p:sp>
          <p:nvSpPr>
            <p:cNvPr id="14" name="Oval 13">
              <a:hlinkClick r:id="rId4" action="ppaction://hlinksldjump"/>
              <a:extLst>
                <a:ext uri="{FF2B5EF4-FFF2-40B4-BE49-F238E27FC236}">
                  <a16:creationId xmlns:a16="http://schemas.microsoft.com/office/drawing/2014/main" id="{2F5B7072-AC4A-B7D9-A1F8-86FE5B58688F}"/>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3.2</a:t>
              </a:r>
            </a:p>
          </p:txBody>
        </p:sp>
      </p:grpSp>
      <p:grpSp>
        <p:nvGrpSpPr>
          <p:cNvPr id="15" name="Group 14" descr="3–3. Relationship between voltage and current – Ohm’s Law">
            <a:extLst>
              <a:ext uri="{FF2B5EF4-FFF2-40B4-BE49-F238E27FC236}">
                <a16:creationId xmlns:a16="http://schemas.microsoft.com/office/drawing/2014/main" id="{E26F0B7A-CB18-32FA-8B65-8E2A2EF57630}"/>
              </a:ext>
            </a:extLst>
          </p:cNvPr>
          <p:cNvGrpSpPr/>
          <p:nvPr/>
        </p:nvGrpSpPr>
        <p:grpSpPr>
          <a:xfrm>
            <a:off x="1057814" y="4614277"/>
            <a:ext cx="4775638" cy="1045440"/>
            <a:chOff x="1096058" y="1269550"/>
            <a:chExt cx="4775638" cy="1045440"/>
          </a:xfrm>
        </p:grpSpPr>
        <p:sp>
          <p:nvSpPr>
            <p:cNvPr id="16" name="Rectangle: Rounded Corners 19">
              <a:hlinkClick r:id="rId4" action="ppaction://hlinksldjump"/>
              <a:extLst>
                <a:ext uri="{FF2B5EF4-FFF2-40B4-BE49-F238E27FC236}">
                  <a16:creationId xmlns:a16="http://schemas.microsoft.com/office/drawing/2014/main" id="{8D79B9BB-F96A-9226-A228-EAD919B898DA}"/>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8" action="ppaction://hlinksldjump"/>
                </a:rPr>
                <a:t>Relationship between voltage and current – Ohm’s Law</a:t>
              </a:r>
              <a:endParaRPr lang="en-GB" sz="1800" b="1" dirty="0">
                <a:solidFill>
                  <a:schemeClr val="accent1"/>
                </a:solidFill>
                <a:latin typeface="+mj-lt"/>
                <a:cs typeface="Arial" panose="020B0604020202020204" pitchFamily="34" charset="0"/>
              </a:endParaRPr>
            </a:p>
          </p:txBody>
        </p:sp>
        <p:sp>
          <p:nvSpPr>
            <p:cNvPr id="17" name="Oval 16">
              <a:hlinkClick r:id="rId4" action="ppaction://hlinksldjump"/>
              <a:extLst>
                <a:ext uri="{FF2B5EF4-FFF2-40B4-BE49-F238E27FC236}">
                  <a16:creationId xmlns:a16="http://schemas.microsoft.com/office/drawing/2014/main" id="{34033BB4-D4A1-E77C-D94F-24C52EDA26DE}"/>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3.3</a:t>
              </a:r>
            </a:p>
          </p:txBody>
        </p:sp>
      </p:grpSp>
      <p:grpSp>
        <p:nvGrpSpPr>
          <p:cNvPr id="18" name="Group 17" descr="3–4. Series and parallel circuits">
            <a:extLst>
              <a:ext uri="{FF2B5EF4-FFF2-40B4-BE49-F238E27FC236}">
                <a16:creationId xmlns:a16="http://schemas.microsoft.com/office/drawing/2014/main" id="{E781FE56-C595-5CAF-496B-8ACB5D8D8632}"/>
              </a:ext>
            </a:extLst>
          </p:cNvPr>
          <p:cNvGrpSpPr/>
          <p:nvPr/>
        </p:nvGrpSpPr>
        <p:grpSpPr>
          <a:xfrm>
            <a:off x="6348778" y="1269550"/>
            <a:ext cx="4775638" cy="1045440"/>
            <a:chOff x="1096058" y="1269550"/>
            <a:chExt cx="4775638" cy="1045440"/>
          </a:xfrm>
        </p:grpSpPr>
        <p:sp>
          <p:nvSpPr>
            <p:cNvPr id="19" name="Rectangle: Rounded Corners 19">
              <a:hlinkClick r:id="rId4" action="ppaction://hlinksldjump"/>
              <a:extLst>
                <a:ext uri="{FF2B5EF4-FFF2-40B4-BE49-F238E27FC236}">
                  <a16:creationId xmlns:a16="http://schemas.microsoft.com/office/drawing/2014/main" id="{09A1B467-3423-AA73-C308-1BEA7EF6DE7C}"/>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9" action="ppaction://hlinksldjump"/>
                </a:rPr>
                <a:t>Series and parallel circuits</a:t>
              </a:r>
              <a:endParaRPr lang="en-GB" sz="1800" b="1" dirty="0">
                <a:solidFill>
                  <a:schemeClr val="accent1"/>
                </a:solidFill>
                <a:latin typeface="+mj-lt"/>
                <a:cs typeface="Arial" panose="020B0604020202020204" pitchFamily="34" charset="0"/>
              </a:endParaRPr>
            </a:p>
          </p:txBody>
        </p:sp>
        <p:sp>
          <p:nvSpPr>
            <p:cNvPr id="31" name="Oval 30">
              <a:hlinkClick r:id="rId4" action="ppaction://hlinksldjump"/>
              <a:extLst>
                <a:ext uri="{FF2B5EF4-FFF2-40B4-BE49-F238E27FC236}">
                  <a16:creationId xmlns:a16="http://schemas.microsoft.com/office/drawing/2014/main" id="{2B01B6DC-E167-55EC-ABBF-CF8305E4BFB6}"/>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3.4</a:t>
              </a:r>
            </a:p>
          </p:txBody>
        </p:sp>
      </p:grpSp>
      <p:grpSp>
        <p:nvGrpSpPr>
          <p:cNvPr id="32" name="Group 31" descr="3–5. Power and energy">
            <a:extLst>
              <a:ext uri="{FF2B5EF4-FFF2-40B4-BE49-F238E27FC236}">
                <a16:creationId xmlns:a16="http://schemas.microsoft.com/office/drawing/2014/main" id="{BCCAAFC5-800C-FFE8-FF20-1BCEB02C24FB}"/>
              </a:ext>
            </a:extLst>
          </p:cNvPr>
          <p:cNvGrpSpPr/>
          <p:nvPr/>
        </p:nvGrpSpPr>
        <p:grpSpPr>
          <a:xfrm>
            <a:off x="6336030" y="2384459"/>
            <a:ext cx="4775638" cy="1045440"/>
            <a:chOff x="1096058" y="1269550"/>
            <a:chExt cx="4775638" cy="1045440"/>
          </a:xfrm>
        </p:grpSpPr>
        <p:sp>
          <p:nvSpPr>
            <p:cNvPr id="33" name="Rectangle: Rounded Corners 19">
              <a:hlinkClick r:id="rId4" action="ppaction://hlinksldjump"/>
              <a:extLst>
                <a:ext uri="{FF2B5EF4-FFF2-40B4-BE49-F238E27FC236}">
                  <a16:creationId xmlns:a16="http://schemas.microsoft.com/office/drawing/2014/main" id="{4EF9E286-B727-6697-E323-4BCB28F47E9B}"/>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0" action="ppaction://hlinksldjump"/>
                </a:rPr>
                <a:t>Power and energy</a:t>
              </a:r>
              <a:endParaRPr lang="en-GB" sz="1800" b="1" dirty="0">
                <a:solidFill>
                  <a:schemeClr val="accent1"/>
                </a:solidFill>
                <a:latin typeface="+mj-lt"/>
                <a:cs typeface="Arial" panose="020B0604020202020204" pitchFamily="34" charset="0"/>
              </a:endParaRPr>
            </a:p>
          </p:txBody>
        </p:sp>
        <p:sp>
          <p:nvSpPr>
            <p:cNvPr id="43" name="Oval 42">
              <a:hlinkClick r:id="rId4" action="ppaction://hlinksldjump"/>
              <a:extLst>
                <a:ext uri="{FF2B5EF4-FFF2-40B4-BE49-F238E27FC236}">
                  <a16:creationId xmlns:a16="http://schemas.microsoft.com/office/drawing/2014/main" id="{1FAD40F4-BCC1-46F7-92AA-D9C9807F22A6}"/>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3.5</a:t>
              </a:r>
            </a:p>
          </p:txBody>
        </p:sp>
      </p:grpSp>
      <p:grpSp>
        <p:nvGrpSpPr>
          <p:cNvPr id="47" name="Group 46" descr="3–6. Energy efficiency and electrical appliances">
            <a:extLst>
              <a:ext uri="{FF2B5EF4-FFF2-40B4-BE49-F238E27FC236}">
                <a16:creationId xmlns:a16="http://schemas.microsoft.com/office/drawing/2014/main" id="{72A78F64-4557-DE87-DD35-A3324E96462D}"/>
              </a:ext>
            </a:extLst>
          </p:cNvPr>
          <p:cNvGrpSpPr/>
          <p:nvPr/>
        </p:nvGrpSpPr>
        <p:grpSpPr>
          <a:xfrm>
            <a:off x="6323282" y="3499368"/>
            <a:ext cx="4775638" cy="1045440"/>
            <a:chOff x="1096058" y="1269550"/>
            <a:chExt cx="4775638" cy="1045440"/>
          </a:xfrm>
        </p:grpSpPr>
        <p:sp>
          <p:nvSpPr>
            <p:cNvPr id="48" name="Rectangle: Rounded Corners 19">
              <a:hlinkClick r:id="rId4" action="ppaction://hlinksldjump"/>
              <a:extLst>
                <a:ext uri="{FF2B5EF4-FFF2-40B4-BE49-F238E27FC236}">
                  <a16:creationId xmlns:a16="http://schemas.microsoft.com/office/drawing/2014/main" id="{52EF930E-60F1-BA91-F9D1-39669537985B}"/>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1" action="ppaction://hlinksldjump"/>
                </a:rPr>
                <a:t>Energy efficiency and electrical appliances</a:t>
              </a:r>
              <a:endParaRPr lang="en-GB" sz="1800" b="1" dirty="0">
                <a:solidFill>
                  <a:schemeClr val="accent1"/>
                </a:solidFill>
                <a:latin typeface="+mj-lt"/>
                <a:cs typeface="Arial" panose="020B0604020202020204" pitchFamily="34" charset="0"/>
              </a:endParaRPr>
            </a:p>
          </p:txBody>
        </p:sp>
        <p:sp>
          <p:nvSpPr>
            <p:cNvPr id="49" name="Oval 48">
              <a:hlinkClick r:id="rId4" action="ppaction://hlinksldjump"/>
              <a:extLst>
                <a:ext uri="{FF2B5EF4-FFF2-40B4-BE49-F238E27FC236}">
                  <a16:creationId xmlns:a16="http://schemas.microsoft.com/office/drawing/2014/main" id="{E8343195-44D8-AA3F-7269-72EFAE481278}"/>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3.6</a:t>
              </a:r>
            </a:p>
          </p:txBody>
        </p:sp>
      </p:grpSp>
      <p:grpSp>
        <p:nvGrpSpPr>
          <p:cNvPr id="50" name="Group 49" descr="3–7. Energy bill">
            <a:extLst>
              <a:ext uri="{FF2B5EF4-FFF2-40B4-BE49-F238E27FC236}">
                <a16:creationId xmlns:a16="http://schemas.microsoft.com/office/drawing/2014/main" id="{AFB403A3-3EE5-6602-B318-EA112E940CF5}"/>
              </a:ext>
            </a:extLst>
          </p:cNvPr>
          <p:cNvGrpSpPr/>
          <p:nvPr/>
        </p:nvGrpSpPr>
        <p:grpSpPr>
          <a:xfrm>
            <a:off x="6310534" y="4614277"/>
            <a:ext cx="4775638" cy="1045440"/>
            <a:chOff x="1096058" y="1269550"/>
            <a:chExt cx="4775638" cy="1045440"/>
          </a:xfrm>
        </p:grpSpPr>
        <p:sp>
          <p:nvSpPr>
            <p:cNvPr id="51" name="Rectangle: Rounded Corners 19">
              <a:hlinkClick r:id="rId4" action="ppaction://hlinksldjump"/>
              <a:extLst>
                <a:ext uri="{FF2B5EF4-FFF2-40B4-BE49-F238E27FC236}">
                  <a16:creationId xmlns:a16="http://schemas.microsoft.com/office/drawing/2014/main" id="{2BFB31E1-1F2F-C081-978C-EDDB0A2A09D5}"/>
                </a:ext>
                <a:ext uri="{C183D7F6-B498-43B3-948B-1728B52AA6E4}">
                  <adec:decorative xmlns:adec="http://schemas.microsoft.com/office/drawing/2017/decorative" val="1"/>
                </a:ext>
              </a:extLst>
            </p:cNvPr>
            <p:cNvSpPr/>
            <p:nvPr/>
          </p:nvSpPr>
          <p:spPr>
            <a:xfrm>
              <a:off x="1773840" y="1333573"/>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GB" sz="1800" b="1" dirty="0">
                  <a:solidFill>
                    <a:schemeClr val="accent1"/>
                  </a:solidFill>
                  <a:latin typeface="+mj-lt"/>
                  <a:cs typeface="Arial" panose="020B0604020202020204" pitchFamily="34" charset="0"/>
                  <a:hlinkClick r:id="rId12" action="ppaction://hlinksldjump"/>
                </a:rPr>
                <a:t>Energy bill</a:t>
              </a:r>
              <a:endParaRPr lang="en-GB" sz="1800" b="1" dirty="0">
                <a:solidFill>
                  <a:schemeClr val="accent1"/>
                </a:solidFill>
                <a:latin typeface="+mj-lt"/>
                <a:cs typeface="Arial" panose="020B0604020202020204" pitchFamily="34" charset="0"/>
              </a:endParaRPr>
            </a:p>
          </p:txBody>
        </p:sp>
        <p:sp>
          <p:nvSpPr>
            <p:cNvPr id="52" name="Oval 51">
              <a:hlinkClick r:id="rId4" action="ppaction://hlinksldjump"/>
              <a:extLst>
                <a:ext uri="{FF2B5EF4-FFF2-40B4-BE49-F238E27FC236}">
                  <a16:creationId xmlns:a16="http://schemas.microsoft.com/office/drawing/2014/main" id="{E2AB0308-29A4-DE2C-ECCB-E474448A09B0}"/>
                </a:ext>
              </a:extLst>
            </p:cNvPr>
            <p:cNvSpPr/>
            <p:nvPr/>
          </p:nvSpPr>
          <p:spPr>
            <a:xfrm>
              <a:off x="1096058" y="1269550"/>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3.7</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232090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2.1 Renewable energy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0BE22E6C-7D5B-AE6A-1A16-735A13396E3D}"/>
              </a:ext>
            </a:extLst>
          </p:cNvPr>
          <p:cNvGraphicFramePr>
            <a:graphicFrameLocks noGrp="1"/>
          </p:cNvGraphicFramePr>
          <p:nvPr>
            <p:extLst>
              <p:ext uri="{D42A27DB-BD31-4B8C-83A1-F6EECF244321}">
                <p14:modId xmlns:p14="http://schemas.microsoft.com/office/powerpoint/2010/main" val="2613429039"/>
              </p:ext>
            </p:extLst>
          </p:nvPr>
        </p:nvGraphicFramePr>
        <p:xfrm>
          <a:off x="359998" y="1916174"/>
          <a:ext cx="11126369" cy="442468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define renewable sources of energy and identify examples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collect and record data from Google Maps and add it to the class dataset</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Arial" panose="020B0604020202020204" pitchFamily="34" charset="0"/>
                          <a:cs typeface="Arial" panose="020B0604020202020204" pitchFamily="34" charset="0"/>
                        </a:rPr>
                        <a:t>to represent and </a:t>
                      </a:r>
                      <a:r>
                        <a:rPr lang="en-US" sz="1800" dirty="0" err="1">
                          <a:latin typeface="Arial" panose="020B0604020202020204" pitchFamily="34" charset="0"/>
                          <a:cs typeface="Arial" panose="020B0604020202020204" pitchFamily="34" charset="0"/>
                        </a:rPr>
                        <a:t>organise</a:t>
                      </a:r>
                      <a:r>
                        <a:rPr lang="en-US" sz="1800" dirty="0">
                          <a:latin typeface="Arial" panose="020B0604020202020204" pitchFamily="34" charset="0"/>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calculate the percentage of properties that have solar power from a sample</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estimate the percentage of properties with rooftop solar and support my claim with evidence. </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425531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latin typeface="+mj-lt"/>
              </a:rPr>
              <a:t>2.1 Frayer diagram – renewable energy</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27914" y="6522"/>
            <a:ext cx="2653156" cy="4778625"/>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14100000" sx="103000" sy="103000" algn="ctr" rotWithShape="0">
              <a:srgbClr val="2E75B5">
                <a:alpha val="34900"/>
              </a:srgbClr>
            </a:outerShdw>
          </a:effectLst>
        </p:spPr>
        <p:txBody>
          <a:bodyPr spcFirstLastPara="1" wrap="square" lIns="121900" tIns="121900" rIns="121900" bIns="121900" anchor="ctr" anchorCtr="0">
            <a:noAutofit/>
          </a:bodyPr>
          <a:lstStyle/>
          <a:p>
            <a:endParaRPr sz="4800">
              <a:latin typeface="Calibri"/>
              <a:ea typeface="Calibri"/>
              <a:cs typeface="Calibri"/>
              <a:sym typeface="Calibri"/>
            </a:endParaRPr>
          </a:p>
        </p:txBody>
      </p:sp>
      <p:sp>
        <p:nvSpPr>
          <p:cNvPr id="10" name="Google Shape;76;p15">
            <a:extLst>
              <a:ext uri="{FF2B5EF4-FFF2-40B4-BE49-F238E27FC236}">
                <a16:creationId xmlns:a16="http://schemas.microsoft.com/office/drawing/2014/main" id="{6ED0F1A0-2A35-FB6F-383B-70301D4763AF}"/>
              </a:ext>
              <a:ext uri="{C183D7F6-B498-43B3-948B-1728B52AA6E4}">
                <adec:decorative xmlns:adec="http://schemas.microsoft.com/office/drawing/2017/decorative" val="1"/>
              </a:ext>
            </a:extLst>
          </p:cNvPr>
          <p:cNvSpPr/>
          <p:nvPr/>
        </p:nvSpPr>
        <p:spPr>
          <a:xfrm rot="10800000">
            <a:off x="1244907" y="3825132"/>
            <a:ext cx="4798541"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outerShdw blurRad="127000" dist="50800" dir="5400000" sx="103000" sy="103000" algn="ctr" rotWithShape="0">
              <a:srgbClr val="2E75B5">
                <a:alpha val="34900"/>
              </a:srgbClr>
            </a:outerShdw>
          </a:effectLst>
        </p:spPr>
        <p:txBody>
          <a:bodyPr spcFirstLastPara="1" wrap="square" lIns="121900" tIns="121900" rIns="121900" bIns="121900" anchor="ctr" anchorCtr="0">
            <a:noAutofit/>
          </a:bodyPr>
          <a:lstStyle/>
          <a:p>
            <a:endParaRPr sz="3200"/>
          </a:p>
        </p:txBody>
      </p:sp>
      <p:sp>
        <p:nvSpPr>
          <p:cNvPr id="14" name="Google Shape;80;p15">
            <a:extLst>
              <a:ext uri="{FF2B5EF4-FFF2-40B4-BE49-F238E27FC236}">
                <a16:creationId xmlns:a16="http://schemas.microsoft.com/office/drawing/2014/main" id="{714A8B38-2B9E-D1AE-3047-E392E8AB5C12}"/>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r>
              <a:rPr lang="en-AU" sz="2000" b="1" dirty="0">
                <a:solidFill>
                  <a:srgbClr val="1E4E79"/>
                </a:solidFill>
                <a:latin typeface="+mj-lt"/>
                <a:ea typeface="Calibri"/>
                <a:cs typeface="Calibri"/>
                <a:sym typeface="Calibri"/>
              </a:rPr>
              <a:t>Renewable energy</a:t>
            </a:r>
            <a:endParaRPr lang="en-AU" sz="2000" dirty="0">
              <a:latin typeface="+mj-lt"/>
            </a:endParaRPr>
          </a:p>
        </p:txBody>
      </p:sp>
      <p:sp>
        <p:nvSpPr>
          <p:cNvPr id="7" name="Google Shape;73;p15">
            <a:extLst>
              <a:ext uri="{FF2B5EF4-FFF2-40B4-BE49-F238E27FC236}">
                <a16:creationId xmlns:a16="http://schemas.microsoft.com/office/drawing/2014/main" id="{3F855772-83DD-B6CA-8877-02AF4D56770D}"/>
              </a:ext>
            </a:extLst>
          </p:cNvPr>
          <p:cNvSpPr txBox="1"/>
          <p:nvPr/>
        </p:nvSpPr>
        <p:spPr>
          <a:xfrm>
            <a:off x="1084243" y="1055545"/>
            <a:ext cx="4959562" cy="1979125"/>
          </a:xfrm>
          <a:prstGeom prst="rect">
            <a:avLst/>
          </a:prstGeom>
          <a:noFill/>
          <a:ln>
            <a:noFill/>
          </a:ln>
        </p:spPr>
        <p:txBody>
          <a:bodyPr spcFirstLastPara="1" wrap="square" lIns="151700" tIns="151700" rIns="151700" bIns="151700" anchor="t" anchorCtr="0">
            <a:noAutofit/>
          </a:bodyPr>
          <a:lstStyle/>
          <a:p>
            <a:pPr marL="479988">
              <a:lnSpc>
                <a:spcPct val="90000"/>
              </a:lnSpc>
              <a:buClr>
                <a:srgbClr val="1E4E79"/>
              </a:buClr>
              <a:buSzPts val="1600"/>
            </a:pPr>
            <a:br>
              <a:rPr lang="en" sz="2000" b="1">
                <a:solidFill>
                  <a:srgbClr val="1E4E79"/>
                </a:solidFill>
                <a:latin typeface="+mj-lt"/>
                <a:ea typeface="Calibri"/>
                <a:cs typeface="Calibri"/>
                <a:sym typeface="Calibri"/>
              </a:rPr>
            </a:br>
            <a:r>
              <a:rPr lang="en" sz="2000" b="1">
                <a:solidFill>
                  <a:srgbClr val="1E4E79"/>
                </a:solidFill>
                <a:latin typeface="+mj-lt"/>
                <a:ea typeface="Calibri"/>
                <a:cs typeface="Calibri"/>
                <a:sym typeface="Calibri"/>
              </a:rPr>
              <a:t>Definition </a:t>
            </a:r>
            <a:br>
              <a:rPr lang="en" sz="2000">
                <a:solidFill>
                  <a:srgbClr val="1E4E79"/>
                </a:solidFill>
                <a:latin typeface="+mj-lt"/>
                <a:ea typeface="Calibri"/>
                <a:cs typeface="Calibri"/>
                <a:sym typeface="Calibri"/>
              </a:rPr>
            </a:br>
            <a:endParaRPr sz="2000">
              <a:solidFill>
                <a:srgbClr val="1E4E79"/>
              </a:solidFill>
              <a:latin typeface="+mj-lt"/>
            </a:endParaRPr>
          </a:p>
        </p:txBody>
      </p:sp>
      <p:sp>
        <p:nvSpPr>
          <p:cNvPr id="9" name="Google Shape;75;p15">
            <a:extLst>
              <a:ext uri="{FF2B5EF4-FFF2-40B4-BE49-F238E27FC236}">
                <a16:creationId xmlns:a16="http://schemas.microsoft.com/office/drawing/2014/main" id="{B54D32B7-A64E-4092-2257-C00B6F686ED6}"/>
              </a:ext>
            </a:extLst>
          </p:cNvPr>
          <p:cNvSpPr txBox="1"/>
          <p:nvPr/>
        </p:nvSpPr>
        <p:spPr>
          <a:xfrm>
            <a:off x="6207357" y="954300"/>
            <a:ext cx="4900400" cy="2066400"/>
          </a:xfrm>
          <a:prstGeom prst="rect">
            <a:avLst/>
          </a:prstGeom>
          <a:noFill/>
          <a:ln>
            <a:noFill/>
          </a:ln>
        </p:spPr>
        <p:txBody>
          <a:bodyPr spcFirstLastPara="1" wrap="square" lIns="0" tIns="170667" rIns="170667" bIns="170667" anchor="t" anchorCtr="0">
            <a:noAutofit/>
          </a:bodyPr>
          <a:lstStyle/>
          <a:p>
            <a:pPr marL="479988">
              <a:lnSpc>
                <a:spcPct val="90000"/>
              </a:lnSpc>
              <a:buClr>
                <a:srgbClr val="1E4E79"/>
              </a:buClr>
              <a:buSzPts val="1800"/>
            </a:pPr>
            <a:br>
              <a:rPr lang="en" sz="2000" b="1">
                <a:solidFill>
                  <a:srgbClr val="1E4E79"/>
                </a:solidFill>
                <a:latin typeface="+mj-lt"/>
                <a:ea typeface="Calibri"/>
                <a:cs typeface="Calibri"/>
                <a:sym typeface="Calibri"/>
              </a:rPr>
            </a:br>
            <a:r>
              <a:rPr lang="en" sz="2000" b="1">
                <a:solidFill>
                  <a:srgbClr val="1E4E79"/>
                </a:solidFill>
                <a:latin typeface="+mj-lt"/>
                <a:ea typeface="Calibri"/>
                <a:cs typeface="Calibri"/>
                <a:sym typeface="Calibri"/>
              </a:rPr>
              <a:t>Diagram or facts</a:t>
            </a:r>
            <a:br>
              <a:rPr lang="en" sz="2000" b="1">
                <a:solidFill>
                  <a:srgbClr val="1E4E79"/>
                </a:solidFill>
                <a:latin typeface="+mj-lt"/>
                <a:ea typeface="Calibri"/>
                <a:cs typeface="Calibri"/>
                <a:sym typeface="Calibri"/>
              </a:rPr>
            </a:br>
            <a:endParaRPr sz="2000">
              <a:solidFill>
                <a:srgbClr val="1E4E79"/>
              </a:solidFill>
              <a:latin typeface="+mj-lt"/>
              <a:ea typeface="Calibri"/>
              <a:cs typeface="Calibri"/>
              <a:sym typeface="Calibri"/>
            </a:endParaRPr>
          </a:p>
        </p:txBody>
      </p:sp>
      <p:sp>
        <p:nvSpPr>
          <p:cNvPr id="11" name="Google Shape;77;p15">
            <a:extLst>
              <a:ext uri="{FF2B5EF4-FFF2-40B4-BE49-F238E27FC236}">
                <a16:creationId xmlns:a16="http://schemas.microsoft.com/office/drawing/2014/main" id="{4F631DBC-E6EC-8DBE-99D0-16D0532E07C8}"/>
              </a:ext>
            </a:extLst>
          </p:cNvPr>
          <p:cNvSpPr txBox="1"/>
          <p:nvPr/>
        </p:nvSpPr>
        <p:spPr>
          <a:xfrm>
            <a:off x="1084605" y="4542295"/>
            <a:ext cx="4959200" cy="2150400"/>
          </a:xfrm>
          <a:prstGeom prst="rect">
            <a:avLst/>
          </a:prstGeom>
          <a:noFill/>
          <a:ln>
            <a:noFill/>
          </a:ln>
        </p:spPr>
        <p:txBody>
          <a:bodyPr spcFirstLastPara="1" wrap="square" lIns="151700" tIns="0" rIns="151700" bIns="151700" anchor="t" anchorCtr="0">
            <a:noAutofit/>
          </a:bodyPr>
          <a:lstStyle/>
          <a:p>
            <a:pPr marL="479988">
              <a:buClr>
                <a:srgbClr val="1E4E79"/>
              </a:buClr>
              <a:buSzPts val="1600"/>
            </a:pPr>
            <a:r>
              <a:rPr lang="en" sz="2000" b="1">
                <a:solidFill>
                  <a:srgbClr val="1E4E79"/>
                </a:solidFill>
                <a:latin typeface="+mj-lt"/>
                <a:ea typeface="Calibri"/>
                <a:cs typeface="Calibri"/>
                <a:sym typeface="Calibri"/>
              </a:rPr>
              <a:t>Examples</a:t>
            </a:r>
            <a:br>
              <a:rPr lang="en" sz="2000" b="1">
                <a:solidFill>
                  <a:srgbClr val="1E4E79"/>
                </a:solidFill>
                <a:latin typeface="+mj-lt"/>
                <a:ea typeface="Calibri"/>
                <a:cs typeface="Calibri"/>
                <a:sym typeface="Calibri"/>
              </a:rPr>
            </a:br>
            <a:endParaRPr sz="2000">
              <a:solidFill>
                <a:srgbClr val="1E4E79"/>
              </a:solidFill>
              <a:latin typeface="+mj-lt"/>
              <a:ea typeface="Calibri"/>
              <a:cs typeface="Calibri"/>
              <a:sym typeface="Calibri"/>
            </a:endParaRPr>
          </a:p>
        </p:txBody>
      </p:sp>
      <p:sp>
        <p:nvSpPr>
          <p:cNvPr id="13" name="Google Shape;79;p15">
            <a:extLst>
              <a:ext uri="{FF2B5EF4-FFF2-40B4-BE49-F238E27FC236}">
                <a16:creationId xmlns:a16="http://schemas.microsoft.com/office/drawing/2014/main" id="{27741B3C-016C-1750-A9AB-418ED052BAD7}"/>
              </a:ext>
            </a:extLst>
          </p:cNvPr>
          <p:cNvSpPr txBox="1"/>
          <p:nvPr/>
        </p:nvSpPr>
        <p:spPr>
          <a:xfrm>
            <a:off x="6214844" y="4543235"/>
            <a:ext cx="4885200" cy="2147600"/>
          </a:xfrm>
          <a:prstGeom prst="rect">
            <a:avLst/>
          </a:prstGeom>
          <a:noFill/>
          <a:ln>
            <a:noFill/>
          </a:ln>
        </p:spPr>
        <p:txBody>
          <a:bodyPr spcFirstLastPara="1" wrap="square" lIns="0" tIns="0" rIns="151700" bIns="151700" anchor="t" anchorCtr="0">
            <a:noAutofit/>
          </a:bodyPr>
          <a:lstStyle/>
          <a:p>
            <a:pPr marL="479988">
              <a:lnSpc>
                <a:spcPct val="90000"/>
              </a:lnSpc>
              <a:buClr>
                <a:srgbClr val="1E4E79"/>
              </a:buClr>
              <a:buSzPts val="1600"/>
            </a:pPr>
            <a:r>
              <a:rPr lang="en" sz="2000" b="1">
                <a:solidFill>
                  <a:srgbClr val="1E4E79"/>
                </a:solidFill>
                <a:latin typeface="+mj-lt"/>
                <a:ea typeface="Calibri"/>
                <a:cs typeface="Calibri"/>
                <a:sym typeface="Calibri"/>
              </a:rPr>
              <a:t>Non-examples</a:t>
            </a:r>
            <a:br>
              <a:rPr lang="en" sz="2000" b="1">
                <a:solidFill>
                  <a:srgbClr val="1E4E79"/>
                </a:solidFill>
                <a:latin typeface="+mj-lt"/>
                <a:ea typeface="Calibri"/>
                <a:cs typeface="Calibri"/>
                <a:sym typeface="Calibri"/>
              </a:rPr>
            </a:br>
            <a:endParaRPr sz="2000">
              <a:solidFill>
                <a:srgbClr val="1E4E79"/>
              </a:solidFill>
              <a:latin typeface="+mj-lt"/>
              <a:ea typeface="Calibri"/>
              <a:cs typeface="Calibri"/>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116673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58EE7A9-A7F1-B741-E99D-5441DEEC8356}"/>
              </a:ext>
            </a:extLst>
          </p:cNvPr>
          <p:cNvSpPr>
            <a:spLocks noGrp="1"/>
          </p:cNvSpPr>
          <p:nvPr>
            <p:ph type="title"/>
          </p:nvPr>
        </p:nvSpPr>
        <p:spPr/>
        <p:txBody>
          <a:bodyPr/>
          <a:lstStyle/>
          <a:p>
            <a:r>
              <a:rPr lang="en-AU" dirty="0">
                <a:latin typeface="+mj-lt"/>
              </a:rPr>
              <a:t>2.1 Frayer diagram – renewable energy (answer)</a:t>
            </a:r>
          </a:p>
        </p:txBody>
      </p:sp>
      <p:sp>
        <p:nvSpPr>
          <p:cNvPr id="6" name="Google Shape;72;p15">
            <a:extLst>
              <a:ext uri="{FF2B5EF4-FFF2-40B4-BE49-F238E27FC236}">
                <a16:creationId xmlns:a16="http://schemas.microsoft.com/office/drawing/2014/main" id="{131CF01E-E1A4-D22A-22D9-25ABB9799BA3}"/>
              </a:ext>
              <a:ext uri="{C183D7F6-B498-43B3-948B-1728B52AA6E4}">
                <adec:decorative xmlns:adec="http://schemas.microsoft.com/office/drawing/2017/decorative" val="1"/>
              </a:ext>
            </a:extLst>
          </p:cNvPr>
          <p:cNvSpPr/>
          <p:nvPr/>
        </p:nvSpPr>
        <p:spPr>
          <a:xfrm rot="-5400000">
            <a:off x="2317779" y="-3614"/>
            <a:ext cx="2653156" cy="4798898"/>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glow rad="228600">
              <a:schemeClr val="accent4">
                <a:alpha val="40000"/>
              </a:schemeClr>
            </a:glow>
          </a:effectLst>
        </p:spPr>
        <p:txBody>
          <a:bodyPr spcFirstLastPara="1" vert="vert" wrap="square" lIns="121900" tIns="121900" rIns="121900" bIns="121900" anchor="t" anchorCtr="0">
            <a:noAutofit/>
          </a:bodyPr>
          <a:lstStyle/>
          <a:p>
            <a:pPr marL="365125">
              <a:lnSpc>
                <a:spcPct val="114000"/>
              </a:lnSpc>
              <a:buClr>
                <a:srgbClr val="1E4E79"/>
              </a:buClr>
              <a:buSzPts val="1600"/>
            </a:pPr>
            <a:endParaRPr lang="en-AU" sz="1600" dirty="0">
              <a:solidFill>
                <a:srgbClr val="1E4E79"/>
              </a:solidFill>
            </a:endParaRPr>
          </a:p>
        </p:txBody>
      </p:sp>
      <p:sp>
        <p:nvSpPr>
          <p:cNvPr id="8" name="Google Shape;74;p15">
            <a:extLst>
              <a:ext uri="{FF2B5EF4-FFF2-40B4-BE49-F238E27FC236}">
                <a16:creationId xmlns:a16="http://schemas.microsoft.com/office/drawing/2014/main" id="{9C3045CE-B476-5EF3-5A78-B7C5B8B8DFEA}"/>
              </a:ext>
              <a:ext uri="{C183D7F6-B498-43B3-948B-1728B52AA6E4}">
                <adec:decorative xmlns:adec="http://schemas.microsoft.com/office/drawing/2017/decorative" val="1"/>
              </a:ext>
            </a:extLst>
          </p:cNvPr>
          <p:cNvSpPr/>
          <p:nvPr/>
        </p:nvSpPr>
        <p:spPr>
          <a:xfrm>
            <a:off x="6207357" y="1055543"/>
            <a:ext cx="4719464" cy="2653157"/>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glow rad="228600">
              <a:schemeClr val="accent4">
                <a:alpha val="40000"/>
              </a:schemeClr>
            </a:glow>
          </a:effectLst>
        </p:spPr>
        <p:txBody>
          <a:bodyPr spcFirstLastPara="1" wrap="square" lIns="121900" tIns="121900" rIns="121900" bIns="121900" anchor="t" anchorCtr="0">
            <a:noAutofit/>
          </a:bodyPr>
          <a:lstStyle/>
          <a:p>
            <a:pPr marL="720725" indent="-304800">
              <a:lnSpc>
                <a:spcPct val="114000"/>
              </a:lnSpc>
              <a:buClr>
                <a:srgbClr val="1E4E79"/>
              </a:buClr>
              <a:buSzPts val="1800"/>
            </a:pPr>
            <a:endParaRPr lang="en-AU" sz="1600" dirty="0">
              <a:solidFill>
                <a:srgbClr val="1E4E79"/>
              </a:solidFill>
              <a:ea typeface="Calibri"/>
              <a:cs typeface="Calibri"/>
              <a:sym typeface="Calibri"/>
            </a:endParaRPr>
          </a:p>
        </p:txBody>
      </p:sp>
      <p:sp>
        <p:nvSpPr>
          <p:cNvPr id="5" name="Google Shape;72;p15">
            <a:extLst>
              <a:ext uri="{FF2B5EF4-FFF2-40B4-BE49-F238E27FC236}">
                <a16:creationId xmlns:a16="http://schemas.microsoft.com/office/drawing/2014/main" id="{B2E0B06C-4EF5-B5F8-7801-DFF8096E34EF}"/>
              </a:ext>
              <a:ext uri="{C183D7F6-B498-43B3-948B-1728B52AA6E4}">
                <adec:decorative xmlns:adec="http://schemas.microsoft.com/office/drawing/2017/decorative" val="1"/>
              </a:ext>
            </a:extLst>
          </p:cNvPr>
          <p:cNvSpPr/>
          <p:nvPr/>
        </p:nvSpPr>
        <p:spPr>
          <a:xfrm rot="5400000" flipV="1">
            <a:off x="2317780" y="2789974"/>
            <a:ext cx="2653156" cy="4798897"/>
          </a:xfrm>
          <a:prstGeom prst="round1Rect">
            <a:avLst>
              <a:gd name="adj" fmla="val 16667"/>
            </a:avLst>
          </a:prstGeom>
          <a:solidFill>
            <a:schemeClr val="lt1"/>
          </a:solidFill>
          <a:ln w="19050" cap="rnd" cmpd="sng">
            <a:solidFill>
              <a:srgbClr val="1E4E79"/>
            </a:solidFill>
            <a:prstDash val="dot"/>
            <a:round/>
            <a:headEnd type="none" w="sm" len="sm"/>
            <a:tailEnd type="none" w="sm" len="sm"/>
          </a:ln>
          <a:effectLst>
            <a:glow rad="228600">
              <a:schemeClr val="accent4">
                <a:alpha val="40000"/>
              </a:schemeClr>
            </a:glow>
          </a:effectLst>
        </p:spPr>
        <p:txBody>
          <a:bodyPr spcFirstLastPara="1" vert="vert" wrap="square" lIns="121900" tIns="121900" rIns="121900" bIns="121900" anchor="b" anchorCtr="0">
            <a:noAutofit/>
          </a:bodyPr>
          <a:lstStyle/>
          <a:p>
            <a:pPr marL="720725" indent="-355600">
              <a:lnSpc>
                <a:spcPct val="114000"/>
              </a:lnSpc>
              <a:buClr>
                <a:srgbClr val="1E4E79"/>
              </a:buClr>
              <a:buSzPts val="1600"/>
            </a:pPr>
            <a:endParaRPr lang="en-AU" sz="1600" dirty="0">
              <a:solidFill>
                <a:srgbClr val="1E4E79"/>
              </a:solidFill>
              <a:ea typeface="Calibri"/>
              <a:cs typeface="Calibri"/>
              <a:sym typeface="Calibri"/>
            </a:endParaRPr>
          </a:p>
        </p:txBody>
      </p:sp>
      <p:sp>
        <p:nvSpPr>
          <p:cNvPr id="12" name="Google Shape;78;p15">
            <a:extLst>
              <a:ext uri="{FF2B5EF4-FFF2-40B4-BE49-F238E27FC236}">
                <a16:creationId xmlns:a16="http://schemas.microsoft.com/office/drawing/2014/main" id="{EF777201-4861-1ABB-6EB5-24544F249740}"/>
              </a:ext>
              <a:ext uri="{C183D7F6-B498-43B3-948B-1728B52AA6E4}">
                <adec:decorative xmlns:adec="http://schemas.microsoft.com/office/drawing/2017/decorative" val="1"/>
              </a:ext>
            </a:extLst>
          </p:cNvPr>
          <p:cNvSpPr/>
          <p:nvPr/>
        </p:nvSpPr>
        <p:spPr>
          <a:xfrm rot="5400000">
            <a:off x="7255484" y="2786681"/>
            <a:ext cx="2651063" cy="4732155"/>
          </a:xfrm>
          <a:prstGeom prst="round1Rect">
            <a:avLst>
              <a:gd name="adj" fmla="val 16667"/>
            </a:avLst>
          </a:prstGeom>
          <a:solidFill>
            <a:schemeClr val="lt1"/>
          </a:solidFill>
          <a:ln w="19050" cap="rnd" cmpd="sng">
            <a:solidFill>
              <a:srgbClr val="1E4E79"/>
            </a:solidFill>
            <a:prstDash val="dot"/>
            <a:miter lim="800000"/>
            <a:headEnd type="none" w="sm" len="sm"/>
            <a:tailEnd type="none" w="sm" len="sm"/>
          </a:ln>
          <a:effectLst>
            <a:glow rad="228600">
              <a:schemeClr val="accent4">
                <a:alpha val="40000"/>
              </a:schemeClr>
            </a:glow>
          </a:effectLst>
        </p:spPr>
        <p:txBody>
          <a:bodyPr spcFirstLastPara="1" vert="vert270" wrap="square" lIns="121900" tIns="121900" rIns="121900" bIns="121900" anchor="b" anchorCtr="0">
            <a:noAutofit/>
          </a:bodyPr>
          <a:lstStyle/>
          <a:p>
            <a:pPr marL="479988">
              <a:lnSpc>
                <a:spcPct val="114000"/>
              </a:lnSpc>
              <a:buClr>
                <a:srgbClr val="1E4E79"/>
              </a:buClr>
              <a:buSzPts val="1600"/>
            </a:pPr>
            <a:endParaRPr lang="en-AU" sz="1600" dirty="0">
              <a:solidFill>
                <a:srgbClr val="1E4E79"/>
              </a:solidFill>
              <a:ea typeface="Calibri"/>
              <a:cs typeface="Calibri"/>
              <a:sym typeface="Calibri"/>
            </a:endParaRPr>
          </a:p>
        </p:txBody>
      </p:sp>
      <p:sp>
        <p:nvSpPr>
          <p:cNvPr id="10" name="Google Shape;80;p15">
            <a:extLst>
              <a:ext uri="{FF2B5EF4-FFF2-40B4-BE49-F238E27FC236}">
                <a16:creationId xmlns:a16="http://schemas.microsoft.com/office/drawing/2014/main" id="{B8245CEA-B9DB-358A-F5B9-944F8979E6DC}"/>
              </a:ext>
              <a:ext uri="{C183D7F6-B498-43B3-948B-1728B52AA6E4}">
                <adec:decorative xmlns:adec="http://schemas.microsoft.com/office/drawing/2017/decorative" val="0"/>
              </a:ext>
            </a:extLst>
          </p:cNvPr>
          <p:cNvSpPr/>
          <p:nvPr/>
        </p:nvSpPr>
        <p:spPr>
          <a:xfrm>
            <a:off x="4698081" y="3429000"/>
            <a:ext cx="2827200" cy="718866"/>
          </a:xfrm>
          <a:prstGeom prst="roundRect">
            <a:avLst>
              <a:gd name="adj" fmla="val 16667"/>
            </a:avLst>
          </a:prstGeom>
          <a:solidFill>
            <a:schemeClr val="lt1"/>
          </a:solidFill>
          <a:ln w="50800" cap="flat" cmpd="thickThin">
            <a:solidFill>
              <a:srgbClr val="2E75B5"/>
            </a:solidFill>
            <a:prstDash val="solid"/>
            <a:miter lim="800000"/>
            <a:headEnd type="none" w="sm" len="sm"/>
            <a:tailEnd type="none" w="sm" len="sm"/>
          </a:ln>
        </p:spPr>
        <p:txBody>
          <a:bodyPr spcFirstLastPara="1" wrap="square" lIns="121900" tIns="121900" rIns="121900" bIns="121900" anchor="ctr" anchorCtr="0">
            <a:noAutofit/>
          </a:bodyPr>
          <a:lstStyle/>
          <a:p>
            <a:pPr marL="88900"/>
            <a:r>
              <a:rPr lang="en-AU" sz="2000" b="1" dirty="0">
                <a:latin typeface="+mj-lt"/>
                <a:ea typeface="Calibri"/>
                <a:cs typeface="Calibri"/>
                <a:sym typeface="Calibri"/>
              </a:rPr>
              <a:t>Renewable</a:t>
            </a:r>
            <a:r>
              <a:rPr lang="en-AU" sz="2000" b="1" dirty="0">
                <a:solidFill>
                  <a:srgbClr val="1E4E79"/>
                </a:solidFill>
                <a:latin typeface="+mj-lt"/>
                <a:ea typeface="Calibri"/>
                <a:cs typeface="Calibri"/>
                <a:sym typeface="Calibri"/>
              </a:rPr>
              <a:t> </a:t>
            </a:r>
            <a:r>
              <a:rPr lang="en-AU" sz="2000" b="1" dirty="0">
                <a:latin typeface="+mj-lt"/>
                <a:ea typeface="Calibri"/>
                <a:cs typeface="Calibri"/>
                <a:sym typeface="Calibri"/>
              </a:rPr>
              <a:t>energy</a:t>
            </a:r>
            <a:endParaRPr lang="en-AU" sz="2000" dirty="0">
              <a:latin typeface="+mj-lt"/>
            </a:endParaRPr>
          </a:p>
        </p:txBody>
      </p:sp>
      <p:sp>
        <p:nvSpPr>
          <p:cNvPr id="11" name="Google Shape;73;p15">
            <a:extLst>
              <a:ext uri="{FF2B5EF4-FFF2-40B4-BE49-F238E27FC236}">
                <a16:creationId xmlns:a16="http://schemas.microsoft.com/office/drawing/2014/main" id="{6560445A-230A-517A-4B9C-616AD523A4BB}"/>
              </a:ext>
            </a:extLst>
          </p:cNvPr>
          <p:cNvSpPr txBox="1"/>
          <p:nvPr/>
        </p:nvSpPr>
        <p:spPr>
          <a:xfrm>
            <a:off x="1244908" y="1069257"/>
            <a:ext cx="4778626" cy="1936094"/>
          </a:xfrm>
          <a:prstGeom prst="rect">
            <a:avLst/>
          </a:prstGeom>
          <a:noFill/>
          <a:ln>
            <a:noFill/>
          </a:ln>
        </p:spPr>
        <p:txBody>
          <a:bodyPr spcFirstLastPara="1" wrap="square" lIns="151700" tIns="151700" rIns="151700" bIns="151700" anchor="t" anchorCtr="0">
            <a:noAutofit/>
          </a:bodyPr>
          <a:lstStyle/>
          <a:p>
            <a:pPr marL="268288">
              <a:lnSpc>
                <a:spcPct val="114000"/>
              </a:lnSpc>
              <a:spcAft>
                <a:spcPts val="600"/>
              </a:spcAft>
              <a:buClr>
                <a:srgbClr val="1E4E79"/>
              </a:buClr>
              <a:buSzPts val="1600"/>
            </a:pPr>
            <a:r>
              <a:rPr lang="en" sz="1600" b="1" dirty="0">
                <a:latin typeface="+mj-lt"/>
                <a:cs typeface="Calibri"/>
                <a:sym typeface="Calibri"/>
              </a:rPr>
              <a:t>Definition</a:t>
            </a:r>
          </a:p>
          <a:p>
            <a:pPr marL="268288">
              <a:lnSpc>
                <a:spcPct val="114000"/>
              </a:lnSpc>
              <a:spcAft>
                <a:spcPts val="600"/>
              </a:spcAft>
              <a:buClr>
                <a:srgbClr val="1E4E79"/>
              </a:buClr>
              <a:buSzPts val="1600"/>
            </a:pPr>
            <a:r>
              <a:rPr lang="en" sz="1600" dirty="0">
                <a:latin typeface="+mj-lt"/>
                <a:cs typeface="Calibri"/>
                <a:sym typeface="Calibri"/>
              </a:rPr>
              <a:t>Sources of energy that cannot be exhausted; or can be restored in a human life span. </a:t>
            </a:r>
            <a:endParaRPr sz="1600" dirty="0">
              <a:latin typeface="+mj-lt"/>
              <a:cs typeface="Calibri"/>
            </a:endParaRPr>
          </a:p>
        </p:txBody>
      </p:sp>
      <p:sp>
        <p:nvSpPr>
          <p:cNvPr id="18" name="Google Shape;73;p15">
            <a:extLst>
              <a:ext uri="{FF2B5EF4-FFF2-40B4-BE49-F238E27FC236}">
                <a16:creationId xmlns:a16="http://schemas.microsoft.com/office/drawing/2014/main" id="{25CFB1FE-579D-E974-2534-651C080E5954}"/>
              </a:ext>
            </a:extLst>
          </p:cNvPr>
          <p:cNvSpPr txBox="1"/>
          <p:nvPr/>
        </p:nvSpPr>
        <p:spPr>
          <a:xfrm>
            <a:off x="6426872" y="973542"/>
            <a:ext cx="4959562" cy="2666869"/>
          </a:xfrm>
          <a:prstGeom prst="rect">
            <a:avLst/>
          </a:prstGeom>
          <a:noFill/>
          <a:ln>
            <a:noFill/>
          </a:ln>
        </p:spPr>
        <p:txBody>
          <a:bodyPr spcFirstLastPara="1" wrap="square" lIns="151700" tIns="151700" rIns="151700" bIns="151700" anchor="t" anchorCtr="0">
            <a:noAutofit/>
          </a:bodyPr>
          <a:lstStyle/>
          <a:p>
            <a:pPr>
              <a:spcAft>
                <a:spcPts val="600"/>
              </a:spcAft>
              <a:buClr>
                <a:srgbClr val="1E4E79"/>
              </a:buClr>
              <a:buSzPts val="1600"/>
            </a:pPr>
            <a:r>
              <a:rPr lang="en" sz="1600" b="1" dirty="0">
                <a:latin typeface="+mj-lt"/>
                <a:ea typeface="Calibri"/>
                <a:cs typeface="Calibri"/>
                <a:sym typeface="Calibri"/>
              </a:rPr>
              <a:t>Diagram or facts</a:t>
            </a:r>
          </a:p>
          <a:p>
            <a:pPr marL="285750" indent="-285750">
              <a:spcAft>
                <a:spcPts val="600"/>
              </a:spcAft>
              <a:buClr>
                <a:srgbClr val="1E4E79"/>
              </a:buClr>
              <a:buSzPts val="1600"/>
              <a:buFont typeface="Arial" panose="020B0604020202020204" pitchFamily="34" charset="0"/>
              <a:buChar char="•"/>
            </a:pPr>
            <a:r>
              <a:rPr lang="en" sz="1600" dirty="0">
                <a:ea typeface="Calibri"/>
                <a:cs typeface="Calibri"/>
                <a:sym typeface="Calibri"/>
              </a:rPr>
              <a:t>Infinite or naturally replenished over short periods</a:t>
            </a:r>
          </a:p>
          <a:p>
            <a:pPr marL="285750" indent="-285750">
              <a:spcAft>
                <a:spcPts val="600"/>
              </a:spcAft>
              <a:buClr>
                <a:srgbClr val="1E4E79"/>
              </a:buClr>
              <a:buSzPts val="1600"/>
              <a:buFont typeface="Arial" panose="020B0604020202020204" pitchFamily="34" charset="0"/>
              <a:buChar char="•"/>
            </a:pPr>
            <a:r>
              <a:rPr lang="en" sz="1600" dirty="0">
                <a:latin typeface="+mj-lt"/>
                <a:cs typeface="Calibri"/>
                <a:sym typeface="Calibri"/>
              </a:rPr>
              <a:t>Low environmental impact</a:t>
            </a:r>
          </a:p>
          <a:p>
            <a:pPr marL="285750" indent="-285750">
              <a:spcAft>
                <a:spcPts val="600"/>
              </a:spcAft>
              <a:buClr>
                <a:srgbClr val="1E4E79"/>
              </a:buClr>
              <a:buSzPts val="1600"/>
              <a:buFont typeface="Arial" panose="020B0604020202020204" pitchFamily="34" charset="0"/>
              <a:buChar char="•"/>
            </a:pPr>
            <a:r>
              <a:rPr lang="en" sz="1600" dirty="0">
                <a:latin typeface="+mj-lt"/>
                <a:cs typeface="Calibri"/>
                <a:sym typeface="Calibri"/>
              </a:rPr>
              <a:t>Efficiency can be variable based on technology/environmental conditions</a:t>
            </a:r>
          </a:p>
          <a:p>
            <a:pPr marL="285750" indent="-285750">
              <a:spcAft>
                <a:spcPts val="600"/>
              </a:spcAft>
              <a:buClr>
                <a:srgbClr val="1E4E79"/>
              </a:buClr>
              <a:buSzPts val="1600"/>
              <a:buFont typeface="Arial" panose="020B0604020202020204" pitchFamily="34" charset="0"/>
              <a:buChar char="•"/>
            </a:pPr>
            <a:r>
              <a:rPr lang="en" sz="1600" dirty="0">
                <a:latin typeface="+mj-lt"/>
                <a:cs typeface="Calibri"/>
                <a:sym typeface="Calibri"/>
              </a:rPr>
              <a:t>Rapid advancements in technology are improving efficiency and reducing costs</a:t>
            </a:r>
            <a:endParaRPr sz="1600" dirty="0">
              <a:latin typeface="+mj-lt"/>
            </a:endParaRPr>
          </a:p>
        </p:txBody>
      </p:sp>
      <p:sp>
        <p:nvSpPr>
          <p:cNvPr id="15" name="Google Shape;77;p15">
            <a:extLst>
              <a:ext uri="{FF2B5EF4-FFF2-40B4-BE49-F238E27FC236}">
                <a16:creationId xmlns:a16="http://schemas.microsoft.com/office/drawing/2014/main" id="{3852BB2C-B2E5-19EF-22B1-8BD74D9E201E}"/>
              </a:ext>
            </a:extLst>
          </p:cNvPr>
          <p:cNvSpPr txBox="1"/>
          <p:nvPr/>
        </p:nvSpPr>
        <p:spPr>
          <a:xfrm>
            <a:off x="1467672" y="4302445"/>
            <a:ext cx="4349227" cy="2150400"/>
          </a:xfrm>
          <a:prstGeom prst="rect">
            <a:avLst/>
          </a:prstGeom>
          <a:noFill/>
          <a:ln>
            <a:noFill/>
          </a:ln>
        </p:spPr>
        <p:txBody>
          <a:bodyPr spcFirstLastPara="1" wrap="square" lIns="151700" tIns="0" rIns="151700" bIns="151700" anchor="t" anchorCtr="0">
            <a:noAutofit/>
          </a:bodyPr>
          <a:lstStyle/>
          <a:p>
            <a:pPr>
              <a:spcAft>
                <a:spcPts val="600"/>
              </a:spcAft>
              <a:buClr>
                <a:srgbClr val="1E4E79"/>
              </a:buClr>
              <a:buSzPts val="1600"/>
            </a:pPr>
            <a:r>
              <a:rPr lang="en-AU" sz="1600" b="1" dirty="0">
                <a:latin typeface="+mj-lt"/>
                <a:ea typeface="Calibri"/>
                <a:cs typeface="Calibri"/>
                <a:sym typeface="Calibri"/>
              </a:rPr>
              <a:t>Examples</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Solar energy</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Wind energy</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Hydro energy</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Biomass</a:t>
            </a:r>
          </a:p>
          <a:p>
            <a:pPr marL="285750" indent="-285750">
              <a:spcAft>
                <a:spcPts val="600"/>
              </a:spcAft>
              <a:buClr>
                <a:srgbClr val="1E4E79"/>
              </a:buClr>
              <a:buSzPts val="1600"/>
              <a:buFont typeface="Arial" panose="020B0604020202020204" pitchFamily="34" charset="0"/>
              <a:buChar char="•"/>
            </a:pPr>
            <a:r>
              <a:rPr lang="en-AU" sz="1600" dirty="0">
                <a:ea typeface="Calibri"/>
                <a:cs typeface="Calibri"/>
                <a:sym typeface="Calibri"/>
              </a:rPr>
              <a:t>Geothermal energy</a:t>
            </a:r>
          </a:p>
        </p:txBody>
      </p:sp>
      <p:sp>
        <p:nvSpPr>
          <p:cNvPr id="17" name="Google Shape;79;p15">
            <a:extLst>
              <a:ext uri="{FF2B5EF4-FFF2-40B4-BE49-F238E27FC236}">
                <a16:creationId xmlns:a16="http://schemas.microsoft.com/office/drawing/2014/main" id="{45118062-B7F4-AF44-61C8-94A5CB34BF2C}"/>
              </a:ext>
            </a:extLst>
          </p:cNvPr>
          <p:cNvSpPr txBox="1"/>
          <p:nvPr/>
        </p:nvSpPr>
        <p:spPr>
          <a:xfrm>
            <a:off x="6426872" y="4305245"/>
            <a:ext cx="4122182" cy="2147600"/>
          </a:xfrm>
          <a:prstGeom prst="rect">
            <a:avLst/>
          </a:prstGeom>
          <a:noFill/>
          <a:ln>
            <a:noFill/>
          </a:ln>
        </p:spPr>
        <p:txBody>
          <a:bodyPr spcFirstLastPara="1" wrap="square" lIns="0" tIns="0" rIns="151700" bIns="151700" anchor="t" anchorCtr="0">
            <a:noAutofit/>
          </a:bodyPr>
          <a:lstStyle/>
          <a:p>
            <a:pPr>
              <a:lnSpc>
                <a:spcPct val="90000"/>
              </a:lnSpc>
              <a:spcAft>
                <a:spcPts val="600"/>
              </a:spcAft>
              <a:buClr>
                <a:srgbClr val="1E4E79"/>
              </a:buClr>
              <a:buSzPts val="1600"/>
            </a:pPr>
            <a:r>
              <a:rPr lang="en" sz="1600" b="1" dirty="0">
                <a:latin typeface="+mj-lt"/>
                <a:cs typeface="Calibri"/>
                <a:sym typeface="Calibri"/>
              </a:rPr>
              <a:t>Non-examples</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Coal (fossil fuel)</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Petrol (fossil fuel)</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Natural gas (fossil fuel)</a:t>
            </a:r>
          </a:p>
          <a:p>
            <a:pPr marL="285750" indent="-285750">
              <a:lnSpc>
                <a:spcPct val="90000"/>
              </a:lnSpc>
              <a:spcAft>
                <a:spcPts val="600"/>
              </a:spcAft>
              <a:buClr>
                <a:srgbClr val="1E4E79"/>
              </a:buClr>
              <a:buSzPts val="1600"/>
              <a:buFont typeface="Arial" panose="020B0604020202020204" pitchFamily="34" charset="0"/>
              <a:buChar char="•"/>
            </a:pPr>
            <a:r>
              <a:rPr lang="en" sz="1600" dirty="0">
                <a:cs typeface="Calibri"/>
                <a:sym typeface="Calibri"/>
              </a:rPr>
              <a:t>Nuclear energy (dependant on finite uranium)</a:t>
            </a:r>
            <a:endParaRPr sz="1600" dirty="0">
              <a:cs typeface="Calibri"/>
              <a:sym typeface="Calibri"/>
            </a:endParaRPr>
          </a:p>
        </p:txBody>
      </p:sp>
      <p:sp>
        <p:nvSpPr>
          <p:cNvPr id="4" name="Slide Number Placeholder 3">
            <a:extLst>
              <a:ext uri="{FF2B5EF4-FFF2-40B4-BE49-F238E27FC236}">
                <a16:creationId xmlns:a16="http://schemas.microsoft.com/office/drawing/2014/main" id="{97C93651-AC58-8AEE-2B9C-D8F024ECF40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42</a:t>
            </a:fld>
            <a:endParaRPr lang="en-AU"/>
          </a:p>
        </p:txBody>
      </p:sp>
    </p:spTree>
    <p:extLst>
      <p:ext uri="{BB962C8B-B14F-4D97-AF65-F5344CB8AC3E}">
        <p14:creationId xmlns:p14="http://schemas.microsoft.com/office/powerpoint/2010/main" val="125463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ACA17-1D8F-EB88-EC61-ED00EA926253}"/>
              </a:ext>
            </a:extLst>
          </p:cNvPr>
          <p:cNvSpPr>
            <a:spLocks noGrp="1"/>
          </p:cNvSpPr>
          <p:nvPr>
            <p:ph type="title"/>
          </p:nvPr>
        </p:nvSpPr>
        <p:spPr/>
        <p:txBody>
          <a:bodyPr/>
          <a:lstStyle/>
          <a:p>
            <a:r>
              <a:rPr lang="en-AU" sz="3200" dirty="0">
                <a:latin typeface="+mj-lt"/>
              </a:rPr>
              <a:t>2.1 Estimating the percentage of properties with rooftop solar</a:t>
            </a:r>
          </a:p>
        </p:txBody>
      </p:sp>
      <p:pic>
        <p:nvPicPr>
          <p:cNvPr id="6" name="Content Placeholder 5" descr="Google Maps image of houses in suburban street. 13 houses have blue dots and 3 are outlined to indicate that solar panels are visible on the roof. ">
            <a:extLst>
              <a:ext uri="{FF2B5EF4-FFF2-40B4-BE49-F238E27FC236}">
                <a16:creationId xmlns:a16="http://schemas.microsoft.com/office/drawing/2014/main" id="{FBAEAFE2-63F9-770A-B3CD-B7E0E9B84E9F}"/>
              </a:ext>
            </a:extLst>
          </p:cNvPr>
          <p:cNvPicPr>
            <a:picLocks noGrp="1" noChangeAspect="1"/>
          </p:cNvPicPr>
          <p:nvPr>
            <p:ph sz="quarter" idx="19"/>
          </p:nvPr>
        </p:nvPicPr>
        <p:blipFill rotWithShape="1">
          <a:blip r:embed="rId3" cstate="screen">
            <a:extLst>
              <a:ext uri="{28A0092B-C50C-407E-A947-70E740481C1C}">
                <a14:useLocalDpi xmlns:a14="http://schemas.microsoft.com/office/drawing/2010/main"/>
              </a:ext>
            </a:extLst>
          </a:blip>
          <a:stretch/>
        </p:blipFill>
        <p:spPr>
          <a:xfrm>
            <a:off x="444574" y="1284987"/>
            <a:ext cx="5567214" cy="4814888"/>
          </a:xfrm>
          <a:prstGeom prst="roundRect">
            <a:avLst>
              <a:gd name="adj" fmla="val 10970"/>
            </a:avLst>
          </a:prstGeom>
        </p:spPr>
      </p:pic>
      <p:sp>
        <p:nvSpPr>
          <p:cNvPr id="8" name="Rectangle: Rounded Corners 7">
            <a:extLst>
              <a:ext uri="{FF2B5EF4-FFF2-40B4-BE49-F238E27FC236}">
                <a16:creationId xmlns:a16="http://schemas.microsoft.com/office/drawing/2014/main" id="{EA633075-11A0-FED6-F4B2-CE912FB2BE01}"/>
              </a:ext>
              <a:ext uri="{C183D7F6-B498-43B3-948B-1728B52AA6E4}">
                <adec:decorative xmlns:adec="http://schemas.microsoft.com/office/drawing/2017/decorative" val="1"/>
              </a:ext>
            </a:extLst>
          </p:cNvPr>
          <p:cNvSpPr/>
          <p:nvPr/>
        </p:nvSpPr>
        <p:spPr>
          <a:xfrm rot="603900">
            <a:off x="1673625" y="2020190"/>
            <a:ext cx="748502" cy="1782570"/>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Rounded Corners 8">
            <a:extLst>
              <a:ext uri="{FF2B5EF4-FFF2-40B4-BE49-F238E27FC236}">
                <a16:creationId xmlns:a16="http://schemas.microsoft.com/office/drawing/2014/main" id="{2E1C0EF6-B568-57AB-1157-304FBEAF7A57}"/>
              </a:ext>
              <a:ext uri="{C183D7F6-B498-43B3-948B-1728B52AA6E4}">
                <adec:decorative xmlns:adec="http://schemas.microsoft.com/office/drawing/2017/decorative" val="1"/>
              </a:ext>
            </a:extLst>
          </p:cNvPr>
          <p:cNvSpPr/>
          <p:nvPr/>
        </p:nvSpPr>
        <p:spPr>
          <a:xfrm rot="552791">
            <a:off x="3580809" y="4960589"/>
            <a:ext cx="2010644" cy="667323"/>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Rounded Corners 9">
            <a:extLst>
              <a:ext uri="{FF2B5EF4-FFF2-40B4-BE49-F238E27FC236}">
                <a16:creationId xmlns:a16="http://schemas.microsoft.com/office/drawing/2014/main" id="{812E3EAE-2F9D-9047-05A5-B4CFD0363277}"/>
              </a:ext>
              <a:ext uri="{C183D7F6-B498-43B3-948B-1728B52AA6E4}">
                <adec:decorative xmlns:adec="http://schemas.microsoft.com/office/drawing/2017/decorative" val="1"/>
              </a:ext>
            </a:extLst>
          </p:cNvPr>
          <p:cNvSpPr/>
          <p:nvPr/>
        </p:nvSpPr>
        <p:spPr>
          <a:xfrm rot="603900">
            <a:off x="625110" y="3582290"/>
            <a:ext cx="748502" cy="1782570"/>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4" name="Group 23">
            <a:extLst>
              <a:ext uri="{FF2B5EF4-FFF2-40B4-BE49-F238E27FC236}">
                <a16:creationId xmlns:a16="http://schemas.microsoft.com/office/drawing/2014/main" id="{C8503DE2-6B45-78FA-5972-47700E753979}"/>
              </a:ext>
              <a:ext uri="{C183D7F6-B498-43B3-948B-1728B52AA6E4}">
                <adec:decorative xmlns:adec="http://schemas.microsoft.com/office/drawing/2017/decorative" val="1"/>
              </a:ext>
            </a:extLst>
          </p:cNvPr>
          <p:cNvGrpSpPr/>
          <p:nvPr/>
        </p:nvGrpSpPr>
        <p:grpSpPr>
          <a:xfrm>
            <a:off x="972183" y="2720550"/>
            <a:ext cx="4203067" cy="3399450"/>
            <a:chOff x="972183" y="2720550"/>
            <a:chExt cx="4203067" cy="3399450"/>
          </a:xfrm>
        </p:grpSpPr>
        <p:sp>
          <p:nvSpPr>
            <p:cNvPr id="11" name="Oval 10">
              <a:extLst>
                <a:ext uri="{FF2B5EF4-FFF2-40B4-BE49-F238E27FC236}">
                  <a16:creationId xmlns:a16="http://schemas.microsoft.com/office/drawing/2014/main" id="{1B4A11ED-0D1D-7259-1492-A71E8061C06F}"/>
                </a:ext>
              </a:extLst>
            </p:cNvPr>
            <p:cNvSpPr/>
            <p:nvPr/>
          </p:nvSpPr>
          <p:spPr>
            <a:xfrm>
              <a:off x="1352843" y="27205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68666989-8EB3-4584-4AFE-19F70194AEC3}"/>
                </a:ext>
              </a:extLst>
            </p:cNvPr>
            <p:cNvSpPr/>
            <p:nvPr/>
          </p:nvSpPr>
          <p:spPr>
            <a:xfrm>
              <a:off x="1943101" y="298917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BB6792B2-93BA-B067-34D5-8A262DC4D4E7}"/>
                </a:ext>
              </a:extLst>
            </p:cNvPr>
            <p:cNvSpPr/>
            <p:nvPr/>
          </p:nvSpPr>
          <p:spPr>
            <a:xfrm>
              <a:off x="2572134" y="300990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B6E337F7-4D25-285B-BE47-0D4C3DB41BDF}"/>
                </a:ext>
              </a:extLst>
            </p:cNvPr>
            <p:cNvSpPr/>
            <p:nvPr/>
          </p:nvSpPr>
          <p:spPr>
            <a:xfrm>
              <a:off x="3435581" y="333207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C8AD282E-AD9D-D67B-C80F-AF92094335B8}"/>
                </a:ext>
              </a:extLst>
            </p:cNvPr>
            <p:cNvSpPr/>
            <p:nvPr/>
          </p:nvSpPr>
          <p:spPr>
            <a:xfrm>
              <a:off x="4019934" y="350987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532FEFD6-9AAA-CF15-7DA5-DC7EAFF0894D}"/>
                </a:ext>
              </a:extLst>
            </p:cNvPr>
            <p:cNvSpPr/>
            <p:nvPr/>
          </p:nvSpPr>
          <p:spPr>
            <a:xfrm>
              <a:off x="4965700" y="38051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11D1C01-CEAF-E6A6-FAF3-D08324D274C2}"/>
                </a:ext>
              </a:extLst>
            </p:cNvPr>
            <p:cNvSpPr/>
            <p:nvPr/>
          </p:nvSpPr>
          <p:spPr>
            <a:xfrm>
              <a:off x="4756150" y="4594383"/>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DEFB0FFA-862A-05F0-5E0B-86647CAC84DE}"/>
                </a:ext>
              </a:extLst>
            </p:cNvPr>
            <p:cNvSpPr/>
            <p:nvPr/>
          </p:nvSpPr>
          <p:spPr>
            <a:xfrm>
              <a:off x="4546217" y="52942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21AB8404-CC9C-81BD-B534-38FF1BA5ECEB}"/>
                </a:ext>
              </a:extLst>
            </p:cNvPr>
            <p:cNvSpPr/>
            <p:nvPr/>
          </p:nvSpPr>
          <p:spPr>
            <a:xfrm>
              <a:off x="4319589" y="59104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58311A0E-2CD7-BAD3-4F63-298FBB0AB3B6}"/>
                </a:ext>
              </a:extLst>
            </p:cNvPr>
            <p:cNvSpPr/>
            <p:nvPr/>
          </p:nvSpPr>
          <p:spPr>
            <a:xfrm>
              <a:off x="3094929" y="52942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12682924-B26D-590A-A47B-51C9A477C7BC}"/>
                </a:ext>
              </a:extLst>
            </p:cNvPr>
            <p:cNvSpPr/>
            <p:nvPr/>
          </p:nvSpPr>
          <p:spPr>
            <a:xfrm>
              <a:off x="2322437" y="505355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FBCF22AF-2008-65B9-C917-7BED25389EB7}"/>
                </a:ext>
              </a:extLst>
            </p:cNvPr>
            <p:cNvSpPr/>
            <p:nvPr/>
          </p:nvSpPr>
          <p:spPr>
            <a:xfrm>
              <a:off x="1523618" y="4929725"/>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96EBA57A-C76D-FA9F-1BB7-A7B000A4E347}"/>
                </a:ext>
              </a:extLst>
            </p:cNvPr>
            <p:cNvSpPr/>
            <p:nvPr/>
          </p:nvSpPr>
          <p:spPr>
            <a:xfrm>
              <a:off x="972183" y="4368800"/>
              <a:ext cx="209550" cy="20955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grpSp>
      <p:sp>
        <p:nvSpPr>
          <p:cNvPr id="25" name="TextBox 24">
            <a:extLst>
              <a:ext uri="{FF2B5EF4-FFF2-40B4-BE49-F238E27FC236}">
                <a16:creationId xmlns:a16="http://schemas.microsoft.com/office/drawing/2014/main" id="{9DBA2734-4D54-9641-BF1C-69A9586822E8}"/>
              </a:ext>
            </a:extLst>
          </p:cNvPr>
          <p:cNvSpPr txBox="1"/>
          <p:nvPr/>
        </p:nvSpPr>
        <p:spPr>
          <a:xfrm>
            <a:off x="439662" y="6185375"/>
            <a:ext cx="4184650" cy="306000"/>
          </a:xfrm>
          <a:prstGeom prst="rect">
            <a:avLst/>
          </a:prstGeom>
          <a:noFill/>
        </p:spPr>
        <p:txBody>
          <a:bodyPr wrap="none" lIns="0" tIns="0" rIns="0" bIns="0" rtlCol="0">
            <a:noAutofit/>
          </a:bodyPr>
          <a:lstStyle/>
          <a:p>
            <a:pPr algn="l"/>
            <a:r>
              <a:rPr lang="en-AU" sz="1200" dirty="0"/>
              <a:t>Map data by Google and Airbus.</a:t>
            </a:r>
            <a:endParaRPr lang="en-AU" sz="1600" dirty="0"/>
          </a:p>
        </p:txBody>
      </p:sp>
      <mc:AlternateContent xmlns:mc="http://schemas.openxmlformats.org/markup-compatibility/2006" xmlns:a14="http://schemas.microsoft.com/office/drawing/2010/main">
        <mc:Choice Requires="a14">
          <p:sp>
            <p:nvSpPr>
              <p:cNvPr id="28" name="Rounded Rectangle 27">
                <a:extLst>
                  <a:ext uri="{FF2B5EF4-FFF2-40B4-BE49-F238E27FC236}">
                    <a16:creationId xmlns:a16="http://schemas.microsoft.com/office/drawing/2014/main" id="{5DA7AE09-3724-BEA7-FD0E-8E1FCA39FCB2}"/>
                  </a:ext>
                </a:extLst>
              </p:cNvPr>
              <p:cNvSpPr/>
              <p:nvPr/>
            </p:nvSpPr>
            <p:spPr>
              <a:xfrm>
                <a:off x="6178007" y="1284987"/>
                <a:ext cx="5567214" cy="4814888"/>
              </a:xfrm>
              <a:prstGeom prst="roundRect">
                <a:avLst>
                  <a:gd name="adj" fmla="val 11392"/>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5125">
                  <a:lnSpc>
                    <a:spcPct val="150000"/>
                  </a:lnSpc>
                  <a:spcAft>
                    <a:spcPts val="1200"/>
                  </a:spcAft>
                </a:pPr>
                <a:r>
                  <a:rPr lang="en-AU" dirty="0">
                    <a:solidFill>
                      <a:srgbClr val="000000"/>
                    </a:solidFill>
                    <a:effectLst/>
                    <a:ea typeface="Calibri" panose="020F0502020204030204" pitchFamily="34" charset="0"/>
                  </a:rPr>
                  <a:t>Total properties = </a:t>
                </a:r>
                <a:r>
                  <a:rPr lang="en-AU" dirty="0">
                    <a:solidFill>
                      <a:schemeClr val="accent2"/>
                    </a:solidFill>
                    <a:effectLst/>
                    <a:ea typeface="Calibri" panose="020F0502020204030204" pitchFamily="34" charset="0"/>
                  </a:rPr>
                  <a:t>13</a:t>
                </a:r>
              </a:p>
              <a:p>
                <a:pPr marL="365125">
                  <a:lnSpc>
                    <a:spcPct val="150000"/>
                  </a:lnSpc>
                  <a:spcAft>
                    <a:spcPts val="1200"/>
                  </a:spcAft>
                </a:pPr>
                <a:r>
                  <a:rPr lang="en-AU" dirty="0">
                    <a:solidFill>
                      <a:srgbClr val="000000"/>
                    </a:solidFill>
                    <a:effectLst/>
                    <a:ea typeface="Calibri" panose="020F0502020204030204" pitchFamily="34" charset="0"/>
                  </a:rPr>
                  <a:t>Number with rooftop solar = </a:t>
                </a:r>
                <a:r>
                  <a:rPr lang="en-AU" dirty="0">
                    <a:solidFill>
                      <a:schemeClr val="tx2"/>
                    </a:solidFill>
                    <a:effectLst/>
                    <a:ea typeface="Calibri" panose="020F0502020204030204" pitchFamily="34" charset="0"/>
                  </a:rPr>
                  <a:t>3</a:t>
                </a:r>
              </a:p>
              <a:p>
                <a:pPr marL="365125">
                  <a:lnSpc>
                    <a:spcPct val="150000"/>
                  </a:lnSpc>
                  <a:spcAft>
                    <a:spcPts val="1200"/>
                  </a:spcAft>
                </a:pPr>
                <a14:m>
                  <m:oMathPara xmlns:m="http://schemas.openxmlformats.org/officeDocument/2006/math">
                    <m:oMathParaPr>
                      <m:jc m:val="left"/>
                    </m:oMathParaPr>
                    <m:oMath xmlns:m="http://schemas.openxmlformats.org/officeDocument/2006/math">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𝑠𝑜𝑙𝑎𝑟</m:t>
                      </m:r>
                      <m:r>
                        <a:rPr lang="en-AU" b="0" i="1" smtClean="0">
                          <a:solidFill>
                            <a:srgbClr val="000000"/>
                          </a:solidFill>
                          <a:effectLst/>
                          <a:latin typeface="Cambria Math" panose="02040503050406030204" pitchFamily="18" charset="0"/>
                          <a:ea typeface="Calibri" panose="020F0502020204030204" pitchFamily="34" charset="0"/>
                        </a:rPr>
                        <m:t>=</m:t>
                      </m:r>
                      <m:f>
                        <m:fPr>
                          <m:ctrlPr>
                            <a:rPr lang="en-AU" i="1">
                              <a:solidFill>
                                <a:srgbClr val="000000"/>
                              </a:solidFill>
                              <a:effectLst/>
                              <a:latin typeface="Cambria Math" panose="02040503050406030204" pitchFamily="18" charset="0"/>
                              <a:ea typeface="Calibri" panose="020F0502020204030204" pitchFamily="34" charset="0"/>
                            </a:rPr>
                          </m:ctrlPr>
                        </m:fPr>
                        <m:num>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𝑤𝑖𝑡h</m:t>
                          </m:r>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𝑠𝑜𝑙𝑎𝑟</m:t>
                          </m:r>
                        </m:num>
                        <m:den>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𝑜𝑓</m:t>
                          </m:r>
                          <m:r>
                            <a:rPr lang="en-AU" b="0" i="1" smtClean="0">
                              <a:solidFill>
                                <a:srgbClr val="000000"/>
                              </a:solidFill>
                              <a:effectLst/>
                              <a:latin typeface="Cambria Math" panose="02040503050406030204" pitchFamily="18" charset="0"/>
                              <a:ea typeface="Calibri" panose="020F0502020204030204" pitchFamily="34" charset="0"/>
                            </a:rPr>
                            <m:t> </m:t>
                          </m:r>
                          <m:r>
                            <a:rPr lang="en-AU" b="0" i="1" smtClean="0">
                              <a:solidFill>
                                <a:srgbClr val="000000"/>
                              </a:solidFill>
                              <a:effectLst/>
                              <a:latin typeface="Cambria Math" panose="02040503050406030204" pitchFamily="18" charset="0"/>
                              <a:ea typeface="Calibri" panose="020F0502020204030204" pitchFamily="34" charset="0"/>
                            </a:rPr>
                            <m:t>𝑝𝑟𝑜𝑝𝑒𝑟𝑡𝑖𝑒𝑠</m:t>
                          </m:r>
                        </m:den>
                      </m:f>
                      <m:r>
                        <a:rPr lang="en-AU" b="0" i="1" smtClean="0">
                          <a:solidFill>
                            <a:srgbClr val="000000"/>
                          </a:solidFill>
                          <a:effectLst/>
                          <a:latin typeface="Cambria Math" panose="02040503050406030204" pitchFamily="18" charset="0"/>
                          <a:ea typeface="Calibri" panose="020F0502020204030204" pitchFamily="34" charset="0"/>
                        </a:rPr>
                        <m:t>×100</m:t>
                      </m:r>
                    </m:oMath>
                  </m:oMathPara>
                </a14:m>
                <a:endParaRPr lang="en-AU" dirty="0">
                  <a:effectLst/>
                  <a:ea typeface="Calibri" panose="020F0502020204030204" pitchFamily="34" charset="0"/>
                </a:endParaRPr>
              </a:p>
              <a:p>
                <a:pPr marL="365125">
                  <a:lnSpc>
                    <a:spcPct val="150000"/>
                  </a:lnSpc>
                  <a:spcAft>
                    <a:spcPts val="1200"/>
                  </a:spcAft>
                </a:pPr>
                <a14:m>
                  <m:oMathPara xmlns:m="http://schemas.openxmlformats.org/officeDocument/2006/math">
                    <m:oMathParaPr>
                      <m:jc m:val="center"/>
                    </m:oMathParaPr>
                    <m:oMath xmlns:m="http://schemas.openxmlformats.org/officeDocument/2006/math">
                      <m:r>
                        <a:rPr lang="en-AU" b="0" i="1" smtClean="0">
                          <a:solidFill>
                            <a:srgbClr val="000000"/>
                          </a:solidFill>
                          <a:effectLst/>
                          <a:latin typeface="Cambria Math" panose="02040503050406030204" pitchFamily="18" charset="0"/>
                          <a:ea typeface="Calibri" panose="020F0502020204030204" pitchFamily="34" charset="0"/>
                        </a:rPr>
                        <m:t> =</m:t>
                      </m:r>
                      <m:f>
                        <m:fPr>
                          <m:ctrlPr>
                            <a:rPr lang="en-AU" i="1">
                              <a:solidFill>
                                <a:srgbClr val="000000"/>
                              </a:solidFill>
                              <a:effectLst/>
                              <a:latin typeface="Cambria Math" panose="02040503050406030204" pitchFamily="18" charset="0"/>
                              <a:ea typeface="Calibri" panose="020F0502020204030204" pitchFamily="34" charset="0"/>
                            </a:rPr>
                          </m:ctrlPr>
                        </m:fPr>
                        <m:num>
                          <m:r>
                            <a:rPr lang="en-US" b="0" i="1" smtClean="0">
                              <a:solidFill>
                                <a:schemeClr val="tx2"/>
                              </a:solidFill>
                              <a:effectLst/>
                              <a:latin typeface="Cambria Math" panose="02040503050406030204" pitchFamily="18" charset="0"/>
                              <a:ea typeface="Calibri" panose="020F0502020204030204" pitchFamily="34" charset="0"/>
                            </a:rPr>
                            <m:t>3</m:t>
                          </m:r>
                        </m:num>
                        <m:den>
                          <m:r>
                            <a:rPr lang="en-US" b="0" i="1" smtClean="0">
                              <a:solidFill>
                                <a:schemeClr val="accent2"/>
                              </a:solidFill>
                              <a:effectLst/>
                              <a:latin typeface="Cambria Math" panose="02040503050406030204" pitchFamily="18" charset="0"/>
                              <a:ea typeface="Calibri" panose="020F0502020204030204" pitchFamily="34" charset="0"/>
                            </a:rPr>
                            <m:t>13</m:t>
                          </m:r>
                        </m:den>
                      </m:f>
                      <m:r>
                        <a:rPr lang="en-AU" b="0" i="1" smtClean="0">
                          <a:solidFill>
                            <a:srgbClr val="000000"/>
                          </a:solidFill>
                          <a:effectLst/>
                          <a:latin typeface="Cambria Math" panose="02040503050406030204" pitchFamily="18" charset="0"/>
                          <a:ea typeface="Calibri" panose="020F0502020204030204" pitchFamily="34" charset="0"/>
                        </a:rPr>
                        <m:t>×100=2</m:t>
                      </m:r>
                      <m:r>
                        <a:rPr lang="en-US" b="0" i="1" smtClean="0">
                          <a:solidFill>
                            <a:srgbClr val="000000"/>
                          </a:solidFill>
                          <a:effectLst/>
                          <a:latin typeface="Cambria Math" panose="02040503050406030204" pitchFamily="18" charset="0"/>
                          <a:ea typeface="Calibri" panose="020F0502020204030204" pitchFamily="34" charset="0"/>
                        </a:rPr>
                        <m:t>3</m:t>
                      </m:r>
                      <m:r>
                        <a:rPr lang="en-AU" b="0" i="1" smtClean="0">
                          <a:solidFill>
                            <a:srgbClr val="000000"/>
                          </a:solidFill>
                          <a:effectLst/>
                          <a:latin typeface="Cambria Math" panose="02040503050406030204" pitchFamily="18" charset="0"/>
                          <a:ea typeface="Calibri" panose="020F0502020204030204" pitchFamily="34" charset="0"/>
                        </a:rPr>
                        <m:t>%</m:t>
                      </m:r>
                    </m:oMath>
                  </m:oMathPara>
                </a14:m>
                <a:endParaRPr lang="en-AU" dirty="0">
                  <a:effectLst/>
                  <a:ea typeface="Calibri" panose="020F0502020204030204" pitchFamily="34" charset="0"/>
                </a:endParaRPr>
              </a:p>
            </p:txBody>
          </p:sp>
        </mc:Choice>
        <mc:Fallback xmlns="">
          <p:sp>
            <p:nvSpPr>
              <p:cNvPr id="28" name="Rounded Rectangle 27">
                <a:extLst>
                  <a:ext uri="{FF2B5EF4-FFF2-40B4-BE49-F238E27FC236}">
                    <a16:creationId xmlns:a16="http://schemas.microsoft.com/office/drawing/2014/main" id="{5DA7AE09-3724-BEA7-FD0E-8E1FCA39FCB2}"/>
                  </a:ext>
                </a:extLst>
              </p:cNvPr>
              <p:cNvSpPr>
                <a:spLocks noRot="1" noChangeAspect="1" noMove="1" noResize="1" noEditPoints="1" noAdjustHandles="1" noChangeArrowheads="1" noChangeShapeType="1" noTextEdit="1"/>
              </p:cNvSpPr>
              <p:nvPr/>
            </p:nvSpPr>
            <p:spPr>
              <a:xfrm>
                <a:off x="6178007" y="1284987"/>
                <a:ext cx="5567214" cy="4814888"/>
              </a:xfrm>
              <a:prstGeom prst="roundRect">
                <a:avLst>
                  <a:gd name="adj" fmla="val 11392"/>
                </a:avLst>
              </a:prstGeom>
              <a:blipFill>
                <a:blip r:embed="rId5"/>
                <a:stretch>
                  <a:fillRect/>
                </a:stretch>
              </a:blipFill>
              <a:ln w="57150">
                <a:solidFill>
                  <a:schemeClr val="accent1"/>
                </a:solidFill>
              </a:ln>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5C49CDF-1E24-53D9-AC00-F0F4AA77795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43</a:t>
            </a:fld>
            <a:endParaRPr lang="en-AU"/>
          </a:p>
        </p:txBody>
      </p:sp>
    </p:spTree>
    <p:extLst>
      <p:ext uri="{BB962C8B-B14F-4D97-AF65-F5344CB8AC3E}">
        <p14:creationId xmlns:p14="http://schemas.microsoft.com/office/powerpoint/2010/main" val="157336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2.2 Generating electricity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104A27BA-6B50-5986-12C5-3E47FEC72EF4}"/>
              </a:ext>
            </a:extLst>
          </p:cNvPr>
          <p:cNvGraphicFramePr>
            <a:graphicFrameLocks noGrp="1"/>
          </p:cNvGraphicFramePr>
          <p:nvPr>
            <p:extLst>
              <p:ext uri="{D42A27DB-BD31-4B8C-83A1-F6EECF244321}">
                <p14:modId xmlns:p14="http://schemas.microsoft.com/office/powerpoint/2010/main" val="1092382523"/>
              </p:ext>
            </p:extLst>
          </p:nvPr>
        </p:nvGraphicFramePr>
        <p:xfrm>
          <a:off x="359998" y="1692266"/>
          <a:ext cx="11126370" cy="4109221"/>
        </p:xfrm>
        <a:graphic>
          <a:graphicData uri="http://schemas.openxmlformats.org/drawingml/2006/table">
            <a:tbl>
              <a:tblPr firstRow="1">
                <a:tableStyleId>{B301B821-A1FF-4177-AEE7-76D212191A09}</a:tableStyleId>
              </a:tblPr>
              <a:tblGrid>
                <a:gridCol w="5563185">
                  <a:extLst>
                    <a:ext uri="{9D8B030D-6E8A-4147-A177-3AD203B41FA5}">
                      <a16:colId xmlns:a16="http://schemas.microsoft.com/office/drawing/2014/main" val="3623447875"/>
                    </a:ext>
                  </a:extLst>
                </a:gridCol>
                <a:gridCol w="5563185">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10635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describe the energy sources used to generate electricity in Australia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select and extract quantitative data from a data dashboard</a:t>
                      </a:r>
                    </a:p>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support a claim with evidence</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select a suitable graph or image to describe a trend in the generation of electricity.</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44</a:t>
            </a:fld>
            <a:endParaRPr lang="en-AU"/>
          </a:p>
        </p:txBody>
      </p:sp>
    </p:spTree>
    <p:extLst>
      <p:ext uri="{BB962C8B-B14F-4D97-AF65-F5344CB8AC3E}">
        <p14:creationId xmlns:p14="http://schemas.microsoft.com/office/powerpoint/2010/main" val="13945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57AAF-20D5-0A83-A04D-D69D0B7EFE1E}"/>
              </a:ext>
            </a:extLst>
          </p:cNvPr>
          <p:cNvSpPr>
            <a:spLocks noGrp="1"/>
          </p:cNvSpPr>
          <p:nvPr>
            <p:ph type="title"/>
          </p:nvPr>
        </p:nvSpPr>
        <p:spPr>
          <a:xfrm>
            <a:off x="360000" y="360000"/>
            <a:ext cx="11484000" cy="545601"/>
          </a:xfrm>
        </p:spPr>
        <p:txBody>
          <a:bodyPr/>
          <a:lstStyle/>
          <a:p>
            <a:r>
              <a:rPr lang="en-AU" dirty="0">
                <a:latin typeface="+mj-lt"/>
              </a:rPr>
              <a:t>2.2 Units of power</a:t>
            </a:r>
          </a:p>
        </p:txBody>
      </p:sp>
      <p:sp>
        <p:nvSpPr>
          <p:cNvPr id="3" name="Content Placeholder 2">
            <a:extLst>
              <a:ext uri="{FF2B5EF4-FFF2-40B4-BE49-F238E27FC236}">
                <a16:creationId xmlns:a16="http://schemas.microsoft.com/office/drawing/2014/main" id="{3B2FEC68-7829-01C6-A57A-9D42C26E14F6}"/>
              </a:ext>
            </a:extLst>
          </p:cNvPr>
          <p:cNvSpPr>
            <a:spLocks noGrp="1"/>
          </p:cNvSpPr>
          <p:nvPr>
            <p:ph type="body" sz="quarter" idx="17"/>
          </p:nvPr>
        </p:nvSpPr>
        <p:spPr>
          <a:xfrm>
            <a:off x="360000" y="1107873"/>
            <a:ext cx="11484000" cy="888224"/>
          </a:xfrm>
        </p:spPr>
        <p:txBody>
          <a:bodyPr/>
          <a:lstStyle/>
          <a:p>
            <a:pPr>
              <a:lnSpc>
                <a:spcPct val="150000"/>
              </a:lnSpc>
            </a:pPr>
            <a:r>
              <a:rPr lang="en-AU" sz="1800" b="1" dirty="0">
                <a:effectLst/>
                <a:latin typeface="+mn-lt"/>
                <a:ea typeface="Calibri" panose="020F0502020204030204" pitchFamily="34" charset="0"/>
              </a:rPr>
              <a:t>A watt </a:t>
            </a:r>
            <a:r>
              <a:rPr lang="en-AU" sz="1800" dirty="0">
                <a:effectLst/>
                <a:latin typeface="+mn-lt"/>
                <a:ea typeface="Calibri" panose="020F0502020204030204" pitchFamily="34" charset="0"/>
              </a:rPr>
              <a:t>is a unit of power that measures the rate at which energy is used or generated. For example, a 40 W light globe uses 40 joules of energy per second (40 W = 40 J/s).</a:t>
            </a:r>
          </a:p>
        </p:txBody>
      </p:sp>
      <p:sp>
        <p:nvSpPr>
          <p:cNvPr id="91" name="TextBox 90">
            <a:extLst>
              <a:ext uri="{FF2B5EF4-FFF2-40B4-BE49-F238E27FC236}">
                <a16:creationId xmlns:a16="http://schemas.microsoft.com/office/drawing/2014/main" id="{AB998137-E5E2-065B-EE71-3ACAD3980301}"/>
              </a:ext>
            </a:extLst>
          </p:cNvPr>
          <p:cNvSpPr txBox="1"/>
          <p:nvPr/>
        </p:nvSpPr>
        <p:spPr>
          <a:xfrm>
            <a:off x="360000" y="2198369"/>
            <a:ext cx="4953044" cy="3718903"/>
          </a:xfrm>
          <a:prstGeom prst="rect">
            <a:avLst/>
          </a:prstGeom>
          <a:noFill/>
        </p:spPr>
        <p:txBody>
          <a:bodyPr wrap="square">
            <a:spAutoFit/>
          </a:bodyPr>
          <a:lstStyle/>
          <a:p>
            <a:pPr>
              <a:lnSpc>
                <a:spcPct val="150000"/>
              </a:lnSpc>
              <a:spcAft>
                <a:spcPts val="1200"/>
              </a:spcAft>
            </a:pPr>
            <a:r>
              <a:rPr lang="en-AU" sz="1800" b="1" dirty="0">
                <a:effectLst/>
                <a:ea typeface="Calibri" panose="020F0502020204030204" pitchFamily="34" charset="0"/>
              </a:rPr>
              <a:t>A megawatt (MW)</a:t>
            </a:r>
            <a:endParaRPr lang="en-AU" sz="1800" dirty="0">
              <a:effectLst/>
              <a:ea typeface="Calibri" panose="020F0502020204030204" pitchFamily="34" charset="0"/>
            </a:endParaRPr>
          </a:p>
          <a:p>
            <a:pPr>
              <a:lnSpc>
                <a:spcPct val="150000"/>
              </a:lnSpc>
              <a:spcAft>
                <a:spcPts val="1200"/>
              </a:spcAft>
            </a:pPr>
            <a:r>
              <a:rPr lang="en-AU" sz="1800" dirty="0">
                <a:effectLst/>
                <a:ea typeface="Calibri" panose="020F0502020204030204" pitchFamily="34" charset="0"/>
              </a:rPr>
              <a:t>A megawatt is equal to </a:t>
            </a:r>
            <a:r>
              <a:rPr lang="en-AU" sz="1800" dirty="0">
                <a:ea typeface="Calibri" panose="020F0502020204030204" pitchFamily="34" charset="0"/>
              </a:rPr>
              <a:t>one </a:t>
            </a:r>
            <a:r>
              <a:rPr lang="en-AU" sz="1800" dirty="0">
                <a:effectLst/>
                <a:ea typeface="Calibri" panose="020F0502020204030204" pitchFamily="34" charset="0"/>
              </a:rPr>
              <a:t>million watts </a:t>
            </a:r>
          </a:p>
          <a:p>
            <a:pPr>
              <a:lnSpc>
                <a:spcPct val="150000"/>
              </a:lnSpc>
              <a:spcAft>
                <a:spcPts val="1200"/>
              </a:spcAft>
            </a:pPr>
            <a:r>
              <a:rPr lang="en-AU" sz="1800" dirty="0">
                <a:effectLst/>
                <a:ea typeface="Calibri" panose="020F0502020204030204" pitchFamily="34" charset="0"/>
              </a:rPr>
              <a:t>That is, 1 MW = 1,000,000 W</a:t>
            </a:r>
          </a:p>
          <a:p>
            <a:pPr>
              <a:lnSpc>
                <a:spcPct val="150000"/>
              </a:lnSpc>
              <a:spcAft>
                <a:spcPts val="1200"/>
              </a:spcAft>
            </a:pPr>
            <a:r>
              <a:rPr lang="en-AU" sz="1800" b="1" dirty="0">
                <a:ea typeface="Calibri" panose="020F0502020204030204" pitchFamily="34" charset="0"/>
              </a:rPr>
              <a:t>A gigawatt (GW)</a:t>
            </a:r>
            <a:endParaRPr lang="en-AU" sz="1800" b="1" dirty="0">
              <a:effectLst/>
              <a:ea typeface="Calibri" panose="020F0502020204030204" pitchFamily="34" charset="0"/>
            </a:endParaRPr>
          </a:p>
          <a:p>
            <a:pPr>
              <a:lnSpc>
                <a:spcPct val="150000"/>
              </a:lnSpc>
              <a:spcAft>
                <a:spcPts val="1200"/>
              </a:spcAft>
            </a:pPr>
            <a:r>
              <a:rPr lang="en-AU" sz="1800" dirty="0">
                <a:ea typeface="Calibri" panose="020F0502020204030204" pitchFamily="34" charset="0"/>
              </a:rPr>
              <a:t>A gigawatt is equal to one thousand megawatts or one billion watts </a:t>
            </a:r>
          </a:p>
          <a:p>
            <a:pPr>
              <a:lnSpc>
                <a:spcPct val="150000"/>
              </a:lnSpc>
              <a:spcAft>
                <a:spcPts val="1200"/>
              </a:spcAft>
            </a:pPr>
            <a:r>
              <a:rPr lang="en-AU" sz="1800" dirty="0">
                <a:ea typeface="Calibri" panose="020F0502020204030204" pitchFamily="34" charset="0"/>
              </a:rPr>
              <a:t>That is, 1 GW = 1,000 MW = 1,000,000,000 W</a:t>
            </a:r>
            <a:endParaRPr lang="en-AU" sz="1800" dirty="0">
              <a:effectLst/>
              <a:ea typeface="Calibri" panose="020F0502020204030204" pitchFamily="34" charset="0"/>
            </a:endParaRPr>
          </a:p>
        </p:txBody>
      </p:sp>
      <p:grpSp>
        <p:nvGrpSpPr>
          <p:cNvPr id="6" name="Group 5" descr="dual number line showing units for MW and GW for comparison.">
            <a:extLst>
              <a:ext uri="{FF2B5EF4-FFF2-40B4-BE49-F238E27FC236}">
                <a16:creationId xmlns:a16="http://schemas.microsoft.com/office/drawing/2014/main" id="{3987B39A-AFB9-0F3A-5A81-23A52037B75B}"/>
              </a:ext>
            </a:extLst>
          </p:cNvPr>
          <p:cNvGrpSpPr/>
          <p:nvPr/>
        </p:nvGrpSpPr>
        <p:grpSpPr>
          <a:xfrm>
            <a:off x="5209348" y="2321739"/>
            <a:ext cx="6637866" cy="3687067"/>
            <a:chOff x="5393267" y="2810933"/>
            <a:chExt cx="6637866" cy="3687067"/>
          </a:xfrm>
        </p:grpSpPr>
        <p:grpSp>
          <p:nvGrpSpPr>
            <p:cNvPr id="50" name="Group 49">
              <a:extLst>
                <a:ext uri="{FF2B5EF4-FFF2-40B4-BE49-F238E27FC236}">
                  <a16:creationId xmlns:a16="http://schemas.microsoft.com/office/drawing/2014/main" id="{031D388D-DF3E-94C7-B0E5-E5EA7C620977}"/>
                </a:ext>
              </a:extLst>
            </p:cNvPr>
            <p:cNvGrpSpPr/>
            <p:nvPr/>
          </p:nvGrpSpPr>
          <p:grpSpPr>
            <a:xfrm>
              <a:off x="7268188" y="3289274"/>
              <a:ext cx="4570604" cy="2575998"/>
              <a:chOff x="7413096" y="2089112"/>
              <a:chExt cx="4570604" cy="2575998"/>
            </a:xfrm>
          </p:grpSpPr>
          <p:grpSp>
            <p:nvGrpSpPr>
              <p:cNvPr id="51" name="Group 50">
                <a:extLst>
                  <a:ext uri="{FF2B5EF4-FFF2-40B4-BE49-F238E27FC236}">
                    <a16:creationId xmlns:a16="http://schemas.microsoft.com/office/drawing/2014/main" id="{E6D396FD-277F-4FF5-4C89-CAC2A4EC4BEE}"/>
                  </a:ext>
                </a:extLst>
              </p:cNvPr>
              <p:cNvGrpSpPr/>
              <p:nvPr/>
            </p:nvGrpSpPr>
            <p:grpSpPr>
              <a:xfrm>
                <a:off x="7418050" y="2371725"/>
                <a:ext cx="4565650" cy="501650"/>
                <a:chOff x="6877050" y="2371725"/>
                <a:chExt cx="4565650" cy="501650"/>
              </a:xfrm>
            </p:grpSpPr>
            <p:cxnSp>
              <p:nvCxnSpPr>
                <p:cNvPr id="74" name="Straight Arrow Connector 73">
                  <a:extLst>
                    <a:ext uri="{FF2B5EF4-FFF2-40B4-BE49-F238E27FC236}">
                      <a16:creationId xmlns:a16="http://schemas.microsoft.com/office/drawing/2014/main" id="{607287D8-C2FB-F2A4-788C-62B3935BB3E4}"/>
                    </a:ext>
                  </a:extLst>
                </p:cNvPr>
                <p:cNvCxnSpPr/>
                <p:nvPr/>
              </p:nvCxnSpPr>
              <p:spPr>
                <a:xfrm>
                  <a:off x="6877050" y="2622550"/>
                  <a:ext cx="45656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CEC6E1D2-38DF-F83D-C90B-933BF7CE7F25}"/>
                    </a:ext>
                  </a:extLst>
                </p:cNvPr>
                <p:cNvGrpSpPr/>
                <p:nvPr/>
              </p:nvGrpSpPr>
              <p:grpSpPr>
                <a:xfrm>
                  <a:off x="7054850" y="2371725"/>
                  <a:ext cx="546100" cy="501650"/>
                  <a:chOff x="7054850" y="2371725"/>
                  <a:chExt cx="546100" cy="501650"/>
                </a:xfrm>
              </p:grpSpPr>
              <p:cxnSp>
                <p:nvCxnSpPr>
                  <p:cNvPr id="85" name="Straight Connector 84">
                    <a:extLst>
                      <a:ext uri="{FF2B5EF4-FFF2-40B4-BE49-F238E27FC236}">
                        <a16:creationId xmlns:a16="http://schemas.microsoft.com/office/drawing/2014/main" id="{239A398E-9E04-3169-77AE-38B3FD4A96C8}"/>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D371D29-B0E4-10C6-25BF-4FE77E162A61}"/>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E513FA26-03E7-D153-7294-C221A531FEE3}"/>
                    </a:ext>
                  </a:extLst>
                </p:cNvPr>
                <p:cNvGrpSpPr/>
                <p:nvPr/>
              </p:nvGrpSpPr>
              <p:grpSpPr>
                <a:xfrm>
                  <a:off x="8147050" y="2371725"/>
                  <a:ext cx="546100" cy="501650"/>
                  <a:chOff x="7054850" y="2371725"/>
                  <a:chExt cx="546100" cy="501650"/>
                </a:xfrm>
              </p:grpSpPr>
              <p:cxnSp>
                <p:nvCxnSpPr>
                  <p:cNvPr id="83" name="Straight Connector 82">
                    <a:extLst>
                      <a:ext uri="{FF2B5EF4-FFF2-40B4-BE49-F238E27FC236}">
                        <a16:creationId xmlns:a16="http://schemas.microsoft.com/office/drawing/2014/main" id="{150ED195-03B1-459D-8DC7-712C3B59BC47}"/>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F758A68-A4F5-4057-9656-439A0193B7B8}"/>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B5301254-ED0F-8FA5-8ECD-EA339D6AD0F1}"/>
                    </a:ext>
                  </a:extLst>
                </p:cNvPr>
                <p:cNvGrpSpPr/>
                <p:nvPr/>
              </p:nvGrpSpPr>
              <p:grpSpPr>
                <a:xfrm>
                  <a:off x="9248775" y="2371725"/>
                  <a:ext cx="546100" cy="501650"/>
                  <a:chOff x="7054850" y="2371725"/>
                  <a:chExt cx="546100" cy="501650"/>
                </a:xfrm>
              </p:grpSpPr>
              <p:cxnSp>
                <p:nvCxnSpPr>
                  <p:cNvPr id="81" name="Straight Connector 80">
                    <a:extLst>
                      <a:ext uri="{FF2B5EF4-FFF2-40B4-BE49-F238E27FC236}">
                        <a16:creationId xmlns:a16="http://schemas.microsoft.com/office/drawing/2014/main" id="{E87387DF-4CFE-2A12-FDB0-1D4A954EA24E}"/>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F4665D8-1477-F450-4EC5-51750FC31911}"/>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6A474376-C833-27E0-0F58-742F9924D41A}"/>
                    </a:ext>
                  </a:extLst>
                </p:cNvPr>
                <p:cNvGrpSpPr/>
                <p:nvPr/>
              </p:nvGrpSpPr>
              <p:grpSpPr>
                <a:xfrm>
                  <a:off x="10340975" y="2371725"/>
                  <a:ext cx="546100" cy="501650"/>
                  <a:chOff x="7054850" y="2371725"/>
                  <a:chExt cx="546100" cy="501650"/>
                </a:xfrm>
              </p:grpSpPr>
              <p:cxnSp>
                <p:nvCxnSpPr>
                  <p:cNvPr id="79" name="Straight Connector 78">
                    <a:extLst>
                      <a:ext uri="{FF2B5EF4-FFF2-40B4-BE49-F238E27FC236}">
                        <a16:creationId xmlns:a16="http://schemas.microsoft.com/office/drawing/2014/main" id="{0C023DEB-4D13-0CEA-E73C-75E53574E337}"/>
                      </a:ext>
                    </a:extLst>
                  </p:cNvPr>
                  <p:cNvCxnSpPr/>
                  <p:nvPr/>
                </p:nvCxnSpPr>
                <p:spPr>
                  <a:xfrm>
                    <a:off x="70548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47D7ED0-734A-0E78-048A-235EAEF4BE7C}"/>
                      </a:ext>
                    </a:extLst>
                  </p:cNvPr>
                  <p:cNvCxnSpPr/>
                  <p:nvPr/>
                </p:nvCxnSpPr>
                <p:spPr>
                  <a:xfrm>
                    <a:off x="7600950" y="2371725"/>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C0DBF920-1CD5-2C62-F960-1BA7ABDAC677}"/>
                  </a:ext>
                </a:extLst>
              </p:cNvPr>
              <p:cNvGrpSpPr/>
              <p:nvPr/>
            </p:nvGrpSpPr>
            <p:grpSpPr>
              <a:xfrm>
                <a:off x="7418050" y="4163460"/>
                <a:ext cx="4565650" cy="501650"/>
                <a:chOff x="6877050" y="2558738"/>
                <a:chExt cx="4565650" cy="501650"/>
              </a:xfrm>
            </p:grpSpPr>
            <p:cxnSp>
              <p:nvCxnSpPr>
                <p:cNvPr id="61" name="Straight Arrow Connector 60">
                  <a:extLst>
                    <a:ext uri="{FF2B5EF4-FFF2-40B4-BE49-F238E27FC236}">
                      <a16:creationId xmlns:a16="http://schemas.microsoft.com/office/drawing/2014/main" id="{98EC9A27-839A-F4CE-C286-E750005E0F62}"/>
                    </a:ext>
                  </a:extLst>
                </p:cNvPr>
                <p:cNvCxnSpPr/>
                <p:nvPr/>
              </p:nvCxnSpPr>
              <p:spPr>
                <a:xfrm>
                  <a:off x="6877050" y="2809563"/>
                  <a:ext cx="456565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6F476100-7635-D0CF-842E-2DE331EE4120}"/>
                    </a:ext>
                  </a:extLst>
                </p:cNvPr>
                <p:cNvGrpSpPr/>
                <p:nvPr/>
              </p:nvGrpSpPr>
              <p:grpSpPr>
                <a:xfrm>
                  <a:off x="7054850" y="2558738"/>
                  <a:ext cx="546100" cy="501650"/>
                  <a:chOff x="7054850" y="2558738"/>
                  <a:chExt cx="546100" cy="501650"/>
                </a:xfrm>
              </p:grpSpPr>
              <p:cxnSp>
                <p:nvCxnSpPr>
                  <p:cNvPr id="72" name="Straight Connector 71">
                    <a:extLst>
                      <a:ext uri="{FF2B5EF4-FFF2-40B4-BE49-F238E27FC236}">
                        <a16:creationId xmlns:a16="http://schemas.microsoft.com/office/drawing/2014/main" id="{71B5773B-6170-D585-11C8-9681371001AF}"/>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DED33E6-642C-BFBA-0514-957294DC4719}"/>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6348BC28-EA35-F5B5-9B6F-A012FDFDA70B}"/>
                    </a:ext>
                  </a:extLst>
                </p:cNvPr>
                <p:cNvGrpSpPr/>
                <p:nvPr/>
              </p:nvGrpSpPr>
              <p:grpSpPr>
                <a:xfrm>
                  <a:off x="8147050" y="2558738"/>
                  <a:ext cx="546100" cy="501650"/>
                  <a:chOff x="7054850" y="2558738"/>
                  <a:chExt cx="546100" cy="501650"/>
                </a:xfrm>
              </p:grpSpPr>
              <p:cxnSp>
                <p:nvCxnSpPr>
                  <p:cNvPr id="70" name="Straight Connector 69">
                    <a:extLst>
                      <a:ext uri="{FF2B5EF4-FFF2-40B4-BE49-F238E27FC236}">
                        <a16:creationId xmlns:a16="http://schemas.microsoft.com/office/drawing/2014/main" id="{4A7F618A-50A1-7CE3-1E58-59FECC2AFDB8}"/>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6117B08-7182-B976-9EC3-5D0B1F3DB9CC}"/>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D2375F55-4262-0491-F3B2-C4ADCA132ADB}"/>
                    </a:ext>
                  </a:extLst>
                </p:cNvPr>
                <p:cNvGrpSpPr/>
                <p:nvPr/>
              </p:nvGrpSpPr>
              <p:grpSpPr>
                <a:xfrm>
                  <a:off x="9248775" y="2558738"/>
                  <a:ext cx="546100" cy="501650"/>
                  <a:chOff x="7054850" y="2558738"/>
                  <a:chExt cx="546100" cy="501650"/>
                </a:xfrm>
              </p:grpSpPr>
              <p:cxnSp>
                <p:nvCxnSpPr>
                  <p:cNvPr id="68" name="Straight Connector 67">
                    <a:extLst>
                      <a:ext uri="{FF2B5EF4-FFF2-40B4-BE49-F238E27FC236}">
                        <a16:creationId xmlns:a16="http://schemas.microsoft.com/office/drawing/2014/main" id="{35F1B2FE-ECA8-96EF-13C3-A97203875D90}"/>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5A54424-277B-E3AB-55D9-458DC199E730}"/>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4925D528-2553-6F08-3C4A-5033A9EC4B98}"/>
                    </a:ext>
                  </a:extLst>
                </p:cNvPr>
                <p:cNvGrpSpPr/>
                <p:nvPr/>
              </p:nvGrpSpPr>
              <p:grpSpPr>
                <a:xfrm>
                  <a:off x="10340975" y="2558738"/>
                  <a:ext cx="546100" cy="501650"/>
                  <a:chOff x="7054850" y="2558738"/>
                  <a:chExt cx="546100" cy="501650"/>
                </a:xfrm>
              </p:grpSpPr>
              <p:cxnSp>
                <p:nvCxnSpPr>
                  <p:cNvPr id="66" name="Straight Connector 65">
                    <a:extLst>
                      <a:ext uri="{FF2B5EF4-FFF2-40B4-BE49-F238E27FC236}">
                        <a16:creationId xmlns:a16="http://schemas.microsoft.com/office/drawing/2014/main" id="{4DAE0459-AC86-A563-3AD4-C27EDBD84893}"/>
                      </a:ext>
                    </a:extLst>
                  </p:cNvPr>
                  <p:cNvCxnSpPr/>
                  <p:nvPr/>
                </p:nvCxnSpPr>
                <p:spPr>
                  <a:xfrm>
                    <a:off x="70548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4E2015-0AD2-D51E-E6AB-BCF285039787}"/>
                      </a:ext>
                    </a:extLst>
                  </p:cNvPr>
                  <p:cNvCxnSpPr/>
                  <p:nvPr/>
                </p:nvCxnSpPr>
                <p:spPr>
                  <a:xfrm>
                    <a:off x="7600950" y="2558738"/>
                    <a:ext cx="0" cy="501650"/>
                  </a:xfrm>
                  <a:prstGeom prst="line">
                    <a:avLst/>
                  </a:prstGeom>
                  <a:ln w="57150"/>
                </p:spPr>
                <p:style>
                  <a:lnRef idx="1">
                    <a:schemeClr val="accent1"/>
                  </a:lnRef>
                  <a:fillRef idx="0">
                    <a:schemeClr val="accent1"/>
                  </a:fillRef>
                  <a:effectRef idx="0">
                    <a:schemeClr val="accent1"/>
                  </a:effectRef>
                  <a:fontRef idx="minor">
                    <a:schemeClr val="tx1"/>
                  </a:fontRef>
                </p:style>
              </p:cxnSp>
            </p:grpSp>
          </p:grpSp>
          <p:sp>
            <p:nvSpPr>
              <p:cNvPr id="53" name="TextBox 52">
                <a:extLst>
                  <a:ext uri="{FF2B5EF4-FFF2-40B4-BE49-F238E27FC236}">
                    <a16:creationId xmlns:a16="http://schemas.microsoft.com/office/drawing/2014/main" id="{5DF81B64-4644-68F2-96BE-FDB4BF1033DA}"/>
                  </a:ext>
                </a:extLst>
              </p:cNvPr>
              <p:cNvSpPr txBox="1"/>
              <p:nvPr/>
            </p:nvSpPr>
            <p:spPr>
              <a:xfrm>
                <a:off x="7413096" y="2093191"/>
                <a:ext cx="482600" cy="341016"/>
              </a:xfrm>
              <a:prstGeom prst="rect">
                <a:avLst/>
              </a:prstGeom>
              <a:noFill/>
            </p:spPr>
            <p:txBody>
              <a:bodyPr wrap="none" lIns="0" tIns="0" rIns="0" bIns="0" rtlCol="0">
                <a:noAutofit/>
              </a:bodyPr>
              <a:lstStyle/>
              <a:p>
                <a:pPr algn="l"/>
                <a:r>
                  <a:rPr lang="en-AU" sz="1600"/>
                  <a:t>500</a:t>
                </a:r>
              </a:p>
            </p:txBody>
          </p:sp>
          <p:sp>
            <p:nvSpPr>
              <p:cNvPr id="54" name="TextBox 53">
                <a:extLst>
                  <a:ext uri="{FF2B5EF4-FFF2-40B4-BE49-F238E27FC236}">
                    <a16:creationId xmlns:a16="http://schemas.microsoft.com/office/drawing/2014/main" id="{60AB10BD-D4CC-581C-1B46-A59E3380E704}"/>
                  </a:ext>
                </a:extLst>
              </p:cNvPr>
              <p:cNvSpPr txBox="1"/>
              <p:nvPr/>
            </p:nvSpPr>
            <p:spPr>
              <a:xfrm>
                <a:off x="7905605" y="2090649"/>
                <a:ext cx="482600" cy="341016"/>
              </a:xfrm>
              <a:prstGeom prst="rect">
                <a:avLst/>
              </a:prstGeom>
              <a:noFill/>
            </p:spPr>
            <p:txBody>
              <a:bodyPr wrap="none" lIns="0" tIns="0" rIns="0" bIns="0" rtlCol="0">
                <a:noAutofit/>
              </a:bodyPr>
              <a:lstStyle/>
              <a:p>
                <a:pPr algn="l"/>
                <a:r>
                  <a:rPr lang="en-AU" sz="1600"/>
                  <a:t>1000</a:t>
                </a:r>
              </a:p>
            </p:txBody>
          </p:sp>
          <p:sp>
            <p:nvSpPr>
              <p:cNvPr id="55" name="TextBox 54">
                <a:extLst>
                  <a:ext uri="{FF2B5EF4-FFF2-40B4-BE49-F238E27FC236}">
                    <a16:creationId xmlns:a16="http://schemas.microsoft.com/office/drawing/2014/main" id="{7848E141-6FD3-CB1A-BEA8-7C3236B6B5A4}"/>
                  </a:ext>
                </a:extLst>
              </p:cNvPr>
              <p:cNvSpPr txBox="1"/>
              <p:nvPr/>
            </p:nvSpPr>
            <p:spPr>
              <a:xfrm>
                <a:off x="9029363" y="2089112"/>
                <a:ext cx="482600" cy="341016"/>
              </a:xfrm>
              <a:prstGeom prst="rect">
                <a:avLst/>
              </a:prstGeom>
              <a:noFill/>
            </p:spPr>
            <p:txBody>
              <a:bodyPr wrap="none" lIns="0" tIns="0" rIns="0" bIns="0" rtlCol="0">
                <a:noAutofit/>
              </a:bodyPr>
              <a:lstStyle/>
              <a:p>
                <a:pPr algn="l"/>
                <a:r>
                  <a:rPr lang="en-AU" sz="1600"/>
                  <a:t>2000</a:t>
                </a:r>
              </a:p>
            </p:txBody>
          </p:sp>
          <p:sp>
            <p:nvSpPr>
              <p:cNvPr id="56" name="TextBox 55">
                <a:extLst>
                  <a:ext uri="{FF2B5EF4-FFF2-40B4-BE49-F238E27FC236}">
                    <a16:creationId xmlns:a16="http://schemas.microsoft.com/office/drawing/2014/main" id="{0508DC8E-CD70-313F-08E4-BBE434F4A88A}"/>
                  </a:ext>
                </a:extLst>
              </p:cNvPr>
              <p:cNvSpPr txBox="1"/>
              <p:nvPr/>
            </p:nvSpPr>
            <p:spPr>
              <a:xfrm>
                <a:off x="10645630" y="2090649"/>
                <a:ext cx="482600" cy="341016"/>
              </a:xfrm>
              <a:prstGeom prst="rect">
                <a:avLst/>
              </a:prstGeom>
              <a:noFill/>
            </p:spPr>
            <p:txBody>
              <a:bodyPr wrap="none" lIns="0" tIns="0" rIns="0" bIns="0" rtlCol="0">
                <a:noAutofit/>
              </a:bodyPr>
              <a:lstStyle/>
              <a:p>
                <a:pPr algn="l"/>
                <a:r>
                  <a:rPr lang="en-AU" sz="1600"/>
                  <a:t>3500</a:t>
                </a:r>
              </a:p>
            </p:txBody>
          </p:sp>
          <p:sp>
            <p:nvSpPr>
              <p:cNvPr id="57" name="TextBox 56">
                <a:extLst>
                  <a:ext uri="{FF2B5EF4-FFF2-40B4-BE49-F238E27FC236}">
                    <a16:creationId xmlns:a16="http://schemas.microsoft.com/office/drawing/2014/main" id="{E6FECF47-5B9E-83C6-4730-7D1AEC2D7476}"/>
                  </a:ext>
                </a:extLst>
              </p:cNvPr>
              <p:cNvSpPr txBox="1"/>
              <p:nvPr/>
            </p:nvSpPr>
            <p:spPr>
              <a:xfrm>
                <a:off x="7449426" y="3874567"/>
                <a:ext cx="482600" cy="341016"/>
              </a:xfrm>
              <a:prstGeom prst="rect">
                <a:avLst/>
              </a:prstGeom>
              <a:noFill/>
            </p:spPr>
            <p:txBody>
              <a:bodyPr wrap="none" lIns="0" tIns="0" rIns="0" bIns="0" rtlCol="0">
                <a:noAutofit/>
              </a:bodyPr>
              <a:lstStyle/>
              <a:p>
                <a:pPr algn="l"/>
                <a:r>
                  <a:rPr lang="en-AU" sz="1600"/>
                  <a:t>0.5</a:t>
                </a:r>
              </a:p>
            </p:txBody>
          </p:sp>
          <p:sp>
            <p:nvSpPr>
              <p:cNvPr id="58" name="TextBox 57">
                <a:extLst>
                  <a:ext uri="{FF2B5EF4-FFF2-40B4-BE49-F238E27FC236}">
                    <a16:creationId xmlns:a16="http://schemas.microsoft.com/office/drawing/2014/main" id="{7B483AEF-5442-0C54-7888-B89DDC5C4F07}"/>
                  </a:ext>
                </a:extLst>
              </p:cNvPr>
              <p:cNvSpPr txBox="1"/>
              <p:nvPr/>
            </p:nvSpPr>
            <p:spPr>
              <a:xfrm>
                <a:off x="8113266" y="3874567"/>
                <a:ext cx="504633" cy="341016"/>
              </a:xfrm>
              <a:prstGeom prst="rect">
                <a:avLst/>
              </a:prstGeom>
              <a:noFill/>
            </p:spPr>
            <p:txBody>
              <a:bodyPr wrap="none" lIns="0" tIns="0" rIns="0" bIns="0" rtlCol="0">
                <a:noAutofit/>
              </a:bodyPr>
              <a:lstStyle/>
              <a:p>
                <a:pPr algn="l"/>
                <a:r>
                  <a:rPr lang="en-AU" sz="1600"/>
                  <a:t>1</a:t>
                </a:r>
              </a:p>
            </p:txBody>
          </p:sp>
          <p:sp>
            <p:nvSpPr>
              <p:cNvPr id="59" name="TextBox 58">
                <a:extLst>
                  <a:ext uri="{FF2B5EF4-FFF2-40B4-BE49-F238E27FC236}">
                    <a16:creationId xmlns:a16="http://schemas.microsoft.com/office/drawing/2014/main" id="{AC00DBAD-C478-B231-90BE-A6B9D28D3AB7}"/>
                  </a:ext>
                </a:extLst>
              </p:cNvPr>
              <p:cNvSpPr txBox="1"/>
              <p:nvPr/>
            </p:nvSpPr>
            <p:spPr>
              <a:xfrm>
                <a:off x="9183446" y="3874567"/>
                <a:ext cx="482600" cy="341016"/>
              </a:xfrm>
              <a:prstGeom prst="rect">
                <a:avLst/>
              </a:prstGeom>
              <a:noFill/>
            </p:spPr>
            <p:txBody>
              <a:bodyPr wrap="none" lIns="0" tIns="0" rIns="0" bIns="0" rtlCol="0">
                <a:noAutofit/>
              </a:bodyPr>
              <a:lstStyle/>
              <a:p>
                <a:pPr algn="l"/>
                <a:r>
                  <a:rPr lang="en-AU" sz="1600"/>
                  <a:t>2</a:t>
                </a:r>
              </a:p>
            </p:txBody>
          </p:sp>
          <p:sp>
            <p:nvSpPr>
              <p:cNvPr id="60" name="TextBox 59">
                <a:extLst>
                  <a:ext uri="{FF2B5EF4-FFF2-40B4-BE49-F238E27FC236}">
                    <a16:creationId xmlns:a16="http://schemas.microsoft.com/office/drawing/2014/main" id="{E2991F57-50F2-20C4-41DF-CB8A18F3847A}"/>
                  </a:ext>
                </a:extLst>
              </p:cNvPr>
              <p:cNvSpPr txBox="1"/>
              <p:nvPr/>
            </p:nvSpPr>
            <p:spPr>
              <a:xfrm>
                <a:off x="10741674" y="3874567"/>
                <a:ext cx="482600" cy="341016"/>
              </a:xfrm>
              <a:prstGeom prst="rect">
                <a:avLst/>
              </a:prstGeom>
              <a:noFill/>
            </p:spPr>
            <p:txBody>
              <a:bodyPr wrap="none" lIns="0" tIns="0" rIns="0" bIns="0" rtlCol="0">
                <a:noAutofit/>
              </a:bodyPr>
              <a:lstStyle/>
              <a:p>
                <a:pPr algn="l"/>
                <a:r>
                  <a:rPr lang="en-AU" sz="1600"/>
                  <a:t>3.5</a:t>
                </a:r>
              </a:p>
            </p:txBody>
          </p:sp>
        </p:grpSp>
        <p:sp>
          <p:nvSpPr>
            <p:cNvPr id="88" name="TextBox 87">
              <a:extLst>
                <a:ext uri="{FF2B5EF4-FFF2-40B4-BE49-F238E27FC236}">
                  <a16:creationId xmlns:a16="http://schemas.microsoft.com/office/drawing/2014/main" id="{99D73098-7172-4852-2DFE-BBCCC8E4B513}"/>
                </a:ext>
              </a:extLst>
            </p:cNvPr>
            <p:cNvSpPr txBox="1"/>
            <p:nvPr/>
          </p:nvSpPr>
          <p:spPr>
            <a:xfrm>
              <a:off x="5676271" y="3276347"/>
              <a:ext cx="1505494" cy="707886"/>
            </a:xfrm>
            <a:prstGeom prst="rect">
              <a:avLst/>
            </a:prstGeom>
            <a:noFill/>
          </p:spPr>
          <p:txBody>
            <a:bodyPr wrap="square">
              <a:spAutoFit/>
            </a:bodyPr>
            <a:lstStyle/>
            <a:p>
              <a:r>
                <a:rPr lang="en-AU" sz="2000" b="1" dirty="0">
                  <a:effectLst/>
                  <a:latin typeface="+mj-lt"/>
                  <a:ea typeface="Calibri" panose="020F0502020204030204" pitchFamily="34" charset="0"/>
                </a:rPr>
                <a:t>Megawatt (MW) </a:t>
              </a:r>
              <a:endParaRPr lang="en-AU" sz="2000" b="1" dirty="0">
                <a:latin typeface="+mj-lt"/>
              </a:endParaRPr>
            </a:p>
          </p:txBody>
        </p:sp>
        <p:sp>
          <p:nvSpPr>
            <p:cNvPr id="89" name="TextBox 88">
              <a:extLst>
                <a:ext uri="{FF2B5EF4-FFF2-40B4-BE49-F238E27FC236}">
                  <a16:creationId xmlns:a16="http://schemas.microsoft.com/office/drawing/2014/main" id="{22EBFB4B-EDBC-3F27-D7AD-BD0A1E30EE07}"/>
                </a:ext>
              </a:extLst>
            </p:cNvPr>
            <p:cNvSpPr txBox="1"/>
            <p:nvPr/>
          </p:nvSpPr>
          <p:spPr>
            <a:xfrm>
              <a:off x="5620924" y="5074729"/>
              <a:ext cx="1508780" cy="707886"/>
            </a:xfrm>
            <a:prstGeom prst="rect">
              <a:avLst/>
            </a:prstGeom>
            <a:noFill/>
          </p:spPr>
          <p:txBody>
            <a:bodyPr wrap="square">
              <a:spAutoFit/>
            </a:bodyPr>
            <a:lstStyle/>
            <a:p>
              <a:r>
                <a:rPr lang="en-AU" sz="2000" b="1" dirty="0">
                  <a:effectLst/>
                  <a:latin typeface="+mj-lt"/>
                  <a:ea typeface="Calibri" panose="020F0502020204030204" pitchFamily="34" charset="0"/>
                </a:rPr>
                <a:t>Gigawatt (GW) </a:t>
              </a:r>
              <a:endParaRPr lang="en-AU" sz="2000" b="1" dirty="0">
                <a:latin typeface="+mj-lt"/>
              </a:endParaRPr>
            </a:p>
          </p:txBody>
        </p:sp>
        <p:sp>
          <p:nvSpPr>
            <p:cNvPr id="92" name="Rectangle: Rounded Corners 91">
              <a:extLst>
                <a:ext uri="{FF2B5EF4-FFF2-40B4-BE49-F238E27FC236}">
                  <a16:creationId xmlns:a16="http://schemas.microsoft.com/office/drawing/2014/main" id="{938A9722-1E85-4BAA-D2DE-8FB971E92DAB}"/>
                </a:ext>
                <a:ext uri="{C183D7F6-B498-43B3-948B-1728B52AA6E4}">
                  <adec:decorative xmlns:adec="http://schemas.microsoft.com/office/drawing/2017/decorative" val="1"/>
                </a:ext>
              </a:extLst>
            </p:cNvPr>
            <p:cNvSpPr/>
            <p:nvPr/>
          </p:nvSpPr>
          <p:spPr>
            <a:xfrm>
              <a:off x="5393267" y="2810933"/>
              <a:ext cx="6637866" cy="3687067"/>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 name="Slide Number Placeholder 3">
            <a:extLst>
              <a:ext uri="{FF2B5EF4-FFF2-40B4-BE49-F238E27FC236}">
                <a16:creationId xmlns:a16="http://schemas.microsoft.com/office/drawing/2014/main" id="{9BE9944A-B9CA-F129-BFDF-7424DEE45F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45</a:t>
            </a:fld>
            <a:endParaRPr lang="en-AU"/>
          </a:p>
        </p:txBody>
      </p:sp>
    </p:spTree>
    <p:extLst>
      <p:ext uri="{BB962C8B-B14F-4D97-AF65-F5344CB8AC3E}">
        <p14:creationId xmlns:p14="http://schemas.microsoft.com/office/powerpoint/2010/main" val="139240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A15D3-EDA2-3E5F-6ABB-27A6302D92BD}"/>
              </a:ext>
            </a:extLst>
          </p:cNvPr>
          <p:cNvSpPr>
            <a:spLocks noGrp="1"/>
          </p:cNvSpPr>
          <p:nvPr>
            <p:ph type="title"/>
          </p:nvPr>
        </p:nvSpPr>
        <p:spPr/>
        <p:txBody>
          <a:bodyPr/>
          <a:lstStyle/>
          <a:p>
            <a:r>
              <a:rPr lang="en-AU" sz="3200" dirty="0">
                <a:latin typeface="+mj-lt"/>
              </a:rPr>
              <a:t>2.2 Energy sources in Australia</a:t>
            </a:r>
            <a:endParaRPr lang="en-AU" sz="3200" dirty="0">
              <a:solidFill>
                <a:schemeClr val="tx2"/>
              </a:solidFill>
              <a:latin typeface="+mj-lt"/>
            </a:endParaRPr>
          </a:p>
        </p:txBody>
      </p:sp>
      <p:sp>
        <p:nvSpPr>
          <p:cNvPr id="14" name="Text Placeholder 13">
            <a:extLst>
              <a:ext uri="{FF2B5EF4-FFF2-40B4-BE49-F238E27FC236}">
                <a16:creationId xmlns:a16="http://schemas.microsoft.com/office/drawing/2014/main" id="{A05B0544-788E-4B8B-428D-03FCE791CC74}"/>
              </a:ext>
            </a:extLst>
          </p:cNvPr>
          <p:cNvSpPr>
            <a:spLocks noGrp="1"/>
          </p:cNvSpPr>
          <p:nvPr>
            <p:ph type="body" sz="quarter" idx="18"/>
          </p:nvPr>
        </p:nvSpPr>
        <p:spPr/>
        <p:txBody>
          <a:bodyPr/>
          <a:lstStyle/>
          <a:p>
            <a:r>
              <a:rPr lang="en-AU" sz="2000" dirty="0">
                <a:latin typeface="+mj-lt"/>
              </a:rPr>
              <a:t>In real-time</a:t>
            </a:r>
            <a:endParaRPr lang="en-US" dirty="0">
              <a:latin typeface="+mj-lt"/>
            </a:endParaRPr>
          </a:p>
        </p:txBody>
      </p:sp>
      <p:pic>
        <p:nvPicPr>
          <p:cNvPr id="9" name="Picture 8" descr="Screenshot of NEM dashboard showing the mix of fuels used to generate electricity in the National Energy Market over a 48 hour period.">
            <a:extLst>
              <a:ext uri="{FF2B5EF4-FFF2-40B4-BE49-F238E27FC236}">
                <a16:creationId xmlns:a16="http://schemas.microsoft.com/office/drawing/2014/main" id="{F7742DC6-B586-E1C6-962C-E38042833852}"/>
              </a:ext>
            </a:extLst>
          </p:cNvPr>
          <p:cNvPicPr>
            <a:picLocks noChangeAspect="1"/>
          </p:cNvPicPr>
          <p:nvPr/>
        </p:nvPicPr>
        <p:blipFill>
          <a:blip r:embed="rId3" cstate="screen">
            <a:extLst>
              <a:ext uri="{28A0092B-C50C-407E-A947-70E740481C1C}">
                <a14:useLocalDpi xmlns:a14="http://schemas.microsoft.com/office/drawing/2010/main"/>
              </a:ext>
            </a:extLst>
          </a:blip>
          <a:srcRect b="1619"/>
          <a:stretch/>
        </p:blipFill>
        <p:spPr>
          <a:xfrm>
            <a:off x="359999" y="1912379"/>
            <a:ext cx="4927073" cy="3750356"/>
          </a:xfrm>
          <a:prstGeom prst="rect">
            <a:avLst/>
          </a:prstGeom>
        </p:spPr>
      </p:pic>
      <p:sp>
        <p:nvSpPr>
          <p:cNvPr id="10" name="TextBox 9">
            <a:extLst>
              <a:ext uri="{FF2B5EF4-FFF2-40B4-BE49-F238E27FC236}">
                <a16:creationId xmlns:a16="http://schemas.microsoft.com/office/drawing/2014/main" id="{FC8AAD4A-0357-C473-979D-D899F96A7B7D}"/>
              </a:ext>
            </a:extLst>
          </p:cNvPr>
          <p:cNvSpPr txBox="1"/>
          <p:nvPr/>
        </p:nvSpPr>
        <p:spPr>
          <a:xfrm>
            <a:off x="136036" y="5682970"/>
            <a:ext cx="5472733" cy="461665"/>
          </a:xfrm>
          <a:prstGeom prst="rect">
            <a:avLst/>
          </a:prstGeom>
          <a:noFill/>
        </p:spPr>
        <p:txBody>
          <a:bodyPr wrap="square">
            <a:spAutoFit/>
          </a:bodyPr>
          <a:lstStyle/>
          <a:p>
            <a:r>
              <a:rPr lang="en-AU" sz="1200" u="sng" dirty="0">
                <a:solidFill>
                  <a:srgbClr val="185564"/>
                </a:solidFill>
                <a:effectLst/>
                <a:highlight>
                  <a:srgbClr val="FFFFFF"/>
                </a:highlight>
                <a:ea typeface="Calibri" panose="020F0502020204030204" pitchFamily="34" charset="0"/>
                <a:hlinkClick r:id="rId4" tooltip="Australia Energy Statistics map June 2023"/>
              </a:rPr>
              <a:t>‘Australia Energy Statistics map June 2023</a:t>
            </a:r>
            <a:r>
              <a:rPr lang="en-AU" sz="1200" u="sng" dirty="0">
                <a:solidFill>
                  <a:srgbClr val="185564"/>
                </a:solidFill>
                <a:effectLst/>
                <a:highlight>
                  <a:srgbClr val="FFFFFF"/>
                </a:highlight>
                <a:ea typeface="Calibri" panose="020F0502020204030204" pitchFamily="34" charset="0"/>
              </a:rPr>
              <a:t>’</a:t>
            </a:r>
            <a:r>
              <a:rPr lang="en-AU" sz="1200" dirty="0">
                <a:effectLst/>
                <a:highlight>
                  <a:srgbClr val="FFFFFF"/>
                </a:highlight>
                <a:ea typeface="Calibri" panose="020F0502020204030204" pitchFamily="34" charset="0"/>
              </a:rPr>
              <a:t> </a:t>
            </a:r>
            <a:r>
              <a:rPr lang="en-AU" sz="1200" dirty="0">
                <a:effectLst/>
                <a:ea typeface="Calibri" panose="020F0502020204030204" pitchFamily="34" charset="0"/>
              </a:rPr>
              <a:t> by the Department of Climate Change, Energy, the Environment and Water is licensed under </a:t>
            </a:r>
            <a:r>
              <a:rPr lang="en-AU" sz="1200" u="sng" dirty="0">
                <a:solidFill>
                  <a:srgbClr val="001C4A"/>
                </a:solidFill>
                <a:effectLst/>
                <a:ea typeface="Calibri" panose="020F0502020204030204" pitchFamily="34" charset="0"/>
                <a:hlinkClick r:id="rId5"/>
              </a:rPr>
              <a:t>CC-BY 4.0</a:t>
            </a:r>
            <a:r>
              <a:rPr lang="en-AU" sz="1200" u="sng" dirty="0">
                <a:solidFill>
                  <a:srgbClr val="001C4A"/>
                </a:solidFill>
                <a:effectLst/>
                <a:ea typeface="Calibri" panose="020F0502020204030204" pitchFamily="34" charset="0"/>
              </a:rPr>
              <a:t>.</a:t>
            </a:r>
            <a:r>
              <a:rPr lang="en-AU" sz="1200" dirty="0">
                <a:ea typeface="Calibri" panose="020F0502020204030204" pitchFamily="34" charset="0"/>
              </a:rPr>
              <a:t> </a:t>
            </a:r>
            <a:endParaRPr lang="en-AU" sz="1200" dirty="0"/>
          </a:p>
        </p:txBody>
      </p:sp>
      <p:sp>
        <p:nvSpPr>
          <p:cNvPr id="13" name="TextBox 12">
            <a:extLst>
              <a:ext uri="{FF2B5EF4-FFF2-40B4-BE49-F238E27FC236}">
                <a16:creationId xmlns:a16="http://schemas.microsoft.com/office/drawing/2014/main" id="{EB147A77-9774-0DFE-25DD-9FA453FDC98C}"/>
              </a:ext>
            </a:extLst>
          </p:cNvPr>
          <p:cNvSpPr txBox="1"/>
          <p:nvPr/>
        </p:nvSpPr>
        <p:spPr>
          <a:xfrm>
            <a:off x="136036" y="6290513"/>
            <a:ext cx="5655165" cy="461665"/>
          </a:xfrm>
          <a:prstGeom prst="rect">
            <a:avLst/>
          </a:prstGeom>
          <a:noFill/>
        </p:spPr>
        <p:txBody>
          <a:bodyPr wrap="square">
            <a:spAutoFit/>
          </a:bodyPr>
          <a:lstStyle/>
          <a:p>
            <a:r>
              <a:rPr lang="en-AU" sz="1200" dirty="0">
                <a:effectLst/>
                <a:ea typeface="Calibri" panose="020F0502020204030204" pitchFamily="34" charset="0"/>
              </a:rPr>
              <a:t>View live information of the energy sources being used to generate electricity in Australia (Fuel Mix) on the </a:t>
            </a:r>
            <a:r>
              <a:rPr lang="en-AU" sz="1200" u="sng" dirty="0">
                <a:solidFill>
                  <a:srgbClr val="2F5496"/>
                </a:solidFill>
                <a:effectLst/>
                <a:ea typeface="Calibri" panose="020F0502020204030204" pitchFamily="34" charset="0"/>
                <a:hlinkClick r:id="rId6"/>
              </a:rPr>
              <a:t>National Energy Market (NEM) Dashboard</a:t>
            </a:r>
            <a:r>
              <a:rPr lang="en-AU" sz="1200" b="1" dirty="0">
                <a:effectLst/>
                <a:ea typeface="Calibri" panose="020F0502020204030204" pitchFamily="34" charset="0"/>
              </a:rPr>
              <a:t>.</a:t>
            </a:r>
            <a:endParaRPr lang="en-AU" sz="1200" dirty="0"/>
          </a:p>
        </p:txBody>
      </p:sp>
      <p:grpSp>
        <p:nvGrpSpPr>
          <p:cNvPr id="8" name="Group 7" descr="A map of Australia with various states and territories highlighted, each displaying information about electricity generation in GWh (gigawatt-hours) along with percentages representing different energy sources.">
            <a:extLst>
              <a:ext uri="{FF2B5EF4-FFF2-40B4-BE49-F238E27FC236}">
                <a16:creationId xmlns:a16="http://schemas.microsoft.com/office/drawing/2014/main" id="{BFE91D7B-B7E1-BF22-3341-45598D5DD21D}"/>
              </a:ext>
            </a:extLst>
          </p:cNvPr>
          <p:cNvGrpSpPr/>
          <p:nvPr/>
        </p:nvGrpSpPr>
        <p:grpSpPr>
          <a:xfrm>
            <a:off x="6708623" y="16859"/>
            <a:ext cx="5340070" cy="5499863"/>
            <a:chOff x="5777345" y="983223"/>
            <a:chExt cx="5167993" cy="5018566"/>
          </a:xfrm>
        </p:grpSpPr>
        <p:pic>
          <p:nvPicPr>
            <p:cNvPr id="5" name="Picture 4" descr="A map of the world with different colored numbers and symbols&#10;&#10;Description automatically generated">
              <a:extLst>
                <a:ext uri="{FF2B5EF4-FFF2-40B4-BE49-F238E27FC236}">
                  <a16:creationId xmlns:a16="http://schemas.microsoft.com/office/drawing/2014/main" id="{05A32962-F0F3-48E1-3BF4-E61AEEAAF5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80015" y="983223"/>
              <a:ext cx="5165323" cy="5014905"/>
            </a:xfrm>
            <a:prstGeom prst="rect">
              <a:avLst/>
            </a:prstGeom>
          </p:spPr>
        </p:pic>
        <p:sp>
          <p:nvSpPr>
            <p:cNvPr id="7" name="Rectangle 6">
              <a:extLst>
                <a:ext uri="{FF2B5EF4-FFF2-40B4-BE49-F238E27FC236}">
                  <a16:creationId xmlns:a16="http://schemas.microsoft.com/office/drawing/2014/main" id="{B9DB4477-6A48-BA0E-4D45-41436F578359}"/>
                </a:ext>
              </a:extLst>
            </p:cNvPr>
            <p:cNvSpPr/>
            <p:nvPr/>
          </p:nvSpPr>
          <p:spPr>
            <a:xfrm>
              <a:off x="5777345" y="4380807"/>
              <a:ext cx="2468880" cy="16209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6" name="Picture 5">
            <a:extLst>
              <a:ext uri="{FF2B5EF4-FFF2-40B4-BE49-F238E27FC236}">
                <a16:creationId xmlns:a16="http://schemas.microsoft.com/office/drawing/2014/main" id="{DA197C82-134F-9B41-A43E-3F2FE1C0196A}"/>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96000" y="3633198"/>
            <a:ext cx="2676478" cy="2511137"/>
          </a:xfrm>
          <a:prstGeom prst="rect">
            <a:avLst/>
          </a:prstGeom>
        </p:spPr>
      </p:pic>
      <p:sp>
        <p:nvSpPr>
          <p:cNvPr id="15" name="TextBox 14">
            <a:extLst>
              <a:ext uri="{FF2B5EF4-FFF2-40B4-BE49-F238E27FC236}">
                <a16:creationId xmlns:a16="http://schemas.microsoft.com/office/drawing/2014/main" id="{0B1F63D2-FD03-D9F8-D351-9540CBF36E5A}"/>
              </a:ext>
            </a:extLst>
          </p:cNvPr>
          <p:cNvSpPr txBox="1"/>
          <p:nvPr/>
        </p:nvSpPr>
        <p:spPr>
          <a:xfrm>
            <a:off x="6400800" y="6251419"/>
            <a:ext cx="5337311" cy="461665"/>
          </a:xfrm>
          <a:prstGeom prst="rect">
            <a:avLst/>
          </a:prstGeom>
          <a:noFill/>
        </p:spPr>
        <p:txBody>
          <a:bodyPr wrap="square">
            <a:spAutoFit/>
          </a:bodyPr>
          <a:lstStyle/>
          <a:p>
            <a:r>
              <a:rPr lang="en-AU" sz="1200" u="sng" dirty="0">
                <a:solidFill>
                  <a:srgbClr val="185564"/>
                </a:solidFill>
                <a:effectLst/>
                <a:highlight>
                  <a:srgbClr val="FFFFFF"/>
                </a:highlight>
                <a:ea typeface="Calibri" panose="020F0502020204030204" pitchFamily="34" charset="0"/>
                <a:hlinkClick r:id="rId4" tooltip="Australia Energy Statistics map June 2023"/>
              </a:rPr>
              <a:t>‘Australia Energy Statistics map June 2023</a:t>
            </a:r>
            <a:r>
              <a:rPr lang="en-AU" sz="1200" u="sng" dirty="0">
                <a:solidFill>
                  <a:srgbClr val="185564"/>
                </a:solidFill>
                <a:effectLst/>
                <a:highlight>
                  <a:srgbClr val="FFFFFF"/>
                </a:highlight>
                <a:ea typeface="Calibri" panose="020F0502020204030204" pitchFamily="34" charset="0"/>
              </a:rPr>
              <a:t>’</a:t>
            </a:r>
            <a:r>
              <a:rPr lang="en-AU" sz="1200" dirty="0">
                <a:effectLst/>
                <a:highlight>
                  <a:srgbClr val="FFFFFF"/>
                </a:highlight>
                <a:ea typeface="Calibri" panose="020F0502020204030204" pitchFamily="34" charset="0"/>
              </a:rPr>
              <a:t> by the </a:t>
            </a:r>
            <a:r>
              <a:rPr lang="en-AU" sz="1200" dirty="0">
                <a:effectLst/>
                <a:ea typeface="Calibri" panose="020F0502020204030204" pitchFamily="34" charset="0"/>
              </a:rPr>
              <a:t>Department of Climate Change, Energy, the Environment and Water, is licensed under </a:t>
            </a:r>
            <a:r>
              <a:rPr lang="en-AU" sz="1200" u="sng" dirty="0">
                <a:solidFill>
                  <a:srgbClr val="001C4A"/>
                </a:solidFill>
                <a:effectLst/>
                <a:ea typeface="Calibri" panose="020F0502020204030204" pitchFamily="34" charset="0"/>
                <a:hlinkClick r:id="rId5"/>
              </a:rPr>
              <a:t>CC-BY 4.0</a:t>
            </a:r>
            <a:r>
              <a:rPr lang="en-AU" sz="1200" u="sng" dirty="0">
                <a:solidFill>
                  <a:srgbClr val="001C4A"/>
                </a:solidFill>
                <a:ea typeface="Calibri" panose="020F0502020204030204" pitchFamily="34" charset="0"/>
              </a:rPr>
              <a:t>.</a:t>
            </a:r>
            <a:endParaRPr lang="en-AU" sz="1200" dirty="0"/>
          </a:p>
        </p:txBody>
      </p:sp>
      <p:sp>
        <p:nvSpPr>
          <p:cNvPr id="3" name="Slide Number Placeholder 2">
            <a:extLst>
              <a:ext uri="{FF2B5EF4-FFF2-40B4-BE49-F238E27FC236}">
                <a16:creationId xmlns:a16="http://schemas.microsoft.com/office/drawing/2014/main" id="{8ECC03E8-17AE-B14E-FFD2-96C00F7BEF3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46</a:t>
            </a:fld>
            <a:endParaRPr lang="en-AU"/>
          </a:p>
        </p:txBody>
      </p:sp>
    </p:spTree>
    <p:extLst>
      <p:ext uri="{BB962C8B-B14F-4D97-AF65-F5344CB8AC3E}">
        <p14:creationId xmlns:p14="http://schemas.microsoft.com/office/powerpoint/2010/main" val="32457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887122" cy="522000"/>
          </a:xfrm>
        </p:spPr>
        <p:txBody>
          <a:bodyPr/>
          <a:lstStyle/>
          <a:p>
            <a:r>
              <a:rPr lang="en-US" dirty="0">
                <a:latin typeface="+mj-lt"/>
              </a:rPr>
              <a:t>2.3 Thermal generation using coal, gas and nuclear</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4DFC2DD4-F8DD-F4BF-4771-67B72DD0CD6C}"/>
              </a:ext>
            </a:extLst>
          </p:cNvPr>
          <p:cNvGraphicFramePr>
            <a:graphicFrameLocks noGrp="1"/>
          </p:cNvGraphicFramePr>
          <p:nvPr>
            <p:extLst>
              <p:ext uri="{D42A27DB-BD31-4B8C-83A1-F6EECF244321}">
                <p14:modId xmlns:p14="http://schemas.microsoft.com/office/powerpoint/2010/main" val="3076091281"/>
              </p:ext>
            </p:extLst>
          </p:nvPr>
        </p:nvGraphicFramePr>
        <p:xfrm>
          <a:off x="359998" y="1916174"/>
          <a:ext cx="11126369" cy="421957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603038">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outline the key parts of a thermal power station</a:t>
                      </a:r>
                    </a:p>
                    <a:p>
                      <a:pPr marL="285750" indent="-285750">
                        <a:lnSpc>
                          <a:spcPct val="150000"/>
                        </a:lnSpc>
                        <a:spcAft>
                          <a:spcPts val="1200"/>
                        </a:spcAft>
                        <a:buFont typeface="Arial" panose="020B0604020202020204" pitchFamily="34" charset="0"/>
                        <a:buChar char="•"/>
                      </a:pPr>
                      <a:r>
                        <a:rPr lang="en-AU" sz="2000" dirty="0">
                          <a:latin typeface="+mn-lt"/>
                          <a:cs typeface="Arial" panose="020B0604020202020204" pitchFamily="34" charset="0"/>
                        </a:rPr>
                        <a:t>read a Sankey diagram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calculate the efficiency of power stations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diagrams to describe the flow of energy in a power station system.</a:t>
                      </a:r>
                    </a:p>
                    <a:p>
                      <a:pPr marL="285750" indent="-285750">
                        <a:lnSpc>
                          <a:spcPct val="150000"/>
                        </a:lnSpc>
                        <a:spcAft>
                          <a:spcPts val="1200"/>
                        </a:spcAft>
                        <a:buFont typeface="Arial" panose="020B0604020202020204" pitchFamily="34" charset="0"/>
                        <a:buChar char="•"/>
                      </a:pP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47</a:t>
            </a:fld>
            <a:endParaRPr lang="en-AU"/>
          </a:p>
        </p:txBody>
      </p:sp>
    </p:spTree>
    <p:extLst>
      <p:ext uri="{BB962C8B-B14F-4D97-AF65-F5344CB8AC3E}">
        <p14:creationId xmlns:p14="http://schemas.microsoft.com/office/powerpoint/2010/main" val="638580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E1630-A419-8C22-48CC-81F5952CD01C}"/>
              </a:ext>
            </a:extLst>
          </p:cNvPr>
          <p:cNvSpPr>
            <a:spLocks noGrp="1"/>
          </p:cNvSpPr>
          <p:nvPr>
            <p:ph type="title"/>
          </p:nvPr>
        </p:nvSpPr>
        <p:spPr/>
        <p:txBody>
          <a:bodyPr/>
          <a:lstStyle/>
          <a:p>
            <a:r>
              <a:rPr lang="en-AU" dirty="0">
                <a:latin typeface="+mj-lt"/>
              </a:rPr>
              <a:t>2.3 Energy flows – generating electricity in Australia</a:t>
            </a:r>
          </a:p>
        </p:txBody>
      </p:sp>
      <p:pic>
        <p:nvPicPr>
          <p:cNvPr id="9" name="Content Placeholder 8" descr="Sankey diagram showing the range of energy sources used to generate electricity in Australia. Coal and gas are the largest sources, followed by smaller amounts of solar, wind, hydro and other.&#10;of the 2295 PJ of energy input to power stations, 875 PJ are output as electrical energy and 1420 PJ are wasted through own use and losses. ">
            <a:extLst>
              <a:ext uri="{FF2B5EF4-FFF2-40B4-BE49-F238E27FC236}">
                <a16:creationId xmlns:a16="http://schemas.microsoft.com/office/drawing/2014/main" id="{1FAFC7DD-3412-412A-B4C1-493FD07DFCD6}"/>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322263" y="1283063"/>
            <a:ext cx="11547475" cy="4619625"/>
          </a:xfrm>
        </p:spPr>
      </p:pic>
      <p:sp>
        <p:nvSpPr>
          <p:cNvPr id="4" name="Slide Number Placeholder 3">
            <a:extLst>
              <a:ext uri="{FF2B5EF4-FFF2-40B4-BE49-F238E27FC236}">
                <a16:creationId xmlns:a16="http://schemas.microsoft.com/office/drawing/2014/main" id="{569B9102-9977-F430-A84F-CAA007CA61C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48</a:t>
            </a:fld>
            <a:endParaRPr lang="en-AU"/>
          </a:p>
        </p:txBody>
      </p:sp>
    </p:spTree>
    <p:extLst>
      <p:ext uri="{BB962C8B-B14F-4D97-AF65-F5344CB8AC3E}">
        <p14:creationId xmlns:p14="http://schemas.microsoft.com/office/powerpoint/2010/main" val="263650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5FD3-47FB-1104-8E6F-247283B29FA2}"/>
              </a:ext>
            </a:extLst>
          </p:cNvPr>
          <p:cNvSpPr>
            <a:spLocks noGrp="1"/>
          </p:cNvSpPr>
          <p:nvPr>
            <p:ph type="title"/>
          </p:nvPr>
        </p:nvSpPr>
        <p:spPr/>
        <p:txBody>
          <a:bodyPr/>
          <a:lstStyle/>
          <a:p>
            <a:r>
              <a:rPr lang="en-AU" dirty="0">
                <a:latin typeface="+mj-lt"/>
              </a:rPr>
              <a:t>2.3 Coal power generation efficiency</a:t>
            </a:r>
          </a:p>
        </p:txBody>
      </p:sp>
      <p:pic>
        <p:nvPicPr>
          <p:cNvPr id="8" name="Content Placeholder 7" descr="Sankey diagram of the energy flows in a coal power station. Of the 100% energy input, only 30% of the energy is converted to useful energy output with most energy wasted as heat. ">
            <a:extLst>
              <a:ext uri="{FF2B5EF4-FFF2-40B4-BE49-F238E27FC236}">
                <a16:creationId xmlns:a16="http://schemas.microsoft.com/office/drawing/2014/main" id="{FE30AA42-1874-9AC8-705F-AB7CED1630C6}"/>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1268412" y="1106900"/>
            <a:ext cx="9655175" cy="5499100"/>
          </a:xfrm>
          <a:prstGeom prst="rect">
            <a:avLst/>
          </a:prstGeom>
        </p:spPr>
      </p:pic>
      <p:sp>
        <p:nvSpPr>
          <p:cNvPr id="4" name="Slide Number Placeholder 3">
            <a:extLst>
              <a:ext uri="{FF2B5EF4-FFF2-40B4-BE49-F238E27FC236}">
                <a16:creationId xmlns:a16="http://schemas.microsoft.com/office/drawing/2014/main" id="{5092287E-3EA8-CF84-BB60-18C096F8C81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49</a:t>
            </a:fld>
            <a:endParaRPr lang="en-AU"/>
          </a:p>
        </p:txBody>
      </p:sp>
    </p:spTree>
    <p:extLst>
      <p:ext uri="{BB962C8B-B14F-4D97-AF65-F5344CB8AC3E}">
        <p14:creationId xmlns:p14="http://schemas.microsoft.com/office/powerpoint/2010/main" val="424157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346830-A0C7-9D95-31DC-A77B445F770B}"/>
              </a:ext>
            </a:extLst>
          </p:cNvPr>
          <p:cNvSpPr>
            <a:spLocks noGrp="1"/>
          </p:cNvSpPr>
          <p:nvPr>
            <p:ph type="title"/>
          </p:nvPr>
        </p:nvSpPr>
        <p:spPr/>
        <p:txBody>
          <a:bodyPr/>
          <a:lstStyle/>
          <a:p>
            <a:r>
              <a:rPr lang="en-GB" dirty="0">
                <a:latin typeface="+mj-lt"/>
                <a:cs typeface="Arial"/>
              </a:rPr>
              <a:t>Contents (3)</a:t>
            </a:r>
            <a:endParaRPr lang="en-GB" dirty="0">
              <a:latin typeface="+mj-lt"/>
            </a:endParaRPr>
          </a:p>
        </p:txBody>
      </p:sp>
      <p:sp>
        <p:nvSpPr>
          <p:cNvPr id="6" name="Oval 5">
            <a:hlinkClick r:id="rId3" action="ppaction://hlinksldjump"/>
            <a:extLst>
              <a:ext uri="{FF2B5EF4-FFF2-40B4-BE49-F238E27FC236}">
                <a16:creationId xmlns:a16="http://schemas.microsoft.com/office/drawing/2014/main" id="{4614DBEC-A90F-7480-BBDE-173C9F2AD30D}"/>
              </a:ext>
            </a:extLst>
          </p:cNvPr>
          <p:cNvSpPr/>
          <p:nvPr/>
        </p:nvSpPr>
        <p:spPr>
          <a:xfrm>
            <a:off x="360000" y="1438388"/>
            <a:ext cx="864000" cy="864000"/>
          </a:xfrm>
          <a:prstGeom prst="ellipse">
            <a:avLst/>
          </a:prstGeom>
          <a:solidFill>
            <a:schemeClr val="tx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a:solidFill>
                  <a:schemeClr val="bg1"/>
                </a:solidFill>
                <a:latin typeface="+mj-lt"/>
                <a:cs typeface="Arial"/>
              </a:rPr>
              <a:t>TRB 4</a:t>
            </a:r>
            <a:endParaRPr lang="en-AU" sz="1600" b="1">
              <a:solidFill>
                <a:schemeClr val="bg1"/>
              </a:solidFill>
              <a:latin typeface="+mj-lt"/>
              <a:cs typeface="Arial" panose="020B0604020202020204" pitchFamily="34" charset="0"/>
            </a:endParaRPr>
          </a:p>
        </p:txBody>
      </p:sp>
      <p:grpSp>
        <p:nvGrpSpPr>
          <p:cNvPr id="9" name="Group 8" descr="4–1. Past and future energy use&#10;">
            <a:extLst>
              <a:ext uri="{FF2B5EF4-FFF2-40B4-BE49-F238E27FC236}">
                <a16:creationId xmlns:a16="http://schemas.microsoft.com/office/drawing/2014/main" id="{74E1DEFD-EF60-2687-4A4A-44F93B67733F}"/>
              </a:ext>
            </a:extLst>
          </p:cNvPr>
          <p:cNvGrpSpPr/>
          <p:nvPr/>
        </p:nvGrpSpPr>
        <p:grpSpPr>
          <a:xfrm>
            <a:off x="1231807" y="1347668"/>
            <a:ext cx="4775638" cy="1045440"/>
            <a:chOff x="1059516" y="1266959"/>
            <a:chExt cx="4775638" cy="1045440"/>
          </a:xfrm>
        </p:grpSpPr>
        <p:sp>
          <p:nvSpPr>
            <p:cNvPr id="2" name="Rectangle: Rounded Corners 1">
              <a:hlinkClick r:id="rId4" action="ppaction://hlinksldjump"/>
              <a:extLst>
                <a:ext uri="{FF2B5EF4-FFF2-40B4-BE49-F238E27FC236}">
                  <a16:creationId xmlns:a16="http://schemas.microsoft.com/office/drawing/2014/main" id="{935D5059-5790-C707-5987-84856AF04ADB}"/>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4" action="ppaction://hlinksldjump"/>
                </a:rPr>
                <a:t>Past and future energy use</a:t>
              </a:r>
              <a:endParaRPr lang="en-GB" sz="1800" b="1" dirty="0">
                <a:solidFill>
                  <a:schemeClr val="accent1"/>
                </a:solidFill>
                <a:latin typeface="+mj-lt"/>
                <a:cs typeface="Arial" panose="020B0604020202020204" pitchFamily="34" charset="0"/>
              </a:endParaRPr>
            </a:p>
          </p:txBody>
        </p:sp>
        <p:sp>
          <p:nvSpPr>
            <p:cNvPr id="5" name="Oval 4">
              <a:hlinkClick r:id="rId4" action="ppaction://hlinksldjump"/>
              <a:extLst>
                <a:ext uri="{FF2B5EF4-FFF2-40B4-BE49-F238E27FC236}">
                  <a16:creationId xmlns:a16="http://schemas.microsoft.com/office/drawing/2014/main" id="{56ACB92F-8289-CC4B-BE5A-A661A0C94E17}"/>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4.1</a:t>
              </a:r>
            </a:p>
          </p:txBody>
        </p:sp>
      </p:grpSp>
      <p:grpSp>
        <p:nvGrpSpPr>
          <p:cNvPr id="19" name="Group 18" descr="4–2. Sustainable energy use">
            <a:extLst>
              <a:ext uri="{FF2B5EF4-FFF2-40B4-BE49-F238E27FC236}">
                <a16:creationId xmlns:a16="http://schemas.microsoft.com/office/drawing/2014/main" id="{7821A08C-73D8-1FE1-FEB7-1079B0B456A2}"/>
              </a:ext>
            </a:extLst>
          </p:cNvPr>
          <p:cNvGrpSpPr/>
          <p:nvPr/>
        </p:nvGrpSpPr>
        <p:grpSpPr>
          <a:xfrm>
            <a:off x="1224000" y="2457131"/>
            <a:ext cx="4775638" cy="1045440"/>
            <a:chOff x="1059516" y="1266959"/>
            <a:chExt cx="4775638" cy="1045440"/>
          </a:xfrm>
        </p:grpSpPr>
        <p:sp>
          <p:nvSpPr>
            <p:cNvPr id="32" name="Rectangle: Rounded Corners 1">
              <a:hlinkClick r:id="rId4" action="ppaction://hlinksldjump"/>
              <a:extLst>
                <a:ext uri="{FF2B5EF4-FFF2-40B4-BE49-F238E27FC236}">
                  <a16:creationId xmlns:a16="http://schemas.microsoft.com/office/drawing/2014/main" id="{A5A1BEC0-2557-CA9A-A62C-13C654A621D5}"/>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5" action="ppaction://hlinksldjump"/>
                </a:rPr>
                <a:t>Sustainable energy use</a:t>
              </a:r>
              <a:endParaRPr lang="en-GB" sz="1800" b="1" dirty="0">
                <a:solidFill>
                  <a:schemeClr val="accent1"/>
                </a:solidFill>
                <a:latin typeface="+mj-lt"/>
                <a:cs typeface="Arial" panose="020B0604020202020204" pitchFamily="34" charset="0"/>
              </a:endParaRPr>
            </a:p>
          </p:txBody>
        </p:sp>
        <p:sp>
          <p:nvSpPr>
            <p:cNvPr id="33" name="Oval 32">
              <a:hlinkClick r:id="rId4" action="ppaction://hlinksldjump"/>
              <a:extLst>
                <a:ext uri="{FF2B5EF4-FFF2-40B4-BE49-F238E27FC236}">
                  <a16:creationId xmlns:a16="http://schemas.microsoft.com/office/drawing/2014/main" id="{5FBA520F-DD73-6C7B-7FFF-1E47E7F44DE2}"/>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4.2</a:t>
              </a:r>
            </a:p>
          </p:txBody>
        </p:sp>
      </p:grpSp>
      <p:grpSp>
        <p:nvGrpSpPr>
          <p:cNvPr id="34" name="Group 33" descr="4–3. Evaluating nuclear energy in Australia">
            <a:extLst>
              <a:ext uri="{FF2B5EF4-FFF2-40B4-BE49-F238E27FC236}">
                <a16:creationId xmlns:a16="http://schemas.microsoft.com/office/drawing/2014/main" id="{5A6BC30E-2A64-5127-BD24-26A5B39F2E1C}"/>
              </a:ext>
            </a:extLst>
          </p:cNvPr>
          <p:cNvGrpSpPr/>
          <p:nvPr/>
        </p:nvGrpSpPr>
        <p:grpSpPr>
          <a:xfrm>
            <a:off x="1216193" y="3566594"/>
            <a:ext cx="4775638" cy="1045440"/>
            <a:chOff x="1059516" y="1266959"/>
            <a:chExt cx="4775638" cy="1045440"/>
          </a:xfrm>
        </p:grpSpPr>
        <p:sp>
          <p:nvSpPr>
            <p:cNvPr id="35" name="Rectangle: Rounded Corners 1">
              <a:hlinkClick r:id="rId4" action="ppaction://hlinksldjump"/>
              <a:extLst>
                <a:ext uri="{FF2B5EF4-FFF2-40B4-BE49-F238E27FC236}">
                  <a16:creationId xmlns:a16="http://schemas.microsoft.com/office/drawing/2014/main" id="{FB220E90-81FB-CE17-0518-A6BBEB08D384}"/>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6" action="ppaction://hlinksldjump"/>
                </a:rPr>
                <a:t>Evaluating nuclear energy in Australia</a:t>
              </a:r>
              <a:endParaRPr lang="en-GB" sz="1800" b="1" dirty="0">
                <a:solidFill>
                  <a:schemeClr val="accent1"/>
                </a:solidFill>
                <a:latin typeface="+mj-lt"/>
                <a:cs typeface="Arial" panose="020B0604020202020204" pitchFamily="34" charset="0"/>
              </a:endParaRPr>
            </a:p>
          </p:txBody>
        </p:sp>
        <p:sp>
          <p:nvSpPr>
            <p:cNvPr id="36" name="Oval 35">
              <a:hlinkClick r:id="rId4" action="ppaction://hlinksldjump"/>
              <a:extLst>
                <a:ext uri="{FF2B5EF4-FFF2-40B4-BE49-F238E27FC236}">
                  <a16:creationId xmlns:a16="http://schemas.microsoft.com/office/drawing/2014/main" id="{31515C49-1C16-055B-CC79-AB29FBFF77CC}"/>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4.3</a:t>
              </a:r>
            </a:p>
          </p:txBody>
        </p:sp>
      </p:grpSp>
      <p:grpSp>
        <p:nvGrpSpPr>
          <p:cNvPr id="37" name="Group 36" descr="4–4. Transitioning to net zero">
            <a:extLst>
              <a:ext uri="{FF2B5EF4-FFF2-40B4-BE49-F238E27FC236}">
                <a16:creationId xmlns:a16="http://schemas.microsoft.com/office/drawing/2014/main" id="{DFC87748-1336-0111-F740-5E411DFB022C}"/>
              </a:ext>
            </a:extLst>
          </p:cNvPr>
          <p:cNvGrpSpPr/>
          <p:nvPr/>
        </p:nvGrpSpPr>
        <p:grpSpPr>
          <a:xfrm>
            <a:off x="6348362" y="1347668"/>
            <a:ext cx="4775638" cy="1045440"/>
            <a:chOff x="1059516" y="1266959"/>
            <a:chExt cx="4775638" cy="1045440"/>
          </a:xfrm>
        </p:grpSpPr>
        <p:sp>
          <p:nvSpPr>
            <p:cNvPr id="38" name="Rectangle: Rounded Corners 1">
              <a:hlinkClick r:id="rId4" action="ppaction://hlinksldjump"/>
              <a:extLst>
                <a:ext uri="{FF2B5EF4-FFF2-40B4-BE49-F238E27FC236}">
                  <a16:creationId xmlns:a16="http://schemas.microsoft.com/office/drawing/2014/main" id="{AB976112-9286-E546-33DA-1CD5CC593B23}"/>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7" action="ppaction://hlinksldjump"/>
                </a:rPr>
                <a:t>Transitioning to net zero</a:t>
              </a:r>
              <a:endParaRPr lang="en-GB" sz="1800" b="1" dirty="0">
                <a:solidFill>
                  <a:schemeClr val="accent1"/>
                </a:solidFill>
                <a:latin typeface="+mj-lt"/>
                <a:cs typeface="Arial" panose="020B0604020202020204" pitchFamily="34" charset="0"/>
              </a:endParaRPr>
            </a:p>
          </p:txBody>
        </p:sp>
        <p:sp>
          <p:nvSpPr>
            <p:cNvPr id="39" name="Oval 38">
              <a:hlinkClick r:id="rId4" action="ppaction://hlinksldjump"/>
              <a:extLst>
                <a:ext uri="{FF2B5EF4-FFF2-40B4-BE49-F238E27FC236}">
                  <a16:creationId xmlns:a16="http://schemas.microsoft.com/office/drawing/2014/main" id="{1946B410-4AC2-AF5D-2D9D-2FB80AD05B81}"/>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4.4</a:t>
              </a:r>
            </a:p>
          </p:txBody>
        </p:sp>
      </p:grpSp>
      <p:grpSp>
        <p:nvGrpSpPr>
          <p:cNvPr id="40" name="Group 39" descr="4–5. Truth, lies and the in between.">
            <a:extLst>
              <a:ext uri="{FF2B5EF4-FFF2-40B4-BE49-F238E27FC236}">
                <a16:creationId xmlns:a16="http://schemas.microsoft.com/office/drawing/2014/main" id="{7AE4CC54-3462-9020-3CB8-5BB9C4B91757}"/>
              </a:ext>
            </a:extLst>
          </p:cNvPr>
          <p:cNvGrpSpPr/>
          <p:nvPr/>
        </p:nvGrpSpPr>
        <p:grpSpPr>
          <a:xfrm>
            <a:off x="6340555" y="2457131"/>
            <a:ext cx="4775638" cy="1045440"/>
            <a:chOff x="1059516" y="1266959"/>
            <a:chExt cx="4775638" cy="1045440"/>
          </a:xfrm>
        </p:grpSpPr>
        <p:sp>
          <p:nvSpPr>
            <p:cNvPr id="41" name="Rectangle: Rounded Corners 1">
              <a:hlinkClick r:id="rId4" action="ppaction://hlinksldjump"/>
              <a:extLst>
                <a:ext uri="{FF2B5EF4-FFF2-40B4-BE49-F238E27FC236}">
                  <a16:creationId xmlns:a16="http://schemas.microsoft.com/office/drawing/2014/main" id="{607D1B93-8256-5BA1-1A0D-A2976ACE5EF2}"/>
                </a:ext>
                <a:ext uri="{C183D7F6-B498-43B3-948B-1728B52AA6E4}">
                  <adec:decorative xmlns:adec="http://schemas.microsoft.com/office/drawing/2017/decorative" val="1"/>
                </a:ext>
              </a:extLst>
            </p:cNvPr>
            <p:cNvSpPr/>
            <p:nvPr/>
          </p:nvSpPr>
          <p:spPr>
            <a:xfrm>
              <a:off x="1737298" y="1330982"/>
              <a:ext cx="4097856" cy="917394"/>
            </a:xfrm>
            <a:prstGeom prst="roundRect">
              <a:avLst>
                <a:gd name="adj" fmla="val 1725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marL="538163"/>
              <a:r>
                <a:rPr lang="en-US" sz="1800" b="1" dirty="0">
                  <a:solidFill>
                    <a:schemeClr val="accent1"/>
                  </a:solidFill>
                  <a:latin typeface="+mj-lt"/>
                  <a:cs typeface="Arial" panose="020B0604020202020204" pitchFamily="34" charset="0"/>
                  <a:hlinkClick r:id="rId8" action="ppaction://hlinksldjump"/>
                </a:rPr>
                <a:t>Truth, lies and the in between</a:t>
              </a:r>
              <a:endParaRPr lang="en-GB" sz="1800" b="1" dirty="0">
                <a:solidFill>
                  <a:schemeClr val="accent1"/>
                </a:solidFill>
                <a:latin typeface="+mj-lt"/>
                <a:cs typeface="Arial" panose="020B0604020202020204" pitchFamily="34" charset="0"/>
              </a:endParaRPr>
            </a:p>
          </p:txBody>
        </p:sp>
        <p:sp>
          <p:nvSpPr>
            <p:cNvPr id="42" name="Oval 41">
              <a:hlinkClick r:id="rId4" action="ppaction://hlinksldjump"/>
              <a:extLst>
                <a:ext uri="{FF2B5EF4-FFF2-40B4-BE49-F238E27FC236}">
                  <a16:creationId xmlns:a16="http://schemas.microsoft.com/office/drawing/2014/main" id="{F6285B31-9483-E8D1-33DB-D89889C44CF1}"/>
                </a:ext>
              </a:extLst>
            </p:cNvPr>
            <p:cNvSpPr/>
            <p:nvPr/>
          </p:nvSpPr>
          <p:spPr>
            <a:xfrm>
              <a:off x="1059516" y="1266959"/>
              <a:ext cx="1045440" cy="1045440"/>
            </a:xfrm>
            <a:prstGeom prst="ellipse">
              <a:avLst/>
            </a:prstGeom>
            <a:solidFill>
              <a:schemeClr val="accent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AU" sz="1600" b="1" dirty="0">
                  <a:solidFill>
                    <a:schemeClr val="bg1"/>
                  </a:solidFill>
                  <a:latin typeface="+mj-lt"/>
                  <a:cs typeface="Arial"/>
                </a:rPr>
                <a:t>4.5</a:t>
              </a:r>
            </a:p>
          </p:txBody>
        </p:sp>
      </p:grpSp>
      <p:sp>
        <p:nvSpPr>
          <p:cNvPr id="3" name="Slide Number Placeholder 2">
            <a:extLst>
              <a:ext uri="{FF2B5EF4-FFF2-40B4-BE49-F238E27FC236}">
                <a16:creationId xmlns:a16="http://schemas.microsoft.com/office/drawing/2014/main" id="{ECB95D0D-4DB2-95D7-03B3-689505E4E1B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97728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F512E-81F0-D98D-5778-CB14AA3C40C0}"/>
              </a:ext>
            </a:extLst>
          </p:cNvPr>
          <p:cNvSpPr>
            <a:spLocks noGrp="1"/>
          </p:cNvSpPr>
          <p:nvPr>
            <p:ph type="title"/>
          </p:nvPr>
        </p:nvSpPr>
        <p:spPr/>
        <p:txBody>
          <a:bodyPr/>
          <a:lstStyle/>
          <a:p>
            <a:r>
              <a:rPr lang="en-AU" sz="3200" dirty="0">
                <a:latin typeface="+mj-lt"/>
              </a:rPr>
              <a:t>2.3 Coal power plant energy transfers and transformations</a:t>
            </a:r>
          </a:p>
        </p:txBody>
      </p:sp>
      <p:sp>
        <p:nvSpPr>
          <p:cNvPr id="37" name="Oval 36">
            <a:extLst>
              <a:ext uri="{FF2B5EF4-FFF2-40B4-BE49-F238E27FC236}">
                <a16:creationId xmlns:a16="http://schemas.microsoft.com/office/drawing/2014/main" id="{53C93873-6870-1F59-3087-5873F746B3D0}"/>
              </a:ext>
            </a:extLst>
          </p:cNvPr>
          <p:cNvSpPr/>
          <p:nvPr/>
        </p:nvSpPr>
        <p:spPr>
          <a:xfrm>
            <a:off x="167041" y="950887"/>
            <a:ext cx="792783" cy="8026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a:t>
            </a:r>
          </a:p>
        </p:txBody>
      </p:sp>
      <p:grpSp>
        <p:nvGrpSpPr>
          <p:cNvPr id="78" name="Group 77" descr="Flow chart showing steps&#10;t1 energy in fuel&#10;t2 fuel burnt to heat water to steam&#10;t3 pressurised steam turns a turbine&#10;t4 electricity generated by attached generator">
            <a:extLst>
              <a:ext uri="{FF2B5EF4-FFF2-40B4-BE49-F238E27FC236}">
                <a16:creationId xmlns:a16="http://schemas.microsoft.com/office/drawing/2014/main" id="{6B405339-3E9F-8E76-2297-C241C74D77F3}"/>
              </a:ext>
            </a:extLst>
          </p:cNvPr>
          <p:cNvGrpSpPr/>
          <p:nvPr/>
        </p:nvGrpSpPr>
        <p:grpSpPr>
          <a:xfrm>
            <a:off x="1131796" y="950887"/>
            <a:ext cx="10895084" cy="1336644"/>
            <a:chOff x="481976" y="1113781"/>
            <a:chExt cx="10895084" cy="914356"/>
          </a:xfrm>
        </p:grpSpPr>
        <p:grpSp>
          <p:nvGrpSpPr>
            <p:cNvPr id="51" name="Group 50">
              <a:extLst>
                <a:ext uri="{FF2B5EF4-FFF2-40B4-BE49-F238E27FC236}">
                  <a16:creationId xmlns:a16="http://schemas.microsoft.com/office/drawing/2014/main" id="{1EEF3355-C4FC-46D3-5750-0E3C3C999345}"/>
                </a:ext>
              </a:extLst>
            </p:cNvPr>
            <p:cNvGrpSpPr/>
            <p:nvPr/>
          </p:nvGrpSpPr>
          <p:grpSpPr>
            <a:xfrm>
              <a:off x="481976" y="1113781"/>
              <a:ext cx="8068980" cy="914356"/>
              <a:chOff x="132001" y="1383815"/>
              <a:chExt cx="10406846" cy="1508374"/>
            </a:xfrm>
          </p:grpSpPr>
          <mc:AlternateContent xmlns:mc="http://schemas.openxmlformats.org/markup-compatibility/2006" xmlns:a14="http://schemas.microsoft.com/office/drawing/2010/main">
            <mc:Choice Requires="a14">
              <p:sp>
                <p:nvSpPr>
                  <p:cNvPr id="55" name="Flowchart: Process 54">
                    <a:extLst>
                      <a:ext uri="{FF2B5EF4-FFF2-40B4-BE49-F238E27FC236}">
                        <a16:creationId xmlns:a16="http://schemas.microsoft.com/office/drawing/2014/main" id="{49ACFA72-5DC6-8BA5-F654-C958D148C932}"/>
                      </a:ext>
                    </a:extLst>
                  </p:cNvPr>
                  <p:cNvSpPr/>
                  <p:nvPr/>
                </p:nvSpPr>
                <p:spPr>
                  <a:xfrm>
                    <a:off x="132001" y="1383815"/>
                    <a:ext cx="3014442" cy="1472528"/>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Energy in fuel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1</m:t>
                            </m:r>
                          </m:sub>
                        </m:sSub>
                      </m:oMath>
                    </a14:m>
                    <a:r>
                      <a:rPr lang="en-AU" sz="1800" dirty="0">
                        <a:solidFill>
                          <a:schemeClr val="tx1"/>
                        </a:solidFill>
                      </a:rPr>
                      <a:t>)</a:t>
                    </a:r>
                  </a:p>
                </p:txBody>
              </p:sp>
            </mc:Choice>
            <mc:Fallback xmlns="">
              <p:sp>
                <p:nvSpPr>
                  <p:cNvPr id="55" name="Flowchart: Process 54">
                    <a:extLst>
                      <a:ext uri="{FF2B5EF4-FFF2-40B4-BE49-F238E27FC236}">
                        <a16:creationId xmlns:a16="http://schemas.microsoft.com/office/drawing/2014/main" id="{49ACFA72-5DC6-8BA5-F654-C958D148C932}"/>
                      </a:ext>
                    </a:extLst>
                  </p:cNvPr>
                  <p:cNvSpPr>
                    <a:spLocks noRot="1" noChangeAspect="1" noMove="1" noResize="1" noEditPoints="1" noAdjustHandles="1" noChangeArrowheads="1" noChangeShapeType="1" noTextEdit="1"/>
                  </p:cNvSpPr>
                  <p:nvPr/>
                </p:nvSpPr>
                <p:spPr>
                  <a:xfrm>
                    <a:off x="132001" y="1383815"/>
                    <a:ext cx="3014442" cy="1472528"/>
                  </a:xfrm>
                  <a:prstGeom prst="flowChartProcess">
                    <a:avLst/>
                  </a:prstGeom>
                  <a:blipFill>
                    <a:blip r:embed="rId4"/>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Flowchart: Process 55">
                    <a:extLst>
                      <a:ext uri="{FF2B5EF4-FFF2-40B4-BE49-F238E27FC236}">
                        <a16:creationId xmlns:a16="http://schemas.microsoft.com/office/drawing/2014/main" id="{7D9F98C3-F8AC-F463-5A06-21CADB0985F1}"/>
                      </a:ext>
                    </a:extLst>
                  </p:cNvPr>
                  <p:cNvSpPr/>
                  <p:nvPr/>
                </p:nvSpPr>
                <p:spPr>
                  <a:xfrm>
                    <a:off x="3879481" y="1414899"/>
                    <a:ext cx="3014441" cy="1477289"/>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Fuel burnt to heat water to steam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2</m:t>
                            </m:r>
                          </m:sub>
                        </m:sSub>
                      </m:oMath>
                    </a14:m>
                    <a:r>
                      <a:rPr lang="en-AU" sz="1800" dirty="0">
                        <a:solidFill>
                          <a:schemeClr val="tx1"/>
                        </a:solidFill>
                      </a:rPr>
                      <a:t>)</a:t>
                    </a:r>
                  </a:p>
                </p:txBody>
              </p:sp>
            </mc:Choice>
            <mc:Fallback xmlns="">
              <p:sp>
                <p:nvSpPr>
                  <p:cNvPr id="56" name="Flowchart: Process 55">
                    <a:extLst>
                      <a:ext uri="{FF2B5EF4-FFF2-40B4-BE49-F238E27FC236}">
                        <a16:creationId xmlns:a16="http://schemas.microsoft.com/office/drawing/2014/main" id="{7D9F98C3-F8AC-F463-5A06-21CADB0985F1}"/>
                      </a:ext>
                    </a:extLst>
                  </p:cNvPr>
                  <p:cNvSpPr>
                    <a:spLocks noRot="1" noChangeAspect="1" noMove="1" noResize="1" noEditPoints="1" noAdjustHandles="1" noChangeArrowheads="1" noChangeShapeType="1" noTextEdit="1"/>
                  </p:cNvSpPr>
                  <p:nvPr/>
                </p:nvSpPr>
                <p:spPr>
                  <a:xfrm>
                    <a:off x="3879481" y="1414899"/>
                    <a:ext cx="3014441" cy="1477289"/>
                  </a:xfrm>
                  <a:prstGeom prst="flowChartProcess">
                    <a:avLst/>
                  </a:prstGeom>
                  <a:blipFill>
                    <a:blip r:embed="rId5"/>
                    <a:stretch>
                      <a:fillRect/>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Flowchart: Process 56">
                    <a:extLst>
                      <a:ext uri="{FF2B5EF4-FFF2-40B4-BE49-F238E27FC236}">
                        <a16:creationId xmlns:a16="http://schemas.microsoft.com/office/drawing/2014/main" id="{09A96066-03BB-0C57-896B-FA9BF53C65B9}"/>
                      </a:ext>
                    </a:extLst>
                  </p:cNvPr>
                  <p:cNvSpPr/>
                  <p:nvPr/>
                </p:nvSpPr>
                <p:spPr>
                  <a:xfrm>
                    <a:off x="7524405" y="1427110"/>
                    <a:ext cx="3014442" cy="1465079"/>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Pressurised steam turns a turbine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3</m:t>
                            </m:r>
                          </m:sub>
                        </m:sSub>
                      </m:oMath>
                    </a14:m>
                    <a:r>
                      <a:rPr lang="en-AU" sz="1800" dirty="0">
                        <a:solidFill>
                          <a:schemeClr val="tx1"/>
                        </a:solidFill>
                      </a:rPr>
                      <a:t>)</a:t>
                    </a:r>
                  </a:p>
                </p:txBody>
              </p:sp>
            </mc:Choice>
            <mc:Fallback xmlns="">
              <p:sp>
                <p:nvSpPr>
                  <p:cNvPr id="57" name="Flowchart: Process 56">
                    <a:extLst>
                      <a:ext uri="{FF2B5EF4-FFF2-40B4-BE49-F238E27FC236}">
                        <a16:creationId xmlns:a16="http://schemas.microsoft.com/office/drawing/2014/main" id="{09A96066-03BB-0C57-896B-FA9BF53C65B9}"/>
                      </a:ext>
                    </a:extLst>
                  </p:cNvPr>
                  <p:cNvSpPr>
                    <a:spLocks noRot="1" noChangeAspect="1" noMove="1" noResize="1" noEditPoints="1" noAdjustHandles="1" noChangeArrowheads="1" noChangeShapeType="1" noTextEdit="1"/>
                  </p:cNvSpPr>
                  <p:nvPr/>
                </p:nvSpPr>
                <p:spPr>
                  <a:xfrm>
                    <a:off x="7524405" y="1427110"/>
                    <a:ext cx="3014442" cy="1465079"/>
                  </a:xfrm>
                  <a:prstGeom prst="flowChartProcess">
                    <a:avLst/>
                  </a:prstGeom>
                  <a:blipFill>
                    <a:blip r:embed="rId6"/>
                    <a:stretch>
                      <a:fillRect/>
                    </a:stretch>
                  </a:blipFill>
                  <a:ln>
                    <a:solidFill>
                      <a:schemeClr val="accent1"/>
                    </a:solidFill>
                  </a:ln>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B98B743A-0A89-5E9F-23E4-F7525220C94D}"/>
                  </a:ext>
                </a:extLst>
              </p:cNvPr>
              <p:cNvCxnSpPr>
                <a:cxnSpLocks/>
                <a:stCxn id="55" idx="3"/>
              </p:cNvCxnSpPr>
              <p:nvPr/>
            </p:nvCxnSpPr>
            <p:spPr>
              <a:xfrm>
                <a:off x="3146443" y="2120080"/>
                <a:ext cx="727345"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E5E23E4-8831-A344-9AA4-B2DF76A84D0E}"/>
                  </a:ext>
                </a:extLst>
              </p:cNvPr>
              <p:cNvCxnSpPr>
                <a:cxnSpLocks/>
                <a:stCxn id="56" idx="3"/>
                <a:endCxn id="57" idx="1"/>
              </p:cNvCxnSpPr>
              <p:nvPr/>
            </p:nvCxnSpPr>
            <p:spPr>
              <a:xfrm>
                <a:off x="6893922" y="2153545"/>
                <a:ext cx="630483" cy="6105"/>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Flowchart: Process 69">
                  <a:extLst>
                    <a:ext uri="{FF2B5EF4-FFF2-40B4-BE49-F238E27FC236}">
                      <a16:creationId xmlns:a16="http://schemas.microsoft.com/office/drawing/2014/main" id="{7D46F15D-CDD8-62AA-8AD3-AA63745E756D}"/>
                    </a:ext>
                  </a:extLst>
                </p:cNvPr>
                <p:cNvSpPr/>
                <p:nvPr/>
              </p:nvSpPr>
              <p:spPr>
                <a:xfrm>
                  <a:off x="9039803" y="1129219"/>
                  <a:ext cx="2337257" cy="888110"/>
                </a:xfrm>
                <a:prstGeom prst="flowChartProcess">
                  <a:avLst/>
                </a:prstGeom>
                <a:solidFill>
                  <a:schemeClr val="accent4"/>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rPr>
                    <a:t>Electricity generated by attached generator (</a:t>
                  </a:r>
                  <a14:m>
                    <m:oMath xmlns:m="http://schemas.openxmlformats.org/officeDocument/2006/math">
                      <m:sSub>
                        <m:sSubPr>
                          <m:ctrlPr>
                            <a:rPr lang="en-AU"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𝑡</m:t>
                          </m:r>
                        </m:e>
                        <m:sub>
                          <m:r>
                            <a:rPr lang="en-US" sz="1800" b="0" i="1" dirty="0" smtClean="0">
                              <a:solidFill>
                                <a:schemeClr val="tx1"/>
                              </a:solidFill>
                              <a:latin typeface="Cambria Math" panose="02040503050406030204" pitchFamily="18" charset="0"/>
                            </a:rPr>
                            <m:t>4</m:t>
                          </m:r>
                        </m:sub>
                      </m:sSub>
                    </m:oMath>
                  </a14:m>
                  <a:r>
                    <a:rPr lang="en-AU" sz="1800" dirty="0">
                      <a:solidFill>
                        <a:schemeClr val="tx1"/>
                      </a:solidFill>
                    </a:rPr>
                    <a:t>)</a:t>
                  </a:r>
                </a:p>
              </p:txBody>
            </p:sp>
          </mc:Choice>
          <mc:Fallback xmlns="">
            <p:sp>
              <p:nvSpPr>
                <p:cNvPr id="70" name="Flowchart: Process 69">
                  <a:extLst>
                    <a:ext uri="{FF2B5EF4-FFF2-40B4-BE49-F238E27FC236}">
                      <a16:creationId xmlns:a16="http://schemas.microsoft.com/office/drawing/2014/main" id="{7D46F15D-CDD8-62AA-8AD3-AA63745E756D}"/>
                    </a:ext>
                  </a:extLst>
                </p:cNvPr>
                <p:cNvSpPr>
                  <a:spLocks noRot="1" noChangeAspect="1" noMove="1" noResize="1" noEditPoints="1" noAdjustHandles="1" noChangeArrowheads="1" noChangeShapeType="1" noTextEdit="1"/>
                </p:cNvSpPr>
                <p:nvPr/>
              </p:nvSpPr>
              <p:spPr>
                <a:xfrm>
                  <a:off x="9039803" y="1129219"/>
                  <a:ext cx="2337257" cy="888110"/>
                </a:xfrm>
                <a:prstGeom prst="flowChartProcess">
                  <a:avLst/>
                </a:prstGeom>
                <a:blipFill>
                  <a:blip r:embed="rId7"/>
                  <a:stretch>
                    <a:fillRect r="-2688" b="-5769"/>
                  </a:stretch>
                </a:blipFill>
                <a:ln>
                  <a:solidFill>
                    <a:schemeClr val="accent1"/>
                  </a:solidFill>
                </a:ln>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72A23030-102D-C599-E0C9-CA5EFB611B29}"/>
                </a:ext>
              </a:extLst>
            </p:cNvPr>
            <p:cNvCxnSpPr>
              <a:cxnSpLocks/>
              <a:stCxn id="57" idx="3"/>
              <a:endCxn id="70" idx="1"/>
            </p:cNvCxnSpPr>
            <p:nvPr/>
          </p:nvCxnSpPr>
          <p:spPr>
            <a:xfrm flipV="1">
              <a:off x="8550956" y="1573274"/>
              <a:ext cx="488847" cy="10808"/>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A6ED47B0-E6F7-6622-8753-6AF4D821DF09}"/>
              </a:ext>
            </a:extLst>
          </p:cNvPr>
          <p:cNvSpPr/>
          <p:nvPr/>
        </p:nvSpPr>
        <p:spPr>
          <a:xfrm>
            <a:off x="167041" y="2434247"/>
            <a:ext cx="792783" cy="80264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t>
            </a:r>
          </a:p>
        </p:txBody>
      </p:sp>
      <p:grpSp>
        <p:nvGrpSpPr>
          <p:cNvPr id="111" name="Group 110" descr="Work energy bar chart showing step by step the chemical energy at t1 being transformed into thermal, then kinetic and lastly to electrical energy. at each stage negative work is done indicating that the energy of the system is decreasing. The largest decrease is between t2 and t3.">
            <a:extLst>
              <a:ext uri="{FF2B5EF4-FFF2-40B4-BE49-F238E27FC236}">
                <a16:creationId xmlns:a16="http://schemas.microsoft.com/office/drawing/2014/main" id="{1B337100-6B9E-9A5A-3279-498AA0FBA759}"/>
              </a:ext>
            </a:extLst>
          </p:cNvPr>
          <p:cNvGrpSpPr/>
          <p:nvPr/>
        </p:nvGrpSpPr>
        <p:grpSpPr>
          <a:xfrm>
            <a:off x="1131796" y="2419344"/>
            <a:ext cx="5988073" cy="4365782"/>
            <a:chOff x="2917753" y="2223610"/>
            <a:chExt cx="6356493" cy="4634390"/>
          </a:xfrm>
        </p:grpSpPr>
        <p:grpSp>
          <p:nvGrpSpPr>
            <p:cNvPr id="47" name="Group 46">
              <a:extLst>
                <a:ext uri="{FF2B5EF4-FFF2-40B4-BE49-F238E27FC236}">
                  <a16:creationId xmlns:a16="http://schemas.microsoft.com/office/drawing/2014/main" id="{D0403D31-B0AF-689E-CAD1-E0E797BFE62B}"/>
                </a:ext>
              </a:extLst>
            </p:cNvPr>
            <p:cNvGrpSpPr/>
            <p:nvPr/>
          </p:nvGrpSpPr>
          <p:grpSpPr>
            <a:xfrm>
              <a:off x="2917753" y="2223610"/>
              <a:ext cx="6356493" cy="4634390"/>
              <a:chOff x="624675" y="1754110"/>
              <a:chExt cx="6356493" cy="4634390"/>
            </a:xfrm>
          </p:grpSpPr>
          <p:grpSp>
            <p:nvGrpSpPr>
              <p:cNvPr id="34" name="Group 33">
                <a:extLst>
                  <a:ext uri="{FF2B5EF4-FFF2-40B4-BE49-F238E27FC236}">
                    <a16:creationId xmlns:a16="http://schemas.microsoft.com/office/drawing/2014/main" id="{E37ACDF6-6DED-EEE2-2D8D-4A2104D1B513}"/>
                  </a:ext>
                </a:extLst>
              </p:cNvPr>
              <p:cNvGrpSpPr/>
              <p:nvPr/>
            </p:nvGrpSpPr>
            <p:grpSpPr>
              <a:xfrm>
                <a:off x="624675" y="1754110"/>
                <a:ext cx="6356493" cy="4634390"/>
                <a:chOff x="624675" y="1754110"/>
                <a:chExt cx="6356493" cy="4634390"/>
              </a:xfrm>
            </p:grpSpPr>
            <p:grpSp>
              <p:nvGrpSpPr>
                <p:cNvPr id="33" name="Group 32">
                  <a:extLst>
                    <a:ext uri="{FF2B5EF4-FFF2-40B4-BE49-F238E27FC236}">
                      <a16:creationId xmlns:a16="http://schemas.microsoft.com/office/drawing/2014/main" id="{03DB1A0C-944B-2A4A-103C-F769251A664E}"/>
                    </a:ext>
                  </a:extLst>
                </p:cNvPr>
                <p:cNvGrpSpPr/>
                <p:nvPr/>
              </p:nvGrpSpPr>
              <p:grpSpPr>
                <a:xfrm>
                  <a:off x="624675" y="3098516"/>
                  <a:ext cx="6356493" cy="3289984"/>
                  <a:chOff x="624675" y="3098516"/>
                  <a:chExt cx="6356493" cy="3289984"/>
                </a:xfrm>
              </p:grpSpPr>
              <p:pic>
                <p:nvPicPr>
                  <p:cNvPr id="29" name="Graphic 28">
                    <a:extLst>
                      <a:ext uri="{FF2B5EF4-FFF2-40B4-BE49-F238E27FC236}">
                        <a16:creationId xmlns:a16="http://schemas.microsoft.com/office/drawing/2014/main" id="{762A2F9F-3EA1-90BE-399F-D9BB0AB58432}"/>
                      </a:ext>
                    </a:extLst>
                  </p:cNvPr>
                  <p:cNvPicPr/>
                  <p:nvPr/>
                </p:nvPicPr>
                <p:blipFill rotWithShape="1">
                  <a:blip r:embed="rId8">
                    <a:extLst>
                      <a:ext uri="{96DAC541-7B7A-43D3-8B79-37D633B846F1}">
                        <asvg:svgBlip xmlns:asvg="http://schemas.microsoft.com/office/drawing/2016/SVG/main" r:embed="rId9"/>
                      </a:ext>
                    </a:extLst>
                  </a:blip>
                  <a:srcRect l="90384" t="16385" b="9854"/>
                  <a:stretch/>
                </p:blipFill>
                <p:spPr>
                  <a:xfrm>
                    <a:off x="6448804" y="3098516"/>
                    <a:ext cx="532364" cy="3262343"/>
                  </a:xfrm>
                  <a:prstGeom prst="rect">
                    <a:avLst/>
                  </a:prstGeom>
                </p:spPr>
              </p:pic>
              <p:grpSp>
                <p:nvGrpSpPr>
                  <p:cNvPr id="27" name="Group 26">
                    <a:extLst>
                      <a:ext uri="{FF2B5EF4-FFF2-40B4-BE49-F238E27FC236}">
                        <a16:creationId xmlns:a16="http://schemas.microsoft.com/office/drawing/2014/main" id="{C59927DD-B508-531C-B4FE-ADEC6608A898}"/>
                      </a:ext>
                    </a:extLst>
                  </p:cNvPr>
                  <p:cNvGrpSpPr/>
                  <p:nvPr/>
                </p:nvGrpSpPr>
                <p:grpSpPr>
                  <a:xfrm>
                    <a:off x="624675" y="3104740"/>
                    <a:ext cx="5842513" cy="3283760"/>
                    <a:chOff x="671125" y="2922672"/>
                    <a:chExt cx="5842513" cy="3283760"/>
                  </a:xfrm>
                </p:grpSpPr>
                <p:pic>
                  <p:nvPicPr>
                    <p:cNvPr id="6" name="Graphic 5">
                      <a:extLst>
                        <a:ext uri="{FF2B5EF4-FFF2-40B4-BE49-F238E27FC236}">
                          <a16:creationId xmlns:a16="http://schemas.microsoft.com/office/drawing/2014/main" id="{5A4026F3-0C4F-6C82-903F-EE1E276FBE02}"/>
                        </a:ext>
                      </a:extLst>
                    </p:cNvPr>
                    <p:cNvPicPr/>
                    <p:nvPr/>
                  </p:nvPicPr>
                  <p:blipFill rotWithShape="1">
                    <a:blip r:embed="rId8">
                      <a:extLst>
                        <a:ext uri="{96DAC541-7B7A-43D3-8B79-37D633B846F1}">
                          <asvg:svgBlip xmlns:asvg="http://schemas.microsoft.com/office/drawing/2016/SVG/main" r:embed="rId9"/>
                        </a:ext>
                      </a:extLst>
                    </a:blip>
                    <a:srcRect l="69338" t="16385" b="9854"/>
                    <a:stretch/>
                  </p:blipFill>
                  <p:spPr>
                    <a:xfrm>
                      <a:off x="1838640" y="2936665"/>
                      <a:ext cx="1697480" cy="3262343"/>
                    </a:xfrm>
                    <a:prstGeom prst="rect">
                      <a:avLst/>
                    </a:prstGeom>
                  </p:spPr>
                </p:pic>
                <p:pic>
                  <p:nvPicPr>
                    <p:cNvPr id="8" name="Graphic 7">
                      <a:extLst>
                        <a:ext uri="{FF2B5EF4-FFF2-40B4-BE49-F238E27FC236}">
                          <a16:creationId xmlns:a16="http://schemas.microsoft.com/office/drawing/2014/main" id="{A2E12B99-A940-4A4A-3F4B-66717CB89119}"/>
                        </a:ext>
                      </a:extLst>
                    </p:cNvPr>
                    <p:cNvPicPr/>
                    <p:nvPr/>
                  </p:nvPicPr>
                  <p:blipFill rotWithShape="1">
                    <a:blip r:embed="rId8">
                      <a:extLst>
                        <a:ext uri="{96DAC541-7B7A-43D3-8B79-37D633B846F1}">
                          <asvg:svgBlip xmlns:asvg="http://schemas.microsoft.com/office/drawing/2016/SVG/main" r:embed="rId9"/>
                        </a:ext>
                      </a:extLst>
                    </a:blip>
                    <a:srcRect l="69338" t="16385" b="9854"/>
                    <a:stretch/>
                  </p:blipFill>
                  <p:spPr>
                    <a:xfrm>
                      <a:off x="3386265" y="2929241"/>
                      <a:ext cx="1697480" cy="3262343"/>
                    </a:xfrm>
                    <a:prstGeom prst="rect">
                      <a:avLst/>
                    </a:prstGeom>
                  </p:spPr>
                </p:pic>
                <p:pic>
                  <p:nvPicPr>
                    <p:cNvPr id="7" name="Graphic 6">
                      <a:extLst>
                        <a:ext uri="{FF2B5EF4-FFF2-40B4-BE49-F238E27FC236}">
                          <a16:creationId xmlns:a16="http://schemas.microsoft.com/office/drawing/2014/main" id="{C3739425-1B5B-6DFC-7E52-B98BBF0B8017}"/>
                        </a:ext>
                      </a:extLst>
                    </p:cNvPr>
                    <p:cNvPicPr/>
                    <p:nvPr/>
                  </p:nvPicPr>
                  <p:blipFill rotWithShape="1">
                    <a:blip r:embed="rId8">
                      <a:extLst>
                        <a:ext uri="{96DAC541-7B7A-43D3-8B79-37D633B846F1}">
                          <asvg:svgBlip xmlns:asvg="http://schemas.microsoft.com/office/drawing/2016/SVG/main" r:embed="rId9"/>
                        </a:ext>
                      </a:extLst>
                    </a:blip>
                    <a:srcRect l="76249" t="16385" r="1" b="9854"/>
                    <a:stretch/>
                  </p:blipFill>
                  <p:spPr>
                    <a:xfrm>
                      <a:off x="671125" y="2944089"/>
                      <a:ext cx="1314821" cy="3262343"/>
                    </a:xfrm>
                    <a:prstGeom prst="rect">
                      <a:avLst/>
                    </a:prstGeom>
                  </p:spPr>
                </p:pic>
                <p:pic>
                  <p:nvPicPr>
                    <p:cNvPr id="9" name="Graphic 8">
                      <a:extLst>
                        <a:ext uri="{FF2B5EF4-FFF2-40B4-BE49-F238E27FC236}">
                          <a16:creationId xmlns:a16="http://schemas.microsoft.com/office/drawing/2014/main" id="{44A383E6-FB8B-70B1-DE34-CA3924358D66}"/>
                        </a:ext>
                      </a:extLst>
                    </p:cNvPr>
                    <p:cNvPicPr/>
                    <p:nvPr/>
                  </p:nvPicPr>
                  <p:blipFill rotWithShape="1">
                    <a:blip r:embed="rId8">
                      <a:extLst>
                        <a:ext uri="{96DAC541-7B7A-43D3-8B79-37D633B846F1}">
                          <asvg:svgBlip xmlns:asvg="http://schemas.microsoft.com/office/drawing/2016/SVG/main" r:embed="rId9"/>
                        </a:ext>
                      </a:extLst>
                    </a:blip>
                    <a:srcRect l="69338" t="16385" r="2271" b="9854"/>
                    <a:stretch/>
                  </p:blipFill>
                  <p:spPr>
                    <a:xfrm>
                      <a:off x="4941890" y="2922672"/>
                      <a:ext cx="1571748" cy="3262343"/>
                    </a:xfrm>
                    <a:prstGeom prst="rect">
                      <a:avLst/>
                    </a:prstGeom>
                  </p:spPr>
                </p:pic>
              </p:grpSp>
            </p:grpSp>
            <p:sp>
              <p:nvSpPr>
                <p:cNvPr id="116" name="Rectangle: Rounded Corners 115">
                  <a:extLst>
                    <a:ext uri="{FF2B5EF4-FFF2-40B4-BE49-F238E27FC236}">
                      <a16:creationId xmlns:a16="http://schemas.microsoft.com/office/drawing/2014/main" id="{C82C3A14-DBD2-4B45-5275-7351D86978B7}"/>
                    </a:ext>
                  </a:extLst>
                </p:cNvPr>
                <p:cNvSpPr/>
                <p:nvPr/>
              </p:nvSpPr>
              <p:spPr>
                <a:xfrm>
                  <a:off x="2623368" y="3224372"/>
                  <a:ext cx="297552" cy="1496180"/>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Rounded Corners 144">
                  <a:extLst>
                    <a:ext uri="{FF2B5EF4-FFF2-40B4-BE49-F238E27FC236}">
                      <a16:creationId xmlns:a16="http://schemas.microsoft.com/office/drawing/2014/main" id="{DEBCD969-245B-EEBC-200F-2B60698381BE}"/>
                    </a:ext>
                  </a:extLst>
                </p:cNvPr>
                <p:cNvSpPr/>
                <p:nvPr/>
              </p:nvSpPr>
              <p:spPr>
                <a:xfrm>
                  <a:off x="1841627" y="4737092"/>
                  <a:ext cx="297553" cy="78440"/>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146" name="Rectangle: Rounded Corners 145">
                  <a:extLst>
                    <a:ext uri="{FF2B5EF4-FFF2-40B4-BE49-F238E27FC236}">
                      <a16:creationId xmlns:a16="http://schemas.microsoft.com/office/drawing/2014/main" id="{8CF5CE6C-BA32-A28D-BAEB-6BE3F8C0B1D8}"/>
                    </a:ext>
                  </a:extLst>
                </p:cNvPr>
                <p:cNvSpPr/>
                <p:nvPr/>
              </p:nvSpPr>
              <p:spPr>
                <a:xfrm>
                  <a:off x="706477" y="3126157"/>
                  <a:ext cx="297553" cy="1603531"/>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6" name="Group 15">
                  <a:extLst>
                    <a:ext uri="{FF2B5EF4-FFF2-40B4-BE49-F238E27FC236}">
                      <a16:creationId xmlns:a16="http://schemas.microsoft.com/office/drawing/2014/main" id="{A8FE3C38-2641-CC58-2C93-13302BD8A5B2}"/>
                    </a:ext>
                  </a:extLst>
                </p:cNvPr>
                <p:cNvGrpSpPr/>
                <p:nvPr/>
              </p:nvGrpSpPr>
              <p:grpSpPr>
                <a:xfrm>
                  <a:off x="3778362" y="1771063"/>
                  <a:ext cx="2939890" cy="1337298"/>
                  <a:chOff x="6408022" y="1688521"/>
                  <a:chExt cx="2939890" cy="1337298"/>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E85060F4-DC4B-06AA-9C78-331F4C74CE3E}"/>
                          </a:ext>
                        </a:extLst>
                      </p:cNvPr>
                      <p:cNvSpPr txBox="1"/>
                      <p:nvPr/>
                    </p:nvSpPr>
                    <p:spPr>
                      <a:xfrm>
                        <a:off x="6734544" y="1709570"/>
                        <a:ext cx="589586" cy="338554"/>
                      </a:xfrm>
                      <a:prstGeom prst="rect">
                        <a:avLst/>
                      </a:prstGeom>
                      <a:solidFill>
                        <a:schemeClr val="bg1"/>
                      </a:solidFill>
                    </p:spPr>
                    <p:txBody>
                      <a:bodyPr wrap="square" lIns="0" tIns="0" rIns="0" bIns="0" rtlCol="0">
                        <a:noAutofit/>
                      </a:bodyPr>
                      <a:lstStyle/>
                      <a:p>
                        <a:pPr algn="l"/>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3</m:t>
                                  </m:r>
                                </m:sub>
                              </m:sSub>
                            </m:oMath>
                          </m:oMathPara>
                        </a14:m>
                        <a:endParaRPr lang="en-AU" sz="1600"/>
                      </a:p>
                    </p:txBody>
                  </p:sp>
                </mc:Choice>
                <mc:Fallback xmlns="">
                  <p:sp>
                    <p:nvSpPr>
                      <p:cNvPr id="113" name="TextBox 112">
                        <a:extLst>
                          <a:ext uri="{FF2B5EF4-FFF2-40B4-BE49-F238E27FC236}">
                            <a16:creationId xmlns:a16="http://schemas.microsoft.com/office/drawing/2014/main" id="{E85060F4-DC4B-06AA-9C78-331F4C74CE3E}"/>
                          </a:ext>
                        </a:extLst>
                      </p:cNvPr>
                      <p:cNvSpPr txBox="1">
                        <a:spLocks noRot="1" noChangeAspect="1" noMove="1" noResize="1" noEditPoints="1" noAdjustHandles="1" noChangeArrowheads="1" noChangeShapeType="1" noTextEdit="1"/>
                      </p:cNvSpPr>
                      <p:nvPr/>
                    </p:nvSpPr>
                    <p:spPr>
                      <a:xfrm>
                        <a:off x="6734544" y="1709570"/>
                        <a:ext cx="589586"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65F42265-4865-ED67-B6A2-6298E479D554}"/>
                          </a:ext>
                        </a:extLst>
                      </p:cNvPr>
                      <p:cNvSpPr txBox="1"/>
                      <p:nvPr/>
                    </p:nvSpPr>
                    <p:spPr>
                      <a:xfrm>
                        <a:off x="8354347" y="1688521"/>
                        <a:ext cx="993565" cy="398564"/>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4</m:t>
                                </m:r>
                              </m:sub>
                            </m:sSub>
                            <m:r>
                              <a:rPr lang="en-US" sz="1600" b="0" i="1" smtClean="0">
                                <a:latin typeface="Cambria Math" panose="02040503050406030204" pitchFamily="18" charset="0"/>
                              </a:rPr>
                              <m:t>)</m:t>
                            </m:r>
                          </m:oMath>
                        </a14:m>
                        <a:endParaRPr lang="en-AU" sz="1600"/>
                      </a:p>
                    </p:txBody>
                  </p:sp>
                </mc:Choice>
                <mc:Fallback xmlns="">
                  <p:sp>
                    <p:nvSpPr>
                      <p:cNvPr id="114" name="TextBox 113">
                        <a:extLst>
                          <a:ext uri="{FF2B5EF4-FFF2-40B4-BE49-F238E27FC236}">
                            <a16:creationId xmlns:a16="http://schemas.microsoft.com/office/drawing/2014/main" id="{65F42265-4865-ED67-B6A2-6298E479D554}"/>
                          </a:ext>
                        </a:extLst>
                      </p:cNvPr>
                      <p:cNvSpPr txBox="1">
                        <a:spLocks noRot="1" noChangeAspect="1" noMove="1" noResize="1" noEditPoints="1" noAdjustHandles="1" noChangeArrowheads="1" noChangeShapeType="1" noTextEdit="1"/>
                      </p:cNvSpPr>
                      <p:nvPr/>
                    </p:nvSpPr>
                    <p:spPr>
                      <a:xfrm>
                        <a:off x="8354347" y="1688521"/>
                        <a:ext cx="993565" cy="398564"/>
                      </a:xfrm>
                      <a:prstGeom prst="rect">
                        <a:avLst/>
                      </a:prstGeom>
                      <a:blipFill>
                        <a:blip r:embed="rId11"/>
                        <a:stretch>
                          <a:fillRect l="-12270" t="-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531050F0-C2ED-B22F-8A03-09B108B11BB5}"/>
                          </a:ext>
                        </a:extLst>
                      </p:cNvPr>
                      <p:cNvSpPr txBox="1"/>
                      <p:nvPr/>
                    </p:nvSpPr>
                    <p:spPr>
                      <a:xfrm rot="16200000">
                        <a:off x="8460275" y="240652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117" name="TextBox 116">
                        <a:extLst>
                          <a:ext uri="{FF2B5EF4-FFF2-40B4-BE49-F238E27FC236}">
                            <a16:creationId xmlns:a16="http://schemas.microsoft.com/office/drawing/2014/main" id="{531050F0-C2ED-B22F-8A03-09B108B11BB5}"/>
                          </a:ext>
                        </a:extLst>
                      </p:cNvPr>
                      <p:cNvSpPr txBox="1">
                        <a:spLocks noRot="1" noChangeAspect="1" noMove="1" noResize="1" noEditPoints="1" noAdjustHandles="1" noChangeArrowheads="1" noChangeShapeType="1" noTextEdit="1"/>
                      </p:cNvSpPr>
                      <p:nvPr/>
                    </p:nvSpPr>
                    <p:spPr>
                      <a:xfrm rot="16200000">
                        <a:off x="8460275" y="2406529"/>
                        <a:ext cx="814633"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25349B-FB05-5966-0F9D-1AA341182D15}"/>
                          </a:ext>
                        </a:extLst>
                      </p:cNvPr>
                      <p:cNvSpPr txBox="1"/>
                      <p:nvPr/>
                    </p:nvSpPr>
                    <p:spPr>
                      <a:xfrm>
                        <a:off x="7413240" y="2687265"/>
                        <a:ext cx="631600"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10" name="TextBox 9">
                        <a:extLst>
                          <a:ext uri="{FF2B5EF4-FFF2-40B4-BE49-F238E27FC236}">
                            <a16:creationId xmlns:a16="http://schemas.microsoft.com/office/drawing/2014/main" id="{2725349B-FB05-5966-0F9D-1AA341182D15}"/>
                          </a:ext>
                        </a:extLst>
                      </p:cNvPr>
                      <p:cNvSpPr txBox="1">
                        <a:spLocks noRot="1" noChangeAspect="1" noMove="1" noResize="1" noEditPoints="1" noAdjustHandles="1" noChangeArrowheads="1" noChangeShapeType="1" noTextEdit="1"/>
                      </p:cNvSpPr>
                      <p:nvPr/>
                    </p:nvSpPr>
                    <p:spPr>
                      <a:xfrm>
                        <a:off x="7413240" y="2687265"/>
                        <a:ext cx="631600"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731876-3489-FBBE-6123-A5234271A67C}"/>
                          </a:ext>
                        </a:extLst>
                      </p:cNvPr>
                      <p:cNvSpPr txBox="1"/>
                      <p:nvPr/>
                    </p:nvSpPr>
                    <p:spPr>
                      <a:xfrm rot="16200000">
                        <a:off x="6169982"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a:p>
                    </p:txBody>
                  </p:sp>
                </mc:Choice>
                <mc:Fallback xmlns="">
                  <p:sp>
                    <p:nvSpPr>
                      <p:cNvPr id="11" name="TextBox 10">
                        <a:extLst>
                          <a:ext uri="{FF2B5EF4-FFF2-40B4-BE49-F238E27FC236}">
                            <a16:creationId xmlns:a16="http://schemas.microsoft.com/office/drawing/2014/main" id="{93731876-3489-FBBE-6123-A5234271A67C}"/>
                          </a:ext>
                        </a:extLst>
                      </p:cNvPr>
                      <p:cNvSpPr txBox="1">
                        <a:spLocks noRot="1" noChangeAspect="1" noMove="1" noResize="1" noEditPoints="1" noAdjustHandles="1" noChangeArrowheads="1" noChangeShapeType="1" noTextEdit="1"/>
                      </p:cNvSpPr>
                      <p:nvPr/>
                    </p:nvSpPr>
                    <p:spPr>
                      <a:xfrm rot="16200000">
                        <a:off x="6169982" y="2428661"/>
                        <a:ext cx="814633" cy="338554"/>
                      </a:xfrm>
                      <a:prstGeom prst="rect">
                        <a:avLst/>
                      </a:prstGeom>
                      <a:blipFill>
                        <a:blip r:embed="rId14"/>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C3CD031-EF9E-EDF3-0D78-3721F10216E3}"/>
                          </a:ext>
                        </a:extLst>
                      </p:cNvPr>
                      <p:cNvSpPr txBox="1"/>
                      <p:nvPr/>
                    </p:nvSpPr>
                    <p:spPr>
                      <a:xfrm rot="16200000">
                        <a:off x="7725607" y="2435497"/>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12" name="TextBox 11">
                        <a:extLst>
                          <a:ext uri="{FF2B5EF4-FFF2-40B4-BE49-F238E27FC236}">
                            <a16:creationId xmlns:a16="http://schemas.microsoft.com/office/drawing/2014/main" id="{CC3CD031-EF9E-EDF3-0D78-3721F10216E3}"/>
                          </a:ext>
                        </a:extLst>
                      </p:cNvPr>
                      <p:cNvSpPr txBox="1">
                        <a:spLocks noRot="1" noChangeAspect="1" noMove="1" noResize="1" noEditPoints="1" noAdjustHandles="1" noChangeArrowheads="1" noChangeShapeType="1" noTextEdit="1"/>
                      </p:cNvSpPr>
                      <p:nvPr/>
                    </p:nvSpPr>
                    <p:spPr>
                      <a:xfrm rot="16200000">
                        <a:off x="7725607" y="2435497"/>
                        <a:ext cx="814633" cy="338554"/>
                      </a:xfrm>
                      <a:prstGeom prst="rect">
                        <a:avLst/>
                      </a:prstGeom>
                      <a:blipFill>
                        <a:blip r:embed="rId14"/>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28A592-7906-5B67-43CB-BCBB0747C7EC}"/>
                          </a:ext>
                        </a:extLst>
                      </p:cNvPr>
                      <p:cNvSpPr txBox="1"/>
                      <p:nvPr/>
                    </p:nvSpPr>
                    <p:spPr>
                      <a:xfrm rot="16200000">
                        <a:off x="6525336"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3" name="TextBox 12">
                        <a:extLst>
                          <a:ext uri="{FF2B5EF4-FFF2-40B4-BE49-F238E27FC236}">
                            <a16:creationId xmlns:a16="http://schemas.microsoft.com/office/drawing/2014/main" id="{B428A592-7906-5B67-43CB-BCBB0747C7EC}"/>
                          </a:ext>
                        </a:extLst>
                      </p:cNvPr>
                      <p:cNvSpPr txBox="1">
                        <a:spLocks noRot="1" noChangeAspect="1" noMove="1" noResize="1" noEditPoints="1" noAdjustHandles="1" noChangeArrowheads="1" noChangeShapeType="1" noTextEdit="1"/>
                      </p:cNvSpPr>
                      <p:nvPr/>
                    </p:nvSpPr>
                    <p:spPr>
                      <a:xfrm rot="16200000">
                        <a:off x="6525336" y="2428661"/>
                        <a:ext cx="814633" cy="338554"/>
                      </a:xfrm>
                      <a:prstGeom prst="rect">
                        <a:avLst/>
                      </a:prstGeom>
                      <a:blipFill>
                        <a:blip r:embed="rId15"/>
                        <a:stretch>
                          <a:fillRect t="-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D45BB26-3079-887C-1BF7-B23C2E8E8D9E}"/>
                          </a:ext>
                        </a:extLst>
                      </p:cNvPr>
                      <p:cNvSpPr txBox="1"/>
                      <p:nvPr/>
                    </p:nvSpPr>
                    <p:spPr>
                      <a:xfrm rot="16200000">
                        <a:off x="6900683" y="243498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14" name="TextBox 13">
                        <a:extLst>
                          <a:ext uri="{FF2B5EF4-FFF2-40B4-BE49-F238E27FC236}">
                            <a16:creationId xmlns:a16="http://schemas.microsoft.com/office/drawing/2014/main" id="{8D45BB26-3079-887C-1BF7-B23C2E8E8D9E}"/>
                          </a:ext>
                        </a:extLst>
                      </p:cNvPr>
                      <p:cNvSpPr txBox="1">
                        <a:spLocks noRot="1" noChangeAspect="1" noMove="1" noResize="1" noEditPoints="1" noAdjustHandles="1" noChangeArrowheads="1" noChangeShapeType="1" noTextEdit="1"/>
                      </p:cNvSpPr>
                      <p:nvPr/>
                    </p:nvSpPr>
                    <p:spPr>
                      <a:xfrm rot="16200000">
                        <a:off x="6900683" y="2434989"/>
                        <a:ext cx="814633" cy="338554"/>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959A2F-E0B8-7BC4-E6C1-181E1AA57D1D}"/>
                          </a:ext>
                        </a:extLst>
                      </p:cNvPr>
                      <p:cNvSpPr txBox="1"/>
                      <p:nvPr/>
                    </p:nvSpPr>
                    <p:spPr>
                      <a:xfrm rot="16200000">
                        <a:off x="8104086" y="2428661"/>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15" name="TextBox 14">
                        <a:extLst>
                          <a:ext uri="{FF2B5EF4-FFF2-40B4-BE49-F238E27FC236}">
                            <a16:creationId xmlns:a16="http://schemas.microsoft.com/office/drawing/2014/main" id="{49959A2F-E0B8-7BC4-E6C1-181E1AA57D1D}"/>
                          </a:ext>
                        </a:extLst>
                      </p:cNvPr>
                      <p:cNvSpPr txBox="1">
                        <a:spLocks noRot="1" noChangeAspect="1" noMove="1" noResize="1" noEditPoints="1" noAdjustHandles="1" noChangeArrowheads="1" noChangeShapeType="1" noTextEdit="1"/>
                      </p:cNvSpPr>
                      <p:nvPr/>
                    </p:nvSpPr>
                    <p:spPr>
                      <a:xfrm rot="16200000">
                        <a:off x="8104086" y="2428661"/>
                        <a:ext cx="814633" cy="338554"/>
                      </a:xfrm>
                      <a:prstGeom prst="rect">
                        <a:avLst/>
                      </a:prstGeom>
                      <a:blipFill>
                        <a:blip r:embed="rId15"/>
                        <a:stretch>
                          <a:fillRect t="-4478"/>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DE9A149D-6C6F-BFBF-A118-21E21A4B2BB4}"/>
                    </a:ext>
                  </a:extLst>
                </p:cNvPr>
                <p:cNvGrpSpPr/>
                <p:nvPr/>
              </p:nvGrpSpPr>
              <p:grpSpPr>
                <a:xfrm>
                  <a:off x="672027" y="1754110"/>
                  <a:ext cx="2628848" cy="1372576"/>
                  <a:chOff x="6450254" y="1566594"/>
                  <a:chExt cx="2628848" cy="1372576"/>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A20C56F-AADE-3603-8E23-C6F59A938B37}"/>
                          </a:ext>
                        </a:extLst>
                      </p:cNvPr>
                      <p:cNvSpPr txBox="1"/>
                      <p:nvPr/>
                    </p:nvSpPr>
                    <p:spPr>
                      <a:xfrm>
                        <a:off x="6623782" y="1566594"/>
                        <a:ext cx="933928" cy="469447"/>
                      </a:xfrm>
                      <a:prstGeom prst="rect">
                        <a:avLst/>
                      </a:prstGeom>
                      <a:solidFill>
                        <a:schemeClr val="bg1"/>
                      </a:solidFill>
                    </p:spPr>
                    <p:txBody>
                      <a:bodyPr wrap="square" lIns="0" tIns="0" rIns="0" bIns="0" rtlCol="0">
                        <a:noAutofit/>
                      </a:bodyPr>
                      <a:lstStyle/>
                      <a:p>
                        <a:pPr algn="l"/>
                        <a:r>
                          <a:rPr lang="en-AU" sz="1600" dirty="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dirty="0"/>
                      </a:p>
                    </p:txBody>
                  </p:sp>
                </mc:Choice>
                <mc:Fallback xmlns="">
                  <p:sp>
                    <p:nvSpPr>
                      <p:cNvPr id="18" name="TextBox 17">
                        <a:extLst>
                          <a:ext uri="{FF2B5EF4-FFF2-40B4-BE49-F238E27FC236}">
                            <a16:creationId xmlns:a16="http://schemas.microsoft.com/office/drawing/2014/main" id="{DA20C56F-AADE-3603-8E23-C6F59A938B37}"/>
                          </a:ext>
                        </a:extLst>
                      </p:cNvPr>
                      <p:cNvSpPr txBox="1">
                        <a:spLocks noRot="1" noChangeAspect="1" noMove="1" noResize="1" noEditPoints="1" noAdjustHandles="1" noChangeArrowheads="1" noChangeShapeType="1" noTextEdit="1"/>
                      </p:cNvSpPr>
                      <p:nvPr/>
                    </p:nvSpPr>
                    <p:spPr>
                      <a:xfrm>
                        <a:off x="6623782" y="1566594"/>
                        <a:ext cx="933928" cy="469447"/>
                      </a:xfrm>
                      <a:prstGeom prst="rect">
                        <a:avLst/>
                      </a:prstGeom>
                      <a:blipFill>
                        <a:blip r:embed="rId16"/>
                        <a:stretch>
                          <a:fillRect l="-12857" t="-13889"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B2E73A7-F513-D58A-8633-5D86734BB89C}"/>
                          </a:ext>
                        </a:extLst>
                      </p:cNvPr>
                      <p:cNvSpPr txBox="1"/>
                      <p:nvPr/>
                    </p:nvSpPr>
                    <p:spPr>
                      <a:xfrm>
                        <a:off x="8467623" y="1582815"/>
                        <a:ext cx="583226" cy="398564"/>
                      </a:xfrm>
                      <a:prstGeom prst="rect">
                        <a:avLst/>
                      </a:prstGeom>
                      <a:solidFill>
                        <a:schemeClr val="bg1"/>
                      </a:solidFill>
                    </p:spPr>
                    <p:txBody>
                      <a:bodyPr wrap="square" lIns="0" tIns="0" rIns="0" bIns="0" rtlCol="0">
                        <a:noAutofit/>
                      </a:bodyPr>
                      <a:lstStyle/>
                      <a:p>
                        <a:pPr algn="l"/>
                        <a:r>
                          <a:rPr lang="en-AU" sz="160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oMath>
                        </a14:m>
                        <a:endParaRPr lang="en-AU" sz="1600"/>
                      </a:p>
                    </p:txBody>
                  </p:sp>
                </mc:Choice>
                <mc:Fallback xmlns="">
                  <p:sp>
                    <p:nvSpPr>
                      <p:cNvPr id="19" name="TextBox 18">
                        <a:extLst>
                          <a:ext uri="{FF2B5EF4-FFF2-40B4-BE49-F238E27FC236}">
                            <a16:creationId xmlns:a16="http://schemas.microsoft.com/office/drawing/2014/main" id="{1B2E73A7-F513-D58A-8633-5D86734BB89C}"/>
                          </a:ext>
                        </a:extLst>
                      </p:cNvPr>
                      <p:cNvSpPr txBox="1">
                        <a:spLocks noRot="1" noChangeAspect="1" noMove="1" noResize="1" noEditPoints="1" noAdjustHandles="1" noChangeArrowheads="1" noChangeShapeType="1" noTextEdit="1"/>
                      </p:cNvSpPr>
                      <p:nvPr/>
                    </p:nvSpPr>
                    <p:spPr>
                      <a:xfrm>
                        <a:off x="8467623" y="1582815"/>
                        <a:ext cx="583226" cy="398564"/>
                      </a:xfrm>
                      <a:prstGeom prst="rect">
                        <a:avLst/>
                      </a:prstGeom>
                      <a:blipFill>
                        <a:blip r:embed="rId17"/>
                        <a:stretch>
                          <a:fillRect l="-10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44951BE-7EEB-D526-A36A-781A06CAEEF0}"/>
                          </a:ext>
                        </a:extLst>
                      </p:cNvPr>
                      <p:cNvSpPr txBox="1"/>
                      <p:nvPr/>
                    </p:nvSpPr>
                    <p:spPr>
                      <a:xfrm rot="16200000">
                        <a:off x="8502508" y="2328705"/>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dirty="0"/>
                      </a:p>
                    </p:txBody>
                  </p:sp>
                </mc:Choice>
                <mc:Fallback xmlns="">
                  <p:sp>
                    <p:nvSpPr>
                      <p:cNvPr id="20" name="TextBox 19">
                        <a:extLst>
                          <a:ext uri="{FF2B5EF4-FFF2-40B4-BE49-F238E27FC236}">
                            <a16:creationId xmlns:a16="http://schemas.microsoft.com/office/drawing/2014/main" id="{844951BE-7EEB-D526-A36A-781A06CAEEF0}"/>
                          </a:ext>
                        </a:extLst>
                      </p:cNvPr>
                      <p:cNvSpPr txBox="1">
                        <a:spLocks noRot="1" noChangeAspect="1" noMove="1" noResize="1" noEditPoints="1" noAdjustHandles="1" noChangeArrowheads="1" noChangeShapeType="1" noTextEdit="1"/>
                      </p:cNvSpPr>
                      <p:nvPr/>
                    </p:nvSpPr>
                    <p:spPr>
                      <a:xfrm rot="16200000">
                        <a:off x="8502508" y="2328705"/>
                        <a:ext cx="814633" cy="338554"/>
                      </a:xfrm>
                      <a:prstGeom prst="rect">
                        <a:avLst/>
                      </a:prstGeom>
                      <a:blipFill>
                        <a:blip r:embed="rId18"/>
                        <a:stretch>
                          <a:fillRect r="-5769"/>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584836F-CAC0-6FF5-BC43-68A29372903B}"/>
                          </a:ext>
                        </a:extLst>
                      </p:cNvPr>
                      <p:cNvSpPr txBox="1"/>
                      <p:nvPr/>
                    </p:nvSpPr>
                    <p:spPr>
                      <a:xfrm>
                        <a:off x="7455472" y="2600616"/>
                        <a:ext cx="631600"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C584836F-CAC0-6FF5-BC43-68A29372903B}"/>
                          </a:ext>
                        </a:extLst>
                      </p:cNvPr>
                      <p:cNvSpPr txBox="1">
                        <a:spLocks noRot="1" noChangeAspect="1" noMove="1" noResize="1" noEditPoints="1" noAdjustHandles="1" noChangeArrowheads="1" noChangeShapeType="1" noTextEdit="1"/>
                      </p:cNvSpPr>
                      <p:nvPr/>
                    </p:nvSpPr>
                    <p:spPr>
                      <a:xfrm>
                        <a:off x="7455472" y="2600616"/>
                        <a:ext cx="631600" cy="338554"/>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75A8DC-D6DA-F25C-AC81-06892DAEC175}"/>
                          </a:ext>
                        </a:extLst>
                      </p:cNvPr>
                      <p:cNvSpPr txBox="1"/>
                      <p:nvPr/>
                    </p:nvSpPr>
                    <p:spPr>
                      <a:xfrm rot="16200000">
                        <a:off x="6212214"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𝑐h𝑒𝑚𝑖𝑐𝑎𝑙</m:t>
                                  </m:r>
                                </m:sub>
                              </m:sSub>
                            </m:oMath>
                          </m:oMathPara>
                        </a14:m>
                        <a:endParaRPr lang="en-AU" sz="1600"/>
                      </a:p>
                    </p:txBody>
                  </p:sp>
                </mc:Choice>
                <mc:Fallback xmlns="">
                  <p:sp>
                    <p:nvSpPr>
                      <p:cNvPr id="22" name="TextBox 21">
                        <a:extLst>
                          <a:ext uri="{FF2B5EF4-FFF2-40B4-BE49-F238E27FC236}">
                            <a16:creationId xmlns:a16="http://schemas.microsoft.com/office/drawing/2014/main" id="{C475A8DC-D6DA-F25C-AC81-06892DAEC175}"/>
                          </a:ext>
                        </a:extLst>
                      </p:cNvPr>
                      <p:cNvSpPr txBox="1">
                        <a:spLocks noRot="1" noChangeAspect="1" noMove="1" noResize="1" noEditPoints="1" noAdjustHandles="1" noChangeArrowheads="1" noChangeShapeType="1" noTextEdit="1"/>
                      </p:cNvSpPr>
                      <p:nvPr/>
                    </p:nvSpPr>
                    <p:spPr>
                      <a:xfrm rot="16200000">
                        <a:off x="6212214" y="2342012"/>
                        <a:ext cx="814633" cy="338554"/>
                      </a:xfrm>
                      <a:prstGeom prst="rect">
                        <a:avLst/>
                      </a:prstGeom>
                      <a:blipFill>
                        <a:blip r:embed="rId14"/>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AD3048F-FDEA-B132-8AF7-F815B8B9DC38}"/>
                          </a:ext>
                        </a:extLst>
                      </p:cNvPr>
                      <p:cNvSpPr txBox="1"/>
                      <p:nvPr/>
                    </p:nvSpPr>
                    <p:spPr>
                      <a:xfrm rot="16200000">
                        <a:off x="7767839" y="2348848"/>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23" name="TextBox 22">
                        <a:extLst>
                          <a:ext uri="{FF2B5EF4-FFF2-40B4-BE49-F238E27FC236}">
                            <a16:creationId xmlns:a16="http://schemas.microsoft.com/office/drawing/2014/main" id="{1AD3048F-FDEA-B132-8AF7-F815B8B9DC38}"/>
                          </a:ext>
                        </a:extLst>
                      </p:cNvPr>
                      <p:cNvSpPr txBox="1">
                        <a:spLocks noRot="1" noChangeAspect="1" noMove="1" noResize="1" noEditPoints="1" noAdjustHandles="1" noChangeArrowheads="1" noChangeShapeType="1" noTextEdit="1"/>
                      </p:cNvSpPr>
                      <p:nvPr/>
                    </p:nvSpPr>
                    <p:spPr>
                      <a:xfrm rot="16200000">
                        <a:off x="7767839" y="2348848"/>
                        <a:ext cx="814633" cy="338554"/>
                      </a:xfrm>
                      <a:prstGeom prst="rect">
                        <a:avLst/>
                      </a:prstGeom>
                      <a:blipFill>
                        <a:blip r:embed="rId20"/>
                        <a:stretch>
                          <a:fillRect t="-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B91EE21-B80D-CA05-0634-26C57A7A4FAE}"/>
                          </a:ext>
                        </a:extLst>
                      </p:cNvPr>
                      <p:cNvSpPr txBox="1"/>
                      <p:nvPr/>
                    </p:nvSpPr>
                    <p:spPr>
                      <a:xfrm rot="16200000">
                        <a:off x="656756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a:p>
                    </p:txBody>
                  </p:sp>
                </mc:Choice>
                <mc:Fallback xmlns="">
                  <p:sp>
                    <p:nvSpPr>
                      <p:cNvPr id="24" name="TextBox 23">
                        <a:extLst>
                          <a:ext uri="{FF2B5EF4-FFF2-40B4-BE49-F238E27FC236}">
                            <a16:creationId xmlns:a16="http://schemas.microsoft.com/office/drawing/2014/main" id="{0B91EE21-B80D-CA05-0634-26C57A7A4FAE}"/>
                          </a:ext>
                        </a:extLst>
                      </p:cNvPr>
                      <p:cNvSpPr txBox="1">
                        <a:spLocks noRot="1" noChangeAspect="1" noMove="1" noResize="1" noEditPoints="1" noAdjustHandles="1" noChangeArrowheads="1" noChangeShapeType="1" noTextEdit="1"/>
                      </p:cNvSpPr>
                      <p:nvPr/>
                    </p:nvSpPr>
                    <p:spPr>
                      <a:xfrm rot="16200000">
                        <a:off x="6567568" y="2342012"/>
                        <a:ext cx="814633" cy="338554"/>
                      </a:xfrm>
                      <a:prstGeom prst="rect">
                        <a:avLst/>
                      </a:prstGeom>
                      <a:blipFill>
                        <a:blip r:embed="rId21"/>
                        <a:stretch>
                          <a:fillRect t="-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1E2AA56-C928-506A-41B7-755759CD6D79}"/>
                          </a:ext>
                        </a:extLst>
                      </p:cNvPr>
                      <p:cNvSpPr txBox="1"/>
                      <p:nvPr/>
                    </p:nvSpPr>
                    <p:spPr>
                      <a:xfrm rot="16200000">
                        <a:off x="6942915" y="234834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dirty="0"/>
                      </a:p>
                    </p:txBody>
                  </p:sp>
                </mc:Choice>
                <mc:Fallback xmlns="">
                  <p:sp>
                    <p:nvSpPr>
                      <p:cNvPr id="25" name="TextBox 24">
                        <a:extLst>
                          <a:ext uri="{FF2B5EF4-FFF2-40B4-BE49-F238E27FC236}">
                            <a16:creationId xmlns:a16="http://schemas.microsoft.com/office/drawing/2014/main" id="{91E2AA56-C928-506A-41B7-755759CD6D79}"/>
                          </a:ext>
                        </a:extLst>
                      </p:cNvPr>
                      <p:cNvSpPr txBox="1">
                        <a:spLocks noRot="1" noChangeAspect="1" noMove="1" noResize="1" noEditPoints="1" noAdjustHandles="1" noChangeArrowheads="1" noChangeShapeType="1" noTextEdit="1"/>
                      </p:cNvSpPr>
                      <p:nvPr/>
                    </p:nvSpPr>
                    <p:spPr>
                      <a:xfrm rot="16200000">
                        <a:off x="6942915" y="2348340"/>
                        <a:ext cx="814633" cy="338554"/>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C49C109-F040-5F39-F680-CBDB064ACAD1}"/>
                          </a:ext>
                        </a:extLst>
                      </p:cNvPr>
                      <p:cNvSpPr txBox="1"/>
                      <p:nvPr/>
                    </p:nvSpPr>
                    <p:spPr>
                      <a:xfrm rot="16200000">
                        <a:off x="8146318" y="2342012"/>
                        <a:ext cx="814633"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𝑡h𝑒𝑟𝑚𝑎𝑙</m:t>
                                  </m:r>
                                </m:sub>
                              </m:sSub>
                            </m:oMath>
                          </m:oMathPara>
                        </a14:m>
                        <a:endParaRPr lang="en-AU" sz="1600" dirty="0"/>
                      </a:p>
                    </p:txBody>
                  </p:sp>
                </mc:Choice>
                <mc:Fallback xmlns="">
                  <p:sp>
                    <p:nvSpPr>
                      <p:cNvPr id="26" name="TextBox 25">
                        <a:extLst>
                          <a:ext uri="{FF2B5EF4-FFF2-40B4-BE49-F238E27FC236}">
                            <a16:creationId xmlns:a16="http://schemas.microsoft.com/office/drawing/2014/main" id="{AC49C109-F040-5F39-F680-CBDB064ACAD1}"/>
                          </a:ext>
                        </a:extLst>
                      </p:cNvPr>
                      <p:cNvSpPr txBox="1">
                        <a:spLocks noRot="1" noChangeAspect="1" noMove="1" noResize="1" noEditPoints="1" noAdjustHandles="1" noChangeArrowheads="1" noChangeShapeType="1" noTextEdit="1"/>
                      </p:cNvSpPr>
                      <p:nvPr/>
                    </p:nvSpPr>
                    <p:spPr>
                      <a:xfrm rot="16200000">
                        <a:off x="8146318" y="2342012"/>
                        <a:ext cx="814633" cy="338554"/>
                      </a:xfrm>
                      <a:prstGeom prst="rect">
                        <a:avLst/>
                      </a:prstGeom>
                      <a:blipFill>
                        <a:blip r:embed="rId21"/>
                        <a:stretch>
                          <a:fillRect t="-4478"/>
                        </a:stretch>
                      </a:blipFill>
                    </p:spPr>
                    <p:txBody>
                      <a:bodyPr/>
                      <a:lstStyle/>
                      <a:p>
                        <a:r>
                          <a:rPr lang="en-US">
                            <a:noFill/>
                          </a:rPr>
                          <a:t> </a:t>
                        </a:r>
                      </a:p>
                    </p:txBody>
                  </p:sp>
                </mc:Fallback>
              </mc:AlternateContent>
            </p:grpSp>
            <p:sp>
              <p:nvSpPr>
                <p:cNvPr id="130" name="Rectangle: Rounded Corners 129">
                  <a:extLst>
                    <a:ext uri="{FF2B5EF4-FFF2-40B4-BE49-F238E27FC236}">
                      <a16:creationId xmlns:a16="http://schemas.microsoft.com/office/drawing/2014/main" id="{AD875D67-5321-B57A-7B4C-D7ADB8E63EC1}"/>
                    </a:ext>
                  </a:extLst>
                </p:cNvPr>
                <p:cNvSpPr/>
                <p:nvPr/>
              </p:nvSpPr>
              <p:spPr>
                <a:xfrm>
                  <a:off x="4554973" y="4067787"/>
                  <a:ext cx="297552" cy="62960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Rectangle: Rounded Corners 147">
                  <a:extLst>
                    <a:ext uri="{FF2B5EF4-FFF2-40B4-BE49-F238E27FC236}">
                      <a16:creationId xmlns:a16="http://schemas.microsoft.com/office/drawing/2014/main" id="{0D709DAD-8674-5CE9-592E-FFBFC766AB42}"/>
                    </a:ext>
                  </a:extLst>
                </p:cNvPr>
                <p:cNvSpPr/>
                <p:nvPr/>
              </p:nvSpPr>
              <p:spPr>
                <a:xfrm>
                  <a:off x="3406826" y="4720187"/>
                  <a:ext cx="297553" cy="858118"/>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96AC4DD-69FA-C5B5-0884-162C7521359B}"/>
                        </a:ext>
                      </a:extLst>
                    </p:cNvPr>
                    <p:cNvSpPr txBox="1"/>
                    <p:nvPr/>
                  </p:nvSpPr>
                  <p:spPr>
                    <a:xfrm rot="16200000">
                      <a:off x="6202792" y="2531767"/>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𝑒𝑙𝑒𝑐𝑡𝑟𝑖𝑐</m:t>
                                </m:r>
                              </m:sub>
                            </m:sSub>
                          </m:oMath>
                        </m:oMathPara>
                      </a14:m>
                      <a:endParaRPr lang="en-AU" sz="1600"/>
                    </a:p>
                  </p:txBody>
                </p:sp>
              </mc:Choice>
              <mc:Fallback xmlns="">
                <p:sp>
                  <p:nvSpPr>
                    <p:cNvPr id="30" name="TextBox 29">
                      <a:extLst>
                        <a:ext uri="{FF2B5EF4-FFF2-40B4-BE49-F238E27FC236}">
                          <a16:creationId xmlns:a16="http://schemas.microsoft.com/office/drawing/2014/main" id="{C96AC4DD-69FA-C5B5-0884-162C7521359B}"/>
                        </a:ext>
                      </a:extLst>
                    </p:cNvPr>
                    <p:cNvSpPr txBox="1">
                      <a:spLocks noRot="1" noChangeAspect="1" noMove="1" noResize="1" noEditPoints="1" noAdjustHandles="1" noChangeArrowheads="1" noChangeShapeType="1" noTextEdit="1"/>
                    </p:cNvSpPr>
                    <p:nvPr/>
                  </p:nvSpPr>
                  <p:spPr>
                    <a:xfrm rot="16200000">
                      <a:off x="6202792" y="2531767"/>
                      <a:ext cx="814633" cy="338554"/>
                    </a:xfrm>
                    <a:prstGeom prst="rect">
                      <a:avLst/>
                    </a:prstGeom>
                    <a:blipFill>
                      <a:blip r:embed="rId23"/>
                      <a:stretch>
                        <a:fillRect/>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EF65FDD2-1A4F-D5EB-0C5A-E1606603FACE}"/>
                    </a:ext>
                  </a:extLst>
                </p:cNvPr>
                <p:cNvSpPr/>
                <p:nvPr/>
              </p:nvSpPr>
              <p:spPr>
                <a:xfrm>
                  <a:off x="4967111" y="4720187"/>
                  <a:ext cx="297553" cy="145552"/>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C056FF5B-917E-3D54-9CB1-993252DD273D}"/>
                    </a:ext>
                  </a:extLst>
                </p:cNvPr>
                <p:cNvSpPr/>
                <p:nvPr/>
              </p:nvSpPr>
              <p:spPr>
                <a:xfrm>
                  <a:off x="6490377" y="4213579"/>
                  <a:ext cx="297553" cy="469781"/>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3" name="Left Bracket 42">
                <a:extLst>
                  <a:ext uri="{FF2B5EF4-FFF2-40B4-BE49-F238E27FC236}">
                    <a16:creationId xmlns:a16="http://schemas.microsoft.com/office/drawing/2014/main" id="{5327F4EF-24ED-1C27-F1EB-B9E3DE156E85}"/>
                  </a:ext>
                </a:extLst>
              </p:cNvPr>
              <p:cNvSpPr/>
              <p:nvPr/>
            </p:nvSpPr>
            <p:spPr>
              <a:xfrm rot="5400000">
                <a:off x="1192631" y="1630251"/>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Left Bracket 43">
                <a:extLst>
                  <a:ext uri="{FF2B5EF4-FFF2-40B4-BE49-F238E27FC236}">
                    <a16:creationId xmlns:a16="http://schemas.microsoft.com/office/drawing/2014/main" id="{7FA519F3-1FC4-4A49-5CD2-1DF2287EE42D}"/>
                  </a:ext>
                </a:extLst>
              </p:cNvPr>
              <p:cNvSpPr/>
              <p:nvPr/>
            </p:nvSpPr>
            <p:spPr>
              <a:xfrm rot="5400000">
                <a:off x="2739247" y="1625154"/>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5" name="Left Bracket 44">
                <a:extLst>
                  <a:ext uri="{FF2B5EF4-FFF2-40B4-BE49-F238E27FC236}">
                    <a16:creationId xmlns:a16="http://schemas.microsoft.com/office/drawing/2014/main" id="{E68CCFE1-3667-DB6A-A867-B9B0B6E81E99}"/>
                  </a:ext>
                </a:extLst>
              </p:cNvPr>
              <p:cNvSpPr/>
              <p:nvPr/>
            </p:nvSpPr>
            <p:spPr>
              <a:xfrm rot="5400000">
                <a:off x="4308831" y="163406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6" name="Left Bracket 45">
                <a:extLst>
                  <a:ext uri="{FF2B5EF4-FFF2-40B4-BE49-F238E27FC236}">
                    <a16:creationId xmlns:a16="http://schemas.microsoft.com/office/drawing/2014/main" id="{C3656DE5-7E5E-BFF1-F1A6-F15991F25A16}"/>
                  </a:ext>
                </a:extLst>
              </p:cNvPr>
              <p:cNvSpPr/>
              <p:nvPr/>
            </p:nvSpPr>
            <p:spPr>
              <a:xfrm rot="5400000">
                <a:off x="6031894" y="1467523"/>
                <a:ext cx="140026" cy="137204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51D6566-02B1-8871-1A75-E340EBE35110}"/>
                    </a:ext>
                  </a:extLst>
                </p:cNvPr>
                <p:cNvSpPr txBox="1"/>
                <p:nvPr/>
              </p:nvSpPr>
              <p:spPr>
                <a:xfrm>
                  <a:off x="5527699" y="3217943"/>
                  <a:ext cx="631600" cy="33855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dirty="0"/>
                </a:p>
              </p:txBody>
            </p:sp>
          </mc:Choice>
          <mc:Fallback xmlns="">
            <p:sp>
              <p:nvSpPr>
                <p:cNvPr id="109" name="TextBox 108">
                  <a:extLst>
                    <a:ext uri="{FF2B5EF4-FFF2-40B4-BE49-F238E27FC236}">
                      <a16:creationId xmlns:a16="http://schemas.microsoft.com/office/drawing/2014/main" id="{751D6566-02B1-8871-1A75-E340EBE35110}"/>
                    </a:ext>
                  </a:extLst>
                </p:cNvPr>
                <p:cNvSpPr txBox="1">
                  <a:spLocks noRot="1" noChangeAspect="1" noMove="1" noResize="1" noEditPoints="1" noAdjustHandles="1" noChangeArrowheads="1" noChangeShapeType="1" noTextEdit="1"/>
                </p:cNvSpPr>
                <p:nvPr/>
              </p:nvSpPr>
              <p:spPr>
                <a:xfrm>
                  <a:off x="5527699" y="3217943"/>
                  <a:ext cx="631600" cy="338554"/>
                </a:xfrm>
                <a:prstGeom prst="rect">
                  <a:avLst/>
                </a:prstGeom>
                <a:blipFill>
                  <a:blip r:embed="rId24"/>
                  <a:stretch>
                    <a:fillRect/>
                  </a:stretch>
                </a:blipFill>
              </p:spPr>
              <p:txBody>
                <a:bodyPr/>
                <a:lstStyle/>
                <a:p>
                  <a:r>
                    <a:rPr lang="en-US">
                      <a:noFill/>
                    </a:rPr>
                    <a:t> </a:t>
                  </a:r>
                </a:p>
              </p:txBody>
            </p:sp>
          </mc:Fallback>
        </mc:AlternateContent>
      </p:grpSp>
      <p:sp>
        <p:nvSpPr>
          <p:cNvPr id="2" name="Slide Number Placeholder 1">
            <a:extLst>
              <a:ext uri="{FF2B5EF4-FFF2-40B4-BE49-F238E27FC236}">
                <a16:creationId xmlns:a16="http://schemas.microsoft.com/office/drawing/2014/main" id="{BAFC7811-8F05-2E2B-19B0-5DDBF3E0546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50</a:t>
            </a:fld>
            <a:endParaRPr lang="en-AU"/>
          </a:p>
        </p:txBody>
      </p:sp>
    </p:spTree>
    <p:extLst>
      <p:ext uri="{BB962C8B-B14F-4D97-AF65-F5344CB8AC3E}">
        <p14:creationId xmlns:p14="http://schemas.microsoft.com/office/powerpoint/2010/main" val="80635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2.4 Wind and hydroelectric power</a:t>
            </a:r>
            <a:endParaRPr lang="en-AU"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E33F6940-ABFF-EB72-6731-AD4ADA232672}"/>
              </a:ext>
            </a:extLst>
          </p:cNvPr>
          <p:cNvGraphicFramePr>
            <a:graphicFrameLocks noGrp="1"/>
          </p:cNvGraphicFramePr>
          <p:nvPr>
            <p:extLst>
              <p:ext uri="{D42A27DB-BD31-4B8C-83A1-F6EECF244321}">
                <p14:modId xmlns:p14="http://schemas.microsoft.com/office/powerpoint/2010/main" val="3160104014"/>
              </p:ext>
            </p:extLst>
          </p:nvPr>
        </p:nvGraphicFramePr>
        <p:xfrm>
          <a:off x="359998" y="1916174"/>
          <a:ext cx="11126369" cy="4295188"/>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60303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we can use energy more efficiently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describe the 2 types of hydroelectric power station</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10635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list advantages and disadvantages of generating electricity from hydro and wind sources of energy</a:t>
                      </a: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797172"/>
                  </a:ext>
                </a:extLst>
              </a:tr>
              <a:tr h="110635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a:latin typeface="+mn-lt"/>
                          <a:cs typeface="Arial" panose="020B0604020202020204" pitchFamily="34" charset="0"/>
                        </a:rPr>
                        <a:t>draw a scaled and annotated diagram</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526533"/>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draw energy-flow diagrams to describe energy changes in wind and hydro power stations.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51</a:t>
            </a:fld>
            <a:endParaRPr lang="en-AU"/>
          </a:p>
        </p:txBody>
      </p:sp>
    </p:spTree>
    <p:extLst>
      <p:ext uri="{BB962C8B-B14F-4D97-AF65-F5344CB8AC3E}">
        <p14:creationId xmlns:p14="http://schemas.microsoft.com/office/powerpoint/2010/main" val="3414895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2.4 Wind power energy flows</a:t>
            </a:r>
          </a:p>
        </p:txBody>
      </p:sp>
      <mc:AlternateContent xmlns:mc="http://schemas.openxmlformats.org/markup-compatibility/2006" xmlns:a14="http://schemas.microsoft.com/office/drawing/2010/main">
        <mc:Choice Requires="a14">
          <p:sp>
            <p:nvSpPr>
              <p:cNvPr id="15" name="Content Placeholder 14">
                <a:extLst>
                  <a:ext uri="{FF2B5EF4-FFF2-40B4-BE49-F238E27FC236}">
                    <a16:creationId xmlns:a16="http://schemas.microsoft.com/office/drawing/2014/main" id="{99E40B0E-5106-ACC1-5877-496185A1FE44}"/>
                  </a:ext>
                </a:extLst>
              </p:cNvPr>
              <p:cNvSpPr>
                <a:spLocks noGrp="1"/>
              </p:cNvSpPr>
              <p:nvPr>
                <p:ph sz="quarter" idx="19"/>
              </p:nvPr>
            </p:nvSpPr>
            <p:spPr>
              <a:xfrm>
                <a:off x="360363" y="1148079"/>
                <a:ext cx="3765035" cy="5228909"/>
              </a:xfrm>
            </p:spPr>
            <p:txBody>
              <a:bodyPr/>
              <a:lstStyle/>
              <a:p>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The wind is moving at high speed towards wind turbine. Turbine is not turning.</a:t>
                </a:r>
              </a:p>
              <a:p>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The wind pushes against the turbine causing it to spin. The electrical energy generated is stored in a battery. The wind continues moving at a slower speed.</a:t>
                </a:r>
              </a:p>
              <a:p>
                <a:endParaRPr lang="en-US" sz="1800" dirty="0"/>
              </a:p>
            </p:txBody>
          </p:sp>
        </mc:Choice>
        <mc:Fallback xmlns="">
          <p:sp>
            <p:nvSpPr>
              <p:cNvPr id="15" name="Content Placeholder 14">
                <a:extLst>
                  <a:ext uri="{FF2B5EF4-FFF2-40B4-BE49-F238E27FC236}">
                    <a16:creationId xmlns:a16="http://schemas.microsoft.com/office/drawing/2014/main" id="{99E40B0E-5106-ACC1-5877-496185A1FE44}"/>
                  </a:ext>
                </a:extLst>
              </p:cNvPr>
              <p:cNvSpPr>
                <a:spLocks noGrp="1" noRot="1" noChangeAspect="1" noMove="1" noResize="1" noEditPoints="1" noAdjustHandles="1" noChangeArrowheads="1" noChangeShapeType="1" noTextEdit="1"/>
              </p:cNvSpPr>
              <p:nvPr>
                <p:ph sz="quarter" idx="19"/>
              </p:nvPr>
            </p:nvSpPr>
            <p:spPr>
              <a:xfrm>
                <a:off x="360363" y="1148079"/>
                <a:ext cx="3765035" cy="5228909"/>
              </a:xfrm>
              <a:blipFill>
                <a:blip r:embed="rId3"/>
                <a:stretch>
                  <a:fillRect l="-3722" r="-2913"/>
                </a:stretch>
              </a:blipFill>
            </p:spPr>
            <p:txBody>
              <a:bodyPr/>
              <a:lstStyle/>
              <a:p>
                <a:r>
                  <a:rPr lang="en-AU">
                    <a:noFill/>
                  </a:rPr>
                  <a:t> </a:t>
                </a:r>
              </a:p>
            </p:txBody>
          </p:sp>
        </mc:Fallback>
      </mc:AlternateContent>
      <p:grpSp>
        <p:nvGrpSpPr>
          <p:cNvPr id="17" name="Group 16" descr="(left) a circle with wind, turbine and battery written in it. An arrow illustrates E_kinetic being transformed into E_chemical. &#10;(right) a bar chart showing energy stores before and after. The bar for kinetic energy after is half the height of the initial kinetic energy bar with the chemical energy bar being of equal height. ">
            <a:extLst>
              <a:ext uri="{FF2B5EF4-FFF2-40B4-BE49-F238E27FC236}">
                <a16:creationId xmlns:a16="http://schemas.microsoft.com/office/drawing/2014/main" id="{0C474DD9-7B07-F639-4D28-322FE0BCF083}"/>
              </a:ext>
            </a:extLst>
          </p:cNvPr>
          <p:cNvGrpSpPr/>
          <p:nvPr/>
        </p:nvGrpSpPr>
        <p:grpSpPr>
          <a:xfrm>
            <a:off x="4660728" y="1148079"/>
            <a:ext cx="6811752" cy="5554790"/>
            <a:chOff x="5223165" y="1457644"/>
            <a:chExt cx="6180907" cy="5040354"/>
          </a:xfrm>
        </p:grpSpPr>
        <p:grpSp>
          <p:nvGrpSpPr>
            <p:cNvPr id="3" name="Group 2" descr="(left) a circle with wind, turbine and battery written in it. An arrow illustrates E_kinetic being transformed into E_chemical. &#10;(right) a bar chart showing energy stores before and after. The bar for kinetic energy after is half the height of the initial kinetic energy bar with the chemical energy bar being of equal height. ">
              <a:extLst>
                <a:ext uri="{FF2B5EF4-FFF2-40B4-BE49-F238E27FC236}">
                  <a16:creationId xmlns:a16="http://schemas.microsoft.com/office/drawing/2014/main" id="{2F2671DB-2183-67C7-ECA4-1BD59C22D4F6}"/>
                </a:ext>
              </a:extLst>
            </p:cNvPr>
            <p:cNvGrpSpPr/>
            <p:nvPr/>
          </p:nvGrpSpPr>
          <p:grpSpPr>
            <a:xfrm>
              <a:off x="5223165" y="1457644"/>
              <a:ext cx="6180907" cy="5040354"/>
              <a:chOff x="5223165" y="1457644"/>
              <a:chExt cx="6180907" cy="5040354"/>
            </a:xfrm>
          </p:grpSpPr>
          <p:grpSp>
            <p:nvGrpSpPr>
              <p:cNvPr id="80" name="Group 79" descr="(left) a circle with wind, turbine and battery written in it. An arrow illustrates E_kinetic being transformed into E_chemical. &#10;(right) a bar chart showing energy stores before and after. The bar for kinetic energy after is half the height of the initial kinetic energy bar with the chemical energy bar being of equal height. ">
                <a:extLst>
                  <a:ext uri="{FF2B5EF4-FFF2-40B4-BE49-F238E27FC236}">
                    <a16:creationId xmlns:a16="http://schemas.microsoft.com/office/drawing/2014/main" id="{73636AD8-06C7-0548-BBF9-A785920E79E7}"/>
                  </a:ext>
                </a:extLst>
              </p:cNvPr>
              <p:cNvGrpSpPr/>
              <p:nvPr/>
            </p:nvGrpSpPr>
            <p:grpSpPr>
              <a:xfrm>
                <a:off x="5223165" y="1457644"/>
                <a:ext cx="6180907" cy="5040354"/>
                <a:chOff x="7548985" y="2236233"/>
                <a:chExt cx="4512783" cy="3680047"/>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39058" y="807796"/>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2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Wind + turbine + battery</a:t>
                    </a:r>
                    <a:endParaRPr lang="en-AU"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4">
                    <a:extLst>
                      <a:ext uri="{96DAC541-7B7A-43D3-8B79-37D633B846F1}">
                        <asvg:svgBlip xmlns:asvg="http://schemas.microsoft.com/office/drawing/2016/SVG/main" r:embed="rId5"/>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9962053" y="2236234"/>
                      <a:ext cx="958850" cy="874769"/>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9962053" y="2236234"/>
                      <a:ext cx="958850" cy="874769"/>
                    </a:xfrm>
                    <a:prstGeom prst="rect">
                      <a:avLst/>
                    </a:prstGeom>
                    <a:blipFill>
                      <a:blip r:embed="rId7"/>
                      <a:stretch>
                        <a:fillRect l="-9767"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02918" y="2236233"/>
                      <a:ext cx="958850" cy="874770"/>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02918" y="2236233"/>
                      <a:ext cx="958850" cy="874770"/>
                    </a:xfrm>
                    <a:prstGeom prst="rect">
                      <a:avLst/>
                    </a:prstGeom>
                    <a:blipFill>
                      <a:blip r:embed="rId8"/>
                      <a:stretch>
                        <a:fillRect l="-9259"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592371" y="2969093"/>
                      <a:ext cx="461142"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592371" y="2969093"/>
                      <a:ext cx="461142" cy="247184"/>
                    </a:xfrm>
                    <a:prstGeom prst="rect">
                      <a:avLst/>
                    </a:prstGeom>
                    <a:blipFill>
                      <a:blip r:embed="rId9"/>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024313" y="3808078"/>
                  <a:ext cx="217248" cy="572325"/>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5673" y="2782838"/>
                      <a:ext cx="594777" cy="2471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5673" y="2782838"/>
                      <a:ext cx="594777" cy="24718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698424" y="2799536"/>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698424" y="2799536"/>
                      <a:ext cx="594777" cy="24718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85273"/>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85273"/>
                      <a:ext cx="594777" cy="247184"/>
                    </a:xfrm>
                    <a:prstGeom prst="rect">
                      <a:avLst/>
                    </a:prstGeom>
                    <a:blipFill>
                      <a:blip r:embed="rId12"/>
                      <a:stretch>
                        <a:fillRect t="-11940"/>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2" idx="2"/>
                  <a:endCxn id="11" idx="0"/>
                </p:cNvCxnSpPr>
                <p:nvPr/>
              </p:nvCxnSpPr>
              <p:spPr>
                <a:xfrm>
                  <a:off x="8520691" y="3889370"/>
                  <a:ext cx="230210" cy="269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1F5556-4AD2-350F-2C4D-78AEFE7FE8D0}"/>
                      </a:ext>
                    </a:extLst>
                  </p:cNvPr>
                  <p:cNvSpPr txBox="1"/>
                  <p:nvPr/>
                </p:nvSpPr>
                <p:spPr>
                  <a:xfrm>
                    <a:off x="6146741" y="3383300"/>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2" name="TextBox 1">
                    <a:extLst>
                      <a:ext uri="{FF2B5EF4-FFF2-40B4-BE49-F238E27FC236}">
                        <a16:creationId xmlns:a16="http://schemas.microsoft.com/office/drawing/2014/main" id="{7C1F5556-4AD2-350F-2C4D-78AEFE7FE8D0}"/>
                      </a:ext>
                    </a:extLst>
                  </p:cNvPr>
                  <p:cNvSpPr txBox="1">
                    <a:spLocks noRot="1" noChangeAspect="1" noMove="1" noResize="1" noEditPoints="1" noAdjustHandles="1" noChangeArrowheads="1" noChangeShapeType="1" noTextEdit="1"/>
                  </p:cNvSpPr>
                  <p:nvPr/>
                </p:nvSpPr>
                <p:spPr>
                  <a:xfrm>
                    <a:off x="6146741" y="3383300"/>
                    <a:ext cx="814633"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9D59C-D3D9-F66E-CEA1-7439E9014941}"/>
                      </a:ext>
                    </a:extLst>
                  </p:cNvPr>
                  <p:cNvSpPr txBox="1"/>
                  <p:nvPr/>
                </p:nvSpPr>
                <p:spPr>
                  <a:xfrm>
                    <a:off x="6462047" y="4090415"/>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11" name="TextBox 10">
                    <a:extLst>
                      <a:ext uri="{FF2B5EF4-FFF2-40B4-BE49-F238E27FC236}">
                        <a16:creationId xmlns:a16="http://schemas.microsoft.com/office/drawing/2014/main" id="{8639D59C-D3D9-F66E-CEA1-7439E9014941}"/>
                      </a:ext>
                    </a:extLst>
                  </p:cNvPr>
                  <p:cNvSpPr txBox="1">
                    <a:spLocks noRot="1" noChangeAspect="1" noMove="1" noResize="1" noEditPoints="1" noAdjustHandles="1" noChangeArrowheads="1" noChangeShapeType="1" noTextEdit="1"/>
                  </p:cNvSpPr>
                  <p:nvPr/>
                </p:nvSpPr>
                <p:spPr>
                  <a:xfrm>
                    <a:off x="6462047" y="4090415"/>
                    <a:ext cx="814633" cy="338554"/>
                  </a:xfrm>
                  <a:prstGeom prst="rect">
                    <a:avLst/>
                  </a:prstGeom>
                  <a:blipFill>
                    <a:blip r:embed="rId14"/>
                    <a:stretch>
                      <a:fillRect r="-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8D08B1-372A-0593-0987-B4DB4E1E863F}"/>
                      </a:ext>
                    </a:extLst>
                  </p:cNvPr>
                  <p:cNvSpPr txBox="1"/>
                  <p:nvPr/>
                </p:nvSpPr>
                <p:spPr>
                  <a:xfrm rot="16200000">
                    <a:off x="8544807" y="2276339"/>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𝑐h𝑒𝑚𝑖𝑐𝑎𝑙</m:t>
                              </m:r>
                            </m:sub>
                          </m:sSub>
                        </m:oMath>
                      </m:oMathPara>
                    </a14:m>
                    <a:endParaRPr lang="en-AU" sz="1600"/>
                  </a:p>
                </p:txBody>
              </p:sp>
            </mc:Choice>
            <mc:Fallback xmlns="">
              <p:sp>
                <p:nvSpPr>
                  <p:cNvPr id="20" name="TextBox 19">
                    <a:extLst>
                      <a:ext uri="{FF2B5EF4-FFF2-40B4-BE49-F238E27FC236}">
                        <a16:creationId xmlns:a16="http://schemas.microsoft.com/office/drawing/2014/main" id="{558D08B1-372A-0593-0987-B4DB4E1E863F}"/>
                      </a:ext>
                    </a:extLst>
                  </p:cNvPr>
                  <p:cNvSpPr txBox="1">
                    <a:spLocks noRot="1" noChangeAspect="1" noMove="1" noResize="1" noEditPoints="1" noAdjustHandles="1" noChangeArrowheads="1" noChangeShapeType="1" noTextEdit="1"/>
                  </p:cNvSpPr>
                  <p:nvPr/>
                </p:nvSpPr>
                <p:spPr>
                  <a:xfrm rot="16200000">
                    <a:off x="8544807" y="2276339"/>
                    <a:ext cx="814633" cy="338554"/>
                  </a:xfrm>
                  <a:prstGeom prst="rect">
                    <a:avLst/>
                  </a:prstGeom>
                  <a:blipFill>
                    <a:blip r:embed="rId15"/>
                    <a:stretch>
                      <a:fillRect t="-11940"/>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5DBE98A0-B43C-6609-13C3-E3A61A3A9503}"/>
                  </a:ext>
                </a:extLst>
              </p:cNvPr>
              <p:cNvSpPr/>
              <p:nvPr/>
            </p:nvSpPr>
            <p:spPr>
              <a:xfrm>
                <a:off x="8436465" y="2806977"/>
                <a:ext cx="297552" cy="159847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Rectangle: Rounded Corners 31">
                <a:extLst>
                  <a:ext uri="{FF2B5EF4-FFF2-40B4-BE49-F238E27FC236}">
                    <a16:creationId xmlns:a16="http://schemas.microsoft.com/office/drawing/2014/main" id="{96F54862-C579-CBA2-8871-05C419531012}"/>
                  </a:ext>
                </a:extLst>
              </p:cNvPr>
              <p:cNvSpPr/>
              <p:nvPr/>
            </p:nvSpPr>
            <p:spPr>
              <a:xfrm>
                <a:off x="10352349" y="3612348"/>
                <a:ext cx="297552" cy="78388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3" name="Left Bracket 12">
              <a:extLst>
                <a:ext uri="{FF2B5EF4-FFF2-40B4-BE49-F238E27FC236}">
                  <a16:creationId xmlns:a16="http://schemas.microsoft.com/office/drawing/2014/main" id="{B1F04B0C-DF9F-A55C-E187-3F63E151DEAA}"/>
                </a:ext>
              </a:extLst>
            </p:cNvPr>
            <p:cNvSpPr/>
            <p:nvPr/>
          </p:nvSpPr>
          <p:spPr>
            <a:xfrm rot="5400000">
              <a:off x="8828590" y="1376575"/>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Left Bracket 13">
              <a:extLst>
                <a:ext uri="{FF2B5EF4-FFF2-40B4-BE49-F238E27FC236}">
                  <a16:creationId xmlns:a16="http://schemas.microsoft.com/office/drawing/2014/main" id="{114A3262-6287-A613-BDFD-4AEB28A3AE16}"/>
                </a:ext>
              </a:extLst>
            </p:cNvPr>
            <p:cNvSpPr/>
            <p:nvPr/>
          </p:nvSpPr>
          <p:spPr>
            <a:xfrm rot="5400000">
              <a:off x="10390966" y="1376575"/>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0" name="Slide Number Placeholder 9">
            <a:extLst>
              <a:ext uri="{FF2B5EF4-FFF2-40B4-BE49-F238E27FC236}">
                <a16:creationId xmlns:a16="http://schemas.microsoft.com/office/drawing/2014/main" id="{8C5F5ECB-75A4-7FAE-8EB6-14FC1209C3D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52</a:t>
            </a:fld>
            <a:endParaRPr lang="en-AU"/>
          </a:p>
        </p:txBody>
      </p:sp>
    </p:spTree>
    <p:extLst>
      <p:ext uri="{BB962C8B-B14F-4D97-AF65-F5344CB8AC3E}">
        <p14:creationId xmlns:p14="http://schemas.microsoft.com/office/powerpoint/2010/main" val="118432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2.4 Pumped hydroelectric energy flows – charging</a:t>
            </a:r>
          </a:p>
        </p:txBody>
      </p:sp>
      <mc:AlternateContent xmlns:mc="http://schemas.openxmlformats.org/markup-compatibility/2006" xmlns:a14="http://schemas.microsoft.com/office/drawing/2010/main">
        <mc:Choice Requires="a14">
          <p:sp>
            <p:nvSpPr>
              <p:cNvPr id="19" name="Content Placeholder 18">
                <a:extLst>
                  <a:ext uri="{FF2B5EF4-FFF2-40B4-BE49-F238E27FC236}">
                    <a16:creationId xmlns:a16="http://schemas.microsoft.com/office/drawing/2014/main" id="{172CBCEF-2AA7-05A4-0812-CE63CEF8C2D1}"/>
                  </a:ext>
                </a:extLst>
              </p:cNvPr>
              <p:cNvSpPr>
                <a:spLocks noGrp="1"/>
              </p:cNvSpPr>
              <p:nvPr>
                <p:ph sz="quarter" idx="19"/>
              </p:nvPr>
            </p:nvSpPr>
            <p:spPr>
              <a:xfrm>
                <a:off x="360363" y="1562471"/>
                <a:ext cx="4352199" cy="4814518"/>
              </a:xfrm>
            </p:spPr>
            <p:txBody>
              <a:bodyPr/>
              <a:lstStyle/>
              <a:p>
                <a:r>
                  <a:rPr lang="en-AU" sz="1800" b="1" dirty="0">
                    <a:latin typeface="+mj-lt"/>
                  </a:rPr>
                  <a:t>Initial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𝟏</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Electricity that is not needed during off-peak times is used to run pumps that pump water from lower dam storage to the higher dam for use at peak times.</a:t>
                </a:r>
              </a:p>
              <a:p>
                <a:r>
                  <a:rPr lang="en-AU" sz="1800" b="1" dirty="0">
                    <a:latin typeface="+mj-lt"/>
                  </a:rPr>
                  <a:t>Final (</a:t>
                </a:r>
                <a14:m>
                  <m:oMath xmlns:m="http://schemas.openxmlformats.org/officeDocument/2006/math">
                    <m:sSub>
                      <m:sSubPr>
                        <m:ctrlPr>
                          <a:rPr lang="en-US" sz="1800" b="1" i="1" smtClean="0">
                            <a:latin typeface="Cambria Math" panose="02040503050406030204" pitchFamily="18" charset="0"/>
                          </a:rPr>
                        </m:ctrlPr>
                      </m:sSubPr>
                      <m:e>
                        <m:r>
                          <a:rPr lang="en-US" sz="1800" b="1" i="1" smtClean="0">
                            <a:latin typeface="Cambria Math" panose="02040503050406030204" pitchFamily="18" charset="0"/>
                          </a:rPr>
                          <m:t>𝒕</m:t>
                        </m:r>
                      </m:e>
                      <m:sub>
                        <m:r>
                          <a:rPr lang="en-US" sz="1800" b="1" i="1" smtClean="0">
                            <a:latin typeface="Cambria Math" panose="02040503050406030204" pitchFamily="18" charset="0"/>
                          </a:rPr>
                          <m:t>𝟐</m:t>
                        </m:r>
                      </m:sub>
                    </m:sSub>
                    <m:r>
                      <a:rPr lang="en-US" sz="1800" b="1" i="1" smtClean="0">
                        <a:latin typeface="Cambria Math" panose="02040503050406030204" pitchFamily="18" charset="0"/>
                      </a:rPr>
                      <m:t>)</m:t>
                    </m:r>
                  </m:oMath>
                </a14:m>
                <a:endParaRPr lang="en-AU" sz="1800" b="1" dirty="0">
                  <a:latin typeface="+mj-lt"/>
                </a:endParaRPr>
              </a:p>
              <a:p>
                <a:r>
                  <a:rPr lang="en-AU" sz="1800" dirty="0">
                    <a:latin typeface="+mn-lt"/>
                  </a:rPr>
                  <a:t>The wind pushes against the turbine causing it to spin. The electrical energy generated is stored in a battery. The wind continues moving at a slower speed.</a:t>
                </a:r>
              </a:p>
            </p:txBody>
          </p:sp>
        </mc:Choice>
        <mc:Fallback xmlns="">
          <p:sp>
            <p:nvSpPr>
              <p:cNvPr id="19" name="Content Placeholder 18">
                <a:extLst>
                  <a:ext uri="{FF2B5EF4-FFF2-40B4-BE49-F238E27FC236}">
                    <a16:creationId xmlns:a16="http://schemas.microsoft.com/office/drawing/2014/main" id="{172CBCEF-2AA7-05A4-0812-CE63CEF8C2D1}"/>
                  </a:ext>
                </a:extLst>
              </p:cNvPr>
              <p:cNvSpPr>
                <a:spLocks noGrp="1" noRot="1" noChangeAspect="1" noMove="1" noResize="1" noEditPoints="1" noAdjustHandles="1" noChangeArrowheads="1" noChangeShapeType="1" noTextEdit="1"/>
              </p:cNvSpPr>
              <p:nvPr>
                <p:ph sz="quarter" idx="19"/>
              </p:nvPr>
            </p:nvSpPr>
            <p:spPr>
              <a:xfrm>
                <a:off x="360363" y="1562471"/>
                <a:ext cx="4352199" cy="4814518"/>
              </a:xfrm>
              <a:blipFill>
                <a:blip r:embed="rId3"/>
                <a:stretch>
                  <a:fillRect l="-3198" r="-3198"/>
                </a:stretch>
              </a:blipFill>
            </p:spPr>
            <p:txBody>
              <a:bodyPr/>
              <a:lstStyle/>
              <a:p>
                <a:r>
                  <a:rPr lang="en-US">
                    <a:noFill/>
                  </a:rPr>
                  <a:t> </a:t>
                </a:r>
              </a:p>
            </p:txBody>
          </p:sp>
        </mc:Fallback>
      </mc:AlternateContent>
      <p:grpSp>
        <p:nvGrpSpPr>
          <p:cNvPr id="17" name="Group 16" descr="(left) a circle with water and turbine written in it. An arrow labelled work pointing into the circle indicates the energy of system increasing and stored as E_gravitational. &#10;(right) a bar chart showing energy stores before and after. The bar for gravitational energy after is equal to the work bar. ">
            <a:extLst>
              <a:ext uri="{FF2B5EF4-FFF2-40B4-BE49-F238E27FC236}">
                <a16:creationId xmlns:a16="http://schemas.microsoft.com/office/drawing/2014/main" id="{9078DDC3-A7C7-883D-CF3E-567A51153B59}"/>
              </a:ext>
            </a:extLst>
          </p:cNvPr>
          <p:cNvGrpSpPr/>
          <p:nvPr/>
        </p:nvGrpSpPr>
        <p:grpSpPr>
          <a:xfrm>
            <a:off x="5050307" y="1325656"/>
            <a:ext cx="6438093" cy="5288148"/>
            <a:chOff x="4992683" y="1209852"/>
            <a:chExt cx="6438093" cy="5288148"/>
          </a:xfrm>
        </p:grpSpPr>
        <p:grpSp>
          <p:nvGrpSpPr>
            <p:cNvPr id="3" name="Group 2" descr="(left) a circle with water and turbine written in it. An arrow labelled work pointing into the circle indicates the energy of system increasing and stored as E_gravitational. &#10;(right) a bar chart showing energy stores before and after. The bar for gravitational energy after is equal to the work bar. ">
              <a:extLst>
                <a:ext uri="{FF2B5EF4-FFF2-40B4-BE49-F238E27FC236}">
                  <a16:creationId xmlns:a16="http://schemas.microsoft.com/office/drawing/2014/main" id="{6F995156-B17C-45DF-2D38-9B071E46178F}"/>
                </a:ext>
              </a:extLst>
            </p:cNvPr>
            <p:cNvGrpSpPr/>
            <p:nvPr/>
          </p:nvGrpSpPr>
          <p:grpSpPr>
            <a:xfrm>
              <a:off x="4992683" y="1209852"/>
              <a:ext cx="6438093" cy="5288148"/>
              <a:chOff x="4992683" y="1209852"/>
              <a:chExt cx="6438093" cy="5288148"/>
            </a:xfrm>
          </p:grpSpPr>
          <p:grpSp>
            <p:nvGrpSpPr>
              <p:cNvPr id="80" name="Group 79" descr="(left) a circle with water and turbine written in it. An arrow labelled work pointing into the circle indicates the energy of system increasing and stored as E_gravitational. &#10;(right) a bar chart showing energy stores before and after. The bar for gravitational energy after is equal to the work bar. ">
                <a:extLst>
                  <a:ext uri="{FF2B5EF4-FFF2-40B4-BE49-F238E27FC236}">
                    <a16:creationId xmlns:a16="http://schemas.microsoft.com/office/drawing/2014/main" id="{73636AD8-06C7-0548-BBF9-A785920E79E7}"/>
                  </a:ext>
                </a:extLst>
              </p:cNvPr>
              <p:cNvGrpSpPr/>
              <p:nvPr/>
            </p:nvGrpSpPr>
            <p:grpSpPr>
              <a:xfrm>
                <a:off x="5251739" y="1209852"/>
                <a:ext cx="6179037" cy="5288148"/>
                <a:chOff x="7548985" y="2055315"/>
                <a:chExt cx="4511418" cy="3860965"/>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39058" y="807796"/>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2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Water + turbine</a:t>
                    </a:r>
                    <a:endParaRPr lang="en-AU"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4">
                    <a:extLst>
                      <a:ext uri="{96DAC541-7B7A-43D3-8B79-37D633B846F1}">
                        <asvg:svgBlip xmlns:asvg="http://schemas.microsoft.com/office/drawing/2016/SVG/main" r:embed="rId5"/>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10004811" y="2055315"/>
                      <a:ext cx="958850" cy="874769"/>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10004811" y="2055315"/>
                      <a:ext cx="958850" cy="874769"/>
                    </a:xfrm>
                    <a:prstGeom prst="rect">
                      <a:avLst/>
                    </a:prstGeom>
                    <a:blipFill>
                      <a:blip r:embed="rId7"/>
                      <a:stretch>
                        <a:fillRect l="-9259"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101553" y="2055315"/>
                      <a:ext cx="958850" cy="874770"/>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101553" y="2055315"/>
                      <a:ext cx="958850" cy="874770"/>
                    </a:xfrm>
                    <a:prstGeom prst="rect">
                      <a:avLst/>
                    </a:prstGeom>
                    <a:blipFill>
                      <a:blip r:embed="rId8"/>
                      <a:stretch>
                        <a:fillRect l="-9767" t="-50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592371" y="2969093"/>
                      <a:ext cx="461142"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592371" y="2969093"/>
                      <a:ext cx="461142" cy="247184"/>
                    </a:xfrm>
                    <a:prstGeom prst="rect">
                      <a:avLst/>
                    </a:prstGeom>
                    <a:blipFill>
                      <a:blip r:embed="rId9"/>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024313" y="3525099"/>
                  <a:ext cx="217248" cy="855304"/>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33729" y="2798266"/>
                      <a:ext cx="594777" cy="2617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𝑔𝑟𝑎𝑣𝑖𝑎𝑡𝑎𝑖𝑜𝑛𝑎𝑙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33729" y="2798266"/>
                      <a:ext cx="594777" cy="261791"/>
                    </a:xfrm>
                    <a:prstGeom prst="rect">
                      <a:avLst/>
                    </a:prstGeom>
                    <a:blipFill>
                      <a:blip r:embed="rId10"/>
                      <a:stretch>
                        <a:fillRect t="-58955" r="-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730434" y="2805211"/>
                      <a:ext cx="560340" cy="26179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730434" y="2805211"/>
                      <a:ext cx="560340" cy="261791"/>
                    </a:xfrm>
                    <a:prstGeom prst="rect">
                      <a:avLst/>
                    </a:prstGeom>
                    <a:blipFill>
                      <a:blip r:embed="rId11"/>
                      <a:stretch>
                        <a:fillRect t="-65079" r="-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85273"/>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dirty="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85273"/>
                      <a:ext cx="594777" cy="247184"/>
                    </a:xfrm>
                    <a:prstGeom prst="rect">
                      <a:avLst/>
                    </a:prstGeom>
                    <a:blipFill>
                      <a:blip r:embed="rId12"/>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2" idx="2"/>
                  <a:endCxn id="11" idx="0"/>
                </p:cNvCxnSpPr>
                <p:nvPr/>
              </p:nvCxnSpPr>
              <p:spPr>
                <a:xfrm>
                  <a:off x="7678094" y="3586712"/>
                  <a:ext cx="1072807" cy="571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1F5556-4AD2-350F-2C4D-78AEFE7FE8D0}"/>
                      </a:ext>
                    </a:extLst>
                  </p:cNvPr>
                  <p:cNvSpPr txBox="1"/>
                  <p:nvPr/>
                </p:nvSpPr>
                <p:spPr>
                  <a:xfrm>
                    <a:off x="4992683" y="2968767"/>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AU" sz="1600" b="0" i="1" smtClean="0">
                                  <a:latin typeface="Cambria Math" panose="02040503050406030204" pitchFamily="18" charset="0"/>
                                </a:rPr>
                                <m:t>𝑊</m:t>
                              </m:r>
                            </m:e>
                            <m:sub>
                              <m:r>
                                <a:rPr lang="en-AU" sz="1600" b="0" i="1" smtClean="0">
                                  <a:latin typeface="Cambria Math" panose="02040503050406030204" pitchFamily="18" charset="0"/>
                                </a:rPr>
                                <m:t>𝑜𝑟𝑘</m:t>
                              </m:r>
                            </m:sub>
                          </m:sSub>
                        </m:oMath>
                      </m:oMathPara>
                    </a14:m>
                    <a:endParaRPr lang="en-AU" sz="1600"/>
                  </a:p>
                </p:txBody>
              </p:sp>
            </mc:Choice>
            <mc:Fallback xmlns="">
              <p:sp>
                <p:nvSpPr>
                  <p:cNvPr id="2" name="TextBox 1">
                    <a:extLst>
                      <a:ext uri="{FF2B5EF4-FFF2-40B4-BE49-F238E27FC236}">
                        <a16:creationId xmlns:a16="http://schemas.microsoft.com/office/drawing/2014/main" id="{7C1F5556-4AD2-350F-2C4D-78AEFE7FE8D0}"/>
                      </a:ext>
                    </a:extLst>
                  </p:cNvPr>
                  <p:cNvSpPr txBox="1">
                    <a:spLocks noRot="1" noChangeAspect="1" noMove="1" noResize="1" noEditPoints="1" noAdjustHandles="1" noChangeArrowheads="1" noChangeShapeType="1" noTextEdit="1"/>
                  </p:cNvSpPr>
                  <p:nvPr/>
                </p:nvSpPr>
                <p:spPr>
                  <a:xfrm>
                    <a:off x="4992683" y="2968767"/>
                    <a:ext cx="814633" cy="33855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9D59C-D3D9-F66E-CEA1-7439E9014941}"/>
                      </a:ext>
                    </a:extLst>
                  </p:cNvPr>
                  <p:cNvSpPr txBox="1"/>
                  <p:nvPr/>
                </p:nvSpPr>
                <p:spPr>
                  <a:xfrm>
                    <a:off x="6462047" y="4090415"/>
                    <a:ext cx="814633"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11" name="TextBox 10">
                    <a:extLst>
                      <a:ext uri="{FF2B5EF4-FFF2-40B4-BE49-F238E27FC236}">
                        <a16:creationId xmlns:a16="http://schemas.microsoft.com/office/drawing/2014/main" id="{8639D59C-D3D9-F66E-CEA1-7439E9014941}"/>
                      </a:ext>
                    </a:extLst>
                  </p:cNvPr>
                  <p:cNvSpPr txBox="1">
                    <a:spLocks noRot="1" noChangeAspect="1" noMove="1" noResize="1" noEditPoints="1" noAdjustHandles="1" noChangeArrowheads="1" noChangeShapeType="1" noTextEdit="1"/>
                  </p:cNvSpPr>
                  <p:nvPr/>
                </p:nvSpPr>
                <p:spPr>
                  <a:xfrm>
                    <a:off x="6462047" y="4090415"/>
                    <a:ext cx="814633" cy="358560"/>
                  </a:xfrm>
                  <a:prstGeom prst="rect">
                    <a:avLst/>
                  </a:prstGeom>
                  <a:blipFill>
                    <a:blip r:embed="rId14"/>
                    <a:stretch>
                      <a:fillRect r="-55970" b="-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8D08B1-372A-0593-0987-B4DB4E1E863F}"/>
                      </a:ext>
                    </a:extLst>
                  </p:cNvPr>
                  <p:cNvSpPr txBox="1"/>
                  <p:nvPr/>
                </p:nvSpPr>
                <p:spPr>
                  <a:xfrm rot="16200000">
                    <a:off x="8489655" y="2221188"/>
                    <a:ext cx="92493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20" name="TextBox 19">
                    <a:extLst>
                      <a:ext uri="{FF2B5EF4-FFF2-40B4-BE49-F238E27FC236}">
                        <a16:creationId xmlns:a16="http://schemas.microsoft.com/office/drawing/2014/main" id="{558D08B1-372A-0593-0987-B4DB4E1E863F}"/>
                      </a:ext>
                    </a:extLst>
                  </p:cNvPr>
                  <p:cNvSpPr txBox="1">
                    <a:spLocks noRot="1" noChangeAspect="1" noMove="1" noResize="1" noEditPoints="1" noAdjustHandles="1" noChangeArrowheads="1" noChangeShapeType="1" noTextEdit="1"/>
                  </p:cNvSpPr>
                  <p:nvPr/>
                </p:nvSpPr>
                <p:spPr>
                  <a:xfrm rot="16200000">
                    <a:off x="8489655" y="2221188"/>
                    <a:ext cx="924937" cy="338554"/>
                  </a:xfrm>
                  <a:prstGeom prst="rect">
                    <a:avLst/>
                  </a:prstGeom>
                  <a:blipFill>
                    <a:blip r:embed="rId15"/>
                    <a:stretch>
                      <a:fillRect/>
                    </a:stretch>
                  </a:blipFill>
                </p:spPr>
                <p:txBody>
                  <a:bodyPr/>
                  <a:lstStyle/>
                  <a:p>
                    <a:r>
                      <a:rPr lang="en-US">
                        <a:noFill/>
                      </a:rPr>
                      <a:t> </a:t>
                    </a:r>
                  </a:p>
                </p:txBody>
              </p:sp>
            </mc:Fallback>
          </mc:AlternateContent>
          <p:sp>
            <p:nvSpPr>
              <p:cNvPr id="31" name="Rectangle: Rounded Corners 30">
                <a:extLst>
                  <a:ext uri="{FF2B5EF4-FFF2-40B4-BE49-F238E27FC236}">
                    <a16:creationId xmlns:a16="http://schemas.microsoft.com/office/drawing/2014/main" id="{5DBE98A0-B43C-6609-13C3-E3A61A3A9503}"/>
                  </a:ext>
                </a:extLst>
              </p:cNvPr>
              <p:cNvSpPr/>
              <p:nvPr/>
            </p:nvSpPr>
            <p:spPr>
              <a:xfrm>
                <a:off x="9591318" y="3226967"/>
                <a:ext cx="297552" cy="1171462"/>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A9EAC1-BF7C-46B2-A2BD-6AF2DE1681EC}"/>
                      </a:ext>
                    </a:extLst>
                  </p:cNvPr>
                  <p:cNvSpPr txBox="1"/>
                  <p:nvPr/>
                </p:nvSpPr>
                <p:spPr>
                  <a:xfrm rot="16200000">
                    <a:off x="8841607" y="2206298"/>
                    <a:ext cx="9547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0" name="TextBox 9">
                    <a:extLst>
                      <a:ext uri="{FF2B5EF4-FFF2-40B4-BE49-F238E27FC236}">
                        <a16:creationId xmlns:a16="http://schemas.microsoft.com/office/drawing/2014/main" id="{F0A9EAC1-BF7C-46B2-A2BD-6AF2DE1681EC}"/>
                      </a:ext>
                    </a:extLst>
                  </p:cNvPr>
                  <p:cNvSpPr txBox="1">
                    <a:spLocks noRot="1" noChangeAspect="1" noMove="1" noResize="1" noEditPoints="1" noAdjustHandles="1" noChangeArrowheads="1" noChangeShapeType="1" noTextEdit="1"/>
                  </p:cNvSpPr>
                  <p:nvPr/>
                </p:nvSpPr>
                <p:spPr>
                  <a:xfrm rot="16200000">
                    <a:off x="8841607" y="2206298"/>
                    <a:ext cx="954714" cy="3385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674B39-4CFE-09C6-7C04-3B6E3C08835C}"/>
                      </a:ext>
                    </a:extLst>
                  </p:cNvPr>
                  <p:cNvSpPr txBox="1"/>
                  <p:nvPr/>
                </p:nvSpPr>
                <p:spPr>
                  <a:xfrm rot="16200000">
                    <a:off x="10417318" y="2206297"/>
                    <a:ext cx="88467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2" name="TextBox 11">
                    <a:extLst>
                      <a:ext uri="{FF2B5EF4-FFF2-40B4-BE49-F238E27FC236}">
                        <a16:creationId xmlns:a16="http://schemas.microsoft.com/office/drawing/2014/main" id="{93674B39-4CFE-09C6-7C04-3B6E3C08835C}"/>
                      </a:ext>
                    </a:extLst>
                  </p:cNvPr>
                  <p:cNvSpPr txBox="1">
                    <a:spLocks noRot="1" noChangeAspect="1" noMove="1" noResize="1" noEditPoints="1" noAdjustHandles="1" noChangeArrowheads="1" noChangeShapeType="1" noTextEdit="1"/>
                  </p:cNvSpPr>
                  <p:nvPr/>
                </p:nvSpPr>
                <p:spPr>
                  <a:xfrm rot="16200000">
                    <a:off x="10417318" y="2206297"/>
                    <a:ext cx="884673" cy="338554"/>
                  </a:xfrm>
                  <a:prstGeom prst="rect">
                    <a:avLst/>
                  </a:prstGeom>
                  <a:blipFill>
                    <a:blip r:embed="rId17"/>
                    <a:stretch>
                      <a:fillRect/>
                    </a:stretch>
                  </a:blipFill>
                </p:spPr>
                <p:txBody>
                  <a:bodyPr/>
                  <a:lstStyle/>
                  <a:p>
                    <a:r>
                      <a:rPr lang="en-US">
                        <a:noFill/>
                      </a:rPr>
                      <a:t> </a:t>
                    </a:r>
                  </a:p>
                </p:txBody>
              </p:sp>
            </mc:Fallback>
          </mc:AlternateContent>
        </p:grpSp>
        <p:sp>
          <p:nvSpPr>
            <p:cNvPr id="13" name="Left Bracket 12">
              <a:extLst>
                <a:ext uri="{FF2B5EF4-FFF2-40B4-BE49-F238E27FC236}">
                  <a16:creationId xmlns:a16="http://schemas.microsoft.com/office/drawing/2014/main" id="{2A11DCC9-44AE-B0C0-F602-0A5149DA9E24}"/>
                </a:ext>
              </a:extLst>
            </p:cNvPr>
            <p:cNvSpPr/>
            <p:nvPr/>
          </p:nvSpPr>
          <p:spPr>
            <a:xfrm rot="5400000">
              <a:off x="10434043" y="1067313"/>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4" name="Left Bracket 13">
              <a:extLst>
                <a:ext uri="{FF2B5EF4-FFF2-40B4-BE49-F238E27FC236}">
                  <a16:creationId xmlns:a16="http://schemas.microsoft.com/office/drawing/2014/main" id="{373B42F4-8B37-03B2-83BD-FF709955E82B}"/>
                </a:ext>
              </a:extLst>
            </p:cNvPr>
            <p:cNvSpPr/>
            <p:nvPr/>
          </p:nvSpPr>
          <p:spPr>
            <a:xfrm rot="5400000">
              <a:off x="8902877" y="1055647"/>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5" name="Slide Number Placeholder 14">
            <a:extLst>
              <a:ext uri="{FF2B5EF4-FFF2-40B4-BE49-F238E27FC236}">
                <a16:creationId xmlns:a16="http://schemas.microsoft.com/office/drawing/2014/main" id="{7DCEB981-ADF5-3773-19D1-B4578DB1E5D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53</a:t>
            </a:fld>
            <a:endParaRPr lang="en-AU"/>
          </a:p>
        </p:txBody>
      </p:sp>
    </p:spTree>
    <p:extLst>
      <p:ext uri="{BB962C8B-B14F-4D97-AF65-F5344CB8AC3E}">
        <p14:creationId xmlns:p14="http://schemas.microsoft.com/office/powerpoint/2010/main" val="3183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20802F-3CBD-41BF-9E9F-C13E3FCA190E}"/>
              </a:ext>
            </a:extLst>
          </p:cNvPr>
          <p:cNvSpPr>
            <a:spLocks noGrp="1"/>
          </p:cNvSpPr>
          <p:nvPr>
            <p:ph type="title"/>
          </p:nvPr>
        </p:nvSpPr>
        <p:spPr/>
        <p:txBody>
          <a:bodyPr/>
          <a:lstStyle/>
          <a:p>
            <a:r>
              <a:rPr lang="en-AU" dirty="0">
                <a:latin typeface="+mj-lt"/>
              </a:rPr>
              <a:t>2.4 Pumped hydroelectric energy flows – generating</a:t>
            </a:r>
          </a:p>
        </p:txBody>
      </p:sp>
      <mc:AlternateContent xmlns:mc="http://schemas.openxmlformats.org/markup-compatibility/2006" xmlns:a14="http://schemas.microsoft.com/office/drawing/2010/main">
        <mc:Choice Requires="a14">
          <p:sp>
            <p:nvSpPr>
              <p:cNvPr id="23" name="Content Placeholder 22">
                <a:extLst>
                  <a:ext uri="{FF2B5EF4-FFF2-40B4-BE49-F238E27FC236}">
                    <a16:creationId xmlns:a16="http://schemas.microsoft.com/office/drawing/2014/main" id="{B60174BB-F686-0051-196C-D9E65461A9E6}"/>
                  </a:ext>
                </a:extLst>
              </p:cNvPr>
              <p:cNvSpPr>
                <a:spLocks noGrp="1"/>
              </p:cNvSpPr>
              <p:nvPr>
                <p:ph sz="quarter" idx="19"/>
              </p:nvPr>
            </p:nvSpPr>
            <p:spPr>
              <a:xfrm>
                <a:off x="360364" y="1562471"/>
                <a:ext cx="4535434" cy="4814518"/>
              </a:xfrm>
            </p:spPr>
            <p:txBody>
              <a:bodyPr/>
              <a:lstStyle/>
              <a:p>
                <a:r>
                  <a:rPr lang="en-AU" sz="2000" b="1" dirty="0">
                    <a:latin typeface="+mj-lt"/>
                  </a:rPr>
                  <a:t>Initial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𝒕</m:t>
                        </m:r>
                      </m:e>
                      <m:sub>
                        <m:r>
                          <a:rPr lang="en-US" sz="2000" b="1" i="1" smtClean="0">
                            <a:latin typeface="Cambria Math" panose="02040503050406030204" pitchFamily="18" charset="0"/>
                          </a:rPr>
                          <m:t>𝟏</m:t>
                        </m:r>
                      </m:sub>
                    </m:sSub>
                    <m:r>
                      <a:rPr lang="en-US" sz="2000" b="1" i="1" smtClean="0">
                        <a:latin typeface="Cambria Math" panose="02040503050406030204" pitchFamily="18" charset="0"/>
                      </a:rPr>
                      <m:t>)</m:t>
                    </m:r>
                  </m:oMath>
                </a14:m>
                <a:endParaRPr lang="en-AU" sz="2000" b="1" dirty="0">
                  <a:latin typeface="+mj-lt"/>
                </a:endParaRPr>
              </a:p>
              <a:p>
                <a:r>
                  <a:rPr lang="en-AU" sz="2000" dirty="0">
                    <a:latin typeface="+mn-lt"/>
                  </a:rPr>
                  <a:t>Water is stored in a dam above the hydroelectric power station.</a:t>
                </a:r>
              </a:p>
              <a:p>
                <a:r>
                  <a:rPr lang="en-AU" sz="2000" b="1" dirty="0">
                    <a:latin typeface="+mj-lt"/>
                  </a:rPr>
                  <a:t>Final (</a:t>
                </a:r>
                <a14:m>
                  <m:oMath xmlns:m="http://schemas.openxmlformats.org/officeDocument/2006/math">
                    <m:sSub>
                      <m:sSubPr>
                        <m:ctrlPr>
                          <a:rPr lang="en-US" sz="2000" b="1" i="1" smtClean="0">
                            <a:latin typeface="Cambria Math" panose="02040503050406030204" pitchFamily="18" charset="0"/>
                          </a:rPr>
                        </m:ctrlPr>
                      </m:sSubPr>
                      <m:e>
                        <m:r>
                          <a:rPr lang="en-US" sz="2000" b="1" i="1" smtClean="0">
                            <a:latin typeface="Cambria Math" panose="02040503050406030204" pitchFamily="18" charset="0"/>
                          </a:rPr>
                          <m:t>𝒕</m:t>
                        </m:r>
                      </m:e>
                      <m:sub>
                        <m:r>
                          <a:rPr lang="en-US" sz="2000" b="1" i="1" smtClean="0">
                            <a:latin typeface="Cambria Math" panose="02040503050406030204" pitchFamily="18" charset="0"/>
                          </a:rPr>
                          <m:t>𝟐</m:t>
                        </m:r>
                      </m:sub>
                    </m:sSub>
                    <m:r>
                      <a:rPr lang="en-US" sz="2000" b="1" i="1" smtClean="0">
                        <a:latin typeface="Cambria Math" panose="02040503050406030204" pitchFamily="18" charset="0"/>
                      </a:rPr>
                      <m:t>)</m:t>
                    </m:r>
                  </m:oMath>
                </a14:m>
                <a:endParaRPr lang="en-AU" sz="2000" b="1" dirty="0">
                  <a:latin typeface="+mj-lt"/>
                </a:endParaRPr>
              </a:p>
              <a:p>
                <a:r>
                  <a:rPr lang="en-AU" sz="2000" dirty="0">
                    <a:latin typeface="+mn-lt"/>
                  </a:rPr>
                  <a:t>Water has been released, travelled through a pipe system and past the turbine which turns to generate electricity. Water continues past the turbine where it is discharged into a river.</a:t>
                </a:r>
              </a:p>
            </p:txBody>
          </p:sp>
        </mc:Choice>
        <mc:Fallback xmlns="">
          <p:sp>
            <p:nvSpPr>
              <p:cNvPr id="23" name="Content Placeholder 22">
                <a:extLst>
                  <a:ext uri="{FF2B5EF4-FFF2-40B4-BE49-F238E27FC236}">
                    <a16:creationId xmlns:a16="http://schemas.microsoft.com/office/drawing/2014/main" id="{B60174BB-F686-0051-196C-D9E65461A9E6}"/>
                  </a:ext>
                </a:extLst>
              </p:cNvPr>
              <p:cNvSpPr>
                <a:spLocks noGrp="1" noRot="1" noChangeAspect="1" noMove="1" noResize="1" noEditPoints="1" noAdjustHandles="1" noChangeArrowheads="1" noChangeShapeType="1" noTextEdit="1"/>
              </p:cNvSpPr>
              <p:nvPr>
                <p:ph sz="quarter" idx="19"/>
              </p:nvPr>
            </p:nvSpPr>
            <p:spPr>
              <a:xfrm>
                <a:off x="360364" y="1562471"/>
                <a:ext cx="4535434" cy="4814518"/>
              </a:xfrm>
              <a:blipFill>
                <a:blip r:embed="rId4"/>
                <a:stretch>
                  <a:fillRect l="-3360" b="-6582"/>
                </a:stretch>
              </a:blipFill>
            </p:spPr>
            <p:txBody>
              <a:bodyPr/>
              <a:lstStyle/>
              <a:p>
                <a:r>
                  <a:rPr lang="en-AU">
                    <a:noFill/>
                  </a:rPr>
                  <a:t> </a:t>
                </a:r>
              </a:p>
            </p:txBody>
          </p:sp>
        </mc:Fallback>
      </mc:AlternateContent>
      <p:grpSp>
        <p:nvGrpSpPr>
          <p:cNvPr id="17" name="Group 16" descr="(left) a circle with water and turbine written in it. Arrows illustrate E_gravitational being transformed into E_electrical and E_kinetic. &#10;(right) a bar chart showing energy stores before and after. The bar for kinetic energy after is 1/3 the height of the initial kinetic energy bar with the electric energy bar making up the difference. ">
            <a:extLst>
              <a:ext uri="{FF2B5EF4-FFF2-40B4-BE49-F238E27FC236}">
                <a16:creationId xmlns:a16="http://schemas.microsoft.com/office/drawing/2014/main" id="{C0CF0D20-3637-FC4A-53AC-E922C26907C7}"/>
              </a:ext>
            </a:extLst>
          </p:cNvPr>
          <p:cNvGrpSpPr/>
          <p:nvPr/>
        </p:nvGrpSpPr>
        <p:grpSpPr>
          <a:xfrm>
            <a:off x="5279150" y="1308146"/>
            <a:ext cx="6168610" cy="5323167"/>
            <a:chOff x="5251739" y="1174832"/>
            <a:chExt cx="6168610" cy="5323167"/>
          </a:xfrm>
        </p:grpSpPr>
        <p:grpSp>
          <p:nvGrpSpPr>
            <p:cNvPr id="32" name="Group 31" descr="(left) a circle with water and turbine written in it. Arrows illustrate E_gravitational being transformed into E_electrical and E_kinetic. &#10;(right) a bar chart showing energy stores before and after. The bar for kinetic energy after is 1/3 the height of the initial kinetic energy bar with the electric energy bar making up the difference. ">
              <a:extLst>
                <a:ext uri="{FF2B5EF4-FFF2-40B4-BE49-F238E27FC236}">
                  <a16:creationId xmlns:a16="http://schemas.microsoft.com/office/drawing/2014/main" id="{7F040FFC-48F8-F9DC-83A8-A2846D3441FB}"/>
                </a:ext>
              </a:extLst>
            </p:cNvPr>
            <p:cNvGrpSpPr/>
            <p:nvPr/>
          </p:nvGrpSpPr>
          <p:grpSpPr>
            <a:xfrm>
              <a:off x="5251739" y="1174832"/>
              <a:ext cx="6168610" cy="5323167"/>
              <a:chOff x="5251739" y="1174832"/>
              <a:chExt cx="6168610" cy="5323167"/>
            </a:xfrm>
          </p:grpSpPr>
          <p:grpSp>
            <p:nvGrpSpPr>
              <p:cNvPr id="80" name="Group 79" descr="(left) a circle with water and turbine written in it. Arrows illustrate E_gravitational being transformed into E_electrical and E_kinetic. &#10;(right) a bar chart showing energy stores before and after. The bar for kinetic energy after is 1/3 the height of the initial kinetic energy bar with the electric energy bar making up the difference. ">
                <a:extLst>
                  <a:ext uri="{FF2B5EF4-FFF2-40B4-BE49-F238E27FC236}">
                    <a16:creationId xmlns:a16="http://schemas.microsoft.com/office/drawing/2014/main" id="{73636AD8-06C7-0548-BBF9-A785920E79E7}"/>
                  </a:ext>
                </a:extLst>
              </p:cNvPr>
              <p:cNvGrpSpPr/>
              <p:nvPr/>
            </p:nvGrpSpPr>
            <p:grpSpPr>
              <a:xfrm>
                <a:off x="5251739" y="1174832"/>
                <a:ext cx="6168610" cy="5323167"/>
                <a:chOff x="7548985" y="2029747"/>
                <a:chExt cx="4503805" cy="3886533"/>
              </a:xfrm>
            </p:grpSpPr>
            <p:grpSp>
              <p:nvGrpSpPr>
                <p:cNvPr id="6" name="Canvas 14" descr="(left) circle with ball written inside and Earth outside.&#10;(right) blank bar chart for transfer of energy occurring between time 1 and time 2. ">
                  <a:extLst>
                    <a:ext uri="{FF2B5EF4-FFF2-40B4-BE49-F238E27FC236}">
                      <a16:creationId xmlns:a16="http://schemas.microsoft.com/office/drawing/2014/main" id="{93DBEA63-D421-474B-B89C-8E65310F28A6}"/>
                    </a:ext>
                  </a:extLst>
                </p:cNvPr>
                <p:cNvGrpSpPr/>
                <p:nvPr/>
              </p:nvGrpSpPr>
              <p:grpSpPr>
                <a:xfrm>
                  <a:off x="7548985" y="2687058"/>
                  <a:ext cx="4377896" cy="3229222"/>
                  <a:chOff x="0" y="0"/>
                  <a:chExt cx="4338822" cy="3200400"/>
                </a:xfrm>
              </p:grpSpPr>
              <p:sp>
                <p:nvSpPr>
                  <p:cNvPr id="7" name="Rectangle 6">
                    <a:extLst>
                      <a:ext uri="{FF2B5EF4-FFF2-40B4-BE49-F238E27FC236}">
                        <a16:creationId xmlns:a16="http://schemas.microsoft.com/office/drawing/2014/main" id="{AC5AEA2A-3EB8-4D35-9297-8C9F04B88E0C}"/>
                      </a:ext>
                    </a:extLst>
                  </p:cNvPr>
                  <p:cNvSpPr/>
                  <p:nvPr/>
                </p:nvSpPr>
                <p:spPr>
                  <a:xfrm>
                    <a:off x="0" y="0"/>
                    <a:ext cx="4338320" cy="3200400"/>
                  </a:xfrm>
                  <a:prstGeom prst="rect">
                    <a:avLst/>
                  </a:prstGeom>
                  <a:solidFill>
                    <a:prstClr val="white"/>
                  </a:solidFill>
                </p:spPr>
                <p:txBody>
                  <a:bodyPr/>
                  <a:lstStyle/>
                  <a:p>
                    <a:endParaRPr lang="en-AU"/>
                  </a:p>
                </p:txBody>
              </p:sp>
              <p:sp>
                <p:nvSpPr>
                  <p:cNvPr id="8" name="Oval 7">
                    <a:extLst>
                      <a:ext uri="{FF2B5EF4-FFF2-40B4-BE49-F238E27FC236}">
                        <a16:creationId xmlns:a16="http://schemas.microsoft.com/office/drawing/2014/main" id="{42D4DB63-4A02-462D-A397-9EE8B4CD68B0}"/>
                      </a:ext>
                    </a:extLst>
                  </p:cNvPr>
                  <p:cNvSpPr/>
                  <p:nvPr/>
                </p:nvSpPr>
                <p:spPr>
                  <a:xfrm>
                    <a:off x="139058" y="807796"/>
                    <a:ext cx="1698625" cy="1698625"/>
                  </a:xfrm>
                  <a:prstGeom prst="ellipse">
                    <a:avLst/>
                  </a:prstGeom>
                  <a:solidFill>
                    <a:srgbClr val="F0F4FA"/>
                  </a:solidFill>
                  <a:ln>
                    <a:solidFill>
                      <a:srgbClr val="A7BF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lnSpc>
                        <a:spcPct val="115000"/>
                      </a:lnSpc>
                      <a:spcBef>
                        <a:spcPts val="1200"/>
                      </a:spcBef>
                    </a:pPr>
                    <a:r>
                      <a:rPr lang="en-AU" sz="1200">
                        <a:effectLst/>
                        <a:latin typeface="Arial" panose="020B0604020202020204" pitchFamily="34" charset="0"/>
                        <a:ea typeface="Calibri" panose="020F0502020204030204" pitchFamily="34" charset="0"/>
                        <a:cs typeface="Times New Roman" panose="02020603050405020304" pitchFamily="18" charset="0"/>
                      </a:rPr>
                      <a:t> </a:t>
                    </a:r>
                    <a:r>
                      <a:rPr lang="en-AU" sz="16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Water + turbine</a:t>
                    </a:r>
                    <a:endParaRPr lang="en-AU"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9" name="Graphic 8">
                    <a:extLst>
                      <a:ext uri="{FF2B5EF4-FFF2-40B4-BE49-F238E27FC236}">
                        <a16:creationId xmlns:a16="http://schemas.microsoft.com/office/drawing/2014/main" id="{F9B4619F-8469-4177-A25A-4A9DF36BBB7A}"/>
                      </a:ext>
                    </a:extLst>
                  </p:cNvPr>
                  <p:cNvPicPr/>
                  <p:nvPr/>
                </p:nvPicPr>
                <p:blipFill>
                  <a:blip r:embed="rId5">
                    <a:extLst>
                      <a:ext uri="{96DAC541-7B7A-43D3-8B79-37D633B846F1}">
                        <asvg:svgBlip xmlns:asvg="http://schemas.microsoft.com/office/drawing/2016/SVG/main" r:embed="rId6"/>
                      </a:ext>
                    </a:extLst>
                  </a:blip>
                  <a:stretch>
                    <a:fillRect/>
                  </a:stretch>
                </p:blipFill>
                <p:spPr>
                  <a:xfrm>
                    <a:off x="332893" y="0"/>
                    <a:ext cx="4005929" cy="3200400"/>
                  </a:xfrm>
                  <a:prstGeom prst="rect">
                    <a:avLst/>
                  </a:prstGeom>
                </p:spPr>
              </p:pic>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6933EB-CF69-A90A-0F11-352F6F778C8A}"/>
                        </a:ext>
                      </a:extLst>
                    </p:cNvPr>
                    <p:cNvSpPr txBox="1"/>
                    <p:nvPr/>
                  </p:nvSpPr>
                  <p:spPr>
                    <a:xfrm>
                      <a:off x="9931872" y="2029747"/>
                      <a:ext cx="958850" cy="874769"/>
                    </a:xfrm>
                    <a:prstGeom prst="rect">
                      <a:avLst/>
                    </a:prstGeom>
                    <a:solidFill>
                      <a:schemeClr val="bg1"/>
                    </a:solidFill>
                  </p:spPr>
                  <p:txBody>
                    <a:bodyPr wrap="square" lIns="0" tIns="0" rIns="0" bIns="0" rtlCol="0">
                      <a:noAutofit/>
                    </a:bodyPr>
                    <a:lstStyle/>
                    <a:p>
                      <a:pPr algn="l"/>
                      <a:r>
                        <a:rPr lang="en-AU" sz="1600"/>
                        <a:t>Initial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oMath>
                      </a14:m>
                      <a:endParaRPr lang="en-AU" sz="1600"/>
                    </a:p>
                  </p:txBody>
                </p:sp>
              </mc:Choice>
              <mc:Fallback xmlns="">
                <p:sp>
                  <p:nvSpPr>
                    <p:cNvPr id="5" name="TextBox 4">
                      <a:extLst>
                        <a:ext uri="{FF2B5EF4-FFF2-40B4-BE49-F238E27FC236}">
                          <a16:creationId xmlns:a16="http://schemas.microsoft.com/office/drawing/2014/main" id="{FD6933EB-CF69-A90A-0F11-352F6F778C8A}"/>
                        </a:ext>
                      </a:extLst>
                    </p:cNvPr>
                    <p:cNvSpPr txBox="1">
                      <a:spLocks noRot="1" noChangeAspect="1" noMove="1" noResize="1" noEditPoints="1" noAdjustHandles="1" noChangeArrowheads="1" noChangeShapeType="1" noTextEdit="1"/>
                    </p:cNvSpPr>
                    <p:nvPr/>
                  </p:nvSpPr>
                  <p:spPr>
                    <a:xfrm>
                      <a:off x="9931872" y="2029747"/>
                      <a:ext cx="958850" cy="874769"/>
                    </a:xfrm>
                    <a:prstGeom prst="rect">
                      <a:avLst/>
                    </a:prstGeom>
                    <a:blipFill>
                      <a:blip r:embed="rId7"/>
                      <a:stretch>
                        <a:fillRect l="-9767" t="-5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355A0-B415-AEE6-6E1A-1D6AAC7B2657}"/>
                        </a:ext>
                      </a:extLst>
                    </p:cNvPr>
                    <p:cNvSpPr txBox="1"/>
                    <p:nvPr/>
                  </p:nvSpPr>
                  <p:spPr>
                    <a:xfrm>
                      <a:off x="11093940" y="2034806"/>
                      <a:ext cx="958850" cy="874770"/>
                    </a:xfrm>
                    <a:prstGeom prst="rect">
                      <a:avLst/>
                    </a:prstGeom>
                    <a:solidFill>
                      <a:schemeClr val="bg1"/>
                    </a:solidFill>
                  </p:spPr>
                  <p:txBody>
                    <a:bodyPr wrap="square" lIns="0" tIns="0" rIns="0" bIns="0" rtlCol="0">
                      <a:noAutofit/>
                    </a:bodyPr>
                    <a:lstStyle/>
                    <a:p>
                      <a:pPr algn="l"/>
                      <a:r>
                        <a:rPr lang="en-AU" sz="1600"/>
                        <a:t>Final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oMath>
                      </a14:m>
                      <a:endParaRPr lang="en-AU" sz="1600"/>
                    </a:p>
                  </p:txBody>
                </p:sp>
              </mc:Choice>
              <mc:Fallback xmlns="">
                <p:sp>
                  <p:nvSpPr>
                    <p:cNvPr id="16" name="TextBox 15">
                      <a:extLst>
                        <a:ext uri="{FF2B5EF4-FFF2-40B4-BE49-F238E27FC236}">
                          <a16:creationId xmlns:a16="http://schemas.microsoft.com/office/drawing/2014/main" id="{BB1355A0-B415-AEE6-6E1A-1D6AAC7B2657}"/>
                        </a:ext>
                      </a:extLst>
                    </p:cNvPr>
                    <p:cNvSpPr txBox="1">
                      <a:spLocks noRot="1" noChangeAspect="1" noMove="1" noResize="1" noEditPoints="1" noAdjustHandles="1" noChangeArrowheads="1" noChangeShapeType="1" noTextEdit="1"/>
                    </p:cNvSpPr>
                    <p:nvPr/>
                  </p:nvSpPr>
                  <p:spPr>
                    <a:xfrm>
                      <a:off x="11093940" y="2034806"/>
                      <a:ext cx="958850" cy="874770"/>
                    </a:xfrm>
                    <a:prstGeom prst="rect">
                      <a:avLst/>
                    </a:prstGeom>
                    <a:blipFill>
                      <a:blip r:embed="rId8"/>
                      <a:stretch>
                        <a:fillRect l="-9767" t="-5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44D7297-FD19-694D-7502-DA9D295C4D6B}"/>
                        </a:ext>
                      </a:extLst>
                    </p:cNvPr>
                    <p:cNvSpPr txBox="1"/>
                    <p:nvPr/>
                  </p:nvSpPr>
                  <p:spPr>
                    <a:xfrm>
                      <a:off x="10592371" y="2969093"/>
                      <a:ext cx="461142"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𝑊</m:t>
                                </m:r>
                              </m:e>
                              <m:sub>
                                <m:r>
                                  <a:rPr lang="en-US" sz="1600" b="0" i="1" smtClean="0">
                                    <a:latin typeface="Cambria Math" panose="02040503050406030204" pitchFamily="18" charset="0"/>
                                  </a:rPr>
                                  <m:t>𝑜𝑟𝑘</m:t>
                                </m:r>
                              </m:sub>
                            </m:sSub>
                          </m:oMath>
                        </m:oMathPara>
                      </a14:m>
                      <a:endParaRPr lang="en-AU" sz="1600"/>
                    </a:p>
                  </p:txBody>
                </p:sp>
              </mc:Choice>
              <mc:Fallback xmlns="">
                <p:sp>
                  <p:nvSpPr>
                    <p:cNvPr id="21" name="TextBox 20">
                      <a:extLst>
                        <a:ext uri="{FF2B5EF4-FFF2-40B4-BE49-F238E27FC236}">
                          <a16:creationId xmlns:a16="http://schemas.microsoft.com/office/drawing/2014/main" id="{144D7297-FD19-694D-7502-DA9D295C4D6B}"/>
                        </a:ext>
                      </a:extLst>
                    </p:cNvPr>
                    <p:cNvSpPr txBox="1">
                      <a:spLocks noRot="1" noChangeAspect="1" noMove="1" noResize="1" noEditPoints="1" noAdjustHandles="1" noChangeArrowheads="1" noChangeShapeType="1" noTextEdit="1"/>
                    </p:cNvSpPr>
                    <p:nvPr/>
                  </p:nvSpPr>
                  <p:spPr>
                    <a:xfrm>
                      <a:off x="10592371" y="2969093"/>
                      <a:ext cx="461142" cy="247184"/>
                    </a:xfrm>
                    <a:prstGeom prst="rect">
                      <a:avLst/>
                    </a:prstGeom>
                    <a:blipFill>
                      <a:blip r:embed="rId9"/>
                      <a:stretch>
                        <a:fillRect/>
                      </a:stretch>
                    </a:blipFill>
                  </p:spPr>
                  <p:txBody>
                    <a:bodyPr/>
                    <a:lstStyle/>
                    <a:p>
                      <a:r>
                        <a:rPr lang="en-US">
                          <a:noFill/>
                        </a:rPr>
                        <a:t> </a:t>
                      </a:r>
                    </a:p>
                  </p:txBody>
                </p:sp>
              </mc:Fallback>
            </mc:AlternateContent>
            <p:sp>
              <p:nvSpPr>
                <p:cNvPr id="28" name="Rectangle: Rounded Corners 27">
                  <a:extLst>
                    <a:ext uri="{FF2B5EF4-FFF2-40B4-BE49-F238E27FC236}">
                      <a16:creationId xmlns:a16="http://schemas.microsoft.com/office/drawing/2014/main" id="{670D1A51-EED5-2279-6EF5-280831EB42A7}"/>
                    </a:ext>
                  </a:extLst>
                </p:cNvPr>
                <p:cNvSpPr/>
                <p:nvPr/>
              </p:nvSpPr>
              <p:spPr>
                <a:xfrm>
                  <a:off x="11302448" y="4093319"/>
                  <a:ext cx="217248" cy="28708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1BADCD25-F599-4D4E-9366-FEC46469C86B}"/>
                        </a:ext>
                      </a:extLst>
                    </p:cNvPr>
                    <p:cNvSpPr txBox="1"/>
                    <p:nvPr/>
                  </p:nvSpPr>
                  <p:spPr>
                    <a:xfrm rot="16200000">
                      <a:off x="10805673" y="2775534"/>
                      <a:ext cx="594777" cy="2617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𝑔𝑟𝑎𝑣𝑖𝑎𝑡𝑎𝑖𝑜𝑛𝑎𝑙</m:t>
                                </m:r>
                              </m:sub>
                            </m:sSub>
                          </m:oMath>
                        </m:oMathPara>
                      </a14:m>
                      <a:endParaRPr lang="en-AU" sz="1600"/>
                    </a:p>
                  </p:txBody>
                </p:sp>
              </mc:Choice>
              <mc:Fallback xmlns="">
                <p:sp>
                  <p:nvSpPr>
                    <p:cNvPr id="34" name="TextBox 33">
                      <a:extLst>
                        <a:ext uri="{FF2B5EF4-FFF2-40B4-BE49-F238E27FC236}">
                          <a16:creationId xmlns:a16="http://schemas.microsoft.com/office/drawing/2014/main" id="{1BADCD25-F599-4D4E-9366-FEC46469C86B}"/>
                        </a:ext>
                      </a:extLst>
                    </p:cNvPr>
                    <p:cNvSpPr txBox="1">
                      <a:spLocks noRot="1" noChangeAspect="1" noMove="1" noResize="1" noEditPoints="1" noAdjustHandles="1" noChangeArrowheads="1" noChangeShapeType="1" noTextEdit="1"/>
                    </p:cNvSpPr>
                    <p:nvPr/>
                  </p:nvSpPr>
                  <p:spPr>
                    <a:xfrm rot="16200000">
                      <a:off x="10805673" y="2775534"/>
                      <a:ext cx="594777" cy="261791"/>
                    </a:xfrm>
                    <a:prstGeom prst="rect">
                      <a:avLst/>
                    </a:prstGeom>
                    <a:blipFill>
                      <a:blip r:embed="rId10"/>
                      <a:stretch>
                        <a:fillRect t="-58955" r="-86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E8D386DC-2144-3E0D-8116-954A968AA2C9}"/>
                        </a:ext>
                      </a:extLst>
                    </p:cNvPr>
                    <p:cNvSpPr txBox="1"/>
                    <p:nvPr/>
                  </p:nvSpPr>
                  <p:spPr>
                    <a:xfrm rot="16200000">
                      <a:off x="9730434" y="2805211"/>
                      <a:ext cx="560340" cy="261791"/>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37" name="TextBox 36">
                      <a:extLst>
                        <a:ext uri="{FF2B5EF4-FFF2-40B4-BE49-F238E27FC236}">
                          <a16:creationId xmlns:a16="http://schemas.microsoft.com/office/drawing/2014/main" id="{E8D386DC-2144-3E0D-8116-954A968AA2C9}"/>
                        </a:ext>
                      </a:extLst>
                    </p:cNvPr>
                    <p:cNvSpPr txBox="1">
                      <a:spLocks noRot="1" noChangeAspect="1" noMove="1" noResize="1" noEditPoints="1" noAdjustHandles="1" noChangeArrowheads="1" noChangeShapeType="1" noTextEdit="1"/>
                    </p:cNvSpPr>
                    <p:nvPr/>
                  </p:nvSpPr>
                  <p:spPr>
                    <a:xfrm rot="16200000">
                      <a:off x="9730434" y="2805211"/>
                      <a:ext cx="560340" cy="261791"/>
                    </a:xfrm>
                    <a:prstGeom prst="rect">
                      <a:avLst/>
                    </a:prstGeom>
                    <a:blipFill>
                      <a:blip r:embed="rId11"/>
                      <a:stretch>
                        <a:fillRect t="-65079" r="-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0780A1C-F2DC-65E4-6ADB-350A154961A2}"/>
                        </a:ext>
                      </a:extLst>
                    </p:cNvPr>
                    <p:cNvSpPr txBox="1"/>
                    <p:nvPr/>
                  </p:nvSpPr>
                  <p:spPr>
                    <a:xfrm rot="16200000">
                      <a:off x="11084238" y="2785273"/>
                      <a:ext cx="594777" cy="24718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38" name="TextBox 37">
                      <a:extLst>
                        <a:ext uri="{FF2B5EF4-FFF2-40B4-BE49-F238E27FC236}">
                          <a16:creationId xmlns:a16="http://schemas.microsoft.com/office/drawing/2014/main" id="{D0780A1C-F2DC-65E4-6ADB-350A154961A2}"/>
                        </a:ext>
                      </a:extLst>
                    </p:cNvPr>
                    <p:cNvSpPr txBox="1">
                      <a:spLocks noRot="1" noChangeAspect="1" noMove="1" noResize="1" noEditPoints="1" noAdjustHandles="1" noChangeArrowheads="1" noChangeShapeType="1" noTextEdit="1"/>
                    </p:cNvSpPr>
                    <p:nvPr/>
                  </p:nvSpPr>
                  <p:spPr>
                    <a:xfrm rot="16200000">
                      <a:off x="11084238" y="2785273"/>
                      <a:ext cx="594777" cy="247184"/>
                    </a:xfrm>
                    <a:prstGeom prst="rect">
                      <a:avLst/>
                    </a:prstGeom>
                    <a:blipFill>
                      <a:blip r:embed="rId12"/>
                      <a:stretch>
                        <a:fillRect/>
                      </a:stretch>
                    </a:blipFill>
                  </p:spPr>
                  <p:txBody>
                    <a:bodyPr/>
                    <a:lstStyle/>
                    <a:p>
                      <a:r>
                        <a:rPr lang="en-US">
                          <a:noFill/>
                        </a:rPr>
                        <a:t> </a:t>
                      </a:r>
                    </a:p>
                  </p:txBody>
                </p:sp>
              </mc:Fallback>
            </mc:AlternateContent>
            <p:cxnSp>
              <p:nvCxnSpPr>
                <p:cNvPr id="46" name="Straight Arrow Connector 45">
                  <a:extLst>
                    <a:ext uri="{FF2B5EF4-FFF2-40B4-BE49-F238E27FC236}">
                      <a16:creationId xmlns:a16="http://schemas.microsoft.com/office/drawing/2014/main" id="{DD130D29-69F1-F649-8B09-0DD21FE87BB5}"/>
                    </a:ext>
                  </a:extLst>
                </p:cNvPr>
                <p:cNvCxnSpPr>
                  <a:cxnSpLocks/>
                  <a:stCxn id="11" idx="3"/>
                  <a:endCxn id="2" idx="2"/>
                </p:cNvCxnSpPr>
                <p:nvPr/>
              </p:nvCxnSpPr>
              <p:spPr>
                <a:xfrm flipV="1">
                  <a:off x="8610472" y="4118644"/>
                  <a:ext cx="349729" cy="183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C1F5556-4AD2-350F-2C4D-78AEFE7FE8D0}"/>
                      </a:ext>
                    </a:extLst>
                  </p:cNvPr>
                  <p:cNvSpPr txBox="1"/>
                  <p:nvPr/>
                </p:nvSpPr>
                <p:spPr>
                  <a:xfrm>
                    <a:off x="6777288" y="3697324"/>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𝑒𝑙𝑒𝑐𝑡𝑟𝑖𝑐𝑎𝑙</m:t>
                              </m:r>
                            </m:sub>
                          </m:sSub>
                        </m:oMath>
                      </m:oMathPara>
                    </a14:m>
                    <a:endParaRPr lang="en-AU" sz="1600"/>
                  </a:p>
                </p:txBody>
              </p:sp>
            </mc:Choice>
            <mc:Fallback xmlns="">
              <p:sp>
                <p:nvSpPr>
                  <p:cNvPr id="2" name="TextBox 1">
                    <a:extLst>
                      <a:ext uri="{FF2B5EF4-FFF2-40B4-BE49-F238E27FC236}">
                        <a16:creationId xmlns:a16="http://schemas.microsoft.com/office/drawing/2014/main" id="{7C1F5556-4AD2-350F-2C4D-78AEFE7FE8D0}"/>
                      </a:ext>
                    </a:extLst>
                  </p:cNvPr>
                  <p:cNvSpPr txBox="1">
                    <a:spLocks noRot="1" noChangeAspect="1" noMove="1" noResize="1" noEditPoints="1" noAdjustHandles="1" noChangeArrowheads="1" noChangeShapeType="1" noTextEdit="1"/>
                  </p:cNvSpPr>
                  <p:nvPr/>
                </p:nvSpPr>
                <p:spPr>
                  <a:xfrm>
                    <a:off x="6777288" y="3697324"/>
                    <a:ext cx="814633" cy="338554"/>
                  </a:xfrm>
                  <a:prstGeom prst="rect">
                    <a:avLst/>
                  </a:prstGeom>
                  <a:blipFill>
                    <a:blip r:embed="rId13"/>
                    <a:stretch>
                      <a:fillRect r="-180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639D59C-D3D9-F66E-CEA1-7439E9014941}"/>
                      </a:ext>
                    </a:extLst>
                  </p:cNvPr>
                  <p:cNvSpPr txBox="1"/>
                  <p:nvPr/>
                </p:nvSpPr>
                <p:spPr>
                  <a:xfrm>
                    <a:off x="5459251" y="4107277"/>
                    <a:ext cx="1246349" cy="3585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𝑔𝑟𝑎𝑣𝑖𝑡𝑎𝑡𝑖𝑜𝑛𝑎𝑙</m:t>
                              </m:r>
                            </m:sub>
                          </m:sSub>
                        </m:oMath>
                      </m:oMathPara>
                    </a14:m>
                    <a:endParaRPr lang="en-AU" sz="1600"/>
                  </a:p>
                </p:txBody>
              </p:sp>
            </mc:Choice>
            <mc:Fallback xmlns="">
              <p:sp>
                <p:nvSpPr>
                  <p:cNvPr id="11" name="TextBox 10">
                    <a:extLst>
                      <a:ext uri="{FF2B5EF4-FFF2-40B4-BE49-F238E27FC236}">
                        <a16:creationId xmlns:a16="http://schemas.microsoft.com/office/drawing/2014/main" id="{8639D59C-D3D9-F66E-CEA1-7439E9014941}"/>
                      </a:ext>
                    </a:extLst>
                  </p:cNvPr>
                  <p:cNvSpPr txBox="1">
                    <a:spLocks noRot="1" noChangeAspect="1" noMove="1" noResize="1" noEditPoints="1" noAdjustHandles="1" noChangeArrowheads="1" noChangeShapeType="1" noTextEdit="1"/>
                  </p:cNvSpPr>
                  <p:nvPr/>
                </p:nvSpPr>
                <p:spPr>
                  <a:xfrm>
                    <a:off x="5459251" y="4107277"/>
                    <a:ext cx="1246349" cy="358560"/>
                  </a:xfrm>
                  <a:prstGeom prst="rect">
                    <a:avLst/>
                  </a:prstGeom>
                  <a:blipFill>
                    <a:blip r:embed="rId14"/>
                    <a:stretch>
                      <a:fillRect r="-1961" b="-67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58D08B1-372A-0593-0987-B4DB4E1E863F}"/>
                      </a:ext>
                    </a:extLst>
                  </p:cNvPr>
                  <p:cNvSpPr txBox="1"/>
                  <p:nvPr/>
                </p:nvSpPr>
                <p:spPr>
                  <a:xfrm rot="16200000">
                    <a:off x="8489655" y="2221188"/>
                    <a:ext cx="92493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𝑘𝑖𝑛𝑒𝑡𝑖𝑐</m:t>
                              </m:r>
                            </m:sub>
                          </m:sSub>
                        </m:oMath>
                      </m:oMathPara>
                    </a14:m>
                    <a:endParaRPr lang="en-AU" sz="1600"/>
                  </a:p>
                </p:txBody>
              </p:sp>
            </mc:Choice>
            <mc:Fallback xmlns="">
              <p:sp>
                <p:nvSpPr>
                  <p:cNvPr id="20" name="TextBox 19">
                    <a:extLst>
                      <a:ext uri="{FF2B5EF4-FFF2-40B4-BE49-F238E27FC236}">
                        <a16:creationId xmlns:a16="http://schemas.microsoft.com/office/drawing/2014/main" id="{558D08B1-372A-0593-0987-B4DB4E1E863F}"/>
                      </a:ext>
                    </a:extLst>
                  </p:cNvPr>
                  <p:cNvSpPr txBox="1">
                    <a:spLocks noRot="1" noChangeAspect="1" noMove="1" noResize="1" noEditPoints="1" noAdjustHandles="1" noChangeArrowheads="1" noChangeShapeType="1" noTextEdit="1"/>
                  </p:cNvSpPr>
                  <p:nvPr/>
                </p:nvSpPr>
                <p:spPr>
                  <a:xfrm rot="16200000">
                    <a:off x="8489655" y="2221188"/>
                    <a:ext cx="924937" cy="338554"/>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0A9EAC1-BF7C-46B2-A2BD-6AF2DE1681EC}"/>
                      </a:ext>
                    </a:extLst>
                  </p:cNvPr>
                  <p:cNvSpPr txBox="1"/>
                  <p:nvPr/>
                </p:nvSpPr>
                <p:spPr>
                  <a:xfrm rot="16200000">
                    <a:off x="8841607" y="2206298"/>
                    <a:ext cx="95471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0" name="TextBox 9">
                    <a:extLst>
                      <a:ext uri="{FF2B5EF4-FFF2-40B4-BE49-F238E27FC236}">
                        <a16:creationId xmlns:a16="http://schemas.microsoft.com/office/drawing/2014/main" id="{F0A9EAC1-BF7C-46B2-A2BD-6AF2DE1681EC}"/>
                      </a:ext>
                    </a:extLst>
                  </p:cNvPr>
                  <p:cNvSpPr txBox="1">
                    <a:spLocks noRot="1" noChangeAspect="1" noMove="1" noResize="1" noEditPoints="1" noAdjustHandles="1" noChangeArrowheads="1" noChangeShapeType="1" noTextEdit="1"/>
                  </p:cNvSpPr>
                  <p:nvPr/>
                </p:nvSpPr>
                <p:spPr>
                  <a:xfrm rot="16200000">
                    <a:off x="8841607" y="2206298"/>
                    <a:ext cx="954714" cy="3385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674B39-4CFE-09C6-7C04-3B6E3C08835C}"/>
                      </a:ext>
                    </a:extLst>
                  </p:cNvPr>
                  <p:cNvSpPr txBox="1"/>
                  <p:nvPr/>
                </p:nvSpPr>
                <p:spPr>
                  <a:xfrm rot="16200000">
                    <a:off x="10423010" y="2171278"/>
                    <a:ext cx="88467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AU" sz="1600" b="0" i="1" smtClean="0">
                                  <a:latin typeface="Cambria Math" panose="02040503050406030204" pitchFamily="18" charset="0"/>
                                </a:rPr>
                                <m:t>𝑒𝑙𝑒𝑐𝑡𝑟𝑖𝑐</m:t>
                              </m:r>
                            </m:sub>
                          </m:sSub>
                        </m:oMath>
                      </m:oMathPara>
                    </a14:m>
                    <a:endParaRPr lang="en-AU" sz="1600"/>
                  </a:p>
                </p:txBody>
              </p:sp>
            </mc:Choice>
            <mc:Fallback xmlns="">
              <p:sp>
                <p:nvSpPr>
                  <p:cNvPr id="12" name="TextBox 11">
                    <a:extLst>
                      <a:ext uri="{FF2B5EF4-FFF2-40B4-BE49-F238E27FC236}">
                        <a16:creationId xmlns:a16="http://schemas.microsoft.com/office/drawing/2014/main" id="{93674B39-4CFE-09C6-7C04-3B6E3C08835C}"/>
                      </a:ext>
                    </a:extLst>
                  </p:cNvPr>
                  <p:cNvSpPr txBox="1">
                    <a:spLocks noRot="1" noChangeAspect="1" noMove="1" noResize="1" noEditPoints="1" noAdjustHandles="1" noChangeArrowheads="1" noChangeShapeType="1" noTextEdit="1"/>
                  </p:cNvSpPr>
                  <p:nvPr/>
                </p:nvSpPr>
                <p:spPr>
                  <a:xfrm rot="16200000">
                    <a:off x="10423010" y="2171278"/>
                    <a:ext cx="884673" cy="338554"/>
                  </a:xfrm>
                  <a:prstGeom prst="rect">
                    <a:avLst/>
                  </a:prstGeom>
                  <a:blipFill>
                    <a:blip r:embed="rId17"/>
                    <a:stretch>
                      <a:fillRect/>
                    </a:stretch>
                  </a:blipFill>
                </p:spPr>
                <p:txBody>
                  <a:bodyPr/>
                  <a:lstStyle/>
                  <a:p>
                    <a:r>
                      <a:rPr lang="en-US">
                        <a:noFill/>
                      </a:rPr>
                      <a:t> </a:t>
                    </a:r>
                  </a:p>
                </p:txBody>
              </p:sp>
            </mc:Fallback>
          </mc:AlternateContent>
          <p:sp>
            <p:nvSpPr>
              <p:cNvPr id="3" name="Rectangle: Rounded Corners 2">
                <a:extLst>
                  <a:ext uri="{FF2B5EF4-FFF2-40B4-BE49-F238E27FC236}">
                    <a16:creationId xmlns:a16="http://schemas.microsoft.com/office/drawing/2014/main" id="{3C2748F5-7E33-A462-4F39-1350F7608044}"/>
                  </a:ext>
                </a:extLst>
              </p:cNvPr>
              <p:cNvSpPr/>
              <p:nvPr/>
            </p:nvSpPr>
            <p:spPr>
              <a:xfrm>
                <a:off x="8462900" y="3222933"/>
                <a:ext cx="297552" cy="1171462"/>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28374DFE-7E5E-7864-8A87-D01ACAB557A8}"/>
                  </a:ext>
                </a:extLst>
              </p:cNvPr>
              <p:cNvSpPr/>
              <p:nvPr/>
            </p:nvSpPr>
            <p:spPr>
              <a:xfrm>
                <a:off x="10771451" y="3610511"/>
                <a:ext cx="297552" cy="783883"/>
              </a:xfrm>
              <a:prstGeom prst="roundRect">
                <a:avLst/>
              </a:prstGeom>
              <a:solidFill>
                <a:schemeClr val="tx2"/>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20B7559-739D-AEEB-743B-B83DE93222B8}"/>
                      </a:ext>
                    </a:extLst>
                  </p:cNvPr>
                  <p:cNvSpPr txBox="1"/>
                  <p:nvPr/>
                </p:nvSpPr>
                <p:spPr>
                  <a:xfrm>
                    <a:off x="6992082" y="4372453"/>
                    <a:ext cx="81463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𝐸</m:t>
                              </m:r>
                            </m:e>
                            <m:sub>
                              <m:r>
                                <a:rPr lang="en-US" sz="1600" b="0" i="1" smtClean="0">
                                  <a:latin typeface="Cambria Math" panose="02040503050406030204" pitchFamily="18" charset="0"/>
                                </a:rPr>
                                <m:t>𝑘𝑖𝑛𝑒𝑡𝑖𝑐</m:t>
                              </m:r>
                            </m:sub>
                          </m:sSub>
                        </m:oMath>
                      </m:oMathPara>
                    </a14:m>
                    <a:endParaRPr lang="en-AU" sz="1600"/>
                  </a:p>
                </p:txBody>
              </p:sp>
            </mc:Choice>
            <mc:Fallback xmlns="">
              <p:sp>
                <p:nvSpPr>
                  <p:cNvPr id="19" name="TextBox 18">
                    <a:extLst>
                      <a:ext uri="{FF2B5EF4-FFF2-40B4-BE49-F238E27FC236}">
                        <a16:creationId xmlns:a16="http://schemas.microsoft.com/office/drawing/2014/main" id="{120B7559-739D-AEEB-743B-B83DE93222B8}"/>
                      </a:ext>
                    </a:extLst>
                  </p:cNvPr>
                  <p:cNvSpPr txBox="1">
                    <a:spLocks noRot="1" noChangeAspect="1" noMove="1" noResize="1" noEditPoints="1" noAdjustHandles="1" noChangeArrowheads="1" noChangeShapeType="1" noTextEdit="1"/>
                  </p:cNvSpPr>
                  <p:nvPr/>
                </p:nvSpPr>
                <p:spPr>
                  <a:xfrm>
                    <a:off x="6992082" y="4372453"/>
                    <a:ext cx="814633" cy="338554"/>
                  </a:xfrm>
                  <a:prstGeom prst="rect">
                    <a:avLst/>
                  </a:prstGeom>
                  <a:blipFill>
                    <a:blip r:embed="rId18"/>
                    <a:stretch>
                      <a:fillRect/>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42D8E63E-75C5-58DB-ABA3-B785DFCEA17A}"/>
                  </a:ext>
                </a:extLst>
              </p:cNvPr>
              <p:cNvCxnSpPr>
                <a:cxnSpLocks/>
                <a:stCxn id="11" idx="3"/>
                <a:endCxn id="19" idx="1"/>
              </p:cNvCxnSpPr>
              <p:nvPr/>
            </p:nvCxnSpPr>
            <p:spPr>
              <a:xfrm>
                <a:off x="6705600" y="4286557"/>
                <a:ext cx="286482" cy="255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4" name="Left Bracket 13">
              <a:extLst>
                <a:ext uri="{FF2B5EF4-FFF2-40B4-BE49-F238E27FC236}">
                  <a16:creationId xmlns:a16="http://schemas.microsoft.com/office/drawing/2014/main" id="{025E010A-FB24-E423-740C-A2AE24371458}"/>
                </a:ext>
              </a:extLst>
            </p:cNvPr>
            <p:cNvSpPr/>
            <p:nvPr/>
          </p:nvSpPr>
          <p:spPr>
            <a:xfrm rot="5400000">
              <a:off x="8897281" y="1033651"/>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5" name="Left Bracket 14">
              <a:extLst>
                <a:ext uri="{FF2B5EF4-FFF2-40B4-BE49-F238E27FC236}">
                  <a16:creationId xmlns:a16="http://schemas.microsoft.com/office/drawing/2014/main" id="{221950DB-52F8-87CB-779C-0330212D4824}"/>
                </a:ext>
              </a:extLst>
            </p:cNvPr>
            <p:cNvSpPr/>
            <p:nvPr/>
          </p:nvSpPr>
          <p:spPr>
            <a:xfrm rot="5400000">
              <a:off x="10459873" y="1031615"/>
              <a:ext cx="163102" cy="1069665"/>
            </a:xfrm>
            <a:prstGeom prst="leftBracket">
              <a:avLst>
                <a:gd name="adj" fmla="val 1113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sp>
        <p:nvSpPr>
          <p:cNvPr id="18" name="Slide Number Placeholder 17">
            <a:extLst>
              <a:ext uri="{FF2B5EF4-FFF2-40B4-BE49-F238E27FC236}">
                <a16:creationId xmlns:a16="http://schemas.microsoft.com/office/drawing/2014/main" id="{C479359D-7F42-D0DC-4C56-56FF26C55EB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54</a:t>
            </a:fld>
            <a:endParaRPr lang="en-AU"/>
          </a:p>
        </p:txBody>
      </p:sp>
    </p:spTree>
    <p:extLst>
      <p:ext uri="{BB962C8B-B14F-4D97-AF65-F5344CB8AC3E}">
        <p14:creationId xmlns:p14="http://schemas.microsoft.com/office/powerpoint/2010/main" val="267929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cs typeface="Arial"/>
              </a:rPr>
              <a:t>2.5 Practical investigation</a:t>
            </a:r>
            <a:r>
              <a:rPr lang="en-US" b="1" dirty="0">
                <a:latin typeface="+mj-lt"/>
                <a:cs typeface="Arial"/>
              </a:rPr>
              <a:t> </a:t>
            </a:r>
            <a:r>
              <a:rPr lang="en-US" dirty="0">
                <a:latin typeface="+mj-lt"/>
                <a:cs typeface="Arial"/>
              </a:rPr>
              <a:t>– solar power</a:t>
            </a:r>
            <a:endParaRPr lang="en-AU" dirty="0">
              <a:latin typeface="+mj-lt"/>
              <a:cs typeface="Arial"/>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4" name="Table 3">
            <a:extLst>
              <a:ext uri="{FF2B5EF4-FFF2-40B4-BE49-F238E27FC236}">
                <a16:creationId xmlns:a16="http://schemas.microsoft.com/office/drawing/2014/main" id="{37630BAE-5404-46DB-A738-001E5457F172}"/>
              </a:ext>
            </a:extLst>
          </p:cNvPr>
          <p:cNvGraphicFramePr>
            <a:graphicFrameLocks noGrp="1"/>
          </p:cNvGraphicFramePr>
          <p:nvPr>
            <p:extLst>
              <p:ext uri="{D42A27DB-BD31-4B8C-83A1-F6EECF244321}">
                <p14:modId xmlns:p14="http://schemas.microsoft.com/office/powerpoint/2010/main" val="1314547532"/>
              </p:ext>
            </p:extLst>
          </p:nvPr>
        </p:nvGraphicFramePr>
        <p:xfrm>
          <a:off x="359998" y="1916174"/>
          <a:ext cx="11484002" cy="4639639"/>
        </p:xfrm>
        <a:graphic>
          <a:graphicData uri="http://schemas.openxmlformats.org/drawingml/2006/table">
            <a:tbl>
              <a:tblPr firstRow="1">
                <a:tableStyleId>{B301B821-A1FF-4177-AEE7-76D212191A09}</a:tableStyleId>
              </a:tblPr>
              <a:tblGrid>
                <a:gridCol w="5627324">
                  <a:extLst>
                    <a:ext uri="{9D8B030D-6E8A-4147-A177-3AD203B41FA5}">
                      <a16:colId xmlns:a16="http://schemas.microsoft.com/office/drawing/2014/main" val="3623447875"/>
                    </a:ext>
                  </a:extLst>
                </a:gridCol>
                <a:gridCol w="5856678">
                  <a:extLst>
                    <a:ext uri="{9D8B030D-6E8A-4147-A177-3AD203B41FA5}">
                      <a16:colId xmlns:a16="http://schemas.microsoft.com/office/drawing/2014/main" val="3573327086"/>
                    </a:ext>
                  </a:extLst>
                </a:gridCol>
              </a:tblGrid>
              <a:tr h="452312">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985809">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how we can use energy more efficiently</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describe how electricity is produced from solar energy sources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r h="1925227">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to select and use appropriate tools to make accurate observations and measurements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follow a procedure and identify and respond to errors if they occur</a:t>
                      </a:r>
                      <a:endParaRPr lang="en-AU" sz="1800" dirty="0">
                        <a:latin typeface="+mn-lt"/>
                        <a:cs typeface="Arial" panose="020B0604020202020204" pitchFamily="34" charset="0"/>
                      </a:endParaRPr>
                    </a:p>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accurately measure and compare current in a simple circuit</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076962"/>
                  </a:ext>
                </a:extLst>
              </a:tr>
              <a:tr h="1236478">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to represent and organise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determine the angle to orient a solar panel for maximum efficiency.</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55</a:t>
            </a:fld>
            <a:endParaRPr lang="en-AU"/>
          </a:p>
        </p:txBody>
      </p:sp>
    </p:spTree>
    <p:extLst>
      <p:ext uri="{BB962C8B-B14F-4D97-AF65-F5344CB8AC3E}">
        <p14:creationId xmlns:p14="http://schemas.microsoft.com/office/powerpoint/2010/main" val="18983045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6554-DA1A-9EC6-C556-1123C36BFBEC}"/>
              </a:ext>
            </a:extLst>
          </p:cNvPr>
          <p:cNvSpPr>
            <a:spLocks noGrp="1"/>
          </p:cNvSpPr>
          <p:nvPr>
            <p:ph type="title"/>
          </p:nvPr>
        </p:nvSpPr>
        <p:spPr/>
        <p:txBody>
          <a:bodyPr/>
          <a:lstStyle/>
          <a:p>
            <a:r>
              <a:rPr lang="en-AU" sz="3200" dirty="0">
                <a:latin typeface="+mj-lt"/>
              </a:rPr>
              <a:t>2.5 Investigating the effect of angle on solar panel efficiency</a:t>
            </a:r>
          </a:p>
        </p:txBody>
      </p:sp>
      <p:pic>
        <p:nvPicPr>
          <p:cNvPr id="5" name="Picture 4">
            <a:hlinkClick r:id="rId3"/>
            <a:extLst>
              <a:ext uri="{FF2B5EF4-FFF2-40B4-BE49-F238E27FC236}">
                <a16:creationId xmlns:a16="http://schemas.microsoft.com/office/drawing/2014/main" id="{70CF5BAE-1CBE-5C4B-6BCE-6DA5717EB7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6639" y="1376313"/>
            <a:ext cx="8767421" cy="4900194"/>
          </a:xfrm>
          <a:prstGeom prst="rect">
            <a:avLst/>
          </a:prstGeom>
        </p:spPr>
      </p:pic>
      <p:pic>
        <p:nvPicPr>
          <p:cNvPr id="6" name="Picture 2" descr="Play button icon">
            <a:hlinkClick r:id="rId3"/>
            <a:extLst>
              <a:ext uri="{FF2B5EF4-FFF2-40B4-BE49-F238E27FC236}">
                <a16:creationId xmlns:a16="http://schemas.microsoft.com/office/drawing/2014/main" id="{F64DF0DE-9800-D3E2-51FE-7FD72A917355}"/>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6923" b="93462" l="10000" r="90000">
                        <a14:foregroundMark x1="47667" y1="44808" x2="47667" y2="44808"/>
                        <a14:foregroundMark x1="47667" y1="44808" x2="47667" y2="44808"/>
                        <a14:foregroundMark x1="43222" y1="36538" x2="57222" y2="52885"/>
                        <a14:foregroundMark x1="46778" y1="7885" x2="50444" y2="7115"/>
                        <a14:foregroundMark x1="45333" y1="91923" x2="52778" y2="93462"/>
                        <a14:foregroundMark x1="45444" y1="39038" x2="51000" y2="51346"/>
                      </a14:backgroundRemoval>
                    </a14:imgEffect>
                  </a14:imgLayer>
                </a14:imgProps>
              </a:ext>
              <a:ext uri="{28A0092B-C50C-407E-A947-70E740481C1C}">
                <a14:useLocalDpi xmlns:a14="http://schemas.microsoft.com/office/drawing/2010/main"/>
              </a:ext>
            </a:extLst>
          </a:blip>
          <a:srcRect/>
          <a:stretch>
            <a:fillRect/>
          </a:stretch>
        </p:blipFill>
        <p:spPr bwMode="auto">
          <a:xfrm>
            <a:off x="4577258" y="3059422"/>
            <a:ext cx="2626182" cy="1517350"/>
          </a:xfrm>
          <a:prstGeom prst="rect">
            <a:avLst/>
          </a:prstGeom>
          <a:noFill/>
        </p:spPr>
      </p:pic>
      <p:sp>
        <p:nvSpPr>
          <p:cNvPr id="3" name="Slide Number Placeholder 2">
            <a:extLst>
              <a:ext uri="{FF2B5EF4-FFF2-40B4-BE49-F238E27FC236}">
                <a16:creationId xmlns:a16="http://schemas.microsoft.com/office/drawing/2014/main" id="{B6C63E00-99B6-696A-73E3-0C429D7CCA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56</a:t>
            </a:fld>
            <a:endParaRPr lang="en-AU"/>
          </a:p>
        </p:txBody>
      </p:sp>
      <p:sp>
        <p:nvSpPr>
          <p:cNvPr id="7" name="TextBox 6">
            <a:extLst>
              <a:ext uri="{FF2B5EF4-FFF2-40B4-BE49-F238E27FC236}">
                <a16:creationId xmlns:a16="http://schemas.microsoft.com/office/drawing/2014/main" id="{009C5772-8C74-2CC0-24B6-81D91699F5C2}"/>
              </a:ext>
            </a:extLst>
          </p:cNvPr>
          <p:cNvSpPr txBox="1"/>
          <p:nvPr/>
        </p:nvSpPr>
        <p:spPr>
          <a:xfrm>
            <a:off x="2703900" y="6377887"/>
            <a:ext cx="6211500" cy="369332"/>
          </a:xfrm>
          <a:prstGeom prst="rect">
            <a:avLst/>
          </a:prstGeom>
          <a:noFill/>
        </p:spPr>
        <p:txBody>
          <a:bodyPr wrap="square">
            <a:spAutoFit/>
          </a:bodyPr>
          <a:lstStyle/>
          <a:p>
            <a:r>
              <a:rPr lang="en-AU" sz="1800" dirty="0">
                <a:effectLst/>
                <a:hlinkClick r:id="rId3"/>
              </a:rPr>
              <a:t>A New Angle on Photovoltaic Solar Panel Efficiency (6:12)</a:t>
            </a:r>
            <a:endParaRPr lang="en-AU" sz="1800" dirty="0"/>
          </a:p>
        </p:txBody>
      </p:sp>
    </p:spTree>
    <p:extLst>
      <p:ext uri="{BB962C8B-B14F-4D97-AF65-F5344CB8AC3E}">
        <p14:creationId xmlns:p14="http://schemas.microsoft.com/office/powerpoint/2010/main" val="118637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2.6 Making informed decisions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3095973822"/>
              </p:ext>
            </p:extLst>
          </p:nvPr>
        </p:nvGraphicFramePr>
        <p:xfrm>
          <a:off x="359998" y="1916174"/>
          <a:ext cx="11126369" cy="2981844"/>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select strategies to solve scientific problems and to evaluate our solutions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list criteria for choosing the best energy source for generating electricity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03759"/>
                  </a:ext>
                </a:extLst>
              </a:tr>
              <a:tr h="1083194">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how to make informed decisions about the best energy sources to use.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outline advantages and disadvantages of using renewable and non-renewable sources of energy.</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697987"/>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57</a:t>
            </a:fld>
            <a:endParaRPr lang="en-AU"/>
          </a:p>
        </p:txBody>
      </p:sp>
    </p:spTree>
    <p:extLst>
      <p:ext uri="{BB962C8B-B14F-4D97-AF65-F5344CB8AC3E}">
        <p14:creationId xmlns:p14="http://schemas.microsoft.com/office/powerpoint/2010/main" val="7874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ECF0-B153-ED0B-EB29-6076EFD405FA}"/>
              </a:ext>
            </a:extLst>
          </p:cNvPr>
          <p:cNvSpPr>
            <a:spLocks noGrp="1"/>
          </p:cNvSpPr>
          <p:nvPr>
            <p:ph type="title"/>
          </p:nvPr>
        </p:nvSpPr>
        <p:spPr/>
        <p:txBody>
          <a:bodyPr/>
          <a:lstStyle/>
          <a:p>
            <a:r>
              <a:rPr lang="en-AU" dirty="0">
                <a:latin typeface="+mj-lt"/>
              </a:rPr>
              <a:t>2.6 Comparing sources of energy</a:t>
            </a:r>
          </a:p>
        </p:txBody>
      </p:sp>
      <p:graphicFrame>
        <p:nvGraphicFramePr>
          <p:cNvPr id="4" name="Table 3">
            <a:extLst>
              <a:ext uri="{FF2B5EF4-FFF2-40B4-BE49-F238E27FC236}">
                <a16:creationId xmlns:a16="http://schemas.microsoft.com/office/drawing/2014/main" id="{3A22EA85-829D-5B2F-0EED-BFC43B19C8DE}"/>
              </a:ext>
            </a:extLst>
          </p:cNvPr>
          <p:cNvGraphicFramePr>
            <a:graphicFrameLocks noGrp="1"/>
          </p:cNvGraphicFramePr>
          <p:nvPr>
            <p:extLst>
              <p:ext uri="{D42A27DB-BD31-4B8C-83A1-F6EECF244321}">
                <p14:modId xmlns:p14="http://schemas.microsoft.com/office/powerpoint/2010/main" val="524291199"/>
              </p:ext>
            </p:extLst>
          </p:nvPr>
        </p:nvGraphicFramePr>
        <p:xfrm>
          <a:off x="588211" y="1367999"/>
          <a:ext cx="11000607" cy="5032801"/>
        </p:xfrm>
        <a:graphic>
          <a:graphicData uri="http://schemas.openxmlformats.org/drawingml/2006/table">
            <a:tbl>
              <a:tblPr firstRow="1" bandRow="1">
                <a:tableStyleId>{69012ECD-51FC-41F1-AA8D-1B2483CD663E}</a:tableStyleId>
              </a:tblPr>
              <a:tblGrid>
                <a:gridCol w="720825">
                  <a:extLst>
                    <a:ext uri="{9D8B030D-6E8A-4147-A177-3AD203B41FA5}">
                      <a16:colId xmlns:a16="http://schemas.microsoft.com/office/drawing/2014/main" val="3159751587"/>
                    </a:ext>
                  </a:extLst>
                </a:gridCol>
                <a:gridCol w="5139891">
                  <a:extLst>
                    <a:ext uri="{9D8B030D-6E8A-4147-A177-3AD203B41FA5}">
                      <a16:colId xmlns:a16="http://schemas.microsoft.com/office/drawing/2014/main" val="460915528"/>
                    </a:ext>
                  </a:extLst>
                </a:gridCol>
                <a:gridCol w="5139891">
                  <a:extLst>
                    <a:ext uri="{9D8B030D-6E8A-4147-A177-3AD203B41FA5}">
                      <a16:colId xmlns:a16="http://schemas.microsoft.com/office/drawing/2014/main" val="973007637"/>
                    </a:ext>
                  </a:extLst>
                </a:gridCol>
              </a:tblGrid>
              <a:tr h="664539">
                <a:tc>
                  <a:txBody>
                    <a:bodyPr/>
                    <a:lstStyle/>
                    <a:p>
                      <a:endParaRPr lang="en-AU">
                        <a:latin typeface="+mj-lt"/>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AU">
                          <a:latin typeface="+mj-lt"/>
                        </a:rPr>
                        <a:t>Renewable</a:t>
                      </a:r>
                    </a:p>
                  </a:txBody>
                  <a:tcPr anchor="ctr">
                    <a:lnL>
                      <a:noFill/>
                    </a:lnL>
                    <a:lnB w="12700" cap="flat" cmpd="sng" algn="ctr">
                      <a:solidFill>
                        <a:schemeClr val="tx1"/>
                      </a:solidFill>
                      <a:prstDash val="solid"/>
                      <a:round/>
                      <a:headEnd type="none" w="med" len="med"/>
                      <a:tailEnd type="none" w="med" len="med"/>
                    </a:lnB>
                  </a:tcPr>
                </a:tc>
                <a:tc>
                  <a:txBody>
                    <a:bodyPr/>
                    <a:lstStyle/>
                    <a:p>
                      <a:pPr algn="ctr"/>
                      <a:r>
                        <a:rPr lang="en-AU" dirty="0">
                          <a:latin typeface="+mj-lt"/>
                        </a:rPr>
                        <a:t>Non-renewable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972653"/>
                  </a:ext>
                </a:extLst>
              </a:tr>
              <a:tr h="2184131">
                <a:tc>
                  <a:txBody>
                    <a:bodyPr/>
                    <a:lstStyle/>
                    <a:p>
                      <a:pPr algn="ctr"/>
                      <a:r>
                        <a:rPr lang="en-AU" b="1" dirty="0">
                          <a:solidFill>
                            <a:schemeClr val="bg1"/>
                          </a:solidFill>
                          <a:latin typeface="+mj-lt"/>
                        </a:rPr>
                        <a:t>Dispatchable</a:t>
                      </a:r>
                    </a:p>
                  </a:txBody>
                  <a:tcPr vert="vert270" anchor="ctr">
                    <a:lnR w="12700" cap="flat" cmpd="sng" algn="ctr">
                      <a:solidFill>
                        <a:schemeClr val="tx1"/>
                      </a:solidFill>
                      <a:prstDash val="solid"/>
                      <a:round/>
                      <a:headEnd type="none" w="med" len="med"/>
                      <a:tailEnd type="none" w="med" len="med"/>
                    </a:lnR>
                    <a:lnT w="6350" cap="flat" cmpd="sng" algn="ctr">
                      <a:noFill/>
                      <a:prstDash val="solid"/>
                      <a:miter lim="800000"/>
                    </a:lnT>
                    <a:solidFill>
                      <a:schemeClr val="accent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168231"/>
                  </a:ext>
                </a:extLst>
              </a:tr>
              <a:tr h="2184131">
                <a:tc>
                  <a:txBody>
                    <a:bodyPr/>
                    <a:lstStyle/>
                    <a:p>
                      <a:pPr algn="ctr"/>
                      <a:r>
                        <a:rPr lang="en-AU" b="1" dirty="0">
                          <a:solidFill>
                            <a:schemeClr val="bg1"/>
                          </a:solidFill>
                          <a:latin typeface="+mj-lt"/>
                        </a:rPr>
                        <a:t>Intermittent</a:t>
                      </a:r>
                    </a:p>
                  </a:txBody>
                  <a:tcPr vert="vert270" anchor="ctr">
                    <a:lnR w="12700" cap="flat" cmpd="sng" algn="ctr">
                      <a:solidFill>
                        <a:schemeClr val="tx1"/>
                      </a:solidFill>
                      <a:prstDash val="solid"/>
                      <a:round/>
                      <a:headEnd type="none" w="med" len="med"/>
                      <a:tailEnd type="none" w="med" len="med"/>
                    </a:lnR>
                    <a:solidFill>
                      <a:schemeClr val="accent1"/>
                    </a:solidFill>
                  </a:tcPr>
                </a:tc>
                <a:tc>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745353"/>
                  </a:ext>
                </a:extLst>
              </a:tr>
            </a:tbl>
          </a:graphicData>
        </a:graphic>
      </p:graphicFrame>
      <p:sp>
        <p:nvSpPr>
          <p:cNvPr id="3" name="Slide Number Placeholder 2">
            <a:extLst>
              <a:ext uri="{FF2B5EF4-FFF2-40B4-BE49-F238E27FC236}">
                <a16:creationId xmlns:a16="http://schemas.microsoft.com/office/drawing/2014/main" id="{0B4700A7-25A0-5E6B-6E6B-DC78661DEE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58</a:t>
            </a:fld>
            <a:endParaRPr lang="en-AU"/>
          </a:p>
        </p:txBody>
      </p:sp>
    </p:spTree>
    <p:extLst>
      <p:ext uri="{BB962C8B-B14F-4D97-AF65-F5344CB8AC3E}">
        <p14:creationId xmlns:p14="http://schemas.microsoft.com/office/powerpoint/2010/main" val="86774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FECF0-B153-ED0B-EB29-6076EFD405FA}"/>
              </a:ext>
            </a:extLst>
          </p:cNvPr>
          <p:cNvSpPr>
            <a:spLocks noGrp="1"/>
          </p:cNvSpPr>
          <p:nvPr>
            <p:ph type="title"/>
          </p:nvPr>
        </p:nvSpPr>
        <p:spPr/>
        <p:txBody>
          <a:bodyPr/>
          <a:lstStyle/>
          <a:p>
            <a:r>
              <a:rPr lang="en-AU" dirty="0">
                <a:latin typeface="+mj-lt"/>
              </a:rPr>
              <a:t>2.6 Comparing sources of energy – complete</a:t>
            </a:r>
          </a:p>
        </p:txBody>
      </p:sp>
      <p:graphicFrame>
        <p:nvGraphicFramePr>
          <p:cNvPr id="4" name="Table 3" descr="A screenshot of the completed summary table for comparing sources of energy.">
            <a:extLst>
              <a:ext uri="{FF2B5EF4-FFF2-40B4-BE49-F238E27FC236}">
                <a16:creationId xmlns:a16="http://schemas.microsoft.com/office/drawing/2014/main" id="{3A22EA85-829D-5B2F-0EED-BFC43B19C8DE}"/>
              </a:ext>
            </a:extLst>
          </p:cNvPr>
          <p:cNvGraphicFramePr>
            <a:graphicFrameLocks noGrp="1"/>
          </p:cNvGraphicFramePr>
          <p:nvPr>
            <p:extLst>
              <p:ext uri="{D42A27DB-BD31-4B8C-83A1-F6EECF244321}">
                <p14:modId xmlns:p14="http://schemas.microsoft.com/office/powerpoint/2010/main" val="4106622562"/>
              </p:ext>
            </p:extLst>
          </p:nvPr>
        </p:nvGraphicFramePr>
        <p:xfrm>
          <a:off x="588211" y="1367999"/>
          <a:ext cx="11000607" cy="5032801"/>
        </p:xfrm>
        <a:graphic>
          <a:graphicData uri="http://schemas.openxmlformats.org/drawingml/2006/table">
            <a:tbl>
              <a:tblPr firstRow="1" bandRow="1">
                <a:tableStyleId>{69012ECD-51FC-41F1-AA8D-1B2483CD663E}</a:tableStyleId>
              </a:tblPr>
              <a:tblGrid>
                <a:gridCol w="720825">
                  <a:extLst>
                    <a:ext uri="{9D8B030D-6E8A-4147-A177-3AD203B41FA5}">
                      <a16:colId xmlns:a16="http://schemas.microsoft.com/office/drawing/2014/main" val="3159751587"/>
                    </a:ext>
                  </a:extLst>
                </a:gridCol>
                <a:gridCol w="5139891">
                  <a:extLst>
                    <a:ext uri="{9D8B030D-6E8A-4147-A177-3AD203B41FA5}">
                      <a16:colId xmlns:a16="http://schemas.microsoft.com/office/drawing/2014/main" val="460915528"/>
                    </a:ext>
                  </a:extLst>
                </a:gridCol>
                <a:gridCol w="5139891">
                  <a:extLst>
                    <a:ext uri="{9D8B030D-6E8A-4147-A177-3AD203B41FA5}">
                      <a16:colId xmlns:a16="http://schemas.microsoft.com/office/drawing/2014/main" val="973007637"/>
                    </a:ext>
                  </a:extLst>
                </a:gridCol>
              </a:tblGrid>
              <a:tr h="664539">
                <a:tc>
                  <a:txBody>
                    <a:bodyPr/>
                    <a:lstStyle/>
                    <a:p>
                      <a:endParaRPr lang="en-AU">
                        <a:latin typeface="+mj-lt"/>
                      </a:endParaRP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pPr algn="ctr"/>
                      <a:r>
                        <a:rPr lang="en-AU">
                          <a:latin typeface="+mj-lt"/>
                        </a:rPr>
                        <a:t>Renewable</a:t>
                      </a:r>
                    </a:p>
                  </a:txBody>
                  <a:tcPr anchor="ctr">
                    <a:lnL>
                      <a:noFill/>
                    </a:lnL>
                    <a:lnB w="12700" cap="flat" cmpd="sng" algn="ctr">
                      <a:solidFill>
                        <a:schemeClr val="tx1"/>
                      </a:solidFill>
                      <a:prstDash val="solid"/>
                      <a:round/>
                      <a:headEnd type="none" w="med" len="med"/>
                      <a:tailEnd type="none" w="med" len="med"/>
                    </a:lnB>
                  </a:tcPr>
                </a:tc>
                <a:tc>
                  <a:txBody>
                    <a:bodyPr/>
                    <a:lstStyle/>
                    <a:p>
                      <a:pPr algn="ctr"/>
                      <a:r>
                        <a:rPr lang="en-AU" dirty="0">
                          <a:latin typeface="+mj-lt"/>
                        </a:rPr>
                        <a:t>Non-renewable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5972653"/>
                  </a:ext>
                </a:extLst>
              </a:tr>
              <a:tr h="2184131">
                <a:tc>
                  <a:txBody>
                    <a:bodyPr/>
                    <a:lstStyle/>
                    <a:p>
                      <a:pPr algn="ctr"/>
                      <a:r>
                        <a:rPr lang="en-AU" b="1" dirty="0">
                          <a:solidFill>
                            <a:schemeClr val="bg1"/>
                          </a:solidFill>
                          <a:latin typeface="+mj-lt"/>
                        </a:rPr>
                        <a:t>Dispatchable</a:t>
                      </a:r>
                    </a:p>
                  </a:txBody>
                  <a:tcPr vert="vert270" anchor="ctr">
                    <a:lnR w="12700" cap="flat" cmpd="sng" algn="ctr">
                      <a:solidFill>
                        <a:schemeClr val="tx1"/>
                      </a:solidFill>
                      <a:prstDash val="solid"/>
                      <a:round/>
                      <a:headEnd type="none" w="med" len="med"/>
                      <a:tailEnd type="none" w="med" len="med"/>
                    </a:lnR>
                    <a:lnT w="6350" cap="flat" cmpd="sng" algn="ctr">
                      <a:noFill/>
                      <a:prstDash val="solid"/>
                      <a:miter lim="800000"/>
                    </a:lnT>
                    <a:solidFill>
                      <a:schemeClr val="accent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1168231"/>
                  </a:ext>
                </a:extLst>
              </a:tr>
              <a:tr h="2184131">
                <a:tc>
                  <a:txBody>
                    <a:bodyPr/>
                    <a:lstStyle/>
                    <a:p>
                      <a:pPr algn="ctr"/>
                      <a:r>
                        <a:rPr lang="en-AU" b="1" dirty="0">
                          <a:solidFill>
                            <a:schemeClr val="bg1"/>
                          </a:solidFill>
                          <a:latin typeface="+mj-lt"/>
                        </a:rPr>
                        <a:t>Intermittent</a:t>
                      </a:r>
                    </a:p>
                  </a:txBody>
                  <a:tcPr vert="vert270" anchor="ctr">
                    <a:lnR w="12700" cap="flat" cmpd="sng" algn="ctr">
                      <a:solidFill>
                        <a:schemeClr val="tx1"/>
                      </a:solidFill>
                      <a:prstDash val="solid"/>
                      <a:round/>
                      <a:headEnd type="none" w="med" len="med"/>
                      <a:tailEnd type="none" w="med" len="med"/>
                    </a:lnR>
                    <a:solidFill>
                      <a:schemeClr val="accent1"/>
                    </a:solidFill>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A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0745353"/>
                  </a:ext>
                </a:extLst>
              </a:tr>
            </a:tbl>
          </a:graphicData>
        </a:graphic>
      </p:graphicFrame>
      <p:grpSp>
        <p:nvGrpSpPr>
          <p:cNvPr id="12" name="Group 11" descr="A screenshot of the completed summary table for comparing sources of energy.">
            <a:extLst>
              <a:ext uri="{FF2B5EF4-FFF2-40B4-BE49-F238E27FC236}">
                <a16:creationId xmlns:a16="http://schemas.microsoft.com/office/drawing/2014/main" id="{E3B33F29-2D5A-0A2C-C9C8-10D9DAA4D951}"/>
              </a:ext>
            </a:extLst>
          </p:cNvPr>
          <p:cNvGrpSpPr/>
          <p:nvPr/>
        </p:nvGrpSpPr>
        <p:grpSpPr>
          <a:xfrm>
            <a:off x="1751308" y="2399081"/>
            <a:ext cx="10384018" cy="3557532"/>
            <a:chOff x="1751308" y="2399081"/>
            <a:chExt cx="10384018" cy="3557532"/>
          </a:xfrm>
        </p:grpSpPr>
        <p:sp>
          <p:nvSpPr>
            <p:cNvPr id="5" name="Rectangle: Rounded Corners 4">
              <a:extLst>
                <a:ext uri="{FF2B5EF4-FFF2-40B4-BE49-F238E27FC236}">
                  <a16:creationId xmlns:a16="http://schemas.microsoft.com/office/drawing/2014/main" id="{270E088A-736B-BD34-906A-04A023277D6C}"/>
                </a:ext>
              </a:extLst>
            </p:cNvPr>
            <p:cNvSpPr/>
            <p:nvPr/>
          </p:nvSpPr>
          <p:spPr>
            <a:xfrm>
              <a:off x="1751308" y="2906911"/>
              <a:ext cx="2222776"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t>Hydroelectric</a:t>
              </a:r>
            </a:p>
          </p:txBody>
        </p:sp>
        <p:sp>
          <p:nvSpPr>
            <p:cNvPr id="6" name="Rectangle: Rounded Corners 5">
              <a:extLst>
                <a:ext uri="{FF2B5EF4-FFF2-40B4-BE49-F238E27FC236}">
                  <a16:creationId xmlns:a16="http://schemas.microsoft.com/office/drawing/2014/main" id="{A1583EE4-A033-9F73-BD16-804F8E4364F5}"/>
                </a:ext>
              </a:extLst>
            </p:cNvPr>
            <p:cNvSpPr/>
            <p:nvPr/>
          </p:nvSpPr>
          <p:spPr>
            <a:xfrm>
              <a:off x="10576423" y="3884399"/>
              <a:ext cx="1558903"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dirty="0"/>
                <a:t>Nuclear*</a:t>
              </a:r>
            </a:p>
          </p:txBody>
        </p:sp>
        <p:sp>
          <p:nvSpPr>
            <p:cNvPr id="7" name="Rectangle: Rounded Corners 6">
              <a:extLst>
                <a:ext uri="{FF2B5EF4-FFF2-40B4-BE49-F238E27FC236}">
                  <a16:creationId xmlns:a16="http://schemas.microsoft.com/office/drawing/2014/main" id="{3D54A0BF-DF16-EE7A-8181-22CF7B646310}"/>
                </a:ext>
              </a:extLst>
            </p:cNvPr>
            <p:cNvSpPr/>
            <p:nvPr/>
          </p:nvSpPr>
          <p:spPr>
            <a:xfrm>
              <a:off x="4419601" y="3267858"/>
              <a:ext cx="183238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Battery storage</a:t>
              </a:r>
              <a:r>
                <a:rPr lang="en-AU" sz="2000" b="1" baseline="30000"/>
                <a:t>+</a:t>
              </a:r>
            </a:p>
          </p:txBody>
        </p:sp>
        <p:sp>
          <p:nvSpPr>
            <p:cNvPr id="8" name="Rectangle: Rounded Corners 7">
              <a:extLst>
                <a:ext uri="{FF2B5EF4-FFF2-40B4-BE49-F238E27FC236}">
                  <a16:creationId xmlns:a16="http://schemas.microsoft.com/office/drawing/2014/main" id="{D246A36A-A0F0-D668-0132-91DE8886059B}"/>
                </a:ext>
              </a:extLst>
            </p:cNvPr>
            <p:cNvSpPr/>
            <p:nvPr/>
          </p:nvSpPr>
          <p:spPr>
            <a:xfrm>
              <a:off x="2530294" y="5177555"/>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Solar</a:t>
              </a:r>
            </a:p>
          </p:txBody>
        </p:sp>
        <p:sp>
          <p:nvSpPr>
            <p:cNvPr id="9" name="Rectangle: Rounded Corners 8">
              <a:extLst>
                <a:ext uri="{FF2B5EF4-FFF2-40B4-BE49-F238E27FC236}">
                  <a16:creationId xmlns:a16="http://schemas.microsoft.com/office/drawing/2014/main" id="{F339EE2C-5A73-DB4E-14BA-B1BEB24D58D4}"/>
                </a:ext>
              </a:extLst>
            </p:cNvPr>
            <p:cNvSpPr/>
            <p:nvPr/>
          </p:nvSpPr>
          <p:spPr>
            <a:xfrm>
              <a:off x="4267654" y="5234719"/>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Wind</a:t>
              </a:r>
            </a:p>
          </p:txBody>
        </p:sp>
        <p:sp>
          <p:nvSpPr>
            <p:cNvPr id="10" name="Rectangle: Rounded Corners 9">
              <a:extLst>
                <a:ext uri="{FF2B5EF4-FFF2-40B4-BE49-F238E27FC236}">
                  <a16:creationId xmlns:a16="http://schemas.microsoft.com/office/drawing/2014/main" id="{84D39ABF-6E37-6358-2FF6-AF185E4E37F8}"/>
                </a:ext>
              </a:extLst>
            </p:cNvPr>
            <p:cNvSpPr/>
            <p:nvPr/>
          </p:nvSpPr>
          <p:spPr>
            <a:xfrm>
              <a:off x="8198504" y="2868722"/>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Gas</a:t>
              </a:r>
            </a:p>
          </p:txBody>
        </p:sp>
        <p:sp>
          <p:nvSpPr>
            <p:cNvPr id="11" name="Rectangle: Rounded Corners 10">
              <a:extLst>
                <a:ext uri="{FF2B5EF4-FFF2-40B4-BE49-F238E27FC236}">
                  <a16:creationId xmlns:a16="http://schemas.microsoft.com/office/drawing/2014/main" id="{21AF3406-0142-0635-CF1A-D865923DB65C}"/>
                </a:ext>
              </a:extLst>
            </p:cNvPr>
            <p:cNvSpPr/>
            <p:nvPr/>
          </p:nvSpPr>
          <p:spPr>
            <a:xfrm>
              <a:off x="6639602" y="2399081"/>
              <a:ext cx="1443790" cy="721894"/>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b="1"/>
                <a:t>Coal</a:t>
              </a:r>
            </a:p>
          </p:txBody>
        </p:sp>
      </p:grpSp>
      <p:sp>
        <p:nvSpPr>
          <p:cNvPr id="3" name="Slide Number Placeholder 2">
            <a:extLst>
              <a:ext uri="{FF2B5EF4-FFF2-40B4-BE49-F238E27FC236}">
                <a16:creationId xmlns:a16="http://schemas.microsoft.com/office/drawing/2014/main" id="{0B4700A7-25A0-5E6B-6E6B-DC78661DEE1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59</a:t>
            </a:fld>
            <a:endParaRPr lang="en-AU"/>
          </a:p>
        </p:txBody>
      </p:sp>
    </p:spTree>
    <p:extLst>
      <p:ext uri="{BB962C8B-B14F-4D97-AF65-F5344CB8AC3E}">
        <p14:creationId xmlns:p14="http://schemas.microsoft.com/office/powerpoint/2010/main" val="386804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4067881"/>
            <a:ext cx="11291998" cy="800681"/>
          </a:xfrm>
        </p:spPr>
        <p:txBody>
          <a:bodyPr/>
          <a:lstStyle/>
          <a:p>
            <a:r>
              <a:rPr lang="en-AU" dirty="0">
                <a:latin typeface="+mj-lt"/>
              </a:rPr>
              <a:t>How can we improve energy efficiency?</a:t>
            </a:r>
            <a:br>
              <a:rPr lang="en-AU" dirty="0">
                <a:latin typeface="+mj-lt"/>
                <a:cs typeface="Arial"/>
              </a:rPr>
            </a:br>
            <a:br>
              <a:rPr lang="en-AU" dirty="0">
                <a:latin typeface="+mj-lt"/>
                <a:cs typeface="Arial"/>
              </a:rPr>
            </a:br>
            <a:endParaRPr lang="en-AU" sz="2800" dirty="0">
              <a:latin typeface="+mj-lt"/>
            </a:endParaRPr>
          </a:p>
        </p:txBody>
      </p:sp>
      <p:sp>
        <p:nvSpPr>
          <p:cNvPr id="2" name="TextBox 1">
            <a:extLst>
              <a:ext uri="{FF2B5EF4-FFF2-40B4-BE49-F238E27FC236}">
                <a16:creationId xmlns:a16="http://schemas.microsoft.com/office/drawing/2014/main" id="{579C9A8E-3E02-3A43-211A-BD75B6231E79}"/>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1</a:t>
            </a:r>
          </a:p>
        </p:txBody>
      </p:sp>
    </p:spTree>
    <p:extLst>
      <p:ext uri="{BB962C8B-B14F-4D97-AF65-F5344CB8AC3E}">
        <p14:creationId xmlns:p14="http://schemas.microsoft.com/office/powerpoint/2010/main" val="202819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p:txBody>
          <a:bodyPr/>
          <a:lstStyle/>
          <a:p>
            <a:r>
              <a:rPr lang="en-US" dirty="0">
                <a:latin typeface="+mj-lt"/>
                <a:cs typeface="Arial"/>
              </a:rPr>
              <a:t>How does knowledge of electric circuits help us use electricity wisely?</a:t>
            </a:r>
            <a:br>
              <a:rPr lang="en-AU" dirty="0">
                <a:latin typeface="+mj-lt"/>
                <a:cs typeface="Arial"/>
              </a:rPr>
            </a:br>
            <a:endParaRPr lang="en-AU" sz="2800" dirty="0">
              <a:latin typeface="+mj-lt"/>
            </a:endParaRPr>
          </a:p>
        </p:txBody>
      </p:sp>
      <p:sp>
        <p:nvSpPr>
          <p:cNvPr id="2" name="TextBox 1">
            <a:extLst>
              <a:ext uri="{FF2B5EF4-FFF2-40B4-BE49-F238E27FC236}">
                <a16:creationId xmlns:a16="http://schemas.microsoft.com/office/drawing/2014/main" id="{331AF2CD-763C-2CF2-217A-B6EF7DD86BC3}"/>
              </a:ext>
            </a:extLst>
          </p:cNvPr>
          <p:cNvSpPr txBox="1"/>
          <p:nvPr/>
        </p:nvSpPr>
        <p:spPr>
          <a:xfrm>
            <a:off x="540000" y="1818639"/>
            <a:ext cx="2579120" cy="2249241"/>
          </a:xfrm>
          <a:prstGeom prst="rect">
            <a:avLst/>
          </a:prstGeom>
          <a:noFill/>
        </p:spPr>
        <p:txBody>
          <a:bodyPr wrap="square" lIns="0" tIns="0" rIns="0" bIns="0" rtlCol="0">
            <a:noAutofit/>
          </a:bodyPr>
          <a:lstStyle/>
          <a:p>
            <a:pPr algn="l"/>
            <a:r>
              <a:rPr lang="en-US" sz="15000" dirty="0">
                <a:solidFill>
                  <a:schemeClr val="accent4"/>
                </a:solidFill>
                <a:latin typeface="+mj-lt"/>
              </a:rPr>
              <a:t>3</a:t>
            </a:r>
          </a:p>
        </p:txBody>
      </p:sp>
    </p:spTree>
    <p:extLst>
      <p:ext uri="{BB962C8B-B14F-4D97-AF65-F5344CB8AC3E}">
        <p14:creationId xmlns:p14="http://schemas.microsoft.com/office/powerpoint/2010/main" val="306770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3.1 Introduction to circuits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3004680779"/>
              </p:ext>
            </p:extLst>
          </p:nvPr>
        </p:nvGraphicFramePr>
        <p:xfrm>
          <a:off x="359998" y="1749350"/>
          <a:ext cx="11126369" cy="494665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475528">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4304298">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construct and compare electric circuits.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identify different types of electric circuits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compare energy transformations in different types of electric circuits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analogies to explain electric circuits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identify the benefits and limitations of electric circuit models.</a:t>
                      </a:r>
                      <a:endParaRPr lang="en-AU" sz="2000" dirty="0">
                        <a:latin typeface="+mn-lt"/>
                        <a:cs typeface="Arial" panose="020B0604020202020204" pitchFamily="34" charset="0"/>
                      </a:endParaRPr>
                    </a:p>
                    <a:p>
                      <a:pPr marL="0" indent="0">
                        <a:lnSpc>
                          <a:spcPct val="150000"/>
                        </a:lnSpc>
                        <a:spcAft>
                          <a:spcPts val="1200"/>
                        </a:spcAft>
                        <a:buFont typeface="Arial" panose="020B0604020202020204" pitchFamily="34" charset="0"/>
                        <a:buNone/>
                      </a:pPr>
                      <a:endParaRPr lang="en-US" sz="2000" dirty="0">
                        <a:latin typeface="+mn-lt"/>
                        <a:cs typeface="Arial" panose="020B0604020202020204" pitchFamily="34" charset="0"/>
                      </a:endParaRPr>
                    </a:p>
                    <a:p>
                      <a:pPr marL="285750" indent="-285750">
                        <a:lnSpc>
                          <a:spcPct val="150000"/>
                        </a:lnSpc>
                        <a:spcAft>
                          <a:spcPts val="1200"/>
                        </a:spcAft>
                        <a:buFont typeface="Arial" panose="020B0604020202020204" pitchFamily="34" charset="0"/>
                        <a:buChar char="•"/>
                      </a:pP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06430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11820958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BD7A-0706-9C18-5D0A-544C25FFC356}"/>
              </a:ext>
            </a:extLst>
          </p:cNvPr>
          <p:cNvSpPr>
            <a:spLocks noGrp="1"/>
          </p:cNvSpPr>
          <p:nvPr>
            <p:ph type="title"/>
          </p:nvPr>
        </p:nvSpPr>
        <p:spPr/>
        <p:txBody>
          <a:bodyPr/>
          <a:lstStyle/>
          <a:p>
            <a:r>
              <a:rPr lang="en-AU" dirty="0">
                <a:latin typeface="+mj-lt"/>
              </a:rPr>
              <a:t>3.1 The layout for moving cups analogy</a:t>
            </a:r>
          </a:p>
        </p:txBody>
      </p:sp>
      <p:grpSp>
        <p:nvGrpSpPr>
          <p:cNvPr id="5" name="Group 4" descr="A diagram of a battery and load">
            <a:extLst>
              <a:ext uri="{FF2B5EF4-FFF2-40B4-BE49-F238E27FC236}">
                <a16:creationId xmlns:a16="http://schemas.microsoft.com/office/drawing/2014/main" id="{0FB6C15D-178E-FFA5-0E41-9AA9CE11961C}"/>
              </a:ext>
            </a:extLst>
          </p:cNvPr>
          <p:cNvGrpSpPr/>
          <p:nvPr/>
        </p:nvGrpSpPr>
        <p:grpSpPr>
          <a:xfrm>
            <a:off x="426377" y="1595120"/>
            <a:ext cx="11339246" cy="4450614"/>
            <a:chOff x="278285" y="1666240"/>
            <a:chExt cx="11339246" cy="4450614"/>
          </a:xfrm>
        </p:grpSpPr>
        <p:pic>
          <p:nvPicPr>
            <p:cNvPr id="12" name="Picture 11" descr="A diagram of a battery and load">
              <a:extLst>
                <a:ext uri="{FF2B5EF4-FFF2-40B4-BE49-F238E27FC236}">
                  <a16:creationId xmlns:a16="http://schemas.microsoft.com/office/drawing/2014/main" id="{1DD88D13-4AA1-E7D3-BC6E-F8DA82F2186C}"/>
                </a:ext>
              </a:extLst>
            </p:cNvPr>
            <p:cNvPicPr>
              <a:picLocks noChangeAspect="1"/>
            </p:cNvPicPr>
            <p:nvPr/>
          </p:nvPicPr>
          <p:blipFill>
            <a:blip r:embed="rId3"/>
            <a:stretch>
              <a:fillRect/>
            </a:stretch>
          </p:blipFill>
          <p:spPr>
            <a:xfrm>
              <a:off x="278285" y="1666240"/>
              <a:ext cx="11339246" cy="4450614"/>
            </a:xfrm>
            <a:prstGeom prst="rect">
              <a:avLst/>
            </a:prstGeom>
          </p:spPr>
        </p:pic>
        <p:grpSp>
          <p:nvGrpSpPr>
            <p:cNvPr id="18" name="Group 17" descr="A diagram of a battery and load">
              <a:extLst>
                <a:ext uri="{FF2B5EF4-FFF2-40B4-BE49-F238E27FC236}">
                  <a16:creationId xmlns:a16="http://schemas.microsoft.com/office/drawing/2014/main" id="{9CF268D7-882D-5C0C-31F9-55C8179E26C7}"/>
                </a:ext>
              </a:extLst>
            </p:cNvPr>
            <p:cNvGrpSpPr/>
            <p:nvPr/>
          </p:nvGrpSpPr>
          <p:grpSpPr>
            <a:xfrm>
              <a:off x="5778155" y="2759075"/>
              <a:ext cx="296186" cy="2854325"/>
              <a:chOff x="5778155" y="2759075"/>
              <a:chExt cx="296186" cy="2854325"/>
            </a:xfrm>
          </p:grpSpPr>
          <p:grpSp>
            <p:nvGrpSpPr>
              <p:cNvPr id="13" name="Group 12">
                <a:extLst>
                  <a:ext uri="{FF2B5EF4-FFF2-40B4-BE49-F238E27FC236}">
                    <a16:creationId xmlns:a16="http://schemas.microsoft.com/office/drawing/2014/main" id="{1E7471ED-9BA0-18E8-1F4D-6C280062DE15}"/>
                  </a:ext>
                  <a:ext uri="{C183D7F6-B498-43B3-948B-1728B52AA6E4}">
                    <adec:decorative xmlns:adec="http://schemas.microsoft.com/office/drawing/2017/decorative" val="0"/>
                  </a:ext>
                </a:extLst>
              </p:cNvPr>
              <p:cNvGrpSpPr/>
              <p:nvPr/>
            </p:nvGrpSpPr>
            <p:grpSpPr>
              <a:xfrm>
                <a:off x="5778155" y="5273675"/>
                <a:ext cx="252868" cy="339725"/>
                <a:chOff x="5728832" y="5267325"/>
                <a:chExt cx="252868" cy="339725"/>
              </a:xfrm>
            </p:grpSpPr>
            <p:cxnSp>
              <p:nvCxnSpPr>
                <p:cNvPr id="7" name="Straight Connector 6">
                  <a:extLst>
                    <a:ext uri="{FF2B5EF4-FFF2-40B4-BE49-F238E27FC236}">
                      <a16:creationId xmlns:a16="http://schemas.microsoft.com/office/drawing/2014/main" id="{419AA885-1726-5E9B-6716-EFBFD71AF991}"/>
                    </a:ext>
                  </a:extLst>
                </p:cNvPr>
                <p:cNvCxnSpPr/>
                <p:nvPr/>
              </p:nvCxnSpPr>
              <p:spPr>
                <a:xfrm>
                  <a:off x="5772150" y="5603875"/>
                  <a:ext cx="166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E2729C-44B7-212A-49EA-0DAE251D273F}"/>
                    </a:ext>
                  </a:extLst>
                </p:cNvPr>
                <p:cNvCxnSpPr>
                  <a:cxnSpLocks/>
                </p:cNvCxnSpPr>
                <p:nvPr/>
              </p:nvCxnSpPr>
              <p:spPr>
                <a:xfrm flipV="1">
                  <a:off x="5938382" y="5267325"/>
                  <a:ext cx="43318" cy="336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7073E49-B18B-E9E2-3500-EAA06F025F28}"/>
                    </a:ext>
                  </a:extLst>
                </p:cNvPr>
                <p:cNvCxnSpPr>
                  <a:cxnSpLocks/>
                </p:cNvCxnSpPr>
                <p:nvPr/>
              </p:nvCxnSpPr>
              <p:spPr>
                <a:xfrm flipH="1" flipV="1">
                  <a:off x="5728832" y="5267325"/>
                  <a:ext cx="47846" cy="339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F99AD55A-3E51-2DA3-0E65-E4CF81C1FC5D}"/>
                  </a:ext>
                </a:extLst>
              </p:cNvPr>
              <p:cNvGrpSpPr/>
              <p:nvPr/>
            </p:nvGrpSpPr>
            <p:grpSpPr>
              <a:xfrm>
                <a:off x="5821473" y="2759075"/>
                <a:ext cx="252868" cy="339725"/>
                <a:chOff x="5728832" y="5267325"/>
                <a:chExt cx="252868" cy="339725"/>
              </a:xfrm>
            </p:grpSpPr>
            <p:cxnSp>
              <p:nvCxnSpPr>
                <p:cNvPr id="15" name="Straight Connector 14">
                  <a:extLst>
                    <a:ext uri="{FF2B5EF4-FFF2-40B4-BE49-F238E27FC236}">
                      <a16:creationId xmlns:a16="http://schemas.microsoft.com/office/drawing/2014/main" id="{58A935A1-9132-4233-EDCE-2A584A0DB203}"/>
                    </a:ext>
                  </a:extLst>
                </p:cNvPr>
                <p:cNvCxnSpPr/>
                <p:nvPr/>
              </p:nvCxnSpPr>
              <p:spPr>
                <a:xfrm>
                  <a:off x="5772150" y="5603875"/>
                  <a:ext cx="166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F20F002-4688-20A6-783D-11ABC4418A5C}"/>
                    </a:ext>
                  </a:extLst>
                </p:cNvPr>
                <p:cNvCxnSpPr>
                  <a:cxnSpLocks/>
                </p:cNvCxnSpPr>
                <p:nvPr/>
              </p:nvCxnSpPr>
              <p:spPr>
                <a:xfrm flipV="1">
                  <a:off x="5938382" y="5267325"/>
                  <a:ext cx="43318" cy="3365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41025B2-281E-A266-9B49-8DAF0DBD2266}"/>
                    </a:ext>
                  </a:extLst>
                </p:cNvPr>
                <p:cNvCxnSpPr>
                  <a:cxnSpLocks/>
                </p:cNvCxnSpPr>
                <p:nvPr/>
              </p:nvCxnSpPr>
              <p:spPr>
                <a:xfrm flipH="1" flipV="1">
                  <a:off x="5728832" y="5267325"/>
                  <a:ext cx="47846" cy="339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Slide Number Placeholder 2">
            <a:extLst>
              <a:ext uri="{FF2B5EF4-FFF2-40B4-BE49-F238E27FC236}">
                <a16:creationId xmlns:a16="http://schemas.microsoft.com/office/drawing/2014/main" id="{60ED1162-0EC9-03A1-C87E-EDBEA3C6C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62</a:t>
            </a:fld>
            <a:endParaRPr lang="en-AU"/>
          </a:p>
        </p:txBody>
      </p:sp>
    </p:spTree>
    <p:extLst>
      <p:ext uri="{BB962C8B-B14F-4D97-AF65-F5344CB8AC3E}">
        <p14:creationId xmlns:p14="http://schemas.microsoft.com/office/powerpoint/2010/main" val="115233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BD7A-0706-9C18-5D0A-544C25FFC356}"/>
              </a:ext>
            </a:extLst>
          </p:cNvPr>
          <p:cNvSpPr>
            <a:spLocks noGrp="1"/>
          </p:cNvSpPr>
          <p:nvPr>
            <p:ph type="title"/>
          </p:nvPr>
        </p:nvSpPr>
        <p:spPr/>
        <p:txBody>
          <a:bodyPr/>
          <a:lstStyle/>
          <a:p>
            <a:r>
              <a:rPr lang="en-AU" dirty="0">
                <a:latin typeface="+mj-lt"/>
              </a:rPr>
              <a:t>3.1 The water pump analogy </a:t>
            </a:r>
          </a:p>
        </p:txBody>
      </p:sp>
      <p:pic>
        <p:nvPicPr>
          <p:cNvPr id="4" name="Picture 3" descr="sciencepedagogics [licensed for non-commercial use only] Physics II  ELECTRIC CIRCUITS">
            <a:extLst>
              <a:ext uri="{FF2B5EF4-FFF2-40B4-BE49-F238E27FC236}">
                <a16:creationId xmlns:a16="http://schemas.microsoft.com/office/drawing/2014/main" id="{07538CF9-4A09-6AB7-37D1-B68C593E106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83145" y="1201100"/>
            <a:ext cx="7608936" cy="4763334"/>
          </a:xfrm>
          <a:prstGeom prst="rect">
            <a:avLst/>
          </a:prstGeom>
          <a:noFill/>
          <a:ln>
            <a:noFill/>
          </a:ln>
        </p:spPr>
      </p:pic>
      <p:sp>
        <p:nvSpPr>
          <p:cNvPr id="5" name="TextBox 4">
            <a:extLst>
              <a:ext uri="{FF2B5EF4-FFF2-40B4-BE49-F238E27FC236}">
                <a16:creationId xmlns:a16="http://schemas.microsoft.com/office/drawing/2014/main" id="{E0C3BECB-2D63-EAD8-AABC-9EF08B633C08}"/>
              </a:ext>
            </a:extLst>
          </p:cNvPr>
          <p:cNvSpPr txBox="1"/>
          <p:nvPr/>
        </p:nvSpPr>
        <p:spPr>
          <a:xfrm>
            <a:off x="3360268" y="6131900"/>
            <a:ext cx="6979640" cy="256066"/>
          </a:xfrm>
          <a:prstGeom prst="rect">
            <a:avLst/>
          </a:prstGeom>
          <a:noFill/>
        </p:spPr>
        <p:txBody>
          <a:bodyPr wrap="square" lIns="0" tIns="0" rIns="0" bIns="0" rtlCol="0">
            <a:noAutofit/>
          </a:bodyPr>
          <a:lstStyle/>
          <a:p>
            <a:pPr algn="l"/>
            <a:r>
              <a:rPr lang="en-AU" sz="1200" i="0" dirty="0">
                <a:solidFill>
                  <a:srgbClr val="0F0F0F"/>
                </a:solidFill>
                <a:effectLst/>
                <a:highlight>
                  <a:srgbClr val="FFFFFF"/>
                </a:highlight>
                <a:latin typeface="+mj-lt"/>
                <a:hlinkClick r:id="rId4"/>
              </a:rPr>
              <a:t>Introduction to Circuit Analysis - Water Analogy (2:38)</a:t>
            </a:r>
            <a:r>
              <a:rPr lang="en-AU" sz="1200" dirty="0">
                <a:effectLst/>
                <a:latin typeface="Arial" panose="020B0604020202020204" pitchFamily="34" charset="0"/>
                <a:ea typeface="Calibri" panose="020F0502020204030204" pitchFamily="34" charset="0"/>
              </a:rPr>
              <a:t> </a:t>
            </a:r>
            <a:r>
              <a:rPr lang="en-AU" sz="1200" i="0" dirty="0">
                <a:solidFill>
                  <a:srgbClr val="0F0F0F"/>
                </a:solidFill>
                <a:effectLst/>
                <a:highlight>
                  <a:srgbClr val="FFFFFF"/>
                </a:highlight>
                <a:latin typeface="+mj-lt"/>
              </a:rPr>
              <a:t>by John Santiago on YouTube.</a:t>
            </a:r>
          </a:p>
        </p:txBody>
      </p:sp>
      <p:sp>
        <p:nvSpPr>
          <p:cNvPr id="3" name="Slide Number Placeholder 2">
            <a:extLst>
              <a:ext uri="{FF2B5EF4-FFF2-40B4-BE49-F238E27FC236}">
                <a16:creationId xmlns:a16="http://schemas.microsoft.com/office/drawing/2014/main" id="{60ED1162-0EC9-03A1-C87E-EDBEA3C6C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63</a:t>
            </a:fld>
            <a:endParaRPr lang="en-AU"/>
          </a:p>
        </p:txBody>
      </p:sp>
    </p:spTree>
    <p:extLst>
      <p:ext uri="{BB962C8B-B14F-4D97-AF65-F5344CB8AC3E}">
        <p14:creationId xmlns:p14="http://schemas.microsoft.com/office/powerpoint/2010/main" val="208277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dirty="0">
                <a:latin typeface="+mj-lt"/>
              </a:rPr>
              <a:t>3.1 Venn diagram</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1088571" y="1094915"/>
            <a:ext cx="6484029" cy="542108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542885" y="1094915"/>
            <a:ext cx="6360917" cy="54210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819253" y="997716"/>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algn="ctr"/>
            <a:r>
              <a:rPr lang="en-AU" sz="1800" b="1" dirty="0">
                <a:solidFill>
                  <a:srgbClr val="000000"/>
                </a:solidFill>
                <a:latin typeface="+mj-lt"/>
                <a:ea typeface="Montserrat"/>
                <a:cs typeface="Montserrat"/>
                <a:sym typeface="Montserrat"/>
              </a:rPr>
              <a:t>Analogy 1</a:t>
            </a:r>
          </a:p>
        </p:txBody>
      </p:sp>
      <p:sp>
        <p:nvSpPr>
          <p:cNvPr id="19" name="Rectangle 18">
            <a:extLst>
              <a:ext uri="{FF2B5EF4-FFF2-40B4-BE49-F238E27FC236}">
                <a16:creationId xmlns:a16="http://schemas.microsoft.com/office/drawing/2014/main" id="{28BCDE22-1351-4A16-C0B7-073B34EDD9FC}"/>
              </a:ext>
            </a:extLst>
          </p:cNvPr>
          <p:cNvSpPr/>
          <p:nvPr/>
        </p:nvSpPr>
        <p:spPr>
          <a:xfrm>
            <a:off x="6553032" y="1000164"/>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525" algn="ctr"/>
            <a:r>
              <a:rPr lang="en-AU" sz="1800" b="1" dirty="0">
                <a:solidFill>
                  <a:srgbClr val="000000"/>
                </a:solidFill>
                <a:latin typeface="+mj-lt"/>
                <a:ea typeface="Montserrat"/>
                <a:cs typeface="Montserrat"/>
                <a:sym typeface="Montserrat"/>
              </a:rPr>
              <a:t>Analogy 2</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64</a:t>
            </a:fld>
            <a:endParaRPr lang="en-AU"/>
          </a:p>
        </p:txBody>
      </p:sp>
    </p:spTree>
    <p:extLst>
      <p:ext uri="{BB962C8B-B14F-4D97-AF65-F5344CB8AC3E}">
        <p14:creationId xmlns:p14="http://schemas.microsoft.com/office/powerpoint/2010/main" val="15509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4297B-A000-1E42-EF9D-190C019FF7D9}"/>
              </a:ext>
            </a:extLst>
          </p:cNvPr>
          <p:cNvSpPr>
            <a:spLocks noGrp="1"/>
          </p:cNvSpPr>
          <p:nvPr>
            <p:ph type="title"/>
          </p:nvPr>
        </p:nvSpPr>
        <p:spPr/>
        <p:txBody>
          <a:bodyPr/>
          <a:lstStyle/>
          <a:p>
            <a:r>
              <a:rPr lang="en-AU" dirty="0">
                <a:latin typeface="+mj-lt"/>
              </a:rPr>
              <a:t>3.1 Venn diagram – analysing electric circuit analogies</a:t>
            </a:r>
          </a:p>
        </p:txBody>
      </p:sp>
      <p:sp>
        <p:nvSpPr>
          <p:cNvPr id="6" name="Oval 5">
            <a:extLst>
              <a:ext uri="{FF2B5EF4-FFF2-40B4-BE49-F238E27FC236}">
                <a16:creationId xmlns:a16="http://schemas.microsoft.com/office/drawing/2014/main" id="{F40FBBE8-727B-87A8-B8AD-965366FE9D63}"/>
              </a:ext>
              <a:ext uri="{C183D7F6-B498-43B3-948B-1728B52AA6E4}">
                <adec:decorative xmlns:adec="http://schemas.microsoft.com/office/drawing/2017/decorative" val="1"/>
              </a:ext>
            </a:extLst>
          </p:cNvPr>
          <p:cNvSpPr/>
          <p:nvPr/>
        </p:nvSpPr>
        <p:spPr>
          <a:xfrm>
            <a:off x="936703" y="1094915"/>
            <a:ext cx="6635898" cy="5601085"/>
          </a:xfrm>
          <a:prstGeom prst="ellipse">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F4954616-3747-8B69-FB2C-D97D0A5DB9CB}"/>
              </a:ext>
              <a:ext uri="{C183D7F6-B498-43B3-948B-1728B52AA6E4}">
                <adec:decorative xmlns:adec="http://schemas.microsoft.com/office/drawing/2017/decorative" val="1"/>
              </a:ext>
            </a:extLst>
          </p:cNvPr>
          <p:cNvSpPr/>
          <p:nvPr/>
        </p:nvSpPr>
        <p:spPr>
          <a:xfrm>
            <a:off x="4594302" y="1094915"/>
            <a:ext cx="6520706" cy="560108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7F900B47-6AE5-BACB-BEFF-4A751DFDFF71}"/>
              </a:ext>
            </a:extLst>
          </p:cNvPr>
          <p:cNvSpPr/>
          <p:nvPr/>
        </p:nvSpPr>
        <p:spPr>
          <a:xfrm>
            <a:off x="2819253" y="997716"/>
            <a:ext cx="2639040" cy="54560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14325"/>
            <a:r>
              <a:rPr lang="en-AU" sz="1800" b="1" dirty="0">
                <a:solidFill>
                  <a:srgbClr val="000000"/>
                </a:solidFill>
                <a:latin typeface="+mj-lt"/>
                <a:ea typeface="Montserrat"/>
                <a:cs typeface="Montserrat"/>
                <a:sym typeface="Montserrat"/>
              </a:rPr>
              <a:t>The moving cups analogy</a:t>
            </a:r>
          </a:p>
        </p:txBody>
      </p:sp>
      <p:sp>
        <p:nvSpPr>
          <p:cNvPr id="14" name="TextBox 13">
            <a:extLst>
              <a:ext uri="{FF2B5EF4-FFF2-40B4-BE49-F238E27FC236}">
                <a16:creationId xmlns:a16="http://schemas.microsoft.com/office/drawing/2014/main" id="{D6FDA4DB-ABB8-D34D-639F-04BF7F208596}"/>
              </a:ext>
            </a:extLst>
          </p:cNvPr>
          <p:cNvSpPr txBox="1"/>
          <p:nvPr/>
        </p:nvSpPr>
        <p:spPr>
          <a:xfrm>
            <a:off x="2089958" y="1739864"/>
            <a:ext cx="2639039" cy="4120420"/>
          </a:xfrm>
          <a:prstGeom prst="rect">
            <a:avLst/>
          </a:prstGeom>
          <a:noFill/>
        </p:spPr>
        <p:txBody>
          <a:bodyPr wrap="square" lIns="0" tIns="0" rIns="0" bIns="0" rtlCol="0">
            <a:noAutofit/>
          </a:bodyPr>
          <a:lstStyle/>
          <a:p>
            <a:pPr>
              <a:lnSpc>
                <a:spcPct val="114000"/>
              </a:lnSpc>
              <a:spcAft>
                <a:spcPts val="600"/>
              </a:spcAft>
              <a:buClr>
                <a:srgbClr val="000000"/>
              </a:buClr>
              <a:buSzPts val="1200"/>
            </a:pPr>
            <a:r>
              <a:rPr lang="en-AU" sz="1600" b="1" dirty="0">
                <a:ea typeface="Montserrat"/>
                <a:cs typeface="Montserrat"/>
                <a:sym typeface="Montserrat"/>
              </a:rPr>
              <a:t>Electron movement</a:t>
            </a:r>
          </a:p>
          <a:p>
            <a:pPr>
              <a:lnSpc>
                <a:spcPct val="114000"/>
              </a:lnSpc>
              <a:spcAft>
                <a:spcPts val="600"/>
              </a:spcAft>
              <a:buClr>
                <a:srgbClr val="000000"/>
              </a:buClr>
              <a:buSzPts val="1200"/>
            </a:pPr>
            <a:r>
              <a:rPr lang="en-AU" sz="1600" dirty="0">
                <a:ea typeface="Montserrat"/>
                <a:cs typeface="Montserrat"/>
                <a:sym typeface="Montserrat"/>
              </a:rPr>
              <a:t>It represents the flow of charge carriers (electrons) through a circuit.</a:t>
            </a:r>
          </a:p>
          <a:p>
            <a:pPr>
              <a:lnSpc>
                <a:spcPct val="114000"/>
              </a:lnSpc>
              <a:spcAft>
                <a:spcPts val="600"/>
              </a:spcAft>
              <a:buClr>
                <a:srgbClr val="000000"/>
              </a:buClr>
              <a:buSzPts val="1200"/>
            </a:pPr>
            <a:r>
              <a:rPr lang="en-AU" sz="1600" b="1" dirty="0"/>
              <a:t>Wires</a:t>
            </a:r>
          </a:p>
          <a:p>
            <a:pPr>
              <a:lnSpc>
                <a:spcPct val="114000"/>
              </a:lnSpc>
              <a:spcAft>
                <a:spcPts val="600"/>
              </a:spcAft>
              <a:buClr>
                <a:srgbClr val="000000"/>
              </a:buClr>
              <a:buSzPts val="1200"/>
            </a:pPr>
            <a:r>
              <a:rPr lang="en-AU" sz="1600" dirty="0"/>
              <a:t>It illustrates the function of wires in conducting energy.</a:t>
            </a:r>
          </a:p>
          <a:p>
            <a:pPr>
              <a:lnSpc>
                <a:spcPct val="114000"/>
              </a:lnSpc>
              <a:spcAft>
                <a:spcPts val="600"/>
              </a:spcAft>
              <a:buClr>
                <a:srgbClr val="000000"/>
              </a:buClr>
              <a:buSzPts val="1200"/>
            </a:pPr>
            <a:r>
              <a:rPr lang="en-AU" sz="1600" b="1" dirty="0"/>
              <a:t>Component interaction</a:t>
            </a:r>
            <a:r>
              <a:rPr lang="en-AU" sz="1600" dirty="0"/>
              <a:t> Helps in visualising how different components in a circuit interact, such as how a battery pushes electrons through a circuit to power a device.</a:t>
            </a:r>
          </a:p>
        </p:txBody>
      </p:sp>
      <p:sp>
        <p:nvSpPr>
          <p:cNvPr id="19" name="Rectangle 18">
            <a:extLst>
              <a:ext uri="{FF2B5EF4-FFF2-40B4-BE49-F238E27FC236}">
                <a16:creationId xmlns:a16="http://schemas.microsoft.com/office/drawing/2014/main" id="{28BCDE22-1351-4A16-C0B7-073B34EDD9FC}"/>
              </a:ext>
            </a:extLst>
          </p:cNvPr>
          <p:cNvSpPr/>
          <p:nvPr/>
        </p:nvSpPr>
        <p:spPr>
          <a:xfrm>
            <a:off x="6553032" y="1000164"/>
            <a:ext cx="2743200" cy="54560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06400"/>
            <a:r>
              <a:rPr lang="en-AU" sz="1800" b="1" dirty="0">
                <a:solidFill>
                  <a:srgbClr val="000000"/>
                </a:solidFill>
                <a:latin typeface="+mj-lt"/>
                <a:ea typeface="Montserrat"/>
                <a:cs typeface="Montserrat"/>
                <a:sym typeface="Montserrat"/>
              </a:rPr>
              <a:t>The water pump analogy</a:t>
            </a:r>
          </a:p>
        </p:txBody>
      </p:sp>
      <p:sp>
        <p:nvSpPr>
          <p:cNvPr id="16" name="TextBox 15">
            <a:extLst>
              <a:ext uri="{FF2B5EF4-FFF2-40B4-BE49-F238E27FC236}">
                <a16:creationId xmlns:a16="http://schemas.microsoft.com/office/drawing/2014/main" id="{11A699E6-678A-3333-E065-596A1C63AA0F}"/>
              </a:ext>
            </a:extLst>
          </p:cNvPr>
          <p:cNvSpPr txBox="1"/>
          <p:nvPr/>
        </p:nvSpPr>
        <p:spPr>
          <a:xfrm>
            <a:off x="7642457" y="1850612"/>
            <a:ext cx="2334846" cy="4120420"/>
          </a:xfrm>
          <a:prstGeom prst="rect">
            <a:avLst/>
          </a:prstGeom>
          <a:noFill/>
        </p:spPr>
        <p:txBody>
          <a:bodyPr wrap="square" lIns="0" tIns="0" rIns="0" bIns="0" rtlCol="0">
            <a:noAutofit/>
          </a:bodyPr>
          <a:lstStyle/>
          <a:p>
            <a:pPr>
              <a:lnSpc>
                <a:spcPct val="114000"/>
              </a:lnSpc>
              <a:spcAft>
                <a:spcPts val="600"/>
              </a:spcAft>
              <a:buClr>
                <a:srgbClr val="000000"/>
              </a:buClr>
              <a:buSzPts val="1200"/>
            </a:pPr>
            <a:r>
              <a:rPr lang="en-AU" sz="1600" b="1" dirty="0">
                <a:ea typeface="Montserrat"/>
                <a:cs typeface="Montserrat"/>
                <a:sym typeface="Montserrat"/>
              </a:rPr>
              <a:t>Energy transformation</a:t>
            </a:r>
            <a:r>
              <a:rPr lang="en-AU" sz="1600" dirty="0">
                <a:ea typeface="Montserrat"/>
                <a:cs typeface="Montserrat"/>
                <a:sym typeface="Montserrat"/>
              </a:rPr>
              <a:t> It provides a clear picture of how energy from a source (water or battery) is transformed by load (water wheel or light bulb).</a:t>
            </a:r>
          </a:p>
          <a:p>
            <a:pPr>
              <a:lnSpc>
                <a:spcPct val="114000"/>
              </a:lnSpc>
              <a:spcAft>
                <a:spcPts val="600"/>
              </a:spcAft>
              <a:buClr>
                <a:srgbClr val="000000"/>
              </a:buClr>
              <a:buSzPts val="1200"/>
            </a:pPr>
            <a:r>
              <a:rPr lang="en" sz="1600" b="1" dirty="0">
                <a:ea typeface="Montserrat"/>
                <a:cs typeface="Montserrat"/>
                <a:sym typeface="Montserrat"/>
              </a:rPr>
              <a:t>Potential difference</a:t>
            </a:r>
          </a:p>
          <a:p>
            <a:pPr>
              <a:lnSpc>
                <a:spcPct val="114000"/>
              </a:lnSpc>
              <a:spcAft>
                <a:spcPts val="600"/>
              </a:spcAft>
              <a:buClr>
                <a:srgbClr val="000000"/>
              </a:buClr>
              <a:buSzPts val="1200"/>
            </a:pPr>
            <a:r>
              <a:rPr lang="en" sz="1600" dirty="0">
                <a:ea typeface="Montserrat"/>
                <a:cs typeface="Montserrat"/>
                <a:sym typeface="Montserrat"/>
              </a:rPr>
              <a:t>It illustrates how the greater pressure difference (voltage) pushes more water (electrons).</a:t>
            </a:r>
          </a:p>
        </p:txBody>
      </p:sp>
      <p:sp>
        <p:nvSpPr>
          <p:cNvPr id="15" name="TextBox 14">
            <a:extLst>
              <a:ext uri="{FF2B5EF4-FFF2-40B4-BE49-F238E27FC236}">
                <a16:creationId xmlns:a16="http://schemas.microsoft.com/office/drawing/2014/main" id="{DD2354F9-B681-332A-4893-7F2EFC537899}"/>
              </a:ext>
            </a:extLst>
          </p:cNvPr>
          <p:cNvSpPr txBox="1"/>
          <p:nvPr/>
        </p:nvSpPr>
        <p:spPr>
          <a:xfrm>
            <a:off x="5133109" y="2398874"/>
            <a:ext cx="2126673" cy="3128742"/>
          </a:xfrm>
          <a:prstGeom prst="rect">
            <a:avLst/>
          </a:prstGeom>
          <a:noFill/>
        </p:spPr>
        <p:txBody>
          <a:bodyPr wrap="square" lIns="0" tIns="0" rIns="0" bIns="0" rtlCol="0">
            <a:noAutofit/>
          </a:bodyPr>
          <a:lstStyle/>
          <a:p>
            <a:pPr>
              <a:lnSpc>
                <a:spcPct val="114000"/>
              </a:lnSpc>
              <a:spcAft>
                <a:spcPts val="600"/>
              </a:spcAft>
              <a:buClr>
                <a:srgbClr val="000000"/>
              </a:buClr>
              <a:buSzPts val="1200"/>
            </a:pPr>
            <a:r>
              <a:rPr lang="en-AU" sz="1600" b="1" dirty="0">
                <a:sym typeface="Montserrat"/>
              </a:rPr>
              <a:t>Battery</a:t>
            </a:r>
          </a:p>
          <a:p>
            <a:pPr>
              <a:lnSpc>
                <a:spcPct val="114000"/>
              </a:lnSpc>
              <a:spcAft>
                <a:spcPts val="600"/>
              </a:spcAft>
              <a:buClr>
                <a:srgbClr val="000000"/>
              </a:buClr>
              <a:buSzPts val="1200"/>
            </a:pPr>
            <a:r>
              <a:rPr lang="en-AU" sz="1600" dirty="0">
                <a:sym typeface="Montserrat"/>
              </a:rPr>
              <a:t>Both c</a:t>
            </a:r>
            <a:r>
              <a:rPr lang="en-AU" sz="1600" dirty="0"/>
              <a:t>learly illustrate the role of the battery in supplying energy. </a:t>
            </a:r>
          </a:p>
          <a:p>
            <a:pPr>
              <a:lnSpc>
                <a:spcPct val="114000"/>
              </a:lnSpc>
              <a:spcAft>
                <a:spcPts val="600"/>
              </a:spcAft>
              <a:buClr>
                <a:srgbClr val="000000"/>
              </a:buClr>
              <a:buSzPts val="1200"/>
            </a:pPr>
            <a:r>
              <a:rPr lang="en" sz="1600" b="1" dirty="0">
                <a:ea typeface="Montserrat"/>
                <a:cs typeface="Montserrat"/>
                <a:sym typeface="Montserrat"/>
              </a:rPr>
              <a:t>Load</a:t>
            </a:r>
          </a:p>
          <a:p>
            <a:pPr>
              <a:lnSpc>
                <a:spcPct val="114000"/>
              </a:lnSpc>
              <a:spcAft>
                <a:spcPts val="600"/>
              </a:spcAft>
              <a:buClr>
                <a:srgbClr val="000000"/>
              </a:buClr>
              <a:buSzPts val="1200"/>
            </a:pPr>
            <a:r>
              <a:rPr lang="en" sz="1600" dirty="0">
                <a:ea typeface="Montserrat"/>
                <a:cs typeface="Montserrat"/>
                <a:sym typeface="Montserrat"/>
              </a:rPr>
              <a:t>Both illustrate that load is a device that transforms energy.</a:t>
            </a:r>
          </a:p>
        </p:txBody>
      </p:sp>
      <p:sp>
        <p:nvSpPr>
          <p:cNvPr id="2" name="Slide Number Placeholder 1">
            <a:extLst>
              <a:ext uri="{FF2B5EF4-FFF2-40B4-BE49-F238E27FC236}">
                <a16:creationId xmlns:a16="http://schemas.microsoft.com/office/drawing/2014/main" id="{AA59A803-9DB5-4686-CCD1-1D0217BAE38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65</a:t>
            </a:fld>
            <a:endParaRPr lang="en-AU"/>
          </a:p>
        </p:txBody>
      </p:sp>
    </p:spTree>
    <p:extLst>
      <p:ext uri="{BB962C8B-B14F-4D97-AF65-F5344CB8AC3E}">
        <p14:creationId xmlns:p14="http://schemas.microsoft.com/office/powerpoint/2010/main" val="15329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3.2 Constructing electric circuits</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1400732065"/>
              </p:ext>
            </p:extLst>
          </p:nvPr>
        </p:nvGraphicFramePr>
        <p:xfrm>
          <a:off x="359998" y="1916174"/>
          <a:ext cx="11126369" cy="2813050"/>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to construct and compare electric circuits </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the components of an electric circuit</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draw electric circuits using circuit symbols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construct electric circuits.</a:t>
                      </a:r>
                    </a:p>
                    <a:p>
                      <a:pPr marL="285750" indent="-285750">
                        <a:lnSpc>
                          <a:spcPct val="150000"/>
                        </a:lnSpc>
                        <a:spcAft>
                          <a:spcPts val="1200"/>
                        </a:spcAft>
                        <a:buFont typeface="Arial" panose="020B0604020202020204" pitchFamily="34" charset="0"/>
                        <a:buChar char="•"/>
                      </a:pP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064308"/>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2480986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p:txBody>
          <a:bodyPr/>
          <a:lstStyle/>
          <a:p>
            <a:r>
              <a:rPr lang="en-AU" dirty="0">
                <a:latin typeface="+mj-lt"/>
              </a:rPr>
              <a:t>3.2 Review electric circuits (1 of 2)</a:t>
            </a:r>
          </a:p>
        </p:txBody>
      </p:sp>
      <p:sp>
        <p:nvSpPr>
          <p:cNvPr id="24" name="Content Placeholder 23">
            <a:extLst>
              <a:ext uri="{FF2B5EF4-FFF2-40B4-BE49-F238E27FC236}">
                <a16:creationId xmlns:a16="http://schemas.microsoft.com/office/drawing/2014/main" id="{BE41880B-BFDB-401F-4409-FA24E89EF74E}"/>
              </a:ext>
            </a:extLst>
          </p:cNvPr>
          <p:cNvSpPr>
            <a:spLocks noGrp="1"/>
          </p:cNvSpPr>
          <p:nvPr>
            <p:ph type="body" sz="quarter" idx="18"/>
          </p:nvPr>
        </p:nvSpPr>
        <p:spPr/>
        <p:txBody>
          <a:bodyPr/>
          <a:lstStyle/>
          <a:p>
            <a:r>
              <a:rPr lang="en-AU">
                <a:latin typeface="+mj-lt"/>
              </a:rPr>
              <a:t>An electric circuit</a:t>
            </a:r>
          </a:p>
        </p:txBody>
      </p:sp>
      <p:sp>
        <p:nvSpPr>
          <p:cNvPr id="27" name="TextBox 26">
            <a:extLst>
              <a:ext uri="{FF2B5EF4-FFF2-40B4-BE49-F238E27FC236}">
                <a16:creationId xmlns:a16="http://schemas.microsoft.com/office/drawing/2014/main" id="{D550428F-A1EC-4CC4-5030-0E5D58EE471F}"/>
              </a:ext>
            </a:extLst>
          </p:cNvPr>
          <p:cNvSpPr txBox="1"/>
          <p:nvPr/>
        </p:nvSpPr>
        <p:spPr>
          <a:xfrm>
            <a:off x="347999" y="1711664"/>
            <a:ext cx="6087525" cy="906830"/>
          </a:xfrm>
          <a:prstGeom prst="rect">
            <a:avLst/>
          </a:prstGeom>
          <a:noFill/>
        </p:spPr>
        <p:txBody>
          <a:bodyPr wrap="square" lIns="0" tIns="0" rIns="0" bIns="0" rtlCol="0">
            <a:noAutofit/>
          </a:bodyPr>
          <a:lstStyle/>
          <a:p>
            <a:pPr>
              <a:lnSpc>
                <a:spcPct val="150000"/>
              </a:lnSpc>
              <a:spcAft>
                <a:spcPts val="1200"/>
              </a:spcAft>
            </a:pPr>
            <a:r>
              <a:rPr lang="en-AU" sz="1800" dirty="0"/>
              <a:t>A complete loop of conducting material through which electric charges flow.</a:t>
            </a:r>
          </a:p>
        </p:txBody>
      </p:sp>
      <p:sp>
        <p:nvSpPr>
          <p:cNvPr id="36" name="TextBox 35">
            <a:extLst>
              <a:ext uri="{FF2B5EF4-FFF2-40B4-BE49-F238E27FC236}">
                <a16:creationId xmlns:a16="http://schemas.microsoft.com/office/drawing/2014/main" id="{D8C04672-F0CD-85BB-ED79-A719430BD0DE}"/>
              </a:ext>
            </a:extLst>
          </p:cNvPr>
          <p:cNvSpPr txBox="1"/>
          <p:nvPr/>
        </p:nvSpPr>
        <p:spPr>
          <a:xfrm>
            <a:off x="325872" y="2718646"/>
            <a:ext cx="3645267" cy="3284157"/>
          </a:xfrm>
          <a:prstGeom prst="rect">
            <a:avLst/>
          </a:prstGeom>
          <a:noFill/>
        </p:spPr>
        <p:txBody>
          <a:bodyPr wrap="square" lIns="0" tIns="0" rIns="0" bIns="0" rtlCol="0">
            <a:noAutofit/>
          </a:bodyPr>
          <a:lstStyle/>
          <a:p>
            <a:pPr algn="l">
              <a:lnSpc>
                <a:spcPct val="150000"/>
              </a:lnSpc>
              <a:spcAft>
                <a:spcPts val="1200"/>
              </a:spcAft>
            </a:pPr>
            <a:r>
              <a:rPr lang="en-AU" sz="1800" b="1" dirty="0">
                <a:latin typeface="+mj-lt"/>
              </a:rPr>
              <a:t>Components of an electric circuit</a:t>
            </a:r>
          </a:p>
          <a:p>
            <a:pPr marL="285750" indent="-285750" algn="l">
              <a:lnSpc>
                <a:spcPct val="150000"/>
              </a:lnSpc>
              <a:spcAft>
                <a:spcPts val="1200"/>
              </a:spcAft>
              <a:buFont typeface="Arial" panose="020B0604020202020204" pitchFamily="34" charset="0"/>
              <a:buChar char="•"/>
            </a:pPr>
            <a:r>
              <a:rPr lang="en-AU" sz="1800" dirty="0"/>
              <a:t>A conducting path (wires)</a:t>
            </a:r>
          </a:p>
          <a:p>
            <a:pPr marL="285750" indent="-285750" algn="l">
              <a:lnSpc>
                <a:spcPct val="150000"/>
              </a:lnSpc>
              <a:spcAft>
                <a:spcPts val="1200"/>
              </a:spcAft>
              <a:buFont typeface="Arial" panose="020B0604020202020204" pitchFamily="34" charset="0"/>
              <a:buChar char="•"/>
            </a:pPr>
            <a:r>
              <a:rPr lang="en-AU" sz="1800" dirty="0"/>
              <a:t>Battery</a:t>
            </a:r>
          </a:p>
          <a:p>
            <a:pPr marL="285750" indent="-285750" algn="l">
              <a:lnSpc>
                <a:spcPct val="150000"/>
              </a:lnSpc>
              <a:spcAft>
                <a:spcPts val="1200"/>
              </a:spcAft>
              <a:buFont typeface="Arial" panose="020B0604020202020204" pitchFamily="34" charset="0"/>
              <a:buChar char="•"/>
            </a:pPr>
            <a:r>
              <a:rPr lang="en-AU" sz="1800" dirty="0"/>
              <a:t>Load</a:t>
            </a:r>
          </a:p>
          <a:p>
            <a:pPr marL="285750" indent="-285750" algn="l">
              <a:lnSpc>
                <a:spcPct val="150000"/>
              </a:lnSpc>
              <a:spcAft>
                <a:spcPts val="1200"/>
              </a:spcAft>
              <a:buFont typeface="Arial" panose="020B0604020202020204" pitchFamily="34" charset="0"/>
              <a:buChar char="•"/>
            </a:pPr>
            <a:r>
              <a:rPr lang="en-AU" sz="1800" dirty="0"/>
              <a:t>Switch</a:t>
            </a:r>
          </a:p>
          <a:p>
            <a:pPr marL="285750" indent="-285750" algn="l">
              <a:lnSpc>
                <a:spcPct val="150000"/>
              </a:lnSpc>
              <a:spcAft>
                <a:spcPts val="1200"/>
              </a:spcAft>
              <a:buFont typeface="Arial" panose="020B0604020202020204" pitchFamily="34" charset="0"/>
              <a:buChar char="•"/>
            </a:pPr>
            <a:endParaRPr lang="en-AU" sz="1800" dirty="0"/>
          </a:p>
        </p:txBody>
      </p:sp>
      <p:cxnSp>
        <p:nvCxnSpPr>
          <p:cNvPr id="8" name="Straight Connector 7">
            <a:extLst>
              <a:ext uri="{FF2B5EF4-FFF2-40B4-BE49-F238E27FC236}">
                <a16:creationId xmlns:a16="http://schemas.microsoft.com/office/drawing/2014/main" id="{A83F21E1-C2CC-0C2B-52F1-35E5084F0F41}"/>
              </a:ext>
              <a:ext uri="{C183D7F6-B498-43B3-948B-1728B52AA6E4}">
                <adec:decorative xmlns:adec="http://schemas.microsoft.com/office/drawing/2017/decorative" val="1"/>
              </a:ext>
            </a:extLst>
          </p:cNvPr>
          <p:cNvCxnSpPr>
            <a:cxnSpLocks/>
          </p:cNvCxnSpPr>
          <p:nvPr/>
        </p:nvCxnSpPr>
        <p:spPr>
          <a:xfrm>
            <a:off x="8378647" y="2388806"/>
            <a:ext cx="0" cy="35441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2A42089-D61A-6CC0-1139-5DEE0A06EA55}"/>
              </a:ext>
              <a:ext uri="{C183D7F6-B498-43B3-948B-1728B52AA6E4}">
                <adec:decorative xmlns:adec="http://schemas.microsoft.com/office/drawing/2017/decorative" val="1"/>
              </a:ext>
            </a:extLst>
          </p:cNvPr>
          <p:cNvCxnSpPr>
            <a:cxnSpLocks/>
          </p:cNvCxnSpPr>
          <p:nvPr/>
        </p:nvCxnSpPr>
        <p:spPr>
          <a:xfrm>
            <a:off x="7444928" y="4238639"/>
            <a:ext cx="0" cy="3315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CC1F70-153B-09A9-2A54-C86F770676CF}"/>
              </a:ext>
              <a:ext uri="{C183D7F6-B498-43B3-948B-1728B52AA6E4}">
                <adec:decorative xmlns:adec="http://schemas.microsoft.com/office/drawing/2017/decorative" val="1"/>
              </a:ext>
            </a:extLst>
          </p:cNvPr>
          <p:cNvCxnSpPr>
            <a:cxnSpLocks/>
          </p:cNvCxnSpPr>
          <p:nvPr/>
        </p:nvCxnSpPr>
        <p:spPr>
          <a:xfrm>
            <a:off x="9328592" y="4244615"/>
            <a:ext cx="0" cy="3315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38" name="Picture 37" descr="A diagram of an electric circuit.">
            <a:extLst>
              <a:ext uri="{FF2B5EF4-FFF2-40B4-BE49-F238E27FC236}">
                <a16:creationId xmlns:a16="http://schemas.microsoft.com/office/drawing/2014/main" id="{8448A284-2AEF-4B30-37E4-E9DC15C664FD}"/>
              </a:ext>
            </a:extLst>
          </p:cNvPr>
          <p:cNvPicPr>
            <a:picLocks noChangeAspect="1"/>
          </p:cNvPicPr>
          <p:nvPr/>
        </p:nvPicPr>
        <p:blipFill>
          <a:blip r:embed="rId3"/>
          <a:stretch>
            <a:fillRect/>
          </a:stretch>
        </p:blipFill>
        <p:spPr>
          <a:xfrm>
            <a:off x="5863714" y="2603915"/>
            <a:ext cx="5163082" cy="1692022"/>
          </a:xfrm>
          <a:prstGeom prst="rect">
            <a:avLst/>
          </a:prstGeom>
        </p:spPr>
      </p:pic>
      <p:sp>
        <p:nvSpPr>
          <p:cNvPr id="3" name="Rounded Rectangle 4">
            <a:extLst>
              <a:ext uri="{FF2B5EF4-FFF2-40B4-BE49-F238E27FC236}">
                <a16:creationId xmlns:a16="http://schemas.microsoft.com/office/drawing/2014/main" id="{6333FCAB-9608-55C9-DE55-34ECC35E7B03}"/>
              </a:ext>
            </a:extLst>
          </p:cNvPr>
          <p:cNvSpPr/>
          <p:nvPr/>
        </p:nvSpPr>
        <p:spPr>
          <a:xfrm>
            <a:off x="6138328" y="3119093"/>
            <a:ext cx="4632870" cy="6992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Aft>
                <a:spcPts val="1200"/>
              </a:spcAft>
            </a:pPr>
            <a:r>
              <a:rPr lang="en-AU" sz="1800" dirty="0">
                <a:solidFill>
                  <a:schemeClr val="tx1"/>
                </a:solidFill>
                <a:ea typeface="Calibri" panose="020F0502020204030204" pitchFamily="34" charset="0"/>
              </a:rPr>
              <a:t>It is needed for the flow of electric charges.</a:t>
            </a:r>
          </a:p>
        </p:txBody>
      </p:sp>
      <p:sp>
        <p:nvSpPr>
          <p:cNvPr id="5" name="Rounded Rectangle 4">
            <a:extLst>
              <a:ext uri="{FF2B5EF4-FFF2-40B4-BE49-F238E27FC236}">
                <a16:creationId xmlns:a16="http://schemas.microsoft.com/office/drawing/2014/main" id="{7D3427C0-C314-25D8-5FFC-FDD2EE7B5771}"/>
              </a:ext>
            </a:extLst>
          </p:cNvPr>
          <p:cNvSpPr/>
          <p:nvPr/>
        </p:nvSpPr>
        <p:spPr>
          <a:xfrm>
            <a:off x="7027548" y="1711664"/>
            <a:ext cx="2854430" cy="699228"/>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200"/>
              </a:spcAft>
            </a:pPr>
            <a:r>
              <a:rPr lang="en-AU" sz="1800" dirty="0">
                <a:solidFill>
                  <a:schemeClr val="tx1"/>
                </a:solidFill>
                <a:effectLst/>
                <a:ea typeface="Calibri" panose="020F0502020204030204" pitchFamily="34" charset="0"/>
              </a:rPr>
              <a:t>It stores energy. </a:t>
            </a:r>
          </a:p>
        </p:txBody>
      </p:sp>
      <p:sp>
        <p:nvSpPr>
          <p:cNvPr id="6" name="Rounded Rectangle 5">
            <a:extLst>
              <a:ext uri="{FF2B5EF4-FFF2-40B4-BE49-F238E27FC236}">
                <a16:creationId xmlns:a16="http://schemas.microsoft.com/office/drawing/2014/main" id="{D73374DD-70A0-8E03-3857-980D7269750C}"/>
              </a:ext>
            </a:extLst>
          </p:cNvPr>
          <p:cNvSpPr/>
          <p:nvPr/>
        </p:nvSpPr>
        <p:spPr>
          <a:xfrm>
            <a:off x="9011698" y="4558212"/>
            <a:ext cx="2854430" cy="145706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spcAft>
                <a:spcPts val="1200"/>
              </a:spcAft>
            </a:pPr>
            <a:r>
              <a:rPr lang="en-AU" sz="1800" dirty="0">
                <a:solidFill>
                  <a:schemeClr val="tx1"/>
                </a:solidFill>
                <a:effectLst/>
                <a:ea typeface="Calibri" panose="020F0502020204030204" pitchFamily="34" charset="0"/>
              </a:rPr>
              <a:t>It transforms electrical energy into another type of energy.</a:t>
            </a:r>
            <a:endParaRPr lang="en-AU" sz="1800" dirty="0">
              <a:solidFill>
                <a:schemeClr val="tx1"/>
              </a:solidFill>
            </a:endParaRPr>
          </a:p>
        </p:txBody>
      </p:sp>
      <p:sp>
        <p:nvSpPr>
          <p:cNvPr id="2" name="Rounded Rectangle 1">
            <a:extLst>
              <a:ext uri="{FF2B5EF4-FFF2-40B4-BE49-F238E27FC236}">
                <a16:creationId xmlns:a16="http://schemas.microsoft.com/office/drawing/2014/main" id="{D1183752-8B97-EB46-6CA4-76F209983D06}"/>
              </a:ext>
            </a:extLst>
          </p:cNvPr>
          <p:cNvSpPr/>
          <p:nvPr/>
        </p:nvSpPr>
        <p:spPr>
          <a:xfrm>
            <a:off x="4902685" y="4558212"/>
            <a:ext cx="2854430" cy="1457062"/>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9388">
              <a:lnSpc>
                <a:spcPct val="150000"/>
              </a:lnSpc>
              <a:spcAft>
                <a:spcPts val="1200"/>
              </a:spcAft>
            </a:pPr>
            <a:r>
              <a:rPr lang="en-AU" sz="1800" dirty="0">
                <a:solidFill>
                  <a:schemeClr val="tx1"/>
                </a:solidFill>
                <a:effectLst/>
                <a:ea typeface="Calibri" panose="020F0502020204030204" pitchFamily="34" charset="0"/>
                <a:cs typeface="Arial" panose="020B0604020202020204" pitchFamily="34" charset="0"/>
              </a:rPr>
              <a:t>It controls the flow of electric</a:t>
            </a:r>
            <a:r>
              <a:rPr lang="en-AU" sz="1800" dirty="0">
                <a:solidFill>
                  <a:schemeClr val="tx1"/>
                </a:solidFill>
                <a:ea typeface="Calibri" panose="020F0502020204030204" pitchFamily="34" charset="0"/>
                <a:cs typeface="Arial" panose="020B0604020202020204" pitchFamily="34" charset="0"/>
              </a:rPr>
              <a:t> charge </a:t>
            </a:r>
            <a:r>
              <a:rPr lang="en-AU" sz="1800" dirty="0">
                <a:solidFill>
                  <a:schemeClr val="tx1"/>
                </a:solidFill>
                <a:effectLst/>
                <a:ea typeface="Calibri" panose="020F0502020204030204" pitchFamily="34" charset="0"/>
                <a:cs typeface="Arial" panose="020B0604020202020204" pitchFamily="34" charset="0"/>
              </a:rPr>
              <a:t>in the circuit.</a:t>
            </a:r>
          </a:p>
        </p:txBody>
      </p:sp>
      <p:sp>
        <p:nvSpPr>
          <p:cNvPr id="12" name="Slide Number Placeholder 11">
            <a:extLst>
              <a:ext uri="{FF2B5EF4-FFF2-40B4-BE49-F238E27FC236}">
                <a16:creationId xmlns:a16="http://schemas.microsoft.com/office/drawing/2014/main" id="{813259F3-9C33-6AE1-09FE-64303B77142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67</a:t>
            </a:fld>
            <a:endParaRPr lang="en-AU"/>
          </a:p>
        </p:txBody>
      </p:sp>
    </p:spTree>
    <p:extLst>
      <p:ext uri="{BB962C8B-B14F-4D97-AF65-F5344CB8AC3E}">
        <p14:creationId xmlns:p14="http://schemas.microsoft.com/office/powerpoint/2010/main" val="328213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59999" y="360000"/>
            <a:ext cx="11484000" cy="545601"/>
          </a:xfrm>
        </p:spPr>
        <p:txBody>
          <a:bodyPr/>
          <a:lstStyle/>
          <a:p>
            <a:r>
              <a:rPr lang="en-AU" dirty="0">
                <a:latin typeface="+mj-lt"/>
              </a:rPr>
              <a:t>3.2 Review electric circuits (2 of 2)</a:t>
            </a:r>
          </a:p>
        </p:txBody>
      </p:sp>
      <p:sp>
        <p:nvSpPr>
          <p:cNvPr id="13" name="Rectangle: Rounded Corners 12">
            <a:extLst>
              <a:ext uri="{FF2B5EF4-FFF2-40B4-BE49-F238E27FC236}">
                <a16:creationId xmlns:a16="http://schemas.microsoft.com/office/drawing/2014/main" id="{04CE0BBC-5DCD-D7B6-EDC7-885F0F11E0D4}"/>
              </a:ext>
              <a:ext uri="{C183D7F6-B498-43B3-948B-1728B52AA6E4}">
                <adec:decorative xmlns:adec="http://schemas.microsoft.com/office/drawing/2017/decorative" val="1"/>
              </a:ext>
            </a:extLst>
          </p:cNvPr>
          <p:cNvSpPr/>
          <p:nvPr/>
        </p:nvSpPr>
        <p:spPr>
          <a:xfrm>
            <a:off x="5967697" y="905601"/>
            <a:ext cx="5864303" cy="5592399"/>
          </a:xfrm>
          <a:prstGeom prst="roundRect">
            <a:avLst>
              <a:gd name="adj" fmla="val 332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1">
            <a:extLst>
              <a:ext uri="{FF2B5EF4-FFF2-40B4-BE49-F238E27FC236}">
                <a16:creationId xmlns:a16="http://schemas.microsoft.com/office/drawing/2014/main" id="{9FA12854-9E57-508D-3A70-B7C72486044A}"/>
              </a:ext>
            </a:extLst>
          </p:cNvPr>
          <p:cNvSpPr>
            <a:spLocks noGrp="1"/>
          </p:cNvSpPr>
          <p:nvPr>
            <p:ph type="body" sz="quarter" idx="18"/>
          </p:nvPr>
        </p:nvSpPr>
        <p:spPr>
          <a:xfrm>
            <a:off x="359999" y="982520"/>
            <a:ext cx="11483999" cy="310015"/>
          </a:xfrm>
        </p:spPr>
        <p:txBody>
          <a:bodyPr/>
          <a:lstStyle/>
          <a:p>
            <a:r>
              <a:rPr lang="en-US" dirty="0"/>
              <a:t>An electric circuit</a:t>
            </a:r>
            <a:endParaRPr lang="en-AU" dirty="0"/>
          </a:p>
        </p:txBody>
      </p:sp>
      <p:pic>
        <p:nvPicPr>
          <p:cNvPr id="28" name="Picture 27">
            <a:extLst>
              <a:ext uri="{FF2B5EF4-FFF2-40B4-BE49-F238E27FC236}">
                <a16:creationId xmlns:a16="http://schemas.microsoft.com/office/drawing/2014/main" id="{6F318B55-6DFD-D9B5-EBE8-A06D13B2F2E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999" y="1249378"/>
            <a:ext cx="5163082" cy="1692022"/>
          </a:xfrm>
          <a:prstGeom prst="rect">
            <a:avLst/>
          </a:prstGeom>
        </p:spPr>
      </p:pic>
      <p:sp>
        <p:nvSpPr>
          <p:cNvPr id="29" name="TextBox 28">
            <a:extLst>
              <a:ext uri="{FF2B5EF4-FFF2-40B4-BE49-F238E27FC236}">
                <a16:creationId xmlns:a16="http://schemas.microsoft.com/office/drawing/2014/main" id="{A82963EC-912B-401F-FC7F-E889766F88EE}"/>
              </a:ext>
            </a:extLst>
          </p:cNvPr>
          <p:cNvSpPr txBox="1"/>
          <p:nvPr/>
        </p:nvSpPr>
        <p:spPr>
          <a:xfrm>
            <a:off x="381991" y="2849781"/>
            <a:ext cx="5241881" cy="1158438"/>
          </a:xfrm>
          <a:prstGeom prst="rect">
            <a:avLst/>
          </a:prstGeom>
          <a:noFill/>
        </p:spPr>
        <p:txBody>
          <a:bodyPr wrap="square" lIns="0" tIns="0" rIns="0" bIns="0" rtlCol="0">
            <a:noAutofit/>
          </a:bodyPr>
          <a:lstStyle/>
          <a:p>
            <a:pPr algn="l">
              <a:lnSpc>
                <a:spcPct val="150000"/>
              </a:lnSpc>
              <a:spcAft>
                <a:spcPts val="1200"/>
              </a:spcAft>
            </a:pPr>
            <a:r>
              <a:rPr lang="en-AU" sz="1800" dirty="0"/>
              <a:t>A diagram of an electric circuit is given above. Match the words listed in the word bank below with their meanings.</a:t>
            </a:r>
          </a:p>
        </p:txBody>
      </p:sp>
      <p:sp>
        <p:nvSpPr>
          <p:cNvPr id="26" name="Text Placeholder 1">
            <a:extLst>
              <a:ext uri="{FF2B5EF4-FFF2-40B4-BE49-F238E27FC236}">
                <a16:creationId xmlns:a16="http://schemas.microsoft.com/office/drawing/2014/main" id="{171189B6-0917-D354-A462-3DC4E9580616}"/>
              </a:ext>
            </a:extLst>
          </p:cNvPr>
          <p:cNvSpPr txBox="1">
            <a:spLocks/>
          </p:cNvSpPr>
          <p:nvPr/>
        </p:nvSpPr>
        <p:spPr>
          <a:xfrm>
            <a:off x="381991" y="4489154"/>
            <a:ext cx="5424788" cy="310015"/>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tx1"/>
                </a:solidFill>
                <a:latin typeface="+mj-lt"/>
              </a:rPr>
              <a:t>Word bank</a:t>
            </a:r>
            <a:endParaRPr lang="en-AU" b="1" dirty="0">
              <a:solidFill>
                <a:schemeClr val="tx1"/>
              </a:solidFill>
              <a:latin typeface="+mj-lt"/>
            </a:endParaRPr>
          </a:p>
        </p:txBody>
      </p:sp>
      <p:sp>
        <p:nvSpPr>
          <p:cNvPr id="27" name="Electric circuit">
            <a:extLst>
              <a:ext uri="{FF2B5EF4-FFF2-40B4-BE49-F238E27FC236}">
                <a16:creationId xmlns:a16="http://schemas.microsoft.com/office/drawing/2014/main" id="{E178001C-095C-E876-AFCA-5251ED7C2E9C}"/>
              </a:ext>
            </a:extLst>
          </p:cNvPr>
          <p:cNvSpPr/>
          <p:nvPr/>
        </p:nvSpPr>
        <p:spPr>
          <a:xfrm>
            <a:off x="359999"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Electric circuit</a:t>
            </a:r>
            <a:endParaRPr lang="en-AU" sz="1600" b="1" dirty="0">
              <a:solidFill>
                <a:schemeClr val="accent1"/>
              </a:solidFill>
            </a:endParaRPr>
          </a:p>
        </p:txBody>
      </p:sp>
      <p:sp>
        <p:nvSpPr>
          <p:cNvPr id="31" name="A conducting path (wires)">
            <a:extLst>
              <a:ext uri="{FF2B5EF4-FFF2-40B4-BE49-F238E27FC236}">
                <a16:creationId xmlns:a16="http://schemas.microsoft.com/office/drawing/2014/main" id="{5CC3ED3A-E84B-56DC-C0BD-8F9814366555}"/>
              </a:ext>
            </a:extLst>
          </p:cNvPr>
          <p:cNvSpPr/>
          <p:nvPr/>
        </p:nvSpPr>
        <p:spPr>
          <a:xfrm>
            <a:off x="2235278"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lang="en-US" sz="1600" b="1" dirty="0">
                <a:solidFill>
                  <a:schemeClr val="accent1"/>
                </a:solidFill>
              </a:rPr>
              <a:t>A conducting path (wires)</a:t>
            </a:r>
            <a:endParaRPr lang="en-AU" sz="1600" b="1" dirty="0">
              <a:solidFill>
                <a:schemeClr val="accent1"/>
              </a:solidFill>
            </a:endParaRPr>
          </a:p>
        </p:txBody>
      </p:sp>
      <p:sp>
        <p:nvSpPr>
          <p:cNvPr id="33" name="Battery">
            <a:extLst>
              <a:ext uri="{FF2B5EF4-FFF2-40B4-BE49-F238E27FC236}">
                <a16:creationId xmlns:a16="http://schemas.microsoft.com/office/drawing/2014/main" id="{97F2B256-33FE-1007-6DA4-23AAD6FC6B49}"/>
              </a:ext>
            </a:extLst>
          </p:cNvPr>
          <p:cNvSpPr/>
          <p:nvPr/>
        </p:nvSpPr>
        <p:spPr>
          <a:xfrm>
            <a:off x="4110557" y="4899870"/>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Battery</a:t>
            </a:r>
            <a:endParaRPr lang="en-AU" sz="1600" b="1" dirty="0">
              <a:solidFill>
                <a:schemeClr val="accent1"/>
              </a:solidFill>
            </a:endParaRPr>
          </a:p>
        </p:txBody>
      </p:sp>
      <p:sp>
        <p:nvSpPr>
          <p:cNvPr id="30" name="Load">
            <a:extLst>
              <a:ext uri="{FF2B5EF4-FFF2-40B4-BE49-F238E27FC236}">
                <a16:creationId xmlns:a16="http://schemas.microsoft.com/office/drawing/2014/main" id="{B2BD8062-E15D-65CF-D7FB-4BCE70138075}"/>
              </a:ext>
            </a:extLst>
          </p:cNvPr>
          <p:cNvSpPr/>
          <p:nvPr/>
        </p:nvSpPr>
        <p:spPr>
          <a:xfrm>
            <a:off x="359999" y="58108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Load</a:t>
            </a:r>
            <a:endParaRPr lang="en-AU" sz="1600" b="1" dirty="0">
              <a:solidFill>
                <a:schemeClr val="accent1"/>
              </a:solidFill>
            </a:endParaRPr>
          </a:p>
        </p:txBody>
      </p:sp>
      <p:sp>
        <p:nvSpPr>
          <p:cNvPr id="32" name="Switch">
            <a:extLst>
              <a:ext uri="{FF2B5EF4-FFF2-40B4-BE49-F238E27FC236}">
                <a16:creationId xmlns:a16="http://schemas.microsoft.com/office/drawing/2014/main" id="{5A6A3EDE-B1FB-659C-7263-F963B1A6F648}"/>
              </a:ext>
            </a:extLst>
          </p:cNvPr>
          <p:cNvSpPr/>
          <p:nvPr/>
        </p:nvSpPr>
        <p:spPr>
          <a:xfrm>
            <a:off x="2235278" y="5810861"/>
            <a:ext cx="1696221" cy="820273"/>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solidFill>
              </a:rPr>
              <a:t>Switch</a:t>
            </a:r>
            <a:endParaRPr lang="en-AU" sz="1600" b="1" dirty="0">
              <a:solidFill>
                <a:schemeClr val="accent1"/>
              </a:solidFill>
            </a:endParaRPr>
          </a:p>
        </p:txBody>
      </p:sp>
      <p:sp>
        <p:nvSpPr>
          <p:cNvPr id="15" name="Rectangle: Rounded Corners 14">
            <a:extLst>
              <a:ext uri="{FF2B5EF4-FFF2-40B4-BE49-F238E27FC236}">
                <a16:creationId xmlns:a16="http://schemas.microsoft.com/office/drawing/2014/main" id="{EC4A0C6A-99EA-0BCB-D493-A9253427BA11}"/>
              </a:ext>
            </a:extLst>
          </p:cNvPr>
          <p:cNvSpPr/>
          <p:nvPr/>
        </p:nvSpPr>
        <p:spPr>
          <a:xfrm>
            <a:off x="7934435" y="970970"/>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a:pPr>
            <a:r>
              <a:rPr lang="en-US" sz="1800" dirty="0">
                <a:solidFill>
                  <a:schemeClr val="accent1"/>
                </a:solidFill>
              </a:rPr>
              <a:t>It transforms electrical energy into another type of energy.</a:t>
            </a:r>
            <a:endParaRPr lang="en-AU" sz="1800" dirty="0">
              <a:solidFill>
                <a:schemeClr val="accent1"/>
              </a:solidFill>
            </a:endParaRPr>
          </a:p>
        </p:txBody>
      </p:sp>
      <p:sp>
        <p:nvSpPr>
          <p:cNvPr id="20" name="Rectangle: Rounded Corners 19">
            <a:extLst>
              <a:ext uri="{FF2B5EF4-FFF2-40B4-BE49-F238E27FC236}">
                <a16:creationId xmlns:a16="http://schemas.microsoft.com/office/drawing/2014/main" id="{A8939CCE-39B3-7D05-88A0-96E1D6186F48}"/>
              </a:ext>
            </a:extLst>
          </p:cNvPr>
          <p:cNvSpPr/>
          <p:nvPr/>
        </p:nvSpPr>
        <p:spPr>
          <a:xfrm>
            <a:off x="7934434" y="2067637"/>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2"/>
            </a:pPr>
            <a:r>
              <a:rPr lang="en-US" sz="1800" dirty="0">
                <a:solidFill>
                  <a:schemeClr val="accent1"/>
                </a:solidFill>
              </a:rPr>
              <a:t>It controls the flow of the electric charge in the circuit.</a:t>
            </a:r>
            <a:endParaRPr lang="en-AU" sz="1800" dirty="0">
              <a:solidFill>
                <a:schemeClr val="accent1"/>
              </a:solidFill>
            </a:endParaRPr>
          </a:p>
        </p:txBody>
      </p:sp>
      <p:sp>
        <p:nvSpPr>
          <p:cNvPr id="21" name="Rectangle: Rounded Corners 20">
            <a:extLst>
              <a:ext uri="{FF2B5EF4-FFF2-40B4-BE49-F238E27FC236}">
                <a16:creationId xmlns:a16="http://schemas.microsoft.com/office/drawing/2014/main" id="{7174534C-E4A2-4024-2656-54F1A9AD2916}"/>
              </a:ext>
            </a:extLst>
          </p:cNvPr>
          <p:cNvSpPr/>
          <p:nvPr/>
        </p:nvSpPr>
        <p:spPr>
          <a:xfrm>
            <a:off x="7934433" y="3164304"/>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3"/>
            </a:pPr>
            <a:r>
              <a:rPr lang="en-US" sz="1800" dirty="0">
                <a:solidFill>
                  <a:schemeClr val="accent1"/>
                </a:solidFill>
              </a:rPr>
              <a:t>A complete loop of conducting material through which electric charges flow.</a:t>
            </a:r>
            <a:endParaRPr lang="en-AU" sz="1800" dirty="0">
              <a:solidFill>
                <a:schemeClr val="accent1"/>
              </a:solidFill>
            </a:endParaRPr>
          </a:p>
        </p:txBody>
      </p:sp>
      <p:sp>
        <p:nvSpPr>
          <p:cNvPr id="22" name="Rectangle: Rounded Corners 21">
            <a:extLst>
              <a:ext uri="{FF2B5EF4-FFF2-40B4-BE49-F238E27FC236}">
                <a16:creationId xmlns:a16="http://schemas.microsoft.com/office/drawing/2014/main" id="{9D16FDD5-34CD-EFC5-3B23-17B59972ACED}"/>
              </a:ext>
            </a:extLst>
          </p:cNvPr>
          <p:cNvSpPr/>
          <p:nvPr/>
        </p:nvSpPr>
        <p:spPr>
          <a:xfrm>
            <a:off x="7934432" y="4260971"/>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4"/>
            </a:pPr>
            <a:r>
              <a:rPr lang="en-US" sz="1800" dirty="0">
                <a:solidFill>
                  <a:schemeClr val="accent1"/>
                </a:solidFill>
              </a:rPr>
              <a:t>It stores energy.</a:t>
            </a:r>
            <a:endParaRPr lang="en-AU" sz="1800" dirty="0">
              <a:solidFill>
                <a:schemeClr val="accent1"/>
              </a:solidFill>
            </a:endParaRPr>
          </a:p>
        </p:txBody>
      </p:sp>
      <p:sp>
        <p:nvSpPr>
          <p:cNvPr id="23" name="Rectangle: Rounded Corners 22">
            <a:extLst>
              <a:ext uri="{FF2B5EF4-FFF2-40B4-BE49-F238E27FC236}">
                <a16:creationId xmlns:a16="http://schemas.microsoft.com/office/drawing/2014/main" id="{ED098622-F3CB-BD65-6B64-5DAB56A873B9}"/>
              </a:ext>
            </a:extLst>
          </p:cNvPr>
          <p:cNvSpPr/>
          <p:nvPr/>
        </p:nvSpPr>
        <p:spPr>
          <a:xfrm>
            <a:off x="7934431" y="5357638"/>
            <a:ext cx="3798369" cy="960464"/>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342900" indent="-342900">
              <a:lnSpc>
                <a:spcPct val="114000"/>
              </a:lnSpc>
              <a:buFont typeface="+mj-lt"/>
              <a:buAutoNum type="alphaLcParenR" startAt="5"/>
            </a:pPr>
            <a:r>
              <a:rPr lang="en-US" sz="1800" dirty="0">
                <a:solidFill>
                  <a:schemeClr val="accent1"/>
                </a:solidFill>
              </a:rPr>
              <a:t>It is needed for the flow of electric charge in the circuit.</a:t>
            </a:r>
            <a:endParaRPr lang="en-AU" sz="1800" dirty="0">
              <a:solidFill>
                <a:schemeClr val="accent1"/>
              </a:solidFill>
            </a:endParaRPr>
          </a:p>
        </p:txBody>
      </p:sp>
      <p:sp>
        <p:nvSpPr>
          <p:cNvPr id="14" name="Slide Number Placeholder 13">
            <a:extLst>
              <a:ext uri="{FF2B5EF4-FFF2-40B4-BE49-F238E27FC236}">
                <a16:creationId xmlns:a16="http://schemas.microsoft.com/office/drawing/2014/main" id="{04395D4C-010D-97D5-05AA-47500EBC84B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68</a:t>
            </a:fld>
            <a:endParaRPr lang="en-AU"/>
          </a:p>
        </p:txBody>
      </p:sp>
    </p:spTree>
    <p:extLst>
      <p:ext uri="{BB962C8B-B14F-4D97-AF65-F5344CB8AC3E}">
        <p14:creationId xmlns:p14="http://schemas.microsoft.com/office/powerpoint/2010/main" val="12775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44444E-6 L 0.47031 -0.23681 " pathEditMode="relative" rAng="0" ptsTypes="AA">
                                      <p:cBhvr>
                                        <p:cTn id="6" dur="2000" fill="hold"/>
                                        <p:tgtEl>
                                          <p:spTgt spid="27"/>
                                        </p:tgtEl>
                                        <p:attrNameLst>
                                          <p:attrName>ppt_x</p:attrName>
                                          <p:attrName>ppt_y</p:attrName>
                                        </p:attrNameLst>
                                      </p:cBhvr>
                                      <p:rCtr x="23516" y="-11852"/>
                                    </p:animMotion>
                                  </p:childTnLst>
                                </p:cTn>
                              </p:par>
                            </p:childTnLst>
                          </p:cTn>
                        </p:par>
                      </p:childTnLst>
                    </p:cTn>
                  </p:par>
                </p:childTnLst>
              </p:cTn>
              <p:nextCondLst>
                <p:cond evt="onClick" delay="0">
                  <p:tgtEl>
                    <p:spTgt spid="27"/>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58333E-6 4.44444E-6 L 0.31849 0.0824 " pathEditMode="relative" rAng="0" ptsTypes="AA">
                                      <p:cBhvr>
                                        <p:cTn id="11" dur="2000" fill="hold"/>
                                        <p:tgtEl>
                                          <p:spTgt spid="31"/>
                                        </p:tgtEl>
                                        <p:attrNameLst>
                                          <p:attrName>ppt_x</p:attrName>
                                          <p:attrName>ppt_y</p:attrName>
                                        </p:attrNameLst>
                                      </p:cBhvr>
                                      <p:rCtr x="15924" y="4120"/>
                                    </p:animMotion>
                                  </p:childTnLst>
                                </p:cTn>
                              </p:par>
                            </p:childTnLst>
                          </p:cTn>
                        </p:par>
                      </p:childTnLst>
                    </p:cTn>
                  </p:par>
                </p:childTnLst>
              </p:cTn>
              <p:nextCondLst>
                <p:cond evt="onClick" delay="0">
                  <p:tgtEl>
                    <p:spTgt spid="31"/>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6.25E-7 4.44444E-6 L 0.1638 -0.07454 " pathEditMode="relative" rAng="0" ptsTypes="AA">
                                      <p:cBhvr>
                                        <p:cTn id="16" dur="2000" fill="hold"/>
                                        <p:tgtEl>
                                          <p:spTgt spid="33"/>
                                        </p:tgtEl>
                                        <p:attrNameLst>
                                          <p:attrName>ppt_x</p:attrName>
                                          <p:attrName>ppt_y</p:attrName>
                                        </p:attrNameLst>
                                      </p:cBhvr>
                                      <p:rCtr x="8190" y="-3727"/>
                                    </p:animMotion>
                                  </p:childTnLst>
                                </p:cTn>
                              </p:par>
                            </p:childTnLst>
                          </p:cTn>
                        </p:par>
                      </p:childTnLst>
                    </p:cTn>
                  </p:par>
                </p:childTnLst>
              </p:cTn>
              <p:nextCondLst>
                <p:cond evt="onClick" delay="0">
                  <p:tgtEl>
                    <p:spTgt spid="33"/>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4.44444E-6 L 0.47226 -0.69537 " pathEditMode="relative" rAng="0" ptsTypes="AA">
                                      <p:cBhvr>
                                        <p:cTn id="21" dur="2000" fill="hold"/>
                                        <p:tgtEl>
                                          <p:spTgt spid="30"/>
                                        </p:tgtEl>
                                        <p:attrNameLst>
                                          <p:attrName>ppt_x</p:attrName>
                                          <p:attrName>ppt_y</p:attrName>
                                        </p:attrNameLst>
                                      </p:cBhvr>
                                      <p:rCtr x="23607" y="-34769"/>
                                    </p:animMotion>
                                  </p:childTnLst>
                                </p:cTn>
                              </p:par>
                            </p:childTnLst>
                          </p:cTn>
                        </p:par>
                      </p:childTnLst>
                    </p:cTn>
                  </p:par>
                </p:childTnLst>
              </p:cTn>
              <p:nextCondLst>
                <p:cond evt="onClick" delay="0">
                  <p:tgtEl>
                    <p:spTgt spid="30"/>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58333E-6 -4.44444E-6 L 0.31849 -0.53495 " pathEditMode="relative" rAng="0" ptsTypes="AA">
                                      <p:cBhvr>
                                        <p:cTn id="26" dur="2000" fill="hold"/>
                                        <p:tgtEl>
                                          <p:spTgt spid="32"/>
                                        </p:tgtEl>
                                        <p:attrNameLst>
                                          <p:attrName>ppt_x</p:attrName>
                                          <p:attrName>ppt_y</p:attrName>
                                        </p:attrNameLst>
                                      </p:cBhvr>
                                      <p:rCtr x="15924" y="-26759"/>
                                    </p:animMotion>
                                  </p:childTnLst>
                                </p:cTn>
                              </p:par>
                            </p:childTnLst>
                          </p:cTn>
                        </p:par>
                      </p:childTnLst>
                    </p:cTn>
                  </p:par>
                </p:childTnLst>
              </p:cTn>
              <p:nextCondLst>
                <p:cond evt="onClick" delay="0">
                  <p:tgtEl>
                    <p:spTgt spid="32"/>
                  </p:tgtEl>
                </p:cond>
              </p:nextCondLst>
            </p:seq>
          </p:childTnLst>
        </p:cTn>
      </p:par>
    </p:tnLst>
    <p:bldLst>
      <p:bldP spid="27" grpId="0" animBg="1"/>
      <p:bldP spid="31" grpId="0" animBg="1"/>
      <p:bldP spid="33" grpId="0" animBg="1"/>
      <p:bldP spid="30" grpId="0" animBg="1"/>
      <p:bldP spid="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p:txBody>
          <a:bodyPr/>
          <a:lstStyle/>
          <a:p>
            <a:r>
              <a:rPr lang="en-AU" dirty="0">
                <a:latin typeface="+mj-lt"/>
              </a:rPr>
              <a:t>3.2 Electric circuit symbols</a:t>
            </a:r>
          </a:p>
        </p:txBody>
      </p:sp>
      <p:sp>
        <p:nvSpPr>
          <p:cNvPr id="3" name="Rectangle: Rounded Corners 2">
            <a:extLst>
              <a:ext uri="{FF2B5EF4-FFF2-40B4-BE49-F238E27FC236}">
                <a16:creationId xmlns:a16="http://schemas.microsoft.com/office/drawing/2014/main" id="{9A7575B2-1921-1A31-BC62-4B1DA02D7E1A}"/>
              </a:ext>
            </a:extLst>
          </p:cNvPr>
          <p:cNvSpPr/>
          <p:nvPr/>
        </p:nvSpPr>
        <p:spPr>
          <a:xfrm>
            <a:off x="36000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Battery</a:t>
            </a:r>
            <a:endParaRPr lang="en-AU" sz="1600" b="1" dirty="0">
              <a:solidFill>
                <a:schemeClr val="accent1"/>
              </a:solidFill>
              <a:latin typeface="+mj-lt"/>
            </a:endParaRPr>
          </a:p>
        </p:txBody>
      </p:sp>
      <p:pic>
        <p:nvPicPr>
          <p:cNvPr id="32" name="Picture 31" descr="A circuit symbol for a battery">
            <a:extLst>
              <a:ext uri="{FF2B5EF4-FFF2-40B4-BE49-F238E27FC236}">
                <a16:creationId xmlns:a16="http://schemas.microsoft.com/office/drawing/2014/main" id="{4ABAB26D-BB8C-7E69-12B0-68B4B2C29FA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398" y="1771975"/>
            <a:ext cx="830103" cy="500124"/>
          </a:xfrm>
          <a:prstGeom prst="rect">
            <a:avLst/>
          </a:prstGeom>
        </p:spPr>
      </p:pic>
      <p:sp>
        <p:nvSpPr>
          <p:cNvPr id="12" name="Rectangle: Rounded Corners 11">
            <a:extLst>
              <a:ext uri="{FF2B5EF4-FFF2-40B4-BE49-F238E27FC236}">
                <a16:creationId xmlns:a16="http://schemas.microsoft.com/office/drawing/2014/main" id="{44D3C606-2660-E6BF-9BA8-F1CA8863791D}"/>
              </a:ext>
            </a:extLst>
          </p:cNvPr>
          <p:cNvSpPr/>
          <p:nvPr/>
        </p:nvSpPr>
        <p:spPr>
          <a:xfrm>
            <a:off x="270919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1600" b="1" dirty="0">
                <a:solidFill>
                  <a:schemeClr val="accent1"/>
                </a:solidFill>
                <a:latin typeface="+mj-lt"/>
              </a:rPr>
              <a:t>Electrochemical cell</a:t>
            </a:r>
            <a:endParaRPr lang="en-AU" sz="1600" b="1" dirty="0">
              <a:solidFill>
                <a:schemeClr val="accent1"/>
              </a:solidFill>
              <a:latin typeface="+mj-lt"/>
            </a:endParaRPr>
          </a:p>
        </p:txBody>
      </p:sp>
      <p:pic>
        <p:nvPicPr>
          <p:cNvPr id="34" name="Picture 33" descr="A circuit symbol for an electrochemical cell. ">
            <a:extLst>
              <a:ext uri="{FF2B5EF4-FFF2-40B4-BE49-F238E27FC236}">
                <a16:creationId xmlns:a16="http://schemas.microsoft.com/office/drawing/2014/main" id="{099BD2B9-92CB-1BAF-E118-F41415954EB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3539681" y="1713989"/>
            <a:ext cx="339915" cy="616097"/>
          </a:xfrm>
          <a:prstGeom prst="rect">
            <a:avLst/>
          </a:prstGeom>
        </p:spPr>
      </p:pic>
      <p:sp>
        <p:nvSpPr>
          <p:cNvPr id="14" name="Rectangle: Rounded Corners 13">
            <a:extLst>
              <a:ext uri="{FF2B5EF4-FFF2-40B4-BE49-F238E27FC236}">
                <a16:creationId xmlns:a16="http://schemas.microsoft.com/office/drawing/2014/main" id="{5CAD83E3-0BA4-6A03-137B-292D2CECEAB2}"/>
              </a:ext>
            </a:extLst>
          </p:cNvPr>
          <p:cNvSpPr/>
          <p:nvPr/>
        </p:nvSpPr>
        <p:spPr>
          <a:xfrm>
            <a:off x="505838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Light globe</a:t>
            </a:r>
            <a:endParaRPr lang="en-AU" sz="1600" b="1" dirty="0">
              <a:solidFill>
                <a:schemeClr val="accent1"/>
              </a:solidFill>
              <a:latin typeface="+mj-lt"/>
            </a:endParaRPr>
          </a:p>
        </p:txBody>
      </p:sp>
      <p:pic>
        <p:nvPicPr>
          <p:cNvPr id="26" name="Picture 25" descr="A light globe symbol">
            <a:extLst>
              <a:ext uri="{FF2B5EF4-FFF2-40B4-BE49-F238E27FC236}">
                <a16:creationId xmlns:a16="http://schemas.microsoft.com/office/drawing/2014/main" id="{5335447F-0EEA-1601-383A-8D04066AD1AB}"/>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40172" y="1789944"/>
            <a:ext cx="1037315" cy="464186"/>
          </a:xfrm>
          <a:prstGeom prst="rect">
            <a:avLst/>
          </a:prstGeom>
        </p:spPr>
      </p:pic>
      <p:sp>
        <p:nvSpPr>
          <p:cNvPr id="16" name="Rectangle: Rounded Corners 15">
            <a:extLst>
              <a:ext uri="{FF2B5EF4-FFF2-40B4-BE49-F238E27FC236}">
                <a16:creationId xmlns:a16="http://schemas.microsoft.com/office/drawing/2014/main" id="{E93F52D7-FCA1-F3D1-71C4-797A9A6A151D}"/>
              </a:ext>
            </a:extLst>
          </p:cNvPr>
          <p:cNvSpPr/>
          <p:nvPr/>
        </p:nvSpPr>
        <p:spPr>
          <a:xfrm>
            <a:off x="740757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Switch* (open)</a:t>
            </a:r>
            <a:endParaRPr lang="en-AU" sz="1600" b="1" dirty="0">
              <a:solidFill>
                <a:schemeClr val="accent1"/>
              </a:solidFill>
              <a:latin typeface="+mj-lt"/>
            </a:endParaRPr>
          </a:p>
        </p:txBody>
      </p:sp>
      <p:pic>
        <p:nvPicPr>
          <p:cNvPr id="28" name="Picture 27" descr="Switch (open) symbol">
            <a:extLst>
              <a:ext uri="{FF2B5EF4-FFF2-40B4-BE49-F238E27FC236}">
                <a16:creationId xmlns:a16="http://schemas.microsoft.com/office/drawing/2014/main" id="{0FC9C46F-4488-E4F4-9A17-8C8EE0F0F13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618429" y="1837607"/>
            <a:ext cx="1579180" cy="368860"/>
          </a:xfrm>
          <a:prstGeom prst="rect">
            <a:avLst/>
          </a:prstGeom>
        </p:spPr>
      </p:pic>
      <p:sp>
        <p:nvSpPr>
          <p:cNvPr id="18" name="Rectangle: Rounded Corners 17">
            <a:extLst>
              <a:ext uri="{FF2B5EF4-FFF2-40B4-BE49-F238E27FC236}">
                <a16:creationId xmlns:a16="http://schemas.microsoft.com/office/drawing/2014/main" id="{ABFE301C-AEFD-26E2-5460-C313A3467275}"/>
              </a:ext>
            </a:extLst>
          </p:cNvPr>
          <p:cNvSpPr/>
          <p:nvPr/>
        </p:nvSpPr>
        <p:spPr>
          <a:xfrm>
            <a:off x="9756760" y="1428102"/>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Switch* (closed)</a:t>
            </a:r>
            <a:endParaRPr lang="en-AU" sz="1600" b="1" dirty="0">
              <a:solidFill>
                <a:schemeClr val="accent1"/>
              </a:solidFill>
              <a:latin typeface="+mj-lt"/>
            </a:endParaRPr>
          </a:p>
        </p:txBody>
      </p:sp>
      <p:pic>
        <p:nvPicPr>
          <p:cNvPr id="27" name="Picture 26" descr="Switch (closed) symbol">
            <a:extLst>
              <a:ext uri="{FF2B5EF4-FFF2-40B4-BE49-F238E27FC236}">
                <a16:creationId xmlns:a16="http://schemas.microsoft.com/office/drawing/2014/main" id="{4C36CF1F-DB65-1BFE-FC3C-15F78B4DB22E}"/>
              </a:ext>
              <a:ext uri="{C183D7F6-B498-43B3-948B-1728B52AA6E4}">
                <adec:decorative xmlns:adec="http://schemas.microsoft.com/office/drawing/2017/decorative" val="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950329" y="1895242"/>
            <a:ext cx="1613761" cy="253591"/>
          </a:xfrm>
          <a:prstGeom prst="rect">
            <a:avLst/>
          </a:prstGeom>
        </p:spPr>
      </p:pic>
      <p:sp>
        <p:nvSpPr>
          <p:cNvPr id="22" name="Rectangle: Rounded Corners 21">
            <a:extLst>
              <a:ext uri="{FF2B5EF4-FFF2-40B4-BE49-F238E27FC236}">
                <a16:creationId xmlns:a16="http://schemas.microsoft.com/office/drawing/2014/main" id="{FF05CE68-59DD-F969-ED14-801221DD8B66}"/>
              </a:ext>
            </a:extLst>
          </p:cNvPr>
          <p:cNvSpPr/>
          <p:nvPr/>
        </p:nvSpPr>
        <p:spPr>
          <a:xfrm>
            <a:off x="36000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Resistor</a:t>
            </a:r>
            <a:endParaRPr lang="en-AU" sz="1600" b="1" dirty="0">
              <a:solidFill>
                <a:schemeClr val="accent1"/>
              </a:solidFill>
              <a:latin typeface="+mj-lt"/>
            </a:endParaRPr>
          </a:p>
        </p:txBody>
      </p:sp>
      <p:pic>
        <p:nvPicPr>
          <p:cNvPr id="29" name="Picture 28" descr="Resistor symbol">
            <a:extLst>
              <a:ext uri="{FF2B5EF4-FFF2-40B4-BE49-F238E27FC236}">
                <a16:creationId xmlns:a16="http://schemas.microsoft.com/office/drawing/2014/main" id="{C54EED28-684E-1AEA-882B-D6DF484DA17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16665" y="4674994"/>
            <a:ext cx="887568" cy="472602"/>
          </a:xfrm>
          <a:prstGeom prst="rect">
            <a:avLst/>
          </a:prstGeom>
        </p:spPr>
      </p:pic>
      <p:sp>
        <p:nvSpPr>
          <p:cNvPr id="23" name="Rectangle: Rounded Corners 22">
            <a:extLst>
              <a:ext uri="{FF2B5EF4-FFF2-40B4-BE49-F238E27FC236}">
                <a16:creationId xmlns:a16="http://schemas.microsoft.com/office/drawing/2014/main" id="{28C05357-027D-2D6D-1448-2AFABAA8922D}"/>
              </a:ext>
            </a:extLst>
          </p:cNvPr>
          <p:cNvSpPr/>
          <p:nvPr/>
        </p:nvSpPr>
        <p:spPr>
          <a:xfrm>
            <a:off x="270919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Voltmeter</a:t>
            </a:r>
            <a:endParaRPr lang="en-AU" sz="1600" b="1" dirty="0">
              <a:solidFill>
                <a:schemeClr val="accent1"/>
              </a:solidFill>
              <a:latin typeface="+mj-lt"/>
            </a:endParaRPr>
          </a:p>
        </p:txBody>
      </p:sp>
      <p:pic>
        <p:nvPicPr>
          <p:cNvPr id="30" name="Picture 29" descr="Voltmeter symbol">
            <a:extLst>
              <a:ext uri="{FF2B5EF4-FFF2-40B4-BE49-F238E27FC236}">
                <a16:creationId xmlns:a16="http://schemas.microsoft.com/office/drawing/2014/main" id="{AF6836D2-6764-FDCC-20C8-B847B18DFE64}"/>
              </a:ext>
              <a:ext uri="{C183D7F6-B498-43B3-948B-1728B52AA6E4}">
                <adec:decorative xmlns:adec="http://schemas.microsoft.com/office/drawing/2017/decorative" val="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14286" y="4634651"/>
            <a:ext cx="1590706" cy="553289"/>
          </a:xfrm>
          <a:prstGeom prst="rect">
            <a:avLst/>
          </a:prstGeom>
        </p:spPr>
      </p:pic>
      <p:sp>
        <p:nvSpPr>
          <p:cNvPr id="24" name="Rectangle: Rounded Corners 23">
            <a:extLst>
              <a:ext uri="{FF2B5EF4-FFF2-40B4-BE49-F238E27FC236}">
                <a16:creationId xmlns:a16="http://schemas.microsoft.com/office/drawing/2014/main" id="{3C62CFD0-6384-20EB-6B52-18C62F38F4F7}"/>
              </a:ext>
            </a:extLst>
          </p:cNvPr>
          <p:cNvSpPr/>
          <p:nvPr/>
        </p:nvSpPr>
        <p:spPr>
          <a:xfrm>
            <a:off x="505838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Ammeter</a:t>
            </a:r>
            <a:endParaRPr lang="en-AU" sz="1600" b="1" dirty="0">
              <a:solidFill>
                <a:schemeClr val="accent1"/>
              </a:solidFill>
              <a:latin typeface="+mj-lt"/>
            </a:endParaRPr>
          </a:p>
        </p:txBody>
      </p:sp>
      <p:pic>
        <p:nvPicPr>
          <p:cNvPr id="31" name="Picture 30" descr="Ammeter symbol">
            <a:extLst>
              <a:ext uri="{FF2B5EF4-FFF2-40B4-BE49-F238E27FC236}">
                <a16:creationId xmlns:a16="http://schemas.microsoft.com/office/drawing/2014/main" id="{4AAD4AB1-843D-42BC-4581-A46E042E4BFC}"/>
              </a:ext>
              <a:ext uri="{C183D7F6-B498-43B3-948B-1728B52AA6E4}">
                <adec:decorative xmlns:adec="http://schemas.microsoft.com/office/drawing/2017/decorative" val="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263476" y="4623124"/>
            <a:ext cx="1590706" cy="576343"/>
          </a:xfrm>
          <a:prstGeom prst="rect">
            <a:avLst/>
          </a:prstGeom>
        </p:spPr>
      </p:pic>
      <p:sp>
        <p:nvSpPr>
          <p:cNvPr id="25" name="Rectangle: Rounded Corners 24">
            <a:extLst>
              <a:ext uri="{FF2B5EF4-FFF2-40B4-BE49-F238E27FC236}">
                <a16:creationId xmlns:a16="http://schemas.microsoft.com/office/drawing/2014/main" id="{94274A9A-56D6-691E-1FA0-5CB6EAECA0B1}"/>
              </a:ext>
            </a:extLst>
          </p:cNvPr>
          <p:cNvSpPr/>
          <p:nvPr/>
        </p:nvSpPr>
        <p:spPr>
          <a:xfrm>
            <a:off x="7407570" y="4271665"/>
            <a:ext cx="2000898" cy="2000898"/>
          </a:xfrm>
          <a:prstGeom prst="round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b="1" dirty="0">
                <a:solidFill>
                  <a:schemeClr val="accent1"/>
                </a:solidFill>
                <a:latin typeface="+mj-lt"/>
              </a:rPr>
              <a:t>Conducting wire</a:t>
            </a:r>
            <a:endParaRPr lang="en-AU" sz="1600" b="1" dirty="0">
              <a:solidFill>
                <a:schemeClr val="accent1"/>
              </a:solidFill>
              <a:latin typeface="+mj-lt"/>
            </a:endParaRPr>
          </a:p>
        </p:txBody>
      </p:sp>
      <p:cxnSp>
        <p:nvCxnSpPr>
          <p:cNvPr id="33" name="Straight Connector 32" descr="Conducting wire symbol">
            <a:extLst>
              <a:ext uri="{FF2B5EF4-FFF2-40B4-BE49-F238E27FC236}">
                <a16:creationId xmlns:a16="http://schemas.microsoft.com/office/drawing/2014/main" id="{5311D9DA-9B0C-6212-DE9D-75A9B5907D55}"/>
              </a:ext>
              <a:ext uri="{C183D7F6-B498-43B3-948B-1728B52AA6E4}">
                <adec:decorative xmlns:adec="http://schemas.microsoft.com/office/drawing/2017/decorative" val="0"/>
              </a:ext>
            </a:extLst>
          </p:cNvPr>
          <p:cNvCxnSpPr>
            <a:cxnSpLocks/>
          </p:cNvCxnSpPr>
          <p:nvPr/>
        </p:nvCxnSpPr>
        <p:spPr>
          <a:xfrm>
            <a:off x="7942469" y="4911295"/>
            <a:ext cx="93110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B8385DAA-9D60-9B0C-C749-E4B8C5FFAB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69</a:t>
            </a:fld>
            <a:endParaRPr lang="en-AU"/>
          </a:p>
        </p:txBody>
      </p:sp>
    </p:spTree>
    <p:extLst>
      <p:ext uri="{BB962C8B-B14F-4D97-AF65-F5344CB8AC3E}">
        <p14:creationId xmlns:p14="http://schemas.microsoft.com/office/powerpoint/2010/main" val="126292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t>1.1 </a:t>
            </a:r>
            <a:r>
              <a:rPr lang="en-US" dirty="0"/>
              <a:t>Getting to know each other (optional)</a:t>
            </a:r>
            <a:endParaRPr lang="en-AU" dirty="0"/>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dirty="0"/>
              <a:t>Learning intention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16839082"/>
              </p:ext>
            </p:extLst>
          </p:nvPr>
        </p:nvGraphicFramePr>
        <p:xfrm>
          <a:off x="359998" y="2049456"/>
          <a:ext cx="11126369" cy="2082737"/>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indent="-285750">
                        <a:lnSpc>
                          <a:spcPct val="150000"/>
                        </a:lnSpc>
                        <a:buFont typeface="Arial" panose="020B0604020202020204" pitchFamily="34" charset="0"/>
                        <a:buChar char="•"/>
                      </a:pPr>
                      <a:r>
                        <a:rPr lang="en-AU" sz="1800" kern="1200" dirty="0">
                          <a:solidFill>
                            <a:schemeClr val="dk1"/>
                          </a:solidFill>
                          <a:effectLst/>
                          <a:latin typeface="+mn-lt"/>
                          <a:ea typeface="+mn-ea"/>
                          <a:cs typeface="+mn-cs"/>
                        </a:rPr>
                        <a:t>about each other’s interests and experiences.</a:t>
                      </a:r>
                      <a:endParaRPr lang="en-AU" sz="18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buFont typeface="Arial" panose="020B0604020202020204" pitchFamily="34" charset="0"/>
                        <a:buChar char="•"/>
                      </a:pPr>
                      <a:r>
                        <a:rPr lang="en-US" sz="1800" dirty="0">
                          <a:latin typeface="+mn-lt"/>
                          <a:cs typeface="Arial" panose="020B0604020202020204" pitchFamily="34" charset="0"/>
                        </a:rPr>
                        <a:t>reflect on and describe my experiences in science 7–10 so far</a:t>
                      </a:r>
                    </a:p>
                    <a:p>
                      <a:pPr marL="285750" indent="-285750">
                        <a:lnSpc>
                          <a:spcPct val="150000"/>
                        </a:lnSpc>
                        <a:buFont typeface="Arial" panose="020B0604020202020204" pitchFamily="34" charset="0"/>
                        <a:buChar char="•"/>
                      </a:pPr>
                      <a:r>
                        <a:rPr lang="en-US" sz="1800" dirty="0">
                          <a:latin typeface="+mn-lt"/>
                          <a:cs typeface="Arial" panose="020B0604020202020204" pitchFamily="34" charset="0"/>
                        </a:rPr>
                        <a:t>describe something interesting about one of my peers.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364896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6653A0-BCDE-00C1-92DA-2690A78EFD9A}"/>
              </a:ext>
            </a:extLst>
          </p:cNvPr>
          <p:cNvSpPr>
            <a:spLocks noGrp="1"/>
          </p:cNvSpPr>
          <p:nvPr>
            <p:ph type="title"/>
          </p:nvPr>
        </p:nvSpPr>
        <p:spPr/>
        <p:txBody>
          <a:bodyPr/>
          <a:lstStyle/>
          <a:p>
            <a:r>
              <a:rPr lang="en-AU" dirty="0"/>
              <a:t>3.2 Constructing circuits</a:t>
            </a:r>
          </a:p>
        </p:txBody>
      </p:sp>
      <p:grpSp>
        <p:nvGrpSpPr>
          <p:cNvPr id="58" name="Group 57" descr="1. Click on the PhET: circuit construction kit and select ‘Intro’.">
            <a:extLst>
              <a:ext uri="{FF2B5EF4-FFF2-40B4-BE49-F238E27FC236}">
                <a16:creationId xmlns:a16="http://schemas.microsoft.com/office/drawing/2014/main" id="{3D780353-1F9C-74C8-FC58-B9F8399A8166}"/>
              </a:ext>
            </a:extLst>
          </p:cNvPr>
          <p:cNvGrpSpPr/>
          <p:nvPr/>
        </p:nvGrpSpPr>
        <p:grpSpPr>
          <a:xfrm>
            <a:off x="254366" y="929664"/>
            <a:ext cx="2757186" cy="2538663"/>
            <a:chOff x="254366" y="929664"/>
            <a:chExt cx="2757186" cy="2538663"/>
          </a:xfrm>
        </p:grpSpPr>
        <p:sp>
          <p:nvSpPr>
            <p:cNvPr id="21" name="Rectangle: Rounded Corners 20">
              <a:extLst>
                <a:ext uri="{FF2B5EF4-FFF2-40B4-BE49-F238E27FC236}">
                  <a16:creationId xmlns:a16="http://schemas.microsoft.com/office/drawing/2014/main" id="{C1BC883E-1768-0BE3-F332-F5FD4D713171}"/>
                </a:ext>
              </a:extLst>
            </p:cNvPr>
            <p:cNvSpPr/>
            <p:nvPr/>
          </p:nvSpPr>
          <p:spPr>
            <a:xfrm>
              <a:off x="254366" y="929664"/>
              <a:ext cx="2757186" cy="2538663"/>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nSpc>
                  <a:spcPct val="150000"/>
                </a:lnSpc>
              </a:pPr>
              <a:r>
                <a:rPr lang="en-AU" sz="1400" dirty="0">
                  <a:solidFill>
                    <a:schemeClr val="tx1"/>
                  </a:solidFill>
                  <a:ea typeface="Calibri" panose="020F0502020204030204" pitchFamily="34" charset="0"/>
                </a:rPr>
                <a:t>1. Click on the</a:t>
              </a:r>
              <a:r>
                <a:rPr lang="en-AU" sz="1400" dirty="0">
                  <a:solidFill>
                    <a:schemeClr val="tx1"/>
                  </a:solidFill>
                  <a:effectLst/>
                  <a:ea typeface="Calibri" panose="020F0502020204030204" pitchFamily="34" charset="0"/>
                </a:rPr>
                <a:t> </a:t>
              </a:r>
              <a:r>
                <a:rPr lang="en-AU" sz="1400" u="sng" dirty="0" err="1">
                  <a:solidFill>
                    <a:schemeClr val="accent2"/>
                  </a:solidFill>
                  <a:effectLst/>
                  <a:ea typeface="Calibri" panose="020F0502020204030204" pitchFamily="34" charset="0"/>
                  <a:hlinkClick r:id="rId3">
                    <a:extLst>
                      <a:ext uri="{A12FA001-AC4F-418D-AE19-62706E023703}">
                        <ahyp:hlinkClr xmlns:ahyp="http://schemas.microsoft.com/office/drawing/2018/hyperlinkcolor" val="tx"/>
                      </a:ext>
                    </a:extLst>
                  </a:hlinkClick>
                </a:rPr>
                <a:t>PhET</a:t>
              </a:r>
              <a:r>
                <a:rPr lang="en-AU" sz="1400" u="sng" dirty="0">
                  <a:solidFill>
                    <a:schemeClr val="accent2"/>
                  </a:solidFill>
                  <a:effectLst/>
                  <a:ea typeface="Calibri" panose="020F0502020204030204" pitchFamily="34" charset="0"/>
                  <a:hlinkClick r:id="rId3">
                    <a:extLst>
                      <a:ext uri="{A12FA001-AC4F-418D-AE19-62706E023703}">
                        <ahyp:hlinkClr xmlns:ahyp="http://schemas.microsoft.com/office/drawing/2018/hyperlinkcolor" val="tx"/>
                      </a:ext>
                    </a:extLst>
                  </a:hlinkClick>
                </a:rPr>
                <a:t>: circuit construction kit</a:t>
              </a:r>
              <a:r>
                <a:rPr lang="en-AU" sz="1400" dirty="0">
                  <a:solidFill>
                    <a:schemeClr val="accent2"/>
                  </a:solidFill>
                  <a:effectLst/>
                  <a:ea typeface="Calibri" panose="020F0502020204030204" pitchFamily="34" charset="0"/>
                </a:rPr>
                <a:t> </a:t>
              </a:r>
              <a:r>
                <a:rPr lang="en-AU" sz="1400" dirty="0">
                  <a:solidFill>
                    <a:schemeClr val="tx1"/>
                  </a:solidFill>
                  <a:effectLst/>
                  <a:ea typeface="Calibri" panose="020F0502020204030204" pitchFamily="34" charset="0"/>
                </a:rPr>
                <a:t>and select </a:t>
              </a:r>
              <a:r>
                <a:rPr lang="en-AU" sz="1400" b="1" dirty="0">
                  <a:solidFill>
                    <a:schemeClr val="tx1"/>
                  </a:solidFill>
                  <a:effectLst/>
                  <a:ea typeface="Calibri" panose="020F0502020204030204" pitchFamily="34" charset="0"/>
                </a:rPr>
                <a:t>Intro</a:t>
              </a:r>
              <a:r>
                <a:rPr lang="en-AU" sz="1400" dirty="0">
                  <a:solidFill>
                    <a:schemeClr val="tx1"/>
                  </a:solidFill>
                  <a:effectLst/>
                  <a:ea typeface="Calibri" panose="020F0502020204030204" pitchFamily="34" charset="0"/>
                </a:rPr>
                <a:t>.</a:t>
              </a:r>
            </a:p>
          </p:txBody>
        </p:sp>
        <p:pic>
          <p:nvPicPr>
            <p:cNvPr id="53" name="Picture 52" descr="A close-up of a light bulb">
              <a:extLst>
                <a:ext uri="{FF2B5EF4-FFF2-40B4-BE49-F238E27FC236}">
                  <a16:creationId xmlns:a16="http://schemas.microsoft.com/office/drawing/2014/main" id="{D255D153-A157-BE81-904B-F46E385A85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85" y="2109972"/>
              <a:ext cx="2388149" cy="1227847"/>
            </a:xfrm>
            <a:prstGeom prst="rect">
              <a:avLst/>
            </a:prstGeom>
            <a:ln>
              <a:solidFill>
                <a:schemeClr val="accent1"/>
              </a:solidFill>
            </a:ln>
          </p:spPr>
        </p:pic>
      </p:grpSp>
      <p:grpSp>
        <p:nvGrpSpPr>
          <p:cNvPr id="59" name="Group 58" descr="2.  the show current and labels checkbox.">
            <a:extLst>
              <a:ext uri="{FF2B5EF4-FFF2-40B4-BE49-F238E27FC236}">
                <a16:creationId xmlns:a16="http://schemas.microsoft.com/office/drawing/2014/main" id="{F4469360-09E3-F60E-324E-E05C07B1F591}"/>
              </a:ext>
            </a:extLst>
          </p:cNvPr>
          <p:cNvGrpSpPr/>
          <p:nvPr/>
        </p:nvGrpSpPr>
        <p:grpSpPr>
          <a:xfrm>
            <a:off x="254366" y="3637571"/>
            <a:ext cx="2757186" cy="2594787"/>
            <a:chOff x="254366" y="3637571"/>
            <a:chExt cx="2757186" cy="2594787"/>
          </a:xfrm>
        </p:grpSpPr>
        <p:sp>
          <p:nvSpPr>
            <p:cNvPr id="44" name="Rectangle: Rounded Corners 43">
              <a:extLst>
                <a:ext uri="{FF2B5EF4-FFF2-40B4-BE49-F238E27FC236}">
                  <a16:creationId xmlns:a16="http://schemas.microsoft.com/office/drawing/2014/main" id="{AE2538FA-FBAE-2F93-5EEC-0D355E89CC04}"/>
                </a:ext>
              </a:extLst>
            </p:cNvPr>
            <p:cNvSpPr/>
            <p:nvPr/>
          </p:nvSpPr>
          <p:spPr>
            <a:xfrm>
              <a:off x="254366" y="3637571"/>
              <a:ext cx="2757186" cy="2594787"/>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lvl="0">
                <a:lnSpc>
                  <a:spcPct val="150000"/>
                </a:lnSpc>
                <a:spcBef>
                  <a:spcPts val="1200"/>
                </a:spcBef>
                <a:spcAft>
                  <a:spcPts val="600"/>
                </a:spcAft>
                <a:tabLst>
                  <a:tab pos="228600" algn="l"/>
                </a:tabLst>
              </a:pPr>
              <a:r>
                <a:rPr lang="en-AU" sz="1400" dirty="0">
                  <a:solidFill>
                    <a:srgbClr val="001C4A"/>
                  </a:solidFill>
                  <a:ea typeface="Calibri" panose="020F0502020204030204" pitchFamily="34" charset="0"/>
                  <a:sym typeface="Wingdings" panose="05000000000000000000" pitchFamily="2" charset="2"/>
                </a:rPr>
                <a:t>2. Tick the show current and labels checkbox.</a:t>
              </a:r>
              <a:r>
                <a:rPr lang="en-AU" sz="1400" dirty="0">
                  <a:solidFill>
                    <a:srgbClr val="001C4A"/>
                  </a:solidFill>
                  <a:effectLst/>
                  <a:ea typeface="Calibri" panose="020F0502020204030204" pitchFamily="34" charset="0"/>
                </a:rPr>
                <a:t> </a:t>
              </a:r>
            </a:p>
          </p:txBody>
        </p:sp>
        <p:pic>
          <p:nvPicPr>
            <p:cNvPr id="54" name="Picture 53">
              <a:extLst>
                <a:ext uri="{FF2B5EF4-FFF2-40B4-BE49-F238E27FC236}">
                  <a16:creationId xmlns:a16="http://schemas.microsoft.com/office/drawing/2014/main" id="{7B4CB92D-EB27-DBB3-E0E4-EE4CDDD3E39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773" y="4441080"/>
              <a:ext cx="1666372" cy="1611915"/>
            </a:xfrm>
            <a:prstGeom prst="rect">
              <a:avLst/>
            </a:prstGeom>
            <a:ln>
              <a:solidFill>
                <a:schemeClr val="accent1"/>
              </a:solidFill>
            </a:ln>
          </p:spPr>
        </p:pic>
      </p:grpSp>
      <p:grpSp>
        <p:nvGrpSpPr>
          <p:cNvPr id="60" name="Group 59" descr="3. Use the scroll bar on the left-hand side of the screen to select equipment.">
            <a:extLst>
              <a:ext uri="{FF2B5EF4-FFF2-40B4-BE49-F238E27FC236}">
                <a16:creationId xmlns:a16="http://schemas.microsoft.com/office/drawing/2014/main" id="{620AF99D-63D3-0E80-329F-4A32A99B39F1}"/>
              </a:ext>
            </a:extLst>
          </p:cNvPr>
          <p:cNvGrpSpPr/>
          <p:nvPr/>
        </p:nvGrpSpPr>
        <p:grpSpPr>
          <a:xfrm>
            <a:off x="3217751" y="929664"/>
            <a:ext cx="2757186" cy="5302694"/>
            <a:chOff x="3217751" y="929664"/>
            <a:chExt cx="2757186" cy="5302694"/>
          </a:xfrm>
        </p:grpSpPr>
        <p:sp>
          <p:nvSpPr>
            <p:cNvPr id="45" name="Rectangle: Rounded Corners 44">
              <a:extLst>
                <a:ext uri="{FF2B5EF4-FFF2-40B4-BE49-F238E27FC236}">
                  <a16:creationId xmlns:a16="http://schemas.microsoft.com/office/drawing/2014/main" id="{1D73AB0E-78CA-D027-5A9F-AF86E99B54D7}"/>
                </a:ext>
              </a:extLst>
            </p:cNvPr>
            <p:cNvSpPr/>
            <p:nvPr/>
          </p:nvSpPr>
          <p:spPr>
            <a:xfrm>
              <a:off x="3217751" y="929664"/>
              <a:ext cx="2757186" cy="5302694"/>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nSpc>
                  <a:spcPct val="150000"/>
                </a:lnSpc>
                <a:spcBef>
                  <a:spcPts val="1200"/>
                </a:spcBef>
                <a:spcAft>
                  <a:spcPts val="600"/>
                </a:spcAft>
                <a:tabLst>
                  <a:tab pos="228600" algn="l"/>
                </a:tabLst>
              </a:pPr>
              <a:r>
                <a:rPr lang="en-AU" sz="1400" dirty="0">
                  <a:solidFill>
                    <a:srgbClr val="001C4A"/>
                  </a:solidFill>
                  <a:ea typeface="Calibri" panose="020F0502020204030204" pitchFamily="34" charset="0"/>
                </a:rPr>
                <a:t>3. Use the scroll bar on the left-hand side of the screen to select equipment.</a:t>
              </a:r>
            </a:p>
          </p:txBody>
        </p:sp>
        <p:pic>
          <p:nvPicPr>
            <p:cNvPr id="55" name="Picture 54" descr="A screen shot of a light bulb">
              <a:extLst>
                <a:ext uri="{FF2B5EF4-FFF2-40B4-BE49-F238E27FC236}">
                  <a16:creationId xmlns:a16="http://schemas.microsoft.com/office/drawing/2014/main" id="{39A97C5D-757B-4E06-21F3-C20195853F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0047" y="2169991"/>
              <a:ext cx="1006713" cy="3745656"/>
            </a:xfrm>
            <a:prstGeom prst="rect">
              <a:avLst/>
            </a:prstGeom>
            <a:ln>
              <a:solidFill>
                <a:schemeClr val="accent1"/>
              </a:solidFill>
            </a:ln>
          </p:spPr>
        </p:pic>
      </p:grpSp>
      <p:grpSp>
        <p:nvGrpSpPr>
          <p:cNvPr id="61" name="Group 60" descr="4. Construct an electric circuit with a light bulb (load), conducting wires, open switch and a battery.">
            <a:extLst>
              <a:ext uri="{FF2B5EF4-FFF2-40B4-BE49-F238E27FC236}">
                <a16:creationId xmlns:a16="http://schemas.microsoft.com/office/drawing/2014/main" id="{C5D4D11E-947C-660A-38E7-C9685C37201C}"/>
              </a:ext>
            </a:extLst>
          </p:cNvPr>
          <p:cNvGrpSpPr/>
          <p:nvPr/>
        </p:nvGrpSpPr>
        <p:grpSpPr>
          <a:xfrm>
            <a:off x="6181136" y="929664"/>
            <a:ext cx="2757186" cy="2960303"/>
            <a:chOff x="6181136" y="929664"/>
            <a:chExt cx="2757186" cy="2960303"/>
          </a:xfrm>
        </p:grpSpPr>
        <p:sp>
          <p:nvSpPr>
            <p:cNvPr id="46" name="Rectangle: Rounded Corners 45">
              <a:extLst>
                <a:ext uri="{FF2B5EF4-FFF2-40B4-BE49-F238E27FC236}">
                  <a16:creationId xmlns:a16="http://schemas.microsoft.com/office/drawing/2014/main" id="{BA5AD55F-9D97-1130-F417-49F0D6F4431C}"/>
                </a:ext>
              </a:extLst>
            </p:cNvPr>
            <p:cNvSpPr/>
            <p:nvPr/>
          </p:nvSpPr>
          <p:spPr>
            <a:xfrm>
              <a:off x="6181136" y="929664"/>
              <a:ext cx="2757186" cy="2960303"/>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nSpc>
                  <a:spcPct val="150000"/>
                </a:lnSpc>
              </a:pPr>
              <a:r>
                <a:rPr lang="en-AU" sz="1400" dirty="0">
                  <a:solidFill>
                    <a:schemeClr val="tx1"/>
                  </a:solidFill>
                </a:rPr>
                <a:t>4. Construct an electric circuit with a light bulb (load), conducting wires, open switch and a battery.</a:t>
              </a:r>
            </a:p>
          </p:txBody>
        </p:sp>
        <p:pic>
          <p:nvPicPr>
            <p:cNvPr id="56" name="Picture 55" descr="A diagram of a light bulb and a battery">
              <a:extLst>
                <a:ext uri="{FF2B5EF4-FFF2-40B4-BE49-F238E27FC236}">
                  <a16:creationId xmlns:a16="http://schemas.microsoft.com/office/drawing/2014/main" id="{C2435C2D-7318-781A-E2EB-145A6AEADD9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7327" y="2472516"/>
              <a:ext cx="2244803" cy="1107746"/>
            </a:xfrm>
            <a:prstGeom prst="rect">
              <a:avLst/>
            </a:prstGeom>
            <a:ln>
              <a:solidFill>
                <a:schemeClr val="accent1"/>
              </a:solidFill>
            </a:ln>
          </p:spPr>
        </p:pic>
      </p:grpSp>
      <p:grpSp>
        <p:nvGrpSpPr>
          <p:cNvPr id="62" name="Group 61" descr="5. Click on the arrow under the switch in the scroll bar on the left-hand side of the screen to select more equipment.">
            <a:extLst>
              <a:ext uri="{FF2B5EF4-FFF2-40B4-BE49-F238E27FC236}">
                <a16:creationId xmlns:a16="http://schemas.microsoft.com/office/drawing/2014/main" id="{5D850E7A-3C99-D1E3-F081-026D25C57E79}"/>
              </a:ext>
            </a:extLst>
          </p:cNvPr>
          <p:cNvGrpSpPr/>
          <p:nvPr/>
        </p:nvGrpSpPr>
        <p:grpSpPr>
          <a:xfrm>
            <a:off x="9144521" y="929664"/>
            <a:ext cx="2757186" cy="5302694"/>
            <a:chOff x="9144521" y="929664"/>
            <a:chExt cx="2757186" cy="5302694"/>
          </a:xfrm>
        </p:grpSpPr>
        <p:sp>
          <p:nvSpPr>
            <p:cNvPr id="47" name="Rectangle: Rounded Corners 46">
              <a:extLst>
                <a:ext uri="{FF2B5EF4-FFF2-40B4-BE49-F238E27FC236}">
                  <a16:creationId xmlns:a16="http://schemas.microsoft.com/office/drawing/2014/main" id="{BA80B9DC-D82E-67BD-C947-3CD975D06D22}"/>
                </a:ext>
              </a:extLst>
            </p:cNvPr>
            <p:cNvSpPr/>
            <p:nvPr/>
          </p:nvSpPr>
          <p:spPr>
            <a:xfrm>
              <a:off x="9144521" y="929664"/>
              <a:ext cx="2757186" cy="5302694"/>
            </a:xfrm>
            <a:prstGeom prst="roundRect">
              <a:avLst>
                <a:gd name="adj" fmla="val 7662"/>
              </a:avLst>
            </a:prstGeom>
            <a:noFill/>
            <a:ln w="38100">
              <a:solidFill>
                <a:schemeClr val="accent1"/>
              </a:solidFill>
            </a:ln>
          </p:spPr>
          <p:style>
            <a:lnRef idx="2">
              <a:schemeClr val="accent4">
                <a:shade val="15000"/>
              </a:schemeClr>
            </a:lnRef>
            <a:fillRef idx="1">
              <a:schemeClr val="accent4"/>
            </a:fillRef>
            <a:effectRef idx="0">
              <a:schemeClr val="accent4"/>
            </a:effectRef>
            <a:fontRef idx="minor">
              <a:schemeClr val="lt1"/>
            </a:fontRef>
          </p:style>
          <p:txBody>
            <a:bodyPr rtlCol="0" anchor="t"/>
            <a:lstStyle/>
            <a:p>
              <a:pPr algn="l">
                <a:lnSpc>
                  <a:spcPct val="150000"/>
                </a:lnSpc>
              </a:pPr>
              <a:r>
                <a:rPr lang="en-AU" sz="1400" dirty="0">
                  <a:solidFill>
                    <a:schemeClr val="tx1"/>
                  </a:solidFill>
                </a:rPr>
                <a:t>5. Select the arrow under the switch in the scroll bar on the left-hand side of the screen to choose more equipment.</a:t>
              </a:r>
            </a:p>
          </p:txBody>
        </p:sp>
        <p:pic>
          <p:nvPicPr>
            <p:cNvPr id="57" name="Picture 56">
              <a:extLst>
                <a:ext uri="{FF2B5EF4-FFF2-40B4-BE49-F238E27FC236}">
                  <a16:creationId xmlns:a16="http://schemas.microsoft.com/office/drawing/2014/main" id="{D20E6D25-234B-722E-A4E8-9B08ACBB4BC4}"/>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13162" y="2333762"/>
              <a:ext cx="819903" cy="3722322"/>
            </a:xfrm>
            <a:prstGeom prst="rect">
              <a:avLst/>
            </a:prstGeom>
            <a:ln>
              <a:solidFill>
                <a:schemeClr val="accent1"/>
              </a:solidFill>
            </a:ln>
          </p:spPr>
        </p:pic>
      </p:grpSp>
      <p:sp>
        <p:nvSpPr>
          <p:cNvPr id="5" name="TextBox 4">
            <a:extLst>
              <a:ext uri="{FF2B5EF4-FFF2-40B4-BE49-F238E27FC236}">
                <a16:creationId xmlns:a16="http://schemas.microsoft.com/office/drawing/2014/main" id="{A24CD0A7-C37A-59CA-1369-F71D9988EB32}"/>
              </a:ext>
            </a:extLst>
          </p:cNvPr>
          <p:cNvSpPr txBox="1"/>
          <p:nvPr/>
        </p:nvSpPr>
        <p:spPr>
          <a:xfrm>
            <a:off x="323579" y="6361368"/>
            <a:ext cx="11298925" cy="376230"/>
          </a:xfrm>
          <a:prstGeom prst="rect">
            <a:avLst/>
          </a:prstGeom>
          <a:noFill/>
        </p:spPr>
        <p:txBody>
          <a:bodyPr wrap="square" lIns="0" tIns="0" rIns="0" bIns="0" rtlCol="0">
            <a:noAutofit/>
          </a:bodyPr>
          <a:lstStyle/>
          <a:p>
            <a:pPr algn="l">
              <a:lnSpc>
                <a:spcPct val="114000"/>
              </a:lnSpc>
            </a:pPr>
            <a:r>
              <a:rPr lang="en-AU" sz="1200" dirty="0">
                <a:hlinkClick r:id="rId3"/>
              </a:rPr>
              <a:t>‘</a:t>
            </a:r>
            <a:r>
              <a:rPr lang="en-AU" sz="1200" u="sng" dirty="0" err="1">
                <a:solidFill>
                  <a:srgbClr val="001C4A"/>
                </a:solidFill>
                <a:effectLst/>
                <a:ea typeface="Calibri" panose="020F0502020204030204" pitchFamily="34" charset="0"/>
                <a:hlinkClick r:id="rId3"/>
              </a:rPr>
              <a:t>PhET</a:t>
            </a:r>
            <a:r>
              <a:rPr lang="en-AU" sz="1200" u="sng" dirty="0">
                <a:solidFill>
                  <a:srgbClr val="001C4A"/>
                </a:solidFill>
                <a:effectLst/>
                <a:ea typeface="Calibri" panose="020F0502020204030204" pitchFamily="34" charset="0"/>
                <a:hlinkClick r:id="rId3"/>
              </a:rPr>
              <a:t>: circuit construction kit</a:t>
            </a:r>
            <a:r>
              <a:rPr lang="en-AU" sz="1200" u="sng" dirty="0">
                <a:solidFill>
                  <a:srgbClr val="001C4A"/>
                </a:solidFill>
                <a:effectLst/>
                <a:ea typeface="Calibri" panose="020F0502020204030204" pitchFamily="34" charset="0"/>
              </a:rPr>
              <a:t> </a:t>
            </a:r>
            <a:r>
              <a:rPr lang="en-AU" sz="1200" u="sng" dirty="0">
                <a:solidFill>
                  <a:srgbClr val="001C4A"/>
                </a:solidFill>
                <a:ea typeface="Calibri" panose="020F0502020204030204" pitchFamily="34" charset="0"/>
              </a:rPr>
              <a:t>s</a:t>
            </a:r>
            <a:r>
              <a:rPr lang="en-AU" sz="1200" dirty="0">
                <a:effectLst/>
              </a:rPr>
              <a:t>imulation’ by </a:t>
            </a:r>
            <a:r>
              <a:rPr lang="en-AU" sz="1200" dirty="0" err="1">
                <a:effectLst/>
              </a:rPr>
              <a:t>PhET</a:t>
            </a:r>
            <a:r>
              <a:rPr lang="en-AU" sz="1200" dirty="0">
                <a:effectLst/>
              </a:rPr>
              <a:t> Interactive Simulations, University of Colorado Boulder is licensed under </a:t>
            </a:r>
            <a:r>
              <a:rPr lang="en-AU" sz="1200" dirty="0">
                <a:effectLst/>
                <a:hlinkClick r:id="rId9" tooltip="https://creativecommons.org/licenses/by/4.0/"/>
              </a:rPr>
              <a:t>CC-BY-4.0</a:t>
            </a:r>
            <a:r>
              <a:rPr lang="en-AU" sz="1200" dirty="0"/>
              <a:t>.</a:t>
            </a:r>
          </a:p>
        </p:txBody>
      </p:sp>
      <p:sp>
        <p:nvSpPr>
          <p:cNvPr id="2" name="Slide Number Placeholder 1">
            <a:extLst>
              <a:ext uri="{FF2B5EF4-FFF2-40B4-BE49-F238E27FC236}">
                <a16:creationId xmlns:a16="http://schemas.microsoft.com/office/drawing/2014/main" id="{13955F7B-6B84-B2AB-CA95-11AD9F2DB5E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70</a:t>
            </a:fld>
            <a:endParaRPr lang="en-AU" dirty="0"/>
          </a:p>
        </p:txBody>
      </p:sp>
    </p:spTree>
    <p:extLst>
      <p:ext uri="{BB962C8B-B14F-4D97-AF65-F5344CB8AC3E}">
        <p14:creationId xmlns:p14="http://schemas.microsoft.com/office/powerpoint/2010/main" val="194902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14F6-0AEF-47B0-5DBD-93582D36E9FE}"/>
              </a:ext>
            </a:extLst>
          </p:cNvPr>
          <p:cNvSpPr>
            <a:spLocks noGrp="1"/>
          </p:cNvSpPr>
          <p:nvPr>
            <p:ph type="title"/>
          </p:nvPr>
        </p:nvSpPr>
        <p:spPr>
          <a:xfrm>
            <a:off x="360000" y="360000"/>
            <a:ext cx="11484000" cy="545601"/>
          </a:xfrm>
        </p:spPr>
        <p:txBody>
          <a:bodyPr/>
          <a:lstStyle/>
          <a:p>
            <a:r>
              <a:rPr lang="en-AU" dirty="0">
                <a:latin typeface="+mj-lt"/>
              </a:rPr>
              <a:t>3.2 Electron movement versus conventional current</a:t>
            </a:r>
          </a:p>
        </p:txBody>
      </p:sp>
      <p:sp>
        <p:nvSpPr>
          <p:cNvPr id="5" name="Text Placeholder 4">
            <a:extLst>
              <a:ext uri="{FF2B5EF4-FFF2-40B4-BE49-F238E27FC236}">
                <a16:creationId xmlns:a16="http://schemas.microsoft.com/office/drawing/2014/main" id="{E72EA93C-E9BB-630F-3275-3E36E8B7D130}"/>
              </a:ext>
            </a:extLst>
          </p:cNvPr>
          <p:cNvSpPr>
            <a:spLocks noGrp="1"/>
          </p:cNvSpPr>
          <p:nvPr>
            <p:ph type="body" sz="quarter" idx="18"/>
          </p:nvPr>
        </p:nvSpPr>
        <p:spPr>
          <a:xfrm>
            <a:off x="360000" y="982520"/>
            <a:ext cx="11484000" cy="310015"/>
          </a:xfrm>
        </p:spPr>
        <p:txBody>
          <a:bodyPr/>
          <a:lstStyle/>
          <a:p>
            <a:r>
              <a:rPr lang="en-AU" sz="2000" dirty="0">
                <a:solidFill>
                  <a:schemeClr val="tx1"/>
                </a:solidFill>
                <a:latin typeface="+mn-lt"/>
              </a:rPr>
              <a:t>The direction of electron movement is opposite to the direction of conventional current.</a:t>
            </a:r>
          </a:p>
        </p:txBody>
      </p:sp>
      <p:pic>
        <p:nvPicPr>
          <p:cNvPr id="25" name="Picture 24" descr="A light bulb and wire">
            <a:extLst>
              <a:ext uri="{FF2B5EF4-FFF2-40B4-BE49-F238E27FC236}">
                <a16:creationId xmlns:a16="http://schemas.microsoft.com/office/drawing/2014/main" id="{041EBB1C-4ECF-6460-50D4-7323CA2990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456265"/>
            <a:ext cx="4505650" cy="1975257"/>
          </a:xfrm>
          <a:prstGeom prst="rect">
            <a:avLst/>
          </a:prstGeom>
        </p:spPr>
      </p:pic>
      <p:pic>
        <p:nvPicPr>
          <p:cNvPr id="19" name="Picture 18">
            <a:extLst>
              <a:ext uri="{FF2B5EF4-FFF2-40B4-BE49-F238E27FC236}">
                <a16:creationId xmlns:a16="http://schemas.microsoft.com/office/drawing/2014/main" id="{C1EBAE27-0FD3-6698-3402-25DB6FE55F3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00" y="3689359"/>
            <a:ext cx="2212919" cy="2198199"/>
          </a:xfrm>
          <a:prstGeom prst="rect">
            <a:avLst/>
          </a:prstGeom>
        </p:spPr>
      </p:pic>
      <p:sp>
        <p:nvSpPr>
          <p:cNvPr id="20" name="Rectangle: Rounded Corners 19">
            <a:extLst>
              <a:ext uri="{FF2B5EF4-FFF2-40B4-BE49-F238E27FC236}">
                <a16:creationId xmlns:a16="http://schemas.microsoft.com/office/drawing/2014/main" id="{95AF7246-9851-46ED-B94B-CBF7DB14B878}"/>
              </a:ext>
              <a:ext uri="{C183D7F6-B498-43B3-948B-1728B52AA6E4}">
                <adec:decorative xmlns:adec="http://schemas.microsoft.com/office/drawing/2017/decorative" val="1"/>
              </a:ext>
            </a:extLst>
          </p:cNvPr>
          <p:cNvSpPr/>
          <p:nvPr/>
        </p:nvSpPr>
        <p:spPr>
          <a:xfrm>
            <a:off x="360000" y="3935225"/>
            <a:ext cx="2212920" cy="524392"/>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descr="A diagram of a light bulb">
            <a:extLst>
              <a:ext uri="{FF2B5EF4-FFF2-40B4-BE49-F238E27FC236}">
                <a16:creationId xmlns:a16="http://schemas.microsoft.com/office/drawing/2014/main" id="{C82FF8A1-A17A-1D75-1DB8-9E0D1E0395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23529" y="1456265"/>
            <a:ext cx="4229978" cy="1975257"/>
          </a:xfrm>
          <a:prstGeom prst="rect">
            <a:avLst/>
          </a:prstGeom>
        </p:spPr>
      </p:pic>
      <p:pic>
        <p:nvPicPr>
          <p:cNvPr id="12" name="Picture 11">
            <a:extLst>
              <a:ext uri="{FF2B5EF4-FFF2-40B4-BE49-F238E27FC236}">
                <a16:creationId xmlns:a16="http://schemas.microsoft.com/office/drawing/2014/main" id="{86050379-6DBE-BC23-278F-8E3B06FDD70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23529" y="3689261"/>
            <a:ext cx="2212920" cy="2198297"/>
          </a:xfrm>
          <a:prstGeom prst="rect">
            <a:avLst/>
          </a:prstGeom>
        </p:spPr>
      </p:pic>
      <p:sp>
        <p:nvSpPr>
          <p:cNvPr id="21" name="Rectangle: Rounded Corners 20">
            <a:extLst>
              <a:ext uri="{FF2B5EF4-FFF2-40B4-BE49-F238E27FC236}">
                <a16:creationId xmlns:a16="http://schemas.microsoft.com/office/drawing/2014/main" id="{B8791819-78FC-789C-FBEF-F778157DDD76}"/>
              </a:ext>
              <a:ext uri="{C183D7F6-B498-43B3-948B-1728B52AA6E4}">
                <adec:decorative xmlns:adec="http://schemas.microsoft.com/office/drawing/2017/decorative" val="1"/>
              </a:ext>
            </a:extLst>
          </p:cNvPr>
          <p:cNvSpPr/>
          <p:nvPr/>
        </p:nvSpPr>
        <p:spPr>
          <a:xfrm>
            <a:off x="6723529" y="3935225"/>
            <a:ext cx="2212919" cy="777482"/>
          </a:xfrm>
          <a:prstGeom prst="round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5D4037CE-F51B-F4FD-F4C8-2FA8DA99889B}"/>
              </a:ext>
            </a:extLst>
          </p:cNvPr>
          <p:cNvSpPr txBox="1"/>
          <p:nvPr/>
        </p:nvSpPr>
        <p:spPr>
          <a:xfrm>
            <a:off x="348000" y="6171608"/>
            <a:ext cx="11483999" cy="524392"/>
          </a:xfrm>
          <a:prstGeom prst="rect">
            <a:avLst/>
          </a:prstGeom>
          <a:noFill/>
        </p:spPr>
        <p:txBody>
          <a:bodyPr wrap="square" lIns="0" tIns="0" rIns="0" bIns="0" rtlCol="0">
            <a:noAutofit/>
          </a:bodyPr>
          <a:lstStyle/>
          <a:p>
            <a:pPr algn="l">
              <a:lnSpc>
                <a:spcPct val="114000"/>
              </a:lnSpc>
            </a:pPr>
            <a:r>
              <a:rPr lang="en-AU" sz="1200" dirty="0">
                <a:hlinkClick r:id="rId7"/>
              </a:rPr>
              <a:t>‘</a:t>
            </a:r>
            <a:r>
              <a:rPr lang="en-AU" sz="1200" u="sng" dirty="0" err="1">
                <a:solidFill>
                  <a:srgbClr val="001C4A"/>
                </a:solidFill>
                <a:effectLst/>
                <a:ea typeface="Calibri" panose="020F0502020204030204" pitchFamily="34" charset="0"/>
                <a:hlinkClick r:id="rId7"/>
              </a:rPr>
              <a:t>PhET</a:t>
            </a:r>
            <a:r>
              <a:rPr lang="en-AU" sz="1200" u="sng" dirty="0">
                <a:solidFill>
                  <a:srgbClr val="001C4A"/>
                </a:solidFill>
                <a:effectLst/>
                <a:ea typeface="Calibri" panose="020F0502020204030204" pitchFamily="34" charset="0"/>
                <a:hlinkClick r:id="rId7"/>
              </a:rPr>
              <a:t>: circuit construction kit</a:t>
            </a:r>
            <a:r>
              <a:rPr lang="en-AU" sz="1200" dirty="0">
                <a:solidFill>
                  <a:srgbClr val="001C4A"/>
                </a:solidFill>
                <a:effectLst/>
                <a:ea typeface="Calibri" panose="020F0502020204030204" pitchFamily="34" charset="0"/>
              </a:rPr>
              <a:t> </a:t>
            </a:r>
            <a:r>
              <a:rPr lang="en-AU" sz="1200" dirty="0">
                <a:solidFill>
                  <a:srgbClr val="001C4A"/>
                </a:solidFill>
                <a:ea typeface="Calibri" panose="020F0502020204030204" pitchFamily="34" charset="0"/>
              </a:rPr>
              <a:t>s</a:t>
            </a:r>
            <a:r>
              <a:rPr lang="en-AU" sz="1200" dirty="0">
                <a:effectLst/>
              </a:rPr>
              <a:t>imulation’ by </a:t>
            </a:r>
            <a:r>
              <a:rPr lang="en-AU" sz="1200" dirty="0" err="1">
                <a:effectLst/>
              </a:rPr>
              <a:t>PhET</a:t>
            </a:r>
            <a:r>
              <a:rPr lang="en-AU" sz="1200" dirty="0">
                <a:effectLst/>
              </a:rPr>
              <a:t> Interactive Simulations, University of Colorado Boulder is licensed under </a:t>
            </a:r>
            <a:r>
              <a:rPr lang="en-AU" sz="1200" dirty="0">
                <a:effectLst/>
                <a:hlinkClick r:id="rId8" tooltip="https://creativecommons.org/licenses/by/4.0/"/>
              </a:rPr>
              <a:t>CC-BY-4.0</a:t>
            </a:r>
            <a:r>
              <a:rPr lang="en-AU" sz="1200" dirty="0"/>
              <a:t>.</a:t>
            </a:r>
          </a:p>
        </p:txBody>
      </p:sp>
      <p:sp>
        <p:nvSpPr>
          <p:cNvPr id="4" name="Slide Number Placeholder 3">
            <a:extLst>
              <a:ext uri="{FF2B5EF4-FFF2-40B4-BE49-F238E27FC236}">
                <a16:creationId xmlns:a16="http://schemas.microsoft.com/office/drawing/2014/main" id="{36C545E7-C070-B97E-0CC5-F5B1D96E9BF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71</a:t>
            </a:fld>
            <a:endParaRPr lang="en-AU"/>
          </a:p>
        </p:txBody>
      </p:sp>
    </p:spTree>
    <p:extLst>
      <p:ext uri="{BB962C8B-B14F-4D97-AF65-F5344CB8AC3E}">
        <p14:creationId xmlns:p14="http://schemas.microsoft.com/office/powerpoint/2010/main" val="421161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EE652-2E69-6BB2-03C1-2E6BC1A8E3A3}"/>
              </a:ext>
            </a:extLst>
          </p:cNvPr>
          <p:cNvSpPr>
            <a:spLocks noGrp="1"/>
          </p:cNvSpPr>
          <p:nvPr>
            <p:ph type="title"/>
          </p:nvPr>
        </p:nvSpPr>
        <p:spPr>
          <a:xfrm>
            <a:off x="348000" y="360000"/>
            <a:ext cx="11484000" cy="545601"/>
          </a:xfrm>
        </p:spPr>
        <p:txBody>
          <a:bodyPr/>
          <a:lstStyle/>
          <a:p>
            <a:r>
              <a:rPr lang="en-AU" dirty="0">
                <a:latin typeface="+mj-lt"/>
              </a:rPr>
              <a:t>3.2 Constructing circuits – Questions</a:t>
            </a:r>
          </a:p>
        </p:txBody>
      </p:sp>
      <p:sp>
        <p:nvSpPr>
          <p:cNvPr id="5" name="Content Placeholder 4">
            <a:extLst>
              <a:ext uri="{FF2B5EF4-FFF2-40B4-BE49-F238E27FC236}">
                <a16:creationId xmlns:a16="http://schemas.microsoft.com/office/drawing/2014/main" id="{519FB6D4-DFE8-339A-2AAE-97ABC8770764}"/>
              </a:ext>
            </a:extLst>
          </p:cNvPr>
          <p:cNvSpPr>
            <a:spLocks noGrp="1"/>
          </p:cNvSpPr>
          <p:nvPr>
            <p:ph type="body" sz="quarter" idx="17"/>
          </p:nvPr>
        </p:nvSpPr>
        <p:spPr>
          <a:xfrm>
            <a:off x="348000" y="1185214"/>
            <a:ext cx="11484000" cy="545602"/>
          </a:xfrm>
        </p:spPr>
        <p:txBody>
          <a:bodyPr/>
          <a:lstStyle/>
          <a:p>
            <a:pPr marL="457200" lvl="0" indent="-457200">
              <a:buFont typeface="+mj-lt"/>
              <a:buAutoNum type="arabicPeriod"/>
            </a:pPr>
            <a:r>
              <a:rPr lang="en-AU" dirty="0"/>
              <a:t>Construct a circuit diagram for the circuit in step 1 (with a closed switch).</a:t>
            </a:r>
          </a:p>
        </p:txBody>
      </p:sp>
      <p:pic>
        <p:nvPicPr>
          <p:cNvPr id="6" name="Picture 5" descr="A black rectangular object with a white background">
            <a:extLst>
              <a:ext uri="{FF2B5EF4-FFF2-40B4-BE49-F238E27FC236}">
                <a16:creationId xmlns:a16="http://schemas.microsoft.com/office/drawing/2014/main" id="{2FBA3690-FD20-5432-44CE-5676FC599A9F}"/>
              </a:ext>
            </a:extLst>
          </p:cNvPr>
          <p:cNvPicPr>
            <a:picLocks noChangeAspect="1"/>
          </p:cNvPicPr>
          <p:nvPr/>
        </p:nvPicPr>
        <p:blipFill>
          <a:blip r:embed="rId3"/>
          <a:stretch>
            <a:fillRect/>
          </a:stretch>
        </p:blipFill>
        <p:spPr>
          <a:xfrm>
            <a:off x="841899" y="1885735"/>
            <a:ext cx="4582164" cy="1543265"/>
          </a:xfrm>
          <a:prstGeom prst="rect">
            <a:avLst/>
          </a:prstGeom>
        </p:spPr>
      </p:pic>
      <p:sp>
        <p:nvSpPr>
          <p:cNvPr id="11" name="TextBox 10">
            <a:extLst>
              <a:ext uri="{FF2B5EF4-FFF2-40B4-BE49-F238E27FC236}">
                <a16:creationId xmlns:a16="http://schemas.microsoft.com/office/drawing/2014/main" id="{F9990F1E-ABF4-CE45-1EE2-DAA5E2EB2B5E}"/>
              </a:ext>
            </a:extLst>
          </p:cNvPr>
          <p:cNvSpPr txBox="1"/>
          <p:nvPr/>
        </p:nvSpPr>
        <p:spPr>
          <a:xfrm>
            <a:off x="348000" y="3583919"/>
            <a:ext cx="11496000" cy="2426305"/>
          </a:xfrm>
          <a:prstGeom prst="rect">
            <a:avLst/>
          </a:prstGeom>
          <a:noFill/>
        </p:spPr>
        <p:txBody>
          <a:bodyPr wrap="square">
            <a:spAutoFit/>
          </a:bodyPr>
          <a:lstStyle/>
          <a:p>
            <a:pPr marL="457200" lvl="0" indent="-457200">
              <a:lnSpc>
                <a:spcPct val="150000"/>
              </a:lnSpc>
              <a:spcAft>
                <a:spcPts val="1200"/>
              </a:spcAft>
              <a:buFont typeface="+mj-lt"/>
              <a:buAutoNum type="arabicPeriod" startAt="2"/>
            </a:pPr>
            <a:r>
              <a:rPr lang="en-AU" sz="1800" dirty="0"/>
              <a:t>Explain why the observations varied when you changed the load in the circuit.</a:t>
            </a:r>
          </a:p>
          <a:p>
            <a:pPr marL="457200" lvl="0" indent="-457200">
              <a:lnSpc>
                <a:spcPct val="150000"/>
              </a:lnSpc>
              <a:spcAft>
                <a:spcPts val="1200"/>
              </a:spcAft>
              <a:buFont typeface="+mj-lt"/>
              <a:buAutoNum type="arabicPeriod" startAt="2"/>
            </a:pPr>
            <a:r>
              <a:rPr lang="en-AU" sz="1800" dirty="0"/>
              <a:t>Predict and explain what will happen if you add another battery in the circuit. Construct this circuit, observe and explain if your observation differs from your prediction.</a:t>
            </a:r>
          </a:p>
          <a:p>
            <a:pPr marL="457200" indent="-457200">
              <a:lnSpc>
                <a:spcPct val="150000"/>
              </a:lnSpc>
              <a:spcAft>
                <a:spcPts val="1200"/>
              </a:spcAft>
              <a:buFont typeface="+mj-lt"/>
              <a:buAutoNum type="arabicPeriod" startAt="2"/>
            </a:pPr>
            <a:r>
              <a:rPr lang="en-AU" sz="1800" dirty="0"/>
              <a:t>Predict what will happen if the wire is connected to the wood of the pencil at one end instead of the graphite? Explain your prediction.</a:t>
            </a:r>
          </a:p>
        </p:txBody>
      </p:sp>
      <p:sp>
        <p:nvSpPr>
          <p:cNvPr id="7" name="Slide Number Placeholder 6">
            <a:extLst>
              <a:ext uri="{FF2B5EF4-FFF2-40B4-BE49-F238E27FC236}">
                <a16:creationId xmlns:a16="http://schemas.microsoft.com/office/drawing/2014/main" id="{4784D514-7912-980B-09D4-45AF0CD8BF6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72</a:t>
            </a:fld>
            <a:endParaRPr lang="en-AU"/>
          </a:p>
        </p:txBody>
      </p:sp>
    </p:spTree>
    <p:extLst>
      <p:ext uri="{BB962C8B-B14F-4D97-AF65-F5344CB8AC3E}">
        <p14:creationId xmlns:p14="http://schemas.microsoft.com/office/powerpoint/2010/main" val="271250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973532-5FE5-07CE-92C0-30621A9525DF}"/>
              </a:ext>
            </a:extLst>
          </p:cNvPr>
          <p:cNvSpPr>
            <a:spLocks noGrp="1"/>
          </p:cNvSpPr>
          <p:nvPr>
            <p:ph type="title"/>
          </p:nvPr>
        </p:nvSpPr>
        <p:spPr>
          <a:xfrm>
            <a:off x="348000" y="360000"/>
            <a:ext cx="11484000" cy="545601"/>
          </a:xfrm>
        </p:spPr>
        <p:txBody>
          <a:bodyPr/>
          <a:lstStyle/>
          <a:p>
            <a:r>
              <a:rPr lang="en-AU" dirty="0"/>
              <a:t>3.2 Checkpoint</a:t>
            </a:r>
          </a:p>
        </p:txBody>
      </p:sp>
      <p:pic>
        <p:nvPicPr>
          <p:cNvPr id="14" name="Picture 13" descr="A light bulb and a lightbulb">
            <a:extLst>
              <a:ext uri="{FF2B5EF4-FFF2-40B4-BE49-F238E27FC236}">
                <a16:creationId xmlns:a16="http://schemas.microsoft.com/office/drawing/2014/main" id="{3404A2A5-B932-541B-038C-8FF392BE63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000" y="945833"/>
            <a:ext cx="4079653" cy="2247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FB4DE848-FBC8-8DE7-3026-2C1633A6201E}"/>
              </a:ext>
            </a:extLst>
          </p:cNvPr>
          <p:cNvSpPr txBox="1"/>
          <p:nvPr/>
        </p:nvSpPr>
        <p:spPr>
          <a:xfrm>
            <a:off x="348000" y="3356851"/>
            <a:ext cx="5848295" cy="545601"/>
          </a:xfrm>
          <a:prstGeom prst="rect">
            <a:avLst/>
          </a:prstGeom>
          <a:noFill/>
        </p:spPr>
        <p:txBody>
          <a:bodyPr wrap="square" lIns="0" tIns="0" rIns="0" bIns="0" rtlCol="0">
            <a:noAutofit/>
          </a:bodyPr>
          <a:lstStyle/>
          <a:p>
            <a:pPr algn="l">
              <a:lnSpc>
                <a:spcPct val="114000"/>
              </a:lnSpc>
            </a:pPr>
            <a:r>
              <a:rPr lang="en-AU" sz="1200" dirty="0">
                <a:hlinkClick r:id="rId4"/>
              </a:rPr>
              <a:t>‘</a:t>
            </a:r>
            <a:r>
              <a:rPr lang="en-AU" sz="1200" u="sng" dirty="0" err="1">
                <a:solidFill>
                  <a:srgbClr val="001C4A"/>
                </a:solidFill>
                <a:effectLst/>
                <a:ea typeface="Calibri" panose="020F0502020204030204" pitchFamily="34" charset="0"/>
                <a:hlinkClick r:id="rId4"/>
              </a:rPr>
              <a:t>PhET</a:t>
            </a:r>
            <a:r>
              <a:rPr lang="en-AU" sz="1200" u="sng" dirty="0">
                <a:solidFill>
                  <a:srgbClr val="001C4A"/>
                </a:solidFill>
                <a:effectLst/>
                <a:ea typeface="Calibri" panose="020F0502020204030204" pitchFamily="34" charset="0"/>
                <a:hlinkClick r:id="rId4"/>
              </a:rPr>
              <a:t>: circuit construction kit</a:t>
            </a:r>
            <a:r>
              <a:rPr lang="en-AU" sz="1200" u="sng" dirty="0">
                <a:solidFill>
                  <a:srgbClr val="001C4A"/>
                </a:solidFill>
                <a:effectLst/>
                <a:ea typeface="Calibri" panose="020F0502020204030204" pitchFamily="34" charset="0"/>
              </a:rPr>
              <a:t> </a:t>
            </a:r>
            <a:r>
              <a:rPr lang="en-AU" sz="1200" u="sng" dirty="0">
                <a:solidFill>
                  <a:srgbClr val="001C4A"/>
                </a:solidFill>
                <a:ea typeface="Calibri" panose="020F0502020204030204" pitchFamily="34" charset="0"/>
              </a:rPr>
              <a:t>s</a:t>
            </a:r>
            <a:r>
              <a:rPr lang="en-AU" sz="1200" dirty="0">
                <a:effectLst/>
              </a:rPr>
              <a:t>imulation’ by </a:t>
            </a:r>
            <a:r>
              <a:rPr lang="en-AU" sz="1200" dirty="0" err="1">
                <a:effectLst/>
              </a:rPr>
              <a:t>PhET</a:t>
            </a:r>
            <a:r>
              <a:rPr lang="en-AU" sz="1200" dirty="0">
                <a:effectLst/>
              </a:rPr>
              <a:t> Interactive Simulations, University of Colorado Boulder is licensed under </a:t>
            </a:r>
            <a:r>
              <a:rPr lang="en-AU" sz="1200" dirty="0">
                <a:effectLst/>
                <a:hlinkClick r:id="rId5" tooltip="https://creativecommons.org/licenses/by/4.0/"/>
              </a:rPr>
              <a:t>CC-BY-4.0</a:t>
            </a:r>
            <a:r>
              <a:rPr lang="en-AU" sz="1200" dirty="0"/>
              <a:t>.</a:t>
            </a:r>
          </a:p>
        </p:txBody>
      </p:sp>
      <p:sp>
        <p:nvSpPr>
          <p:cNvPr id="9" name="TextBox 8">
            <a:extLst>
              <a:ext uri="{FF2B5EF4-FFF2-40B4-BE49-F238E27FC236}">
                <a16:creationId xmlns:a16="http://schemas.microsoft.com/office/drawing/2014/main" id="{678DCB46-69E5-BF0E-6EBC-7B55B82C2F5D}"/>
              </a:ext>
            </a:extLst>
          </p:cNvPr>
          <p:cNvSpPr txBox="1"/>
          <p:nvPr/>
        </p:nvSpPr>
        <p:spPr>
          <a:xfrm>
            <a:off x="348000" y="4066455"/>
            <a:ext cx="5932517" cy="2467246"/>
          </a:xfrm>
          <a:prstGeom prst="rect">
            <a:avLst/>
          </a:prstGeom>
          <a:noFill/>
        </p:spPr>
        <p:txBody>
          <a:bodyPr wrap="square" lIns="0" tIns="0" rIns="0" bIns="0" rtlCol="0">
            <a:noAutofit/>
          </a:bodyPr>
          <a:lstStyle/>
          <a:p>
            <a:pPr algn="l">
              <a:lnSpc>
                <a:spcPct val="114000"/>
              </a:lnSpc>
              <a:spcAft>
                <a:spcPts val="1200"/>
              </a:spcAft>
            </a:pPr>
            <a:r>
              <a:rPr lang="en-US" sz="1800" dirty="0"/>
              <a:t>Which of the following correctly represent the circuit set up shown in the figure above? Give a reason for your choice.</a:t>
            </a:r>
          </a:p>
          <a:p>
            <a:pPr marL="342900" indent="-342900" algn="l">
              <a:lnSpc>
                <a:spcPct val="114000"/>
              </a:lnSpc>
              <a:spcAft>
                <a:spcPts val="1200"/>
              </a:spcAft>
              <a:buAutoNum type="alphaLcPeriod"/>
            </a:pPr>
            <a:r>
              <a:rPr lang="en-US" sz="1800" dirty="0"/>
              <a:t>1, 2 and 4</a:t>
            </a:r>
          </a:p>
          <a:p>
            <a:pPr marL="342900" indent="-342900" algn="l">
              <a:lnSpc>
                <a:spcPct val="114000"/>
              </a:lnSpc>
              <a:spcAft>
                <a:spcPts val="1200"/>
              </a:spcAft>
              <a:buAutoNum type="alphaLcPeriod"/>
            </a:pPr>
            <a:r>
              <a:rPr lang="en-US" sz="1800" dirty="0"/>
              <a:t>1, 4 and 5</a:t>
            </a:r>
          </a:p>
          <a:p>
            <a:pPr marL="342900" indent="-342900" algn="l">
              <a:lnSpc>
                <a:spcPct val="114000"/>
              </a:lnSpc>
              <a:spcAft>
                <a:spcPts val="1200"/>
              </a:spcAft>
              <a:buAutoNum type="alphaLcPeriod"/>
            </a:pPr>
            <a:r>
              <a:rPr lang="en-US" sz="1800" dirty="0"/>
              <a:t>4 and 5</a:t>
            </a:r>
          </a:p>
          <a:p>
            <a:pPr marL="342900" indent="-342900" algn="l">
              <a:lnSpc>
                <a:spcPct val="114000"/>
              </a:lnSpc>
              <a:spcAft>
                <a:spcPts val="1200"/>
              </a:spcAft>
              <a:buAutoNum type="alphaLcPeriod"/>
            </a:pPr>
            <a:r>
              <a:rPr lang="en-US" sz="1800" dirty="0"/>
              <a:t>Only 4</a:t>
            </a:r>
            <a:endParaRPr lang="en-AU" sz="1800" dirty="0"/>
          </a:p>
        </p:txBody>
      </p:sp>
      <p:pic>
        <p:nvPicPr>
          <p:cNvPr id="16" name="Picture 15" descr="A diagram of electric circuits.">
            <a:extLst>
              <a:ext uri="{FF2B5EF4-FFF2-40B4-BE49-F238E27FC236}">
                <a16:creationId xmlns:a16="http://schemas.microsoft.com/office/drawing/2014/main" id="{261539B7-F9C4-0DBA-E6D7-C9F7931E4D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8716" y="632800"/>
            <a:ext cx="5587618" cy="5506837"/>
          </a:xfrm>
          <a:prstGeom prst="rect">
            <a:avLst/>
          </a:prstGeom>
        </p:spPr>
      </p:pic>
      <p:sp>
        <p:nvSpPr>
          <p:cNvPr id="8" name="Slide Number Placeholder 7">
            <a:extLst>
              <a:ext uri="{FF2B5EF4-FFF2-40B4-BE49-F238E27FC236}">
                <a16:creationId xmlns:a16="http://schemas.microsoft.com/office/drawing/2014/main" id="{627A3E98-3842-C789-AA43-F6E469CBB94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73</a:t>
            </a:fld>
            <a:endParaRPr lang="en-AU"/>
          </a:p>
        </p:txBody>
      </p:sp>
    </p:spTree>
    <p:extLst>
      <p:ext uri="{BB962C8B-B14F-4D97-AF65-F5344CB8AC3E}">
        <p14:creationId xmlns:p14="http://schemas.microsoft.com/office/powerpoint/2010/main" val="25244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US" dirty="0">
                <a:latin typeface="+mj-lt"/>
              </a:rPr>
              <a:t>3.3</a:t>
            </a:r>
            <a:r>
              <a:rPr lang="en-US" sz="3200" dirty="0">
                <a:latin typeface="+mj-lt"/>
              </a:rPr>
              <a:t> Voltage and current in electric circuits (Ohm’s law)</a:t>
            </a:r>
            <a:endParaRPr lang="en-AU" sz="3200" dirty="0">
              <a:latin typeface="+mj-lt"/>
            </a:endParaRP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59596F5-0529-792F-9C7E-C212A852D244}"/>
              </a:ext>
            </a:extLst>
          </p:cNvPr>
          <p:cNvGraphicFramePr>
            <a:graphicFrameLocks noGrp="1"/>
          </p:cNvGraphicFramePr>
          <p:nvPr>
            <p:extLst>
              <p:ext uri="{D42A27DB-BD31-4B8C-83A1-F6EECF244321}">
                <p14:modId xmlns:p14="http://schemas.microsoft.com/office/powerpoint/2010/main" val="2450877036"/>
              </p:ext>
            </p:extLst>
          </p:nvPr>
        </p:nvGraphicFramePr>
        <p:xfrm>
          <a:off x="359998" y="1718638"/>
          <a:ext cx="11126370" cy="5139362"/>
        </p:xfrm>
        <a:graphic>
          <a:graphicData uri="http://schemas.openxmlformats.org/drawingml/2006/table">
            <a:tbl>
              <a:tblPr firstRow="1">
                <a:tableStyleId>{B301B821-A1FF-4177-AEE7-76D212191A09}</a:tableStyleId>
              </a:tblPr>
              <a:tblGrid>
                <a:gridCol w="5563185">
                  <a:extLst>
                    <a:ext uri="{9D8B030D-6E8A-4147-A177-3AD203B41FA5}">
                      <a16:colId xmlns:a16="http://schemas.microsoft.com/office/drawing/2014/main" val="3623447875"/>
                    </a:ext>
                  </a:extLst>
                </a:gridCol>
                <a:gridCol w="5563185">
                  <a:extLst>
                    <a:ext uri="{9D8B030D-6E8A-4147-A177-3AD203B41FA5}">
                      <a16:colId xmlns:a16="http://schemas.microsoft.com/office/drawing/2014/main" val="3573327086"/>
                    </a:ext>
                  </a:extLst>
                </a:gridCol>
              </a:tblGrid>
              <a:tr h="389705">
                <a:tc>
                  <a:txBody>
                    <a:bodyPr/>
                    <a:lstStyle/>
                    <a:p>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2213261">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a:latin typeface="+mn-lt"/>
                          <a:cs typeface="Arial" panose="020B0604020202020204" pitchFamily="34" charset="0"/>
                        </a:rPr>
                        <a:t>how to construct and compare electric circuits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assemble, construct and manipulate identified equipment to perform the investigation</a:t>
                      </a:r>
                    </a:p>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select and use equipment correctly, including digital technologies, to make observations with precision</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076962"/>
                  </a:ext>
                </a:extLst>
              </a:tr>
              <a:tr h="1403874">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implement safe work practices and manage risks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follow the planned procedure and identify and respond to errors if they occur</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65328">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err="1">
                          <a:latin typeface="+mn-lt"/>
                          <a:cs typeface="Arial" panose="020B0604020202020204" pitchFamily="34" charset="0"/>
                        </a:rPr>
                        <a:t>organise</a:t>
                      </a:r>
                      <a:r>
                        <a:rPr lang="en-US" sz="1800" dirty="0">
                          <a:latin typeface="+mn-lt"/>
                          <a:cs typeface="Arial" panose="020B0604020202020204" pitchFamily="34" charset="0"/>
                        </a:rPr>
                        <a:t> data into graphs and tables.</a:t>
                      </a: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5288018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Voltage and current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A26380-BBED-4F64-5E1A-134AEEED2865}"/>
                  </a:ext>
                </a:extLst>
              </p:cNvPr>
              <p:cNvSpPr>
                <a:spLocks noGrp="1"/>
              </p:cNvSpPr>
              <p:nvPr>
                <p:ph type="body" sz="quarter" idx="17"/>
              </p:nvPr>
            </p:nvSpPr>
            <p:spPr/>
            <p:txBody>
              <a:bodyPr/>
              <a:lstStyle/>
              <a:p>
                <a:r>
                  <a:rPr lang="en-AU" sz="1800" b="1" dirty="0">
                    <a:effectLst/>
                    <a:latin typeface="+mn-lt"/>
                    <a:ea typeface="Calibri" panose="020F0502020204030204" pitchFamily="34" charset="0"/>
                  </a:rPr>
                  <a:t>Electric current </a:t>
                </a:r>
                <a:r>
                  <a:rPr lang="en-AU" sz="1800" dirty="0">
                    <a:effectLst/>
                    <a:latin typeface="+mn-lt"/>
                    <a:ea typeface="Calibri" panose="020F0502020204030204" pitchFamily="34" charset="0"/>
                  </a:rPr>
                  <a:t>– the electric current at a point in an electric circuit is the </a:t>
                </a:r>
                <a:r>
                  <a:rPr lang="en-AU" sz="1800" b="1" dirty="0">
                    <a:effectLst/>
                    <a:latin typeface="+mn-lt"/>
                    <a:ea typeface="Calibri" panose="020F0502020204030204" pitchFamily="34" charset="0"/>
                  </a:rPr>
                  <a:t>rate of flow of charge past that point.</a:t>
                </a:r>
                <a:r>
                  <a:rPr lang="en-AU" sz="1800" dirty="0">
                    <a:effectLst/>
                    <a:latin typeface="+mn-lt"/>
                    <a:ea typeface="Calibri" panose="020F0502020204030204" pitchFamily="34" charset="0"/>
                  </a:rPr>
                  <a:t> It is represented by the symbol </a:t>
                </a:r>
                <a14:m>
                  <m:oMath xmlns:m="http://schemas.openxmlformats.org/officeDocument/2006/math">
                    <m:r>
                      <a:rPr lang="en-AU" sz="1800" i="1">
                        <a:effectLst/>
                        <a:latin typeface="Cambria Math" panose="02040503050406030204" pitchFamily="18" charset="0"/>
                        <a:ea typeface="Calibri" panose="020F0502020204030204" pitchFamily="34" charset="0"/>
                      </a:rPr>
                      <m:t>𝐼</m:t>
                    </m:r>
                  </m:oMath>
                </a14:m>
                <a:r>
                  <a:rPr lang="en-AU" sz="1800" dirty="0">
                    <a:effectLst/>
                    <a:latin typeface="+mn-lt"/>
                    <a:ea typeface="Calibri" panose="020F0502020204030204" pitchFamily="34" charset="0"/>
                  </a:rPr>
                  <a:t>. </a:t>
                </a:r>
              </a:p>
              <a:p>
                <a:r>
                  <a:rPr lang="en-AU" sz="1800" dirty="0">
                    <a:effectLst/>
                    <a:latin typeface="+mn-lt"/>
                    <a:ea typeface="Calibri" panose="020F0502020204030204" pitchFamily="34" charset="0"/>
                  </a:rPr>
                  <a:t>The SI unit for measuring electric current is the ampere, written with a symbol A. </a:t>
                </a:r>
              </a:p>
              <a:p>
                <a:r>
                  <a:rPr lang="en-AU" sz="1800" dirty="0">
                    <a:latin typeface="+mn-lt"/>
                    <a:ea typeface="Calibri" panose="020F0502020204030204" pitchFamily="34" charset="0"/>
                  </a:rPr>
                  <a:t>The c</a:t>
                </a:r>
                <a:r>
                  <a:rPr lang="en-AU" sz="1800" dirty="0">
                    <a:effectLst/>
                    <a:latin typeface="+mn-lt"/>
                    <a:ea typeface="Calibri" panose="020F0502020204030204" pitchFamily="34" charset="0"/>
                  </a:rPr>
                  <a:t>urrent is measured using an ammeter.</a:t>
                </a:r>
              </a:p>
              <a:p>
                <a:r>
                  <a:rPr lang="en-AU" sz="1800" b="1" dirty="0">
                    <a:effectLst/>
                    <a:latin typeface="+mn-lt"/>
                    <a:ea typeface="Calibri" panose="020F0502020204030204" pitchFamily="34" charset="0"/>
                  </a:rPr>
                  <a:t>Voltage </a:t>
                </a:r>
                <a:r>
                  <a:rPr lang="en-AU" sz="1800" dirty="0">
                    <a:effectLst/>
                    <a:latin typeface="+mn-lt"/>
                    <a:ea typeface="Calibri" panose="020F0502020204030204" pitchFamily="34" charset="0"/>
                  </a:rPr>
                  <a:t>–</a:t>
                </a:r>
                <a:r>
                  <a:rPr lang="en-AU" sz="1800" b="1" dirty="0">
                    <a:effectLst/>
                    <a:latin typeface="+mn-lt"/>
                    <a:ea typeface="Calibri" panose="020F0502020204030204" pitchFamily="34" charset="0"/>
                  </a:rPr>
                  <a:t> </a:t>
                </a:r>
                <a:r>
                  <a:rPr lang="en-AU" sz="1800" dirty="0">
                    <a:latin typeface="+mn-lt"/>
                    <a:ea typeface="Calibri" panose="020F0502020204030204" pitchFamily="34" charset="0"/>
                  </a:rPr>
                  <a:t>i</a:t>
                </a:r>
                <a:r>
                  <a:rPr lang="en-AU" sz="1800" dirty="0">
                    <a:effectLst/>
                    <a:latin typeface="+mn-lt"/>
                    <a:ea typeface="Calibri" panose="020F0502020204030204" pitchFamily="34" charset="0"/>
                  </a:rPr>
                  <a:t>t is the measure of potential energy between 2 points in an electric circuit. It is also known as electric potential difference. It can be explained as the amount of push of the charge carriers. </a:t>
                </a:r>
              </a:p>
              <a:p>
                <a:r>
                  <a:rPr lang="en-AU" sz="1800" dirty="0">
                    <a:effectLst/>
                    <a:latin typeface="+mn-lt"/>
                    <a:ea typeface="Calibri" panose="020F0502020204030204" pitchFamily="34" charset="0"/>
                  </a:rPr>
                  <a:t>It describes the energy that is transformed by each unit of charge as it moves between these points. </a:t>
                </a:r>
              </a:p>
              <a:p>
                <a:r>
                  <a:rPr lang="en-AU" sz="1800" dirty="0">
                    <a:effectLst/>
                    <a:latin typeface="+mn-lt"/>
                    <a:ea typeface="Calibri" panose="020F0502020204030204" pitchFamily="34" charset="0"/>
                  </a:rPr>
                  <a:t>The SI unit for voltage is volts, written with a symbol V.</a:t>
                </a:r>
              </a:p>
              <a:p>
                <a:r>
                  <a:rPr lang="en-AU" sz="1800" dirty="0">
                    <a:latin typeface="+mn-lt"/>
                    <a:ea typeface="Calibri" panose="020F0502020204030204" pitchFamily="34" charset="0"/>
                  </a:rPr>
                  <a:t>The voltage drop is measured using a voltmeter.</a:t>
                </a:r>
                <a:endParaRPr lang="en-AU" sz="1800" dirty="0">
                  <a:effectLst/>
                  <a:latin typeface="+mn-lt"/>
                  <a:ea typeface="Calibri" panose="020F0502020204030204" pitchFamily="34" charset="0"/>
                </a:endParaRPr>
              </a:p>
            </p:txBody>
          </p:sp>
        </mc:Choice>
        <mc:Fallback xmlns="">
          <p:sp>
            <p:nvSpPr>
              <p:cNvPr id="3" name="Content Placeholder 2">
                <a:extLst>
                  <a:ext uri="{FF2B5EF4-FFF2-40B4-BE49-F238E27FC236}">
                    <a16:creationId xmlns:a16="http://schemas.microsoft.com/office/drawing/2014/main" id="{82A26380-BBED-4F64-5E1A-134AEEED2865}"/>
                  </a:ext>
                </a:extLst>
              </p:cNvPr>
              <p:cNvSpPr>
                <a:spLocks noGrp="1" noRot="1" noChangeAspect="1" noMove="1" noResize="1" noEditPoints="1" noAdjustHandles="1" noChangeArrowheads="1" noChangeShapeType="1" noTextEdit="1"/>
              </p:cNvSpPr>
              <p:nvPr>
                <p:ph type="body" sz="quarter" idx="17"/>
              </p:nvPr>
            </p:nvSpPr>
            <p:spPr>
              <a:blipFill>
                <a:blip r:embed="rId4"/>
                <a:stretch>
                  <a:fillRect l="-1221"/>
                </a:stretch>
              </a:blipFill>
            </p:spPr>
            <p:txBody>
              <a:bodyPr/>
              <a:lstStyle/>
              <a:p>
                <a:r>
                  <a:rPr lang="en-AU">
                    <a:noFill/>
                  </a:rPr>
                  <a:t> </a:t>
                </a:r>
              </a:p>
            </p:txBody>
          </p:sp>
        </mc:Fallback>
      </mc:AlternateContent>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75</a:t>
            </a:fld>
            <a:endParaRPr lang="en-AU"/>
          </a:p>
        </p:txBody>
      </p:sp>
    </p:spTree>
    <p:extLst>
      <p:ext uri="{BB962C8B-B14F-4D97-AF65-F5344CB8AC3E}">
        <p14:creationId xmlns:p14="http://schemas.microsoft.com/office/powerpoint/2010/main" val="177644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Experiment set-up for measuring current</a:t>
            </a:r>
          </a:p>
        </p:txBody>
      </p:sp>
      <p:sp>
        <p:nvSpPr>
          <p:cNvPr id="8" name="Text Placeholder 7">
            <a:extLst>
              <a:ext uri="{FF2B5EF4-FFF2-40B4-BE49-F238E27FC236}">
                <a16:creationId xmlns:a16="http://schemas.microsoft.com/office/drawing/2014/main" id="{286D5A3F-6154-145E-1E02-77E1F3FBE1FF}"/>
              </a:ext>
            </a:extLst>
          </p:cNvPr>
          <p:cNvSpPr>
            <a:spLocks noGrp="1"/>
          </p:cNvSpPr>
          <p:nvPr>
            <p:ph type="body" sz="quarter" idx="18"/>
          </p:nvPr>
        </p:nvSpPr>
        <p:spPr/>
        <p:txBody>
          <a:bodyPr/>
          <a:lstStyle/>
          <a:p>
            <a:r>
              <a:rPr lang="en-AU" dirty="0">
                <a:latin typeface="+mj-lt"/>
              </a:rPr>
              <a:t>Instructions for connecting an ammeter</a:t>
            </a:r>
          </a:p>
        </p:txBody>
      </p:sp>
      <p:sp>
        <p:nvSpPr>
          <p:cNvPr id="17" name="Picture Placeholder 16">
            <a:extLst>
              <a:ext uri="{FF2B5EF4-FFF2-40B4-BE49-F238E27FC236}">
                <a16:creationId xmlns:a16="http://schemas.microsoft.com/office/drawing/2014/main" id="{8CC95082-1E55-B77D-0DE5-0E2B283BDCC4}"/>
              </a:ext>
            </a:extLst>
          </p:cNvPr>
          <p:cNvSpPr>
            <a:spLocks noGrp="1"/>
          </p:cNvSpPr>
          <p:nvPr>
            <p:ph type="pic" sz="quarter" idx="4294967295"/>
          </p:nvPr>
        </p:nvSpPr>
        <p:spPr>
          <a:xfrm>
            <a:off x="359999" y="1506669"/>
            <a:ext cx="6442658" cy="4914388"/>
          </a:xfrm>
        </p:spPr>
        <p:txBody>
          <a:bodyPr/>
          <a:lstStyle/>
          <a:p>
            <a:pPr marL="228600" indent="-228600">
              <a:spcAft>
                <a:spcPts val="600"/>
              </a:spcAft>
              <a:buFont typeface="+mj-lt"/>
              <a:buAutoNum type="arabicPeriod"/>
            </a:pPr>
            <a:r>
              <a:rPr lang="en-AU" sz="1600" dirty="0"/>
              <a:t>Using wires with banana leads/alligator clips, connect the positive (+) terminal of the powerpack to the positive (red) terminal of the ammeter. </a:t>
            </a:r>
          </a:p>
          <a:p>
            <a:pPr marL="228600" indent="-228600">
              <a:spcAft>
                <a:spcPts val="600"/>
              </a:spcAft>
              <a:buFont typeface="+mj-lt"/>
              <a:buAutoNum type="arabicPeriod"/>
            </a:pPr>
            <a:r>
              <a:rPr lang="en-US" sz="1600" dirty="0"/>
              <a:t>Connect the negative (black) terminal of the ammeter to one end of the resistor.</a:t>
            </a:r>
            <a:endParaRPr lang="en-AU" sz="1600" dirty="0"/>
          </a:p>
          <a:p>
            <a:pPr marL="228600" indent="-228600">
              <a:spcAft>
                <a:spcPts val="600"/>
              </a:spcAft>
              <a:buFont typeface="+mj-lt"/>
              <a:buAutoNum type="arabicPeriod"/>
            </a:pPr>
            <a:r>
              <a:rPr lang="en-AU" sz="1600" dirty="0"/>
              <a:t>Connect the other end of the resistor to the one side of the switch.</a:t>
            </a:r>
          </a:p>
          <a:p>
            <a:pPr marL="228600" indent="-228600">
              <a:spcAft>
                <a:spcPts val="600"/>
              </a:spcAft>
              <a:buFont typeface="+mj-lt"/>
              <a:buAutoNum type="arabicPeriod"/>
            </a:pPr>
            <a:r>
              <a:rPr lang="en-AU" sz="1600" dirty="0"/>
              <a:t>Connect the other side of the switch to the negative terminal of the power pack.</a:t>
            </a:r>
          </a:p>
          <a:p>
            <a:pPr marL="228600" indent="-228600">
              <a:spcAft>
                <a:spcPts val="600"/>
              </a:spcAft>
              <a:buFont typeface="+mj-lt"/>
              <a:buAutoNum type="arabicPeriod"/>
            </a:pPr>
            <a:r>
              <a:rPr lang="en-AU" sz="1600" dirty="0"/>
              <a:t>Ensure all connections are tight and secure.</a:t>
            </a:r>
          </a:p>
          <a:p>
            <a:pPr marL="228600" indent="-228600">
              <a:spcAft>
                <a:spcPts val="600"/>
              </a:spcAft>
              <a:buFont typeface="+mj-lt"/>
              <a:buAutoNum type="arabicPeriod"/>
            </a:pPr>
            <a:r>
              <a:rPr lang="en-AU" sz="1600" dirty="0"/>
              <a:t>Set the voltage to 2 Volts and turn on the power pack.</a:t>
            </a:r>
          </a:p>
          <a:p>
            <a:pPr marL="228600" indent="-228600">
              <a:spcAft>
                <a:spcPts val="600"/>
              </a:spcAft>
              <a:buFont typeface="+mj-lt"/>
              <a:buAutoNum type="arabicPeriod"/>
            </a:pPr>
            <a:r>
              <a:rPr lang="en-AU" sz="1600" dirty="0"/>
              <a:t>Close the switch.</a:t>
            </a:r>
          </a:p>
          <a:p>
            <a:pPr marL="228600" indent="-228600">
              <a:spcAft>
                <a:spcPts val="600"/>
              </a:spcAft>
              <a:buFont typeface="+mj-lt"/>
              <a:buAutoNum type="arabicPeriod"/>
            </a:pPr>
            <a:r>
              <a:rPr lang="en-AU" sz="1600" dirty="0"/>
              <a:t>Observe and record the reading on the ammeter.</a:t>
            </a:r>
          </a:p>
        </p:txBody>
      </p:sp>
      <p:pic>
        <p:nvPicPr>
          <p:cNvPr id="9" name="Picture 8" descr="A diagram of a power pack, ammeter, resistor and a switch connected in line with the powerpack.">
            <a:extLst>
              <a:ext uri="{FF2B5EF4-FFF2-40B4-BE49-F238E27FC236}">
                <a16:creationId xmlns:a16="http://schemas.microsoft.com/office/drawing/2014/main" id="{C5C777DE-A025-D26A-AE2A-51D1FE8C40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4664" y="2389395"/>
            <a:ext cx="4639334" cy="2079209"/>
          </a:xfrm>
          <a:prstGeom prst="rect">
            <a:avLst/>
          </a:prstGeom>
        </p:spPr>
      </p:pic>
      <p:sp>
        <p:nvSpPr>
          <p:cNvPr id="3" name="TextBox 2">
            <a:extLst>
              <a:ext uri="{FF2B5EF4-FFF2-40B4-BE49-F238E27FC236}">
                <a16:creationId xmlns:a16="http://schemas.microsoft.com/office/drawing/2014/main" id="{702873C6-3A5D-C360-2322-77B56413A0FD}"/>
              </a:ext>
              <a:ext uri="{C183D7F6-B498-43B3-948B-1728B52AA6E4}">
                <adec:decorative xmlns:adec="http://schemas.microsoft.com/office/drawing/2017/decorative" val="0"/>
              </a:ext>
            </a:extLst>
          </p:cNvPr>
          <p:cNvSpPr txBox="1"/>
          <p:nvPr/>
        </p:nvSpPr>
        <p:spPr>
          <a:xfrm>
            <a:off x="7204664" y="4772650"/>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76</a:t>
            </a:fld>
            <a:endParaRPr lang="en-AU"/>
          </a:p>
        </p:txBody>
      </p:sp>
    </p:spTree>
    <p:extLst>
      <p:ext uri="{BB962C8B-B14F-4D97-AF65-F5344CB8AC3E}">
        <p14:creationId xmlns:p14="http://schemas.microsoft.com/office/powerpoint/2010/main" val="350836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Experiment set-up for measuring voltage</a:t>
            </a:r>
          </a:p>
        </p:txBody>
      </p:sp>
      <p:sp>
        <p:nvSpPr>
          <p:cNvPr id="4" name="Text Placeholder 3">
            <a:extLst>
              <a:ext uri="{FF2B5EF4-FFF2-40B4-BE49-F238E27FC236}">
                <a16:creationId xmlns:a16="http://schemas.microsoft.com/office/drawing/2014/main" id="{936CC030-344C-0728-811D-9FAF106A30BD}"/>
              </a:ext>
            </a:extLst>
          </p:cNvPr>
          <p:cNvSpPr>
            <a:spLocks noGrp="1"/>
          </p:cNvSpPr>
          <p:nvPr>
            <p:ph type="body" sz="quarter" idx="18"/>
          </p:nvPr>
        </p:nvSpPr>
        <p:spPr/>
        <p:txBody>
          <a:bodyPr/>
          <a:lstStyle/>
          <a:p>
            <a:r>
              <a:rPr lang="en-AU" dirty="0">
                <a:latin typeface="+mj-lt"/>
              </a:rPr>
              <a:t>Instructions for connecting a voltmeter</a:t>
            </a:r>
          </a:p>
        </p:txBody>
      </p:sp>
      <p:sp>
        <p:nvSpPr>
          <p:cNvPr id="3" name="Text Placeholder 2">
            <a:extLst>
              <a:ext uri="{FF2B5EF4-FFF2-40B4-BE49-F238E27FC236}">
                <a16:creationId xmlns:a16="http://schemas.microsoft.com/office/drawing/2014/main" id="{5673C52C-7BFF-CE81-66CF-C136FFB4AA70}"/>
              </a:ext>
            </a:extLst>
          </p:cNvPr>
          <p:cNvSpPr>
            <a:spLocks noGrp="1"/>
          </p:cNvSpPr>
          <p:nvPr>
            <p:ph type="body" sz="quarter" idx="17"/>
          </p:nvPr>
        </p:nvSpPr>
        <p:spPr>
          <a:xfrm>
            <a:off x="360000" y="1369454"/>
            <a:ext cx="6125860" cy="5326546"/>
          </a:xfrm>
        </p:spPr>
        <p:txBody>
          <a:bodyPr/>
          <a:lstStyle/>
          <a:p>
            <a:pPr marL="228600" indent="-228600">
              <a:spcAft>
                <a:spcPts val="600"/>
              </a:spcAft>
              <a:buFont typeface="+mj-lt"/>
              <a:buAutoNum type="arabicPeriod"/>
            </a:pPr>
            <a:r>
              <a:rPr lang="en-AU" sz="1600" dirty="0">
                <a:latin typeface="+mn-lt"/>
              </a:rPr>
              <a:t>Using wires with banana leads/alligator clips, connect the positive (+) terminal of the power pack to one end of the resistor.</a:t>
            </a:r>
          </a:p>
          <a:p>
            <a:pPr marL="228600" indent="-228600">
              <a:spcAft>
                <a:spcPts val="600"/>
              </a:spcAft>
              <a:buFont typeface="+mj-lt"/>
              <a:buAutoNum type="arabicPeriod"/>
            </a:pPr>
            <a:r>
              <a:rPr lang="en-AU" sz="1600" dirty="0">
                <a:latin typeface="+mn-lt"/>
              </a:rPr>
              <a:t>Connect the other end of the resistor to one end of the switch.</a:t>
            </a:r>
          </a:p>
          <a:p>
            <a:pPr marL="228600" indent="-228600">
              <a:spcAft>
                <a:spcPts val="600"/>
              </a:spcAft>
              <a:buFont typeface="+mj-lt"/>
              <a:buAutoNum type="arabicPeriod"/>
            </a:pPr>
            <a:r>
              <a:rPr lang="en-AU" sz="1600" dirty="0">
                <a:latin typeface="+mn-lt"/>
              </a:rPr>
              <a:t>Connect the other end of the switch to the negative terminal of the battery.</a:t>
            </a:r>
          </a:p>
          <a:p>
            <a:pPr marL="228600" indent="-228600">
              <a:spcAft>
                <a:spcPts val="600"/>
              </a:spcAft>
              <a:buFont typeface="+mj-lt"/>
              <a:buAutoNum type="arabicPeriod"/>
            </a:pPr>
            <a:r>
              <a:rPr lang="en-AU" sz="1600" dirty="0">
                <a:latin typeface="+mn-lt"/>
              </a:rPr>
              <a:t>Connect one end of the resistor with the red lead of the voltmeter and the black lead of the voltmeter to the other end of the resistor. Voltmeter is now connected parallel to the resistor.</a:t>
            </a:r>
          </a:p>
          <a:p>
            <a:pPr marL="228600" indent="-228600">
              <a:spcAft>
                <a:spcPts val="600"/>
              </a:spcAft>
              <a:buFont typeface="+mj-lt"/>
              <a:buAutoNum type="arabicPeriod"/>
            </a:pPr>
            <a:r>
              <a:rPr lang="en-AU" sz="1600" dirty="0">
                <a:latin typeface="+mn-lt"/>
              </a:rPr>
              <a:t>Ensure all connections are tight and secure.</a:t>
            </a:r>
          </a:p>
          <a:p>
            <a:pPr marL="228600" indent="-228600">
              <a:spcAft>
                <a:spcPts val="600"/>
              </a:spcAft>
              <a:buFont typeface="+mj-lt"/>
              <a:buAutoNum type="arabicPeriod"/>
            </a:pPr>
            <a:r>
              <a:rPr lang="en-AU" sz="1600" dirty="0">
                <a:latin typeface="+mn-lt"/>
              </a:rPr>
              <a:t>Turn on the powerpack and set the voltage to 2 Volts.</a:t>
            </a:r>
          </a:p>
          <a:p>
            <a:pPr marL="228600" indent="-228600">
              <a:spcAft>
                <a:spcPts val="600"/>
              </a:spcAft>
              <a:buFont typeface="+mj-lt"/>
              <a:buAutoNum type="arabicPeriod"/>
            </a:pPr>
            <a:r>
              <a:rPr lang="en-AU" sz="1600" dirty="0">
                <a:latin typeface="+mn-lt"/>
              </a:rPr>
              <a:t>Close the switch.</a:t>
            </a:r>
          </a:p>
          <a:p>
            <a:pPr marL="228600" indent="-228600">
              <a:spcAft>
                <a:spcPts val="600"/>
              </a:spcAft>
              <a:buFont typeface="+mj-lt"/>
              <a:buAutoNum type="arabicPeriod"/>
            </a:pPr>
            <a:r>
              <a:rPr lang="en-AU" sz="1600" dirty="0">
                <a:latin typeface="+mn-lt"/>
              </a:rPr>
              <a:t>Observe and record the reading on the voltmeter.</a:t>
            </a:r>
          </a:p>
        </p:txBody>
      </p:sp>
      <p:pic>
        <p:nvPicPr>
          <p:cNvPr id="7" name="Content Placeholder 6" descr="A diagram of a power pack connected to a resistor and a switch in line with the powerpack. The voltmeter is connected in parallel to the resistor.">
            <a:extLst>
              <a:ext uri="{FF2B5EF4-FFF2-40B4-BE49-F238E27FC236}">
                <a16:creationId xmlns:a16="http://schemas.microsoft.com/office/drawing/2014/main" id="{738965A3-30FB-CCE1-07A0-75F1254FAD37}"/>
              </a:ext>
            </a:extLst>
          </p:cNvPr>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7123814" y="1369454"/>
            <a:ext cx="4459288" cy="4405312"/>
          </a:xfrm>
        </p:spPr>
      </p:pic>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77</a:t>
            </a:fld>
            <a:endParaRPr lang="en-AU"/>
          </a:p>
        </p:txBody>
      </p:sp>
      <p:sp>
        <p:nvSpPr>
          <p:cNvPr id="6" name="TextBox 5">
            <a:extLst>
              <a:ext uri="{FF2B5EF4-FFF2-40B4-BE49-F238E27FC236}">
                <a16:creationId xmlns:a16="http://schemas.microsoft.com/office/drawing/2014/main" id="{02A79235-B796-013A-FA62-45D6AFE3D4D0}"/>
              </a:ext>
              <a:ext uri="{C183D7F6-B498-43B3-948B-1728B52AA6E4}">
                <adec:decorative xmlns:adec="http://schemas.microsoft.com/office/drawing/2017/decorative" val="0"/>
              </a:ext>
            </a:extLst>
          </p:cNvPr>
          <p:cNvSpPr txBox="1"/>
          <p:nvPr/>
        </p:nvSpPr>
        <p:spPr>
          <a:xfrm>
            <a:off x="6907094" y="6014844"/>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endParaRPr lang="en-AU" sz="1600" dirty="0">
              <a:effectLst/>
              <a:ea typeface="Calibri" panose="020F0502020204030204" pitchFamily="34" charset="0"/>
            </a:endParaRPr>
          </a:p>
        </p:txBody>
      </p:sp>
    </p:spTree>
    <p:extLst>
      <p:ext uri="{BB962C8B-B14F-4D97-AF65-F5344CB8AC3E}">
        <p14:creationId xmlns:p14="http://schemas.microsoft.com/office/powerpoint/2010/main" val="105922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a:xfrm>
            <a:off x="360000" y="360000"/>
            <a:ext cx="11484000" cy="1008000"/>
          </a:xfrm>
        </p:spPr>
        <p:txBody>
          <a:bodyPr/>
          <a:lstStyle/>
          <a:p>
            <a:r>
              <a:rPr lang="en-AU" dirty="0">
                <a:latin typeface="+mj-lt"/>
              </a:rPr>
              <a:t>3.3 An experiment set-up for measuring current and voltage</a:t>
            </a:r>
          </a:p>
        </p:txBody>
      </p:sp>
      <p:pic>
        <p:nvPicPr>
          <p:cNvPr id="4" name="Picture 3" descr="A diagram of a power pack connected to an ammeter, resistor and a switch in line with the powerpack. The voltmeter is connected in parallel to the resistor">
            <a:extLst>
              <a:ext uri="{FF2B5EF4-FFF2-40B4-BE49-F238E27FC236}">
                <a16:creationId xmlns:a16="http://schemas.microsoft.com/office/drawing/2014/main" id="{0EB00CA3-A657-B236-927D-A79BC71CF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738295"/>
            <a:ext cx="5400751" cy="3505595"/>
          </a:xfrm>
          <a:prstGeom prst="rect">
            <a:avLst/>
          </a:prstGeom>
        </p:spPr>
      </p:pic>
      <p:sp>
        <p:nvSpPr>
          <p:cNvPr id="3" name="TextBox 2">
            <a:extLst>
              <a:ext uri="{FF2B5EF4-FFF2-40B4-BE49-F238E27FC236}">
                <a16:creationId xmlns:a16="http://schemas.microsoft.com/office/drawing/2014/main" id="{3DAE288B-5BCB-3A96-3350-41128D28D69C}"/>
              </a:ext>
              <a:ext uri="{C183D7F6-B498-43B3-948B-1728B52AA6E4}">
                <adec:decorative xmlns:adec="http://schemas.microsoft.com/office/drawing/2017/decorative" val="0"/>
              </a:ext>
            </a:extLst>
          </p:cNvPr>
          <p:cNvSpPr txBox="1"/>
          <p:nvPr/>
        </p:nvSpPr>
        <p:spPr>
          <a:xfrm>
            <a:off x="569402" y="5710496"/>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pic>
        <p:nvPicPr>
          <p:cNvPr id="6" name="Picture 5" descr="A table with electrical devices">
            <a:extLst>
              <a:ext uri="{FF2B5EF4-FFF2-40B4-BE49-F238E27FC236}">
                <a16:creationId xmlns:a16="http://schemas.microsoft.com/office/drawing/2014/main" id="{0716DE34-57BB-7A63-A37B-F5B9AD06F6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48231" y="1738295"/>
            <a:ext cx="5235769" cy="4407410"/>
          </a:xfrm>
          <a:prstGeom prst="rect">
            <a:avLst/>
          </a:prstGeom>
        </p:spPr>
      </p:pic>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215006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Ohm’s law</a:t>
            </a:r>
          </a:p>
        </p:txBody>
      </p:sp>
      <p:sp>
        <p:nvSpPr>
          <p:cNvPr id="9" name="Content Placeholder 8">
            <a:extLst>
              <a:ext uri="{FF2B5EF4-FFF2-40B4-BE49-F238E27FC236}">
                <a16:creationId xmlns:a16="http://schemas.microsoft.com/office/drawing/2014/main" id="{F71852FD-4370-14B6-DE35-536200972C75}"/>
              </a:ext>
            </a:extLst>
          </p:cNvPr>
          <p:cNvSpPr>
            <a:spLocks noGrp="1"/>
          </p:cNvSpPr>
          <p:nvPr>
            <p:ph type="body" sz="quarter" idx="17"/>
          </p:nvPr>
        </p:nvSpPr>
        <p:spPr>
          <a:xfrm>
            <a:off x="360000" y="1205082"/>
            <a:ext cx="11484000" cy="5173699"/>
          </a:xfrm>
        </p:spPr>
        <p:txBody>
          <a:bodyPr/>
          <a:lstStyle/>
          <a:p>
            <a:r>
              <a:rPr lang="en-AU" b="1" dirty="0">
                <a:latin typeface="+mn-lt"/>
              </a:rPr>
              <a:t>Resistance </a:t>
            </a:r>
            <a:r>
              <a:rPr lang="en-AU" dirty="0">
                <a:latin typeface="+mn-lt"/>
              </a:rPr>
              <a:t>–</a:t>
            </a:r>
            <a:r>
              <a:rPr lang="en-AU" b="1" dirty="0">
                <a:latin typeface="+mn-lt"/>
              </a:rPr>
              <a:t> </a:t>
            </a:r>
            <a:r>
              <a:rPr lang="en-AU" dirty="0">
                <a:latin typeface="+mn-lt"/>
              </a:rPr>
              <a:t>the resistance of any component in an electric circuit is a measure of its hindrance to the flow of electric current. It is represented by the symbol R. The SI unit for measuring resistance is ohms, written with a Greek symbol </a:t>
            </a:r>
            <a:r>
              <a:rPr lang="en-AU" dirty="0" err="1">
                <a:latin typeface="+mn-lt"/>
              </a:rPr>
              <a:t>Ω</a:t>
            </a:r>
            <a:r>
              <a:rPr lang="en-AU" dirty="0">
                <a:latin typeface="+mn-lt"/>
              </a:rPr>
              <a:t> (omega).</a:t>
            </a:r>
          </a:p>
          <a:p>
            <a:r>
              <a:rPr lang="en-AU" dirty="0">
                <a:latin typeface="+mn-lt"/>
              </a:rPr>
              <a:t>To determine the resistance (R):</a:t>
            </a:r>
          </a:p>
          <a:p>
            <a:pPr marL="342900" indent="-342900">
              <a:buFont typeface="Arial" panose="020B0604020202020204" pitchFamily="34" charset="0"/>
              <a:buChar char="•"/>
            </a:pPr>
            <a:r>
              <a:rPr lang="en-AU" dirty="0">
                <a:latin typeface="+mn-lt"/>
              </a:rPr>
              <a:t>measure the potential difference (voltage) across the component (V) and the current flowing through it (I). Their resistance can then be calculated using </a:t>
            </a:r>
            <a:r>
              <a:rPr lang="en-AU" b="1" dirty="0">
                <a:latin typeface="+mn-lt"/>
              </a:rPr>
              <a:t>Ohm’s law</a:t>
            </a:r>
            <a:r>
              <a:rPr lang="en-AU" dirty="0">
                <a:latin typeface="+mn-lt"/>
              </a:rPr>
              <a:t>. It states that the relationship between these 3 quantities is </a:t>
            </a:r>
            <a:r>
              <a:rPr lang="en-AU" b="1" dirty="0">
                <a:latin typeface="+mn-lt"/>
              </a:rPr>
              <a:t>V= I R</a:t>
            </a:r>
            <a:r>
              <a:rPr lang="en-AU" dirty="0">
                <a:latin typeface="+mn-lt"/>
              </a:rPr>
              <a:t>.</a:t>
            </a:r>
            <a:r>
              <a:rPr lang="en-AU" b="1" dirty="0">
                <a:latin typeface="+mn-lt"/>
              </a:rPr>
              <a:t> </a:t>
            </a:r>
          </a:p>
          <a:p>
            <a:pPr marL="702900" lvl="4" indent="-342900">
              <a:spcAft>
                <a:spcPts val="1200"/>
              </a:spcAft>
            </a:pPr>
            <a:r>
              <a:rPr lang="en-AU" sz="2000" dirty="0">
                <a:latin typeface="+mn-lt"/>
              </a:rPr>
              <a:t>Conductors that obey Ohm’s Law are called </a:t>
            </a:r>
            <a:r>
              <a:rPr lang="en-AU" sz="2000" b="1" dirty="0">
                <a:latin typeface="+mn-lt"/>
              </a:rPr>
              <a:t>ohmic conductors</a:t>
            </a:r>
            <a:r>
              <a:rPr lang="en-AU" sz="2000" dirty="0">
                <a:latin typeface="+mn-lt"/>
              </a:rPr>
              <a:t>, whereas those that do not obey Ohm’s Law are called </a:t>
            </a:r>
            <a:r>
              <a:rPr lang="en-AU" sz="2000" b="1" dirty="0">
                <a:latin typeface="+mn-lt"/>
              </a:rPr>
              <a:t>non-ohmic conductors</a:t>
            </a:r>
            <a:r>
              <a:rPr lang="en-AU" sz="2000" dirty="0">
                <a:latin typeface="+mn-lt"/>
              </a:rPr>
              <a:t>.</a:t>
            </a:r>
          </a:p>
          <a:p>
            <a:pPr marL="342900" indent="-342900">
              <a:buFont typeface="Arial" panose="020B0604020202020204" pitchFamily="34" charset="0"/>
              <a:buChar char="•"/>
            </a:pPr>
            <a:r>
              <a:rPr lang="en-AU" dirty="0">
                <a:latin typeface="+mn-lt"/>
              </a:rPr>
              <a:t>calculate the slope of voltage versus current graph.</a:t>
            </a: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79</a:t>
            </a:fld>
            <a:endParaRPr lang="en-AU"/>
          </a:p>
        </p:txBody>
      </p:sp>
    </p:spTree>
    <p:extLst>
      <p:ext uri="{BB962C8B-B14F-4D97-AF65-F5344CB8AC3E}">
        <p14:creationId xmlns:p14="http://schemas.microsoft.com/office/powerpoint/2010/main" val="233160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4FB1-5919-DD10-8BD4-B501AE4D36BC}"/>
              </a:ext>
            </a:extLst>
          </p:cNvPr>
          <p:cNvSpPr>
            <a:spLocks noGrp="1"/>
          </p:cNvSpPr>
          <p:nvPr>
            <p:ph type="title"/>
          </p:nvPr>
        </p:nvSpPr>
        <p:spPr/>
        <p:txBody>
          <a:bodyPr/>
          <a:lstStyle/>
          <a:p>
            <a:r>
              <a:rPr lang="en-AU" dirty="0">
                <a:latin typeface="+mj-lt"/>
              </a:rPr>
              <a:t>1.1 Getting to know each other</a:t>
            </a:r>
          </a:p>
        </p:txBody>
      </p:sp>
      <p:sp>
        <p:nvSpPr>
          <p:cNvPr id="7" name="Content Placeholder 6">
            <a:extLst>
              <a:ext uri="{FF2B5EF4-FFF2-40B4-BE49-F238E27FC236}">
                <a16:creationId xmlns:a16="http://schemas.microsoft.com/office/drawing/2014/main" id="{8BADF071-B276-4C38-4777-CDDD34FFE650}"/>
              </a:ext>
            </a:extLst>
          </p:cNvPr>
          <p:cNvSpPr>
            <a:spLocks noGrp="1"/>
          </p:cNvSpPr>
          <p:nvPr>
            <p:ph type="body" sz="quarter" idx="17"/>
          </p:nvPr>
        </p:nvSpPr>
        <p:spPr/>
        <p:txBody>
          <a:bodyPr/>
          <a:lstStyle/>
          <a:p>
            <a:r>
              <a:rPr lang="en-AU" dirty="0">
                <a:latin typeface="+mn-lt"/>
              </a:rPr>
              <a:t>Insert join code or QR code for students to join the activity</a:t>
            </a:r>
          </a:p>
        </p:txBody>
      </p:sp>
      <p:sp>
        <p:nvSpPr>
          <p:cNvPr id="4" name="Slide Number Placeholder 3">
            <a:extLst>
              <a:ext uri="{FF2B5EF4-FFF2-40B4-BE49-F238E27FC236}">
                <a16:creationId xmlns:a16="http://schemas.microsoft.com/office/drawing/2014/main" id="{3F44910C-19A8-8066-AC77-F94195B2C32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a:t>
            </a:fld>
            <a:endParaRPr lang="en-AU"/>
          </a:p>
        </p:txBody>
      </p:sp>
    </p:spTree>
    <p:extLst>
      <p:ext uri="{BB962C8B-B14F-4D97-AF65-F5344CB8AC3E}">
        <p14:creationId xmlns:p14="http://schemas.microsoft.com/office/powerpoint/2010/main" val="168087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5B0F3B-72B0-313C-9704-4D39F84A816A}"/>
              </a:ext>
            </a:extLst>
          </p:cNvPr>
          <p:cNvSpPr>
            <a:spLocks noGrp="1"/>
          </p:cNvSpPr>
          <p:nvPr>
            <p:ph type="title"/>
          </p:nvPr>
        </p:nvSpPr>
        <p:spPr/>
        <p:txBody>
          <a:bodyPr/>
          <a:lstStyle/>
          <a:p>
            <a:r>
              <a:rPr lang="en-AU" dirty="0">
                <a:latin typeface="+mj-lt"/>
              </a:rPr>
              <a:t>3.3 Ohm’s law equation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099D4B9-4E64-9C17-F807-BBB9DD67C51D}"/>
                  </a:ext>
                </a:extLst>
              </p:cNvPr>
              <p:cNvSpPr txBox="1"/>
              <p:nvPr/>
            </p:nvSpPr>
            <p:spPr>
              <a:xfrm>
                <a:off x="360000" y="1450549"/>
                <a:ext cx="5988106" cy="3568700"/>
              </a:xfrm>
              <a:prstGeom prst="rect">
                <a:avLst/>
              </a:prstGeom>
              <a:noFill/>
            </p:spPr>
            <p:txBody>
              <a:bodyPr wrap="square" lIns="0" tIns="0" rIns="0" bIns="0" rtlCol="0">
                <a:noAutofit/>
              </a:bodyPr>
              <a:lstStyle/>
              <a:p>
                <a:pPr marL="285750" indent="-285750" algn="l">
                  <a:lnSpc>
                    <a:spcPct val="150000"/>
                  </a:lnSpc>
                  <a:spcAft>
                    <a:spcPts val="1200"/>
                  </a:spcAft>
                  <a:buFont typeface="Arial" panose="020B0604020202020204" pitchFamily="34" charset="0"/>
                  <a:buChar char="•"/>
                </a:pPr>
                <a:r>
                  <a:rPr lang="en-AU" sz="1800" dirty="0"/>
                  <a:t>If current and resistance are provided, then voltage can be calculated using Ohm’s law, V=IR.</a:t>
                </a:r>
              </a:p>
              <a:p>
                <a:pPr marL="285750" indent="-285750">
                  <a:lnSpc>
                    <a:spcPct val="150000"/>
                  </a:lnSpc>
                  <a:spcAft>
                    <a:spcPts val="1200"/>
                  </a:spcAft>
                  <a:buFont typeface="Arial" panose="020B0604020202020204" pitchFamily="34" charset="0"/>
                  <a:buChar char="•"/>
                </a:pPr>
                <a:r>
                  <a:rPr lang="en-AU" sz="1800" dirty="0"/>
                  <a:t>If voltage and resistance are provided, then current can be calculated by rearranging Ohm’s law equation  </a:t>
                </a:r>
                <a14:m>
                  <m:oMath xmlns:m="http://schemas.openxmlformats.org/officeDocument/2006/math">
                    <m:r>
                      <m:rPr>
                        <m:sty m:val="p"/>
                      </m:rPr>
                      <a:rPr lang="en-AU" sz="1800" b="0" i="0" smtClean="0">
                        <a:latin typeface="Cambria Math" panose="02040503050406030204" pitchFamily="18" charset="0"/>
                      </a:rPr>
                      <m:t>I</m:t>
                    </m:r>
                    <m:r>
                      <a:rPr lang="en-AU" sz="1800" b="0" i="1" smtClean="0">
                        <a:latin typeface="Cambria Math" panose="02040503050406030204" pitchFamily="18" charset="0"/>
                      </a:rPr>
                      <m:t>=</m:t>
                    </m:r>
                    <m:f>
                      <m:fPr>
                        <m:ctrlPr>
                          <a:rPr lang="en-AU" sz="1800" b="0" i="1" smtClean="0">
                            <a:latin typeface="Cambria Math" panose="02040503050406030204" pitchFamily="18" charset="0"/>
                          </a:rPr>
                        </m:ctrlPr>
                      </m:fPr>
                      <m:num>
                        <m:r>
                          <a:rPr lang="en-AU" sz="1800" b="0" i="1" smtClean="0">
                            <a:latin typeface="Cambria Math" panose="02040503050406030204" pitchFamily="18" charset="0"/>
                          </a:rPr>
                          <m:t>𝑉</m:t>
                        </m:r>
                      </m:num>
                      <m:den>
                        <m:r>
                          <a:rPr lang="en-AU" sz="1800" b="0" i="1" smtClean="0">
                            <a:latin typeface="Cambria Math" panose="02040503050406030204" pitchFamily="18" charset="0"/>
                          </a:rPr>
                          <m:t>𝑅</m:t>
                        </m:r>
                      </m:den>
                    </m:f>
                  </m:oMath>
                </a14:m>
                <a:r>
                  <a:rPr lang="en-AU" sz="1800" dirty="0"/>
                  <a:t>.  </a:t>
                </a:r>
              </a:p>
              <a:p>
                <a:pPr marL="285750" indent="-285750">
                  <a:lnSpc>
                    <a:spcPct val="150000"/>
                  </a:lnSpc>
                  <a:spcAft>
                    <a:spcPts val="1200"/>
                  </a:spcAft>
                  <a:buFont typeface="Arial" panose="020B0604020202020204" pitchFamily="34" charset="0"/>
                  <a:buChar char="•"/>
                </a:pPr>
                <a:r>
                  <a:rPr lang="en-AU" sz="1800" dirty="0"/>
                  <a:t>If voltage and current are provided, then resistance can be calculated by rearranging Ohm’s law equation  </a:t>
                </a:r>
                <a14:m>
                  <m:oMath xmlns:m="http://schemas.openxmlformats.org/officeDocument/2006/math">
                    <m:r>
                      <m:rPr>
                        <m:sty m:val="p"/>
                      </m:rPr>
                      <a:rPr lang="en-AU" sz="1800" b="0" i="0" smtClean="0">
                        <a:latin typeface="Cambria Math" panose="02040503050406030204" pitchFamily="18" charset="0"/>
                      </a:rPr>
                      <m:t>R</m:t>
                    </m:r>
                    <m:r>
                      <a:rPr lang="en-AU" sz="1800" b="0" i="1" smtClean="0">
                        <a:latin typeface="Cambria Math" panose="02040503050406030204" pitchFamily="18" charset="0"/>
                      </a:rPr>
                      <m:t>=</m:t>
                    </m:r>
                    <m:f>
                      <m:fPr>
                        <m:ctrlPr>
                          <a:rPr lang="en-AU" sz="1800" b="0" i="1" smtClean="0">
                            <a:latin typeface="Cambria Math" panose="02040503050406030204" pitchFamily="18" charset="0"/>
                          </a:rPr>
                        </m:ctrlPr>
                      </m:fPr>
                      <m:num>
                        <m:r>
                          <a:rPr lang="en-AU" sz="1800" b="0" i="1" smtClean="0">
                            <a:latin typeface="Cambria Math" panose="02040503050406030204" pitchFamily="18" charset="0"/>
                          </a:rPr>
                          <m:t>𝑉</m:t>
                        </m:r>
                      </m:num>
                      <m:den>
                        <m:r>
                          <a:rPr lang="en-AU" sz="1800" b="0" i="1" smtClean="0">
                            <a:latin typeface="Cambria Math" panose="02040503050406030204" pitchFamily="18" charset="0"/>
                          </a:rPr>
                          <m:t>𝐼</m:t>
                        </m:r>
                      </m:den>
                    </m:f>
                  </m:oMath>
                </a14:m>
                <a:r>
                  <a:rPr lang="en-AU" sz="1800" dirty="0"/>
                  <a:t>.</a:t>
                </a:r>
              </a:p>
              <a:p>
                <a:pPr marL="285750" indent="-285750" algn="l">
                  <a:lnSpc>
                    <a:spcPct val="150000"/>
                  </a:lnSpc>
                  <a:spcAft>
                    <a:spcPts val="1200"/>
                  </a:spcAft>
                  <a:buFont typeface="Arial" panose="020B0604020202020204" pitchFamily="34" charset="0"/>
                  <a:buChar char="•"/>
                </a:pPr>
                <a:endParaRPr lang="en-AU" sz="1400" dirty="0"/>
              </a:p>
            </p:txBody>
          </p:sp>
        </mc:Choice>
        <mc:Fallback xmlns="">
          <p:sp>
            <p:nvSpPr>
              <p:cNvPr id="11" name="TextBox 10">
                <a:extLst>
                  <a:ext uri="{FF2B5EF4-FFF2-40B4-BE49-F238E27FC236}">
                    <a16:creationId xmlns:a16="http://schemas.microsoft.com/office/drawing/2014/main" id="{5099D4B9-4E64-9C17-F807-BBB9DD67C51D}"/>
                  </a:ext>
                </a:extLst>
              </p:cNvPr>
              <p:cNvSpPr txBox="1">
                <a:spLocks noRot="1" noChangeAspect="1" noMove="1" noResize="1" noEditPoints="1" noAdjustHandles="1" noChangeArrowheads="1" noChangeShapeType="1" noTextEdit="1"/>
              </p:cNvSpPr>
              <p:nvPr/>
            </p:nvSpPr>
            <p:spPr>
              <a:xfrm>
                <a:off x="360000" y="1450549"/>
                <a:ext cx="5988106" cy="3568700"/>
              </a:xfrm>
              <a:prstGeom prst="rect">
                <a:avLst/>
              </a:prstGeom>
              <a:blipFill>
                <a:blip r:embed="rId4"/>
                <a:stretch>
                  <a:fillRect l="-2119" r="-3390"/>
                </a:stretch>
              </a:blipFill>
            </p:spPr>
            <p:txBody>
              <a:bodyPr/>
              <a:lstStyle/>
              <a:p>
                <a:r>
                  <a:rPr lang="en-US">
                    <a:noFill/>
                  </a:rPr>
                  <a:t> </a:t>
                </a:r>
              </a:p>
            </p:txBody>
          </p:sp>
        </mc:Fallback>
      </mc:AlternateContent>
      <p:sp>
        <p:nvSpPr>
          <p:cNvPr id="34" name="Freeform: Shape 33">
            <a:extLst>
              <a:ext uri="{FF2B5EF4-FFF2-40B4-BE49-F238E27FC236}">
                <a16:creationId xmlns:a16="http://schemas.microsoft.com/office/drawing/2014/main" id="{3AC4EBF4-DE41-B36C-90B4-58ECC9DB283A}"/>
              </a:ext>
            </a:extLst>
          </p:cNvPr>
          <p:cNvSpPr/>
          <p:nvPr/>
        </p:nvSpPr>
        <p:spPr>
          <a:xfrm>
            <a:off x="7971080" y="1577549"/>
            <a:ext cx="2689503" cy="2274541"/>
          </a:xfrm>
          <a:custGeom>
            <a:avLst/>
            <a:gdLst>
              <a:gd name="connsiteX0" fmla="*/ 739238 w 1478475"/>
              <a:gd name="connsiteY0" fmla="*/ 0 h 1274547"/>
              <a:gd name="connsiteX1" fmla="*/ 1478475 w 1478475"/>
              <a:gd name="connsiteY1" fmla="*/ 1274547 h 1274547"/>
              <a:gd name="connsiteX2" fmla="*/ 0 w 1478475"/>
              <a:gd name="connsiteY2" fmla="*/ 1274547 h 1274547"/>
            </a:gdLst>
            <a:ahLst/>
            <a:cxnLst>
              <a:cxn ang="0">
                <a:pos x="connsiteX0" y="connsiteY0"/>
              </a:cxn>
              <a:cxn ang="0">
                <a:pos x="connsiteX1" y="connsiteY1"/>
              </a:cxn>
              <a:cxn ang="0">
                <a:pos x="connsiteX2" y="connsiteY2"/>
              </a:cxn>
            </a:cxnLst>
            <a:rect l="l" t="t" r="r" b="b"/>
            <a:pathLst>
              <a:path w="1478475" h="1274547">
                <a:moveTo>
                  <a:pt x="739238" y="0"/>
                </a:moveTo>
                <a:lnTo>
                  <a:pt x="1478475" y="1274547"/>
                </a:lnTo>
                <a:lnTo>
                  <a:pt x="0" y="1274547"/>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lnSpc>
                <a:spcPct val="300000"/>
              </a:lnSpc>
              <a:spcBef>
                <a:spcPts val="1200"/>
              </a:spcBef>
            </a:pPr>
            <a:r>
              <a:rPr lang="en-US" sz="1600" dirty="0">
                <a:solidFill>
                  <a:schemeClr val="accent2"/>
                </a:solidFill>
              </a:rPr>
              <a:t>Voltage (V) </a:t>
            </a:r>
            <a:endParaRPr lang="en-AU" sz="1600" dirty="0">
              <a:solidFill>
                <a:schemeClr val="accent2"/>
              </a:solidFill>
            </a:endParaRPr>
          </a:p>
        </p:txBody>
      </p:sp>
      <p:sp>
        <p:nvSpPr>
          <p:cNvPr id="33" name="Freeform: Shape 32">
            <a:extLst>
              <a:ext uri="{FF2B5EF4-FFF2-40B4-BE49-F238E27FC236}">
                <a16:creationId xmlns:a16="http://schemas.microsoft.com/office/drawing/2014/main" id="{54B99E80-BA84-409B-47C1-8EE0B6241C24}"/>
              </a:ext>
            </a:extLst>
          </p:cNvPr>
          <p:cNvSpPr/>
          <p:nvPr/>
        </p:nvSpPr>
        <p:spPr>
          <a:xfrm>
            <a:off x="6797007" y="3846224"/>
            <a:ext cx="2515408" cy="2010526"/>
          </a:xfrm>
          <a:custGeom>
            <a:avLst/>
            <a:gdLst>
              <a:gd name="connsiteX0" fmla="*/ 739238 w 1594610"/>
              <a:gd name="connsiteY0" fmla="*/ 0 h 1274547"/>
              <a:gd name="connsiteX1" fmla="*/ 1594610 w 1594610"/>
              <a:gd name="connsiteY1" fmla="*/ 0 h 1274547"/>
              <a:gd name="connsiteX2" fmla="*/ 1594610 w 1594610"/>
              <a:gd name="connsiteY2" fmla="*/ 1274547 h 1274547"/>
              <a:gd name="connsiteX3" fmla="*/ 0 w 1594610"/>
              <a:gd name="connsiteY3" fmla="*/ 1274547 h 1274547"/>
            </a:gdLst>
            <a:ahLst/>
            <a:cxnLst>
              <a:cxn ang="0">
                <a:pos x="connsiteX0" y="connsiteY0"/>
              </a:cxn>
              <a:cxn ang="0">
                <a:pos x="connsiteX1" y="connsiteY1"/>
              </a:cxn>
              <a:cxn ang="0">
                <a:pos x="connsiteX2" y="connsiteY2"/>
              </a:cxn>
              <a:cxn ang="0">
                <a:pos x="connsiteX3" y="connsiteY3"/>
              </a:cxn>
            </a:cxnLst>
            <a:rect l="l" t="t" r="r" b="b"/>
            <a:pathLst>
              <a:path w="1594610" h="1274547">
                <a:moveTo>
                  <a:pt x="739238" y="0"/>
                </a:moveTo>
                <a:lnTo>
                  <a:pt x="1594610" y="0"/>
                </a:lnTo>
                <a:lnTo>
                  <a:pt x="1594610" y="1274547"/>
                </a:lnTo>
                <a:lnTo>
                  <a:pt x="0" y="1274547"/>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990600"/>
            <a:r>
              <a:rPr lang="en-US" sz="1600" dirty="0">
                <a:solidFill>
                  <a:schemeClr val="tx2"/>
                </a:solidFill>
              </a:rPr>
              <a:t>Current (I)</a:t>
            </a:r>
            <a:endParaRPr lang="en-AU" sz="1600" dirty="0">
              <a:solidFill>
                <a:schemeClr val="tx2"/>
              </a:solidFill>
            </a:endParaRPr>
          </a:p>
        </p:txBody>
      </p:sp>
      <p:sp>
        <p:nvSpPr>
          <p:cNvPr id="35" name="Freeform: Shape 34">
            <a:extLst>
              <a:ext uri="{FF2B5EF4-FFF2-40B4-BE49-F238E27FC236}">
                <a16:creationId xmlns:a16="http://schemas.microsoft.com/office/drawing/2014/main" id="{FDD2D995-5EC5-C321-FF76-E49B92617FCC}"/>
              </a:ext>
            </a:extLst>
          </p:cNvPr>
          <p:cNvSpPr/>
          <p:nvPr/>
        </p:nvSpPr>
        <p:spPr>
          <a:xfrm flipH="1">
            <a:off x="9312395" y="3846225"/>
            <a:ext cx="2515408" cy="2010526"/>
          </a:xfrm>
          <a:custGeom>
            <a:avLst/>
            <a:gdLst>
              <a:gd name="connsiteX0" fmla="*/ 739238 w 1594610"/>
              <a:gd name="connsiteY0" fmla="*/ 0 h 1274547"/>
              <a:gd name="connsiteX1" fmla="*/ 1594610 w 1594610"/>
              <a:gd name="connsiteY1" fmla="*/ 0 h 1274547"/>
              <a:gd name="connsiteX2" fmla="*/ 1594610 w 1594610"/>
              <a:gd name="connsiteY2" fmla="*/ 1274547 h 1274547"/>
              <a:gd name="connsiteX3" fmla="*/ 0 w 1594610"/>
              <a:gd name="connsiteY3" fmla="*/ 1274547 h 1274547"/>
            </a:gdLst>
            <a:ahLst/>
            <a:cxnLst>
              <a:cxn ang="0">
                <a:pos x="connsiteX0" y="connsiteY0"/>
              </a:cxn>
              <a:cxn ang="0">
                <a:pos x="connsiteX1" y="connsiteY1"/>
              </a:cxn>
              <a:cxn ang="0">
                <a:pos x="connsiteX2" y="connsiteY2"/>
              </a:cxn>
              <a:cxn ang="0">
                <a:pos x="connsiteX3" y="connsiteY3"/>
              </a:cxn>
            </a:cxnLst>
            <a:rect l="l" t="t" r="r" b="b"/>
            <a:pathLst>
              <a:path w="1594610" h="1274547">
                <a:moveTo>
                  <a:pt x="739238" y="0"/>
                </a:moveTo>
                <a:lnTo>
                  <a:pt x="1594610" y="0"/>
                </a:lnTo>
                <a:lnTo>
                  <a:pt x="1594610" y="1274547"/>
                </a:lnTo>
                <a:lnTo>
                  <a:pt x="0" y="1274547"/>
                </a:lnTo>
                <a:close/>
              </a:path>
            </a:pathLst>
          </a:cu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80975"/>
            <a:r>
              <a:rPr lang="en-US" sz="1600" dirty="0">
                <a:solidFill>
                  <a:srgbClr val="749665"/>
                </a:solidFill>
              </a:rPr>
              <a:t>Resistance (R)</a:t>
            </a:r>
            <a:endParaRPr lang="en-AU" sz="1600" dirty="0">
              <a:solidFill>
                <a:srgbClr val="749665"/>
              </a:solidFill>
            </a:endParaRPr>
          </a:p>
        </p:txBody>
      </p:sp>
      <p:sp>
        <p:nvSpPr>
          <p:cNvPr id="4" name="Slide Number Placeholder 3">
            <a:extLst>
              <a:ext uri="{FF2B5EF4-FFF2-40B4-BE49-F238E27FC236}">
                <a16:creationId xmlns:a16="http://schemas.microsoft.com/office/drawing/2014/main" id="{19E46934-E243-46C3-4E6A-9E811BDC75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113021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4">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3">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35">
                                            <p:txEl>
                                              <p:pRg st="0" end="0"/>
                                            </p:txEl>
                                          </p:spTgt>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Ohm’s law calculations (1)</a:t>
            </a:r>
          </a:p>
        </p:txBody>
      </p:sp>
      <p:sp>
        <p:nvSpPr>
          <p:cNvPr id="3" name="Content Placeholder 2">
            <a:extLst>
              <a:ext uri="{FF2B5EF4-FFF2-40B4-BE49-F238E27FC236}">
                <a16:creationId xmlns:a16="http://schemas.microsoft.com/office/drawing/2014/main" id="{82A26380-BBED-4F64-5E1A-134AEEED2865}"/>
              </a:ext>
            </a:extLst>
          </p:cNvPr>
          <p:cNvSpPr>
            <a:spLocks noGrp="1"/>
          </p:cNvSpPr>
          <p:nvPr>
            <p:ph type="body" sz="quarter" idx="17"/>
          </p:nvPr>
        </p:nvSpPr>
        <p:spPr>
          <a:xfrm>
            <a:off x="360000" y="1306883"/>
            <a:ext cx="11484000" cy="4807835"/>
          </a:xfrm>
        </p:spPr>
        <p:txBody>
          <a:bodyPr/>
          <a:lstStyle/>
          <a:p>
            <a:pPr marL="342900" lvl="0" indent="-342900">
              <a:lnSpc>
                <a:spcPct val="150000"/>
              </a:lnSpc>
              <a:spcBef>
                <a:spcPts val="1200"/>
              </a:spcBef>
              <a:buFont typeface="+mj-lt"/>
              <a:buAutoNum type="arabicPeriod"/>
            </a:pPr>
            <a:r>
              <a:rPr lang="en-AU" dirty="0">
                <a:effectLst/>
                <a:latin typeface="+mn-lt"/>
                <a:ea typeface="Calibri" panose="020F0502020204030204" pitchFamily="34" charset="0"/>
              </a:rPr>
              <a:t>A circuit contains a resistor of 20 ohm (</a:t>
            </a:r>
            <a:r>
              <a:rPr lang="en-AU" dirty="0" err="1">
                <a:effectLst/>
                <a:latin typeface="+mn-lt"/>
                <a:ea typeface="Calibri" panose="020F0502020204030204" pitchFamily="34" charset="0"/>
              </a:rPr>
              <a:t>Ω</a:t>
            </a:r>
            <a:r>
              <a:rPr lang="en-AU" dirty="0">
                <a:effectLst/>
                <a:latin typeface="+mn-lt"/>
                <a:ea typeface="Calibri" panose="020F0502020204030204" pitchFamily="34" charset="0"/>
              </a:rPr>
              <a:t>), and the current flowing through the resistor is 2.5 amperes (A). Calculate the voltage across the resistor.</a:t>
            </a:r>
          </a:p>
          <a:p>
            <a:pPr marL="342900" lvl="0" indent="-342900">
              <a:lnSpc>
                <a:spcPct val="150000"/>
              </a:lnSpc>
              <a:spcBef>
                <a:spcPts val="1200"/>
              </a:spcBef>
              <a:buFont typeface="+mj-lt"/>
              <a:buAutoNum type="arabicPeriod"/>
            </a:pPr>
            <a:r>
              <a:rPr lang="en-AU" dirty="0">
                <a:effectLst/>
                <a:latin typeface="+mn-lt"/>
                <a:ea typeface="Calibri" panose="020F0502020204030204" pitchFamily="34" charset="0"/>
              </a:rPr>
              <a:t>A circuit includes a 10 ohm (</a:t>
            </a:r>
            <a:r>
              <a:rPr lang="en-AU" dirty="0" err="1">
                <a:effectLst/>
                <a:latin typeface="+mn-lt"/>
                <a:ea typeface="Calibri" panose="020F0502020204030204" pitchFamily="34" charset="0"/>
              </a:rPr>
              <a:t>Ω</a:t>
            </a:r>
            <a:r>
              <a:rPr lang="en-AU" dirty="0">
                <a:effectLst/>
                <a:latin typeface="+mn-lt"/>
                <a:ea typeface="Calibri" panose="020F0502020204030204" pitchFamily="34" charset="0"/>
              </a:rPr>
              <a:t>) resistor and a 20 V power supply. Calculate the current (I) flowing through the circuit.</a:t>
            </a:r>
          </a:p>
          <a:p>
            <a:pPr marL="342900" lvl="0" indent="-342900">
              <a:lnSpc>
                <a:spcPct val="150000"/>
              </a:lnSpc>
              <a:spcBef>
                <a:spcPts val="1200"/>
              </a:spcBef>
              <a:buFont typeface="+mj-lt"/>
              <a:buAutoNum type="arabicPeriod"/>
            </a:pPr>
            <a:r>
              <a:rPr lang="en-AU" dirty="0">
                <a:effectLst/>
                <a:latin typeface="+mn-lt"/>
                <a:ea typeface="Calibri" panose="020F0502020204030204" pitchFamily="34" charset="0"/>
              </a:rPr>
              <a:t>In a circuit, a current of 0.8 A flows through a resistor when 12 V is applied across it. Calculate the resistance of the resistor.</a:t>
            </a: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81</a:t>
            </a:fld>
            <a:endParaRPr lang="en-AU"/>
          </a:p>
        </p:txBody>
      </p:sp>
    </p:spTree>
    <p:extLst>
      <p:ext uri="{BB962C8B-B14F-4D97-AF65-F5344CB8AC3E}">
        <p14:creationId xmlns:p14="http://schemas.microsoft.com/office/powerpoint/2010/main" val="331528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0AF534-3A33-0DB7-560D-86D01879E6A9}"/>
              </a:ext>
            </a:extLst>
          </p:cNvPr>
          <p:cNvSpPr>
            <a:spLocks noGrp="1"/>
          </p:cNvSpPr>
          <p:nvPr>
            <p:ph type="title"/>
          </p:nvPr>
        </p:nvSpPr>
        <p:spPr/>
        <p:txBody>
          <a:bodyPr/>
          <a:lstStyle/>
          <a:p>
            <a:r>
              <a:rPr lang="en-AU" dirty="0">
                <a:latin typeface="+mj-lt"/>
              </a:rPr>
              <a:t>3.3 Ohm’s law calculations (2)</a:t>
            </a:r>
          </a:p>
        </p:txBody>
      </p:sp>
      <p:sp>
        <p:nvSpPr>
          <p:cNvPr id="3" name="Content Placeholder 2">
            <a:extLst>
              <a:ext uri="{FF2B5EF4-FFF2-40B4-BE49-F238E27FC236}">
                <a16:creationId xmlns:a16="http://schemas.microsoft.com/office/drawing/2014/main" id="{82A26380-BBED-4F64-5E1A-134AEEED2865}"/>
              </a:ext>
            </a:extLst>
          </p:cNvPr>
          <p:cNvSpPr>
            <a:spLocks noGrp="1"/>
          </p:cNvSpPr>
          <p:nvPr>
            <p:ph type="body" sz="quarter" idx="17"/>
          </p:nvPr>
        </p:nvSpPr>
        <p:spPr>
          <a:xfrm>
            <a:off x="360000" y="1236343"/>
            <a:ext cx="11484000" cy="4948914"/>
          </a:xfrm>
        </p:spPr>
        <p:txBody>
          <a:bodyPr/>
          <a:lstStyle/>
          <a:p>
            <a:pPr marL="342900" indent="-342900">
              <a:buFont typeface="+mj-lt"/>
              <a:buAutoNum type="arabicPeriod"/>
            </a:pPr>
            <a:r>
              <a:rPr lang="en-AU" sz="1800" dirty="0">
                <a:effectLst/>
                <a:latin typeface="+mn-lt"/>
                <a:ea typeface="Calibri" panose="020F0502020204030204" pitchFamily="34" charset="0"/>
              </a:rPr>
              <a:t>In a circuit, the resistance of a resistor is 30 ohms (</a:t>
            </a:r>
            <a:r>
              <a:rPr lang="en-AU" sz="1800" dirty="0" err="1">
                <a:effectLst/>
                <a:latin typeface="+mn-lt"/>
                <a:ea typeface="Calibri" panose="020F0502020204030204" pitchFamily="34" charset="0"/>
              </a:rPr>
              <a:t>Ω</a:t>
            </a:r>
            <a:r>
              <a:rPr lang="en-AU" sz="1800" dirty="0">
                <a:effectLst/>
                <a:latin typeface="+mn-lt"/>
                <a:ea typeface="Calibri" panose="020F0502020204030204" pitchFamily="34" charset="0"/>
              </a:rPr>
              <a:t>), and the current is 500 milliamperes (mA). </a:t>
            </a:r>
            <a:r>
              <a:rPr lang="en-AU" sz="1800" dirty="0">
                <a:latin typeface="+mn-lt"/>
                <a:ea typeface="Calibri" panose="020F0502020204030204" pitchFamily="34" charset="0"/>
              </a:rPr>
              <a:t>Calculate the voltage (V) across the resistor.</a:t>
            </a:r>
            <a:endParaRPr lang="en-AU" sz="1800" dirty="0">
              <a:effectLst/>
              <a:latin typeface="+mn-lt"/>
              <a:ea typeface="Calibri" panose="020F0502020204030204" pitchFamily="34" charset="0"/>
            </a:endParaRPr>
          </a:p>
          <a:p>
            <a:pPr marL="342900" indent="-342900">
              <a:buFont typeface="+mj-lt"/>
              <a:buAutoNum type="arabicPeriod"/>
            </a:pPr>
            <a:r>
              <a:rPr lang="en-AU" sz="1800" dirty="0">
                <a:effectLst/>
                <a:latin typeface="+mn-lt"/>
                <a:ea typeface="Calibri" panose="020F0502020204030204" pitchFamily="34" charset="0"/>
              </a:rPr>
              <a:t>A circuit has a 5000 milliohms (</a:t>
            </a:r>
            <a:r>
              <a:rPr lang="en-AU" sz="1800" dirty="0" err="1">
                <a:effectLst/>
                <a:latin typeface="+mn-lt"/>
                <a:ea typeface="Calibri" panose="020F0502020204030204" pitchFamily="34" charset="0"/>
              </a:rPr>
              <a:t>mΩ</a:t>
            </a:r>
            <a:r>
              <a:rPr lang="en-AU" sz="1800" dirty="0">
                <a:effectLst/>
                <a:latin typeface="+mn-lt"/>
                <a:ea typeface="Calibri" panose="020F0502020204030204" pitchFamily="34" charset="0"/>
              </a:rPr>
              <a:t>) resistor. The voltage across the resistor is </a:t>
            </a:r>
            <a:r>
              <a:rPr lang="en-AU" sz="1800" dirty="0">
                <a:latin typeface="+mn-lt"/>
                <a:ea typeface="Calibri" panose="020F0502020204030204" pitchFamily="34" charset="0"/>
              </a:rPr>
              <a:t>20</a:t>
            </a:r>
            <a:r>
              <a:rPr lang="en-AU" sz="1800" dirty="0">
                <a:effectLst/>
                <a:latin typeface="+mn-lt"/>
                <a:ea typeface="Calibri" panose="020F0502020204030204" pitchFamily="34" charset="0"/>
              </a:rPr>
              <a:t> volts (V). Calculate the current (I) flowing through the resistor. </a:t>
            </a:r>
          </a:p>
          <a:p>
            <a:pPr marL="342900" indent="-342900">
              <a:buFont typeface="+mj-lt"/>
              <a:buAutoNum type="arabicPeriod"/>
            </a:pPr>
            <a:r>
              <a:rPr lang="en-AU" sz="1800" dirty="0">
                <a:effectLst/>
                <a:latin typeface="+mn-lt"/>
                <a:ea typeface="Calibri" panose="020F0502020204030204" pitchFamily="34" charset="0"/>
              </a:rPr>
              <a:t>A circuit with a voltage of 24 volts (V) applied across a resistor allows a current of 0.5 amperes (A) to flow through it. Calculate the resistance of the resistor. Express the resistance in kilohms (</a:t>
            </a:r>
            <a:r>
              <a:rPr lang="en-AU" sz="1800" dirty="0" err="1">
                <a:effectLst/>
                <a:latin typeface="+mn-lt"/>
                <a:ea typeface="Calibri" panose="020F0502020204030204" pitchFamily="34" charset="0"/>
              </a:rPr>
              <a:t>kΩ</a:t>
            </a:r>
            <a:r>
              <a:rPr lang="en-AU" sz="1800" dirty="0">
                <a:effectLst/>
                <a:latin typeface="+mn-lt"/>
                <a:ea typeface="Calibri" panose="020F0502020204030204" pitchFamily="34" charset="0"/>
              </a:rPr>
              <a:t>).</a:t>
            </a:r>
          </a:p>
          <a:p>
            <a:pPr marL="342900" indent="-342900">
              <a:buFont typeface="+mj-lt"/>
              <a:buAutoNum type="arabicPeriod"/>
            </a:pPr>
            <a:r>
              <a:rPr lang="en-AU" sz="1800" dirty="0">
                <a:latin typeface="+mn-lt"/>
              </a:rPr>
              <a:t>Metallic conductors for which the current is directly proportional to the voltage across its ends (provided the other variables like temperature are constant) obey Ohm’s law and are called ohmic. The electric current flowing through a light globe is 100 mA, when the voltage across the globe is 1.5 volts. The current is measured to be 150 mA when the voltage is doubled. Explain if the light globe is ohmic non-ohmic? Support your response with a calculation.</a:t>
            </a:r>
            <a:endParaRPr lang="en-AU" sz="1800" dirty="0">
              <a:effectLst/>
              <a:latin typeface="+mn-lt"/>
              <a:ea typeface="Calibri" panose="020F0502020204030204" pitchFamily="34" charset="0"/>
            </a:endParaRPr>
          </a:p>
        </p:txBody>
      </p:sp>
      <p:sp>
        <p:nvSpPr>
          <p:cNvPr id="2" name="Slide Number Placeholder 1">
            <a:extLst>
              <a:ext uri="{FF2B5EF4-FFF2-40B4-BE49-F238E27FC236}">
                <a16:creationId xmlns:a16="http://schemas.microsoft.com/office/drawing/2014/main" id="{737D08AB-2159-DFB7-1638-8EB3E2AFC1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82</a:t>
            </a:fld>
            <a:endParaRPr lang="en-AU"/>
          </a:p>
        </p:txBody>
      </p:sp>
    </p:spTree>
    <p:extLst>
      <p:ext uri="{BB962C8B-B14F-4D97-AF65-F5344CB8AC3E}">
        <p14:creationId xmlns:p14="http://schemas.microsoft.com/office/powerpoint/2010/main" val="42224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3.4 Series and parallel circuits </a:t>
            </a:r>
            <a:r>
              <a:rPr lang="en-AU" dirty="0">
                <a:solidFill>
                  <a:schemeClr val="accent1">
                    <a:alpha val="0"/>
                  </a:schemeClr>
                </a:solidFill>
                <a:latin typeface="+mj-lt"/>
              </a:rPr>
              <a:t>(1 of 2)</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07AB472D-53ED-88F8-5C33-C67938856F79}"/>
              </a:ext>
            </a:extLst>
          </p:cNvPr>
          <p:cNvGraphicFramePr>
            <a:graphicFrameLocks noGrp="1"/>
          </p:cNvGraphicFramePr>
          <p:nvPr>
            <p:extLst>
              <p:ext uri="{D42A27DB-BD31-4B8C-83A1-F6EECF244321}">
                <p14:modId xmlns:p14="http://schemas.microsoft.com/office/powerpoint/2010/main" val="2435373782"/>
              </p:ext>
            </p:extLst>
          </p:nvPr>
        </p:nvGraphicFramePr>
        <p:xfrm>
          <a:off x="384807" y="1886359"/>
          <a:ext cx="11126369" cy="4719641"/>
        </p:xfrm>
        <a:graphic>
          <a:graphicData uri="http://schemas.openxmlformats.org/drawingml/2006/table">
            <a:tbl>
              <a:tblPr firstRow="1">
                <a:tableStyleId>{B301B821-A1FF-4177-AEE7-76D212191A09}</a:tableStyleId>
              </a:tblPr>
              <a:tblGrid>
                <a:gridCol w="5922815">
                  <a:extLst>
                    <a:ext uri="{9D8B030D-6E8A-4147-A177-3AD203B41FA5}">
                      <a16:colId xmlns:a16="http://schemas.microsoft.com/office/drawing/2014/main" val="3623447875"/>
                    </a:ext>
                  </a:extLst>
                </a:gridCol>
                <a:gridCol w="5203554">
                  <a:extLst>
                    <a:ext uri="{9D8B030D-6E8A-4147-A177-3AD203B41FA5}">
                      <a16:colId xmlns:a16="http://schemas.microsoft.com/office/drawing/2014/main" val="3573327086"/>
                    </a:ext>
                  </a:extLst>
                </a:gridCol>
              </a:tblGrid>
              <a:tr h="370133">
                <a:tc>
                  <a:txBody>
                    <a:bodyPr/>
                    <a:lstStyle/>
                    <a:p>
                      <a:r>
                        <a:rPr lang="en-AU" sz="1800" dirty="0">
                          <a:solidFill>
                            <a:schemeClr val="accent1"/>
                          </a:solidFill>
                          <a:latin typeface="+mj-lt"/>
                          <a:cs typeface="Arial" panose="020B0604020202020204" pitchFamily="34" charset="0"/>
                        </a:rPr>
                        <a:t>We are learning</a:t>
                      </a:r>
                      <a:r>
                        <a:rPr lang="en-AU" sz="1800" b="1" kern="1200" dirty="0">
                          <a:solidFill>
                            <a:schemeClr val="accent1"/>
                          </a:solidFill>
                          <a:latin typeface="+mn-lt"/>
                          <a:ea typeface="+mn-ea"/>
                          <a:cs typeface="Arial" panose="020B0604020202020204" pitchFamily="34" charset="0"/>
                        </a:rPr>
                        <a:t>:</a:t>
                      </a:r>
                      <a:endParaRPr lang="en-AU" sz="18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1800" dirty="0">
                          <a:solidFill>
                            <a:schemeClr val="accent1"/>
                          </a:solidFill>
                          <a:latin typeface="+mj-lt"/>
                          <a:cs typeface="Arial" panose="020B0604020202020204" pitchFamily="34" charset="0"/>
                        </a:rPr>
                        <a:t>I can</a:t>
                      </a:r>
                      <a:r>
                        <a:rPr lang="en-AU" sz="1800" b="1" kern="1200" dirty="0">
                          <a:solidFill>
                            <a:schemeClr val="accent1"/>
                          </a:solidFill>
                          <a:latin typeface="+mn-lt"/>
                          <a:ea typeface="+mn-ea"/>
                          <a:cs typeface="Arial" panose="020B0604020202020204" pitchFamily="34" charset="0"/>
                        </a:rPr>
                        <a:t>:</a:t>
                      </a:r>
                      <a:endParaRPr lang="en-AU" sz="18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how to construct and compare electric circuits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a:latin typeface="+mn-lt"/>
                          <a:cs typeface="Arial" panose="020B0604020202020204" pitchFamily="34" charset="0"/>
                        </a:rPr>
                        <a:t>construct series and parallel circuits and make qualitative observations.</a:t>
                      </a:r>
                      <a:endParaRPr lang="en-AU" sz="180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064308"/>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select and use appropriate tools to make accurate observations and measurements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select appropriate tools to make accurate and precise measurements.</a:t>
                      </a:r>
                    </a:p>
                    <a:p>
                      <a:pPr marL="285750" indent="-285750">
                        <a:lnSpc>
                          <a:spcPct val="150000"/>
                        </a:lnSpc>
                        <a:spcAft>
                          <a:spcPts val="1200"/>
                        </a:spcAft>
                        <a:buFont typeface="Arial" panose="020B0604020202020204" pitchFamily="34" charset="0"/>
                        <a:buChar char="•"/>
                      </a:pPr>
                      <a:endParaRPr lang="en-AU" sz="18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6076962"/>
                  </a:ext>
                </a:extLst>
              </a:tr>
              <a:tr h="1083194">
                <a:tc>
                  <a:txBody>
                    <a:bodyPr/>
                    <a:lstStyle/>
                    <a:p>
                      <a:pPr marL="285750" indent="-285750">
                        <a:lnSpc>
                          <a:spcPct val="150000"/>
                        </a:lnSpc>
                        <a:spcAft>
                          <a:spcPts val="1200"/>
                        </a:spcAft>
                        <a:buFont typeface="Arial" panose="020B0604020202020204" pitchFamily="34" charset="0"/>
                        <a:buChar char="•"/>
                      </a:pPr>
                      <a:r>
                        <a:rPr lang="en-US" sz="1800" dirty="0">
                          <a:latin typeface="+mn-lt"/>
                          <a:cs typeface="Arial" panose="020B0604020202020204" pitchFamily="34" charset="0"/>
                        </a:rPr>
                        <a:t>to systematically collect and record data, information, evidence and findings</a:t>
                      </a:r>
                    </a:p>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to represent and </a:t>
                      </a:r>
                      <a:r>
                        <a:rPr lang="en-US" sz="1800" dirty="0" err="1">
                          <a:latin typeface="+mn-lt"/>
                          <a:cs typeface="Arial" panose="020B0604020202020204" pitchFamily="34" charset="0"/>
                        </a:rPr>
                        <a:t>organise</a:t>
                      </a:r>
                      <a:r>
                        <a:rPr lang="en-US" sz="18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1800" dirty="0">
                          <a:latin typeface="+mn-lt"/>
                          <a:cs typeface="Arial" panose="020B0604020202020204" pitchFamily="34" charset="0"/>
                        </a:rPr>
                        <a:t>measure current and voltage in a series and parallel circuit and record quantitative data.</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83</a:t>
            </a:fld>
            <a:endParaRPr lang="en-AU"/>
          </a:p>
        </p:txBody>
      </p:sp>
    </p:spTree>
    <p:extLst>
      <p:ext uri="{BB962C8B-B14F-4D97-AF65-F5344CB8AC3E}">
        <p14:creationId xmlns:p14="http://schemas.microsoft.com/office/powerpoint/2010/main" val="1954344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5CF35-BF79-B792-F0F2-6154A5953A2B}"/>
              </a:ext>
            </a:extLst>
          </p:cNvPr>
          <p:cNvSpPr>
            <a:spLocks noGrp="1"/>
          </p:cNvSpPr>
          <p:nvPr>
            <p:ph type="title"/>
          </p:nvPr>
        </p:nvSpPr>
        <p:spPr/>
        <p:txBody>
          <a:bodyPr/>
          <a:lstStyle/>
          <a:p>
            <a:r>
              <a:rPr lang="en-AU" dirty="0">
                <a:latin typeface="+mj-lt"/>
              </a:rPr>
              <a:t>3.4 Diagnostic question (1 of 2)</a:t>
            </a:r>
          </a:p>
        </p:txBody>
      </p:sp>
      <p:sp>
        <p:nvSpPr>
          <p:cNvPr id="5" name="Text Placeholder 4">
            <a:extLst>
              <a:ext uri="{FF2B5EF4-FFF2-40B4-BE49-F238E27FC236}">
                <a16:creationId xmlns:a16="http://schemas.microsoft.com/office/drawing/2014/main" id="{6DC5A032-6C84-7B44-1373-825FFB734F10}"/>
              </a:ext>
            </a:extLst>
          </p:cNvPr>
          <p:cNvSpPr>
            <a:spLocks noGrp="1"/>
          </p:cNvSpPr>
          <p:nvPr>
            <p:ph type="body" sz="quarter" idx="18"/>
          </p:nvPr>
        </p:nvSpPr>
        <p:spPr/>
        <p:txBody>
          <a:bodyPr/>
          <a:lstStyle/>
          <a:p>
            <a:r>
              <a:rPr lang="en-AU">
                <a:latin typeface="+mj-lt"/>
              </a:rPr>
              <a:t>In which circuit is the light globe the brightest? Explain your answer.</a:t>
            </a:r>
          </a:p>
        </p:txBody>
      </p:sp>
      <p:pic>
        <p:nvPicPr>
          <p:cNvPr id="6145" name="Picture 1" descr="A diagram of a circuit">
            <a:extLst>
              <a:ext uri="{FF2B5EF4-FFF2-40B4-BE49-F238E27FC236}">
                <a16:creationId xmlns:a16="http://schemas.microsoft.com/office/drawing/2014/main" id="{666A14E6-2ABC-6AAC-969F-3E6296888F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9227" y="2615105"/>
            <a:ext cx="11473546" cy="257832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C06B942-C61E-9B88-017F-3F3389091E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84</a:t>
            </a:fld>
            <a:endParaRPr lang="en-AU"/>
          </a:p>
        </p:txBody>
      </p:sp>
    </p:spTree>
    <p:extLst>
      <p:ext uri="{BB962C8B-B14F-4D97-AF65-F5344CB8AC3E}">
        <p14:creationId xmlns:p14="http://schemas.microsoft.com/office/powerpoint/2010/main" val="343501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5CF35-BF79-B792-F0F2-6154A5953A2B}"/>
              </a:ext>
            </a:extLst>
          </p:cNvPr>
          <p:cNvSpPr>
            <a:spLocks noGrp="1"/>
          </p:cNvSpPr>
          <p:nvPr>
            <p:ph type="title"/>
          </p:nvPr>
        </p:nvSpPr>
        <p:spPr/>
        <p:txBody>
          <a:bodyPr/>
          <a:lstStyle/>
          <a:p>
            <a:r>
              <a:rPr lang="en-AU" dirty="0">
                <a:latin typeface="+mj-lt"/>
              </a:rPr>
              <a:t>3.4 Diagnostic question (2 of 2)</a:t>
            </a:r>
          </a:p>
        </p:txBody>
      </p:sp>
      <p:sp>
        <p:nvSpPr>
          <p:cNvPr id="5" name="Text Placeholder 4">
            <a:extLst>
              <a:ext uri="{FF2B5EF4-FFF2-40B4-BE49-F238E27FC236}">
                <a16:creationId xmlns:a16="http://schemas.microsoft.com/office/drawing/2014/main" id="{659C0F83-B9C5-6069-2B5D-9E37DBE523E9}"/>
              </a:ext>
            </a:extLst>
          </p:cNvPr>
          <p:cNvSpPr>
            <a:spLocks noGrp="1"/>
          </p:cNvSpPr>
          <p:nvPr>
            <p:ph type="body" sz="quarter" idx="18"/>
          </p:nvPr>
        </p:nvSpPr>
        <p:spPr/>
        <p:txBody>
          <a:bodyPr/>
          <a:lstStyle/>
          <a:p>
            <a:r>
              <a:rPr lang="en-AU">
                <a:latin typeface="+mj-lt"/>
              </a:rPr>
              <a:t>Predict what will happen when you add another light globe in this circuit. Explain your prediction.</a:t>
            </a:r>
          </a:p>
        </p:txBody>
      </p:sp>
      <p:sp>
        <p:nvSpPr>
          <p:cNvPr id="7" name="Content Placeholder 6">
            <a:extLst>
              <a:ext uri="{FF2B5EF4-FFF2-40B4-BE49-F238E27FC236}">
                <a16:creationId xmlns:a16="http://schemas.microsoft.com/office/drawing/2014/main" id="{59C14974-3CBB-EF2F-B41F-D974EE2287B9}"/>
              </a:ext>
            </a:extLst>
          </p:cNvPr>
          <p:cNvSpPr>
            <a:spLocks noGrp="1"/>
          </p:cNvSpPr>
          <p:nvPr>
            <p:ph sz="quarter" idx="19"/>
          </p:nvPr>
        </p:nvSpPr>
        <p:spPr>
          <a:xfrm>
            <a:off x="360363" y="4243482"/>
            <a:ext cx="7798117" cy="2362518"/>
          </a:xfrm>
        </p:spPr>
        <p:txBody>
          <a:bodyPr/>
          <a:lstStyle/>
          <a:p>
            <a:pPr marL="457200" indent="-457200">
              <a:lnSpc>
                <a:spcPct val="150000"/>
              </a:lnSpc>
              <a:buFont typeface="+mj-lt"/>
              <a:buAutoNum type="alphaLcPeriod"/>
            </a:pPr>
            <a:r>
              <a:rPr lang="en-AU" dirty="0">
                <a:effectLst/>
                <a:latin typeface="+mn-lt"/>
                <a:ea typeface="Calibri" panose="020F0502020204030204" pitchFamily="34" charset="0"/>
              </a:rPr>
              <a:t>Only one </a:t>
            </a:r>
            <a:r>
              <a:rPr lang="en-AU" dirty="0">
                <a:latin typeface="+mn-lt"/>
                <a:ea typeface="Calibri" panose="020F0502020204030204" pitchFamily="34" charset="0"/>
              </a:rPr>
              <a:t>globe</a:t>
            </a:r>
            <a:r>
              <a:rPr lang="en-AU" dirty="0">
                <a:effectLst/>
                <a:latin typeface="+mn-lt"/>
                <a:ea typeface="Calibri" panose="020F0502020204030204" pitchFamily="34" charset="0"/>
              </a:rPr>
              <a:t> lights up. </a:t>
            </a:r>
          </a:p>
          <a:p>
            <a:pPr marL="457200" indent="-457200">
              <a:lnSpc>
                <a:spcPct val="150000"/>
              </a:lnSpc>
              <a:buFont typeface="+mj-lt"/>
              <a:buAutoNum type="alphaLcPeriod"/>
            </a:pPr>
            <a:r>
              <a:rPr lang="en-AU" dirty="0">
                <a:effectLst/>
                <a:latin typeface="+mn-lt"/>
                <a:ea typeface="Calibri" panose="020F0502020204030204" pitchFamily="34" charset="0"/>
              </a:rPr>
              <a:t>Both the </a:t>
            </a:r>
            <a:r>
              <a:rPr lang="en-AU" dirty="0">
                <a:latin typeface="+mn-lt"/>
                <a:ea typeface="Calibri" panose="020F0502020204030204" pitchFamily="34" charset="0"/>
              </a:rPr>
              <a:t>globe</a:t>
            </a:r>
            <a:r>
              <a:rPr lang="en-AU" dirty="0">
                <a:effectLst/>
                <a:latin typeface="+mn-lt"/>
                <a:ea typeface="Calibri" panose="020F0502020204030204" pitchFamily="34" charset="0"/>
              </a:rPr>
              <a:t>s light up, but one is brighter than the other.</a:t>
            </a:r>
          </a:p>
          <a:p>
            <a:pPr marL="457200" indent="-457200">
              <a:lnSpc>
                <a:spcPct val="150000"/>
              </a:lnSpc>
              <a:buFont typeface="+mj-lt"/>
              <a:buAutoNum type="alphaLcPeriod"/>
            </a:pPr>
            <a:r>
              <a:rPr lang="en-AU" dirty="0">
                <a:effectLst/>
                <a:latin typeface="+mn-lt"/>
                <a:ea typeface="Calibri" panose="020F0502020204030204" pitchFamily="34" charset="0"/>
              </a:rPr>
              <a:t>Both </a:t>
            </a:r>
            <a:r>
              <a:rPr lang="en-AU" dirty="0">
                <a:latin typeface="+mn-lt"/>
                <a:ea typeface="Calibri" panose="020F0502020204030204" pitchFamily="34" charset="0"/>
              </a:rPr>
              <a:t>globe</a:t>
            </a:r>
            <a:r>
              <a:rPr lang="en-AU" dirty="0">
                <a:effectLst/>
                <a:latin typeface="+mn-lt"/>
                <a:ea typeface="Calibri" panose="020F0502020204030204" pitchFamily="34" charset="0"/>
              </a:rPr>
              <a:t>s light up and have the same brightness.</a:t>
            </a:r>
          </a:p>
          <a:p>
            <a:pPr marL="457200" indent="-457200">
              <a:lnSpc>
                <a:spcPct val="150000"/>
              </a:lnSpc>
              <a:buFont typeface="+mj-lt"/>
              <a:buAutoNum type="alphaLcPeriod"/>
            </a:pPr>
            <a:r>
              <a:rPr lang="en-AU" dirty="0">
                <a:effectLst/>
                <a:latin typeface="+mn-lt"/>
                <a:ea typeface="Calibri" panose="020F0502020204030204" pitchFamily="34" charset="0"/>
              </a:rPr>
              <a:t>None of the </a:t>
            </a:r>
            <a:r>
              <a:rPr lang="en-AU" dirty="0">
                <a:latin typeface="+mn-lt"/>
                <a:ea typeface="Calibri" panose="020F0502020204030204" pitchFamily="34" charset="0"/>
              </a:rPr>
              <a:t>globe</a:t>
            </a:r>
            <a:r>
              <a:rPr lang="en-AU" dirty="0">
                <a:effectLst/>
                <a:latin typeface="+mn-lt"/>
                <a:ea typeface="Calibri" panose="020F0502020204030204" pitchFamily="34" charset="0"/>
              </a:rPr>
              <a:t>s light up.</a:t>
            </a:r>
          </a:p>
        </p:txBody>
      </p:sp>
      <p:pic>
        <p:nvPicPr>
          <p:cNvPr id="8" name="Picture 7" descr="A diagram of a circuit">
            <a:extLst>
              <a:ext uri="{FF2B5EF4-FFF2-40B4-BE49-F238E27FC236}">
                <a16:creationId xmlns:a16="http://schemas.microsoft.com/office/drawing/2014/main" id="{CD10DE8F-BB21-0C14-86C1-FD0067ACD108}"/>
              </a:ext>
            </a:extLst>
          </p:cNvPr>
          <p:cNvPicPr>
            <a:picLocks noChangeAspect="1"/>
          </p:cNvPicPr>
          <p:nvPr/>
        </p:nvPicPr>
        <p:blipFill>
          <a:blip r:embed="rId3"/>
          <a:stretch>
            <a:fillRect/>
          </a:stretch>
        </p:blipFill>
        <p:spPr>
          <a:xfrm>
            <a:off x="359999" y="1455766"/>
            <a:ext cx="5180801" cy="2624484"/>
          </a:xfrm>
          <a:prstGeom prst="rect">
            <a:avLst/>
          </a:prstGeom>
        </p:spPr>
      </p:pic>
      <p:sp>
        <p:nvSpPr>
          <p:cNvPr id="3" name="Slide Number Placeholder 2">
            <a:extLst>
              <a:ext uri="{FF2B5EF4-FFF2-40B4-BE49-F238E27FC236}">
                <a16:creationId xmlns:a16="http://schemas.microsoft.com/office/drawing/2014/main" id="{AC06B942-C61E-9B88-017F-3F3389091E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85</a:t>
            </a:fld>
            <a:endParaRPr lang="en-AU"/>
          </a:p>
        </p:txBody>
      </p:sp>
    </p:spTree>
    <p:extLst>
      <p:ext uri="{BB962C8B-B14F-4D97-AF65-F5344CB8AC3E}">
        <p14:creationId xmlns:p14="http://schemas.microsoft.com/office/powerpoint/2010/main" val="383696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F5CF35-BF79-B792-F0F2-6154A5953A2B}"/>
              </a:ext>
            </a:extLst>
          </p:cNvPr>
          <p:cNvSpPr>
            <a:spLocks noGrp="1"/>
          </p:cNvSpPr>
          <p:nvPr>
            <p:ph type="title"/>
          </p:nvPr>
        </p:nvSpPr>
        <p:spPr/>
        <p:txBody>
          <a:bodyPr/>
          <a:lstStyle/>
          <a:p>
            <a:r>
              <a:rPr lang="en-AU" dirty="0">
                <a:latin typeface="+mj-lt"/>
              </a:rPr>
              <a:t>3.4 Series and parallel circuits </a:t>
            </a:r>
            <a:r>
              <a:rPr lang="en-AU" dirty="0">
                <a:solidFill>
                  <a:schemeClr val="accent1">
                    <a:alpha val="0"/>
                  </a:schemeClr>
                </a:solidFill>
              </a:rPr>
              <a:t>(2 of 2)</a:t>
            </a:r>
            <a:endParaRPr lang="en-AU" dirty="0">
              <a:solidFill>
                <a:schemeClr val="accent1">
                  <a:alpha val="0"/>
                </a:schemeClr>
              </a:solidFill>
              <a:latin typeface="+mj-lt"/>
            </a:endParaRPr>
          </a:p>
        </p:txBody>
      </p:sp>
      <p:sp>
        <p:nvSpPr>
          <p:cNvPr id="18" name="Content Placeholder 17">
            <a:extLst>
              <a:ext uri="{FF2B5EF4-FFF2-40B4-BE49-F238E27FC236}">
                <a16:creationId xmlns:a16="http://schemas.microsoft.com/office/drawing/2014/main" id="{2A644364-0C86-6852-8ADD-290D637A8AB4}"/>
              </a:ext>
            </a:extLst>
          </p:cNvPr>
          <p:cNvSpPr>
            <a:spLocks noGrp="1"/>
          </p:cNvSpPr>
          <p:nvPr>
            <p:ph sz="quarter" idx="19"/>
          </p:nvPr>
        </p:nvSpPr>
        <p:spPr>
          <a:xfrm>
            <a:off x="629977" y="1286025"/>
            <a:ext cx="4825411" cy="1574134"/>
          </a:xfrm>
        </p:spPr>
        <p:txBody>
          <a:bodyPr/>
          <a:lstStyle/>
          <a:p>
            <a:r>
              <a:rPr lang="en-AU" dirty="0">
                <a:highlight>
                  <a:srgbClr val="FFFFFF"/>
                </a:highlight>
                <a:latin typeface="+mn-lt"/>
              </a:rPr>
              <a:t>A circuit diagram </a:t>
            </a:r>
            <a:r>
              <a:rPr lang="en-AU" dirty="0">
                <a:effectLst/>
                <a:highlight>
                  <a:srgbClr val="FFFFFF"/>
                </a:highlight>
                <a:latin typeface="+mn-lt"/>
                <a:ea typeface="Calibri" panose="020F0502020204030204" pitchFamily="34" charset="0"/>
              </a:rPr>
              <a:t>consisting of an electrochemical cell, a switch and 3 light globes in series.</a:t>
            </a:r>
            <a:endParaRPr lang="en-AU" dirty="0">
              <a:highlight>
                <a:srgbClr val="FFFFFF"/>
              </a:highlight>
              <a:latin typeface="+mn-lt"/>
            </a:endParaRPr>
          </a:p>
        </p:txBody>
      </p:sp>
      <p:pic>
        <p:nvPicPr>
          <p:cNvPr id="7" name="Picture 6" descr="A diagram of a circuit">
            <a:extLst>
              <a:ext uri="{FF2B5EF4-FFF2-40B4-BE49-F238E27FC236}">
                <a16:creationId xmlns:a16="http://schemas.microsoft.com/office/drawing/2014/main" id="{82148514-780F-92F4-C5DC-D4A132731FD4}"/>
              </a:ext>
            </a:extLst>
          </p:cNvPr>
          <p:cNvPicPr>
            <a:picLocks noChangeAspect="1"/>
          </p:cNvPicPr>
          <p:nvPr/>
        </p:nvPicPr>
        <p:blipFill>
          <a:blip r:embed="rId3"/>
          <a:stretch>
            <a:fillRect/>
          </a:stretch>
        </p:blipFill>
        <p:spPr>
          <a:xfrm>
            <a:off x="416400" y="2860159"/>
            <a:ext cx="5389863" cy="2556221"/>
          </a:xfrm>
          <a:prstGeom prst="rect">
            <a:avLst/>
          </a:prstGeom>
        </p:spPr>
      </p:pic>
      <p:cxnSp>
        <p:nvCxnSpPr>
          <p:cNvPr id="9" name="Straight Connector 8">
            <a:extLst>
              <a:ext uri="{FF2B5EF4-FFF2-40B4-BE49-F238E27FC236}">
                <a16:creationId xmlns:a16="http://schemas.microsoft.com/office/drawing/2014/main" id="{921094AB-988A-2E2E-35A0-B49D219D0AFA}"/>
              </a:ext>
              <a:ext uri="{C183D7F6-B498-43B3-948B-1728B52AA6E4}">
                <adec:decorative xmlns:adec="http://schemas.microsoft.com/office/drawing/2017/decorative" val="1"/>
              </a:ext>
            </a:extLst>
          </p:cNvPr>
          <p:cNvCxnSpPr>
            <a:cxnSpLocks/>
          </p:cNvCxnSpPr>
          <p:nvPr/>
        </p:nvCxnSpPr>
        <p:spPr>
          <a:xfrm>
            <a:off x="6096000" y="1435395"/>
            <a:ext cx="0" cy="498415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2B7F8F42-D69F-D9CB-08BF-99F1F653D4E5}"/>
              </a:ext>
            </a:extLst>
          </p:cNvPr>
          <p:cNvSpPr>
            <a:spLocks noGrp="1"/>
          </p:cNvSpPr>
          <p:nvPr>
            <p:ph type="pic" sz="quarter" idx="20"/>
          </p:nvPr>
        </p:nvSpPr>
        <p:spPr>
          <a:xfrm>
            <a:off x="6736613" y="1286024"/>
            <a:ext cx="4718730" cy="1574135"/>
          </a:xfrm>
        </p:spPr>
        <p:txBody>
          <a:bodyPr/>
          <a:lstStyle/>
          <a:p>
            <a:r>
              <a:rPr lang="en-AU" dirty="0">
                <a:highlight>
                  <a:srgbClr val="FFFFFF"/>
                </a:highlight>
                <a:latin typeface="+mn-lt"/>
              </a:rPr>
              <a:t>A parallel circuit diagram </a:t>
            </a:r>
            <a:r>
              <a:rPr lang="en-AU" dirty="0">
                <a:effectLst/>
                <a:highlight>
                  <a:srgbClr val="FFFFFF"/>
                </a:highlight>
                <a:latin typeface="+mn-lt"/>
                <a:ea typeface="Calibri" panose="020F0502020204030204" pitchFamily="34" charset="0"/>
              </a:rPr>
              <a:t>consisting of an electrochemical cell, a switch and 3 light globes in parallel.</a:t>
            </a:r>
            <a:endParaRPr lang="en-AU" dirty="0">
              <a:highlight>
                <a:srgbClr val="FFFFFF"/>
              </a:highlight>
              <a:latin typeface="+mn-lt"/>
            </a:endParaRPr>
          </a:p>
          <a:p>
            <a:endParaRPr lang="en-US" dirty="0">
              <a:latin typeface="+mn-lt"/>
            </a:endParaRPr>
          </a:p>
        </p:txBody>
      </p:sp>
      <p:pic>
        <p:nvPicPr>
          <p:cNvPr id="5" name="Picture 4" descr="A diagram of a circuit">
            <a:extLst>
              <a:ext uri="{FF2B5EF4-FFF2-40B4-BE49-F238E27FC236}">
                <a16:creationId xmlns:a16="http://schemas.microsoft.com/office/drawing/2014/main" id="{33F49D2F-6087-C4D8-6676-6B26DE68BE8E}"/>
              </a:ext>
            </a:extLst>
          </p:cNvPr>
          <p:cNvPicPr>
            <a:picLocks noChangeAspect="1"/>
          </p:cNvPicPr>
          <p:nvPr/>
        </p:nvPicPr>
        <p:blipFill>
          <a:blip r:embed="rId4"/>
          <a:stretch>
            <a:fillRect/>
          </a:stretch>
        </p:blipFill>
        <p:spPr>
          <a:xfrm>
            <a:off x="6736613" y="2941316"/>
            <a:ext cx="4718730" cy="3478238"/>
          </a:xfrm>
          <a:prstGeom prst="rect">
            <a:avLst/>
          </a:prstGeom>
        </p:spPr>
      </p:pic>
      <p:sp>
        <p:nvSpPr>
          <p:cNvPr id="3" name="Slide Number Placeholder 2">
            <a:extLst>
              <a:ext uri="{FF2B5EF4-FFF2-40B4-BE49-F238E27FC236}">
                <a16:creationId xmlns:a16="http://schemas.microsoft.com/office/drawing/2014/main" id="{AC06B942-C61E-9B88-017F-3F3389091EE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86</a:t>
            </a:fld>
            <a:endParaRPr lang="en-AU"/>
          </a:p>
        </p:txBody>
      </p:sp>
    </p:spTree>
    <p:extLst>
      <p:ext uri="{BB962C8B-B14F-4D97-AF65-F5344CB8AC3E}">
        <p14:creationId xmlns:p14="http://schemas.microsoft.com/office/powerpoint/2010/main" val="36452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p:txBody>
          <a:bodyPr/>
          <a:lstStyle/>
          <a:p>
            <a:r>
              <a:rPr lang="en-AU" dirty="0">
                <a:latin typeface="+mj-lt"/>
              </a:rPr>
              <a:t>3.4 A series circuit</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1062408"/>
            <a:ext cx="10570911" cy="400110"/>
          </a:xfrm>
          <a:prstGeom prst="rect">
            <a:avLst/>
          </a:prstGeom>
          <a:noFill/>
        </p:spPr>
        <p:txBody>
          <a:bodyPr wrap="square">
            <a:spAutoFit/>
          </a:bodyPr>
          <a:lstStyle/>
          <a:p>
            <a:pPr>
              <a:spcBef>
                <a:spcPts val="1200"/>
              </a:spcBef>
              <a:spcAft>
                <a:spcPts val="1000"/>
              </a:spcAft>
            </a:pPr>
            <a:r>
              <a:rPr lang="en-AU" sz="2000" dirty="0">
                <a:effectLst/>
                <a:ea typeface="Calibri" panose="020F0502020204030204" pitchFamily="34" charset="0"/>
              </a:rPr>
              <a:t>An experiment set-up for an electric circuit with a light globe and a powerpack at 6 Volts.</a:t>
            </a:r>
          </a:p>
        </p:txBody>
      </p:sp>
      <p:pic>
        <p:nvPicPr>
          <p:cNvPr id="9" name="Picture 8" descr="A diagram of a power pack and light globe connected in series">
            <a:extLst>
              <a:ext uri="{FF2B5EF4-FFF2-40B4-BE49-F238E27FC236}">
                <a16:creationId xmlns:a16="http://schemas.microsoft.com/office/drawing/2014/main" id="{65D7DF5A-FDFF-3425-1E76-979C83619B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831154"/>
            <a:ext cx="4299086" cy="4179025"/>
          </a:xfrm>
          <a:prstGeom prst="rect">
            <a:avLst/>
          </a:prstGeom>
        </p:spPr>
      </p:pic>
      <p:sp>
        <p:nvSpPr>
          <p:cNvPr id="5" name="TextBox 4">
            <a:extLst>
              <a:ext uri="{FF2B5EF4-FFF2-40B4-BE49-F238E27FC236}">
                <a16:creationId xmlns:a16="http://schemas.microsoft.com/office/drawing/2014/main" id="{116A8E77-0ABA-56F1-6F60-E7FC79BEA394}"/>
              </a:ext>
              <a:ext uri="{C183D7F6-B498-43B3-948B-1728B52AA6E4}">
                <adec:decorative xmlns:adec="http://schemas.microsoft.com/office/drawing/2017/decorative" val="0"/>
              </a:ext>
            </a:extLst>
          </p:cNvPr>
          <p:cNvSpPr txBox="1"/>
          <p:nvPr/>
        </p:nvSpPr>
        <p:spPr>
          <a:xfrm>
            <a:off x="522623" y="6270844"/>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pic>
        <p:nvPicPr>
          <p:cNvPr id="13" name="Content Placeholder 12" descr="Diagram of a power pack and 3 light globes connected in series">
            <a:extLst>
              <a:ext uri="{FF2B5EF4-FFF2-40B4-BE49-F238E27FC236}">
                <a16:creationId xmlns:a16="http://schemas.microsoft.com/office/drawing/2014/main" id="{48C7C333-7325-C0AB-400E-BD9D94E99B6A}"/>
              </a:ext>
            </a:extLst>
          </p:cNvPr>
          <p:cNvPicPr>
            <a:picLocks noGrp="1" noChangeAspect="1"/>
          </p:cNvPicPr>
          <p:nvPr>
            <p:ph sz="quarter" idx="19"/>
          </p:nvPr>
        </p:nvPicPr>
        <p:blipFill>
          <a:blip r:embed="rId5" cstate="screen">
            <a:extLst>
              <a:ext uri="{28A0092B-C50C-407E-A947-70E740481C1C}">
                <a14:useLocalDpi xmlns:a14="http://schemas.microsoft.com/office/drawing/2010/main"/>
              </a:ext>
            </a:extLst>
          </a:blip>
          <a:stretch>
            <a:fillRect/>
          </a:stretch>
        </p:blipFill>
        <p:spPr>
          <a:xfrm>
            <a:off x="6096000" y="1831154"/>
            <a:ext cx="5613400" cy="4038600"/>
          </a:xfrm>
        </p:spPr>
      </p:pic>
      <p:sp>
        <p:nvSpPr>
          <p:cNvPr id="4" name="TextBox 3">
            <a:extLst>
              <a:ext uri="{FF2B5EF4-FFF2-40B4-BE49-F238E27FC236}">
                <a16:creationId xmlns:a16="http://schemas.microsoft.com/office/drawing/2014/main" id="{50A2C0C1-CA24-62C9-62AE-3B165428B6F4}"/>
              </a:ext>
              <a:ext uri="{C183D7F6-B498-43B3-948B-1728B52AA6E4}">
                <adec:decorative xmlns:adec="http://schemas.microsoft.com/office/drawing/2017/decorative" val="0"/>
              </a:ext>
            </a:extLst>
          </p:cNvPr>
          <p:cNvSpPr txBox="1"/>
          <p:nvPr/>
        </p:nvSpPr>
        <p:spPr>
          <a:xfrm>
            <a:off x="6335594" y="6285358"/>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87</a:t>
            </a:fld>
            <a:endParaRPr lang="en-AU"/>
          </a:p>
        </p:txBody>
      </p:sp>
    </p:spTree>
    <p:extLst>
      <p:ext uri="{BB962C8B-B14F-4D97-AF65-F5344CB8AC3E}">
        <p14:creationId xmlns:p14="http://schemas.microsoft.com/office/powerpoint/2010/main" val="15432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p:txBody>
          <a:bodyPr/>
          <a:lstStyle/>
          <a:p>
            <a:r>
              <a:rPr lang="en-AU" dirty="0">
                <a:latin typeface="+mj-lt"/>
              </a:rPr>
              <a:t>3.4 A series circuit – 3 light globes</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1021734"/>
            <a:ext cx="10570911" cy="496931"/>
          </a:xfrm>
          <a:prstGeom prst="rect">
            <a:avLst/>
          </a:prstGeom>
          <a:noFill/>
        </p:spPr>
        <p:txBody>
          <a:bodyPr wrap="square">
            <a:spAutoFit/>
          </a:bodyPr>
          <a:lstStyle/>
          <a:p>
            <a:pPr>
              <a:lnSpc>
                <a:spcPct val="150000"/>
              </a:lnSpc>
              <a:spcAft>
                <a:spcPts val="1200"/>
              </a:spcAft>
            </a:pPr>
            <a:r>
              <a:rPr lang="en-AU" sz="2000" dirty="0">
                <a:effectLst/>
                <a:ea typeface="Calibri" panose="020F0502020204030204" pitchFamily="34" charset="0"/>
              </a:rPr>
              <a:t>An experiment setup for a series circuit with 3 light globes and a powerpack at 6 Volts.</a:t>
            </a:r>
          </a:p>
        </p:txBody>
      </p:sp>
      <p:pic>
        <p:nvPicPr>
          <p:cNvPr id="7" name="Content Placeholder 6" descr="Diagram of a power pack and 3 light globes connected in series">
            <a:extLst>
              <a:ext uri="{FF2B5EF4-FFF2-40B4-BE49-F238E27FC236}">
                <a16:creationId xmlns:a16="http://schemas.microsoft.com/office/drawing/2014/main" id="{D5E71C5C-25EC-A1C2-297A-98DC921535F0}"/>
              </a:ext>
            </a:extLst>
          </p:cNvPr>
          <p:cNvPicPr>
            <a:picLocks noGrp="1" noChangeAspect="1"/>
          </p:cNvPicPr>
          <p:nvPr>
            <p:ph sz="quarter" idx="19"/>
          </p:nvPr>
        </p:nvPicPr>
        <p:blipFill>
          <a:blip r:embed="rId3" cstate="screen">
            <a:extLst>
              <a:ext uri="{28A0092B-C50C-407E-A947-70E740481C1C}">
                <a14:useLocalDpi xmlns:a14="http://schemas.microsoft.com/office/drawing/2010/main"/>
              </a:ext>
            </a:extLst>
          </a:blip>
          <a:stretch>
            <a:fillRect/>
          </a:stretch>
        </p:blipFill>
        <p:spPr>
          <a:xfrm>
            <a:off x="360000" y="2013566"/>
            <a:ext cx="5334000" cy="3822700"/>
          </a:xfrm>
          <a:prstGeom prst="rect">
            <a:avLst/>
          </a:prstGeom>
        </p:spPr>
      </p:pic>
      <p:pic>
        <p:nvPicPr>
          <p:cNvPr id="4" name="Picture 3" descr="A close up of a series circuit.">
            <a:extLst>
              <a:ext uri="{FF2B5EF4-FFF2-40B4-BE49-F238E27FC236}">
                <a16:creationId xmlns:a16="http://schemas.microsoft.com/office/drawing/2014/main" id="{A1A402D2-ACDD-845F-021A-B514E4DBB1A5}"/>
              </a:ext>
            </a:extLst>
          </p:cNvPr>
          <p:cNvPicPr>
            <a:picLocks noChangeAspect="1"/>
          </p:cNvPicPr>
          <p:nvPr/>
        </p:nvPicPr>
        <p:blipFill>
          <a:blip r:embed="rId4"/>
          <a:stretch>
            <a:fillRect/>
          </a:stretch>
        </p:blipFill>
        <p:spPr>
          <a:xfrm>
            <a:off x="6296343" y="2013566"/>
            <a:ext cx="5334197" cy="3900333"/>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88</a:t>
            </a:fld>
            <a:endParaRPr lang="en-AU"/>
          </a:p>
        </p:txBody>
      </p:sp>
      <p:sp>
        <p:nvSpPr>
          <p:cNvPr id="5" name="TextBox 4">
            <a:extLst>
              <a:ext uri="{FF2B5EF4-FFF2-40B4-BE49-F238E27FC236}">
                <a16:creationId xmlns:a16="http://schemas.microsoft.com/office/drawing/2014/main" id="{E0C51891-8D84-CCBA-6C24-E1AB8C4FCC3A}"/>
              </a:ext>
              <a:ext uri="{C183D7F6-B498-43B3-948B-1728B52AA6E4}">
                <adec:decorative xmlns:adec="http://schemas.microsoft.com/office/drawing/2017/decorative" val="0"/>
              </a:ext>
            </a:extLst>
          </p:cNvPr>
          <p:cNvSpPr txBox="1"/>
          <p:nvPr/>
        </p:nvSpPr>
        <p:spPr>
          <a:xfrm>
            <a:off x="489965" y="6330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372182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60000"/>
            <a:ext cx="11484000" cy="1213619"/>
          </a:xfrm>
        </p:spPr>
        <p:txBody>
          <a:bodyPr/>
          <a:lstStyle/>
          <a:p>
            <a:pPr>
              <a:lnSpc>
                <a:spcPct val="114000"/>
              </a:lnSpc>
            </a:pPr>
            <a:r>
              <a:rPr lang="en-AU" dirty="0">
                <a:latin typeface="+mj-lt"/>
              </a:rPr>
              <a:t>3.4 The equipment set-up for measuring current and voltage in a series circuit with light globes</a:t>
            </a:r>
          </a:p>
        </p:txBody>
      </p:sp>
      <p:pic>
        <p:nvPicPr>
          <p:cNvPr id="4" name="Picture 3" descr="A diagram of a power pack and electrical equipment">
            <a:extLst>
              <a:ext uri="{FF2B5EF4-FFF2-40B4-BE49-F238E27FC236}">
                <a16:creationId xmlns:a16="http://schemas.microsoft.com/office/drawing/2014/main" id="{B678E8FA-3093-7EF3-C509-A4F6B0D54D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000" y="1976580"/>
            <a:ext cx="6498791" cy="3600651"/>
          </a:xfrm>
          <a:prstGeom prst="rect">
            <a:avLst/>
          </a:prstGeom>
        </p:spPr>
      </p:pic>
      <p:pic>
        <p:nvPicPr>
          <p:cNvPr id="8" name="Content Placeholder 7" descr="A diagram of a power pack, ammeter, voltmeter and light globes.">
            <a:extLst>
              <a:ext uri="{FF2B5EF4-FFF2-40B4-BE49-F238E27FC236}">
                <a16:creationId xmlns:a16="http://schemas.microsoft.com/office/drawing/2014/main" id="{A9B93A9B-DB28-1334-F0EE-4CBCC350B2C6}"/>
              </a:ext>
            </a:extLst>
          </p:cNvPr>
          <p:cNvPicPr>
            <a:picLocks noGrp="1" noChangeAspect="1"/>
          </p:cNvPicPr>
          <p:nvPr>
            <p:ph sz="quarter" idx="19"/>
          </p:nvPr>
        </p:nvPicPr>
        <p:blipFill>
          <a:blip r:embed="rId4" cstate="screen">
            <a:extLst>
              <a:ext uri="{28A0092B-C50C-407E-A947-70E740481C1C}">
                <a14:useLocalDpi xmlns:a14="http://schemas.microsoft.com/office/drawing/2010/main"/>
              </a:ext>
            </a:extLst>
          </a:blip>
          <a:stretch>
            <a:fillRect/>
          </a:stretch>
        </p:blipFill>
        <p:spPr>
          <a:xfrm>
            <a:off x="7132300" y="1976580"/>
            <a:ext cx="4711700" cy="3898900"/>
          </a:xfr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89</a:t>
            </a:fld>
            <a:endParaRPr lang="en-AU"/>
          </a:p>
        </p:txBody>
      </p:sp>
      <p:sp>
        <p:nvSpPr>
          <p:cNvPr id="5" name="TextBox 4">
            <a:extLst>
              <a:ext uri="{FF2B5EF4-FFF2-40B4-BE49-F238E27FC236}">
                <a16:creationId xmlns:a16="http://schemas.microsoft.com/office/drawing/2014/main" id="{5286E650-1F24-276C-7603-7B38B7DBB543}"/>
              </a:ext>
              <a:ext uri="{C183D7F6-B498-43B3-948B-1728B52AA6E4}">
                <adec:decorative xmlns:adec="http://schemas.microsoft.com/office/drawing/2017/decorative" val="0"/>
              </a:ext>
            </a:extLst>
          </p:cNvPr>
          <p:cNvSpPr txBox="1"/>
          <p:nvPr/>
        </p:nvSpPr>
        <p:spPr>
          <a:xfrm>
            <a:off x="7132300" y="5943285"/>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42241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p:txBody>
          <a:bodyPr/>
          <a:lstStyle/>
          <a:p>
            <a:r>
              <a:rPr lang="en-AU" dirty="0">
                <a:latin typeface="+mj-lt"/>
              </a:rPr>
              <a:t>1.2 Representing energy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p:txBody>
          <a:bodyPr/>
          <a:lstStyle/>
          <a:p>
            <a:r>
              <a:rPr lang="en-AU">
                <a:latin typeface="+mj-lt"/>
              </a:rPr>
              <a:t>Learning intentions and success criteria</a:t>
            </a:r>
          </a:p>
        </p:txBody>
      </p:sp>
      <p:graphicFrame>
        <p:nvGraphicFramePr>
          <p:cNvPr id="4" name="Table 3">
            <a:extLst>
              <a:ext uri="{FF2B5EF4-FFF2-40B4-BE49-F238E27FC236}">
                <a16:creationId xmlns:a16="http://schemas.microsoft.com/office/drawing/2014/main" id="{E4CEF851-7094-7492-3BEE-9F4CDD597D27}"/>
              </a:ext>
            </a:extLst>
          </p:cNvPr>
          <p:cNvGraphicFramePr>
            <a:graphicFrameLocks noGrp="1"/>
          </p:cNvGraphicFramePr>
          <p:nvPr>
            <p:extLst>
              <p:ext uri="{D42A27DB-BD31-4B8C-83A1-F6EECF244321}">
                <p14:modId xmlns:p14="http://schemas.microsoft.com/office/powerpoint/2010/main" val="1838807094"/>
              </p:ext>
            </p:extLst>
          </p:nvPr>
        </p:nvGraphicFramePr>
        <p:xfrm>
          <a:off x="359998" y="1916174"/>
          <a:ext cx="11126369" cy="4393629"/>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AU" sz="2000" kern="1200" dirty="0">
                          <a:solidFill>
                            <a:schemeClr val="dk1"/>
                          </a:solidFill>
                          <a:effectLst/>
                          <a:latin typeface="+mn-lt"/>
                          <a:ea typeface="+mn-ea"/>
                          <a:cs typeface="+mn-cs"/>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endParaRPr lang="en-AU" sz="20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choose a suitable system when solving energy problems and identify whether it is open, closed or isolated</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describe how energy is stored and transferred in familiar everyday systems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construct work-energy bar charts and energy flow diagrams to describe energy changes for everyday events.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8950346"/>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8517575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60000"/>
            <a:ext cx="11484000" cy="545601"/>
          </a:xfrm>
        </p:spPr>
        <p:txBody>
          <a:bodyPr/>
          <a:lstStyle/>
          <a:p>
            <a:r>
              <a:rPr lang="en-AU" dirty="0">
                <a:latin typeface="+mj-lt"/>
              </a:rPr>
              <a:t>3.4 A parallel circuit</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942864"/>
            <a:ext cx="10570911" cy="456535"/>
          </a:xfrm>
          <a:prstGeom prst="rect">
            <a:avLst/>
          </a:prstGeom>
          <a:noFill/>
        </p:spPr>
        <p:txBody>
          <a:bodyPr wrap="square">
            <a:spAutoFit/>
          </a:bodyPr>
          <a:lstStyle/>
          <a:p>
            <a:pPr>
              <a:lnSpc>
                <a:spcPct val="150000"/>
              </a:lnSpc>
              <a:spcAft>
                <a:spcPts val="1200"/>
              </a:spcAft>
            </a:pPr>
            <a:r>
              <a:rPr lang="en-AU" sz="1800" dirty="0">
                <a:effectLst/>
                <a:ea typeface="Calibri" panose="020F0502020204030204" pitchFamily="34" charset="0"/>
              </a:rPr>
              <a:t>An experiment set-up for a </a:t>
            </a:r>
            <a:r>
              <a:rPr lang="en-AU" sz="1800" dirty="0">
                <a:ea typeface="Calibri" panose="020F0502020204030204" pitchFamily="34" charset="0"/>
              </a:rPr>
              <a:t>parallel</a:t>
            </a:r>
            <a:r>
              <a:rPr lang="en-AU" sz="1800" dirty="0">
                <a:effectLst/>
                <a:ea typeface="Calibri" panose="020F0502020204030204" pitchFamily="34" charset="0"/>
              </a:rPr>
              <a:t> circuit with 3 light globes and a power pack at 6 Volts.</a:t>
            </a:r>
          </a:p>
        </p:txBody>
      </p:sp>
      <p:pic>
        <p:nvPicPr>
          <p:cNvPr id="13" name="Picture 12" descr="A diagram of a power pack and 3 light globes connected in parallel">
            <a:extLst>
              <a:ext uri="{FF2B5EF4-FFF2-40B4-BE49-F238E27FC236}">
                <a16:creationId xmlns:a16="http://schemas.microsoft.com/office/drawing/2014/main" id="{9E1C7405-3C26-BE17-3149-B642F58F2E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004" y="1643464"/>
            <a:ext cx="2699658" cy="4325478"/>
          </a:xfrm>
          <a:prstGeom prst="rect">
            <a:avLst/>
          </a:prstGeom>
        </p:spPr>
      </p:pic>
      <p:pic>
        <p:nvPicPr>
          <p:cNvPr id="5" name="Picture 4" descr="A close up of a parallel circuit.">
            <a:extLst>
              <a:ext uri="{FF2B5EF4-FFF2-40B4-BE49-F238E27FC236}">
                <a16:creationId xmlns:a16="http://schemas.microsoft.com/office/drawing/2014/main" id="{58C830C1-332E-0D33-0562-AFB930A2F8E3}"/>
              </a:ext>
            </a:extLst>
          </p:cNvPr>
          <p:cNvPicPr>
            <a:picLocks noChangeAspect="1"/>
          </p:cNvPicPr>
          <p:nvPr/>
        </p:nvPicPr>
        <p:blipFill>
          <a:blip r:embed="rId4"/>
          <a:stretch>
            <a:fillRect/>
          </a:stretch>
        </p:blipFill>
        <p:spPr>
          <a:xfrm>
            <a:off x="4412165" y="1643464"/>
            <a:ext cx="6798459" cy="4854536"/>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90</a:t>
            </a:fld>
            <a:endParaRPr lang="en-AU"/>
          </a:p>
        </p:txBody>
      </p:sp>
      <p:sp>
        <p:nvSpPr>
          <p:cNvPr id="4" name="TextBox 3">
            <a:extLst>
              <a:ext uri="{FF2B5EF4-FFF2-40B4-BE49-F238E27FC236}">
                <a16:creationId xmlns:a16="http://schemas.microsoft.com/office/drawing/2014/main" id="{39F6E489-CA52-3BDD-0437-E51B5330F0BC}"/>
              </a:ext>
              <a:ext uri="{C183D7F6-B498-43B3-948B-1728B52AA6E4}">
                <adec:decorative xmlns:adec="http://schemas.microsoft.com/office/drawing/2017/decorative" val="0"/>
              </a:ext>
            </a:extLst>
          </p:cNvPr>
          <p:cNvSpPr txBox="1"/>
          <p:nvPr/>
        </p:nvSpPr>
        <p:spPr>
          <a:xfrm>
            <a:off x="471176" y="6348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5"/>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371726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60000"/>
            <a:ext cx="11484000" cy="966995"/>
          </a:xfrm>
        </p:spPr>
        <p:txBody>
          <a:bodyPr/>
          <a:lstStyle/>
          <a:p>
            <a:pPr>
              <a:lnSpc>
                <a:spcPct val="114000"/>
              </a:lnSpc>
            </a:pPr>
            <a:r>
              <a:rPr lang="en-AU" dirty="0">
                <a:latin typeface="+mj-lt"/>
              </a:rPr>
              <a:t>3.4 Measuring current and voltage in a parallel circuit with light globes</a:t>
            </a:r>
          </a:p>
        </p:txBody>
      </p:sp>
      <p:sp>
        <p:nvSpPr>
          <p:cNvPr id="8" name="TextBox 7">
            <a:extLst>
              <a:ext uri="{FF2B5EF4-FFF2-40B4-BE49-F238E27FC236}">
                <a16:creationId xmlns:a16="http://schemas.microsoft.com/office/drawing/2014/main" id="{BA7D648C-CC91-77E2-B483-5CC1CF93DAD6}"/>
              </a:ext>
            </a:extLst>
          </p:cNvPr>
          <p:cNvSpPr txBox="1"/>
          <p:nvPr/>
        </p:nvSpPr>
        <p:spPr>
          <a:xfrm>
            <a:off x="354036" y="1653936"/>
            <a:ext cx="10570911" cy="369332"/>
          </a:xfrm>
          <a:prstGeom prst="rect">
            <a:avLst/>
          </a:prstGeom>
          <a:noFill/>
        </p:spPr>
        <p:txBody>
          <a:bodyPr wrap="square">
            <a:spAutoFit/>
          </a:bodyPr>
          <a:lstStyle/>
          <a:p>
            <a:pPr>
              <a:spcBef>
                <a:spcPts val="1200"/>
              </a:spcBef>
              <a:spcAft>
                <a:spcPts val="1000"/>
              </a:spcAft>
            </a:pPr>
            <a:r>
              <a:rPr lang="en-AU" sz="1800" dirty="0">
                <a:effectLst/>
                <a:ea typeface="Calibri" panose="020F0502020204030204" pitchFamily="34" charset="0"/>
              </a:rPr>
              <a:t>An experiment set-up to measure current and voltage in a </a:t>
            </a:r>
            <a:r>
              <a:rPr lang="en-AU" sz="1800" dirty="0">
                <a:ea typeface="Calibri" panose="020F0502020204030204" pitchFamily="34" charset="0"/>
              </a:rPr>
              <a:t>parallel</a:t>
            </a:r>
            <a:r>
              <a:rPr lang="en-AU" sz="1800" dirty="0">
                <a:effectLst/>
                <a:ea typeface="Calibri" panose="020F0502020204030204" pitchFamily="34" charset="0"/>
              </a:rPr>
              <a:t> circuit.</a:t>
            </a:r>
          </a:p>
        </p:txBody>
      </p:sp>
      <p:pic>
        <p:nvPicPr>
          <p:cNvPr id="5" name="Picture 4" descr="A close-up of a series circuit set up.">
            <a:extLst>
              <a:ext uri="{FF2B5EF4-FFF2-40B4-BE49-F238E27FC236}">
                <a16:creationId xmlns:a16="http://schemas.microsoft.com/office/drawing/2014/main" id="{325063BA-DD3C-E813-B3AB-FE6A4176E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036" y="2350210"/>
            <a:ext cx="5741964" cy="4015117"/>
          </a:xfrm>
          <a:prstGeom prst="rect">
            <a:avLst/>
          </a:prstGeom>
        </p:spPr>
      </p:pic>
      <p:pic>
        <p:nvPicPr>
          <p:cNvPr id="11" name="Picture 10" descr="Diagram of a light bulb and a power pack.">
            <a:extLst>
              <a:ext uri="{FF2B5EF4-FFF2-40B4-BE49-F238E27FC236}">
                <a16:creationId xmlns:a16="http://schemas.microsoft.com/office/drawing/2014/main" id="{B5B5D7C0-9E85-BBD0-0266-A75327F696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2254" y="2044758"/>
            <a:ext cx="3141746" cy="4471242"/>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91</a:t>
            </a:fld>
            <a:endParaRPr lang="en-AU"/>
          </a:p>
        </p:txBody>
      </p:sp>
    </p:spTree>
    <p:extLst>
      <p:ext uri="{BB962C8B-B14F-4D97-AF65-F5344CB8AC3E}">
        <p14:creationId xmlns:p14="http://schemas.microsoft.com/office/powerpoint/2010/main" val="240206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1F25-5B7B-7D6D-59DD-4F19C5EBD20E}"/>
              </a:ext>
            </a:extLst>
          </p:cNvPr>
          <p:cNvSpPr>
            <a:spLocks noGrp="1"/>
          </p:cNvSpPr>
          <p:nvPr>
            <p:ph type="title"/>
          </p:nvPr>
        </p:nvSpPr>
        <p:spPr>
          <a:xfrm>
            <a:off x="360000" y="359999"/>
            <a:ext cx="5204459" cy="1624917"/>
          </a:xfrm>
        </p:spPr>
        <p:txBody>
          <a:bodyPr/>
          <a:lstStyle/>
          <a:p>
            <a:pPr>
              <a:lnSpc>
                <a:spcPct val="114000"/>
              </a:lnSpc>
            </a:pPr>
            <a:r>
              <a:rPr lang="en-AU" sz="3200" dirty="0">
                <a:latin typeface="+mj-lt"/>
              </a:rPr>
              <a:t>3.4 Measuring current and voltage in a parallel circuit (with a fixed resistor pack)</a:t>
            </a:r>
          </a:p>
        </p:txBody>
      </p:sp>
      <p:sp>
        <p:nvSpPr>
          <p:cNvPr id="8" name="TextBox 7">
            <a:extLst>
              <a:ext uri="{FF2B5EF4-FFF2-40B4-BE49-F238E27FC236}">
                <a16:creationId xmlns:a16="http://schemas.microsoft.com/office/drawing/2014/main" id="{BA7D648C-CC91-77E2-B483-5CC1CF93DAD6}"/>
              </a:ext>
            </a:extLst>
          </p:cNvPr>
          <p:cNvSpPr txBox="1"/>
          <p:nvPr/>
        </p:nvSpPr>
        <p:spPr>
          <a:xfrm>
            <a:off x="360000" y="2378546"/>
            <a:ext cx="5736000" cy="958660"/>
          </a:xfrm>
          <a:prstGeom prst="rect">
            <a:avLst/>
          </a:prstGeom>
          <a:noFill/>
        </p:spPr>
        <p:txBody>
          <a:bodyPr wrap="square">
            <a:spAutoFit/>
          </a:bodyPr>
          <a:lstStyle/>
          <a:p>
            <a:pPr>
              <a:lnSpc>
                <a:spcPct val="150000"/>
              </a:lnSpc>
              <a:spcAft>
                <a:spcPts val="1200"/>
              </a:spcAft>
            </a:pPr>
            <a:r>
              <a:rPr lang="en-AU" sz="2000" dirty="0">
                <a:effectLst/>
                <a:ea typeface="Calibri" panose="020F0502020204030204" pitchFamily="34" charset="0"/>
              </a:rPr>
              <a:t>An experiment set</a:t>
            </a:r>
            <a:r>
              <a:rPr lang="en-AU" sz="2000" dirty="0">
                <a:ea typeface="Calibri" panose="020F0502020204030204" pitchFamily="34" charset="0"/>
              </a:rPr>
              <a:t>-</a:t>
            </a:r>
            <a:r>
              <a:rPr lang="en-AU" sz="2000" dirty="0">
                <a:effectLst/>
                <a:ea typeface="Calibri" panose="020F0502020204030204" pitchFamily="34" charset="0"/>
              </a:rPr>
              <a:t>up to measure current and voltage in a </a:t>
            </a:r>
            <a:r>
              <a:rPr lang="en-AU" sz="2000" dirty="0">
                <a:ea typeface="Calibri" panose="020F0502020204030204" pitchFamily="34" charset="0"/>
              </a:rPr>
              <a:t>parallel</a:t>
            </a:r>
            <a:r>
              <a:rPr lang="en-AU" sz="2000" dirty="0">
                <a:effectLst/>
                <a:ea typeface="Calibri" panose="020F0502020204030204" pitchFamily="34" charset="0"/>
              </a:rPr>
              <a:t> circuit using a resistor pack.</a:t>
            </a:r>
          </a:p>
        </p:txBody>
      </p:sp>
      <p:pic>
        <p:nvPicPr>
          <p:cNvPr id="6" name="Picture 5" descr="A close-up of a device set up.">
            <a:extLst>
              <a:ext uri="{FF2B5EF4-FFF2-40B4-BE49-F238E27FC236}">
                <a16:creationId xmlns:a16="http://schemas.microsoft.com/office/drawing/2014/main" id="{92FFAA86-3C40-B2CD-B44D-33FC687971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1375" y="360843"/>
            <a:ext cx="4863895" cy="6017972"/>
          </a:xfrm>
          <a:prstGeom prst="rect">
            <a:avLst/>
          </a:prstGeom>
        </p:spPr>
      </p:pic>
      <p:sp>
        <p:nvSpPr>
          <p:cNvPr id="3" name="Slide Number Placeholder 2">
            <a:extLst>
              <a:ext uri="{FF2B5EF4-FFF2-40B4-BE49-F238E27FC236}">
                <a16:creationId xmlns:a16="http://schemas.microsoft.com/office/drawing/2014/main" id="{2BAA60A8-7238-9423-4711-F86189692C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92</a:t>
            </a:fld>
            <a:endParaRPr lang="en-AU"/>
          </a:p>
        </p:txBody>
      </p:sp>
    </p:spTree>
    <p:extLst>
      <p:ext uri="{BB962C8B-B14F-4D97-AF65-F5344CB8AC3E}">
        <p14:creationId xmlns:p14="http://schemas.microsoft.com/office/powerpoint/2010/main" val="36401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89EF7-A21E-B02A-3C2A-56908F19E0A8}"/>
              </a:ext>
            </a:extLst>
          </p:cNvPr>
          <p:cNvSpPr>
            <a:spLocks noGrp="1"/>
          </p:cNvSpPr>
          <p:nvPr>
            <p:ph type="title"/>
          </p:nvPr>
        </p:nvSpPr>
        <p:spPr/>
        <p:txBody>
          <a:bodyPr anchor="t">
            <a:normAutofit/>
          </a:bodyPr>
          <a:lstStyle/>
          <a:p>
            <a:r>
              <a:rPr lang="en-AU" dirty="0">
                <a:latin typeface="+mj-lt"/>
              </a:rPr>
              <a:t>3.4 Checkpoint (1 of 2)</a:t>
            </a:r>
          </a:p>
        </p:txBody>
      </p:sp>
      <p:sp>
        <p:nvSpPr>
          <p:cNvPr id="13" name="Content Placeholder 2">
            <a:extLst>
              <a:ext uri="{FF2B5EF4-FFF2-40B4-BE49-F238E27FC236}">
                <a16:creationId xmlns:a16="http://schemas.microsoft.com/office/drawing/2014/main" id="{EFD8273D-6EB0-4505-DF30-4AB77A3F57DF}"/>
              </a:ext>
            </a:extLst>
          </p:cNvPr>
          <p:cNvSpPr>
            <a:spLocks noGrp="1"/>
          </p:cNvSpPr>
          <p:nvPr>
            <p:ph sz="quarter" idx="19"/>
          </p:nvPr>
        </p:nvSpPr>
        <p:spPr>
          <a:xfrm>
            <a:off x="360363" y="1080336"/>
            <a:ext cx="6018135" cy="5417663"/>
          </a:xfrm>
        </p:spPr>
        <p:txBody>
          <a:bodyPr/>
          <a:lstStyle/>
          <a:p>
            <a:r>
              <a:rPr lang="en-US" dirty="0">
                <a:latin typeface="+mn-lt"/>
              </a:rPr>
              <a:t>Three light globes of resistance 10 </a:t>
            </a:r>
            <a:r>
              <a:rPr lang="el-GR" dirty="0">
                <a:latin typeface="+mn-lt"/>
                <a:ea typeface="Segoe UI Symbol" panose="020B0502040204020203" pitchFamily="34" charset="0"/>
              </a:rPr>
              <a:t>Ω</a:t>
            </a:r>
            <a:r>
              <a:rPr lang="en-AU" dirty="0">
                <a:latin typeface="+mn-lt"/>
                <a:ea typeface="Segoe UI Symbol" panose="020B0502040204020203" pitchFamily="34" charset="0"/>
              </a:rPr>
              <a:t> each are connected to the 12 volts power supply as shown in the picture.</a:t>
            </a:r>
          </a:p>
          <a:p>
            <a:r>
              <a:rPr lang="en-AU" dirty="0">
                <a:latin typeface="+mn-lt"/>
                <a:ea typeface="Segoe UI Symbol" panose="020B0502040204020203" pitchFamily="34" charset="0"/>
              </a:rPr>
              <a:t>Which of the following options is correct?</a:t>
            </a:r>
          </a:p>
          <a:p>
            <a:pPr marL="514350" indent="-514350">
              <a:buFont typeface="+mj-lt"/>
              <a:buAutoNum type="alphaLcPeriod"/>
            </a:pPr>
            <a:r>
              <a:rPr lang="en-AU" dirty="0">
                <a:latin typeface="+mn-lt"/>
                <a:ea typeface="Segoe UI Symbol" panose="020B0502040204020203" pitchFamily="34" charset="0"/>
              </a:rPr>
              <a:t>All 3 globes have the same brightness.</a:t>
            </a:r>
          </a:p>
          <a:p>
            <a:pPr marL="514350" indent="-514350">
              <a:buFont typeface="+mj-lt"/>
              <a:buAutoNum type="alphaLcPeriod"/>
            </a:pPr>
            <a:r>
              <a:rPr lang="en-AU" dirty="0">
                <a:latin typeface="+mn-lt"/>
                <a:ea typeface="Segoe UI Symbol" panose="020B0502040204020203" pitchFamily="34" charset="0"/>
              </a:rPr>
              <a:t>Globe 1 is dimmer as compared to globes 2 and 3.</a:t>
            </a:r>
          </a:p>
          <a:p>
            <a:pPr marL="514350" indent="-514350">
              <a:buFont typeface="+mj-lt"/>
              <a:buAutoNum type="alphaLcPeriod"/>
            </a:pPr>
            <a:r>
              <a:rPr lang="en-AU" dirty="0">
                <a:latin typeface="+mn-lt"/>
                <a:ea typeface="Segoe UI Symbol" panose="020B0502040204020203" pitchFamily="34" charset="0"/>
              </a:rPr>
              <a:t>Globe 1 is brightest, globe 2 is dimmer and 3 is the dimmest.</a:t>
            </a:r>
          </a:p>
          <a:p>
            <a:pPr marL="514350" indent="-514350">
              <a:buFont typeface="+mj-lt"/>
              <a:buAutoNum type="alphaLcPeriod"/>
            </a:pPr>
            <a:r>
              <a:rPr lang="en-AU" dirty="0">
                <a:latin typeface="+mn-lt"/>
                <a:ea typeface="Segoe UI Symbol" panose="020B0502040204020203" pitchFamily="34" charset="0"/>
              </a:rPr>
              <a:t>Globe 1 is brighter than globes 2 and 3.</a:t>
            </a:r>
          </a:p>
        </p:txBody>
      </p:sp>
      <p:pic>
        <p:nvPicPr>
          <p:cNvPr id="15" name="Picture 14" descr="A diagram of an electric circuit with  3 globes.">
            <a:extLst>
              <a:ext uri="{FF2B5EF4-FFF2-40B4-BE49-F238E27FC236}">
                <a16:creationId xmlns:a16="http://schemas.microsoft.com/office/drawing/2014/main" id="{B9EE53AD-3372-9B74-9654-9DFD94181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6404" y="1080336"/>
            <a:ext cx="5005233" cy="5242770"/>
          </a:xfrm>
          <a:prstGeom prst="rect">
            <a:avLst/>
          </a:prstGeom>
        </p:spPr>
      </p:pic>
      <p:sp>
        <p:nvSpPr>
          <p:cNvPr id="3" name="Slide Number Placeholder 2">
            <a:extLst>
              <a:ext uri="{FF2B5EF4-FFF2-40B4-BE49-F238E27FC236}">
                <a16:creationId xmlns:a16="http://schemas.microsoft.com/office/drawing/2014/main" id="{B0D7B480-0B77-01F8-7573-C312961B76AA}"/>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93</a:t>
            </a:fld>
            <a:endParaRPr lang="en-AU"/>
          </a:p>
        </p:txBody>
      </p:sp>
      <p:sp>
        <p:nvSpPr>
          <p:cNvPr id="5" name="TextBox 4">
            <a:extLst>
              <a:ext uri="{FF2B5EF4-FFF2-40B4-BE49-F238E27FC236}">
                <a16:creationId xmlns:a16="http://schemas.microsoft.com/office/drawing/2014/main" id="{1A597BA1-3895-2B8C-1E28-754DEA22C6AF}"/>
              </a:ext>
              <a:ext uri="{C183D7F6-B498-43B3-948B-1728B52AA6E4}">
                <adec:decorative xmlns:adec="http://schemas.microsoft.com/office/drawing/2017/decorative" val="0"/>
              </a:ext>
            </a:extLst>
          </p:cNvPr>
          <p:cNvSpPr txBox="1"/>
          <p:nvPr/>
        </p:nvSpPr>
        <p:spPr>
          <a:xfrm>
            <a:off x="6826404" y="6348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426305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089EF7-A21E-B02A-3C2A-56908F19E0A8}"/>
              </a:ext>
            </a:extLst>
          </p:cNvPr>
          <p:cNvSpPr>
            <a:spLocks noGrp="1"/>
          </p:cNvSpPr>
          <p:nvPr>
            <p:ph type="title"/>
          </p:nvPr>
        </p:nvSpPr>
        <p:spPr/>
        <p:txBody>
          <a:bodyPr anchor="t">
            <a:normAutofit/>
          </a:bodyPr>
          <a:lstStyle/>
          <a:p>
            <a:r>
              <a:rPr lang="en-AU" dirty="0">
                <a:latin typeface="+mj-lt"/>
              </a:rPr>
              <a:t>3.4 Checkpoint (2 of 2)</a:t>
            </a:r>
          </a:p>
        </p:txBody>
      </p:sp>
      <p:sp>
        <p:nvSpPr>
          <p:cNvPr id="13" name="Content Placeholder 2">
            <a:extLst>
              <a:ext uri="{FF2B5EF4-FFF2-40B4-BE49-F238E27FC236}">
                <a16:creationId xmlns:a16="http://schemas.microsoft.com/office/drawing/2014/main" id="{EFD8273D-6EB0-4505-DF30-4AB77A3F57DF}"/>
              </a:ext>
            </a:extLst>
          </p:cNvPr>
          <p:cNvSpPr>
            <a:spLocks noGrp="1"/>
          </p:cNvSpPr>
          <p:nvPr>
            <p:ph sz="quarter" idx="19"/>
          </p:nvPr>
        </p:nvSpPr>
        <p:spPr>
          <a:xfrm>
            <a:off x="360000" y="1071124"/>
            <a:ext cx="5735637" cy="4814518"/>
          </a:xfrm>
        </p:spPr>
        <p:txBody>
          <a:bodyPr/>
          <a:lstStyle/>
          <a:p>
            <a:pPr>
              <a:lnSpc>
                <a:spcPct val="150000"/>
              </a:lnSpc>
            </a:pPr>
            <a:r>
              <a:rPr lang="en-US" sz="1800" dirty="0">
                <a:latin typeface="+mn-lt"/>
              </a:rPr>
              <a:t>Three light globes of resistance 10 </a:t>
            </a:r>
            <a:r>
              <a:rPr lang="el-GR" sz="1800" dirty="0">
                <a:latin typeface="+mn-lt"/>
                <a:ea typeface="Segoe UI Symbol" panose="020B0502040204020203" pitchFamily="34" charset="0"/>
              </a:rPr>
              <a:t>Ω</a:t>
            </a:r>
            <a:r>
              <a:rPr lang="en-AU" sz="1800" dirty="0">
                <a:latin typeface="+mn-lt"/>
                <a:ea typeface="Segoe UI Symbol" panose="020B0502040204020203" pitchFamily="34" charset="0"/>
              </a:rPr>
              <a:t> each are connected to the 12 volts power supply as shown in the picture.</a:t>
            </a:r>
          </a:p>
          <a:p>
            <a:pPr marL="342900" indent="-342900">
              <a:buFont typeface="+mj-lt"/>
              <a:buAutoNum type="arabicPeriod"/>
            </a:pPr>
            <a:r>
              <a:rPr lang="en-AU" sz="1800" dirty="0">
                <a:latin typeface="+mn-lt"/>
                <a:ea typeface="Segoe UI Symbol" panose="020B0502040204020203" pitchFamily="34" charset="0"/>
              </a:rPr>
              <a:t>What is the current in each globe?</a:t>
            </a:r>
          </a:p>
          <a:p>
            <a:pPr marL="342900" indent="-342900">
              <a:buFont typeface="+mj-lt"/>
              <a:buAutoNum type="arabicPeriod"/>
            </a:pPr>
            <a:r>
              <a:rPr lang="en-AU" sz="1800" dirty="0">
                <a:latin typeface="+mn-lt"/>
                <a:ea typeface="Segoe UI Symbol" panose="020B0502040204020203" pitchFamily="34" charset="0"/>
              </a:rPr>
              <a:t>What is the voltage drop across each globe?</a:t>
            </a:r>
            <a:endParaRPr lang="en-US" sz="1800" dirty="0">
              <a:latin typeface="+mn-lt"/>
            </a:endParaRPr>
          </a:p>
        </p:txBody>
      </p:sp>
      <p:pic>
        <p:nvPicPr>
          <p:cNvPr id="15" name="Picture 14" descr="A diagram of an electric circuit with  3 globes.">
            <a:extLst>
              <a:ext uri="{FF2B5EF4-FFF2-40B4-BE49-F238E27FC236}">
                <a16:creationId xmlns:a16="http://schemas.microsoft.com/office/drawing/2014/main" id="{B9EE53AD-3372-9B74-9654-9DFD941810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77" y="1071124"/>
            <a:ext cx="5040158" cy="5279353"/>
          </a:xfrm>
          <a:prstGeom prst="rect">
            <a:avLst/>
          </a:prstGeom>
        </p:spPr>
      </p:pic>
      <p:sp>
        <p:nvSpPr>
          <p:cNvPr id="3" name="Slide Number Placeholder 2">
            <a:extLst>
              <a:ext uri="{FF2B5EF4-FFF2-40B4-BE49-F238E27FC236}">
                <a16:creationId xmlns:a16="http://schemas.microsoft.com/office/drawing/2014/main" id="{B0D7B480-0B77-01F8-7573-C312961B76AA}"/>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94</a:t>
            </a:fld>
            <a:endParaRPr lang="en-AU"/>
          </a:p>
        </p:txBody>
      </p:sp>
      <p:sp>
        <p:nvSpPr>
          <p:cNvPr id="5" name="TextBox 4">
            <a:extLst>
              <a:ext uri="{FF2B5EF4-FFF2-40B4-BE49-F238E27FC236}">
                <a16:creationId xmlns:a16="http://schemas.microsoft.com/office/drawing/2014/main" id="{BFA3705E-C8F0-AB4D-A170-C5B8EA765B98}"/>
              </a:ext>
              <a:ext uri="{C183D7F6-B498-43B3-948B-1728B52AA6E4}">
                <adec:decorative xmlns:adec="http://schemas.microsoft.com/office/drawing/2017/decorative" val="0"/>
              </a:ext>
            </a:extLst>
          </p:cNvPr>
          <p:cNvSpPr txBox="1"/>
          <p:nvPr/>
        </p:nvSpPr>
        <p:spPr>
          <a:xfrm>
            <a:off x="6367177" y="6330422"/>
            <a:ext cx="2928164" cy="335156"/>
          </a:xfrm>
          <a:prstGeom prst="rect">
            <a:avLst/>
          </a:prstGeom>
          <a:noFill/>
        </p:spPr>
        <p:txBody>
          <a:bodyPr wrap="square">
            <a:spAutoFit/>
          </a:bodyPr>
          <a:lstStyle/>
          <a:p>
            <a:pPr>
              <a:lnSpc>
                <a:spcPct val="150000"/>
              </a:lnSpc>
              <a:spcBef>
                <a:spcPts val="1200"/>
              </a:spcBef>
            </a:pPr>
            <a:r>
              <a:rPr lang="en-AU" sz="1200" i="0" dirty="0">
                <a:solidFill>
                  <a:srgbClr val="494949"/>
                </a:solidFill>
                <a:effectLst/>
              </a:rPr>
              <a:t>Created with </a:t>
            </a:r>
            <a:r>
              <a:rPr lang="en-AU" sz="1200" i="0" u="none" strike="noStrike" dirty="0" err="1">
                <a:solidFill>
                  <a:srgbClr val="2BC44E"/>
                </a:solidFill>
                <a:effectLst/>
                <a:hlinkClick r:id="rId4"/>
              </a:rPr>
              <a:t>Chemix</a:t>
            </a:r>
            <a:r>
              <a:rPr lang="en-AU" sz="1200" i="0" u="none" strike="noStrike" dirty="0">
                <a:solidFill>
                  <a:srgbClr val="2BC44E"/>
                </a:solidFill>
                <a:effectLst/>
              </a:rPr>
              <a:t>.</a:t>
            </a:r>
            <a:endParaRPr lang="en-AU" sz="1600" dirty="0">
              <a:effectLst/>
              <a:ea typeface="Calibri" panose="020F0502020204030204" pitchFamily="34" charset="0"/>
            </a:endParaRPr>
          </a:p>
        </p:txBody>
      </p:sp>
    </p:spTree>
    <p:extLst>
      <p:ext uri="{BB962C8B-B14F-4D97-AF65-F5344CB8AC3E}">
        <p14:creationId xmlns:p14="http://schemas.microsoft.com/office/powerpoint/2010/main" val="413393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E6A87E-8352-0E8F-5677-2D3F86A4C16A}"/>
              </a:ext>
            </a:extLst>
          </p:cNvPr>
          <p:cNvSpPr>
            <a:spLocks noGrp="1"/>
          </p:cNvSpPr>
          <p:nvPr>
            <p:ph type="title"/>
          </p:nvPr>
        </p:nvSpPr>
        <p:spPr>
          <a:xfrm>
            <a:off x="359998" y="360000"/>
            <a:ext cx="10260002" cy="522000"/>
          </a:xfrm>
        </p:spPr>
        <p:txBody>
          <a:bodyPr/>
          <a:lstStyle/>
          <a:p>
            <a:r>
              <a:rPr lang="en-AU" dirty="0">
                <a:latin typeface="+mj-lt"/>
              </a:rPr>
              <a:t>3.5 Power and energy</a:t>
            </a:r>
          </a:p>
        </p:txBody>
      </p:sp>
      <p:sp>
        <p:nvSpPr>
          <p:cNvPr id="6" name="Text Placeholder 5">
            <a:extLst>
              <a:ext uri="{FF2B5EF4-FFF2-40B4-BE49-F238E27FC236}">
                <a16:creationId xmlns:a16="http://schemas.microsoft.com/office/drawing/2014/main" id="{F6E46F61-5E5D-A38F-3A9E-C34BA5E92B24}"/>
              </a:ext>
            </a:extLst>
          </p:cNvPr>
          <p:cNvSpPr>
            <a:spLocks noGrp="1"/>
          </p:cNvSpPr>
          <p:nvPr>
            <p:ph type="body" sz="quarter" idx="18"/>
          </p:nvPr>
        </p:nvSpPr>
        <p:spPr>
          <a:xfrm>
            <a:off x="359998" y="1016704"/>
            <a:ext cx="10080000" cy="310015"/>
          </a:xfrm>
        </p:spPr>
        <p:txBody>
          <a:bodyPr/>
          <a:lstStyle/>
          <a:p>
            <a:r>
              <a:rPr lang="en-AU" dirty="0">
                <a:latin typeface="+mj-lt"/>
              </a:rPr>
              <a:t>Learning intentions and success criteria</a:t>
            </a:r>
          </a:p>
        </p:txBody>
      </p:sp>
      <p:graphicFrame>
        <p:nvGraphicFramePr>
          <p:cNvPr id="8" name="Table 7">
            <a:extLst>
              <a:ext uri="{FF2B5EF4-FFF2-40B4-BE49-F238E27FC236}">
                <a16:creationId xmlns:a16="http://schemas.microsoft.com/office/drawing/2014/main" id="{BB15322A-7A1C-EEC3-3F4B-993C2AE33408}"/>
              </a:ext>
            </a:extLst>
          </p:cNvPr>
          <p:cNvGraphicFramePr>
            <a:graphicFrameLocks noGrp="1"/>
          </p:cNvGraphicFramePr>
          <p:nvPr>
            <p:extLst>
              <p:ext uri="{D42A27DB-BD31-4B8C-83A1-F6EECF244321}">
                <p14:modId xmlns:p14="http://schemas.microsoft.com/office/powerpoint/2010/main" val="2507083297"/>
              </p:ext>
            </p:extLst>
          </p:nvPr>
        </p:nvGraphicFramePr>
        <p:xfrm>
          <a:off x="359998" y="1916174"/>
          <a:ext cx="11126369" cy="4524375"/>
        </p:xfrm>
        <a:graphic>
          <a:graphicData uri="http://schemas.openxmlformats.org/drawingml/2006/table">
            <a:tbl>
              <a:tblPr firstRow="1">
                <a:tableStyleId>{B301B821-A1FF-4177-AEE7-76D212191A09}</a:tableStyleId>
              </a:tblPr>
              <a:tblGrid>
                <a:gridCol w="5452079">
                  <a:extLst>
                    <a:ext uri="{9D8B030D-6E8A-4147-A177-3AD203B41FA5}">
                      <a16:colId xmlns:a16="http://schemas.microsoft.com/office/drawing/2014/main" val="3623447875"/>
                    </a:ext>
                  </a:extLst>
                </a:gridCol>
                <a:gridCol w="5674290">
                  <a:extLst>
                    <a:ext uri="{9D8B030D-6E8A-4147-A177-3AD203B41FA5}">
                      <a16:colId xmlns:a16="http://schemas.microsoft.com/office/drawing/2014/main" val="3573327086"/>
                    </a:ext>
                  </a:extLst>
                </a:gridCol>
              </a:tblGrid>
              <a:tr h="370133">
                <a:tc>
                  <a:txBody>
                    <a:bodyPr/>
                    <a:lstStyle/>
                    <a:p>
                      <a:pPr>
                        <a:lnSpc>
                          <a:spcPct val="150000"/>
                        </a:lnSpc>
                        <a:spcAft>
                          <a:spcPts val="1200"/>
                        </a:spcAft>
                      </a:pPr>
                      <a:r>
                        <a:rPr lang="en-AU" sz="2000" dirty="0">
                          <a:solidFill>
                            <a:schemeClr val="accent1"/>
                          </a:solidFill>
                          <a:latin typeface="+mj-lt"/>
                          <a:cs typeface="Arial" panose="020B0604020202020204" pitchFamily="34" charset="0"/>
                        </a:rPr>
                        <a:t>We are learning</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1200"/>
                        </a:spcAft>
                      </a:pPr>
                      <a:r>
                        <a:rPr lang="en-AU" sz="2000" dirty="0">
                          <a:solidFill>
                            <a:schemeClr val="accent1"/>
                          </a:solidFill>
                          <a:latin typeface="+mj-lt"/>
                          <a:cs typeface="Arial" panose="020B0604020202020204" pitchFamily="34" charset="0"/>
                        </a:rPr>
                        <a:t>I can</a:t>
                      </a:r>
                      <a:r>
                        <a:rPr lang="en-AU" sz="2000" b="1" kern="1200" dirty="0">
                          <a:solidFill>
                            <a:schemeClr val="accent1"/>
                          </a:solidFill>
                          <a:latin typeface="+mn-lt"/>
                          <a:ea typeface="+mn-ea"/>
                          <a:cs typeface="Arial" panose="020B0604020202020204" pitchFamily="34" charset="0"/>
                        </a:rPr>
                        <a:t>:</a:t>
                      </a:r>
                      <a:endParaRPr lang="en-AU" sz="2000" dirty="0">
                        <a:solidFill>
                          <a:schemeClr val="accent1"/>
                        </a:solidFill>
                        <a:latin typeface="+mj-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508732"/>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to select and use appropriate tools to make accurate observations and measurements</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systematically collect and record data, information, evidence and findings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safely construct a heating circuit</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knowledge of scientific concepts to draw conclusions that are consistent with evidence</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248889"/>
                  </a:ext>
                </a:extLst>
              </a:tr>
              <a:tr h="1083194">
                <a:tc>
                  <a:txBody>
                    <a:bodyPr/>
                    <a:lstStyle/>
                    <a:p>
                      <a:pPr marL="285750" marR="0" lvl="0" indent="-285750" algn="l" defTabSz="914377" rtl="0" eaLnBrk="1" fontAlgn="auto" latinLnBrk="0" hangingPunct="1">
                        <a:lnSpc>
                          <a:spcPct val="150000"/>
                        </a:lnSpc>
                        <a:spcBef>
                          <a:spcPts val="0"/>
                        </a:spcBef>
                        <a:spcAft>
                          <a:spcPts val="1200"/>
                        </a:spcAft>
                        <a:buClrTx/>
                        <a:buSzTx/>
                        <a:buFont typeface="Arial" panose="020B0604020202020204" pitchFamily="34" charset="0"/>
                        <a:buChar char="•"/>
                        <a:tabLst/>
                        <a:defRPr/>
                      </a:pPr>
                      <a:r>
                        <a:rPr lang="en-US" sz="2000" dirty="0">
                          <a:latin typeface="+mn-lt"/>
                          <a:cs typeface="Arial" panose="020B0604020202020204" pitchFamily="34" charset="0"/>
                        </a:rPr>
                        <a:t>how we can use energy more efficiently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to represent and </a:t>
                      </a:r>
                      <a:r>
                        <a:rPr lang="en-US" sz="2000" dirty="0" err="1">
                          <a:latin typeface="+mn-lt"/>
                          <a:cs typeface="Arial" panose="020B0604020202020204" pitchFamily="34" charset="0"/>
                        </a:rPr>
                        <a:t>organise</a:t>
                      </a:r>
                      <a:r>
                        <a:rPr lang="en-US" sz="2000" dirty="0">
                          <a:latin typeface="+mn-lt"/>
                          <a:cs typeface="Arial" panose="020B0604020202020204" pitchFamily="34" charset="0"/>
                        </a:rPr>
                        <a:t> data and information to find patterns, and to calculate useful values.</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use the collected data to calculate % efficiency</a:t>
                      </a:r>
                    </a:p>
                    <a:p>
                      <a:pPr marL="285750" indent="-285750">
                        <a:lnSpc>
                          <a:spcPct val="150000"/>
                        </a:lnSpc>
                        <a:spcAft>
                          <a:spcPts val="1200"/>
                        </a:spcAft>
                        <a:buFont typeface="Arial" panose="020B0604020202020204" pitchFamily="34" charset="0"/>
                        <a:buChar char="•"/>
                      </a:pPr>
                      <a:r>
                        <a:rPr lang="en-US" sz="2000" dirty="0">
                          <a:latin typeface="+mn-lt"/>
                          <a:cs typeface="Arial" panose="020B0604020202020204" pitchFamily="34" charset="0"/>
                        </a:rPr>
                        <a:t>assess the validity and reliability of first-hand data.</a:t>
                      </a:r>
                      <a:endParaRPr lang="en-AU" sz="2000" dirty="0">
                        <a:latin typeface="+mn-lt"/>
                        <a:cs typeface="Arial" panose="020B0604020202020204" pitchFamily="34" charset="0"/>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9374493"/>
                  </a:ext>
                </a:extLst>
              </a:tr>
            </a:tbl>
          </a:graphicData>
        </a:graphic>
      </p:graphicFrame>
      <p:sp>
        <p:nvSpPr>
          <p:cNvPr id="2" name="Slide Number Placeholder 1">
            <a:extLst>
              <a:ext uri="{FF2B5EF4-FFF2-40B4-BE49-F238E27FC236}">
                <a16:creationId xmlns:a16="http://schemas.microsoft.com/office/drawing/2014/main" id="{19C0759C-7815-62EE-E606-EBC3C273B18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95</a:t>
            </a:fld>
            <a:endParaRPr lang="en-AU"/>
          </a:p>
        </p:txBody>
      </p:sp>
    </p:spTree>
    <p:extLst>
      <p:ext uri="{BB962C8B-B14F-4D97-AF65-F5344CB8AC3E}">
        <p14:creationId xmlns:p14="http://schemas.microsoft.com/office/powerpoint/2010/main" val="19810683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597984-2976-55F9-20D1-1F105AF0AEA4}"/>
              </a:ext>
            </a:extLst>
          </p:cNvPr>
          <p:cNvSpPr>
            <a:spLocks noGrp="1"/>
          </p:cNvSpPr>
          <p:nvPr>
            <p:ph type="title"/>
          </p:nvPr>
        </p:nvSpPr>
        <p:spPr/>
        <p:txBody>
          <a:bodyPr anchor="t">
            <a:normAutofit/>
          </a:bodyPr>
          <a:lstStyle/>
          <a:p>
            <a:r>
              <a:rPr lang="en-AU" dirty="0">
                <a:latin typeface="+mj-lt"/>
              </a:rPr>
              <a:t>3.5 Energy </a:t>
            </a:r>
          </a:p>
        </p:txBody>
      </p:sp>
      <p:sp>
        <p:nvSpPr>
          <p:cNvPr id="16" name="Content Placeholder 3">
            <a:extLst>
              <a:ext uri="{FF2B5EF4-FFF2-40B4-BE49-F238E27FC236}">
                <a16:creationId xmlns:a16="http://schemas.microsoft.com/office/drawing/2014/main" id="{52539310-CE50-24A7-DB78-5786EDC7A3D7}"/>
              </a:ext>
            </a:extLst>
          </p:cNvPr>
          <p:cNvSpPr>
            <a:spLocks noGrp="1"/>
          </p:cNvSpPr>
          <p:nvPr>
            <p:ph sz="quarter" idx="19"/>
          </p:nvPr>
        </p:nvSpPr>
        <p:spPr>
          <a:xfrm>
            <a:off x="360363" y="1335168"/>
            <a:ext cx="5735637" cy="4814518"/>
          </a:xfrm>
        </p:spPr>
        <p:txBody>
          <a:bodyPr/>
          <a:lstStyle/>
          <a:p>
            <a:pPr>
              <a:spcBef>
                <a:spcPts val="1200"/>
              </a:spcBef>
            </a:pPr>
            <a:r>
              <a:rPr lang="en-AU" dirty="0">
                <a:effectLst/>
                <a:latin typeface="+mn-lt"/>
                <a:ea typeface="Calibri" panose="020F0502020204030204" pitchFamily="34" charset="0"/>
              </a:rPr>
              <a:t>If both kettles have the same amount of water and are plugged into 240 V mains outlet, which kettle will boil water first?</a:t>
            </a:r>
          </a:p>
          <a:p>
            <a:pPr marL="457200" lvl="0" indent="-457200">
              <a:spcBef>
                <a:spcPts val="1200"/>
              </a:spcBef>
              <a:buFont typeface="+mj-lt"/>
              <a:buAutoNum type="alphaLcPeriod"/>
            </a:pPr>
            <a:r>
              <a:rPr lang="en-AU" dirty="0">
                <a:effectLst/>
                <a:latin typeface="+mn-lt"/>
                <a:ea typeface="Calibri" panose="020F0502020204030204" pitchFamily="34" charset="0"/>
              </a:rPr>
              <a:t>Kettle 1 will boil first.</a:t>
            </a:r>
          </a:p>
          <a:p>
            <a:pPr marL="457200" lvl="0" indent="-457200">
              <a:spcBef>
                <a:spcPts val="1200"/>
              </a:spcBef>
              <a:buFont typeface="+mj-lt"/>
              <a:buAutoNum type="alphaLcPeriod"/>
            </a:pPr>
            <a:r>
              <a:rPr lang="en-AU" dirty="0">
                <a:effectLst/>
                <a:latin typeface="+mn-lt"/>
                <a:ea typeface="Calibri" panose="020F0502020204030204" pitchFamily="34" charset="0"/>
              </a:rPr>
              <a:t>Kettle 2 will boil first.</a:t>
            </a:r>
          </a:p>
          <a:p>
            <a:pPr marL="457200" lvl="0" indent="-457200">
              <a:spcBef>
                <a:spcPts val="1200"/>
              </a:spcBef>
              <a:buFont typeface="+mj-lt"/>
              <a:buAutoNum type="alphaLcPeriod"/>
            </a:pPr>
            <a:r>
              <a:rPr lang="en-AU" dirty="0">
                <a:effectLst/>
                <a:latin typeface="+mn-lt"/>
                <a:ea typeface="Calibri" panose="020F0502020204030204" pitchFamily="34" charset="0"/>
              </a:rPr>
              <a:t>Both kettles will boil at the same time.</a:t>
            </a:r>
          </a:p>
          <a:p>
            <a:pPr>
              <a:spcBef>
                <a:spcPts val="1200"/>
              </a:spcBef>
            </a:pPr>
            <a:r>
              <a:rPr lang="en-AU" dirty="0">
                <a:effectLst/>
                <a:latin typeface="+mn-lt"/>
                <a:ea typeface="Calibri" panose="020F0502020204030204" pitchFamily="34" charset="0"/>
              </a:rPr>
              <a:t>Explain the choice you made above.</a:t>
            </a:r>
          </a:p>
        </p:txBody>
      </p:sp>
      <p:sp>
        <p:nvSpPr>
          <p:cNvPr id="13" name="TextBox 12">
            <a:extLst>
              <a:ext uri="{FF2B5EF4-FFF2-40B4-BE49-F238E27FC236}">
                <a16:creationId xmlns:a16="http://schemas.microsoft.com/office/drawing/2014/main" id="{98D9C45A-3973-3883-95D1-7959B957C69A}"/>
              </a:ext>
            </a:extLst>
          </p:cNvPr>
          <p:cNvSpPr txBox="1"/>
          <p:nvPr/>
        </p:nvSpPr>
        <p:spPr>
          <a:xfrm>
            <a:off x="6228000" y="804269"/>
            <a:ext cx="5431200" cy="577850"/>
          </a:xfrm>
          <a:prstGeom prst="rect">
            <a:avLst/>
          </a:prstGeom>
          <a:noFill/>
        </p:spPr>
        <p:txBody>
          <a:bodyPr wrap="square">
            <a:spAutoFit/>
          </a:bodyPr>
          <a:lstStyle/>
          <a:p>
            <a:pPr>
              <a:lnSpc>
                <a:spcPct val="150000"/>
              </a:lnSpc>
              <a:spcAft>
                <a:spcPts val="1200"/>
              </a:spcAft>
            </a:pPr>
            <a:r>
              <a:rPr lang="en-AU" sz="2400" dirty="0">
                <a:effectLst/>
                <a:ea typeface="Calibri" panose="020F0502020204030204" pitchFamily="34" charset="0"/>
              </a:rPr>
              <a:t>Kettle 1 is 3 kW and Kettle 2 is 1 kW. </a:t>
            </a:r>
            <a:endParaRPr lang="en-AU" dirty="0"/>
          </a:p>
        </p:txBody>
      </p:sp>
      <p:pic>
        <p:nvPicPr>
          <p:cNvPr id="7" name="Picture 6" descr="images of two kettles labelled kettle 1 and kettle 2.">
            <a:extLst>
              <a:ext uri="{FF2B5EF4-FFF2-40B4-BE49-F238E27FC236}">
                <a16:creationId xmlns:a16="http://schemas.microsoft.com/office/drawing/2014/main" id="{D011324C-AFEF-3845-0837-F7D7F541AE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8000" y="1335168"/>
            <a:ext cx="5616000" cy="4320000"/>
          </a:xfrm>
          <a:prstGeom prst="rect">
            <a:avLst/>
          </a:prstGeom>
          <a:noFill/>
        </p:spPr>
      </p:pic>
      <p:sp>
        <p:nvSpPr>
          <p:cNvPr id="5" name="Slide Number Placeholder 4">
            <a:extLst>
              <a:ext uri="{FF2B5EF4-FFF2-40B4-BE49-F238E27FC236}">
                <a16:creationId xmlns:a16="http://schemas.microsoft.com/office/drawing/2014/main" id="{F1D50360-285B-B58A-80DC-9B9A1753B754}"/>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96</a:t>
            </a:fld>
            <a:endParaRPr lang="en-AU"/>
          </a:p>
        </p:txBody>
      </p:sp>
      <p:sp>
        <p:nvSpPr>
          <p:cNvPr id="3" name="TextBox 2">
            <a:extLst>
              <a:ext uri="{FF2B5EF4-FFF2-40B4-BE49-F238E27FC236}">
                <a16:creationId xmlns:a16="http://schemas.microsoft.com/office/drawing/2014/main" id="{43D69470-3BDC-3DBB-98AB-18177EC78368}"/>
              </a:ext>
            </a:extLst>
          </p:cNvPr>
          <p:cNvSpPr txBox="1"/>
          <p:nvPr/>
        </p:nvSpPr>
        <p:spPr>
          <a:xfrm>
            <a:off x="6167502" y="5670086"/>
            <a:ext cx="5676498" cy="415498"/>
          </a:xfrm>
          <a:prstGeom prst="rect">
            <a:avLst/>
          </a:prstGeom>
          <a:noFill/>
        </p:spPr>
        <p:txBody>
          <a:bodyPr wrap="square">
            <a:spAutoFit/>
          </a:bodyPr>
          <a:lstStyle/>
          <a:p>
            <a:r>
              <a:rPr lang="en-AU" sz="1050" dirty="0"/>
              <a:t>'</a:t>
            </a:r>
            <a:r>
              <a:rPr lang="en-AU" sz="1050" dirty="0">
                <a:hlinkClick r:id="rId4"/>
              </a:rPr>
              <a:t>White electric kettle</a:t>
            </a:r>
            <a:r>
              <a:rPr lang="en-AU" sz="1050" dirty="0"/>
              <a:t>' by Meganbeckett27 and </a:t>
            </a:r>
            <a:r>
              <a:rPr lang="en-AU" sz="1050" dirty="0">
                <a:hlinkClick r:id="rId5"/>
              </a:rPr>
              <a:t>'OBH Nordica 6410 electric kettle</a:t>
            </a:r>
            <a:r>
              <a:rPr lang="en-AU" sz="1050" dirty="0"/>
              <a:t>' by </a:t>
            </a:r>
            <a:r>
              <a:rPr lang="en-AU" sz="1050" dirty="0" err="1"/>
              <a:t>Santeri</a:t>
            </a:r>
            <a:r>
              <a:rPr lang="en-AU" sz="1050" dirty="0"/>
              <a:t> </a:t>
            </a:r>
            <a:r>
              <a:rPr lang="en-AU" sz="1050" dirty="0" err="1"/>
              <a:t>Viinamäki</a:t>
            </a:r>
            <a:r>
              <a:rPr lang="en-AU" sz="1050" dirty="0"/>
              <a:t> are licensed under </a:t>
            </a:r>
            <a:r>
              <a:rPr lang="en-AU" sz="1050" dirty="0">
                <a:hlinkClick r:id="rId6"/>
              </a:rPr>
              <a:t>CC BY-SA 4.0</a:t>
            </a:r>
            <a:r>
              <a:rPr lang="en-AU" sz="1050" dirty="0"/>
              <a:t> and </a:t>
            </a:r>
            <a:r>
              <a:rPr lang="en-AU" sz="1050" dirty="0">
                <a:hlinkClick r:id="rId7"/>
              </a:rPr>
              <a:t>CC BY-SA 3.0</a:t>
            </a:r>
            <a:r>
              <a:rPr lang="en-AU" sz="1050" dirty="0"/>
              <a:t>.</a:t>
            </a:r>
          </a:p>
        </p:txBody>
      </p:sp>
    </p:spTree>
    <p:extLst>
      <p:ext uri="{BB962C8B-B14F-4D97-AF65-F5344CB8AC3E}">
        <p14:creationId xmlns:p14="http://schemas.microsoft.com/office/powerpoint/2010/main" val="35875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01C054-DEC5-B6BF-DDC1-7AE40B9A864A}"/>
              </a:ext>
            </a:extLst>
          </p:cNvPr>
          <p:cNvSpPr>
            <a:spLocks noGrp="1"/>
          </p:cNvSpPr>
          <p:nvPr>
            <p:ph type="title"/>
          </p:nvPr>
        </p:nvSpPr>
        <p:spPr/>
        <p:txBody>
          <a:bodyPr/>
          <a:lstStyle/>
          <a:p>
            <a:r>
              <a:rPr lang="en-AU" dirty="0">
                <a:latin typeface="+mj-lt"/>
              </a:rPr>
              <a:t>3.5 Electric power</a:t>
            </a:r>
          </a:p>
        </p:txBody>
      </p:sp>
      <p:sp>
        <p:nvSpPr>
          <p:cNvPr id="7" name="Content Placeholder 6">
            <a:extLst>
              <a:ext uri="{FF2B5EF4-FFF2-40B4-BE49-F238E27FC236}">
                <a16:creationId xmlns:a16="http://schemas.microsoft.com/office/drawing/2014/main" id="{6F6644B3-7B4D-1CB0-6618-8E2647C7E582}"/>
              </a:ext>
            </a:extLst>
          </p:cNvPr>
          <p:cNvSpPr>
            <a:spLocks noGrp="1"/>
          </p:cNvSpPr>
          <p:nvPr>
            <p:ph type="body" sz="quarter" idx="17"/>
          </p:nvPr>
        </p:nvSpPr>
        <p:spPr/>
        <p:txBody>
          <a:bodyPr/>
          <a:lstStyle/>
          <a:p>
            <a:r>
              <a:rPr lang="en-AU" b="1" dirty="0"/>
              <a:t>Power</a:t>
            </a:r>
            <a:r>
              <a:rPr lang="en-AU" dirty="0"/>
              <a:t> is the rate at which energy is transferred.</a:t>
            </a:r>
          </a:p>
          <a:p>
            <a:pPr marL="342900" indent="-342900">
              <a:buFont typeface="Arial" panose="020B0604020202020204" pitchFamily="34" charset="0"/>
              <a:buChar char="•"/>
            </a:pPr>
            <a:r>
              <a:rPr lang="en-AU" dirty="0"/>
              <a:t> It is calculated by the following formula:</a:t>
            </a:r>
          </a:p>
          <a:p>
            <a:pPr lvl="1" algn="ctr">
              <a:spcAft>
                <a:spcPts val="1200"/>
              </a:spcAft>
            </a:pPr>
            <a:r>
              <a:rPr lang="en-AU" sz="2000" dirty="0"/>
              <a:t>Power (Watts) = Voltage (volts)  x Current (amperes)</a:t>
            </a:r>
          </a:p>
          <a:p>
            <a:pPr algn="ctr"/>
            <a:r>
              <a:rPr lang="en-AU" dirty="0"/>
              <a:t>P = V I</a:t>
            </a:r>
          </a:p>
          <a:p>
            <a:pPr marL="342900" indent="-342900">
              <a:buFont typeface="Arial" panose="020B0604020202020204" pitchFamily="34" charset="0"/>
              <a:buChar char="•"/>
            </a:pPr>
            <a:r>
              <a:rPr lang="en-AU" dirty="0"/>
              <a:t>The SI units for measurement of power is the watt (W), where 1 watt is equal to 1 joule of energy per second (1 W = 1 J/s). </a:t>
            </a:r>
          </a:p>
          <a:p>
            <a:pPr marL="342900" indent="-342900">
              <a:buFont typeface="Arial" panose="020B0604020202020204" pitchFamily="34" charset="0"/>
              <a:buChar char="•"/>
            </a:pPr>
            <a:r>
              <a:rPr lang="en-AU" dirty="0"/>
              <a:t>When measuring very large amounts of power, kilowatts (kW) and megawatts (MW) are used.</a:t>
            </a:r>
          </a:p>
        </p:txBody>
      </p:sp>
      <p:sp>
        <p:nvSpPr>
          <p:cNvPr id="3" name="Slide Number Placeholder 2">
            <a:extLst>
              <a:ext uri="{FF2B5EF4-FFF2-40B4-BE49-F238E27FC236}">
                <a16:creationId xmlns:a16="http://schemas.microsoft.com/office/drawing/2014/main" id="{095070AF-B245-F2AA-DF6F-A6C27303E2C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97</a:t>
            </a:fld>
            <a:endParaRPr lang="en-AU"/>
          </a:p>
        </p:txBody>
      </p:sp>
    </p:spTree>
    <p:extLst>
      <p:ext uri="{BB962C8B-B14F-4D97-AF65-F5344CB8AC3E}">
        <p14:creationId xmlns:p14="http://schemas.microsoft.com/office/powerpoint/2010/main" val="317165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EB9317-1C78-4B3A-31E2-D7FEA4B48803}"/>
              </a:ext>
            </a:extLst>
          </p:cNvPr>
          <p:cNvSpPr>
            <a:spLocks noGrp="1"/>
          </p:cNvSpPr>
          <p:nvPr>
            <p:ph type="title"/>
          </p:nvPr>
        </p:nvSpPr>
        <p:spPr/>
        <p:txBody>
          <a:bodyPr/>
          <a:lstStyle/>
          <a:p>
            <a:r>
              <a:rPr lang="en-AU" dirty="0">
                <a:latin typeface="+mj-lt"/>
              </a:rPr>
              <a:t>3.5 Making an electric water heater</a:t>
            </a:r>
          </a:p>
        </p:txBody>
      </p:sp>
      <p:sp>
        <p:nvSpPr>
          <p:cNvPr id="9" name="TextBox 8">
            <a:extLst>
              <a:ext uri="{FF2B5EF4-FFF2-40B4-BE49-F238E27FC236}">
                <a16:creationId xmlns:a16="http://schemas.microsoft.com/office/drawing/2014/main" id="{544CDCF8-77D5-A09E-9F10-D87A78459874}"/>
              </a:ext>
            </a:extLst>
          </p:cNvPr>
          <p:cNvSpPr txBox="1"/>
          <p:nvPr/>
        </p:nvSpPr>
        <p:spPr>
          <a:xfrm>
            <a:off x="1364672" y="1079617"/>
            <a:ext cx="9462656" cy="461665"/>
          </a:xfrm>
          <a:prstGeom prst="rect">
            <a:avLst/>
          </a:prstGeom>
          <a:noFill/>
        </p:spPr>
        <p:txBody>
          <a:bodyPr wrap="square">
            <a:spAutoFit/>
          </a:bodyPr>
          <a:lstStyle/>
          <a:p>
            <a:pPr algn="ctr">
              <a:spcBef>
                <a:spcPts val="1200"/>
              </a:spcBef>
              <a:spcAft>
                <a:spcPts val="1000"/>
              </a:spcAft>
            </a:pPr>
            <a:r>
              <a:rPr lang="en-AU" dirty="0">
                <a:effectLst/>
                <a:ea typeface="Calibri" panose="020F0502020204030204" pitchFamily="34" charset="0"/>
              </a:rPr>
              <a:t>The equipment set-up for the heating circuit. </a:t>
            </a:r>
          </a:p>
        </p:txBody>
      </p:sp>
      <p:pic>
        <p:nvPicPr>
          <p:cNvPr id="7" name="Picture 6" descr="The equipment set-up for the heating circuit.">
            <a:extLst>
              <a:ext uri="{FF2B5EF4-FFF2-40B4-BE49-F238E27FC236}">
                <a16:creationId xmlns:a16="http://schemas.microsoft.com/office/drawing/2014/main" id="{F6A91ECD-3EF1-2873-46B9-9A09A0CABD3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46867" y="1595238"/>
            <a:ext cx="10164570" cy="4900044"/>
          </a:xfrm>
          <a:prstGeom prst="rect">
            <a:avLst/>
          </a:prstGeom>
        </p:spPr>
      </p:pic>
      <p:sp>
        <p:nvSpPr>
          <p:cNvPr id="5" name="Slide Number Placeholder 4">
            <a:extLst>
              <a:ext uri="{FF2B5EF4-FFF2-40B4-BE49-F238E27FC236}">
                <a16:creationId xmlns:a16="http://schemas.microsoft.com/office/drawing/2014/main" id="{F0F99349-7791-0121-28A9-D6B45A5E633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98</a:t>
            </a:fld>
            <a:endParaRPr lang="en-AU"/>
          </a:p>
        </p:txBody>
      </p:sp>
    </p:spTree>
    <p:extLst>
      <p:ext uri="{BB962C8B-B14F-4D97-AF65-F5344CB8AC3E}">
        <p14:creationId xmlns:p14="http://schemas.microsoft.com/office/powerpoint/2010/main" val="322787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BFFD-5350-31E1-4AF0-A864AF179F18}"/>
              </a:ext>
            </a:extLst>
          </p:cNvPr>
          <p:cNvSpPr>
            <a:spLocks noGrp="1"/>
          </p:cNvSpPr>
          <p:nvPr>
            <p:ph type="title"/>
          </p:nvPr>
        </p:nvSpPr>
        <p:spPr/>
        <p:txBody>
          <a:bodyPr/>
          <a:lstStyle/>
          <a:p>
            <a:r>
              <a:rPr lang="en-AU" sz="3200" dirty="0">
                <a:latin typeface="+mj-lt"/>
              </a:rPr>
              <a:t>3.5 Calculation of energy transformed by the nichrome wire</a:t>
            </a:r>
          </a:p>
        </p:txBody>
      </p:sp>
      <p:sp>
        <p:nvSpPr>
          <p:cNvPr id="3" name="Content Placeholder 2">
            <a:extLst>
              <a:ext uri="{FF2B5EF4-FFF2-40B4-BE49-F238E27FC236}">
                <a16:creationId xmlns:a16="http://schemas.microsoft.com/office/drawing/2014/main" id="{E694AE58-A8DE-9D43-F5E9-22BD8CA4824B}"/>
              </a:ext>
            </a:extLst>
          </p:cNvPr>
          <p:cNvSpPr>
            <a:spLocks noGrp="1"/>
          </p:cNvSpPr>
          <p:nvPr>
            <p:ph sz="quarter" idx="19"/>
          </p:nvPr>
        </p:nvSpPr>
        <p:spPr>
          <a:xfrm>
            <a:off x="354181" y="1021741"/>
            <a:ext cx="11483637" cy="4814518"/>
          </a:xfrm>
        </p:spPr>
        <p:txBody>
          <a:bodyPr/>
          <a:lstStyle/>
          <a:p>
            <a:pPr>
              <a:lnSpc>
                <a:spcPct val="140000"/>
              </a:lnSpc>
            </a:pPr>
            <a:r>
              <a:rPr lang="en-AU" sz="1800" b="1" dirty="0">
                <a:latin typeface="+mn-lt"/>
              </a:rPr>
              <a:t>E (electrical potential energy) = voltage across the coil (V) × current (I) × time (t) </a:t>
            </a:r>
          </a:p>
          <a:p>
            <a:pPr algn="ctr">
              <a:lnSpc>
                <a:spcPct val="140000"/>
              </a:lnSpc>
            </a:pPr>
            <a:r>
              <a:rPr lang="en-AU" sz="1800" dirty="0">
                <a:latin typeface="+mn-lt"/>
              </a:rPr>
              <a:t> </a:t>
            </a:r>
            <a:r>
              <a:rPr lang="en-AU" sz="1800" dirty="0" err="1">
                <a:latin typeface="+mn-lt"/>
              </a:rPr>
              <a:t>E</a:t>
            </a:r>
            <a:r>
              <a:rPr lang="en-AU" sz="1800" baseline="-25000" dirty="0" err="1">
                <a:latin typeface="+mn-lt"/>
              </a:rPr>
              <a:t>electrical</a:t>
            </a:r>
            <a:r>
              <a:rPr lang="en-AU" sz="1800" dirty="0">
                <a:latin typeface="+mn-lt"/>
              </a:rPr>
              <a:t> = </a:t>
            </a:r>
            <a:r>
              <a:rPr lang="en-AU" sz="1800" dirty="0" err="1">
                <a:latin typeface="+mn-lt"/>
              </a:rPr>
              <a:t>VIt</a:t>
            </a:r>
            <a:endParaRPr lang="en-AU" sz="1800" dirty="0">
              <a:latin typeface="+mn-lt"/>
            </a:endParaRPr>
          </a:p>
          <a:p>
            <a:pPr>
              <a:lnSpc>
                <a:spcPct val="140000"/>
              </a:lnSpc>
            </a:pPr>
            <a:r>
              <a:rPr lang="en-AU" sz="1800" dirty="0">
                <a:latin typeface="+mn-lt"/>
              </a:rPr>
              <a:t>For example, when the powerpack is set at 4 V, if:</a:t>
            </a:r>
          </a:p>
          <a:p>
            <a:pPr marL="342900" indent="-342900">
              <a:lnSpc>
                <a:spcPct val="140000"/>
              </a:lnSpc>
              <a:buFont typeface="Arial" panose="020B0604020202020204" pitchFamily="34" charset="0"/>
              <a:buChar char="•"/>
            </a:pPr>
            <a:r>
              <a:rPr lang="en-AU" sz="1800" dirty="0">
                <a:latin typeface="+mn-lt"/>
              </a:rPr>
              <a:t>the measured voltage is 3.50 V</a:t>
            </a:r>
          </a:p>
          <a:p>
            <a:pPr marL="342900" indent="-342900">
              <a:lnSpc>
                <a:spcPct val="140000"/>
              </a:lnSpc>
              <a:buFont typeface="Arial" panose="020B0604020202020204" pitchFamily="34" charset="0"/>
              <a:buChar char="•"/>
            </a:pPr>
            <a:r>
              <a:rPr lang="en-AU" sz="1800" dirty="0">
                <a:latin typeface="+mn-lt"/>
              </a:rPr>
              <a:t>the measured current is 2.50 A</a:t>
            </a:r>
          </a:p>
          <a:p>
            <a:pPr marL="342900" indent="-342900">
              <a:lnSpc>
                <a:spcPct val="140000"/>
              </a:lnSpc>
              <a:buFont typeface="Arial" panose="020B0604020202020204" pitchFamily="34" charset="0"/>
              <a:buChar char="•"/>
            </a:pPr>
            <a:r>
              <a:rPr lang="en-AU" sz="1800" dirty="0">
                <a:latin typeface="+mn-lt"/>
              </a:rPr>
              <a:t>and the water is heated for 6 minutes (6 x 60 = 360 s)</a:t>
            </a:r>
          </a:p>
          <a:p>
            <a:pPr marL="342900" indent="-342900">
              <a:lnSpc>
                <a:spcPct val="140000"/>
              </a:lnSpc>
              <a:buFont typeface="Arial" panose="020B0604020202020204" pitchFamily="34" charset="0"/>
              <a:buChar char="•"/>
            </a:pPr>
            <a:r>
              <a:rPr lang="en-AU" sz="1800" dirty="0">
                <a:latin typeface="+mn-lt"/>
              </a:rPr>
              <a:t>the amount of energy transformed into electrical energy by the nichrome wire, E</a:t>
            </a:r>
            <a:r>
              <a:rPr lang="en-AU" sz="1800" baseline="-25000" dirty="0">
                <a:latin typeface="+mn-lt"/>
              </a:rPr>
              <a:t>1 </a:t>
            </a:r>
            <a:r>
              <a:rPr lang="en-AU" sz="1800" dirty="0">
                <a:latin typeface="+mn-lt"/>
              </a:rPr>
              <a:t>can be calculated using the formula:</a:t>
            </a:r>
          </a:p>
          <a:p>
            <a:pPr algn="ctr">
              <a:lnSpc>
                <a:spcPct val="140000"/>
              </a:lnSpc>
            </a:pPr>
            <a:r>
              <a:rPr lang="en-AU" sz="1800" dirty="0" err="1">
                <a:latin typeface="+mn-lt"/>
              </a:rPr>
              <a:t>E</a:t>
            </a:r>
            <a:r>
              <a:rPr lang="en-AU" sz="1800" baseline="-25000" dirty="0" err="1">
                <a:latin typeface="+mn-lt"/>
              </a:rPr>
              <a:t>electrical</a:t>
            </a:r>
            <a:r>
              <a:rPr lang="en-AU" sz="1800" baseline="-25000" dirty="0">
                <a:latin typeface="+mn-lt"/>
              </a:rPr>
              <a:t> </a:t>
            </a:r>
            <a:r>
              <a:rPr lang="en-AU" sz="1800" dirty="0">
                <a:latin typeface="+mn-lt"/>
              </a:rPr>
              <a:t>= </a:t>
            </a:r>
            <a:r>
              <a:rPr lang="en-AU" sz="1800" dirty="0" err="1">
                <a:latin typeface="+mn-lt"/>
              </a:rPr>
              <a:t>VIt</a:t>
            </a:r>
            <a:endParaRPr lang="en-AU" sz="1800" dirty="0">
              <a:latin typeface="+mn-lt"/>
            </a:endParaRPr>
          </a:p>
          <a:p>
            <a:pPr algn="ctr">
              <a:lnSpc>
                <a:spcPct val="140000"/>
              </a:lnSpc>
            </a:pPr>
            <a:r>
              <a:rPr lang="en-AU" sz="1800" dirty="0" err="1">
                <a:latin typeface="+mn-lt"/>
              </a:rPr>
              <a:t>E</a:t>
            </a:r>
            <a:r>
              <a:rPr lang="en-AU" sz="1800" baseline="-25000" dirty="0" err="1">
                <a:latin typeface="+mn-lt"/>
              </a:rPr>
              <a:t>electrical</a:t>
            </a:r>
            <a:r>
              <a:rPr lang="en-AU" sz="1800" baseline="-25000" dirty="0">
                <a:latin typeface="+mn-lt"/>
              </a:rPr>
              <a:t> </a:t>
            </a:r>
            <a:r>
              <a:rPr lang="en-AU" sz="1800" dirty="0">
                <a:latin typeface="+mn-lt"/>
              </a:rPr>
              <a:t>=(3.50) (2.50) (360)</a:t>
            </a:r>
          </a:p>
          <a:p>
            <a:pPr algn="ctr">
              <a:lnSpc>
                <a:spcPct val="140000"/>
              </a:lnSpc>
            </a:pPr>
            <a:r>
              <a:rPr lang="en-AU" sz="1800" dirty="0" err="1">
                <a:latin typeface="+mn-lt"/>
              </a:rPr>
              <a:t>E</a:t>
            </a:r>
            <a:r>
              <a:rPr lang="en-AU" sz="1800" baseline="-25000" dirty="0" err="1">
                <a:latin typeface="+mn-lt"/>
              </a:rPr>
              <a:t>electrical</a:t>
            </a:r>
            <a:r>
              <a:rPr lang="en-AU" sz="1800" baseline="-25000" dirty="0">
                <a:latin typeface="+mn-lt"/>
              </a:rPr>
              <a:t> </a:t>
            </a:r>
            <a:r>
              <a:rPr lang="en-AU" sz="1800" dirty="0">
                <a:latin typeface="+mn-lt"/>
              </a:rPr>
              <a:t>= 3150 J</a:t>
            </a:r>
          </a:p>
        </p:txBody>
      </p:sp>
      <p:sp>
        <p:nvSpPr>
          <p:cNvPr id="4" name="Slide Number Placeholder 3">
            <a:extLst>
              <a:ext uri="{FF2B5EF4-FFF2-40B4-BE49-F238E27FC236}">
                <a16:creationId xmlns:a16="http://schemas.microsoft.com/office/drawing/2014/main" id="{C6EB0120-B69D-FD5B-CCC2-0D33B395EE0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175928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8" id="{5B7CFD80-9B3F-274A-83E4-7C2C4402A121}" vid="{8F029A35-CC8A-F847-83C7-786F3DC187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Migrated xmlns="95386ad3-46d6-4eb6-bbc1-9b19b13a5756">true</Migrated>
    <Description2 xmlns="95386ad3-46d6-4eb6-bbc1-9b19b13a5756" xsi:nil="true"/>
    <lcf76f155ced4ddcb4097134ff3c332f xmlns="95386ad3-46d6-4eb6-bbc1-9b19b13a5756">
      <Terms xmlns="http://schemas.microsoft.com/office/infopath/2007/PartnerControls"/>
    </lcf76f155ced4ddcb4097134ff3c332f>
    <TaxCatchAll xmlns="9191b990-ddf9-46cb-8ffe-20db9d3a58aa" xsi:nil="true"/>
    <InDAM xmlns="95386ad3-46d6-4eb6-bbc1-9b19b13a5756">false</InDAM>
  </documentManagement>
</p:properties>
</file>

<file path=customXml/itemProps1.xml><?xml version="1.0" encoding="utf-8"?>
<ds:datastoreItem xmlns:ds="http://schemas.openxmlformats.org/officeDocument/2006/customXml" ds:itemID="{FBDEDB81-0AB4-48C7-ABF6-3414564F09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90F353-3C80-4F0B-9693-650EA8142F62}">
  <ds:schemaRefs>
    <ds:schemaRef ds:uri="http://schemas.microsoft.com/sharepoint/v3/contenttype/forms"/>
  </ds:schemaRefs>
</ds:datastoreItem>
</file>

<file path=customXml/itemProps3.xml><?xml version="1.0" encoding="utf-8"?>
<ds:datastoreItem xmlns:ds="http://schemas.openxmlformats.org/officeDocument/2006/customXml" ds:itemID="{21784DDC-61DC-4B94-8910-A8E684497421}">
  <ds:schemaRefs>
    <ds:schemaRef ds:uri="http://schemas.microsoft.com/office/2006/documentManagement/types"/>
    <ds:schemaRef ds:uri="9191b990-ddf9-46cb-8ffe-20db9d3a58aa"/>
    <ds:schemaRef ds:uri="http://purl.org/dc/dcmitype/"/>
    <ds:schemaRef ds:uri="http://www.w3.org/XML/1998/namespace"/>
    <ds:schemaRef ds:uri="http://schemas.openxmlformats.org/package/2006/metadata/core-properties"/>
    <ds:schemaRef ds:uri="http://purl.org/dc/elements/1.1/"/>
    <ds:schemaRef ds:uri="http://schemas.microsoft.com/office/infopath/2007/PartnerControls"/>
    <ds:schemaRef ds:uri="95386ad3-46d6-4eb6-bbc1-9b19b13a5756"/>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Secondary classroom slide deck template (1)</Template>
  <TotalTime>19</TotalTime>
  <Words>21613</Words>
  <Application>Microsoft Office PowerPoint</Application>
  <PresentationFormat>Widescreen</PresentationFormat>
  <Paragraphs>2434</Paragraphs>
  <Slides>148</Slides>
  <Notes>147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148</vt:i4>
      </vt:variant>
    </vt:vector>
  </HeadingPairs>
  <TitlesOfParts>
    <vt:vector size="159" baseType="lpstr">
      <vt:lpstr>Times New Roman</vt:lpstr>
      <vt:lpstr>Public Sans</vt:lpstr>
      <vt:lpstr>Montserrat</vt:lpstr>
      <vt:lpstr>Public Sans Light</vt:lpstr>
      <vt:lpstr>Calibri</vt:lpstr>
      <vt:lpstr>Courier New</vt:lpstr>
      <vt:lpstr>Segoe UI</vt:lpstr>
      <vt:lpstr>Arial</vt:lpstr>
      <vt:lpstr>Symbol</vt:lpstr>
      <vt:lpstr>Cambria Math</vt:lpstr>
      <vt:lpstr>1_NSWG Corporate</vt:lpstr>
      <vt:lpstr>Instructions for use</vt:lpstr>
      <vt:lpstr>Energy</vt:lpstr>
      <vt:lpstr>Contents (1)</vt:lpstr>
      <vt:lpstr>Contents (2)</vt:lpstr>
      <vt:lpstr>Contents (3)</vt:lpstr>
      <vt:lpstr>How can we improve energy efficiency?  </vt:lpstr>
      <vt:lpstr>1.1 Getting to know each other (optional)</vt:lpstr>
      <vt:lpstr>1.1 Getting to know each other</vt:lpstr>
      <vt:lpstr>1.2 Representing energy</vt:lpstr>
      <vt:lpstr>1.2 Revising energy</vt:lpstr>
      <vt:lpstr>1.2 Energy cube rules</vt:lpstr>
      <vt:lpstr>1.2 Pull-back car scenario </vt:lpstr>
      <vt:lpstr>1.2 Energy cubes – pull-back car (t_2)</vt:lpstr>
      <vt:lpstr>1.2 Energy cubes – pull-back car (final, t_3)</vt:lpstr>
      <vt:lpstr>1.2 Energy flow diagrams</vt:lpstr>
      <vt:lpstr>1.2 Charging a pull-back car – open system</vt:lpstr>
      <vt:lpstr>1.2 Discharging a pull-back car – open system</vt:lpstr>
      <vt:lpstr>1.2 Work-energy bar chart – pull-back toy car (isolated system)</vt:lpstr>
      <vt:lpstr>1.2 Checkpoint</vt:lpstr>
      <vt:lpstr>1.2 Checkpoint sample answer</vt:lpstr>
      <vt:lpstr>1.2 A block sliding down a ramp – blank</vt:lpstr>
      <vt:lpstr>1.2 A block sliding down a ramp – sample answer</vt:lpstr>
      <vt:lpstr>1.2 Solar cell and electric fan – blank</vt:lpstr>
      <vt:lpstr>1.2 Solar cell and electric fan – sample answer</vt:lpstr>
      <vt:lpstr>1.2 The Universe and More </vt:lpstr>
      <vt:lpstr>1.3 Understanding efficiency</vt:lpstr>
      <vt:lpstr>1.3 Frayer diagram – efficiency</vt:lpstr>
      <vt:lpstr>1.3 Frayer diagram – efficiency (sample)</vt:lpstr>
      <vt:lpstr>1.3 Sankey diagrams</vt:lpstr>
      <vt:lpstr>1.4 Calculating efficiency</vt:lpstr>
      <vt:lpstr>1.4 Calculating efficiency questions</vt:lpstr>
      <vt:lpstr>1.4 Energy conversions</vt:lpstr>
      <vt:lpstr>1.4 Power conversions</vt:lpstr>
      <vt:lpstr>1.4 Practice questions (1 of 2)</vt:lpstr>
      <vt:lpstr>1.4 Practice questions (2 of 2)</vt:lpstr>
      <vt:lpstr>1.4 Checkpoint – photosynthesis</vt:lpstr>
      <vt:lpstr>1.5 Improving energy efficiency</vt:lpstr>
      <vt:lpstr>1.5 Summarising case studies</vt:lpstr>
      <vt:lpstr>How do we choose the best energy source for making electricity? </vt:lpstr>
      <vt:lpstr>2.1 Renewable energy</vt:lpstr>
      <vt:lpstr>2.1 Frayer diagram – renewable energy</vt:lpstr>
      <vt:lpstr>2.1 Frayer diagram – renewable energy (answer)</vt:lpstr>
      <vt:lpstr>2.1 Estimating the percentage of properties with rooftop solar</vt:lpstr>
      <vt:lpstr>2.2 Generating electricity</vt:lpstr>
      <vt:lpstr>2.2 Units of power</vt:lpstr>
      <vt:lpstr>2.2 Energy sources in Australia</vt:lpstr>
      <vt:lpstr>2.3 Thermal generation using coal, gas and nuclear</vt:lpstr>
      <vt:lpstr>2.3 Energy flows – generating electricity in Australia</vt:lpstr>
      <vt:lpstr>2.3 Coal power generation efficiency</vt:lpstr>
      <vt:lpstr>2.3 Coal power plant energy transfers and transformations</vt:lpstr>
      <vt:lpstr>2.4 Wind and hydroelectric power</vt:lpstr>
      <vt:lpstr>2.4 Wind power energy flows</vt:lpstr>
      <vt:lpstr>2.4 Pumped hydroelectric energy flows – charging</vt:lpstr>
      <vt:lpstr>2.4 Pumped hydroelectric energy flows – generating</vt:lpstr>
      <vt:lpstr>2.5 Practical investigation – solar power</vt:lpstr>
      <vt:lpstr>2.5 Investigating the effect of angle on solar panel efficiency</vt:lpstr>
      <vt:lpstr>2.6 Making informed decisions</vt:lpstr>
      <vt:lpstr>2.6 Comparing sources of energy</vt:lpstr>
      <vt:lpstr>2.6 Comparing sources of energy – complete</vt:lpstr>
      <vt:lpstr>How does knowledge of electric circuits help us use electricity wisely? </vt:lpstr>
      <vt:lpstr>3.1 Introduction to circuits</vt:lpstr>
      <vt:lpstr>3.1 The layout for moving cups analogy</vt:lpstr>
      <vt:lpstr>3.1 The water pump analogy </vt:lpstr>
      <vt:lpstr>3.1 Venn diagram</vt:lpstr>
      <vt:lpstr>3.1 Venn diagram – analysing electric circuit analogies</vt:lpstr>
      <vt:lpstr>3.2 Constructing electric circuits</vt:lpstr>
      <vt:lpstr>3.2 Review electric circuits (1 of 2)</vt:lpstr>
      <vt:lpstr>3.2 Review electric circuits (2 of 2)</vt:lpstr>
      <vt:lpstr>3.2 Electric circuit symbols</vt:lpstr>
      <vt:lpstr>3.2 Constructing circuits</vt:lpstr>
      <vt:lpstr>3.2 Electron movement versus conventional current</vt:lpstr>
      <vt:lpstr>3.2 Constructing circuits – Questions</vt:lpstr>
      <vt:lpstr>3.2 Checkpoint</vt:lpstr>
      <vt:lpstr>3.3 Voltage and current in electric circuits (Ohm’s law)</vt:lpstr>
      <vt:lpstr>3.3 Voltage and current</vt:lpstr>
      <vt:lpstr>3.3 Experiment set-up for measuring current</vt:lpstr>
      <vt:lpstr>3.3 Experiment set-up for measuring voltage</vt:lpstr>
      <vt:lpstr>3.3 An experiment set-up for measuring current and voltage</vt:lpstr>
      <vt:lpstr>3.3 Ohm’s law</vt:lpstr>
      <vt:lpstr>3.3 Ohm’s law equation</vt:lpstr>
      <vt:lpstr>3.3 Ohm’s law calculations (1)</vt:lpstr>
      <vt:lpstr>3.3 Ohm’s law calculations (2)</vt:lpstr>
      <vt:lpstr>3.4 Series and parallel circuits (1 of 2)</vt:lpstr>
      <vt:lpstr>3.4 Diagnostic question (1 of 2)</vt:lpstr>
      <vt:lpstr>3.4 Diagnostic question (2 of 2)</vt:lpstr>
      <vt:lpstr>3.4 Series and parallel circuits (2 of 2)</vt:lpstr>
      <vt:lpstr>3.4 A series circuit</vt:lpstr>
      <vt:lpstr>3.4 A series circuit – 3 light globes</vt:lpstr>
      <vt:lpstr>3.4 The equipment set-up for measuring current and voltage in a series circuit with light globes</vt:lpstr>
      <vt:lpstr>3.4 A parallel circuit</vt:lpstr>
      <vt:lpstr>3.4 Measuring current and voltage in a parallel circuit with light globes</vt:lpstr>
      <vt:lpstr>3.4 Measuring current and voltage in a parallel circuit (with a fixed resistor pack)</vt:lpstr>
      <vt:lpstr>3.4 Checkpoint (1 of 2)</vt:lpstr>
      <vt:lpstr>3.4 Checkpoint (2 of 2)</vt:lpstr>
      <vt:lpstr>3.5 Power and energy</vt:lpstr>
      <vt:lpstr>3.5 Energy </vt:lpstr>
      <vt:lpstr>3.5 Electric power</vt:lpstr>
      <vt:lpstr>3.5 Making an electric water heater</vt:lpstr>
      <vt:lpstr>3.5 Calculation of energy transformed by the nichrome wire</vt:lpstr>
      <vt:lpstr>3.5 Calculation of energy transferred to the water</vt:lpstr>
      <vt:lpstr>3.5 Calculation of energy efficiency</vt:lpstr>
      <vt:lpstr>3.5 Checkpoint </vt:lpstr>
      <vt:lpstr>3.5 Extension activity</vt:lpstr>
      <vt:lpstr>3.6 Energy efficiency and electrical appliances</vt:lpstr>
      <vt:lpstr>3.6 Energy efficiency</vt:lpstr>
      <vt:lpstr>3.6 Energy cost</vt:lpstr>
      <vt:lpstr>3.6 Energy rating</vt:lpstr>
      <vt:lpstr>3.6 Star rating</vt:lpstr>
      <vt:lpstr>3.6 Calculating running cost from the energy rating label</vt:lpstr>
      <vt:lpstr>3.6 How much are you saving?</vt:lpstr>
      <vt:lpstr>3.6 C-E-R scaffold for making informed choices about electrical appliances</vt:lpstr>
      <vt:lpstr>3.7 Energy bill (optional activity)</vt:lpstr>
      <vt:lpstr>3.7 Comparing energy bills – questions</vt:lpstr>
      <vt:lpstr>How can we make better energy choices for the future?</vt:lpstr>
      <vt:lpstr>4.1 Past and future energy use</vt:lpstr>
      <vt:lpstr>4.1 Australian energy statistics</vt:lpstr>
      <vt:lpstr>4.1 Slow-reveal graphs – a column graph (1)</vt:lpstr>
      <vt:lpstr>4.1 Slow-reveal graphs – a column graph (2)</vt:lpstr>
      <vt:lpstr>4.1 Slow-reveal graphs – a column graph (3)</vt:lpstr>
      <vt:lpstr>4.1 Slow-reveal graphs – a column graph (4)</vt:lpstr>
      <vt:lpstr>4.1 Slow-reveal graphs – a column graph (5)</vt:lpstr>
      <vt:lpstr>4.1 Slow-reveal graph – a Sankey diagram (1)</vt:lpstr>
      <vt:lpstr>4.1 Slow-reveal graph – a Sankey diagram (2)</vt:lpstr>
      <vt:lpstr>4.1 Slow-reveal graph – a Sankey diagram (3)</vt:lpstr>
      <vt:lpstr>4.1 Slow-reveal graph – a Sankey diagram (4)</vt:lpstr>
      <vt:lpstr>4.2 Sustainable energy use</vt:lpstr>
      <vt:lpstr>4.2 Sustainable transport</vt:lpstr>
      <vt:lpstr>4.2 Australia’s energy consumption (1 of 2)</vt:lpstr>
      <vt:lpstr>4.2 Australia’s energy consumption (2 of 2)</vt:lpstr>
      <vt:lpstr>4.3 Evaluating nuclear energy in Australia</vt:lpstr>
      <vt:lpstr>4.3 Human continuum</vt:lpstr>
      <vt:lpstr>4.4 Transitioning to net zero</vt:lpstr>
      <vt:lpstr>4.4 Future energy demands</vt:lpstr>
      <vt:lpstr>4.4 How many new generators will we need?</vt:lpstr>
      <vt:lpstr>4.5 Truths, lies and the in between</vt:lpstr>
      <vt:lpstr>4.5 Truths, lies and the in between (1)</vt:lpstr>
      <vt:lpstr>4.5 Truths, lies and the in between (2) </vt:lpstr>
      <vt:lpstr>4.5 Truths, lies and the in between (3)</vt:lpstr>
      <vt:lpstr>4.5 Truths, lies and the in between (4)</vt:lpstr>
      <vt:lpstr>4.5 Claims about energy – blank template</vt:lpstr>
      <vt:lpstr>4.5 Claims about energy – sample</vt:lpstr>
      <vt:lpstr>Depth study</vt:lpstr>
      <vt:lpstr>DS.2 Energy audit</vt:lpstr>
      <vt:lpstr>Connectives</vt:lpstr>
      <vt:lpstr>Evaluative language</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 slide deck – Science Stage 5</dc:title>
  <dc:creator>NSW Department of Education</dc:creator>
  <dcterms:created xsi:type="dcterms:W3CDTF">2026-02-27T02:55:14Z</dcterms:created>
  <dcterms:modified xsi:type="dcterms:W3CDTF">2026-03-03T05:34:14Z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2026-02-27T02:56:24Z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b8172ae6-783f-44c6-91f4-d75b00b5f7df</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y fmtid="{D5CDD505-2E9C-101B-9397-08002B2CF9AE}" pid="10" name="Order">
    <vt:lpwstr>694800.000000000</vt:lpwstr>
  </property>
  <property fmtid="{D5CDD505-2E9C-101B-9397-08002B2CF9AE}" pid="11" name="xd_ProgID">
    <vt:lpwstr/>
  </property>
  <property fmtid="{D5CDD505-2E9C-101B-9397-08002B2CF9AE}" pid="12" name="MediaServiceImageTags">
    <vt:lpwstr/>
  </property>
  <property fmtid="{D5CDD505-2E9C-101B-9397-08002B2CF9AE}" pid="13" name="ContentTypeId">
    <vt:lpwstr>0x0101004A1D8124FFB2A1438B815462E05615AB</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