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98.xml" ContentType="application/vnd.openxmlformats-officedocument.presentationml.notesSl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charts/chartEx3.xml" ContentType="application/vnd.ms-office.chartex+xml"/>
  <Override PartName="/ppt/charts/style3.xml" ContentType="application/vnd.ms-office.chartstyle+xml"/>
  <Override PartName="/ppt/charts/colors3.xml" ContentType="application/vnd.ms-office.chartcolorstyle+xml"/>
  <Override PartName="/ppt/charts/chart1.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charts/chart2.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115.xml" ContentType="application/vnd.openxmlformats-officedocument.presentationml.notesSlide+xml"/>
  <Override PartName="/ppt/charts/chart3.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charts/chart4.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37"/>
  </p:notesMasterIdLst>
  <p:handoutMasterIdLst>
    <p:handoutMasterId r:id="rId138"/>
  </p:handoutMasterIdLst>
  <p:sldIdLst>
    <p:sldId id="26381" r:id="rId5"/>
    <p:sldId id="266" r:id="rId6"/>
    <p:sldId id="26393" r:id="rId7"/>
    <p:sldId id="2147470333" r:id="rId8"/>
    <p:sldId id="2147470552" r:id="rId9"/>
    <p:sldId id="2147470557" r:id="rId10"/>
    <p:sldId id="26514" r:id="rId11"/>
    <p:sldId id="2147472388" r:id="rId12"/>
    <p:sldId id="2147470558" r:id="rId13"/>
    <p:sldId id="2147470559" r:id="rId14"/>
    <p:sldId id="2147470560" r:id="rId15"/>
    <p:sldId id="2147472389" r:id="rId16"/>
    <p:sldId id="2147470561" r:id="rId17"/>
    <p:sldId id="2147470562" r:id="rId18"/>
    <p:sldId id="2147470477" r:id="rId19"/>
    <p:sldId id="2147470492" r:id="rId20"/>
    <p:sldId id="2147470589" r:id="rId21"/>
    <p:sldId id="2147470496" r:id="rId22"/>
    <p:sldId id="2147470568" r:id="rId23"/>
    <p:sldId id="2147470486" r:id="rId24"/>
    <p:sldId id="2147470488" r:id="rId25"/>
    <p:sldId id="2147470489" r:id="rId26"/>
    <p:sldId id="2147470563" r:id="rId27"/>
    <p:sldId id="2147470487" r:id="rId28"/>
    <p:sldId id="2147472395" r:id="rId29"/>
    <p:sldId id="2147470480" r:id="rId30"/>
    <p:sldId id="2147472390" r:id="rId31"/>
    <p:sldId id="2147470591" r:id="rId32"/>
    <p:sldId id="2147470607" r:id="rId33"/>
    <p:sldId id="26477" r:id="rId34"/>
    <p:sldId id="2147470597" r:id="rId35"/>
    <p:sldId id="2147470608" r:id="rId36"/>
    <p:sldId id="2147470609" r:id="rId37"/>
    <p:sldId id="2147470610" r:id="rId38"/>
    <p:sldId id="2147470612" r:id="rId39"/>
    <p:sldId id="2147470613" r:id="rId40"/>
    <p:sldId id="2147470614" r:id="rId41"/>
    <p:sldId id="2147470615" r:id="rId42"/>
    <p:sldId id="2147470616" r:id="rId43"/>
    <p:sldId id="2147470617" r:id="rId44"/>
    <p:sldId id="2147470618" r:id="rId45"/>
    <p:sldId id="2147470619" r:id="rId46"/>
    <p:sldId id="2147470620" r:id="rId47"/>
    <p:sldId id="2147470611" r:id="rId48"/>
    <p:sldId id="2147470621" r:id="rId49"/>
    <p:sldId id="2147470622" r:id="rId50"/>
    <p:sldId id="2147470623" r:id="rId51"/>
    <p:sldId id="2147470498" r:id="rId52"/>
    <p:sldId id="2147470512" r:id="rId53"/>
    <p:sldId id="2147470624" r:id="rId54"/>
    <p:sldId id="2147470481" r:id="rId55"/>
    <p:sldId id="2147470658" r:id="rId56"/>
    <p:sldId id="2147470657" r:id="rId57"/>
    <p:sldId id="2147470518" r:id="rId58"/>
    <p:sldId id="2147470626" r:id="rId59"/>
    <p:sldId id="2147470521" r:id="rId60"/>
    <p:sldId id="2141411687" r:id="rId61"/>
    <p:sldId id="2147470482" r:id="rId62"/>
    <p:sldId id="2147472399" r:id="rId63"/>
    <p:sldId id="2147470525" r:id="rId64"/>
    <p:sldId id="2147470628" r:id="rId65"/>
    <p:sldId id="2147472398" r:id="rId66"/>
    <p:sldId id="2147470630" r:id="rId67"/>
    <p:sldId id="2147470631" r:id="rId68"/>
    <p:sldId id="2147470554" r:id="rId69"/>
    <p:sldId id="2147472392" r:id="rId70"/>
    <p:sldId id="2147470555" r:id="rId71"/>
    <p:sldId id="2147472402" r:id="rId72"/>
    <p:sldId id="2147472403" r:id="rId73"/>
    <p:sldId id="2147472404" r:id="rId74"/>
    <p:sldId id="2147472408" r:id="rId75"/>
    <p:sldId id="2147472406" r:id="rId76"/>
    <p:sldId id="2147472407" r:id="rId77"/>
    <p:sldId id="2147472405" r:id="rId78"/>
    <p:sldId id="2147470357" r:id="rId79"/>
    <p:sldId id="2147472409" r:id="rId80"/>
    <p:sldId id="2147470337" r:id="rId81"/>
    <p:sldId id="2147470571" r:id="rId82"/>
    <p:sldId id="2147470358" r:id="rId83"/>
    <p:sldId id="2147470569" r:id="rId84"/>
    <p:sldId id="2147472401" r:id="rId85"/>
    <p:sldId id="2147470570" r:id="rId86"/>
    <p:sldId id="2147472393" r:id="rId87"/>
    <p:sldId id="2147472394" r:id="rId88"/>
    <p:sldId id="2147472410" r:id="rId89"/>
    <p:sldId id="2147470573" r:id="rId90"/>
    <p:sldId id="2147470364" r:id="rId91"/>
    <p:sldId id="2147470365" r:id="rId92"/>
    <p:sldId id="2147470366" r:id="rId93"/>
    <p:sldId id="2147470368" r:id="rId94"/>
    <p:sldId id="2147470367" r:id="rId95"/>
    <p:sldId id="2147470371" r:id="rId96"/>
    <p:sldId id="2147470372" r:id="rId97"/>
    <p:sldId id="2147470581" r:id="rId98"/>
    <p:sldId id="2147470373" r:id="rId99"/>
    <p:sldId id="2147470374" r:id="rId100"/>
    <p:sldId id="2147472425" r:id="rId101"/>
    <p:sldId id="2147472421" r:id="rId102"/>
    <p:sldId id="2147472420" r:id="rId103"/>
    <p:sldId id="2147470565" r:id="rId104"/>
    <p:sldId id="2147472429" r:id="rId105"/>
    <p:sldId id="2147472414" r:id="rId106"/>
    <p:sldId id="2147472415" r:id="rId107"/>
    <p:sldId id="2147472417" r:id="rId108"/>
    <p:sldId id="2147472419" r:id="rId109"/>
    <p:sldId id="2147472418" r:id="rId110"/>
    <p:sldId id="2147472422" r:id="rId111"/>
    <p:sldId id="2147472423" r:id="rId112"/>
    <p:sldId id="2147472424" r:id="rId113"/>
    <p:sldId id="2147470564" r:id="rId114"/>
    <p:sldId id="2147472428" r:id="rId115"/>
    <p:sldId id="2147470376" r:id="rId116"/>
    <p:sldId id="2147470585" r:id="rId117"/>
    <p:sldId id="2147470336" r:id="rId118"/>
    <p:sldId id="2147470592" r:id="rId119"/>
    <p:sldId id="2147470593" r:id="rId120"/>
    <p:sldId id="2147470641" r:id="rId121"/>
    <p:sldId id="2147470642" r:id="rId122"/>
    <p:sldId id="2147470643" r:id="rId123"/>
    <p:sldId id="2147470422" r:id="rId124"/>
    <p:sldId id="2147470640" r:id="rId125"/>
    <p:sldId id="2147470566" r:id="rId126"/>
    <p:sldId id="2147470423" r:id="rId127"/>
    <p:sldId id="2147470644" r:id="rId128"/>
    <p:sldId id="2147470647" r:id="rId129"/>
    <p:sldId id="2147470649" r:id="rId130"/>
    <p:sldId id="2147470596" r:id="rId131"/>
    <p:sldId id="2147470651" r:id="rId132"/>
    <p:sldId id="2147472426" r:id="rId133"/>
    <p:sldId id="2147472427" r:id="rId134"/>
    <p:sldId id="2147470663" r:id="rId135"/>
    <p:sldId id="2147472396" r:id="rId136"/>
  </p:sldIdLst>
  <p:sldSz cx="12192000" cy="6858000"/>
  <p:notesSz cx="6858000" cy="9144000"/>
  <p:embeddedFontLst>
    <p:embeddedFont>
      <p:font typeface="Aptos Narrow" panose="020B0004020202020204" pitchFamily="34" charset="0"/>
      <p:regular r:id="rId139"/>
      <p:bold r:id="rId140"/>
      <p:italic r:id="rId141"/>
      <p:boldItalic r:id="rId142"/>
    </p:embeddedFont>
    <p:embeddedFont>
      <p:font typeface="Cambria Math" panose="02040503050406030204" pitchFamily="18" charset="0"/>
      <p:regular r:id="rId143"/>
    </p:embeddedFont>
    <p:embeddedFont>
      <p:font typeface="Montserrat" panose="00000500000000000000" pitchFamily="2" charset="0"/>
      <p:regular r:id="rId144"/>
      <p:bold r:id="rId145"/>
      <p:italic r:id="rId146"/>
      <p:boldItalic r:id="rId147"/>
    </p:embeddedFont>
    <p:embeddedFont>
      <p:font typeface="Public Sans" pitchFamily="2" charset="0"/>
      <p:regular r:id="rId148"/>
      <p:bold r:id="rId149"/>
      <p:italic r:id="rId150"/>
      <p:boldItalic r:id="rId151"/>
    </p:embeddedFont>
    <p:embeddedFont>
      <p:font typeface="Public Sans Light" pitchFamily="2" charset="0"/>
      <p:regular r:id="rId152"/>
      <p:italic r:id="rId153"/>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A2A0801E-9A33-1BEF-C682-C6E9C99468D0}" name="Greg Lowe" initials="GL" userId="S::Greg.Lowe5@det.nsw.edu.au::7534e878-342d-4f39-9d87-1209c149b40d" providerId="AD"/>
  <p188:author id="{AB4BAD2C-0B85-B661-2530-B79D84E1B0C2}" name="Cameron McDonald" initials="CM" userId="S::Cameron.McDonald64@det.nsw.edu.au::2dc3502e-a83e-4355-83d3-93dfe09027ce" providerId="AD"/>
  <p188:author id="{117A025F-CECB-7403-D4EE-15F295013070}" name="Carolyn Matthews" initials="CM" userId="S::carolyn.matthews2@det.nsw.edu.au::7f53049a-bf0f-477a-aa49-60e3a8d71d98" providerId="AD"/>
  <p188:author id="{1D07FC7C-786C-AF32-986B-B904DACE1A82}" name="Lewanna Kenton" initials="LK" userId="S::Lewanna.Kenton2@det.nsw.edu.au::c46aa24c-2ae8-4fbc-971f-03ec70a397d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A8A"/>
    <a:srgbClr val="9B6808"/>
    <a:srgbClr val="427B2D"/>
    <a:srgbClr val="EA9B0C"/>
    <a:srgbClr val="B51458"/>
    <a:srgbClr val="00ACC2"/>
    <a:srgbClr val="64BB47"/>
    <a:srgbClr val="EDF9E0"/>
    <a:srgbClr val="87D830"/>
    <a:srgbClr val="447F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0EE057-5E26-46C0-A78F-8E212039298A}" v="1" dt="2026-10-06T03:05:20.594"/>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352" autoAdjust="0"/>
    <p:restoredTop sz="95949" autoAdjust="0"/>
  </p:normalViewPr>
  <p:slideViewPr>
    <p:cSldViewPr snapToGrid="0">
      <p:cViewPr varScale="1">
        <p:scale>
          <a:sx n="53" d="100"/>
          <a:sy n="53" d="100"/>
        </p:scale>
        <p:origin x="108" y="810"/>
      </p:cViewPr>
      <p:guideLst>
        <p:guide orient="horz" pos="2160"/>
        <p:guide pos="3863"/>
      </p:guideLst>
    </p:cSldViewPr>
  </p:slideViewPr>
  <p:outlineViewPr>
    <p:cViewPr>
      <p:scale>
        <a:sx n="33" d="100"/>
        <a:sy n="33" d="100"/>
      </p:scale>
      <p:origin x="0" y="-6376"/>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handoutMaster" Target="handoutMasters/handoutMaster1.xml"/><Relationship Id="rId159" Type="http://schemas.microsoft.com/office/2015/10/relationships/revisionInfo" Target="revisionInfo.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font" Target="fonts/font11.fntdata"/><Relationship Id="rId5" Type="http://schemas.openxmlformats.org/officeDocument/2006/relationships/slide" Target="slides/slide1.xml"/><Relationship Id="rId95" Type="http://schemas.openxmlformats.org/officeDocument/2006/relationships/slide" Target="slides/slide91.xml"/><Relationship Id="rId160" Type="http://schemas.microsoft.com/office/2018/10/relationships/authors" Target="author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font" Target="fonts/font1.fntdata"/><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font" Target="fonts/font12.fntdata"/><Relationship Id="rId155"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2.fntdata"/><Relationship Id="rId145"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font" Target="fonts/font13.fntdata"/><Relationship Id="rId156"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font" Target="fonts/font3.fntdata"/><Relationship Id="rId146" Type="http://schemas.openxmlformats.org/officeDocument/2006/relationships/font" Target="fonts/font8.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14.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font" Target="fonts/font9.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font" Target="fonts/font4.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notesMaster" Target="notesMasters/notesMaster1.xml"/><Relationship Id="rId158"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font" Target="fonts/font15.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5.fntdata"/><Relationship Id="rId148"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presProps" Target="presProp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font" Target="fonts/font6.fntdata"/><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 Lowe" userId="7534e878-342d-4f39-9d87-1209c149b40d" providerId="ADAL" clId="{05863398-B925-5C28-A5E4-280A78A4A54C}"/>
    <pc:docChg chg="undo custSel addSld delSld modSld delSection modSection">
      <pc:chgData name="Greg Lowe" userId="7534e878-342d-4f39-9d87-1209c149b40d" providerId="ADAL" clId="{05863398-B925-5C28-A5E4-280A78A4A54C}" dt="2026-09-13T23:09:10.100" v="178" actId="13244"/>
      <pc:docMkLst>
        <pc:docMk/>
      </pc:docMkLst>
      <pc:sldChg chg="modSp add">
        <pc:chgData name="Greg Lowe" userId="7534e878-342d-4f39-9d87-1209c149b40d" providerId="ADAL" clId="{05863398-B925-5C28-A5E4-280A78A4A54C}" dt="2026-09-13T22:59:26.868" v="164" actId="18331"/>
        <pc:sldMkLst>
          <pc:docMk/>
          <pc:sldMk cId="3218114721" sldId="266"/>
        </pc:sldMkLst>
        <pc:picChg chg="mod">
          <ac:chgData name="Greg Lowe" userId="7534e878-342d-4f39-9d87-1209c149b40d" providerId="ADAL" clId="{05863398-B925-5C28-A5E4-280A78A4A54C}" dt="2026-09-13T22:59:26.868" v="164" actId="18331"/>
          <ac:picMkLst>
            <pc:docMk/>
            <pc:sldMk cId="3218114721" sldId="266"/>
            <ac:picMk id="6" creationId="{3942F79C-263F-2413-9639-62280F0FB0D6}"/>
          </ac:picMkLst>
        </pc:picChg>
      </pc:sldChg>
      <pc:sldChg chg="add">
        <pc:chgData name="Greg Lowe" userId="7534e878-342d-4f39-9d87-1209c149b40d" providerId="ADAL" clId="{05863398-B925-5C28-A5E4-280A78A4A54C}" dt="2026-09-10T05:16:51.362" v="64"/>
        <pc:sldMkLst>
          <pc:docMk/>
          <pc:sldMk cId="3977060110" sldId="26381"/>
        </pc:sldMkLst>
      </pc:sldChg>
      <pc:sldChg chg="add">
        <pc:chgData name="Greg Lowe" userId="7534e878-342d-4f39-9d87-1209c149b40d" providerId="ADAL" clId="{05863398-B925-5C28-A5E4-280A78A4A54C}" dt="2026-09-10T05:16:51.362" v="64"/>
        <pc:sldMkLst>
          <pc:docMk/>
          <pc:sldMk cId="898506405" sldId="26393"/>
        </pc:sldMkLst>
      </pc:sldChg>
      <pc:sldChg chg="add">
        <pc:chgData name="Greg Lowe" userId="7534e878-342d-4f39-9d87-1209c149b40d" providerId="ADAL" clId="{05863398-B925-5C28-A5E4-280A78A4A54C}" dt="2026-09-10T05:16:51.362" v="64"/>
        <pc:sldMkLst>
          <pc:docMk/>
          <pc:sldMk cId="1025757328" sldId="26477"/>
        </pc:sldMkLst>
      </pc:sldChg>
      <pc:sldChg chg="add">
        <pc:chgData name="Greg Lowe" userId="7534e878-342d-4f39-9d87-1209c149b40d" providerId="ADAL" clId="{05863398-B925-5C28-A5E4-280A78A4A54C}" dt="2026-09-10T05:16:51.362" v="64"/>
        <pc:sldMkLst>
          <pc:docMk/>
          <pc:sldMk cId="397651575" sldId="26514"/>
        </pc:sldMkLst>
      </pc:sldChg>
      <pc:sldChg chg="add">
        <pc:chgData name="Greg Lowe" userId="7534e878-342d-4f39-9d87-1209c149b40d" providerId="ADAL" clId="{05863398-B925-5C28-A5E4-280A78A4A54C}" dt="2026-09-10T05:16:51.362" v="64"/>
        <pc:sldMkLst>
          <pc:docMk/>
          <pc:sldMk cId="1534047474" sldId="2141411687"/>
        </pc:sldMkLst>
      </pc:sldChg>
      <pc:sldChg chg="add">
        <pc:chgData name="Greg Lowe" userId="7534e878-342d-4f39-9d87-1209c149b40d" providerId="ADAL" clId="{05863398-B925-5C28-A5E4-280A78A4A54C}" dt="2026-09-10T05:16:51.362" v="64"/>
        <pc:sldMkLst>
          <pc:docMk/>
          <pc:sldMk cId="1644436008" sldId="2147470333"/>
        </pc:sldMkLst>
      </pc:sldChg>
      <pc:sldChg chg="add">
        <pc:chgData name="Greg Lowe" userId="7534e878-342d-4f39-9d87-1209c149b40d" providerId="ADAL" clId="{05863398-B925-5C28-A5E4-280A78A4A54C}" dt="2026-09-10T05:16:51.362" v="64"/>
        <pc:sldMkLst>
          <pc:docMk/>
          <pc:sldMk cId="498736896" sldId="2147470336"/>
        </pc:sldMkLst>
      </pc:sldChg>
      <pc:sldChg chg="add">
        <pc:chgData name="Greg Lowe" userId="7534e878-342d-4f39-9d87-1209c149b40d" providerId="ADAL" clId="{05863398-B925-5C28-A5E4-280A78A4A54C}" dt="2026-09-10T05:16:51.362" v="64"/>
        <pc:sldMkLst>
          <pc:docMk/>
          <pc:sldMk cId="25936721" sldId="2147470337"/>
        </pc:sldMkLst>
      </pc:sldChg>
      <pc:sldChg chg="add">
        <pc:chgData name="Greg Lowe" userId="7534e878-342d-4f39-9d87-1209c149b40d" providerId="ADAL" clId="{05863398-B925-5C28-A5E4-280A78A4A54C}" dt="2026-09-10T05:16:51.362" v="64"/>
        <pc:sldMkLst>
          <pc:docMk/>
          <pc:sldMk cId="2947458652" sldId="2147470357"/>
        </pc:sldMkLst>
      </pc:sldChg>
      <pc:sldChg chg="add">
        <pc:chgData name="Greg Lowe" userId="7534e878-342d-4f39-9d87-1209c149b40d" providerId="ADAL" clId="{05863398-B925-5C28-A5E4-280A78A4A54C}" dt="2026-09-10T05:16:51.362" v="64"/>
        <pc:sldMkLst>
          <pc:docMk/>
          <pc:sldMk cId="2832481223" sldId="2147470358"/>
        </pc:sldMkLst>
      </pc:sldChg>
      <pc:sldChg chg="add">
        <pc:chgData name="Greg Lowe" userId="7534e878-342d-4f39-9d87-1209c149b40d" providerId="ADAL" clId="{05863398-B925-5C28-A5E4-280A78A4A54C}" dt="2026-09-10T05:16:51.362" v="64"/>
        <pc:sldMkLst>
          <pc:docMk/>
          <pc:sldMk cId="3132548764" sldId="2147470364"/>
        </pc:sldMkLst>
      </pc:sldChg>
      <pc:sldChg chg="add">
        <pc:chgData name="Greg Lowe" userId="7534e878-342d-4f39-9d87-1209c149b40d" providerId="ADAL" clId="{05863398-B925-5C28-A5E4-280A78A4A54C}" dt="2026-09-10T05:16:51.362" v="64"/>
        <pc:sldMkLst>
          <pc:docMk/>
          <pc:sldMk cId="2643017217" sldId="2147470365"/>
        </pc:sldMkLst>
      </pc:sldChg>
      <pc:sldChg chg="add">
        <pc:chgData name="Greg Lowe" userId="7534e878-342d-4f39-9d87-1209c149b40d" providerId="ADAL" clId="{05863398-B925-5C28-A5E4-280A78A4A54C}" dt="2026-09-10T05:16:51.362" v="64"/>
        <pc:sldMkLst>
          <pc:docMk/>
          <pc:sldMk cId="2309364461" sldId="2147470366"/>
        </pc:sldMkLst>
      </pc:sldChg>
      <pc:sldChg chg="add">
        <pc:chgData name="Greg Lowe" userId="7534e878-342d-4f39-9d87-1209c149b40d" providerId="ADAL" clId="{05863398-B925-5C28-A5E4-280A78A4A54C}" dt="2026-09-10T05:16:51.362" v="64"/>
        <pc:sldMkLst>
          <pc:docMk/>
          <pc:sldMk cId="304201283" sldId="2147470367"/>
        </pc:sldMkLst>
      </pc:sldChg>
      <pc:sldChg chg="add">
        <pc:chgData name="Greg Lowe" userId="7534e878-342d-4f39-9d87-1209c149b40d" providerId="ADAL" clId="{05863398-B925-5C28-A5E4-280A78A4A54C}" dt="2026-09-10T05:16:51.362" v="64"/>
        <pc:sldMkLst>
          <pc:docMk/>
          <pc:sldMk cId="3082600662" sldId="2147470368"/>
        </pc:sldMkLst>
      </pc:sldChg>
      <pc:sldChg chg="modSp add mod">
        <pc:chgData name="Greg Lowe" userId="7534e878-342d-4f39-9d87-1209c149b40d" providerId="ADAL" clId="{05863398-B925-5C28-A5E4-280A78A4A54C}" dt="2026-09-10T05:43:54.001" v="161" actId="692"/>
        <pc:sldMkLst>
          <pc:docMk/>
          <pc:sldMk cId="2551377744" sldId="2147470371"/>
        </pc:sldMkLst>
        <pc:picChg chg="mod">
          <ac:chgData name="Greg Lowe" userId="7534e878-342d-4f39-9d87-1209c149b40d" providerId="ADAL" clId="{05863398-B925-5C28-A5E4-280A78A4A54C}" dt="2026-09-10T05:43:54.001" v="161" actId="692"/>
          <ac:picMkLst>
            <pc:docMk/>
            <pc:sldMk cId="2551377744" sldId="2147470371"/>
            <ac:picMk id="9" creationId="{AB3ECEFD-2F33-C41D-11D5-514148B48FC8}"/>
          </ac:picMkLst>
        </pc:picChg>
      </pc:sldChg>
      <pc:sldChg chg="modSp add mod">
        <pc:chgData name="Greg Lowe" userId="7534e878-342d-4f39-9d87-1209c149b40d" providerId="ADAL" clId="{05863398-B925-5C28-A5E4-280A78A4A54C}" dt="2026-09-10T05:47:13.984" v="163" actId="962"/>
        <pc:sldMkLst>
          <pc:docMk/>
          <pc:sldMk cId="249410609" sldId="2147470372"/>
        </pc:sldMkLst>
        <pc:grpChg chg="mod">
          <ac:chgData name="Greg Lowe" userId="7534e878-342d-4f39-9d87-1209c149b40d" providerId="ADAL" clId="{05863398-B925-5C28-A5E4-280A78A4A54C}" dt="2026-09-10T05:47:13.984" v="163" actId="962"/>
          <ac:grpSpMkLst>
            <pc:docMk/>
            <pc:sldMk cId="249410609" sldId="2147470372"/>
            <ac:grpSpMk id="3" creationId="{F4667678-00F2-3D41-961E-38AC35AACCFB}"/>
          </ac:grpSpMkLst>
        </pc:grpChg>
      </pc:sldChg>
      <pc:sldChg chg="add">
        <pc:chgData name="Greg Lowe" userId="7534e878-342d-4f39-9d87-1209c149b40d" providerId="ADAL" clId="{05863398-B925-5C28-A5E4-280A78A4A54C}" dt="2026-09-10T05:16:51.362" v="64"/>
        <pc:sldMkLst>
          <pc:docMk/>
          <pc:sldMk cId="4073251115" sldId="2147470373"/>
        </pc:sldMkLst>
      </pc:sldChg>
      <pc:sldChg chg="add">
        <pc:chgData name="Greg Lowe" userId="7534e878-342d-4f39-9d87-1209c149b40d" providerId="ADAL" clId="{05863398-B925-5C28-A5E4-280A78A4A54C}" dt="2026-09-10T05:16:51.362" v="64"/>
        <pc:sldMkLst>
          <pc:docMk/>
          <pc:sldMk cId="3324209870" sldId="2147470374"/>
        </pc:sldMkLst>
      </pc:sldChg>
      <pc:sldChg chg="add">
        <pc:chgData name="Greg Lowe" userId="7534e878-342d-4f39-9d87-1209c149b40d" providerId="ADAL" clId="{05863398-B925-5C28-A5E4-280A78A4A54C}" dt="2026-09-10T05:16:51.362" v="64"/>
        <pc:sldMkLst>
          <pc:docMk/>
          <pc:sldMk cId="2035283459" sldId="2147470376"/>
        </pc:sldMkLst>
      </pc:sldChg>
      <pc:sldChg chg="add">
        <pc:chgData name="Greg Lowe" userId="7534e878-342d-4f39-9d87-1209c149b40d" providerId="ADAL" clId="{05863398-B925-5C28-A5E4-280A78A4A54C}" dt="2026-09-10T05:16:51.362" v="64"/>
        <pc:sldMkLst>
          <pc:docMk/>
          <pc:sldMk cId="3093339" sldId="2147470422"/>
        </pc:sldMkLst>
      </pc:sldChg>
      <pc:sldChg chg="add">
        <pc:chgData name="Greg Lowe" userId="7534e878-342d-4f39-9d87-1209c149b40d" providerId="ADAL" clId="{05863398-B925-5C28-A5E4-280A78A4A54C}" dt="2026-09-10T05:16:51.362" v="64"/>
        <pc:sldMkLst>
          <pc:docMk/>
          <pc:sldMk cId="2589897207" sldId="2147470423"/>
        </pc:sldMkLst>
      </pc:sldChg>
      <pc:sldChg chg="add">
        <pc:chgData name="Greg Lowe" userId="7534e878-342d-4f39-9d87-1209c149b40d" providerId="ADAL" clId="{05863398-B925-5C28-A5E4-280A78A4A54C}" dt="2026-09-10T05:16:51.362" v="64"/>
        <pc:sldMkLst>
          <pc:docMk/>
          <pc:sldMk cId="1378220089" sldId="2147470477"/>
        </pc:sldMkLst>
      </pc:sldChg>
      <pc:sldChg chg="add">
        <pc:chgData name="Greg Lowe" userId="7534e878-342d-4f39-9d87-1209c149b40d" providerId="ADAL" clId="{05863398-B925-5C28-A5E4-280A78A4A54C}" dt="2026-09-10T05:16:51.362" v="64"/>
        <pc:sldMkLst>
          <pc:docMk/>
          <pc:sldMk cId="1630855441" sldId="2147470480"/>
        </pc:sldMkLst>
      </pc:sldChg>
      <pc:sldChg chg="add">
        <pc:chgData name="Greg Lowe" userId="7534e878-342d-4f39-9d87-1209c149b40d" providerId="ADAL" clId="{05863398-B925-5C28-A5E4-280A78A4A54C}" dt="2026-09-10T05:16:51.362" v="64"/>
        <pc:sldMkLst>
          <pc:docMk/>
          <pc:sldMk cId="2305333430" sldId="2147470481"/>
        </pc:sldMkLst>
      </pc:sldChg>
      <pc:sldChg chg="add">
        <pc:chgData name="Greg Lowe" userId="7534e878-342d-4f39-9d87-1209c149b40d" providerId="ADAL" clId="{05863398-B925-5C28-A5E4-280A78A4A54C}" dt="2026-09-10T05:16:51.362" v="64"/>
        <pc:sldMkLst>
          <pc:docMk/>
          <pc:sldMk cId="1601234998" sldId="2147470482"/>
        </pc:sldMkLst>
      </pc:sldChg>
      <pc:sldChg chg="add">
        <pc:chgData name="Greg Lowe" userId="7534e878-342d-4f39-9d87-1209c149b40d" providerId="ADAL" clId="{05863398-B925-5C28-A5E4-280A78A4A54C}" dt="2026-09-10T05:16:51.362" v="64"/>
        <pc:sldMkLst>
          <pc:docMk/>
          <pc:sldMk cId="3907040465" sldId="2147470486"/>
        </pc:sldMkLst>
      </pc:sldChg>
      <pc:sldChg chg="add">
        <pc:chgData name="Greg Lowe" userId="7534e878-342d-4f39-9d87-1209c149b40d" providerId="ADAL" clId="{05863398-B925-5C28-A5E4-280A78A4A54C}" dt="2026-09-10T05:16:51.362" v="64"/>
        <pc:sldMkLst>
          <pc:docMk/>
          <pc:sldMk cId="3622531458" sldId="2147470487"/>
        </pc:sldMkLst>
      </pc:sldChg>
      <pc:sldChg chg="add">
        <pc:chgData name="Greg Lowe" userId="7534e878-342d-4f39-9d87-1209c149b40d" providerId="ADAL" clId="{05863398-B925-5C28-A5E4-280A78A4A54C}" dt="2026-09-10T05:16:51.362" v="64"/>
        <pc:sldMkLst>
          <pc:docMk/>
          <pc:sldMk cId="2867604228" sldId="2147470488"/>
        </pc:sldMkLst>
      </pc:sldChg>
      <pc:sldChg chg="add">
        <pc:chgData name="Greg Lowe" userId="7534e878-342d-4f39-9d87-1209c149b40d" providerId="ADAL" clId="{05863398-B925-5C28-A5E4-280A78A4A54C}" dt="2026-09-10T05:16:51.362" v="64"/>
        <pc:sldMkLst>
          <pc:docMk/>
          <pc:sldMk cId="1086368729" sldId="2147470489"/>
        </pc:sldMkLst>
      </pc:sldChg>
      <pc:sldChg chg="add">
        <pc:chgData name="Greg Lowe" userId="7534e878-342d-4f39-9d87-1209c149b40d" providerId="ADAL" clId="{05863398-B925-5C28-A5E4-280A78A4A54C}" dt="2026-09-10T05:16:51.362" v="64"/>
        <pc:sldMkLst>
          <pc:docMk/>
          <pc:sldMk cId="3440889829" sldId="2147470492"/>
        </pc:sldMkLst>
      </pc:sldChg>
      <pc:sldChg chg="add">
        <pc:chgData name="Greg Lowe" userId="7534e878-342d-4f39-9d87-1209c149b40d" providerId="ADAL" clId="{05863398-B925-5C28-A5E4-280A78A4A54C}" dt="2026-09-10T05:16:51.362" v="64"/>
        <pc:sldMkLst>
          <pc:docMk/>
          <pc:sldMk cId="2727309760" sldId="2147470496"/>
        </pc:sldMkLst>
      </pc:sldChg>
      <pc:sldChg chg="delSp modSp add mod">
        <pc:chgData name="Greg Lowe" userId="7534e878-342d-4f39-9d87-1209c149b40d" providerId="ADAL" clId="{05863398-B925-5C28-A5E4-280A78A4A54C}" dt="2026-09-13T23:05:48.554" v="174" actId="13244"/>
        <pc:sldMkLst>
          <pc:docMk/>
          <pc:sldMk cId="1465535437" sldId="2147470498"/>
        </pc:sldMkLst>
        <pc:spChg chg="ord">
          <ac:chgData name="Greg Lowe" userId="7534e878-342d-4f39-9d87-1209c149b40d" providerId="ADAL" clId="{05863398-B925-5C28-A5E4-280A78A4A54C}" dt="2026-09-13T23:05:35.366" v="173" actId="13244"/>
          <ac:spMkLst>
            <pc:docMk/>
            <pc:sldMk cId="1465535437" sldId="2147470498"/>
            <ac:spMk id="2" creationId="{A952595C-E0FD-2D76-F2D6-718027694D88}"/>
          </ac:spMkLst>
        </pc:spChg>
        <pc:spChg chg="ord">
          <ac:chgData name="Greg Lowe" userId="7534e878-342d-4f39-9d87-1209c149b40d" providerId="ADAL" clId="{05863398-B925-5C28-A5E4-280A78A4A54C}" dt="2026-09-13T23:05:48.554" v="174" actId="13244"/>
          <ac:spMkLst>
            <pc:docMk/>
            <pc:sldMk cId="1465535437" sldId="2147470498"/>
            <ac:spMk id="9" creationId="{EFB3DA0F-F436-0794-DD5E-51C59B0BCCAA}"/>
          </ac:spMkLst>
        </pc:spChg>
      </pc:sldChg>
      <pc:sldChg chg="modSp add mod">
        <pc:chgData name="Greg Lowe" userId="7534e878-342d-4f39-9d87-1209c149b40d" providerId="ADAL" clId="{05863398-B925-5C28-A5E4-280A78A4A54C}" dt="2026-09-10T05:33:04.543" v="137" actId="692"/>
        <pc:sldMkLst>
          <pc:docMk/>
          <pc:sldMk cId="2935273334" sldId="2147470512"/>
        </pc:sldMkLst>
        <pc:spChg chg="mod">
          <ac:chgData name="Greg Lowe" userId="7534e878-342d-4f39-9d87-1209c149b40d" providerId="ADAL" clId="{05863398-B925-5C28-A5E4-280A78A4A54C}" dt="2026-09-10T05:33:04.543" v="137" actId="692"/>
          <ac:spMkLst>
            <pc:docMk/>
            <pc:sldMk cId="2935273334" sldId="2147470512"/>
            <ac:spMk id="3" creationId="{0E26A5EB-6219-BDA6-5B96-EDA377E72CF4}"/>
          </ac:spMkLst>
        </pc:spChg>
        <pc:spChg chg="mod">
          <ac:chgData name="Greg Lowe" userId="7534e878-342d-4f39-9d87-1209c149b40d" providerId="ADAL" clId="{05863398-B925-5C28-A5E4-280A78A4A54C}" dt="2026-09-10T05:33:04.543" v="137" actId="692"/>
          <ac:spMkLst>
            <pc:docMk/>
            <pc:sldMk cId="2935273334" sldId="2147470512"/>
            <ac:spMk id="16" creationId="{F94664D7-D66B-2669-CD5B-656FEBDA3956}"/>
          </ac:spMkLst>
        </pc:spChg>
        <pc:spChg chg="mod">
          <ac:chgData name="Greg Lowe" userId="7534e878-342d-4f39-9d87-1209c149b40d" providerId="ADAL" clId="{05863398-B925-5C28-A5E4-280A78A4A54C}" dt="2026-09-10T05:33:04.543" v="137" actId="692"/>
          <ac:spMkLst>
            <pc:docMk/>
            <pc:sldMk cId="2935273334" sldId="2147470512"/>
            <ac:spMk id="27" creationId="{E4453765-B7ED-FAE3-E2DB-20AF095FA91E}"/>
          </ac:spMkLst>
        </pc:spChg>
      </pc:sldChg>
      <pc:sldChg chg="add">
        <pc:chgData name="Greg Lowe" userId="7534e878-342d-4f39-9d87-1209c149b40d" providerId="ADAL" clId="{05863398-B925-5C28-A5E4-280A78A4A54C}" dt="2026-09-10T05:16:51.362" v="64"/>
        <pc:sldMkLst>
          <pc:docMk/>
          <pc:sldMk cId="4032338696" sldId="2147470518"/>
        </pc:sldMkLst>
      </pc:sldChg>
      <pc:sldChg chg="add">
        <pc:chgData name="Greg Lowe" userId="7534e878-342d-4f39-9d87-1209c149b40d" providerId="ADAL" clId="{05863398-B925-5C28-A5E4-280A78A4A54C}" dt="2026-09-10T05:16:51.362" v="64"/>
        <pc:sldMkLst>
          <pc:docMk/>
          <pc:sldMk cId="82861547" sldId="2147470521"/>
        </pc:sldMkLst>
      </pc:sldChg>
      <pc:sldChg chg="add">
        <pc:chgData name="Greg Lowe" userId="7534e878-342d-4f39-9d87-1209c149b40d" providerId="ADAL" clId="{05863398-B925-5C28-A5E4-280A78A4A54C}" dt="2026-09-10T05:16:51.362" v="64"/>
        <pc:sldMkLst>
          <pc:docMk/>
          <pc:sldMk cId="729371490" sldId="2147470525"/>
        </pc:sldMkLst>
      </pc:sldChg>
      <pc:sldChg chg="add">
        <pc:chgData name="Greg Lowe" userId="7534e878-342d-4f39-9d87-1209c149b40d" providerId="ADAL" clId="{05863398-B925-5C28-A5E4-280A78A4A54C}" dt="2026-09-10T05:16:51.362" v="64"/>
        <pc:sldMkLst>
          <pc:docMk/>
          <pc:sldMk cId="3295850555" sldId="2147470552"/>
        </pc:sldMkLst>
      </pc:sldChg>
      <pc:sldChg chg="add">
        <pc:chgData name="Greg Lowe" userId="7534e878-342d-4f39-9d87-1209c149b40d" providerId="ADAL" clId="{05863398-B925-5C28-A5E4-280A78A4A54C}" dt="2026-09-10T05:16:51.362" v="64"/>
        <pc:sldMkLst>
          <pc:docMk/>
          <pc:sldMk cId="2703918600" sldId="2147470554"/>
        </pc:sldMkLst>
      </pc:sldChg>
      <pc:sldChg chg="add">
        <pc:chgData name="Greg Lowe" userId="7534e878-342d-4f39-9d87-1209c149b40d" providerId="ADAL" clId="{05863398-B925-5C28-A5E4-280A78A4A54C}" dt="2026-09-10T05:16:51.362" v="64"/>
        <pc:sldMkLst>
          <pc:docMk/>
          <pc:sldMk cId="2519518806" sldId="2147470555"/>
        </pc:sldMkLst>
      </pc:sldChg>
      <pc:sldChg chg="add">
        <pc:chgData name="Greg Lowe" userId="7534e878-342d-4f39-9d87-1209c149b40d" providerId="ADAL" clId="{05863398-B925-5C28-A5E4-280A78A4A54C}" dt="2026-09-10T05:16:51.362" v="64"/>
        <pc:sldMkLst>
          <pc:docMk/>
          <pc:sldMk cId="3032418207" sldId="2147470557"/>
        </pc:sldMkLst>
      </pc:sldChg>
      <pc:sldChg chg="add">
        <pc:chgData name="Greg Lowe" userId="7534e878-342d-4f39-9d87-1209c149b40d" providerId="ADAL" clId="{05863398-B925-5C28-A5E4-280A78A4A54C}" dt="2026-09-10T05:16:51.362" v="64"/>
        <pc:sldMkLst>
          <pc:docMk/>
          <pc:sldMk cId="183559021" sldId="2147470558"/>
        </pc:sldMkLst>
      </pc:sldChg>
      <pc:sldChg chg="add">
        <pc:chgData name="Greg Lowe" userId="7534e878-342d-4f39-9d87-1209c149b40d" providerId="ADAL" clId="{05863398-B925-5C28-A5E4-280A78A4A54C}" dt="2026-09-10T05:16:51.362" v="64"/>
        <pc:sldMkLst>
          <pc:docMk/>
          <pc:sldMk cId="3904905163" sldId="2147470559"/>
        </pc:sldMkLst>
      </pc:sldChg>
      <pc:sldChg chg="add">
        <pc:chgData name="Greg Lowe" userId="7534e878-342d-4f39-9d87-1209c149b40d" providerId="ADAL" clId="{05863398-B925-5C28-A5E4-280A78A4A54C}" dt="2026-09-10T05:16:51.362" v="64"/>
        <pc:sldMkLst>
          <pc:docMk/>
          <pc:sldMk cId="1602554032" sldId="2147470560"/>
        </pc:sldMkLst>
      </pc:sldChg>
      <pc:sldChg chg="add">
        <pc:chgData name="Greg Lowe" userId="7534e878-342d-4f39-9d87-1209c149b40d" providerId="ADAL" clId="{05863398-B925-5C28-A5E4-280A78A4A54C}" dt="2026-09-10T05:16:51.362" v="64"/>
        <pc:sldMkLst>
          <pc:docMk/>
          <pc:sldMk cId="50022079" sldId="2147470561"/>
        </pc:sldMkLst>
      </pc:sldChg>
      <pc:sldChg chg="modSp add mod">
        <pc:chgData name="Greg Lowe" userId="7534e878-342d-4f39-9d87-1209c149b40d" providerId="ADAL" clId="{05863398-B925-5C28-A5E4-280A78A4A54C}" dt="2026-09-10T05:26:32.649" v="68" actId="207"/>
        <pc:sldMkLst>
          <pc:docMk/>
          <pc:sldMk cId="2327280454" sldId="2147470562"/>
        </pc:sldMkLst>
        <pc:spChg chg="mod">
          <ac:chgData name="Greg Lowe" userId="7534e878-342d-4f39-9d87-1209c149b40d" providerId="ADAL" clId="{05863398-B925-5C28-A5E4-280A78A4A54C}" dt="2026-09-10T05:26:32.649" v="68" actId="207"/>
          <ac:spMkLst>
            <pc:docMk/>
            <pc:sldMk cId="2327280454" sldId="2147470562"/>
            <ac:spMk id="13" creationId="{4B6FA3FB-4638-4C0D-61AE-1A4280251CEE}"/>
          </ac:spMkLst>
        </pc:spChg>
        <pc:spChg chg="mod">
          <ac:chgData name="Greg Lowe" userId="7534e878-342d-4f39-9d87-1209c149b40d" providerId="ADAL" clId="{05863398-B925-5C28-A5E4-280A78A4A54C}" dt="2026-09-10T05:26:32.649" v="68" actId="207"/>
          <ac:spMkLst>
            <pc:docMk/>
            <pc:sldMk cId="2327280454" sldId="2147470562"/>
            <ac:spMk id="15" creationId="{CD42DE8A-B142-D3AA-45C0-481B1F0AC35F}"/>
          </ac:spMkLst>
        </pc:spChg>
      </pc:sldChg>
      <pc:sldChg chg="add">
        <pc:chgData name="Greg Lowe" userId="7534e878-342d-4f39-9d87-1209c149b40d" providerId="ADAL" clId="{05863398-B925-5C28-A5E4-280A78A4A54C}" dt="2026-09-10T05:16:51.362" v="64"/>
        <pc:sldMkLst>
          <pc:docMk/>
          <pc:sldMk cId="3587867295" sldId="2147470563"/>
        </pc:sldMkLst>
      </pc:sldChg>
      <pc:sldChg chg="add">
        <pc:chgData name="Greg Lowe" userId="7534e878-342d-4f39-9d87-1209c149b40d" providerId="ADAL" clId="{05863398-B925-5C28-A5E4-280A78A4A54C}" dt="2026-09-10T05:16:51.362" v="64"/>
        <pc:sldMkLst>
          <pc:docMk/>
          <pc:sldMk cId="4055462071" sldId="2147470564"/>
        </pc:sldMkLst>
      </pc:sldChg>
      <pc:sldChg chg="add">
        <pc:chgData name="Greg Lowe" userId="7534e878-342d-4f39-9d87-1209c149b40d" providerId="ADAL" clId="{05863398-B925-5C28-A5E4-280A78A4A54C}" dt="2026-09-10T05:16:51.362" v="64"/>
        <pc:sldMkLst>
          <pc:docMk/>
          <pc:sldMk cId="4012853087" sldId="2147470565"/>
        </pc:sldMkLst>
      </pc:sldChg>
      <pc:sldChg chg="add">
        <pc:chgData name="Greg Lowe" userId="7534e878-342d-4f39-9d87-1209c149b40d" providerId="ADAL" clId="{05863398-B925-5C28-A5E4-280A78A4A54C}" dt="2026-09-10T05:16:51.362" v="64"/>
        <pc:sldMkLst>
          <pc:docMk/>
          <pc:sldMk cId="830196036" sldId="2147470566"/>
        </pc:sldMkLst>
      </pc:sldChg>
      <pc:sldChg chg="add">
        <pc:chgData name="Greg Lowe" userId="7534e878-342d-4f39-9d87-1209c149b40d" providerId="ADAL" clId="{05863398-B925-5C28-A5E4-280A78A4A54C}" dt="2026-09-10T05:16:51.362" v="64"/>
        <pc:sldMkLst>
          <pc:docMk/>
          <pc:sldMk cId="3210600728" sldId="2147470568"/>
        </pc:sldMkLst>
      </pc:sldChg>
      <pc:sldChg chg="add">
        <pc:chgData name="Greg Lowe" userId="7534e878-342d-4f39-9d87-1209c149b40d" providerId="ADAL" clId="{05863398-B925-5C28-A5E4-280A78A4A54C}" dt="2026-09-10T05:16:51.362" v="64"/>
        <pc:sldMkLst>
          <pc:docMk/>
          <pc:sldMk cId="162754234" sldId="2147470569"/>
        </pc:sldMkLst>
      </pc:sldChg>
      <pc:sldChg chg="add">
        <pc:chgData name="Greg Lowe" userId="7534e878-342d-4f39-9d87-1209c149b40d" providerId="ADAL" clId="{05863398-B925-5C28-A5E4-280A78A4A54C}" dt="2026-09-10T05:16:51.362" v="64"/>
        <pc:sldMkLst>
          <pc:docMk/>
          <pc:sldMk cId="631087917" sldId="2147470570"/>
        </pc:sldMkLst>
      </pc:sldChg>
      <pc:sldChg chg="modSp add mod">
        <pc:chgData name="Greg Lowe" userId="7534e878-342d-4f39-9d87-1209c149b40d" providerId="ADAL" clId="{05863398-B925-5C28-A5E4-280A78A4A54C}" dt="2026-09-10T05:35:23.475" v="152" actId="692"/>
        <pc:sldMkLst>
          <pc:docMk/>
          <pc:sldMk cId="4253067411" sldId="2147470571"/>
        </pc:sldMkLst>
        <pc:spChg chg="mod">
          <ac:chgData name="Greg Lowe" userId="7534e878-342d-4f39-9d87-1209c149b40d" providerId="ADAL" clId="{05863398-B925-5C28-A5E4-280A78A4A54C}" dt="2026-09-10T05:35:23.475" v="152" actId="692"/>
          <ac:spMkLst>
            <pc:docMk/>
            <pc:sldMk cId="4253067411" sldId="2147470571"/>
            <ac:spMk id="10" creationId="{184308EB-ECD7-2936-CBCF-4750116239BD}"/>
          </ac:spMkLst>
        </pc:spChg>
        <pc:spChg chg="mod">
          <ac:chgData name="Greg Lowe" userId="7534e878-342d-4f39-9d87-1209c149b40d" providerId="ADAL" clId="{05863398-B925-5C28-A5E4-280A78A4A54C}" dt="2026-09-10T05:35:23.475" v="152" actId="692"/>
          <ac:spMkLst>
            <pc:docMk/>
            <pc:sldMk cId="4253067411" sldId="2147470571"/>
            <ac:spMk id="12" creationId="{5541E7A6-CFE9-927C-3B00-B8E468303733}"/>
          </ac:spMkLst>
        </pc:spChg>
        <pc:spChg chg="mod">
          <ac:chgData name="Greg Lowe" userId="7534e878-342d-4f39-9d87-1209c149b40d" providerId="ADAL" clId="{05863398-B925-5C28-A5E4-280A78A4A54C}" dt="2026-09-10T05:35:23.475" v="152" actId="692"/>
          <ac:spMkLst>
            <pc:docMk/>
            <pc:sldMk cId="4253067411" sldId="2147470571"/>
            <ac:spMk id="14" creationId="{033B2E7A-4E61-2135-7FB0-133A5465C829}"/>
          </ac:spMkLst>
        </pc:spChg>
      </pc:sldChg>
      <pc:sldChg chg="add">
        <pc:chgData name="Greg Lowe" userId="7534e878-342d-4f39-9d87-1209c149b40d" providerId="ADAL" clId="{05863398-B925-5C28-A5E4-280A78A4A54C}" dt="2026-09-10T05:16:51.362" v="64"/>
        <pc:sldMkLst>
          <pc:docMk/>
          <pc:sldMk cId="320580956" sldId="2147470573"/>
        </pc:sldMkLst>
      </pc:sldChg>
      <pc:sldChg chg="add">
        <pc:chgData name="Greg Lowe" userId="7534e878-342d-4f39-9d87-1209c149b40d" providerId="ADAL" clId="{05863398-B925-5C28-A5E4-280A78A4A54C}" dt="2026-09-10T05:16:51.362" v="64"/>
        <pc:sldMkLst>
          <pc:docMk/>
          <pc:sldMk cId="4131751453" sldId="2147470581"/>
        </pc:sldMkLst>
      </pc:sldChg>
      <pc:sldChg chg="add">
        <pc:chgData name="Greg Lowe" userId="7534e878-342d-4f39-9d87-1209c149b40d" providerId="ADAL" clId="{05863398-B925-5C28-A5E4-280A78A4A54C}" dt="2026-09-10T05:16:51.362" v="64"/>
        <pc:sldMkLst>
          <pc:docMk/>
          <pc:sldMk cId="3846954679" sldId="2147470585"/>
        </pc:sldMkLst>
      </pc:sldChg>
      <pc:sldChg chg="modSp add mod">
        <pc:chgData name="Greg Lowe" userId="7534e878-342d-4f39-9d87-1209c149b40d" providerId="ADAL" clId="{05863398-B925-5C28-A5E4-280A78A4A54C}" dt="2026-09-10T05:28:28.475" v="86"/>
        <pc:sldMkLst>
          <pc:docMk/>
          <pc:sldMk cId="1699782657" sldId="2147470589"/>
        </pc:sldMkLst>
        <pc:spChg chg="mod">
          <ac:chgData name="Greg Lowe" userId="7534e878-342d-4f39-9d87-1209c149b40d" providerId="ADAL" clId="{05863398-B925-5C28-A5E4-280A78A4A54C}" dt="2026-09-10T05:28:28.475" v="86"/>
          <ac:spMkLst>
            <pc:docMk/>
            <pc:sldMk cId="1699782657" sldId="2147470589"/>
            <ac:spMk id="6" creationId="{3B2222FD-6F0F-B718-C770-B58328BCAA55}"/>
          </ac:spMkLst>
        </pc:spChg>
        <pc:spChg chg="mod">
          <ac:chgData name="Greg Lowe" userId="7534e878-342d-4f39-9d87-1209c149b40d" providerId="ADAL" clId="{05863398-B925-5C28-A5E4-280A78A4A54C}" dt="2026-09-10T05:28:28.475" v="86"/>
          <ac:spMkLst>
            <pc:docMk/>
            <pc:sldMk cId="1699782657" sldId="2147470589"/>
            <ac:spMk id="7" creationId="{7CC7B254-FFF4-BC1E-3CAC-EA047C144735}"/>
          </ac:spMkLst>
        </pc:spChg>
        <pc:spChg chg="mod">
          <ac:chgData name="Greg Lowe" userId="7534e878-342d-4f39-9d87-1209c149b40d" providerId="ADAL" clId="{05863398-B925-5C28-A5E4-280A78A4A54C}" dt="2026-09-10T05:28:28.475" v="86"/>
          <ac:spMkLst>
            <pc:docMk/>
            <pc:sldMk cId="1699782657" sldId="2147470589"/>
            <ac:spMk id="9" creationId="{0D7976A5-B4A2-9D46-5DF3-B57842D385E4}"/>
          </ac:spMkLst>
        </pc:spChg>
        <pc:spChg chg="mod">
          <ac:chgData name="Greg Lowe" userId="7534e878-342d-4f39-9d87-1209c149b40d" providerId="ADAL" clId="{05863398-B925-5C28-A5E4-280A78A4A54C}" dt="2026-09-10T05:28:28.475" v="86"/>
          <ac:spMkLst>
            <pc:docMk/>
            <pc:sldMk cId="1699782657" sldId="2147470589"/>
            <ac:spMk id="10" creationId="{575B9147-2161-7C1B-5D3D-537ED29DB326}"/>
          </ac:spMkLst>
        </pc:spChg>
      </pc:sldChg>
      <pc:sldChg chg="add">
        <pc:chgData name="Greg Lowe" userId="7534e878-342d-4f39-9d87-1209c149b40d" providerId="ADAL" clId="{05863398-B925-5C28-A5E4-280A78A4A54C}" dt="2026-09-10T05:16:51.362" v="64"/>
        <pc:sldMkLst>
          <pc:docMk/>
          <pc:sldMk cId="3104460038" sldId="2147470591"/>
        </pc:sldMkLst>
      </pc:sldChg>
      <pc:sldChg chg="add">
        <pc:chgData name="Greg Lowe" userId="7534e878-342d-4f39-9d87-1209c149b40d" providerId="ADAL" clId="{05863398-B925-5C28-A5E4-280A78A4A54C}" dt="2026-09-10T05:16:51.362" v="64"/>
        <pc:sldMkLst>
          <pc:docMk/>
          <pc:sldMk cId="1515557583" sldId="2147470592"/>
        </pc:sldMkLst>
      </pc:sldChg>
      <pc:sldChg chg="add">
        <pc:chgData name="Greg Lowe" userId="7534e878-342d-4f39-9d87-1209c149b40d" providerId="ADAL" clId="{05863398-B925-5C28-A5E4-280A78A4A54C}" dt="2026-09-10T05:16:51.362" v="64"/>
        <pc:sldMkLst>
          <pc:docMk/>
          <pc:sldMk cId="3519648680" sldId="2147470593"/>
        </pc:sldMkLst>
      </pc:sldChg>
      <pc:sldChg chg="add">
        <pc:chgData name="Greg Lowe" userId="7534e878-342d-4f39-9d87-1209c149b40d" providerId="ADAL" clId="{05863398-B925-5C28-A5E4-280A78A4A54C}" dt="2026-09-10T05:16:51.362" v="64"/>
        <pc:sldMkLst>
          <pc:docMk/>
          <pc:sldMk cId="4135289612" sldId="2147470596"/>
        </pc:sldMkLst>
      </pc:sldChg>
      <pc:sldChg chg="modSp add mod">
        <pc:chgData name="Greg Lowe" userId="7534e878-342d-4f39-9d87-1209c149b40d" providerId="ADAL" clId="{05863398-B925-5C28-A5E4-280A78A4A54C}" dt="2026-09-10T05:30:36.053" v="102" actId="692"/>
        <pc:sldMkLst>
          <pc:docMk/>
          <pc:sldMk cId="3121430550" sldId="2147470597"/>
        </pc:sldMkLst>
        <pc:cxnChg chg="mod">
          <ac:chgData name="Greg Lowe" userId="7534e878-342d-4f39-9d87-1209c149b40d" providerId="ADAL" clId="{05863398-B925-5C28-A5E4-280A78A4A54C}" dt="2026-09-10T05:30:36.053" v="102" actId="692"/>
          <ac:cxnSpMkLst>
            <pc:docMk/>
            <pc:sldMk cId="3121430550" sldId="2147470597"/>
            <ac:cxnSpMk id="12" creationId="{AAC74F13-33A5-CF17-E4DE-B5B22126FE39}"/>
          </ac:cxnSpMkLst>
        </pc:cxnChg>
        <pc:cxnChg chg="mod">
          <ac:chgData name="Greg Lowe" userId="7534e878-342d-4f39-9d87-1209c149b40d" providerId="ADAL" clId="{05863398-B925-5C28-A5E4-280A78A4A54C}" dt="2026-09-10T05:30:31.675" v="94" actId="692"/>
          <ac:cxnSpMkLst>
            <pc:docMk/>
            <pc:sldMk cId="3121430550" sldId="2147470597"/>
            <ac:cxnSpMk id="17" creationId="{4122D160-1254-AFD7-13D6-828303AD7F24}"/>
          </ac:cxnSpMkLst>
        </pc:cxnChg>
      </pc:sldChg>
      <pc:sldChg chg="add">
        <pc:chgData name="Greg Lowe" userId="7534e878-342d-4f39-9d87-1209c149b40d" providerId="ADAL" clId="{05863398-B925-5C28-A5E4-280A78A4A54C}" dt="2026-09-10T05:16:51.362" v="64"/>
        <pc:sldMkLst>
          <pc:docMk/>
          <pc:sldMk cId="2001506104" sldId="2147470607"/>
        </pc:sldMkLst>
      </pc:sldChg>
      <pc:sldChg chg="modSp add mod">
        <pc:chgData name="Greg Lowe" userId="7534e878-342d-4f39-9d87-1209c149b40d" providerId="ADAL" clId="{05863398-B925-5C28-A5E4-280A78A4A54C}" dt="2026-09-10T05:30:43.530" v="104" actId="1076"/>
        <pc:sldMkLst>
          <pc:docMk/>
          <pc:sldMk cId="1227141492" sldId="2147470608"/>
        </pc:sldMkLst>
        <pc:picChg chg="mod">
          <ac:chgData name="Greg Lowe" userId="7534e878-342d-4f39-9d87-1209c149b40d" providerId="ADAL" clId="{05863398-B925-5C28-A5E4-280A78A4A54C}" dt="2026-09-10T05:30:43.530" v="104" actId="1076"/>
          <ac:picMkLst>
            <pc:docMk/>
            <pc:sldMk cId="1227141492" sldId="2147470608"/>
            <ac:picMk id="7" creationId="{73B8C324-50AB-1226-3D00-6BA3E8BA34B3}"/>
          </ac:picMkLst>
        </pc:picChg>
      </pc:sldChg>
      <pc:sldChg chg="add">
        <pc:chgData name="Greg Lowe" userId="7534e878-342d-4f39-9d87-1209c149b40d" providerId="ADAL" clId="{05863398-B925-5C28-A5E4-280A78A4A54C}" dt="2026-09-10T05:16:51.362" v="64"/>
        <pc:sldMkLst>
          <pc:docMk/>
          <pc:sldMk cId="1162260503" sldId="2147470609"/>
        </pc:sldMkLst>
      </pc:sldChg>
      <pc:sldChg chg="add">
        <pc:chgData name="Greg Lowe" userId="7534e878-342d-4f39-9d87-1209c149b40d" providerId="ADAL" clId="{05863398-B925-5C28-A5E4-280A78A4A54C}" dt="2026-09-10T05:16:51.362" v="64"/>
        <pc:sldMkLst>
          <pc:docMk/>
          <pc:sldMk cId="2732923512" sldId="2147470610"/>
        </pc:sldMkLst>
      </pc:sldChg>
      <pc:sldChg chg="add">
        <pc:chgData name="Greg Lowe" userId="7534e878-342d-4f39-9d87-1209c149b40d" providerId="ADAL" clId="{05863398-B925-5C28-A5E4-280A78A4A54C}" dt="2026-09-10T05:16:51.362" v="64"/>
        <pc:sldMkLst>
          <pc:docMk/>
          <pc:sldMk cId="3368094048" sldId="2147470611"/>
        </pc:sldMkLst>
      </pc:sldChg>
      <pc:sldChg chg="add">
        <pc:chgData name="Greg Lowe" userId="7534e878-342d-4f39-9d87-1209c149b40d" providerId="ADAL" clId="{05863398-B925-5C28-A5E4-280A78A4A54C}" dt="2026-09-10T05:16:51.362" v="64"/>
        <pc:sldMkLst>
          <pc:docMk/>
          <pc:sldMk cId="2977315982" sldId="2147470612"/>
        </pc:sldMkLst>
      </pc:sldChg>
      <pc:sldChg chg="add">
        <pc:chgData name="Greg Lowe" userId="7534e878-342d-4f39-9d87-1209c149b40d" providerId="ADAL" clId="{05863398-B925-5C28-A5E4-280A78A4A54C}" dt="2026-09-10T05:16:51.362" v="64"/>
        <pc:sldMkLst>
          <pc:docMk/>
          <pc:sldMk cId="4279056045" sldId="2147470613"/>
        </pc:sldMkLst>
      </pc:sldChg>
      <pc:sldChg chg="add">
        <pc:chgData name="Greg Lowe" userId="7534e878-342d-4f39-9d87-1209c149b40d" providerId="ADAL" clId="{05863398-B925-5C28-A5E4-280A78A4A54C}" dt="2026-09-10T05:16:51.362" v="64"/>
        <pc:sldMkLst>
          <pc:docMk/>
          <pc:sldMk cId="3427490450" sldId="2147470614"/>
        </pc:sldMkLst>
      </pc:sldChg>
      <pc:sldChg chg="add">
        <pc:chgData name="Greg Lowe" userId="7534e878-342d-4f39-9d87-1209c149b40d" providerId="ADAL" clId="{05863398-B925-5C28-A5E4-280A78A4A54C}" dt="2026-09-10T05:16:51.362" v="64"/>
        <pc:sldMkLst>
          <pc:docMk/>
          <pc:sldMk cId="2743631191" sldId="2147470615"/>
        </pc:sldMkLst>
      </pc:sldChg>
      <pc:sldChg chg="add">
        <pc:chgData name="Greg Lowe" userId="7534e878-342d-4f39-9d87-1209c149b40d" providerId="ADAL" clId="{05863398-B925-5C28-A5E4-280A78A4A54C}" dt="2026-09-10T05:16:51.362" v="64"/>
        <pc:sldMkLst>
          <pc:docMk/>
          <pc:sldMk cId="3591948747" sldId="2147470616"/>
        </pc:sldMkLst>
      </pc:sldChg>
      <pc:sldChg chg="add">
        <pc:chgData name="Greg Lowe" userId="7534e878-342d-4f39-9d87-1209c149b40d" providerId="ADAL" clId="{05863398-B925-5C28-A5E4-280A78A4A54C}" dt="2026-09-10T05:16:51.362" v="64"/>
        <pc:sldMkLst>
          <pc:docMk/>
          <pc:sldMk cId="2125355097" sldId="2147470617"/>
        </pc:sldMkLst>
      </pc:sldChg>
      <pc:sldChg chg="add">
        <pc:chgData name="Greg Lowe" userId="7534e878-342d-4f39-9d87-1209c149b40d" providerId="ADAL" clId="{05863398-B925-5C28-A5E4-280A78A4A54C}" dt="2026-09-10T05:16:51.362" v="64"/>
        <pc:sldMkLst>
          <pc:docMk/>
          <pc:sldMk cId="2751074561" sldId="2147470618"/>
        </pc:sldMkLst>
      </pc:sldChg>
      <pc:sldChg chg="add">
        <pc:chgData name="Greg Lowe" userId="7534e878-342d-4f39-9d87-1209c149b40d" providerId="ADAL" clId="{05863398-B925-5C28-A5E4-280A78A4A54C}" dt="2026-09-10T05:16:51.362" v="64"/>
        <pc:sldMkLst>
          <pc:docMk/>
          <pc:sldMk cId="1403814067" sldId="2147470619"/>
        </pc:sldMkLst>
      </pc:sldChg>
      <pc:sldChg chg="add">
        <pc:chgData name="Greg Lowe" userId="7534e878-342d-4f39-9d87-1209c149b40d" providerId="ADAL" clId="{05863398-B925-5C28-A5E4-280A78A4A54C}" dt="2026-09-10T05:16:51.362" v="64"/>
        <pc:sldMkLst>
          <pc:docMk/>
          <pc:sldMk cId="264938592" sldId="2147470620"/>
        </pc:sldMkLst>
      </pc:sldChg>
      <pc:sldChg chg="add">
        <pc:chgData name="Greg Lowe" userId="7534e878-342d-4f39-9d87-1209c149b40d" providerId="ADAL" clId="{05863398-B925-5C28-A5E4-280A78A4A54C}" dt="2026-09-10T05:16:51.362" v="64"/>
        <pc:sldMkLst>
          <pc:docMk/>
          <pc:sldMk cId="3437404693" sldId="2147470621"/>
        </pc:sldMkLst>
      </pc:sldChg>
      <pc:sldChg chg="add">
        <pc:chgData name="Greg Lowe" userId="7534e878-342d-4f39-9d87-1209c149b40d" providerId="ADAL" clId="{05863398-B925-5C28-A5E4-280A78A4A54C}" dt="2026-09-10T05:16:51.362" v="64"/>
        <pc:sldMkLst>
          <pc:docMk/>
          <pc:sldMk cId="3106596324" sldId="2147470622"/>
        </pc:sldMkLst>
      </pc:sldChg>
      <pc:sldChg chg="add">
        <pc:chgData name="Greg Lowe" userId="7534e878-342d-4f39-9d87-1209c149b40d" providerId="ADAL" clId="{05863398-B925-5C28-A5E4-280A78A4A54C}" dt="2026-09-10T05:16:51.362" v="64"/>
        <pc:sldMkLst>
          <pc:docMk/>
          <pc:sldMk cId="3769860726" sldId="2147470623"/>
        </pc:sldMkLst>
      </pc:sldChg>
      <pc:sldChg chg="add">
        <pc:chgData name="Greg Lowe" userId="7534e878-342d-4f39-9d87-1209c149b40d" providerId="ADAL" clId="{05863398-B925-5C28-A5E4-280A78A4A54C}" dt="2026-09-10T05:16:51.362" v="64"/>
        <pc:sldMkLst>
          <pc:docMk/>
          <pc:sldMk cId="1634221830" sldId="2147470624"/>
        </pc:sldMkLst>
      </pc:sldChg>
      <pc:sldChg chg="add">
        <pc:chgData name="Greg Lowe" userId="7534e878-342d-4f39-9d87-1209c149b40d" providerId="ADAL" clId="{05863398-B925-5C28-A5E4-280A78A4A54C}" dt="2026-09-10T05:16:51.362" v="64"/>
        <pc:sldMkLst>
          <pc:docMk/>
          <pc:sldMk cId="1026758336" sldId="2147470626"/>
        </pc:sldMkLst>
      </pc:sldChg>
      <pc:sldChg chg="add">
        <pc:chgData name="Greg Lowe" userId="7534e878-342d-4f39-9d87-1209c149b40d" providerId="ADAL" clId="{05863398-B925-5C28-A5E4-280A78A4A54C}" dt="2026-09-10T05:16:51.362" v="64"/>
        <pc:sldMkLst>
          <pc:docMk/>
          <pc:sldMk cId="2311589130" sldId="2147470628"/>
        </pc:sldMkLst>
      </pc:sldChg>
      <pc:sldChg chg="add">
        <pc:chgData name="Greg Lowe" userId="7534e878-342d-4f39-9d87-1209c149b40d" providerId="ADAL" clId="{05863398-B925-5C28-A5E4-280A78A4A54C}" dt="2026-09-10T05:16:51.362" v="64"/>
        <pc:sldMkLst>
          <pc:docMk/>
          <pc:sldMk cId="1528108608" sldId="2147470630"/>
        </pc:sldMkLst>
      </pc:sldChg>
      <pc:sldChg chg="add">
        <pc:chgData name="Greg Lowe" userId="7534e878-342d-4f39-9d87-1209c149b40d" providerId="ADAL" clId="{05863398-B925-5C28-A5E4-280A78A4A54C}" dt="2026-09-10T05:16:51.362" v="64"/>
        <pc:sldMkLst>
          <pc:docMk/>
          <pc:sldMk cId="2782134381" sldId="2147470631"/>
        </pc:sldMkLst>
      </pc:sldChg>
      <pc:sldChg chg="add">
        <pc:chgData name="Greg Lowe" userId="7534e878-342d-4f39-9d87-1209c149b40d" providerId="ADAL" clId="{05863398-B925-5C28-A5E4-280A78A4A54C}" dt="2026-09-10T05:16:51.362" v="64"/>
        <pc:sldMkLst>
          <pc:docMk/>
          <pc:sldMk cId="2100127283" sldId="2147470640"/>
        </pc:sldMkLst>
      </pc:sldChg>
      <pc:sldChg chg="add">
        <pc:chgData name="Greg Lowe" userId="7534e878-342d-4f39-9d87-1209c149b40d" providerId="ADAL" clId="{05863398-B925-5C28-A5E4-280A78A4A54C}" dt="2026-09-10T05:16:51.362" v="64"/>
        <pc:sldMkLst>
          <pc:docMk/>
          <pc:sldMk cId="683976797" sldId="2147470641"/>
        </pc:sldMkLst>
      </pc:sldChg>
      <pc:sldChg chg="add">
        <pc:chgData name="Greg Lowe" userId="7534e878-342d-4f39-9d87-1209c149b40d" providerId="ADAL" clId="{05863398-B925-5C28-A5E4-280A78A4A54C}" dt="2026-09-10T05:16:51.362" v="64"/>
        <pc:sldMkLst>
          <pc:docMk/>
          <pc:sldMk cId="4248582563" sldId="2147470642"/>
        </pc:sldMkLst>
      </pc:sldChg>
      <pc:sldChg chg="add">
        <pc:chgData name="Greg Lowe" userId="7534e878-342d-4f39-9d87-1209c149b40d" providerId="ADAL" clId="{05863398-B925-5C28-A5E4-280A78A4A54C}" dt="2026-09-10T05:16:51.362" v="64"/>
        <pc:sldMkLst>
          <pc:docMk/>
          <pc:sldMk cId="1202431592" sldId="2147470643"/>
        </pc:sldMkLst>
      </pc:sldChg>
      <pc:sldChg chg="add">
        <pc:chgData name="Greg Lowe" userId="7534e878-342d-4f39-9d87-1209c149b40d" providerId="ADAL" clId="{05863398-B925-5C28-A5E4-280A78A4A54C}" dt="2026-09-10T05:16:51.362" v="64"/>
        <pc:sldMkLst>
          <pc:docMk/>
          <pc:sldMk cId="3173576311" sldId="2147470644"/>
        </pc:sldMkLst>
      </pc:sldChg>
      <pc:sldChg chg="add">
        <pc:chgData name="Greg Lowe" userId="7534e878-342d-4f39-9d87-1209c149b40d" providerId="ADAL" clId="{05863398-B925-5C28-A5E4-280A78A4A54C}" dt="2026-09-10T05:16:51.362" v="64"/>
        <pc:sldMkLst>
          <pc:docMk/>
          <pc:sldMk cId="1001836476" sldId="2147470647"/>
        </pc:sldMkLst>
      </pc:sldChg>
      <pc:sldChg chg="add">
        <pc:chgData name="Greg Lowe" userId="7534e878-342d-4f39-9d87-1209c149b40d" providerId="ADAL" clId="{05863398-B925-5C28-A5E4-280A78A4A54C}" dt="2026-09-10T05:16:51.362" v="64"/>
        <pc:sldMkLst>
          <pc:docMk/>
          <pc:sldMk cId="354508160" sldId="2147470649"/>
        </pc:sldMkLst>
      </pc:sldChg>
      <pc:sldChg chg="add">
        <pc:chgData name="Greg Lowe" userId="7534e878-342d-4f39-9d87-1209c149b40d" providerId="ADAL" clId="{05863398-B925-5C28-A5E4-280A78A4A54C}" dt="2026-09-10T05:16:51.362" v="64"/>
        <pc:sldMkLst>
          <pc:docMk/>
          <pc:sldMk cId="1802838983" sldId="2147470651"/>
        </pc:sldMkLst>
      </pc:sldChg>
      <pc:sldChg chg="add">
        <pc:chgData name="Greg Lowe" userId="7534e878-342d-4f39-9d87-1209c149b40d" providerId="ADAL" clId="{05863398-B925-5C28-A5E4-280A78A4A54C}" dt="2026-09-10T05:16:51.362" v="64"/>
        <pc:sldMkLst>
          <pc:docMk/>
          <pc:sldMk cId="4170009999" sldId="2147470657"/>
        </pc:sldMkLst>
      </pc:sldChg>
      <pc:sldChg chg="add">
        <pc:chgData name="Greg Lowe" userId="7534e878-342d-4f39-9d87-1209c149b40d" providerId="ADAL" clId="{05863398-B925-5C28-A5E4-280A78A4A54C}" dt="2026-09-10T05:16:51.362" v="64"/>
        <pc:sldMkLst>
          <pc:docMk/>
          <pc:sldMk cId="1323435616" sldId="2147470658"/>
        </pc:sldMkLst>
      </pc:sldChg>
      <pc:sldChg chg="add">
        <pc:chgData name="Greg Lowe" userId="7534e878-342d-4f39-9d87-1209c149b40d" providerId="ADAL" clId="{05863398-B925-5C28-A5E4-280A78A4A54C}" dt="2026-09-10T05:16:51.362" v="64"/>
        <pc:sldMkLst>
          <pc:docMk/>
          <pc:sldMk cId="2095359156" sldId="2147470663"/>
        </pc:sldMkLst>
      </pc:sldChg>
      <pc:sldChg chg="add">
        <pc:chgData name="Greg Lowe" userId="7534e878-342d-4f39-9d87-1209c149b40d" providerId="ADAL" clId="{05863398-B925-5C28-A5E4-280A78A4A54C}" dt="2026-09-10T05:16:51.362" v="64"/>
        <pc:sldMkLst>
          <pc:docMk/>
          <pc:sldMk cId="1557499074" sldId="2147472388"/>
        </pc:sldMkLst>
      </pc:sldChg>
      <pc:sldChg chg="add">
        <pc:chgData name="Greg Lowe" userId="7534e878-342d-4f39-9d87-1209c149b40d" providerId="ADAL" clId="{05863398-B925-5C28-A5E4-280A78A4A54C}" dt="2026-09-10T05:16:51.362" v="64"/>
        <pc:sldMkLst>
          <pc:docMk/>
          <pc:sldMk cId="2645454082" sldId="2147472389"/>
        </pc:sldMkLst>
      </pc:sldChg>
      <pc:sldChg chg="add">
        <pc:chgData name="Greg Lowe" userId="7534e878-342d-4f39-9d87-1209c149b40d" providerId="ADAL" clId="{05863398-B925-5C28-A5E4-280A78A4A54C}" dt="2026-09-10T05:16:51.362" v="64"/>
        <pc:sldMkLst>
          <pc:docMk/>
          <pc:sldMk cId="3566934227" sldId="2147472390"/>
        </pc:sldMkLst>
      </pc:sldChg>
      <pc:sldChg chg="add">
        <pc:chgData name="Greg Lowe" userId="7534e878-342d-4f39-9d87-1209c149b40d" providerId="ADAL" clId="{05863398-B925-5C28-A5E4-280A78A4A54C}" dt="2026-09-10T05:16:51.362" v="64"/>
        <pc:sldMkLst>
          <pc:docMk/>
          <pc:sldMk cId="2362722632" sldId="2147472392"/>
        </pc:sldMkLst>
      </pc:sldChg>
      <pc:sldChg chg="add">
        <pc:chgData name="Greg Lowe" userId="7534e878-342d-4f39-9d87-1209c149b40d" providerId="ADAL" clId="{05863398-B925-5C28-A5E4-280A78A4A54C}" dt="2026-09-10T05:16:51.362" v="64"/>
        <pc:sldMkLst>
          <pc:docMk/>
          <pc:sldMk cId="521000703" sldId="2147472393"/>
        </pc:sldMkLst>
      </pc:sldChg>
      <pc:sldChg chg="modSp add">
        <pc:chgData name="Greg Lowe" userId="7534e878-342d-4f39-9d87-1209c149b40d" providerId="ADAL" clId="{05863398-B925-5C28-A5E4-280A78A4A54C}" dt="2026-09-10T05:36:25.794" v="157" actId="13926"/>
        <pc:sldMkLst>
          <pc:docMk/>
          <pc:sldMk cId="1664468927" sldId="2147472394"/>
        </pc:sldMkLst>
        <pc:spChg chg="mod">
          <ac:chgData name="Greg Lowe" userId="7534e878-342d-4f39-9d87-1209c149b40d" providerId="ADAL" clId="{05863398-B925-5C28-A5E4-280A78A4A54C}" dt="2026-09-10T05:36:17.149" v="155" actId="207"/>
          <ac:spMkLst>
            <pc:docMk/>
            <pc:sldMk cId="1664468927" sldId="2147472394"/>
            <ac:spMk id="6" creationId="{3CB95777-2903-7DEC-35B6-5B5E5B6C6224}"/>
          </ac:spMkLst>
        </pc:spChg>
        <pc:spChg chg="mod">
          <ac:chgData name="Greg Lowe" userId="7534e878-342d-4f39-9d87-1209c149b40d" providerId="ADAL" clId="{05863398-B925-5C28-A5E4-280A78A4A54C}" dt="2026-09-10T05:36:25.794" v="157" actId="13926"/>
          <ac:spMkLst>
            <pc:docMk/>
            <pc:sldMk cId="1664468927" sldId="2147472394"/>
            <ac:spMk id="10" creationId="{0674A6A5-325B-E024-DB6C-0FEF33914A39}"/>
          </ac:spMkLst>
        </pc:spChg>
      </pc:sldChg>
      <pc:sldChg chg="add">
        <pc:chgData name="Greg Lowe" userId="7534e878-342d-4f39-9d87-1209c149b40d" providerId="ADAL" clId="{05863398-B925-5C28-A5E4-280A78A4A54C}" dt="2026-09-10T05:16:51.362" v="64"/>
        <pc:sldMkLst>
          <pc:docMk/>
          <pc:sldMk cId="306304614" sldId="2147472395"/>
        </pc:sldMkLst>
      </pc:sldChg>
      <pc:sldChg chg="add">
        <pc:chgData name="Greg Lowe" userId="7534e878-342d-4f39-9d87-1209c149b40d" providerId="ADAL" clId="{05863398-B925-5C28-A5E4-280A78A4A54C}" dt="2026-09-10T05:16:51.362" v="64"/>
        <pc:sldMkLst>
          <pc:docMk/>
          <pc:sldMk cId="3151351265" sldId="2147472396"/>
        </pc:sldMkLst>
      </pc:sldChg>
      <pc:sldChg chg="add">
        <pc:chgData name="Greg Lowe" userId="7534e878-342d-4f39-9d87-1209c149b40d" providerId="ADAL" clId="{05863398-B925-5C28-A5E4-280A78A4A54C}" dt="2026-09-10T05:16:51.362" v="64"/>
        <pc:sldMkLst>
          <pc:docMk/>
          <pc:sldMk cId="2042160351" sldId="2147472398"/>
        </pc:sldMkLst>
      </pc:sldChg>
      <pc:sldChg chg="add">
        <pc:chgData name="Greg Lowe" userId="7534e878-342d-4f39-9d87-1209c149b40d" providerId="ADAL" clId="{05863398-B925-5C28-A5E4-280A78A4A54C}" dt="2026-09-10T05:16:51.362" v="64"/>
        <pc:sldMkLst>
          <pc:docMk/>
          <pc:sldMk cId="975766210" sldId="2147472399"/>
        </pc:sldMkLst>
      </pc:sldChg>
      <pc:sldChg chg="modSp add mod">
        <pc:chgData name="Greg Lowe" userId="7534e878-342d-4f39-9d87-1209c149b40d" providerId="ADAL" clId="{05863398-B925-5C28-A5E4-280A78A4A54C}" dt="2026-09-10T05:43:21.861" v="159"/>
        <pc:sldMkLst>
          <pc:docMk/>
          <pc:sldMk cId="3438159762" sldId="2147472401"/>
        </pc:sldMkLst>
        <pc:graphicFrameChg chg="modGraphic">
          <ac:chgData name="Greg Lowe" userId="7534e878-342d-4f39-9d87-1209c149b40d" providerId="ADAL" clId="{05863398-B925-5C28-A5E4-280A78A4A54C}" dt="2026-09-10T05:43:21.861" v="159"/>
          <ac:graphicFrameMkLst>
            <pc:docMk/>
            <pc:sldMk cId="3438159762" sldId="2147472401"/>
            <ac:graphicFrameMk id="3" creationId="{5713CED8-1EB1-65C0-0677-DE226563C1BA}"/>
          </ac:graphicFrameMkLst>
        </pc:graphicFrameChg>
      </pc:sldChg>
      <pc:sldChg chg="add">
        <pc:chgData name="Greg Lowe" userId="7534e878-342d-4f39-9d87-1209c149b40d" providerId="ADAL" clId="{05863398-B925-5C28-A5E4-280A78A4A54C}" dt="2026-09-10T05:16:51.362" v="64"/>
        <pc:sldMkLst>
          <pc:docMk/>
          <pc:sldMk cId="275553851" sldId="2147472402"/>
        </pc:sldMkLst>
      </pc:sldChg>
      <pc:sldChg chg="add">
        <pc:chgData name="Greg Lowe" userId="7534e878-342d-4f39-9d87-1209c149b40d" providerId="ADAL" clId="{05863398-B925-5C28-A5E4-280A78A4A54C}" dt="2026-09-10T05:16:51.362" v="64"/>
        <pc:sldMkLst>
          <pc:docMk/>
          <pc:sldMk cId="2395167112" sldId="2147472403"/>
        </pc:sldMkLst>
      </pc:sldChg>
      <pc:sldChg chg="add">
        <pc:chgData name="Greg Lowe" userId="7534e878-342d-4f39-9d87-1209c149b40d" providerId="ADAL" clId="{05863398-B925-5C28-A5E4-280A78A4A54C}" dt="2026-09-10T05:16:51.362" v="64"/>
        <pc:sldMkLst>
          <pc:docMk/>
          <pc:sldMk cId="2501138143" sldId="2147472404"/>
        </pc:sldMkLst>
      </pc:sldChg>
      <pc:sldChg chg="add">
        <pc:chgData name="Greg Lowe" userId="7534e878-342d-4f39-9d87-1209c149b40d" providerId="ADAL" clId="{05863398-B925-5C28-A5E4-280A78A4A54C}" dt="2026-09-10T05:16:51.362" v="64"/>
        <pc:sldMkLst>
          <pc:docMk/>
          <pc:sldMk cId="2560876597" sldId="2147472405"/>
        </pc:sldMkLst>
      </pc:sldChg>
      <pc:sldChg chg="modSp add mod">
        <pc:chgData name="Greg Lowe" userId="7534e878-342d-4f39-9d87-1209c149b40d" providerId="ADAL" clId="{05863398-B925-5C28-A5E4-280A78A4A54C}" dt="2026-09-10T05:34:44.624" v="142" actId="207"/>
        <pc:sldMkLst>
          <pc:docMk/>
          <pc:sldMk cId="2607468778" sldId="2147472406"/>
        </pc:sldMkLst>
        <pc:graphicFrameChg chg="modGraphic">
          <ac:chgData name="Greg Lowe" userId="7534e878-342d-4f39-9d87-1209c149b40d" providerId="ADAL" clId="{05863398-B925-5C28-A5E4-280A78A4A54C}" dt="2026-09-10T05:34:44.624" v="142" actId="207"/>
          <ac:graphicFrameMkLst>
            <pc:docMk/>
            <pc:sldMk cId="2607468778" sldId="2147472406"/>
            <ac:graphicFrameMk id="8" creationId="{7935A8CD-7784-41AB-E7FC-66C29BBE3856}"/>
          </ac:graphicFrameMkLst>
        </pc:graphicFrameChg>
      </pc:sldChg>
      <pc:sldChg chg="modSp add mod">
        <pc:chgData name="Greg Lowe" userId="7534e878-342d-4f39-9d87-1209c149b40d" providerId="ADAL" clId="{05863398-B925-5C28-A5E4-280A78A4A54C}" dt="2026-09-13T23:06:19.577" v="175" actId="13244"/>
        <pc:sldMkLst>
          <pc:docMk/>
          <pc:sldMk cId="4078224494" sldId="2147472407"/>
        </pc:sldMkLst>
        <pc:spChg chg="ord">
          <ac:chgData name="Greg Lowe" userId="7534e878-342d-4f39-9d87-1209c149b40d" providerId="ADAL" clId="{05863398-B925-5C28-A5E4-280A78A4A54C}" dt="2026-09-13T23:06:19.577" v="175" actId="13244"/>
          <ac:spMkLst>
            <pc:docMk/>
            <pc:sldMk cId="4078224494" sldId="2147472407"/>
            <ac:spMk id="2" creationId="{D65C29B7-886C-AF9E-BDBD-23EB2ED06F92}"/>
          </ac:spMkLst>
        </pc:spChg>
      </pc:sldChg>
      <pc:sldChg chg="add">
        <pc:chgData name="Greg Lowe" userId="7534e878-342d-4f39-9d87-1209c149b40d" providerId="ADAL" clId="{05863398-B925-5C28-A5E4-280A78A4A54C}" dt="2026-09-10T05:16:51.362" v="64"/>
        <pc:sldMkLst>
          <pc:docMk/>
          <pc:sldMk cId="3734938663" sldId="2147472408"/>
        </pc:sldMkLst>
      </pc:sldChg>
      <pc:sldChg chg="add">
        <pc:chgData name="Greg Lowe" userId="7534e878-342d-4f39-9d87-1209c149b40d" providerId="ADAL" clId="{05863398-B925-5C28-A5E4-280A78A4A54C}" dt="2026-09-10T05:16:51.362" v="64"/>
        <pc:sldMkLst>
          <pc:docMk/>
          <pc:sldMk cId="1084625737" sldId="2147472409"/>
        </pc:sldMkLst>
      </pc:sldChg>
      <pc:sldChg chg="add">
        <pc:chgData name="Greg Lowe" userId="7534e878-342d-4f39-9d87-1209c149b40d" providerId="ADAL" clId="{05863398-B925-5C28-A5E4-280A78A4A54C}" dt="2026-09-10T05:16:51.362" v="64"/>
        <pc:sldMkLst>
          <pc:docMk/>
          <pc:sldMk cId="1604919887" sldId="2147472410"/>
        </pc:sldMkLst>
      </pc:sldChg>
      <pc:sldChg chg="add">
        <pc:chgData name="Greg Lowe" userId="7534e878-342d-4f39-9d87-1209c149b40d" providerId="ADAL" clId="{05863398-B925-5C28-A5E4-280A78A4A54C}" dt="2026-09-10T05:16:51.362" v="64"/>
        <pc:sldMkLst>
          <pc:docMk/>
          <pc:sldMk cId="2414977517" sldId="2147472414"/>
        </pc:sldMkLst>
      </pc:sldChg>
      <pc:sldChg chg="add">
        <pc:chgData name="Greg Lowe" userId="7534e878-342d-4f39-9d87-1209c149b40d" providerId="ADAL" clId="{05863398-B925-5C28-A5E4-280A78A4A54C}" dt="2026-09-10T05:16:51.362" v="64"/>
        <pc:sldMkLst>
          <pc:docMk/>
          <pc:sldMk cId="636891964" sldId="2147472415"/>
        </pc:sldMkLst>
      </pc:sldChg>
      <pc:sldChg chg="modSp add mod">
        <pc:chgData name="Greg Lowe" userId="7534e878-342d-4f39-9d87-1209c149b40d" providerId="ADAL" clId="{05863398-B925-5C28-A5E4-280A78A4A54C}" dt="2026-09-13T23:06:59.249" v="176" actId="13244"/>
        <pc:sldMkLst>
          <pc:docMk/>
          <pc:sldMk cId="552620568" sldId="2147472417"/>
        </pc:sldMkLst>
        <pc:spChg chg="ord">
          <ac:chgData name="Greg Lowe" userId="7534e878-342d-4f39-9d87-1209c149b40d" providerId="ADAL" clId="{05863398-B925-5C28-A5E4-280A78A4A54C}" dt="2026-09-13T23:06:59.249" v="176" actId="13244"/>
          <ac:spMkLst>
            <pc:docMk/>
            <pc:sldMk cId="552620568" sldId="2147472417"/>
            <ac:spMk id="2" creationId="{A1016F87-FCE4-5E78-0513-897720370062}"/>
          </ac:spMkLst>
        </pc:spChg>
      </pc:sldChg>
      <pc:sldChg chg="add">
        <pc:chgData name="Greg Lowe" userId="7534e878-342d-4f39-9d87-1209c149b40d" providerId="ADAL" clId="{05863398-B925-5C28-A5E4-280A78A4A54C}" dt="2026-09-10T05:16:51.362" v="64"/>
        <pc:sldMkLst>
          <pc:docMk/>
          <pc:sldMk cId="3871064718" sldId="2147472418"/>
        </pc:sldMkLst>
      </pc:sldChg>
      <pc:sldChg chg="modSp add mod">
        <pc:chgData name="Greg Lowe" userId="7534e878-342d-4f39-9d87-1209c149b40d" providerId="ADAL" clId="{05863398-B925-5C28-A5E4-280A78A4A54C}" dt="2026-09-13T23:09:10.100" v="178" actId="13244"/>
        <pc:sldMkLst>
          <pc:docMk/>
          <pc:sldMk cId="3632854775" sldId="2147472419"/>
        </pc:sldMkLst>
        <pc:spChg chg="ord">
          <ac:chgData name="Greg Lowe" userId="7534e878-342d-4f39-9d87-1209c149b40d" providerId="ADAL" clId="{05863398-B925-5C28-A5E4-280A78A4A54C}" dt="2026-09-13T23:09:03.682" v="177" actId="13244"/>
          <ac:spMkLst>
            <pc:docMk/>
            <pc:sldMk cId="3632854775" sldId="2147472419"/>
            <ac:spMk id="2" creationId="{2FA3FEA0-82E7-C527-5AFC-D7FDF60D4B41}"/>
          </ac:spMkLst>
        </pc:spChg>
        <pc:picChg chg="ord">
          <ac:chgData name="Greg Lowe" userId="7534e878-342d-4f39-9d87-1209c149b40d" providerId="ADAL" clId="{05863398-B925-5C28-A5E4-280A78A4A54C}" dt="2026-09-13T23:09:10.100" v="178" actId="13244"/>
          <ac:picMkLst>
            <pc:docMk/>
            <pc:sldMk cId="3632854775" sldId="2147472419"/>
            <ac:picMk id="7" creationId="{20C5909B-0000-DC84-9D2A-0739C7DE0743}"/>
          </ac:picMkLst>
        </pc:picChg>
      </pc:sldChg>
      <pc:sldChg chg="add">
        <pc:chgData name="Greg Lowe" userId="7534e878-342d-4f39-9d87-1209c149b40d" providerId="ADAL" clId="{05863398-B925-5C28-A5E4-280A78A4A54C}" dt="2026-09-10T05:16:51.362" v="64"/>
        <pc:sldMkLst>
          <pc:docMk/>
          <pc:sldMk cId="2431376224" sldId="2147472420"/>
        </pc:sldMkLst>
      </pc:sldChg>
      <pc:sldChg chg="modSp add mod">
        <pc:chgData name="Greg Lowe" userId="7534e878-342d-4f39-9d87-1209c149b40d" providerId="ADAL" clId="{05863398-B925-5C28-A5E4-280A78A4A54C}" dt="2026-09-13T23:00:36.431" v="172" actId="962"/>
        <pc:sldMkLst>
          <pc:docMk/>
          <pc:sldMk cId="3955868388" sldId="2147472421"/>
        </pc:sldMkLst>
      </pc:sldChg>
      <pc:sldChg chg="add">
        <pc:chgData name="Greg Lowe" userId="7534e878-342d-4f39-9d87-1209c149b40d" providerId="ADAL" clId="{05863398-B925-5C28-A5E4-280A78A4A54C}" dt="2026-09-10T05:16:51.362" v="64"/>
        <pc:sldMkLst>
          <pc:docMk/>
          <pc:sldMk cId="3372372147" sldId="2147472422"/>
        </pc:sldMkLst>
      </pc:sldChg>
      <pc:sldChg chg="add">
        <pc:chgData name="Greg Lowe" userId="7534e878-342d-4f39-9d87-1209c149b40d" providerId="ADAL" clId="{05863398-B925-5C28-A5E4-280A78A4A54C}" dt="2026-09-10T05:16:51.362" v="64"/>
        <pc:sldMkLst>
          <pc:docMk/>
          <pc:sldMk cId="449245579" sldId="2147472423"/>
        </pc:sldMkLst>
      </pc:sldChg>
      <pc:sldChg chg="add">
        <pc:chgData name="Greg Lowe" userId="7534e878-342d-4f39-9d87-1209c149b40d" providerId="ADAL" clId="{05863398-B925-5C28-A5E4-280A78A4A54C}" dt="2026-09-10T05:16:51.362" v="64"/>
        <pc:sldMkLst>
          <pc:docMk/>
          <pc:sldMk cId="3623136721" sldId="2147472424"/>
        </pc:sldMkLst>
      </pc:sldChg>
      <pc:sldChg chg="add">
        <pc:chgData name="Greg Lowe" userId="7534e878-342d-4f39-9d87-1209c149b40d" providerId="ADAL" clId="{05863398-B925-5C28-A5E4-280A78A4A54C}" dt="2026-09-10T05:16:51.362" v="64"/>
        <pc:sldMkLst>
          <pc:docMk/>
          <pc:sldMk cId="1778686069" sldId="2147472425"/>
        </pc:sldMkLst>
      </pc:sldChg>
      <pc:sldChg chg="add">
        <pc:chgData name="Greg Lowe" userId="7534e878-342d-4f39-9d87-1209c149b40d" providerId="ADAL" clId="{05863398-B925-5C28-A5E4-280A78A4A54C}" dt="2026-09-10T05:16:51.362" v="64"/>
        <pc:sldMkLst>
          <pc:docMk/>
          <pc:sldMk cId="2414609366" sldId="2147472426"/>
        </pc:sldMkLst>
      </pc:sldChg>
      <pc:sldChg chg="add">
        <pc:chgData name="Greg Lowe" userId="7534e878-342d-4f39-9d87-1209c149b40d" providerId="ADAL" clId="{05863398-B925-5C28-A5E4-280A78A4A54C}" dt="2026-09-10T05:16:51.362" v="64"/>
        <pc:sldMkLst>
          <pc:docMk/>
          <pc:sldMk cId="1399774029" sldId="2147472427"/>
        </pc:sldMkLst>
      </pc:sldChg>
      <pc:sldChg chg="add">
        <pc:chgData name="Greg Lowe" userId="7534e878-342d-4f39-9d87-1209c149b40d" providerId="ADAL" clId="{05863398-B925-5C28-A5E4-280A78A4A54C}" dt="2026-09-10T05:16:51.362" v="64"/>
        <pc:sldMkLst>
          <pc:docMk/>
          <pc:sldMk cId="2644074191" sldId="2147472428"/>
        </pc:sldMkLst>
      </pc:sldChg>
      <pc:sldChg chg="add">
        <pc:chgData name="Greg Lowe" userId="7534e878-342d-4f39-9d87-1209c149b40d" providerId="ADAL" clId="{05863398-B925-5C28-A5E4-280A78A4A54C}" dt="2026-09-10T05:16:51.362" v="64"/>
        <pc:sldMkLst>
          <pc:docMk/>
          <pc:sldMk cId="3369072975" sldId="214747242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4.xml"/><Relationship Id="rId1" Type="http://schemas.microsoft.com/office/2011/relationships/chartStyle" Target="style4.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6.xml"/><Relationship Id="rId1" Type="http://schemas.microsoft.com/office/2011/relationships/chartStyle" Target="style6.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linaris\Downloads\Test.xlsx" TargetMode="External"/><Relationship Id="rId2" Type="http://schemas.microsoft.com/office/2011/relationships/chartColorStyle" Target="colors7.xml"/><Relationship Id="rId1" Type="http://schemas.microsoft.com/office/2011/relationships/chartStyle" Target="style7.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schoolsnsw.sharepoint.com/sites/Science712/Shared%20Documents/Curriculum%20reform/Resources/Stage%205/8%20Data%20science%202/Box%20and%20whisker%20checkpoint..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https://schoolsnsw.sharepoint.com/sites/Science712/Shared%20Documents/Curriculum%20reform/Resources/Stage%205/8%20Data%20science%202/microbit%20White%20shirt.xlsx" TargetMode="External"/><Relationship Id="rId4" Type="http://schemas.openxmlformats.org/officeDocument/2006/relationships/themeOverride" Target="../theme/themeOverride1.xml"/></Relationships>
</file>

<file path=ppt/charts/_rels/chartEx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https://schoolsnsw.sharepoint.com/sites/Science712/Shared%20Documents/Curriculum%20reform/Resources/Stage%205/8%20Data%20science%202/microbit%20White%20shi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Figure 2: Rainbow Lorikeet sightings in daily 1-hour surveys at Park</a:t>
            </a:r>
            <a:r>
              <a:rPr lang="en-US" sz="1800" baseline="0"/>
              <a:t> B over 30 days</a:t>
            </a:r>
            <a:endParaRPr lang="en-US"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011463465842886"/>
          <c:y val="0.18866919045833708"/>
          <c:w val="0.78867945146275376"/>
          <c:h val="0.6304223632936754"/>
        </c:manualLayout>
      </c:layout>
      <c:scatterChart>
        <c:scatterStyle val="lineMarker"/>
        <c:varyColors val="0"/>
        <c:ser>
          <c:idx val="0"/>
          <c:order val="0"/>
          <c:tx>
            <c:strRef>
              <c:f>'Rainbow Lorikeets'!$C$1</c:f>
              <c:strCache>
                <c:ptCount val="1"/>
                <c:pt idx="0">
                  <c:v>Park B</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'Rainbow Lorikeets'!$A$2:$A$31</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'Rainbow Lorikeets'!$C$2:$C$31</c:f>
              <c:numCache>
                <c:formatCode>General</c:formatCode>
                <c:ptCount val="30"/>
                <c:pt idx="0">
                  <c:v>10</c:v>
                </c:pt>
                <c:pt idx="1">
                  <c:v>12</c:v>
                </c:pt>
                <c:pt idx="2">
                  <c:v>11</c:v>
                </c:pt>
                <c:pt idx="3">
                  <c:v>14</c:v>
                </c:pt>
                <c:pt idx="4">
                  <c:v>13</c:v>
                </c:pt>
                <c:pt idx="5">
                  <c:v>15</c:v>
                </c:pt>
                <c:pt idx="6">
                  <c:v>17</c:v>
                </c:pt>
                <c:pt idx="7">
                  <c:v>34</c:v>
                </c:pt>
                <c:pt idx="8">
                  <c:v>38</c:v>
                </c:pt>
                <c:pt idx="9">
                  <c:v>42</c:v>
                </c:pt>
                <c:pt idx="10">
                  <c:v>45</c:v>
                </c:pt>
                <c:pt idx="11">
                  <c:v>39</c:v>
                </c:pt>
                <c:pt idx="12">
                  <c:v>36</c:v>
                </c:pt>
                <c:pt idx="13">
                  <c:v>31</c:v>
                </c:pt>
                <c:pt idx="14">
                  <c:v>22</c:v>
                </c:pt>
                <c:pt idx="15">
                  <c:v>18</c:v>
                </c:pt>
                <c:pt idx="16">
                  <c:v>15</c:v>
                </c:pt>
                <c:pt idx="17">
                  <c:v>13</c:v>
                </c:pt>
                <c:pt idx="18">
                  <c:v>12</c:v>
                </c:pt>
                <c:pt idx="19">
                  <c:v>14</c:v>
                </c:pt>
                <c:pt idx="20">
                  <c:v>16</c:v>
                </c:pt>
                <c:pt idx="21">
                  <c:v>15</c:v>
                </c:pt>
                <c:pt idx="22">
                  <c:v>14</c:v>
                </c:pt>
                <c:pt idx="23">
                  <c:v>13</c:v>
                </c:pt>
                <c:pt idx="24">
                  <c:v>12</c:v>
                </c:pt>
                <c:pt idx="25">
                  <c:v>16</c:v>
                </c:pt>
                <c:pt idx="26">
                  <c:v>15</c:v>
                </c:pt>
                <c:pt idx="27">
                  <c:v>13</c:v>
                </c:pt>
                <c:pt idx="28">
                  <c:v>12</c:v>
                </c:pt>
                <c:pt idx="29">
                  <c:v>10</c:v>
                </c:pt>
              </c:numCache>
            </c:numRef>
          </c:yVal>
          <c:smooth val="0"/>
          <c:extLst>
            <c:ext xmlns:c16="http://schemas.microsoft.com/office/drawing/2014/chart" uri="{C3380CC4-5D6E-409C-BE32-E72D297353CC}">
              <c16:uniqueId val="{00000000-C8AD-49CF-95E9-CB1EAF8541CF}"/>
            </c:ext>
          </c:extLst>
        </c:ser>
        <c:dLbls>
          <c:showLegendKey val="0"/>
          <c:showVal val="0"/>
          <c:showCatName val="0"/>
          <c:showSerName val="0"/>
          <c:showPercent val="0"/>
          <c:showBubbleSize val="0"/>
        </c:dLbls>
        <c:axId val="1678880351"/>
        <c:axId val="1678886111"/>
      </c:scatterChart>
      <c:valAx>
        <c:axId val="1678880351"/>
        <c:scaling>
          <c:orientation val="minMax"/>
          <c:max val="3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AU" sz="1800"/>
                  <a:t>Day</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78886111"/>
        <c:crosses val="autoZero"/>
        <c:crossBetween val="midCat"/>
        <c:majorUnit val="5"/>
      </c:valAx>
      <c:valAx>
        <c:axId val="167888611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AU" sz="1800"/>
                  <a:t>Number of rainbow lorikeets observed in 1-hour survey</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AU"/>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678880351"/>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solidFill>
                <a:latin typeface="Arial" panose="020B0604020202020204" pitchFamily="34" charset="0"/>
                <a:ea typeface="+mn-ea"/>
                <a:cs typeface="Arial" panose="020B0604020202020204" pitchFamily="34" charset="0"/>
              </a:defRPr>
            </a:pPr>
            <a:r>
              <a:rPr lang="en-AU" sz="1800"/>
              <a:t>Beach visits and sunglasses sold</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Beach visits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Sheet1!$A$2:$A$9</c:f>
              <c:strCache>
                <c:ptCount val="8"/>
                <c:pt idx="0">
                  <c:v>Jan</c:v>
                </c:pt>
                <c:pt idx="1">
                  <c:v>Feb</c:v>
                </c:pt>
                <c:pt idx="2">
                  <c:v>Mar</c:v>
                </c:pt>
                <c:pt idx="3">
                  <c:v>Apr</c:v>
                </c:pt>
                <c:pt idx="4">
                  <c:v>May</c:v>
                </c:pt>
                <c:pt idx="5">
                  <c:v>Jun</c:v>
                </c:pt>
                <c:pt idx="6">
                  <c:v>Jul</c:v>
                </c:pt>
                <c:pt idx="7">
                  <c:v>Aug</c:v>
                </c:pt>
              </c:strCache>
            </c:strRef>
          </c:cat>
          <c:val>
            <c:numRef>
              <c:f>Sheet1!$B$2:$B$9</c:f>
              <c:numCache>
                <c:formatCode>General</c:formatCode>
                <c:ptCount val="8"/>
                <c:pt idx="0">
                  <c:v>12</c:v>
                </c:pt>
                <c:pt idx="1">
                  <c:v>15</c:v>
                </c:pt>
                <c:pt idx="2">
                  <c:v>22</c:v>
                </c:pt>
                <c:pt idx="3">
                  <c:v>35</c:v>
                </c:pt>
                <c:pt idx="4">
                  <c:v>48</c:v>
                </c:pt>
                <c:pt idx="5">
                  <c:v>60</c:v>
                </c:pt>
                <c:pt idx="6">
                  <c:v>72</c:v>
                </c:pt>
                <c:pt idx="7">
                  <c:v>75</c:v>
                </c:pt>
              </c:numCache>
            </c:numRef>
          </c:val>
          <c:smooth val="0"/>
          <c:extLst>
            <c:ext xmlns:c16="http://schemas.microsoft.com/office/drawing/2014/chart" uri="{C3380CC4-5D6E-409C-BE32-E72D297353CC}">
              <c16:uniqueId val="{00000000-B96F-4B69-B11F-0BEC57296B08}"/>
            </c:ext>
          </c:extLst>
        </c:ser>
        <c:dLbls>
          <c:showLegendKey val="0"/>
          <c:showVal val="0"/>
          <c:showCatName val="0"/>
          <c:showSerName val="0"/>
          <c:showPercent val="0"/>
          <c:showBubbleSize val="0"/>
        </c:dLbls>
        <c:marker val="1"/>
        <c:smooth val="0"/>
        <c:axId val="1888231152"/>
        <c:axId val="1888228752"/>
      </c:lineChart>
      <c:lineChart>
        <c:grouping val="standard"/>
        <c:varyColors val="0"/>
        <c:ser>
          <c:idx val="1"/>
          <c:order val="1"/>
          <c:tx>
            <c:strRef>
              <c:f>Sheet1!$C$1</c:f>
              <c:strCache>
                <c:ptCount val="1"/>
                <c:pt idx="0">
                  <c:v>Sunglasses sold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Sheet1!$A$2:$A$9</c:f>
              <c:strCache>
                <c:ptCount val="8"/>
                <c:pt idx="0">
                  <c:v>Jan</c:v>
                </c:pt>
                <c:pt idx="1">
                  <c:v>Feb</c:v>
                </c:pt>
                <c:pt idx="2">
                  <c:v>Mar</c:v>
                </c:pt>
                <c:pt idx="3">
                  <c:v>Apr</c:v>
                </c:pt>
                <c:pt idx="4">
                  <c:v>May</c:v>
                </c:pt>
                <c:pt idx="5">
                  <c:v>Jun</c:v>
                </c:pt>
                <c:pt idx="6">
                  <c:v>Jul</c:v>
                </c:pt>
                <c:pt idx="7">
                  <c:v>Aug</c:v>
                </c:pt>
              </c:strCache>
            </c:strRef>
          </c:cat>
          <c:val>
            <c:numRef>
              <c:f>Sheet1!$C$2:$C$9</c:f>
              <c:numCache>
                <c:formatCode>General</c:formatCode>
                <c:ptCount val="8"/>
                <c:pt idx="0">
                  <c:v>95</c:v>
                </c:pt>
                <c:pt idx="1">
                  <c:v>120</c:v>
                </c:pt>
                <c:pt idx="2">
                  <c:v>185</c:v>
                </c:pt>
                <c:pt idx="3">
                  <c:v>310</c:v>
                </c:pt>
                <c:pt idx="4">
                  <c:v>430</c:v>
                </c:pt>
                <c:pt idx="5">
                  <c:v>560</c:v>
                </c:pt>
                <c:pt idx="6">
                  <c:v>690</c:v>
                </c:pt>
                <c:pt idx="7">
                  <c:v>710</c:v>
                </c:pt>
              </c:numCache>
            </c:numRef>
          </c:val>
          <c:smooth val="0"/>
          <c:extLst>
            <c:ext xmlns:c16="http://schemas.microsoft.com/office/drawing/2014/chart" uri="{C3380CC4-5D6E-409C-BE32-E72D297353CC}">
              <c16:uniqueId val="{00000001-B96F-4B69-B11F-0BEC57296B08}"/>
            </c:ext>
          </c:extLst>
        </c:ser>
        <c:dLbls>
          <c:showLegendKey val="0"/>
          <c:showVal val="0"/>
          <c:showCatName val="0"/>
          <c:showSerName val="0"/>
          <c:showPercent val="0"/>
          <c:showBubbleSize val="0"/>
        </c:dLbls>
        <c:marker val="1"/>
        <c:smooth val="0"/>
        <c:axId val="1888223472"/>
        <c:axId val="1888239792"/>
      </c:lineChart>
      <c:catAx>
        <c:axId val="188823115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r>
                  <a:rPr lang="en-AU" sz="1600"/>
                  <a:t>Month</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88228752"/>
        <c:crosses val="autoZero"/>
        <c:auto val="1"/>
        <c:lblAlgn val="ctr"/>
        <c:lblOffset val="100"/>
        <c:noMultiLvlLbl val="0"/>
      </c:catAx>
      <c:valAx>
        <c:axId val="18882287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r>
                  <a:rPr lang="en-AU" sz="1800"/>
                  <a:t>Beach visits (thousands)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88231152"/>
        <c:crosses val="autoZero"/>
        <c:crossBetween val="between"/>
      </c:valAx>
      <c:valAx>
        <c:axId val="1888239792"/>
        <c:scaling>
          <c:orientation val="minMax"/>
        </c:scaling>
        <c:delete val="0"/>
        <c:axPos val="r"/>
        <c:title>
          <c:tx>
            <c:rich>
              <a:bodyPr rot="-54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r>
                  <a:rPr lang="en-AU" sz="1800"/>
                  <a:t>Sunglasses sold</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88223472"/>
        <c:crosses val="max"/>
        <c:crossBetween val="between"/>
      </c:valAx>
      <c:catAx>
        <c:axId val="1888223472"/>
        <c:scaling>
          <c:orientation val="minMax"/>
        </c:scaling>
        <c:delete val="1"/>
        <c:axPos val="b"/>
        <c:numFmt formatCode="General" sourceLinked="1"/>
        <c:majorTickMark val="out"/>
        <c:minorTickMark val="none"/>
        <c:tickLblPos val="nextTo"/>
        <c:crossAx val="188823979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Arial" panose="020B0604020202020204" pitchFamily="34" charset="0"/>
                <a:ea typeface="+mn-ea"/>
                <a:cs typeface="Arial" panose="020B0604020202020204" pitchFamily="34" charset="0"/>
              </a:defRPr>
            </a:pPr>
            <a:r>
              <a:rPr lang="en-US" sz="1800"/>
              <a:t>Heart rate during exercise</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solidFill>
              <a:latin typeface="Arial" panose="020B0604020202020204" pitchFamily="34" charset="0"/>
              <a:ea typeface="+mn-ea"/>
              <a:cs typeface="Arial" panose="020B0604020202020204" pitchFamily="34" charset="0"/>
            </a:defRPr>
          </a:pPr>
          <a:endParaRPr lang="en-US"/>
        </a:p>
      </c:txPr>
    </c:title>
    <c:autoTitleDeleted val="0"/>
    <c:plotArea>
      <c:layout/>
      <c:scatterChart>
        <c:scatterStyle val="lineMarker"/>
        <c:varyColors val="0"/>
        <c:ser>
          <c:idx val="0"/>
          <c:order val="0"/>
          <c:tx>
            <c:strRef>
              <c:f>Sheet2!$B$1</c:f>
              <c:strCache>
                <c:ptCount val="1"/>
                <c:pt idx="0">
                  <c:v>Heart Rate (bpm)</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Sheet2!$A$2:$A$7</c:f>
              <c:numCache>
                <c:formatCode>General</c:formatCode>
                <c:ptCount val="6"/>
                <c:pt idx="0">
                  <c:v>0</c:v>
                </c:pt>
                <c:pt idx="1">
                  <c:v>2</c:v>
                </c:pt>
                <c:pt idx="2">
                  <c:v>4</c:v>
                </c:pt>
                <c:pt idx="3">
                  <c:v>6</c:v>
                </c:pt>
                <c:pt idx="4">
                  <c:v>8</c:v>
                </c:pt>
                <c:pt idx="5">
                  <c:v>10</c:v>
                </c:pt>
              </c:numCache>
            </c:numRef>
          </c:xVal>
          <c:yVal>
            <c:numRef>
              <c:f>Sheet2!$B$2:$B$7</c:f>
              <c:numCache>
                <c:formatCode>General</c:formatCode>
                <c:ptCount val="6"/>
                <c:pt idx="0">
                  <c:v>72</c:v>
                </c:pt>
                <c:pt idx="1">
                  <c:v>94</c:v>
                </c:pt>
                <c:pt idx="2">
                  <c:v>110</c:v>
                </c:pt>
                <c:pt idx="3">
                  <c:v>125</c:v>
                </c:pt>
                <c:pt idx="4">
                  <c:v>142</c:v>
                </c:pt>
                <c:pt idx="5">
                  <c:v>160</c:v>
                </c:pt>
              </c:numCache>
            </c:numRef>
          </c:yVal>
          <c:smooth val="0"/>
          <c:extLst>
            <c:ext xmlns:c16="http://schemas.microsoft.com/office/drawing/2014/chart" uri="{C3380CC4-5D6E-409C-BE32-E72D297353CC}">
              <c16:uniqueId val="{00000000-C5E8-415E-88D0-D11D3C305A7D}"/>
            </c:ext>
          </c:extLst>
        </c:ser>
        <c:dLbls>
          <c:showLegendKey val="0"/>
          <c:showVal val="0"/>
          <c:showCatName val="0"/>
          <c:showSerName val="0"/>
          <c:showPercent val="0"/>
          <c:showBubbleSize val="0"/>
        </c:dLbls>
        <c:axId val="1888260432"/>
        <c:axId val="1888263792"/>
      </c:scatterChart>
      <c:valAx>
        <c:axId val="1888260432"/>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r>
                  <a:rPr lang="en-AU" sz="1800" dirty="0"/>
                  <a:t>Exercise intensity</a:t>
                </a:r>
                <a:r>
                  <a:rPr lang="en-AU" sz="1800" baseline="0" dirty="0"/>
                  <a:t> (RPE)</a:t>
                </a:r>
                <a:r>
                  <a:rPr lang="en-AU" sz="1800" dirty="0"/>
                  <a:t>)</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88263792"/>
        <c:crosses val="autoZero"/>
        <c:crossBetween val="midCat"/>
      </c:valAx>
      <c:valAx>
        <c:axId val="1888263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r>
                  <a:rPr lang="en-AU" sz="1800"/>
                  <a:t>Heart rate (bpm)</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888260432"/>
        <c:crosses val="autoZero"/>
        <c:crossBetween val="midCat"/>
      </c:valAx>
      <c:spPr>
        <a:noFill/>
        <a:ln>
          <a:noFill/>
        </a:ln>
        <a:effectLst/>
      </c:spPr>
    </c:plotArea>
    <c:plotVisOnly val="1"/>
    <c:dispBlanksAs val="gap"/>
    <c:showDLblsOverMax val="0"/>
  </c:chart>
  <c:spPr>
    <a:noFill/>
    <a:ln>
      <a:noFill/>
    </a:ln>
    <a:effectLst/>
  </c:spPr>
  <c:txPr>
    <a:bodyPr/>
    <a:lstStyle/>
    <a:p>
      <a:pPr>
        <a:defRPr>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Battery life with</a:t>
            </a:r>
            <a:r>
              <a:rPr lang="en-US" sz="1800" baseline="0"/>
              <a:t> different screen brightnesses</a:t>
            </a:r>
            <a:endParaRPr lang="en-US"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Sheet2!$B$1</c:f>
              <c:strCache>
                <c:ptCount val="1"/>
                <c:pt idx="0">
                  <c:v>Battery life (hours)</c:v>
                </c:pt>
              </c:strCache>
            </c:strRef>
          </c:tx>
          <c:spPr>
            <a:ln w="3810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inear"/>
            <c:dispRSqr val="0"/>
            <c:dispEq val="0"/>
          </c:trendline>
          <c:xVal>
            <c:numRef>
              <c:f>Sheet2!$A$2:$A$10</c:f>
              <c:numCache>
                <c:formatCode>General</c:formatCode>
                <c:ptCount val="9"/>
                <c:pt idx="0">
                  <c:v>20</c:v>
                </c:pt>
                <c:pt idx="1">
                  <c:v>30</c:v>
                </c:pt>
                <c:pt idx="2">
                  <c:v>40</c:v>
                </c:pt>
                <c:pt idx="3">
                  <c:v>50</c:v>
                </c:pt>
                <c:pt idx="4">
                  <c:v>60</c:v>
                </c:pt>
                <c:pt idx="5">
                  <c:v>70</c:v>
                </c:pt>
                <c:pt idx="6">
                  <c:v>80</c:v>
                </c:pt>
                <c:pt idx="7">
                  <c:v>90</c:v>
                </c:pt>
                <c:pt idx="8">
                  <c:v>100</c:v>
                </c:pt>
              </c:numCache>
            </c:numRef>
          </c:xVal>
          <c:yVal>
            <c:numRef>
              <c:f>Sheet2!$B$2:$B$10</c:f>
              <c:numCache>
                <c:formatCode>General</c:formatCode>
                <c:ptCount val="9"/>
                <c:pt idx="0">
                  <c:v>12.5</c:v>
                </c:pt>
                <c:pt idx="1">
                  <c:v>11.2</c:v>
                </c:pt>
                <c:pt idx="2">
                  <c:v>10.4</c:v>
                </c:pt>
                <c:pt idx="3">
                  <c:v>9.3000000000000007</c:v>
                </c:pt>
                <c:pt idx="4">
                  <c:v>8.6999999999999993</c:v>
                </c:pt>
                <c:pt idx="5">
                  <c:v>7.8</c:v>
                </c:pt>
                <c:pt idx="6">
                  <c:v>6.9</c:v>
                </c:pt>
                <c:pt idx="7">
                  <c:v>6.3</c:v>
                </c:pt>
                <c:pt idx="8">
                  <c:v>5.5</c:v>
                </c:pt>
              </c:numCache>
            </c:numRef>
          </c:yVal>
          <c:smooth val="0"/>
          <c:extLst>
            <c:ext xmlns:c16="http://schemas.microsoft.com/office/drawing/2014/chart" uri="{C3380CC4-5D6E-409C-BE32-E72D297353CC}">
              <c16:uniqueId val="{00000001-0C06-4501-A679-52680EE7744A}"/>
            </c:ext>
          </c:extLst>
        </c:ser>
        <c:dLbls>
          <c:showLegendKey val="0"/>
          <c:showVal val="0"/>
          <c:showCatName val="0"/>
          <c:showSerName val="0"/>
          <c:showPercent val="0"/>
          <c:showBubbleSize val="0"/>
        </c:dLbls>
        <c:axId val="218855040"/>
        <c:axId val="203369584"/>
      </c:scatterChart>
      <c:valAx>
        <c:axId val="21885504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AU" sz="1800"/>
                  <a:t>Screen</a:t>
                </a:r>
                <a:r>
                  <a:rPr lang="en-AU" sz="1800" baseline="0"/>
                  <a:t> Brightness (%)</a:t>
                </a:r>
                <a:endParaRPr lang="en-AU" sz="1800"/>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AU"/>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3369584"/>
        <c:crosses val="autoZero"/>
        <c:crossBetween val="midCat"/>
      </c:valAx>
      <c:valAx>
        <c:axId val="203369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AU" sz="1600"/>
                  <a:t>Batter</a:t>
                </a:r>
                <a:r>
                  <a:rPr lang="en-AU" sz="1600" baseline="0"/>
                  <a:t>y life (h)</a:t>
                </a:r>
                <a:endParaRPr lang="en-AU" sz="1600"/>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AU"/>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8855040"/>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Sheet1!$A$2:$A$16</cx:f>
        <cx:lvl ptCount="15" formatCode="General">
          <cx:pt idx="0">4200</cx:pt>
          <cx:pt idx="1">5100</cx:pt>
          <cx:pt idx="2">5600</cx:pt>
          <cx:pt idx="3">6100</cx:pt>
          <cx:pt idx="4">6100</cx:pt>
          <cx:pt idx="5">6600</cx:pt>
          <cx:pt idx="6">7000</cx:pt>
          <cx:pt idx="7">7400</cx:pt>
          <cx:pt idx="8">7800</cx:pt>
          <cx:pt idx="9">8200</cx:pt>
          <cx:pt idx="10">8600</cx:pt>
          <cx:pt idx="11">8600</cx:pt>
          <cx:pt idx="12">9200</cx:pt>
          <cx:pt idx="13">9800</cx:pt>
          <cx:pt idx="14">12500</cx:pt>
        </cx:lvl>
      </cx:numDim>
    </cx:data>
  </cx:chartData>
  <cx:chart>
    <cx:title pos="t" align="ctr" overlay="0">
      <cx:tx>
        <cx:txData>
          <cx:v>Daily step count</cx:v>
        </cx:txData>
      </cx:tx>
      <cx:txPr>
        <a:bodyPr spcFirstLastPara="1" vertOverflow="ellipsis" horzOverflow="overflow" wrap="square" lIns="0" tIns="0" rIns="0" bIns="0" anchor="ctr" anchorCtr="1"/>
        <a:lstStyle/>
        <a:p>
          <a:pPr algn="ctr" rtl="0">
            <a:defRPr b="1"/>
          </a:pPr>
          <a:r>
            <a:rPr lang="en-US" sz="1400" b="1" i="0" u="none" strike="noStrike" baseline="0">
              <a:solidFill>
                <a:sysClr val="windowText" lastClr="000000">
                  <a:lumMod val="65000"/>
                  <a:lumOff val="35000"/>
                </a:sysClr>
              </a:solidFill>
              <a:latin typeface="Aptos Narrow" panose="02110004020202020204"/>
            </a:rPr>
            <a:t>Daily step count</a:t>
          </a:r>
        </a:p>
      </cx:txPr>
    </cx:title>
    <cx:plotArea>
      <cx:plotAreaRegion>
        <cx:series layoutId="boxWhisker" uniqueId="{00000000-1D01-43A1-932E-9DF92CAE86CF}">
          <cx:spPr>
            <a:solidFill>
              <a:schemeClr val="accent4"/>
            </a:solidFill>
          </cx:spPr>
          <cx:data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panose="020B0604020202020204"/>
                </a:endParaRPr>
              </a:p>
            </cx:txPr>
            <cx:visibility seriesName="0" categoryName="0" value="1"/>
          </cx:dataLabels>
          <cx:dataId val="0"/>
          <cx:layoutPr>
            <cx:visibility meanLine="0" meanMarker="1" nonoutliers="0" outliers="1"/>
            <cx:statistics quartileMethod="exclusive"/>
          </cx:layoutPr>
        </cx:series>
      </cx:plotAreaRegion>
      <cx:axis id="0" hidden="1">
        <cx:catScaling gapWidth="1.78999996"/>
        <cx:tickLabels/>
      </cx:axis>
      <cx:axis id="1">
        <cx:valScaling/>
        <cx:title>
          <cx:tx>
            <cx:txData>
              <cx:v>Number of steps</cx:v>
            </cx:txData>
          </cx:tx>
          <cx:txPr>
            <a:bodyPr spcFirstLastPara="1" vertOverflow="ellipsis" horzOverflow="overflow" wrap="square" lIns="0" tIns="0" rIns="0" bIns="0" anchor="ctr" anchorCtr="1"/>
            <a:lstStyle/>
            <a:p>
              <a:pPr algn="ctr" rtl="0">
                <a:defRPr sz="1400" b="1"/>
              </a:pPr>
              <a:r>
                <a:rPr lang="en-US" sz="1400" b="1" i="0" u="none" strike="noStrike" baseline="0">
                  <a:solidFill>
                    <a:sysClr val="windowText" lastClr="000000">
                      <a:lumMod val="65000"/>
                      <a:lumOff val="35000"/>
                    </a:sysClr>
                  </a:solidFill>
                  <a:latin typeface="Aptos Narrow" panose="02110004020202020204"/>
                </a:rPr>
                <a:t>Number of steps</a:t>
              </a:r>
            </a:p>
          </cx:txPr>
        </cx:title>
        <cx:majorGridlines>
          <cx:spPr>
            <a:ln>
              <a:solidFill>
                <a:schemeClr val="accent5">
                  <a:lumMod val="60000"/>
                  <a:lumOff val="40000"/>
                </a:schemeClr>
              </a:solidFill>
            </a:ln>
          </cx:spPr>
        </cx:majorGridlines>
        <cx:tickLabels/>
        <cx:txPr>
          <a:bodyPr spcFirstLastPara="1" vertOverflow="ellipsis" horzOverflow="overflow" wrap="square" lIns="0" tIns="0" rIns="0" bIns="0" anchor="ctr" anchorCtr="1"/>
          <a:lstStyle/>
          <a:p>
            <a:pPr algn="ctr" rtl="0">
              <a:defRPr>
                <a:solidFill>
                  <a:schemeClr val="tx1"/>
                </a:solidFill>
              </a:defRPr>
            </a:pPr>
            <a:endParaRPr lang="en-US" sz="900" b="0" i="0" u="none" strike="noStrike" baseline="0">
              <a:solidFill>
                <a:schemeClr val="tx1"/>
              </a:solidFill>
              <a:latin typeface="Arial" panose="020B0604020202020204"/>
            </a:endParaRPr>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'Rainbow Lorikeets'!$B$2:$B$31</cx:f>
        <cx:lvl ptCount="30" formatCode="General">
          <cx:pt idx="0">15</cx:pt>
          <cx:pt idx="1">14</cx:pt>
          <cx:pt idx="2">15</cx:pt>
          <cx:pt idx="3">16</cx:pt>
          <cx:pt idx="4">14</cx:pt>
          <cx:pt idx="5">15</cx:pt>
          <cx:pt idx="6">16</cx:pt>
          <cx:pt idx="7">15</cx:pt>
          <cx:pt idx="8">14</cx:pt>
          <cx:pt idx="9">15</cx:pt>
          <cx:pt idx="10">16</cx:pt>
          <cx:pt idx="11">15</cx:pt>
          <cx:pt idx="12">13</cx:pt>
          <cx:pt idx="13">14</cx:pt>
          <cx:pt idx="14">16</cx:pt>
          <cx:pt idx="15">15</cx:pt>
          <cx:pt idx="16">16</cx:pt>
          <cx:pt idx="17">17</cx:pt>
          <cx:pt idx="18">15</cx:pt>
          <cx:pt idx="19">16</cx:pt>
          <cx:pt idx="20">15</cx:pt>
          <cx:pt idx="21">14</cx:pt>
          <cx:pt idx="22">15</cx:pt>
          <cx:pt idx="23">16</cx:pt>
          <cx:pt idx="24">15</cx:pt>
          <cx:pt idx="25">14</cx:pt>
          <cx:pt idx="26">15</cx:pt>
          <cx:pt idx="27">16</cx:pt>
          <cx:pt idx="28">15</cx:pt>
          <cx:pt idx="29">14</cx:pt>
        </cx:lvl>
      </cx:numDim>
    </cx:data>
    <cx:data id="1">
      <cx:numDim type="val">
        <cx:f>'Rainbow Lorikeets'!$C$2:$C$31</cx:f>
        <cx:lvl ptCount="30" formatCode="General">
          <cx:pt idx="0">10</cx:pt>
          <cx:pt idx="1">12</cx:pt>
          <cx:pt idx="2">11</cx:pt>
          <cx:pt idx="3">14</cx:pt>
          <cx:pt idx="4">13</cx:pt>
          <cx:pt idx="5">15</cx:pt>
          <cx:pt idx="6">17</cx:pt>
          <cx:pt idx="7">34</cx:pt>
          <cx:pt idx="8">38</cx:pt>
          <cx:pt idx="9">42</cx:pt>
          <cx:pt idx="10">45</cx:pt>
          <cx:pt idx="11">39</cx:pt>
          <cx:pt idx="12">36</cx:pt>
          <cx:pt idx="13">31</cx:pt>
          <cx:pt idx="14">22</cx:pt>
          <cx:pt idx="15">18</cx:pt>
          <cx:pt idx="16">15</cx:pt>
          <cx:pt idx="17">13</cx:pt>
          <cx:pt idx="18">12</cx:pt>
          <cx:pt idx="19">14</cx:pt>
          <cx:pt idx="20">16</cx:pt>
          <cx:pt idx="21">15</cx:pt>
          <cx:pt idx="22">14</cx:pt>
          <cx:pt idx="23">13</cx:pt>
          <cx:pt idx="24">12</cx:pt>
          <cx:pt idx="25">16</cx:pt>
          <cx:pt idx="26">15</cx:pt>
          <cx:pt idx="27">13</cx:pt>
          <cx:pt idx="28">12</cx:pt>
          <cx:pt idx="29">10</cx:pt>
        </cx:lvl>
      </cx:numDim>
    </cx:data>
  </cx:chartData>
  <cx:chart>
    <cx:title pos="t" align="ctr" overlay="0">
      <cx:tx>
        <cx:txData>
          <cx:v>Rainbow Lorikeets observed in 30 1-hour surveys at Park A and Park B</cx:v>
        </cx:txData>
      </cx:tx>
      <cx:txPr>
        <a:bodyPr spcFirstLastPara="1" vertOverflow="ellipsis" horzOverflow="overflow" wrap="square" lIns="0" tIns="0" rIns="0" bIns="0" anchor="ctr" anchorCtr="1"/>
        <a:lstStyle/>
        <a:p>
          <a:pPr algn="ctr" rtl="0">
            <a:defRPr sz="1800" b="1">
              <a:latin typeface="+mn-lt"/>
            </a:defRPr>
          </a:pPr>
          <a:r>
            <a:rPr lang="en-US" sz="1800" b="1" i="0" u="none" strike="noStrike" baseline="0">
              <a:solidFill>
                <a:sysClr val="windowText" lastClr="000000">
                  <a:lumMod val="65000"/>
                  <a:lumOff val="35000"/>
                </a:sysClr>
              </a:solidFill>
              <a:latin typeface="+mn-lt"/>
            </a:rPr>
            <a:t>Rainbow Lorikeets observed in 30 1-hour surveys at Park A and Park B</a:t>
          </a:r>
        </a:p>
      </cx:txPr>
    </cx:title>
    <cx:plotArea>
      <cx:plotAreaRegion>
        <cx:series layoutId="boxWhisker" uniqueId="{00000000-442B-4ECF-AEF8-B39ECCAA4B1F}">
          <cx:tx>
            <cx:txData>
              <cx:f>'Rainbow Lorikeets'!$B$1</cx:f>
              <cx:v>Park A</cx:v>
            </cx:txData>
          </cx:tx>
          <cx:dataId val="0"/>
          <cx:layoutPr>
            <cx:visibility meanLine="0" meanMarker="1" nonoutliers="0" outliers="1"/>
            <cx:statistics quartileMethod="exclusive"/>
          </cx:layoutPr>
        </cx:series>
        <cx:series layoutId="boxWhisker" uniqueId="{00000001-442B-4ECF-AEF8-B39ECCAA4B1F}">
          <cx:tx>
            <cx:txData>
              <cx:f>'Rainbow Lorikeets'!$C$1</cx:f>
              <cx:v>Park B</cx:v>
            </cx:txData>
          </cx:tx>
          <cx:dataId val="1"/>
          <cx:layoutPr>
            <cx:visibility meanLine="0" meanMarker="1" nonoutliers="0" outliers="1"/>
            <cx:statistics quartileMethod="exclusive"/>
          </cx:layoutPr>
        </cx:series>
      </cx:plotAreaRegion>
      <cx:axis id="0" hidden="1">
        <cx:catScaling gapWidth="1"/>
        <cx:title>
          <cx:tx>
            <cx:txData>
              <cx:v/>
            </cx:txData>
          </cx:tx>
          <cx:txPr>
            <a:bodyPr spcFirstLastPara="1" vertOverflow="ellipsis" horzOverflow="overflow" wrap="square" lIns="0" tIns="0" rIns="0" bIns="0" anchor="ctr" anchorCtr="1"/>
            <a:lstStyle/>
            <a:p>
              <a:pPr algn="ctr" rtl="0">
                <a:defRPr/>
              </a:pPr>
              <a:endParaRPr lang="en-US" sz="900" b="0" i="0" u="none" strike="noStrike" baseline="0">
                <a:solidFill>
                  <a:sysClr val="windowText" lastClr="000000">
                    <a:lumMod val="65000"/>
                    <a:lumOff val="35000"/>
                  </a:sysClr>
                </a:solidFill>
                <a:latin typeface="Aptos Narrow" panose="02110004020202020204"/>
              </a:endParaRPr>
            </a:p>
          </cx:txPr>
        </cx:title>
        <cx:tickLabels/>
      </cx:axis>
      <cx:axis id="1">
        <cx:valScaling/>
        <cx:title>
          <cx:tx>
            <cx:txData>
              <cx:v>Rainbow Lorikeet observed in 1 hour surveys</cx:v>
            </cx:txData>
          </cx:tx>
          <cx:txPr>
            <a:bodyPr spcFirstLastPara="1" vertOverflow="ellipsis" horzOverflow="overflow" wrap="square" lIns="0" tIns="0" rIns="0" bIns="0" anchor="ctr" anchorCtr="1"/>
            <a:lstStyle/>
            <a:p>
              <a:pPr algn="ctr" rtl="0">
                <a:defRPr sz="1800"/>
              </a:pPr>
              <a:r>
                <a:rPr lang="en-US" sz="1800" b="0" i="0" u="none" strike="noStrike" baseline="0">
                  <a:solidFill>
                    <a:sysClr val="windowText" lastClr="000000">
                      <a:lumMod val="65000"/>
                      <a:lumOff val="35000"/>
                    </a:sysClr>
                  </a:solidFill>
                  <a:latin typeface="Aptos Narrow" panose="02110004020202020204"/>
                </a:rPr>
                <a:t>Rainbow Lorikeet observed in 1 hour surveys</a:t>
              </a:r>
            </a:p>
          </cx:txPr>
        </cx:title>
        <cx:majorGridlines/>
        <cx:tickLabels/>
        <cx:txPr>
          <a:bodyPr spcFirstLastPara="1" vertOverflow="ellipsis" horzOverflow="overflow" wrap="square" lIns="0" tIns="0" rIns="0" bIns="0" anchor="ctr" anchorCtr="1"/>
          <a:lstStyle/>
          <a:p>
            <a:pPr algn="ctr" rtl="0">
              <a:defRPr sz="1600"/>
            </a:pPr>
            <a:endParaRPr lang="en-US" sz="1600" b="0" i="0" u="none" strike="noStrike" baseline="0">
              <a:solidFill>
                <a:prstClr val="black">
                  <a:lumMod val="65000"/>
                  <a:lumOff val="35000"/>
                </a:prstClr>
              </a:solidFill>
              <a:latin typeface="Aptos Narrow" panose="02110004020202020204"/>
            </a:endParaRPr>
          </a:p>
        </cx:txPr>
      </cx:axis>
    </cx:plotArea>
    <cx:legend pos="t" align="ctr" overlay="0">
      <cx:txPr>
        <a:bodyPr spcFirstLastPara="1" vertOverflow="ellipsis" horzOverflow="overflow" wrap="square" lIns="0" tIns="0" rIns="0" bIns="0" anchor="ctr" anchorCtr="1"/>
        <a:lstStyle/>
        <a:p>
          <a:pPr algn="ctr" rtl="0">
            <a:defRPr sz="1800"/>
          </a:pPr>
          <a:endParaRPr lang="en-US" sz="1800" b="0" i="0" u="none" strike="noStrike" baseline="0">
            <a:solidFill>
              <a:sysClr val="windowText" lastClr="000000">
                <a:lumMod val="65000"/>
                <a:lumOff val="35000"/>
              </a:sysClr>
            </a:solidFill>
            <a:latin typeface="Aptos Narrow" panose="02110004020202020204"/>
          </a:endParaRPr>
        </a:p>
      </cx:txPr>
    </cx:legend>
  </cx:chart>
  <cx:clrMapOvr bg1="lt1" tx1="dk1" bg2="lt2" tx2="dk2" accent1="accent1" accent2="accent2" accent3="accent3" accent4="accent4" accent5="accent5" accent6="accent6" hlink="hlink" folHlink="folHlink"/>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'Rainbow Lorikeets'!$C$2:$C$31</cx:f>
        <cx:lvl ptCount="30" formatCode="General">
          <cx:pt idx="0">10</cx:pt>
          <cx:pt idx="1">12</cx:pt>
          <cx:pt idx="2">11</cx:pt>
          <cx:pt idx="3">14</cx:pt>
          <cx:pt idx="4">13</cx:pt>
          <cx:pt idx="5">15</cx:pt>
          <cx:pt idx="6">17</cx:pt>
          <cx:pt idx="7">34</cx:pt>
          <cx:pt idx="8">38</cx:pt>
          <cx:pt idx="9">42</cx:pt>
          <cx:pt idx="10">45</cx:pt>
          <cx:pt idx="11">39</cx:pt>
          <cx:pt idx="12">36</cx:pt>
          <cx:pt idx="13">31</cx:pt>
          <cx:pt idx="14">22</cx:pt>
          <cx:pt idx="15">18</cx:pt>
          <cx:pt idx="16">15</cx:pt>
          <cx:pt idx="17">13</cx:pt>
          <cx:pt idx="18">12</cx:pt>
          <cx:pt idx="19">14</cx:pt>
          <cx:pt idx="20">16</cx:pt>
          <cx:pt idx="21">15</cx:pt>
          <cx:pt idx="22">14</cx:pt>
          <cx:pt idx="23">13</cx:pt>
          <cx:pt idx="24">12</cx:pt>
          <cx:pt idx="25">16</cx:pt>
          <cx:pt idx="26">15</cx:pt>
          <cx:pt idx="27">13</cx:pt>
          <cx:pt idx="28">12</cx:pt>
          <cx:pt idx="29">10</cx:pt>
        </cx:lvl>
      </cx:numDim>
    </cx:data>
  </cx:chartData>
  <cx:chart>
    <cx:title pos="t" align="ctr" overlay="0">
      <cx:tx>
        <cx:txData>
          <cx:v>Figure 1: variation in Rainbow Lorikeet sightings during 30 1-hour surveys at park B</cx:v>
        </cx:txData>
      </cx:tx>
      <cx:txPr>
        <a:bodyPr spcFirstLastPara="1" vertOverflow="ellipsis" horzOverflow="overflow" wrap="square" lIns="0" tIns="0" rIns="0" bIns="0" anchor="ctr" anchorCtr="1"/>
        <a:lstStyle/>
        <a:p>
          <a:pPr algn="ctr" rtl="0">
            <a:defRPr sz="1800">
              <a:latin typeface="+mn-lt"/>
            </a:defRPr>
          </a:pPr>
          <a:r>
            <a:rPr lang="en-US" sz="1800" b="0" i="0" u="none" strike="noStrike" baseline="0">
              <a:solidFill>
                <a:sysClr val="windowText" lastClr="000000">
                  <a:lumMod val="65000"/>
                  <a:lumOff val="35000"/>
                </a:sysClr>
              </a:solidFill>
              <a:latin typeface="+mn-lt"/>
            </a:rPr>
            <a:t>Figure 1: variation in Rainbow Lorikeet sightings during 30 1-hour surveys at park B</a:t>
          </a:r>
        </a:p>
      </cx:txPr>
    </cx:title>
    <cx:plotArea>
      <cx:plotAreaRegion>
        <cx:series layoutId="boxWhisker" uniqueId="{00000000-4D95-48C4-992F-A145EE838D77}">
          <cx:tx>
            <cx:txData>
              <cx:f>'Rainbow Lorikeets'!$C$1</cx:f>
              <cx:v>Park B</cx:v>
            </cx:txData>
          </cx:tx>
          <cx:spPr>
            <a:ln>
              <a:solidFill>
                <a:schemeClr val="accent1"/>
              </a:solidFill>
            </a:ln>
          </cx:spPr>
          <cx:dataId val="0"/>
          <cx:layoutPr>
            <cx:visibility meanLine="0" meanMarker="1" nonoutliers="0" outliers="1"/>
            <cx:statistics quartileMethod="exclusive"/>
          </cx:layoutPr>
        </cx:series>
      </cx:plotAreaRegion>
      <cx:axis id="0" hidden="1">
        <cx:catScaling gapWidth="1"/>
        <cx:tickLabels/>
      </cx:axis>
      <cx:axis id="1">
        <cx:valScaling/>
        <cx:title>
          <cx:tx>
            <cx:rich>
              <a:bodyPr spcFirstLastPara="1" vertOverflow="ellipsis" horzOverflow="overflow" wrap="square" lIns="0" tIns="0" rIns="0" bIns="0" anchor="ctr" anchorCtr="1"/>
              <a:lstStyle/>
              <a:p>
                <a:pPr algn="ctr" rtl="0">
                  <a:defRPr sz="1800"/>
                </a:pPr>
                <a:r>
                  <a:rPr lang="en-US" sz="1800" b="0" i="0" u="none" strike="noStrike" baseline="0">
                    <a:solidFill>
                      <a:sysClr val="windowText" lastClr="000000">
                        <a:lumMod val="65000"/>
                        <a:lumOff val="35000"/>
                      </a:sysClr>
                    </a:solidFill>
                    <a:latin typeface="Aptos Narrow" panose="02110004020202020204"/>
                  </a:rPr>
                  <a:t>Number of </a:t>
                </a:r>
                <a:r>
                  <a:rPr lang="en-US" sz="1800" b="0" i="0" u="none" strike="noStrike" baseline="0" err="1">
                    <a:solidFill>
                      <a:sysClr val="windowText" lastClr="000000">
                        <a:lumMod val="65000"/>
                        <a:lumOff val="35000"/>
                      </a:sysClr>
                    </a:solidFill>
                    <a:latin typeface="Aptos Narrow" panose="02110004020202020204"/>
                  </a:rPr>
                  <a:t>sighitngs</a:t>
                </a:r>
                <a:endParaRPr lang="en-US" sz="1800" b="0" i="0" u="none" strike="noStrike" baseline="0">
                  <a:solidFill>
                    <a:sysClr val="windowText" lastClr="000000">
                      <a:lumMod val="65000"/>
                      <a:lumOff val="35000"/>
                    </a:sysClr>
                  </a:solidFill>
                  <a:latin typeface="Aptos Narrow" panose="02110004020202020204"/>
                </a:endParaRPr>
              </a:p>
            </cx:rich>
          </cx:tx>
        </cx:title>
        <cx:majorGridlines/>
        <cx:tickLabels/>
        <cx:txPr>
          <a:bodyPr spcFirstLastPara="1" vertOverflow="ellipsis" horzOverflow="overflow" wrap="square" lIns="0" tIns="0" rIns="0" bIns="0" anchor="ctr" anchorCtr="1"/>
          <a:lstStyle/>
          <a:p>
            <a:pPr algn="ctr" rtl="0">
              <a:defRPr sz="1800"/>
            </a:pPr>
            <a:endParaRPr lang="en-US" sz="1800" b="0" i="0" u="none" strike="noStrike" baseline="0">
              <a:solidFill>
                <a:srgbClr val="22272B">
                  <a:lumMod val="65000"/>
                  <a:lumOff val="35000"/>
                </a:srgbClr>
              </a:solidFill>
              <a:latin typeface="Arial" panose="020B0604020202020204"/>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0FC2B7-4A0D-4956-BEFE-E80C5DA33C79}" type="doc">
      <dgm:prSet loTypeId="urn:microsoft.com/office/officeart/2005/8/layout/process4" loCatId="process" qsTypeId="urn:microsoft.com/office/officeart/2005/8/quickstyle/simple1#1" qsCatId="simple" csTypeId="urn:microsoft.com/office/officeart/2005/8/colors/accent1_2#1" csCatId="accent1" phldr="1"/>
      <dgm:spPr/>
      <dgm:t>
        <a:bodyPr/>
        <a:lstStyle/>
        <a:p>
          <a:endParaRPr lang="en-AU"/>
        </a:p>
      </dgm:t>
    </dgm:pt>
    <dgm:pt modelId="{CD70FA54-71A7-4AC8-A72E-0AAE5109C52D}">
      <dgm:prSet phldrT="[Text]"/>
      <dgm:spPr/>
      <dgm:t>
        <a:bodyPr/>
        <a:lstStyle/>
        <a:p>
          <a:r>
            <a:rPr lang="en-AU" b="1"/>
            <a:t>D</a:t>
          </a:r>
          <a:r>
            <a:rPr lang="en-AU"/>
            <a:t>efine the problem – what needs solving?</a:t>
          </a:r>
        </a:p>
      </dgm:t>
    </dgm:pt>
    <dgm:pt modelId="{011DD9BC-36FE-4BA7-A328-A81BC5CDB16E}" type="parTrans" cxnId="{8780FE7B-0ED0-4A5E-986D-636D5EC7D6A2}">
      <dgm:prSet/>
      <dgm:spPr/>
      <dgm:t>
        <a:bodyPr/>
        <a:lstStyle/>
        <a:p>
          <a:endParaRPr lang="en-AU"/>
        </a:p>
      </dgm:t>
    </dgm:pt>
    <dgm:pt modelId="{6CEDF88D-D5D7-4949-A666-903416C33FCC}" type="sibTrans" cxnId="{8780FE7B-0ED0-4A5E-986D-636D5EC7D6A2}">
      <dgm:prSet/>
      <dgm:spPr/>
      <dgm:t>
        <a:bodyPr/>
        <a:lstStyle/>
        <a:p>
          <a:endParaRPr lang="en-AU"/>
        </a:p>
      </dgm:t>
    </dgm:pt>
    <dgm:pt modelId="{798DB99B-2405-4C97-A74A-9CE2C5381E02}">
      <dgm:prSet phldrT="[Text]"/>
      <dgm:spPr/>
      <dgm:t>
        <a:bodyPr/>
        <a:lstStyle/>
        <a:p>
          <a:r>
            <a:rPr lang="en-AU" b="1"/>
            <a:t>E</a:t>
          </a:r>
          <a:r>
            <a:rPr lang="en-AU"/>
            <a:t>xamine data – what patterns and evidence matter?</a:t>
          </a:r>
        </a:p>
      </dgm:t>
    </dgm:pt>
    <dgm:pt modelId="{5C6BD355-D912-4C5B-9631-6E8CC82137D5}" type="parTrans" cxnId="{58216CB7-B994-4102-99A5-6B4D57590289}">
      <dgm:prSet/>
      <dgm:spPr/>
      <dgm:t>
        <a:bodyPr/>
        <a:lstStyle/>
        <a:p>
          <a:endParaRPr lang="en-AU"/>
        </a:p>
      </dgm:t>
    </dgm:pt>
    <dgm:pt modelId="{8A7739E1-CD11-41E3-8E0E-EDB92AFED1BB}" type="sibTrans" cxnId="{58216CB7-B994-4102-99A5-6B4D57590289}">
      <dgm:prSet/>
      <dgm:spPr/>
      <dgm:t>
        <a:bodyPr/>
        <a:lstStyle/>
        <a:p>
          <a:endParaRPr lang="en-AU"/>
        </a:p>
      </dgm:t>
    </dgm:pt>
    <dgm:pt modelId="{E0BD5A77-943B-4FA2-8254-2658AFBF4321}">
      <dgm:prSet phldrT="[Text]"/>
      <dgm:spPr/>
      <dgm:t>
        <a:bodyPr/>
        <a:lstStyle/>
        <a:p>
          <a:r>
            <a:rPr lang="en-AU" b="1" dirty="0"/>
            <a:t>C</a:t>
          </a:r>
          <a:r>
            <a:rPr lang="en-AU" dirty="0"/>
            <a:t>reate/Choose evaluation criteria - how will we judge whether a solution will be effective?</a:t>
          </a:r>
        </a:p>
      </dgm:t>
    </dgm:pt>
    <dgm:pt modelId="{B4154D36-E81C-4612-B186-AD749A82DDFB}" type="parTrans" cxnId="{D01FC972-D7FF-4096-97B8-FCA4070AB262}">
      <dgm:prSet/>
      <dgm:spPr/>
      <dgm:t>
        <a:bodyPr/>
        <a:lstStyle/>
        <a:p>
          <a:endParaRPr lang="en-AU"/>
        </a:p>
      </dgm:t>
    </dgm:pt>
    <dgm:pt modelId="{CF77B1DE-C048-4CDB-9C64-90E69307FA1F}" type="sibTrans" cxnId="{D01FC972-D7FF-4096-97B8-FCA4070AB262}">
      <dgm:prSet/>
      <dgm:spPr/>
      <dgm:t>
        <a:bodyPr/>
        <a:lstStyle/>
        <a:p>
          <a:endParaRPr lang="en-AU"/>
        </a:p>
      </dgm:t>
    </dgm:pt>
    <dgm:pt modelId="{9708953D-4664-41C1-B3E8-2AFA92D8886F}">
      <dgm:prSet phldrT="[Text]"/>
      <dgm:spPr/>
      <dgm:t>
        <a:bodyPr/>
        <a:lstStyle/>
        <a:p>
          <a:r>
            <a:rPr lang="en-AU" b="1" dirty="0"/>
            <a:t>I</a:t>
          </a:r>
          <a:r>
            <a:rPr lang="en-AU" dirty="0"/>
            <a:t>dentify possible solutions – what are our options? </a:t>
          </a:r>
        </a:p>
      </dgm:t>
    </dgm:pt>
    <dgm:pt modelId="{1D5FC89E-8D01-4026-937B-A4C8A1146BE4}" type="parTrans" cxnId="{DD26F185-237C-4DA5-809D-73650AC1FC10}">
      <dgm:prSet/>
      <dgm:spPr/>
      <dgm:t>
        <a:bodyPr/>
        <a:lstStyle/>
        <a:p>
          <a:endParaRPr lang="en-AU"/>
        </a:p>
      </dgm:t>
    </dgm:pt>
    <dgm:pt modelId="{EFFD0F00-FB6C-479D-B276-03387F3307BA}" type="sibTrans" cxnId="{DD26F185-237C-4DA5-809D-73650AC1FC10}">
      <dgm:prSet/>
      <dgm:spPr/>
      <dgm:t>
        <a:bodyPr/>
        <a:lstStyle/>
        <a:p>
          <a:endParaRPr lang="en-AU"/>
        </a:p>
      </dgm:t>
    </dgm:pt>
    <dgm:pt modelId="{9A2DAAC6-1D76-4877-BD75-67A2E4729F6A}">
      <dgm:prSet phldrT="[Text]"/>
      <dgm:spPr/>
      <dgm:t>
        <a:bodyPr/>
        <a:lstStyle/>
        <a:p>
          <a:r>
            <a:rPr lang="en-AU" b="1" dirty="0"/>
            <a:t>D</a:t>
          </a:r>
          <a:r>
            <a:rPr lang="en-AU" dirty="0"/>
            <a:t>ecide using evidence – which solution best fits the criteria?</a:t>
          </a:r>
        </a:p>
      </dgm:t>
    </dgm:pt>
    <dgm:pt modelId="{BC4C8FD0-3638-403C-9C25-F7FA0A4C863F}" type="parTrans" cxnId="{845DAA89-4EFE-44F7-8B5A-1E4080A6C339}">
      <dgm:prSet/>
      <dgm:spPr/>
      <dgm:t>
        <a:bodyPr/>
        <a:lstStyle/>
        <a:p>
          <a:endParaRPr lang="en-AU"/>
        </a:p>
      </dgm:t>
    </dgm:pt>
    <dgm:pt modelId="{2D294600-2505-4066-A6A4-FE615CF67B80}" type="sibTrans" cxnId="{845DAA89-4EFE-44F7-8B5A-1E4080A6C339}">
      <dgm:prSet/>
      <dgm:spPr/>
      <dgm:t>
        <a:bodyPr/>
        <a:lstStyle/>
        <a:p>
          <a:endParaRPr lang="en-AU"/>
        </a:p>
      </dgm:t>
    </dgm:pt>
    <dgm:pt modelId="{056F82D4-845B-4788-AC33-AA867E6F54A0}">
      <dgm:prSet/>
      <dgm:spPr/>
      <dgm:t>
        <a:bodyPr/>
        <a:lstStyle/>
        <a:p>
          <a:r>
            <a:rPr lang="en-AU" b="1" dirty="0"/>
            <a:t>E</a:t>
          </a:r>
          <a:r>
            <a:rPr lang="en-AU" dirty="0"/>
            <a:t>valuate impacts and refine </a:t>
          </a:r>
          <a:r>
            <a:rPr lang="en-AU"/>
            <a:t>– what </a:t>
          </a:r>
          <a:r>
            <a:rPr lang="en-AU" dirty="0"/>
            <a:t>are the implications, limitations and possible improvements?</a:t>
          </a:r>
        </a:p>
      </dgm:t>
    </dgm:pt>
    <dgm:pt modelId="{EC97635B-B10F-43D1-92BD-58A66A52C3CC}" type="parTrans" cxnId="{97058EAD-7FED-4258-9B73-2C3089C55E65}">
      <dgm:prSet/>
      <dgm:spPr/>
      <dgm:t>
        <a:bodyPr/>
        <a:lstStyle/>
        <a:p>
          <a:endParaRPr lang="en-AU"/>
        </a:p>
      </dgm:t>
    </dgm:pt>
    <dgm:pt modelId="{80840D0C-9010-43C2-BEE3-4DAA559B8E39}" type="sibTrans" cxnId="{97058EAD-7FED-4258-9B73-2C3089C55E65}">
      <dgm:prSet/>
      <dgm:spPr/>
      <dgm:t>
        <a:bodyPr/>
        <a:lstStyle/>
        <a:p>
          <a:endParaRPr lang="en-AU"/>
        </a:p>
      </dgm:t>
    </dgm:pt>
    <dgm:pt modelId="{F12B85BB-4C7A-4D28-ABE1-825B009267E5}" type="pres">
      <dgm:prSet presAssocID="{FA0FC2B7-4A0D-4956-BEFE-E80C5DA33C79}" presName="Name0" presStyleCnt="0">
        <dgm:presLayoutVars>
          <dgm:dir/>
          <dgm:animLvl val="lvl"/>
          <dgm:resizeHandles val="exact"/>
        </dgm:presLayoutVars>
      </dgm:prSet>
      <dgm:spPr/>
    </dgm:pt>
    <dgm:pt modelId="{837887A9-432D-4255-9374-4E09D26A145B}" type="pres">
      <dgm:prSet presAssocID="{056F82D4-845B-4788-AC33-AA867E6F54A0}" presName="boxAndChildren" presStyleCnt="0"/>
      <dgm:spPr/>
    </dgm:pt>
    <dgm:pt modelId="{35172497-A9F8-40B7-B491-5361B997C728}" type="pres">
      <dgm:prSet presAssocID="{056F82D4-845B-4788-AC33-AA867E6F54A0}" presName="parentTextBox" presStyleLbl="node1" presStyleIdx="0" presStyleCnt="6"/>
      <dgm:spPr/>
    </dgm:pt>
    <dgm:pt modelId="{0C4633DE-AD74-48C2-A00A-CD6BB7FB7276}" type="pres">
      <dgm:prSet presAssocID="{2D294600-2505-4066-A6A4-FE615CF67B80}" presName="sp" presStyleCnt="0"/>
      <dgm:spPr/>
    </dgm:pt>
    <dgm:pt modelId="{4991FDB9-D919-445E-8F16-B98200E4479A}" type="pres">
      <dgm:prSet presAssocID="{9A2DAAC6-1D76-4877-BD75-67A2E4729F6A}" presName="arrowAndChildren" presStyleCnt="0"/>
      <dgm:spPr/>
    </dgm:pt>
    <dgm:pt modelId="{E45E6E51-4050-45AD-BAAD-409A213C1AD1}" type="pres">
      <dgm:prSet presAssocID="{9A2DAAC6-1D76-4877-BD75-67A2E4729F6A}" presName="parentTextArrow" presStyleLbl="node1" presStyleIdx="1" presStyleCnt="6"/>
      <dgm:spPr/>
    </dgm:pt>
    <dgm:pt modelId="{C15873E2-A44D-4614-925E-A625E485E47C}" type="pres">
      <dgm:prSet presAssocID="{EFFD0F00-FB6C-479D-B276-03387F3307BA}" presName="sp" presStyleCnt="0"/>
      <dgm:spPr/>
    </dgm:pt>
    <dgm:pt modelId="{C30E5384-2169-42E0-9B7C-09FB2B98217C}" type="pres">
      <dgm:prSet presAssocID="{9708953D-4664-41C1-B3E8-2AFA92D8886F}" presName="arrowAndChildren" presStyleCnt="0"/>
      <dgm:spPr/>
    </dgm:pt>
    <dgm:pt modelId="{10811443-75EB-49DE-8C4F-B3843C651388}" type="pres">
      <dgm:prSet presAssocID="{9708953D-4664-41C1-B3E8-2AFA92D8886F}" presName="parentTextArrow" presStyleLbl="node1" presStyleIdx="2" presStyleCnt="6"/>
      <dgm:spPr/>
    </dgm:pt>
    <dgm:pt modelId="{27ED2BEB-DBB1-4F0A-85BC-EA21C4461A65}" type="pres">
      <dgm:prSet presAssocID="{CF77B1DE-C048-4CDB-9C64-90E69307FA1F}" presName="sp" presStyleCnt="0"/>
      <dgm:spPr/>
    </dgm:pt>
    <dgm:pt modelId="{8227D8AA-39DD-4880-A121-378A67C8094C}" type="pres">
      <dgm:prSet presAssocID="{E0BD5A77-943B-4FA2-8254-2658AFBF4321}" presName="arrowAndChildren" presStyleCnt="0"/>
      <dgm:spPr/>
    </dgm:pt>
    <dgm:pt modelId="{75BF5550-1BBE-41A1-A8BA-ADD7546E5576}" type="pres">
      <dgm:prSet presAssocID="{E0BD5A77-943B-4FA2-8254-2658AFBF4321}" presName="parentTextArrow" presStyleLbl="node1" presStyleIdx="3" presStyleCnt="6"/>
      <dgm:spPr/>
    </dgm:pt>
    <dgm:pt modelId="{721D4C38-FFAA-4AAF-B0B8-F5665F90A1C5}" type="pres">
      <dgm:prSet presAssocID="{8A7739E1-CD11-41E3-8E0E-EDB92AFED1BB}" presName="sp" presStyleCnt="0"/>
      <dgm:spPr/>
    </dgm:pt>
    <dgm:pt modelId="{091C10B9-7143-47DB-89F0-60DF07AB511E}" type="pres">
      <dgm:prSet presAssocID="{798DB99B-2405-4C97-A74A-9CE2C5381E02}" presName="arrowAndChildren" presStyleCnt="0"/>
      <dgm:spPr/>
    </dgm:pt>
    <dgm:pt modelId="{9597CF44-1A05-4D8D-BD7C-2A5786C828B1}" type="pres">
      <dgm:prSet presAssocID="{798DB99B-2405-4C97-A74A-9CE2C5381E02}" presName="parentTextArrow" presStyleLbl="node1" presStyleIdx="4" presStyleCnt="6"/>
      <dgm:spPr/>
    </dgm:pt>
    <dgm:pt modelId="{1177D21E-1D91-4722-B453-09B0195882EB}" type="pres">
      <dgm:prSet presAssocID="{6CEDF88D-D5D7-4949-A666-903416C33FCC}" presName="sp" presStyleCnt="0"/>
      <dgm:spPr/>
    </dgm:pt>
    <dgm:pt modelId="{A082735C-ED4D-4EFE-8511-26EA8E67406C}" type="pres">
      <dgm:prSet presAssocID="{CD70FA54-71A7-4AC8-A72E-0AAE5109C52D}" presName="arrowAndChildren" presStyleCnt="0"/>
      <dgm:spPr/>
    </dgm:pt>
    <dgm:pt modelId="{956AB809-233C-4697-9F7D-FB9203947567}" type="pres">
      <dgm:prSet presAssocID="{CD70FA54-71A7-4AC8-A72E-0AAE5109C52D}" presName="parentTextArrow" presStyleLbl="node1" presStyleIdx="5" presStyleCnt="6"/>
      <dgm:spPr/>
    </dgm:pt>
  </dgm:ptLst>
  <dgm:cxnLst>
    <dgm:cxn modelId="{3E698B10-FC46-4A6C-9526-E7538DC86FF1}" type="presOf" srcId="{798DB99B-2405-4C97-A74A-9CE2C5381E02}" destId="{9597CF44-1A05-4D8D-BD7C-2A5786C828B1}" srcOrd="0" destOrd="0" presId="urn:microsoft.com/office/officeart/2005/8/layout/process4"/>
    <dgm:cxn modelId="{3EE65B6A-E82A-453A-8C47-DC455ECD6B19}" type="presOf" srcId="{9708953D-4664-41C1-B3E8-2AFA92D8886F}" destId="{10811443-75EB-49DE-8C4F-B3843C651388}" srcOrd="0" destOrd="0" presId="urn:microsoft.com/office/officeart/2005/8/layout/process4"/>
    <dgm:cxn modelId="{D01FC972-D7FF-4096-97B8-FCA4070AB262}" srcId="{FA0FC2B7-4A0D-4956-BEFE-E80C5DA33C79}" destId="{E0BD5A77-943B-4FA2-8254-2658AFBF4321}" srcOrd="2" destOrd="0" parTransId="{B4154D36-E81C-4612-B186-AD749A82DDFB}" sibTransId="{CF77B1DE-C048-4CDB-9C64-90E69307FA1F}"/>
    <dgm:cxn modelId="{8780FE7B-0ED0-4A5E-986D-636D5EC7D6A2}" srcId="{FA0FC2B7-4A0D-4956-BEFE-E80C5DA33C79}" destId="{CD70FA54-71A7-4AC8-A72E-0AAE5109C52D}" srcOrd="0" destOrd="0" parTransId="{011DD9BC-36FE-4BA7-A328-A81BC5CDB16E}" sibTransId="{6CEDF88D-D5D7-4949-A666-903416C33FCC}"/>
    <dgm:cxn modelId="{DD26F185-237C-4DA5-809D-73650AC1FC10}" srcId="{FA0FC2B7-4A0D-4956-BEFE-E80C5DA33C79}" destId="{9708953D-4664-41C1-B3E8-2AFA92D8886F}" srcOrd="3" destOrd="0" parTransId="{1D5FC89E-8D01-4026-937B-A4C8A1146BE4}" sibTransId="{EFFD0F00-FB6C-479D-B276-03387F3307BA}"/>
    <dgm:cxn modelId="{845DAA89-4EFE-44F7-8B5A-1E4080A6C339}" srcId="{FA0FC2B7-4A0D-4956-BEFE-E80C5DA33C79}" destId="{9A2DAAC6-1D76-4877-BD75-67A2E4729F6A}" srcOrd="4" destOrd="0" parTransId="{BC4C8FD0-3638-403C-9C25-F7FA0A4C863F}" sibTransId="{2D294600-2505-4066-A6A4-FE615CF67B80}"/>
    <dgm:cxn modelId="{F5FC0B8F-C841-4C74-AC8B-06387EC61FA0}" type="presOf" srcId="{CD70FA54-71A7-4AC8-A72E-0AAE5109C52D}" destId="{956AB809-233C-4697-9F7D-FB9203947567}" srcOrd="0" destOrd="0" presId="urn:microsoft.com/office/officeart/2005/8/layout/process4"/>
    <dgm:cxn modelId="{17BB11A4-ABBC-4A84-BC7F-46693F734296}" type="presOf" srcId="{E0BD5A77-943B-4FA2-8254-2658AFBF4321}" destId="{75BF5550-1BBE-41A1-A8BA-ADD7546E5576}" srcOrd="0" destOrd="0" presId="urn:microsoft.com/office/officeart/2005/8/layout/process4"/>
    <dgm:cxn modelId="{97058EAD-7FED-4258-9B73-2C3089C55E65}" srcId="{FA0FC2B7-4A0D-4956-BEFE-E80C5DA33C79}" destId="{056F82D4-845B-4788-AC33-AA867E6F54A0}" srcOrd="5" destOrd="0" parTransId="{EC97635B-B10F-43D1-92BD-58A66A52C3CC}" sibTransId="{80840D0C-9010-43C2-BEE3-4DAA559B8E39}"/>
    <dgm:cxn modelId="{029BFAB4-D60A-4813-856D-3754232E6B25}" type="presOf" srcId="{056F82D4-845B-4788-AC33-AA867E6F54A0}" destId="{35172497-A9F8-40B7-B491-5361B997C728}" srcOrd="0" destOrd="0" presId="urn:microsoft.com/office/officeart/2005/8/layout/process4"/>
    <dgm:cxn modelId="{58216CB7-B994-4102-99A5-6B4D57590289}" srcId="{FA0FC2B7-4A0D-4956-BEFE-E80C5DA33C79}" destId="{798DB99B-2405-4C97-A74A-9CE2C5381E02}" srcOrd="1" destOrd="0" parTransId="{5C6BD355-D912-4C5B-9631-6E8CC82137D5}" sibTransId="{8A7739E1-CD11-41E3-8E0E-EDB92AFED1BB}"/>
    <dgm:cxn modelId="{8FDFBCB9-8CBC-4258-A5B7-EEB357A8E8C1}" type="presOf" srcId="{FA0FC2B7-4A0D-4956-BEFE-E80C5DA33C79}" destId="{F12B85BB-4C7A-4D28-ABE1-825B009267E5}" srcOrd="0" destOrd="0" presId="urn:microsoft.com/office/officeart/2005/8/layout/process4"/>
    <dgm:cxn modelId="{252DF0E5-FBFE-41E6-A96C-59E4CDECA604}" type="presOf" srcId="{9A2DAAC6-1D76-4877-BD75-67A2E4729F6A}" destId="{E45E6E51-4050-45AD-BAAD-409A213C1AD1}" srcOrd="0" destOrd="0" presId="urn:microsoft.com/office/officeart/2005/8/layout/process4"/>
    <dgm:cxn modelId="{1CC39D08-8AE0-4430-9512-C97E4F611061}" type="presParOf" srcId="{F12B85BB-4C7A-4D28-ABE1-825B009267E5}" destId="{837887A9-432D-4255-9374-4E09D26A145B}" srcOrd="0" destOrd="0" presId="urn:microsoft.com/office/officeart/2005/8/layout/process4"/>
    <dgm:cxn modelId="{CC86D373-41F9-4AA4-98BD-AF11F6E9452A}" type="presParOf" srcId="{837887A9-432D-4255-9374-4E09D26A145B}" destId="{35172497-A9F8-40B7-B491-5361B997C728}" srcOrd="0" destOrd="0" presId="urn:microsoft.com/office/officeart/2005/8/layout/process4"/>
    <dgm:cxn modelId="{6124A70D-0EA8-4431-A6FE-48B219C31EBA}" type="presParOf" srcId="{F12B85BB-4C7A-4D28-ABE1-825B009267E5}" destId="{0C4633DE-AD74-48C2-A00A-CD6BB7FB7276}" srcOrd="1" destOrd="0" presId="urn:microsoft.com/office/officeart/2005/8/layout/process4"/>
    <dgm:cxn modelId="{2894B24F-CF7F-4234-ADD2-752D1CDDA93E}" type="presParOf" srcId="{F12B85BB-4C7A-4D28-ABE1-825B009267E5}" destId="{4991FDB9-D919-445E-8F16-B98200E4479A}" srcOrd="2" destOrd="0" presId="urn:microsoft.com/office/officeart/2005/8/layout/process4"/>
    <dgm:cxn modelId="{9A717314-214B-4372-BDC5-CD89C05183E7}" type="presParOf" srcId="{4991FDB9-D919-445E-8F16-B98200E4479A}" destId="{E45E6E51-4050-45AD-BAAD-409A213C1AD1}" srcOrd="0" destOrd="0" presId="urn:microsoft.com/office/officeart/2005/8/layout/process4"/>
    <dgm:cxn modelId="{50AE1281-4BE3-42BF-A65A-889B5DB2BA71}" type="presParOf" srcId="{F12B85BB-4C7A-4D28-ABE1-825B009267E5}" destId="{C15873E2-A44D-4614-925E-A625E485E47C}" srcOrd="3" destOrd="0" presId="urn:microsoft.com/office/officeart/2005/8/layout/process4"/>
    <dgm:cxn modelId="{0315EE65-16BF-4E9B-9E1C-35A7CBECAF9E}" type="presParOf" srcId="{F12B85BB-4C7A-4D28-ABE1-825B009267E5}" destId="{C30E5384-2169-42E0-9B7C-09FB2B98217C}" srcOrd="4" destOrd="0" presId="urn:microsoft.com/office/officeart/2005/8/layout/process4"/>
    <dgm:cxn modelId="{F72FB4D1-12EB-42CE-B3BD-3ECE592DCF25}" type="presParOf" srcId="{C30E5384-2169-42E0-9B7C-09FB2B98217C}" destId="{10811443-75EB-49DE-8C4F-B3843C651388}" srcOrd="0" destOrd="0" presId="urn:microsoft.com/office/officeart/2005/8/layout/process4"/>
    <dgm:cxn modelId="{BF2BFD44-DA4F-40A0-AB92-71EFC296D39E}" type="presParOf" srcId="{F12B85BB-4C7A-4D28-ABE1-825B009267E5}" destId="{27ED2BEB-DBB1-4F0A-85BC-EA21C4461A65}" srcOrd="5" destOrd="0" presId="urn:microsoft.com/office/officeart/2005/8/layout/process4"/>
    <dgm:cxn modelId="{C6A3BC3E-1B89-4F05-A510-6C22A2346250}" type="presParOf" srcId="{F12B85BB-4C7A-4D28-ABE1-825B009267E5}" destId="{8227D8AA-39DD-4880-A121-378A67C8094C}" srcOrd="6" destOrd="0" presId="urn:microsoft.com/office/officeart/2005/8/layout/process4"/>
    <dgm:cxn modelId="{F5EA19FE-59CC-4736-B606-D7E37C81780B}" type="presParOf" srcId="{8227D8AA-39DD-4880-A121-378A67C8094C}" destId="{75BF5550-1BBE-41A1-A8BA-ADD7546E5576}" srcOrd="0" destOrd="0" presId="urn:microsoft.com/office/officeart/2005/8/layout/process4"/>
    <dgm:cxn modelId="{E8699BE7-6289-42EE-ABAE-E251D9AA9056}" type="presParOf" srcId="{F12B85BB-4C7A-4D28-ABE1-825B009267E5}" destId="{721D4C38-FFAA-4AAF-B0B8-F5665F90A1C5}" srcOrd="7" destOrd="0" presId="urn:microsoft.com/office/officeart/2005/8/layout/process4"/>
    <dgm:cxn modelId="{B9F59B38-9B80-47B7-9927-558F7C7B9EDB}" type="presParOf" srcId="{F12B85BB-4C7A-4D28-ABE1-825B009267E5}" destId="{091C10B9-7143-47DB-89F0-60DF07AB511E}" srcOrd="8" destOrd="0" presId="urn:microsoft.com/office/officeart/2005/8/layout/process4"/>
    <dgm:cxn modelId="{676D83A9-AC58-4B47-9AEA-03DA2CD7E27F}" type="presParOf" srcId="{091C10B9-7143-47DB-89F0-60DF07AB511E}" destId="{9597CF44-1A05-4D8D-BD7C-2A5786C828B1}" srcOrd="0" destOrd="0" presId="urn:microsoft.com/office/officeart/2005/8/layout/process4"/>
    <dgm:cxn modelId="{A70392A3-A056-4BAA-92AE-E0A6C3831A0E}" type="presParOf" srcId="{F12B85BB-4C7A-4D28-ABE1-825B009267E5}" destId="{1177D21E-1D91-4722-B453-09B0195882EB}" srcOrd="9" destOrd="0" presId="urn:microsoft.com/office/officeart/2005/8/layout/process4"/>
    <dgm:cxn modelId="{64315771-1B75-452B-AFED-8F1415320F0D}" type="presParOf" srcId="{F12B85BB-4C7A-4D28-ABE1-825B009267E5}" destId="{A082735C-ED4D-4EFE-8511-26EA8E67406C}" srcOrd="10" destOrd="0" presId="urn:microsoft.com/office/officeart/2005/8/layout/process4"/>
    <dgm:cxn modelId="{DFF92323-DEAF-4861-977B-D269D0CCCB2C}" type="presParOf" srcId="{A082735C-ED4D-4EFE-8511-26EA8E67406C}" destId="{956AB809-233C-4697-9F7D-FB920394756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72497-A9F8-40B7-B491-5361B997C728}">
      <dsp:nvSpPr>
        <dsp:cNvPr id="0" name=""/>
        <dsp:cNvSpPr/>
      </dsp:nvSpPr>
      <dsp:spPr>
        <a:xfrm>
          <a:off x="0" y="4787718"/>
          <a:ext cx="9428480" cy="6283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AU" sz="1700" b="1" kern="1200" dirty="0"/>
            <a:t>E</a:t>
          </a:r>
          <a:r>
            <a:rPr lang="en-AU" sz="1700" kern="1200" dirty="0"/>
            <a:t>valuate impacts and refine </a:t>
          </a:r>
          <a:r>
            <a:rPr lang="en-AU" sz="1700" kern="1200"/>
            <a:t>– what </a:t>
          </a:r>
          <a:r>
            <a:rPr lang="en-AU" sz="1700" kern="1200" dirty="0"/>
            <a:t>are the implications, limitations and possible improvements?</a:t>
          </a:r>
        </a:p>
      </dsp:txBody>
      <dsp:txXfrm>
        <a:off x="0" y="4787718"/>
        <a:ext cx="9428480" cy="628385"/>
      </dsp:txXfrm>
    </dsp:sp>
    <dsp:sp modelId="{E45E6E51-4050-45AD-BAAD-409A213C1AD1}">
      <dsp:nvSpPr>
        <dsp:cNvPr id="0" name=""/>
        <dsp:cNvSpPr/>
      </dsp:nvSpPr>
      <dsp:spPr>
        <a:xfrm rot="10800000">
          <a:off x="0" y="3830687"/>
          <a:ext cx="9428480" cy="96645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AU" sz="1700" b="1" kern="1200" dirty="0"/>
            <a:t>D</a:t>
          </a:r>
          <a:r>
            <a:rPr lang="en-AU" sz="1700" kern="1200" dirty="0"/>
            <a:t>ecide using evidence – which solution best fits the criteria?</a:t>
          </a:r>
        </a:p>
      </dsp:txBody>
      <dsp:txXfrm rot="10800000">
        <a:off x="0" y="3830687"/>
        <a:ext cx="9428480" cy="627974"/>
      </dsp:txXfrm>
    </dsp:sp>
    <dsp:sp modelId="{10811443-75EB-49DE-8C4F-B3843C651388}">
      <dsp:nvSpPr>
        <dsp:cNvPr id="0" name=""/>
        <dsp:cNvSpPr/>
      </dsp:nvSpPr>
      <dsp:spPr>
        <a:xfrm rot="10800000">
          <a:off x="0" y="2873656"/>
          <a:ext cx="9428480" cy="96645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AU" sz="1700" b="1" kern="1200" dirty="0"/>
            <a:t>I</a:t>
          </a:r>
          <a:r>
            <a:rPr lang="en-AU" sz="1700" kern="1200" dirty="0"/>
            <a:t>dentify possible solutions – what are our options? </a:t>
          </a:r>
        </a:p>
      </dsp:txBody>
      <dsp:txXfrm rot="10800000">
        <a:off x="0" y="2873656"/>
        <a:ext cx="9428480" cy="627974"/>
      </dsp:txXfrm>
    </dsp:sp>
    <dsp:sp modelId="{75BF5550-1BBE-41A1-A8BA-ADD7546E5576}">
      <dsp:nvSpPr>
        <dsp:cNvPr id="0" name=""/>
        <dsp:cNvSpPr/>
      </dsp:nvSpPr>
      <dsp:spPr>
        <a:xfrm rot="10800000">
          <a:off x="0" y="1916625"/>
          <a:ext cx="9428480" cy="96645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AU" sz="1700" b="1" kern="1200" dirty="0"/>
            <a:t>C</a:t>
          </a:r>
          <a:r>
            <a:rPr lang="en-AU" sz="1700" kern="1200" dirty="0"/>
            <a:t>reate/Choose evaluation criteria - how will we judge whether a solution will be effective?</a:t>
          </a:r>
        </a:p>
      </dsp:txBody>
      <dsp:txXfrm rot="10800000">
        <a:off x="0" y="1916625"/>
        <a:ext cx="9428480" cy="627974"/>
      </dsp:txXfrm>
    </dsp:sp>
    <dsp:sp modelId="{9597CF44-1A05-4D8D-BD7C-2A5786C828B1}">
      <dsp:nvSpPr>
        <dsp:cNvPr id="0" name=""/>
        <dsp:cNvSpPr/>
      </dsp:nvSpPr>
      <dsp:spPr>
        <a:xfrm rot="10800000">
          <a:off x="0" y="959594"/>
          <a:ext cx="9428480" cy="96645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AU" sz="1700" b="1" kern="1200"/>
            <a:t>E</a:t>
          </a:r>
          <a:r>
            <a:rPr lang="en-AU" sz="1700" kern="1200"/>
            <a:t>xamine data – what patterns and evidence matter?</a:t>
          </a:r>
        </a:p>
      </dsp:txBody>
      <dsp:txXfrm rot="10800000">
        <a:off x="0" y="959594"/>
        <a:ext cx="9428480" cy="627974"/>
      </dsp:txXfrm>
    </dsp:sp>
    <dsp:sp modelId="{956AB809-233C-4697-9F7D-FB9203947567}">
      <dsp:nvSpPr>
        <dsp:cNvPr id="0" name=""/>
        <dsp:cNvSpPr/>
      </dsp:nvSpPr>
      <dsp:spPr>
        <a:xfrm rot="10800000">
          <a:off x="0" y="2563"/>
          <a:ext cx="9428480" cy="96645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AU" sz="1700" b="1" kern="1200"/>
            <a:t>D</a:t>
          </a:r>
          <a:r>
            <a:rPr lang="en-AU" sz="1700" kern="1200"/>
            <a:t>efine the problem – what needs solving?</a:t>
          </a:r>
        </a:p>
      </dsp:txBody>
      <dsp:txXfrm rot="10800000">
        <a:off x="0" y="2563"/>
        <a:ext cx="9428480" cy="6279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6/10/2026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6/10/2026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193358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Click lesson numbers to go to specific lessons</a:t>
            </a:r>
          </a:p>
          <a:p>
            <a:pPr marL="171450" indent="-171450">
              <a:buFont typeface="Arial"/>
              <a:buChar char="•"/>
            </a:pPr>
            <a:r>
              <a:rPr lang="en-AU" dirty="0">
                <a:latin typeface="Arial" panose="020B0604020202020204" pitchFamily="34" charset="0"/>
                <a:cs typeface="Arial" panose="020B0604020202020204" pitchFamily="34" charset="0"/>
              </a:rPr>
              <a:t>Interactive features can be viewed in slide show</a:t>
            </a:r>
          </a:p>
          <a:p>
            <a:endParaRPr lang="en-AU" b="1" dirty="0"/>
          </a:p>
          <a:p>
            <a:pPr marL="0" indent="0">
              <a:buFont typeface="Arial"/>
              <a:buNone/>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3</a:t>
            </a:fld>
            <a:endParaRPr lang="en-AU"/>
          </a:p>
        </p:txBody>
      </p:sp>
    </p:spTree>
    <p:extLst>
      <p:ext uri="{BB962C8B-B14F-4D97-AF65-F5344CB8AC3E}">
        <p14:creationId xmlns:p14="http://schemas.microsoft.com/office/powerpoint/2010/main" val="3242764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2FCBA-0CAC-1BE9-DDA4-9186EC42B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CC1CA0-DD1D-85B3-9775-4E23C63B2D8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A3F163F-9615-811E-A6AA-94B3B2FBC6FF}"/>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US" dirty="0">
              <a:latin typeface="Arial" panose="020B0604020202020204" pitchFamily="34" charset="0"/>
              <a:cs typeface="Arial" panose="020B0604020202020204" pitchFamily="34" charset="0"/>
            </a:endParaRPr>
          </a:p>
          <a:p>
            <a:pPr marL="171450" indent="-171450">
              <a:buFont typeface="Arial"/>
              <a:buChar char="•"/>
            </a:pPr>
            <a:r>
              <a:rPr lang="en-AU" dirty="0">
                <a:latin typeface="Arial" panose="020B0604020202020204" pitchFamily="34" charset="0"/>
                <a:cs typeface="Arial" panose="020B0604020202020204" pitchFamily="34" charset="0"/>
              </a:rPr>
              <a:t>Click lesson numbers to go to specific lessons</a:t>
            </a:r>
          </a:p>
          <a:p>
            <a:pPr marL="171450" indent="-171450">
              <a:buFont typeface="Arial"/>
              <a:buChar char="•"/>
            </a:pPr>
            <a:r>
              <a:rPr lang="en-AU" dirty="0">
                <a:latin typeface="Arial" panose="020B0604020202020204" pitchFamily="34" charset="0"/>
                <a:cs typeface="Arial" panose="020B0604020202020204" pitchFamily="34" charset="0"/>
              </a:rPr>
              <a:t>Interactive features can be viewed in slide show</a:t>
            </a:r>
          </a:p>
          <a:p>
            <a:endParaRPr lang="en-AU" b="1" dirty="0"/>
          </a:p>
          <a:p>
            <a:pPr marL="0" indent="0">
              <a:buFont typeface="Arial"/>
              <a:buNone/>
            </a:pPr>
            <a:endParaRPr lang="en-US" dirty="0">
              <a:cs typeface="Calibri"/>
            </a:endParaRPr>
          </a:p>
          <a:p>
            <a:endParaRPr lang="en-US" dirty="0">
              <a:cs typeface="Calibri"/>
            </a:endParaRPr>
          </a:p>
        </p:txBody>
      </p:sp>
      <p:sp>
        <p:nvSpPr>
          <p:cNvPr id="4" name="Slide Number Placeholder 3">
            <a:extLst>
              <a:ext uri="{FF2B5EF4-FFF2-40B4-BE49-F238E27FC236}">
                <a16:creationId xmlns:a16="http://schemas.microsoft.com/office/drawing/2014/main" id="{00DD6549-AB78-3100-0FEA-5324CFDB0842}"/>
              </a:ext>
            </a:extLst>
          </p:cNvPr>
          <p:cNvSpPr>
            <a:spLocks noGrp="1"/>
          </p:cNvSpPr>
          <p:nvPr>
            <p:ph type="sldNum" sz="quarter" idx="5"/>
          </p:nvPr>
        </p:nvSpPr>
        <p:spPr/>
        <p:txBody>
          <a:bodyPr/>
          <a:lstStyle/>
          <a:p>
            <a:fld id="{D09C5488-DD16-4714-9519-7BE21BA11D4E}" type="slidenum">
              <a:rPr lang="en-AU" smtClean="0"/>
              <a:t>4</a:t>
            </a:fld>
            <a:endParaRPr lang="en-AU"/>
          </a:p>
        </p:txBody>
      </p:sp>
    </p:spTree>
    <p:extLst>
      <p:ext uri="{BB962C8B-B14F-4D97-AF65-F5344CB8AC3E}">
        <p14:creationId xmlns:p14="http://schemas.microsoft.com/office/powerpoint/2010/main" val="4243813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cs typeface="Calibri"/>
              </a:rPr>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r>
              <a:rPr lang="en-AU" dirty="0"/>
              <a:t>Content in this section aligns with essential question 1 in the program of learning and Teacher resource book 1.</a:t>
            </a:r>
          </a:p>
        </p:txBody>
      </p:sp>
      <p:sp>
        <p:nvSpPr>
          <p:cNvPr id="4" name="Slide Number Placeholder 3"/>
          <p:cNvSpPr>
            <a:spLocks noGrp="1"/>
          </p:cNvSpPr>
          <p:nvPr>
            <p:ph type="sldNum" sz="quarter" idx="5"/>
          </p:nvPr>
        </p:nvSpPr>
        <p:spPr/>
        <p:txBody>
          <a:bodyPr/>
          <a:lstStyle/>
          <a:p>
            <a:fld id="{B07158C4-A119-4B78-9DE8-A50001BC31DC}" type="slidenum">
              <a:rPr lang="en-AU" smtClean="0"/>
              <a:pPr/>
              <a:t>5</a:t>
            </a:fld>
            <a:endParaRPr lang="en-AU"/>
          </a:p>
        </p:txBody>
      </p:sp>
    </p:spTree>
    <p:extLst>
      <p:ext uri="{BB962C8B-B14F-4D97-AF65-F5344CB8AC3E}">
        <p14:creationId xmlns:p14="http://schemas.microsoft.com/office/powerpoint/2010/main" val="2843640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EF83-A1EE-B23E-CED2-7AA3BC0AF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36A8D-CCC2-DCAB-614B-A974348268A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95F6225-AF5C-0001-AEEB-3DC14A8A44E8}"/>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AU" b="1"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Suggested learning intentions and success criteria for 1.1 Investigable questions.</a:t>
            </a:r>
          </a:p>
          <a:p>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B04D6725-F879-90AF-D9A2-8C38EF53E05A}"/>
              </a:ext>
            </a:extLst>
          </p:cNvPr>
          <p:cNvSpPr>
            <a:spLocks noGrp="1"/>
          </p:cNvSpPr>
          <p:nvPr>
            <p:ph type="sldNum" sz="quarter" idx="5"/>
          </p:nvPr>
        </p:nvSpPr>
        <p:spPr/>
        <p:txBody>
          <a:bodyPr/>
          <a:lstStyle/>
          <a:p>
            <a:fld id="{D09C5488-DD16-4714-9519-7BE21BA11D4E}" type="slidenum">
              <a:rPr lang="en-AU" smtClean="0"/>
              <a:t>6</a:t>
            </a:fld>
            <a:endParaRPr lang="en-AU"/>
          </a:p>
        </p:txBody>
      </p:sp>
    </p:spTree>
    <p:extLst>
      <p:ext uri="{BB962C8B-B14F-4D97-AF65-F5344CB8AC3E}">
        <p14:creationId xmlns:p14="http://schemas.microsoft.com/office/powerpoint/2010/main" val="3306727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5CE2E-1512-6A44-B6DD-6CC7BF2C0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E1935D-E54B-F3EB-C6B8-3B3D19916E0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12BAD14B-F30F-F029-AC3A-FCA85F48AED7}"/>
              </a:ext>
            </a:extLst>
          </p:cNvPr>
          <p:cNvSpPr>
            <a:spLocks noGrp="1"/>
          </p:cNvSpPr>
          <p:nvPr>
            <p:ph type="body" idx="1"/>
          </p:nvPr>
        </p:nvSpPr>
        <p:spPr/>
        <p:txBody>
          <a:bodyPr/>
          <a:lstStyle/>
          <a:p>
            <a:pPr marL="0" marR="0" lvl="0" indent="0" algn="l" defTabSz="1219170" rtl="0" eaLnBrk="1" fontAlgn="base" latinLnBrk="0" hangingPunct="1">
              <a:lnSpc>
                <a:spcPct val="100000"/>
              </a:lnSpc>
              <a:spcBef>
                <a:spcPts val="0"/>
              </a:spcBef>
              <a:spcAft>
                <a:spcPts val="0"/>
              </a:spcAft>
              <a:buClrTx/>
              <a:buSzTx/>
              <a:buFontTx/>
              <a:buNone/>
              <a:tabLst/>
              <a:defRPr/>
            </a:pPr>
            <a:r>
              <a:rPr lang="en-AU" b="1" i="0" u="none" strike="noStrike" dirty="0">
                <a:solidFill>
                  <a:srgbClr val="333333"/>
                </a:solidFill>
                <a:effectLst/>
                <a:highlight>
                  <a:srgbClr val="FFFFFF"/>
                </a:highlight>
                <a:latin typeface="Montserrat" panose="00000500000000000000" pitchFamily="2" charset="0"/>
              </a:rPr>
              <a:t>Teacher notes:</a:t>
            </a:r>
          </a:p>
          <a:p>
            <a:pPr algn="l" rtl="0" fontAlgn="base"/>
            <a:r>
              <a:rPr lang="en-AU" b="1" i="0" u="none" strike="noStrike" dirty="0">
                <a:solidFill>
                  <a:srgbClr val="333333"/>
                </a:solidFill>
                <a:effectLst/>
                <a:highlight>
                  <a:srgbClr val="FFFFFF"/>
                </a:highlight>
                <a:latin typeface="Montserrat" panose="00000500000000000000" pitchFamily="2" charset="0"/>
              </a:rPr>
              <a:t>This slide contains animations to reveal the answer for each statement. </a:t>
            </a:r>
          </a:p>
          <a:p>
            <a:pPr algn="l" rtl="0" fontAlgn="base"/>
            <a:endParaRPr lang="en-AU" b="0" i="0" u="none" strike="noStrike" dirty="0">
              <a:solidFill>
                <a:srgbClr val="333333"/>
              </a:solidFill>
              <a:effectLst/>
              <a:highlight>
                <a:srgbClr val="FFFFFF"/>
              </a:highlight>
              <a:latin typeface="Montserrat" panose="00000500000000000000" pitchFamily="2" charset="0"/>
            </a:endParaRPr>
          </a:p>
          <a:p>
            <a:pPr algn="l" rtl="0" fontAlgn="base"/>
            <a:r>
              <a:rPr lang="en-AU" b="0" i="0" u="none" strike="noStrike" dirty="0">
                <a:solidFill>
                  <a:srgbClr val="333333"/>
                </a:solidFill>
                <a:effectLst/>
                <a:highlight>
                  <a:srgbClr val="FFFFFF"/>
                </a:highlight>
                <a:latin typeface="Montserrat" panose="00000500000000000000" pitchFamily="2" charset="0"/>
              </a:rPr>
              <a:t>This Frayer diagram is being used to activate students’ prior knowledge on scientific questions from Data Science 1 in Stage 4.</a:t>
            </a:r>
          </a:p>
          <a:p>
            <a:pPr algn="l" rtl="0" fontAlgn="base"/>
            <a:endParaRPr lang="en-AU" sz="1800" b="0" i="0" u="none" strike="noStrike" dirty="0">
              <a:solidFill>
                <a:srgbClr val="333333"/>
              </a:solidFill>
              <a:effectLst/>
              <a:highlight>
                <a:srgbClr val="FFFFFF"/>
              </a:highlight>
              <a:latin typeface="Montserrat" panose="00000500000000000000" pitchFamily="2" charset="0"/>
            </a:endParaRPr>
          </a:p>
          <a:p>
            <a:pPr algn="l" rtl="0" fontAlgn="base"/>
            <a:r>
              <a:rPr lang="en-AU" sz="1800" b="0" i="0" u="none" strike="noStrike" dirty="0">
                <a:solidFill>
                  <a:srgbClr val="333333"/>
                </a:solidFill>
                <a:effectLst/>
                <a:highlight>
                  <a:srgbClr val="FFFFFF"/>
                </a:highlight>
                <a:latin typeface="Montserrat" panose="00000500000000000000" pitchFamily="2" charset="0"/>
              </a:rPr>
              <a:t>For each statement all students should identify the quadrant that it belongs. This can be achieved using mini whiteboards or choral response. </a:t>
            </a:r>
          </a:p>
          <a:p>
            <a:pPr algn="l" rtl="0" fontAlgn="base"/>
            <a:endParaRPr lang="en-AU" sz="1800" b="0" i="0" u="none" strike="noStrike" dirty="0">
              <a:solidFill>
                <a:srgbClr val="333333"/>
              </a:solidFill>
              <a:effectLst/>
              <a:highlight>
                <a:srgbClr val="FFFFFF"/>
              </a:highlight>
              <a:latin typeface="Montserrat" panose="00000500000000000000" pitchFamily="2" charset="0"/>
            </a:endParaRPr>
          </a:p>
          <a:p>
            <a:pPr algn="l" rtl="0" fontAlgn="base"/>
            <a:r>
              <a:rPr lang="en-AU" sz="1800" b="0" i="0" u="none" strike="noStrike" dirty="0">
                <a:solidFill>
                  <a:srgbClr val="333333"/>
                </a:solidFill>
                <a:effectLst/>
                <a:highlight>
                  <a:srgbClr val="FFFFFF"/>
                </a:highlight>
                <a:latin typeface="Montserrat" panose="00000500000000000000" pitchFamily="2" charset="0"/>
              </a:rPr>
              <a:t>Click to reveal the answer for each statement.</a:t>
            </a:r>
            <a:endParaRPr lang="en-US" sz="1800" b="0" i="0" dirty="0">
              <a:solidFill>
                <a:srgbClr val="444444"/>
              </a:solidFill>
              <a:effectLst/>
              <a:highlight>
                <a:srgbClr val="F5F5F5"/>
              </a:highlight>
              <a:latin typeface="Arial" panose="020B0604020202020204" pitchFamily="34" charset="0"/>
            </a:endParaRPr>
          </a:p>
          <a:p>
            <a:endParaRPr lang="en-AU" dirty="0"/>
          </a:p>
          <a:p>
            <a:endParaRPr lang="en-AU" dirty="0"/>
          </a:p>
        </p:txBody>
      </p:sp>
      <p:sp>
        <p:nvSpPr>
          <p:cNvPr id="4" name="Slide Number Placeholder 3">
            <a:extLst>
              <a:ext uri="{FF2B5EF4-FFF2-40B4-BE49-F238E27FC236}">
                <a16:creationId xmlns:a16="http://schemas.microsoft.com/office/drawing/2014/main" id="{3FCE1229-A1CA-F0D8-30A1-B7BFD526AC06}"/>
              </a:ext>
            </a:extLst>
          </p:cNvPr>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3506362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31E1E-C359-AA49-A750-22F8AC74D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800E0-68A2-35DA-9289-D11423A216B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9170045-1D02-7A8B-0A4A-FCBA973CBCF6}"/>
              </a:ext>
            </a:extLst>
          </p:cNvPr>
          <p:cNvSpPr>
            <a:spLocks noGrp="1"/>
          </p:cNvSpPr>
          <p:nvPr>
            <p:ph type="body" idx="1"/>
          </p:nvPr>
        </p:nvSpPr>
        <p:spPr/>
        <p:txBody>
          <a:bodyPr/>
          <a:lstStyle/>
          <a:p>
            <a:pPr marL="0" marR="0" lvl="0" indent="0" algn="l" defTabSz="1219170" rtl="0" eaLnBrk="1" fontAlgn="base"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333333"/>
                </a:solidFill>
                <a:effectLst/>
                <a:highlight>
                  <a:srgbClr val="FFFFFF"/>
                </a:highlight>
                <a:uLnTx/>
                <a:uFillTx/>
                <a:ea typeface="+mn-ea"/>
                <a:cs typeface="Arial" panose="020B0604020202020204" pitchFamily="34" charset="0"/>
              </a:rPr>
              <a:t>Teacher notes:</a:t>
            </a:r>
          </a:p>
          <a:p>
            <a:pPr algn="l" rtl="0" fontAlgn="base"/>
            <a:endParaRPr lang="en-AU" b="0" i="0" u="none" strike="noStrike" dirty="0">
              <a:solidFill>
                <a:srgbClr val="333333"/>
              </a:solidFill>
              <a:effectLst/>
              <a:highlight>
                <a:srgbClr val="FFFFFF"/>
              </a:highlight>
            </a:endParaRPr>
          </a:p>
          <a:p>
            <a:pPr algn="l" rtl="0" fontAlgn="base"/>
            <a:r>
              <a:rPr lang="en-AU" b="0" i="0" u="none" strike="noStrike" dirty="0">
                <a:solidFill>
                  <a:srgbClr val="333333"/>
                </a:solidFill>
                <a:effectLst/>
                <a:highlight>
                  <a:srgbClr val="FFFFFF"/>
                </a:highlight>
              </a:rPr>
              <a:t>This slide shows the completed Frayer diagram for scientific questions. </a:t>
            </a:r>
          </a:p>
          <a:p>
            <a:pPr algn="l" rtl="0" fontAlgn="base"/>
            <a:endParaRPr lang="en-AU" b="0" i="0" u="none" strike="noStrike" dirty="0">
              <a:solidFill>
                <a:srgbClr val="333333"/>
              </a:solidFill>
              <a:effectLst/>
              <a:highlight>
                <a:srgbClr val="FFFFFF"/>
              </a:highlight>
            </a:endParaRPr>
          </a:p>
          <a:p>
            <a:endParaRPr lang="en-AU" dirty="0"/>
          </a:p>
          <a:p>
            <a:endParaRPr lang="en-AU" dirty="0"/>
          </a:p>
        </p:txBody>
      </p:sp>
      <p:sp>
        <p:nvSpPr>
          <p:cNvPr id="4" name="Slide Number Placeholder 3">
            <a:extLst>
              <a:ext uri="{FF2B5EF4-FFF2-40B4-BE49-F238E27FC236}">
                <a16:creationId xmlns:a16="http://schemas.microsoft.com/office/drawing/2014/main" id="{7A91F726-13B9-335D-0929-9B44AEC33DB7}"/>
              </a:ext>
            </a:extLst>
          </p:cNvPr>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30031854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679D1-339C-B935-A8AB-316AA11D79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9463F9-F3A6-0AB1-065C-E3DC0C31C2B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CDEC00A-E75F-C038-424D-30A09010AAB7}"/>
              </a:ext>
            </a:extLst>
          </p:cNvPr>
          <p:cNvSpPr>
            <a:spLocks noGrp="1"/>
          </p:cNvSpPr>
          <p:nvPr>
            <p:ph type="body" idx="1"/>
          </p:nvPr>
        </p:nvSpPr>
        <p:spPr/>
        <p:txBody>
          <a:bodyPr/>
          <a:lstStyle/>
          <a:p>
            <a:r>
              <a:rPr lang="en-AU" b="1" dirty="0"/>
              <a:t>Teacher notes:</a:t>
            </a:r>
          </a:p>
          <a:p>
            <a:r>
              <a:rPr lang="en-AU" b="1" dirty="0"/>
              <a:t>This slide has animations. </a:t>
            </a:r>
          </a:p>
          <a:p>
            <a:endParaRPr lang="en-AU" dirty="0"/>
          </a:p>
          <a:p>
            <a:r>
              <a:rPr lang="en-AU" dirty="0"/>
              <a:t>This pre-test assesses students’ familiarity with the concept of a scientific question. Students select the scientific questions from the list shown here.</a:t>
            </a:r>
          </a:p>
          <a:p>
            <a:endParaRPr lang="en-AU" dirty="0"/>
          </a:p>
          <a:p>
            <a:r>
              <a:rPr lang="en-AU" dirty="0"/>
              <a:t>(CLICK x2) to reveal the scientific questions.</a:t>
            </a:r>
          </a:p>
          <a:p>
            <a:endParaRPr lang="en-AU" b="1" dirty="0"/>
          </a:p>
          <a:p>
            <a:r>
              <a:rPr lang="en-AU" b="1" dirty="0"/>
              <a:t>Explanations:</a:t>
            </a:r>
          </a:p>
          <a:p>
            <a:endParaRPr lang="en-AU" b="1" dirty="0"/>
          </a:p>
          <a:p>
            <a:pPr marL="342900" indent="-342900">
              <a:buAutoNum type="arabicPeriod"/>
            </a:pPr>
            <a:r>
              <a:rPr lang="en-AU" b="1" dirty="0"/>
              <a:t>Do plants like sunlight or shade better?</a:t>
            </a:r>
            <a:br>
              <a:rPr lang="en-AU" dirty="0"/>
            </a:br>
            <a:r>
              <a:rPr lang="en-AU" b="1" dirty="0"/>
              <a:t>Not scientific (as it is written)</a:t>
            </a:r>
            <a:r>
              <a:rPr lang="en-AU" dirty="0"/>
              <a:t> – plants don’t have feelings or preferences, so the word </a:t>
            </a:r>
            <a:r>
              <a:rPr lang="en-AU" i="1" dirty="0"/>
              <a:t>‘like’</a:t>
            </a:r>
            <a:r>
              <a:rPr lang="en-AU" dirty="0"/>
              <a:t> makes it unscientific.</a:t>
            </a:r>
            <a:br>
              <a:rPr lang="en-AU" dirty="0"/>
            </a:br>
            <a:r>
              <a:rPr lang="en-AU" sz="1600" kern="1200" dirty="0">
                <a:solidFill>
                  <a:schemeClr val="tx1"/>
                </a:solidFill>
                <a:effectLst/>
                <a:latin typeface="Public Sans" pitchFamily="2" charset="0"/>
                <a:ea typeface="+mn-ea"/>
                <a:cs typeface="+mn-cs"/>
              </a:rPr>
              <a:t>If rephrased as </a:t>
            </a:r>
            <a:r>
              <a:rPr lang="en-AU" sz="1600" i="1" kern="1200" dirty="0">
                <a:solidFill>
                  <a:schemeClr val="tx1"/>
                </a:solidFill>
                <a:effectLst/>
                <a:latin typeface="Public Sans" pitchFamily="2" charset="0"/>
                <a:ea typeface="+mn-ea"/>
                <a:cs typeface="+mn-cs"/>
              </a:rPr>
              <a:t>‘Does plant growth differ between sunlight and shade?</a:t>
            </a:r>
            <a:r>
              <a:rPr lang="en-AU" sz="1600" kern="1200" dirty="0">
                <a:solidFill>
                  <a:schemeClr val="tx1"/>
                </a:solidFill>
                <a:effectLst/>
                <a:latin typeface="Public Sans" pitchFamily="2" charset="0"/>
                <a:ea typeface="+mn-ea"/>
                <a:cs typeface="+mn-cs"/>
              </a:rPr>
              <a:t>’, it becomes a scientific question as growth can be measured.</a:t>
            </a:r>
            <a:endParaRPr lang="en-AU" sz="1600" b="1" kern="1200" dirty="0">
              <a:solidFill>
                <a:schemeClr val="tx1"/>
              </a:solidFill>
              <a:effectLst/>
              <a:latin typeface="Public Sans" pitchFamily="2" charset="0"/>
              <a:ea typeface="+mn-ea"/>
              <a:cs typeface="+mn-cs"/>
            </a:endParaRPr>
          </a:p>
          <a:p>
            <a:pPr marL="342900" indent="-342900">
              <a:buAutoNum type="arabicPeriod"/>
            </a:pPr>
            <a:r>
              <a:rPr lang="en-AU" b="1" dirty="0"/>
              <a:t>Does exercise three times a week reduce resting heart rate in teenagers?</a:t>
            </a:r>
            <a:br>
              <a:rPr lang="en-AU" dirty="0"/>
            </a:br>
            <a:r>
              <a:rPr lang="en-AU" b="1" dirty="0"/>
              <a:t>Scientific</a:t>
            </a:r>
            <a:r>
              <a:rPr lang="en-AU" dirty="0"/>
              <a:t> – </a:t>
            </a:r>
            <a:r>
              <a:rPr lang="en-AU" sz="1600" kern="1200" dirty="0">
                <a:solidFill>
                  <a:schemeClr val="tx1"/>
                </a:solidFill>
                <a:effectLst/>
                <a:latin typeface="Public Sans" pitchFamily="2" charset="0"/>
                <a:ea typeface="+mn-ea"/>
                <a:cs typeface="+mn-cs"/>
              </a:rPr>
              <a:t>testable with measurable data. Heart rates can be recorded before and after an exercise program and compared.</a:t>
            </a:r>
          </a:p>
          <a:p>
            <a:pPr marL="342900" indent="-342900">
              <a:buAutoNum type="arabicPeriod"/>
            </a:pPr>
            <a:r>
              <a:rPr lang="en-AU" b="1" dirty="0"/>
              <a:t>Which sport is the most exciting to play: soccer, cricket or basketball? Not scientific</a:t>
            </a:r>
            <a:r>
              <a:rPr lang="en-AU" dirty="0"/>
              <a:t> – ‘most exciting’ is subjective and varies by personal opinion.</a:t>
            </a:r>
          </a:p>
          <a:p>
            <a:pPr marL="342900" indent="-342900">
              <a:buAutoNum type="arabicPeriod"/>
            </a:pPr>
            <a:r>
              <a:rPr lang="en-AU" b="1" dirty="0"/>
              <a:t>Which is the healthiest diet: vegetarian, keto or Mediterranean?</a:t>
            </a:r>
            <a:br>
              <a:rPr lang="en-AU" dirty="0"/>
            </a:br>
            <a:r>
              <a:rPr lang="en-AU" b="1" dirty="0"/>
              <a:t>Not scientific </a:t>
            </a:r>
            <a:r>
              <a:rPr lang="en-AU" dirty="0"/>
              <a:t>– </a:t>
            </a:r>
            <a:r>
              <a:rPr lang="en-AU" sz="1600" kern="1200" dirty="0">
                <a:solidFill>
                  <a:schemeClr val="tx1"/>
                </a:solidFill>
                <a:effectLst/>
                <a:latin typeface="Public Sans" pitchFamily="2" charset="0"/>
                <a:ea typeface="+mn-ea"/>
                <a:cs typeface="+mn-cs"/>
              </a:rPr>
              <a:t>‘healthiest’ is too broad and depends on how health is defined. Specific aspects (for example, cholesterol levels and blood pressure) can be studied scientifically, but the whole question is value-laden.</a:t>
            </a:r>
          </a:p>
          <a:p>
            <a:pPr marL="342900" indent="-342900">
              <a:buAutoNum type="arabicPeriod"/>
            </a:pPr>
            <a:r>
              <a:rPr lang="en-AU" b="1" dirty="0"/>
              <a:t>Can magnets attract objects through a layer of cardboard?</a:t>
            </a:r>
            <a:br>
              <a:rPr lang="en-AU" dirty="0"/>
            </a:br>
            <a:r>
              <a:rPr lang="en-AU" b="1" dirty="0"/>
              <a:t>Scientific</a:t>
            </a:r>
            <a:r>
              <a:rPr lang="en-AU" dirty="0"/>
              <a:t> – directly testable by experiment. Observable and measurable.</a:t>
            </a:r>
          </a:p>
          <a:p>
            <a:pPr marL="342900" indent="-342900">
              <a:buAutoNum type="arabicPeriod"/>
            </a:pPr>
            <a:r>
              <a:rPr lang="en-AU" b="1" dirty="0"/>
              <a:t>Should everyone recycle more to protect the planet?</a:t>
            </a:r>
            <a:br>
              <a:rPr lang="en-AU" dirty="0"/>
            </a:br>
            <a:r>
              <a:rPr lang="en-AU" b="1" dirty="0"/>
              <a:t>Not scientific</a:t>
            </a:r>
            <a:r>
              <a:rPr lang="en-AU" dirty="0"/>
              <a:t> – the word </a:t>
            </a:r>
            <a:r>
              <a:rPr lang="en-AU" i="1" dirty="0"/>
              <a:t>‘should’</a:t>
            </a:r>
            <a:r>
              <a:rPr lang="en-AU" dirty="0"/>
              <a:t> makes it a moral/ethical question. Science can provide evidence about recycling’s impact, but it cannot decide what people </a:t>
            </a:r>
            <a:r>
              <a:rPr lang="en-AU" i="1" dirty="0"/>
              <a:t>ought</a:t>
            </a:r>
            <a:r>
              <a:rPr lang="en-AU" dirty="0"/>
              <a:t> to do.</a:t>
            </a:r>
          </a:p>
          <a:p>
            <a:endParaRPr lang="en-AU" dirty="0"/>
          </a:p>
        </p:txBody>
      </p:sp>
      <p:sp>
        <p:nvSpPr>
          <p:cNvPr id="4" name="Slide Number Placeholder 3">
            <a:extLst>
              <a:ext uri="{FF2B5EF4-FFF2-40B4-BE49-F238E27FC236}">
                <a16:creationId xmlns:a16="http://schemas.microsoft.com/office/drawing/2014/main" id="{A127EC6D-7DF6-2F14-A22D-32DDDAD04587}"/>
              </a:ext>
            </a:extLst>
          </p:cNvPr>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1506675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D8CDE-F16B-A5EF-5528-C975D7727B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4328E-F824-C311-2CD1-CCBAE5D1102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6E69C8E-EC51-ABD2-715F-CE1D80255BD7}"/>
              </a:ext>
            </a:extLst>
          </p:cNvPr>
          <p:cNvSpPr>
            <a:spLocks noGrp="1"/>
          </p:cNvSpPr>
          <p:nvPr>
            <p:ph type="body" idx="1"/>
          </p:nvPr>
        </p:nvSpPr>
        <p:spPr/>
        <p:txBody>
          <a:bodyPr/>
          <a:lstStyle/>
          <a:p>
            <a:r>
              <a:rPr lang="en-US" b="1" dirty="0"/>
              <a:t>Teacher notes:</a:t>
            </a:r>
          </a:p>
          <a:p>
            <a:endParaRPr lang="en-US" b="1" dirty="0"/>
          </a:p>
          <a:p>
            <a:r>
              <a:rPr lang="en-US" dirty="0"/>
              <a:t>Read students the definition of an investigable question and unpack the key features that make the question investigable, as underlined above.</a:t>
            </a:r>
            <a:br>
              <a:rPr lang="en-US" dirty="0"/>
            </a:br>
            <a:br>
              <a:rPr lang="en-US" dirty="0"/>
            </a:br>
            <a:r>
              <a:rPr lang="en-US" dirty="0"/>
              <a:t>Then read the example of the investigable question and lead a class discussion on what makes the question investigable.</a:t>
            </a:r>
            <a:br>
              <a:rPr lang="en-US" dirty="0"/>
            </a:br>
            <a:br>
              <a:rPr lang="en-US" dirty="0"/>
            </a:br>
            <a:r>
              <a:rPr lang="en-US" dirty="0"/>
              <a:t>The question is investigable because it contains the following features:</a:t>
            </a:r>
          </a:p>
          <a:p>
            <a:pPr marL="285750" indent="-285750">
              <a:buFontTx/>
              <a:buChar char="-"/>
            </a:pPr>
            <a:r>
              <a:rPr lang="en-US" dirty="0"/>
              <a:t>It </a:t>
            </a:r>
            <a:r>
              <a:rPr lang="en-AU" dirty="0"/>
              <a:t>focuses on a clear and testable scientific concept that can be explored through experimentation</a:t>
            </a:r>
          </a:p>
          <a:p>
            <a:pPr marL="285750" indent="-285750">
              <a:buFontTx/>
              <a:buChar char="-"/>
            </a:pPr>
            <a:r>
              <a:rPr lang="en-AU" dirty="0"/>
              <a:t>The independent variable (amount of salt) and dependent variable (boiling time) are clearly identified, allowing for measurable, quantitative data to be collected</a:t>
            </a:r>
          </a:p>
          <a:p>
            <a:pPr marL="285750" indent="-285750">
              <a:buFontTx/>
              <a:buChar char="-"/>
            </a:pPr>
            <a:r>
              <a:rPr lang="en-AU" dirty="0"/>
              <a:t>Other factors such as the amount of water, type of container, and heat source can be controlled to ensure a fair test.</a:t>
            </a:r>
          </a:p>
          <a:p>
            <a:pPr marL="285750" indent="-285750">
              <a:buFontTx/>
              <a:buChar char="-"/>
            </a:pPr>
            <a:r>
              <a:rPr lang="en-AU" dirty="0"/>
              <a:t>The investigation is safe, feasible with common school equipment (resources are available in schools to test this question), and can be repeated to confirm consistent results.</a:t>
            </a:r>
          </a:p>
          <a:p>
            <a:endParaRPr lang="en-US" dirty="0"/>
          </a:p>
        </p:txBody>
      </p:sp>
      <p:sp>
        <p:nvSpPr>
          <p:cNvPr id="4" name="Slide Number Placeholder 3">
            <a:extLst>
              <a:ext uri="{FF2B5EF4-FFF2-40B4-BE49-F238E27FC236}">
                <a16:creationId xmlns:a16="http://schemas.microsoft.com/office/drawing/2014/main" id="{0F75D483-59A7-B805-4536-53F77390E0D0}"/>
              </a:ext>
            </a:extLst>
          </p:cNvPr>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1100167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2BA62-9DF0-28F3-2B02-32646937D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A6F9C-A3A9-A280-9282-C297CC76B28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6986921-B81D-3D66-2D4B-0C10F7573121}"/>
              </a:ext>
            </a:extLst>
          </p:cNvPr>
          <p:cNvSpPr>
            <a:spLocks noGrp="1"/>
          </p:cNvSpPr>
          <p:nvPr>
            <p:ph type="body" idx="1"/>
          </p:nvPr>
        </p:nvSpPr>
        <p:spPr/>
        <p:txBody>
          <a:bodyPr/>
          <a:lstStyle/>
          <a:p>
            <a:r>
              <a:rPr lang="en-US" b="1" dirty="0"/>
              <a:t>Teacher notes:</a:t>
            </a:r>
          </a:p>
          <a:p>
            <a:endParaRPr lang="en-US" b="1" dirty="0"/>
          </a:p>
          <a:p>
            <a:pPr marL="0" indent="0">
              <a:buFontTx/>
              <a:buNone/>
            </a:pPr>
            <a:r>
              <a:rPr lang="en-US" dirty="0"/>
              <a:t>Read </a:t>
            </a:r>
            <a:r>
              <a:rPr lang="en-AU" dirty="0"/>
              <a:t>the definition of a non-investigable question to students and unpack the key features that make the question non-investigable</a:t>
            </a:r>
            <a:r>
              <a:rPr lang="en-US" dirty="0"/>
              <a:t>, as underlined above.</a:t>
            </a:r>
            <a:br>
              <a:rPr lang="en-US" dirty="0"/>
            </a:br>
            <a:br>
              <a:rPr lang="en-US" dirty="0"/>
            </a:br>
            <a:r>
              <a:rPr lang="en-US" dirty="0"/>
              <a:t>Then read the example of the non-investigable question and lead a class discussion on what makes the question not investigable.</a:t>
            </a:r>
            <a:br>
              <a:rPr lang="en-US" dirty="0"/>
            </a:br>
            <a:endParaRPr lang="en-US" dirty="0"/>
          </a:p>
          <a:p>
            <a:r>
              <a:rPr lang="en-AU" dirty="0"/>
              <a:t>This question is not investigable because it contains the following features:</a:t>
            </a:r>
          </a:p>
          <a:p>
            <a:pPr marL="285750" indent="-285750">
              <a:buFontTx/>
              <a:buChar char="-"/>
            </a:pPr>
            <a:r>
              <a:rPr lang="en-AU" dirty="0"/>
              <a:t>It is not scientific.</a:t>
            </a:r>
          </a:p>
          <a:p>
            <a:pPr marL="285750" indent="-285750">
              <a:buFontTx/>
              <a:buChar char="-"/>
            </a:pPr>
            <a:r>
              <a:rPr lang="en-AU" dirty="0"/>
              <a:t>Is too broad, vague, or based on opinion or prediction rather than evidence.</a:t>
            </a:r>
          </a:p>
          <a:p>
            <a:pPr marL="285750" indent="-285750">
              <a:buFontTx/>
              <a:buChar char="-"/>
            </a:pPr>
            <a:r>
              <a:rPr lang="en-AU" dirty="0"/>
              <a:t>Does not specify variables (what is changed or measured).</a:t>
            </a:r>
          </a:p>
          <a:p>
            <a:pPr marL="285750" indent="-285750">
              <a:buFontTx/>
              <a:buChar char="-"/>
            </a:pPr>
            <a:r>
              <a:rPr lang="en-AU" dirty="0"/>
              <a:t>Cannot be tested or measured through observation or experimentation, </a:t>
            </a:r>
            <a:r>
              <a:rPr lang="en-AU" sz="1600" kern="1200" dirty="0">
                <a:solidFill>
                  <a:schemeClr val="tx1"/>
                </a:solidFill>
                <a:effectLst/>
                <a:latin typeface="Public Sans" pitchFamily="2" charset="0"/>
                <a:ea typeface="+mn-ea"/>
                <a:cs typeface="+mn-cs"/>
              </a:rPr>
              <a:t>thus not generating measurable data</a:t>
            </a:r>
            <a:endParaRPr lang="en-AU" dirty="0"/>
          </a:p>
          <a:p>
            <a:pPr marL="285750" indent="-285750">
              <a:buFontTx/>
              <a:buChar char="-"/>
            </a:pPr>
            <a:r>
              <a:rPr lang="en-AU" dirty="0"/>
              <a:t>May involve uncontrollable or large-scale factors (For example, weather, space, time periods). The topic involves </a:t>
            </a:r>
            <a:r>
              <a:rPr lang="en-AU" b="0" dirty="0"/>
              <a:t>uncontrollable global factors </a:t>
            </a:r>
            <a:r>
              <a:rPr lang="en-AU" dirty="0"/>
              <a:t>such as greenhouse gas emissions, volcanic activity, and human behaviour, which cannot be manipulated in an experiment.</a:t>
            </a:r>
          </a:p>
          <a:p>
            <a:pPr marL="285750" indent="-285750">
              <a:buFontTx/>
              <a:buChar char="-"/>
            </a:pPr>
            <a:r>
              <a:rPr lang="en-AU" dirty="0"/>
              <a:t>Cannot be conducted safely or feasibly with available school resources.</a:t>
            </a:r>
          </a:p>
          <a:p>
            <a:pPr marL="285750" indent="-285750">
              <a:buFontTx/>
              <a:buChar char="-"/>
            </a:pPr>
            <a:r>
              <a:rPr lang="en-AU" dirty="0"/>
              <a:t>Is not repeatable, meaning results can’t be checked or verified.</a:t>
            </a:r>
          </a:p>
          <a:p>
            <a:endParaRPr lang="en-US" dirty="0"/>
          </a:p>
        </p:txBody>
      </p:sp>
      <p:sp>
        <p:nvSpPr>
          <p:cNvPr id="4" name="Slide Number Placeholder 3">
            <a:extLst>
              <a:ext uri="{FF2B5EF4-FFF2-40B4-BE49-F238E27FC236}">
                <a16:creationId xmlns:a16="http://schemas.microsoft.com/office/drawing/2014/main" id="{66314B1F-7F93-3F6D-975D-F61A276A8F43}"/>
              </a:ext>
            </a:extLst>
          </p:cNvPr>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122843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endParaRPr lang="en-AU" dirty="0"/>
          </a:p>
          <a:p>
            <a:r>
              <a:rPr lang="en-AU" dirty="0"/>
              <a:t>This slides will support the classification of questions as scientific or non-scientific, investigable or non-investigable.</a:t>
            </a:r>
          </a:p>
          <a:p>
            <a:endParaRPr lang="en-AU" dirty="0"/>
          </a:p>
          <a:p>
            <a:r>
              <a:rPr lang="en-AU" dirty="0"/>
              <a:t>For each case an example has been provided to support student understanding.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41536952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57E2F-4DCC-F0BD-E378-4F0DD621B4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F4572-6777-348B-5494-1C9BED374BF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3BC8E06-049E-EEC6-9F0B-753621EA6DEA}"/>
              </a:ext>
            </a:extLst>
          </p:cNvPr>
          <p:cNvSpPr>
            <a:spLocks noGrp="1"/>
          </p:cNvSpPr>
          <p:nvPr>
            <p:ph type="body" idx="1"/>
          </p:nvPr>
        </p:nvSpPr>
        <p:spPr/>
        <p:txBody>
          <a:bodyPr/>
          <a:lstStyle/>
          <a:p>
            <a:r>
              <a:rPr lang="en-AU" b="1" dirty="0"/>
              <a:t>Teacher notes:</a:t>
            </a:r>
          </a:p>
          <a:p>
            <a:endParaRPr lang="en-AU" b="1" dirty="0"/>
          </a:p>
          <a:p>
            <a:r>
              <a:rPr lang="en-AU" b="0" dirty="0"/>
              <a:t>This slide outlines a set of quality criteria to be presented to students to assist them to determine if a scientific question is investigable.</a:t>
            </a:r>
          </a:p>
          <a:p>
            <a:endParaRPr lang="en-AU" b="0" dirty="0"/>
          </a:p>
          <a:p>
            <a:r>
              <a:rPr lang="en-AU" b="0" dirty="0"/>
              <a:t>Teachers can outline each criterion with students using the following:</a:t>
            </a:r>
          </a:p>
          <a:p>
            <a:endParaRPr lang="en-AU" b="0" dirty="0"/>
          </a:p>
          <a:p>
            <a:r>
              <a:rPr lang="en-AU" b="1" dirty="0"/>
              <a:t>1. It is scientific and testable</a:t>
            </a:r>
            <a:endParaRPr lang="en-AU" dirty="0"/>
          </a:p>
          <a:p>
            <a:r>
              <a:rPr lang="en-AU" dirty="0"/>
              <a:t>The question is about a science concept.</a:t>
            </a:r>
          </a:p>
          <a:p>
            <a:r>
              <a:rPr lang="en-AU" b="1" dirty="0"/>
              <a:t>2. It is testable</a:t>
            </a:r>
          </a:p>
          <a:p>
            <a:r>
              <a:rPr lang="en-AU" dirty="0"/>
              <a:t>The question can be answered with evidence, not an opinion.</a:t>
            </a:r>
          </a:p>
          <a:p>
            <a:r>
              <a:rPr lang="en-AU" b="1" dirty="0"/>
              <a:t>2. Identifies variables</a:t>
            </a:r>
            <a:endParaRPr lang="en-AU" dirty="0"/>
          </a:p>
          <a:p>
            <a:r>
              <a:rPr lang="en-AU" dirty="0"/>
              <a:t>It clearly shows what will be changed (independent variable) and what will be measured (dependent variable).</a:t>
            </a:r>
          </a:p>
          <a:p>
            <a:r>
              <a:rPr lang="en-AU" b="1" dirty="0"/>
              <a:t>3. Generates measurable data</a:t>
            </a:r>
            <a:endParaRPr lang="en-AU" dirty="0"/>
          </a:p>
          <a:p>
            <a:r>
              <a:rPr lang="en-AU" dirty="0"/>
              <a:t>The results can be collected as numbers or observations and then analysed.</a:t>
            </a:r>
          </a:p>
          <a:p>
            <a:r>
              <a:rPr lang="en-AU" b="1" dirty="0"/>
              <a:t>4. Allows for control of variables</a:t>
            </a:r>
            <a:endParaRPr lang="en-AU" dirty="0"/>
          </a:p>
          <a:p>
            <a:r>
              <a:rPr lang="en-AU" dirty="0"/>
              <a:t>Other factors that might affect the outcome can be identified and kept the same to make it a fair test.</a:t>
            </a:r>
          </a:p>
          <a:p>
            <a:r>
              <a:rPr lang="en-AU" b="1" dirty="0"/>
              <a:t>5. Feasible </a:t>
            </a:r>
          </a:p>
          <a:p>
            <a:r>
              <a:rPr lang="en-AU" dirty="0"/>
              <a:t>The investigation can be done safely, ethically, and with the resources/equipment and time available.</a:t>
            </a:r>
          </a:p>
          <a:p>
            <a:r>
              <a:rPr lang="en-AU" b="1" dirty="0"/>
              <a:t>6. Repeatable</a:t>
            </a:r>
            <a:endParaRPr lang="en-AU" dirty="0"/>
          </a:p>
          <a:p>
            <a:r>
              <a:rPr lang="en-AU" dirty="0"/>
              <a:t>The investigation can be repeated to check the reliability of the results (consistency).</a:t>
            </a:r>
          </a:p>
          <a:p>
            <a:endParaRPr lang="en-AU" b="0" dirty="0"/>
          </a:p>
          <a:p>
            <a:endParaRPr lang="en-AU" b="0" dirty="0"/>
          </a:p>
        </p:txBody>
      </p:sp>
      <p:sp>
        <p:nvSpPr>
          <p:cNvPr id="4" name="Slide Number Placeholder 3">
            <a:extLst>
              <a:ext uri="{FF2B5EF4-FFF2-40B4-BE49-F238E27FC236}">
                <a16:creationId xmlns:a16="http://schemas.microsoft.com/office/drawing/2014/main" id="{37DBE8C8-49A1-5D37-D04C-03ABF1F1B035}"/>
              </a:ext>
            </a:extLst>
          </p:cNvPr>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3324172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74BA9-C508-9274-C58C-8E710D126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62FA4-33E0-89B9-E404-20A855B921E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99D006A-D2D1-B0F7-F923-419039F8BC43}"/>
              </a:ext>
            </a:extLst>
          </p:cNvPr>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This is a quick check for understanding. Students can use mini whiteboards to match up each question to one of the categories on the screen.</a:t>
            </a:r>
          </a:p>
          <a:p>
            <a:endParaRPr lang="en-AU" sz="1600"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0" dirty="0"/>
              <a:t>The teacher can call on individual students to justify their choices before clicking to reveal each correct match. </a:t>
            </a:r>
            <a:r>
              <a:rPr lang="en-AU" sz="1600" b="1" dirty="0"/>
              <a:t>Click on the question tiles (in any order) to match it to its category.</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1" dirty="0"/>
              <a:t>Answer key:</a:t>
            </a:r>
          </a:p>
          <a:p>
            <a:pPr marL="342900" marR="0" lvl="0" indent="-342900" algn="l" defTabSz="1219170" rtl="0" eaLnBrk="1" fontAlgn="auto" latinLnBrk="0" hangingPunct="1">
              <a:lnSpc>
                <a:spcPct val="100000"/>
              </a:lnSpc>
              <a:spcBef>
                <a:spcPts val="0"/>
              </a:spcBef>
              <a:spcAft>
                <a:spcPts val="0"/>
              </a:spcAft>
              <a:buClrTx/>
              <a:buSzTx/>
              <a:buFontTx/>
              <a:buAutoNum type="arabicPeriod"/>
              <a:tabLst/>
              <a:defRPr/>
            </a:pPr>
            <a:r>
              <a:rPr lang="en-AU" sz="1600" b="0" dirty="0"/>
              <a:t>b – investigable – it </a:t>
            </a:r>
            <a:r>
              <a:rPr lang="en-AU" dirty="0"/>
              <a:t>meets the checklist: scientific and testable, clear variables, measurable, controllable, feasible in school, and repeatable.</a:t>
            </a:r>
            <a:endParaRPr lang="en-AU" sz="1600" b="0" dirty="0"/>
          </a:p>
          <a:p>
            <a:pPr marL="342900" marR="0" lvl="0" indent="-342900" algn="l" defTabSz="1219170" rtl="0" eaLnBrk="1" fontAlgn="auto" latinLnBrk="0" hangingPunct="1">
              <a:lnSpc>
                <a:spcPct val="100000"/>
              </a:lnSpc>
              <a:spcBef>
                <a:spcPts val="0"/>
              </a:spcBef>
              <a:spcAft>
                <a:spcPts val="0"/>
              </a:spcAft>
              <a:buClrTx/>
              <a:buSzTx/>
              <a:buFontTx/>
              <a:buAutoNum type="arabicPeriod"/>
              <a:tabLst/>
              <a:defRPr/>
            </a:pPr>
            <a:r>
              <a:rPr lang="en-AU" sz="1600" b="0" dirty="0"/>
              <a:t>a – non-investigable – </a:t>
            </a:r>
            <a:r>
              <a:rPr lang="en-AU" sz="1600" b="0" kern="1200" dirty="0">
                <a:solidFill>
                  <a:schemeClr val="tx1"/>
                </a:solidFill>
                <a:effectLst/>
                <a:latin typeface="Public Sans" pitchFamily="2" charset="0"/>
                <a:ea typeface="+mn-ea"/>
                <a:cs typeface="+mn-cs"/>
              </a:rPr>
              <a:t>Non-investigable. Although it is based on a scientific concept, this question cannot be investigated practically because it is not ethical to test on this question on humans. If the question was reframed to analyse data on air pollution and compare it to data on respiratory disease, then it may be investigable. </a:t>
            </a:r>
            <a:endParaRPr lang="en-AU" sz="1600" b="0" dirty="0"/>
          </a:p>
          <a:p>
            <a:endParaRPr lang="en-AU" dirty="0"/>
          </a:p>
          <a:p>
            <a:endParaRPr lang="en-AU" b="1" dirty="0"/>
          </a:p>
          <a:p>
            <a:endParaRPr lang="en-AU" dirty="0"/>
          </a:p>
        </p:txBody>
      </p:sp>
      <p:sp>
        <p:nvSpPr>
          <p:cNvPr id="4" name="Slide Number Placeholder 3">
            <a:extLst>
              <a:ext uri="{FF2B5EF4-FFF2-40B4-BE49-F238E27FC236}">
                <a16:creationId xmlns:a16="http://schemas.microsoft.com/office/drawing/2014/main" id="{45666F42-F4B7-D4FF-79FC-0743C9EFAE2A}"/>
              </a:ext>
            </a:extLst>
          </p:cNvPr>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6769126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CA518-1E49-5AD8-E53B-30FFF3F3A8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FAC9F-E3B7-2793-A97E-163757D63DB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E5B37E1-F60C-DA71-2C70-8E8CAE558C4F}"/>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AU" b="1"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Suggested learning intentions and success criteria for 1.2 Hypothesis testing</a:t>
            </a:r>
          </a:p>
          <a:p>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DB52F29-A4D0-4B3F-EE34-CBC8CF8DB2E6}"/>
              </a:ext>
            </a:extLst>
          </p:cNvPr>
          <p:cNvSpPr>
            <a:spLocks noGrp="1"/>
          </p:cNvSpPr>
          <p:nvPr>
            <p:ph type="sldNum" sz="quarter" idx="5"/>
          </p:nvPr>
        </p:nvSpPr>
        <p:spPr/>
        <p:txBody>
          <a:bodyPr/>
          <a:lstStyle/>
          <a:p>
            <a:fld id="{D09C5488-DD16-4714-9519-7BE21BA11D4E}" type="slidenum">
              <a:rPr lang="en-AU" smtClean="0"/>
              <a:t>15</a:t>
            </a:fld>
            <a:endParaRPr lang="en-AU"/>
          </a:p>
        </p:txBody>
      </p:sp>
    </p:spTree>
    <p:extLst>
      <p:ext uri="{BB962C8B-B14F-4D97-AF65-F5344CB8AC3E}">
        <p14:creationId xmlns:p14="http://schemas.microsoft.com/office/powerpoint/2010/main" val="1392294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C717D-9841-D006-CC49-419938029B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3750C-754A-95E8-9112-EA4CFE0173C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BC63BBA-B885-F936-EE68-D2C6F179BCA8}"/>
              </a:ext>
            </a:extLst>
          </p:cNvPr>
          <p:cNvSpPr>
            <a:spLocks noGrp="1"/>
          </p:cNvSpPr>
          <p:nvPr>
            <p:ph type="body" idx="1"/>
          </p:nvPr>
        </p:nvSpPr>
        <p:spPr/>
        <p:txBody>
          <a:bodyPr/>
          <a:lstStyle/>
          <a:p>
            <a:r>
              <a:rPr lang="en-AU" b="1" dirty="0"/>
              <a:t>Teacher notes:</a:t>
            </a:r>
          </a:p>
          <a:p>
            <a:endParaRPr lang="en-AU" b="1" dirty="0"/>
          </a:p>
          <a:p>
            <a:r>
              <a:rPr lang="en-AU" b="0" dirty="0"/>
              <a:t>This is a video (3:15) that introduces the peer review process.</a:t>
            </a:r>
          </a:p>
          <a:p>
            <a:endParaRPr lang="en-AU" b="0" dirty="0"/>
          </a:p>
          <a:p>
            <a:r>
              <a:rPr lang="en-AU" b="0" dirty="0"/>
              <a:t>Students extract and summarise information from the video to answer the questions on the slide:</a:t>
            </a:r>
          </a:p>
          <a:p>
            <a:endParaRPr lang="en-AU" b="0" dirty="0"/>
          </a:p>
          <a:p>
            <a:r>
              <a:rPr lang="en-AU" b="1" dirty="0"/>
              <a:t>Sample answers:</a:t>
            </a:r>
            <a:br>
              <a:rPr lang="en-AU" b="1" dirty="0"/>
            </a:br>
            <a:r>
              <a:rPr lang="en-AU" b="0" dirty="0"/>
              <a:t>1. Answer is on the next slide.</a:t>
            </a:r>
          </a:p>
          <a:p>
            <a:r>
              <a:rPr lang="en-AU" b="0" dirty="0"/>
              <a:t>2. </a:t>
            </a:r>
            <a:r>
              <a:rPr lang="en-AU" dirty="0"/>
              <a:t>Scientific knowledge is verified and refined through peer review when researchers submit a draft article describing their research and findings to a scholarly journal. The journal editor first checks whether the article is suitable for the journal. If it is, the editor sends the article to experts in the same research area, known as peers, to evaluate its quality. These reviewers assess the research by asking questions such as whether the study is interesting and important, whether the methodology is sound, whether the conclusions are logical, and whether the findings are original. Based on their evaluation, the reviewers recommend that the article be accepted, rejected, or revised. Authors usually have to make revisions based on the reviewers’ feedback, and the editor then makes the final decision about publication. This process checks the quality of the research and improves it before it becomes part of the scientific literature.</a:t>
            </a:r>
            <a:endParaRPr lang="en-AU" b="0" dirty="0"/>
          </a:p>
          <a:p>
            <a:endParaRPr lang="en-AU" b="1" dirty="0"/>
          </a:p>
          <a:p>
            <a:endParaRPr lang="en-AU" b="0" dirty="0"/>
          </a:p>
          <a:p>
            <a:r>
              <a:rPr lang="en-AU" b="0" dirty="0"/>
              <a:t>After watching the video, the class should discuss the significance of the peer review process. Discussion prompts are provided below.</a:t>
            </a:r>
          </a:p>
          <a:p>
            <a:endParaRPr lang="en-AU" b="0" dirty="0"/>
          </a:p>
          <a:p>
            <a:r>
              <a:rPr lang="en-AU" b="1" dirty="0"/>
              <a:t>Discussion prompts:</a:t>
            </a:r>
          </a:p>
          <a:p>
            <a:pPr lvl="0"/>
            <a:r>
              <a:rPr lang="en-AU" sz="1600" kern="1200" dirty="0">
                <a:solidFill>
                  <a:schemeClr val="tx1"/>
                </a:solidFill>
                <a:effectLst/>
                <a:latin typeface="Public Sans" pitchFamily="2" charset="0"/>
                <a:ea typeface="+mn-ea"/>
                <a:cs typeface="+mn-cs"/>
              </a:rPr>
              <a:t>a) Why are scientific manuscripts peer-reviewed before they’re accepted?</a:t>
            </a:r>
          </a:p>
          <a:p>
            <a:pPr lvl="0"/>
            <a:r>
              <a:rPr lang="en-AU" sz="1600" kern="1200" dirty="0">
                <a:solidFill>
                  <a:schemeClr val="tx1"/>
                </a:solidFill>
                <a:effectLst/>
                <a:latin typeface="Public Sans" pitchFamily="2" charset="0"/>
                <a:ea typeface="+mn-ea"/>
                <a:cs typeface="+mn-cs"/>
              </a:rPr>
              <a:t>b) How does peer review serve as a safeguard against incorrect or misleading scientific findings?</a:t>
            </a:r>
          </a:p>
          <a:p>
            <a:pPr lvl="0"/>
            <a:r>
              <a:rPr lang="en-AU" sz="1600" kern="1200" dirty="0">
                <a:solidFill>
                  <a:schemeClr val="tx1"/>
                </a:solidFill>
                <a:effectLst/>
                <a:latin typeface="Public Sans" pitchFamily="2" charset="0"/>
                <a:ea typeface="+mn-ea"/>
                <a:cs typeface="+mn-cs"/>
              </a:rPr>
              <a:t>c) Why is it important that peer reviewers are usually experts in the same field?</a:t>
            </a:r>
          </a:p>
          <a:p>
            <a:pPr lvl="0"/>
            <a:r>
              <a:rPr lang="en-AU" sz="1600" kern="1200" dirty="0">
                <a:solidFill>
                  <a:schemeClr val="tx1"/>
                </a:solidFill>
                <a:effectLst/>
                <a:latin typeface="Public Sans" pitchFamily="2" charset="0"/>
                <a:ea typeface="+mn-ea"/>
                <a:cs typeface="+mn-cs"/>
              </a:rPr>
              <a:t>d) How can feedback from peers help improve a piece of scientific work (for example, a hypothesis or a method)?</a:t>
            </a:r>
          </a:p>
          <a:p>
            <a:pPr lvl="0"/>
            <a:r>
              <a:rPr lang="en-AU" sz="1600" kern="1200" dirty="0">
                <a:solidFill>
                  <a:schemeClr val="tx1"/>
                </a:solidFill>
                <a:effectLst/>
                <a:latin typeface="Public Sans" pitchFamily="2" charset="0"/>
                <a:ea typeface="+mn-ea"/>
                <a:cs typeface="+mn-cs"/>
              </a:rPr>
              <a:t>e) How does knowing a study has undergone peer review affect your trust in its results?</a:t>
            </a:r>
          </a:p>
          <a:p>
            <a:pPr lvl="0"/>
            <a:r>
              <a:rPr lang="en-AU" sz="1600" kern="1200" dirty="0">
                <a:solidFill>
                  <a:schemeClr val="tx1"/>
                </a:solidFill>
                <a:effectLst/>
                <a:latin typeface="Public Sans" pitchFamily="2" charset="0"/>
                <a:ea typeface="+mn-ea"/>
                <a:cs typeface="+mn-cs"/>
              </a:rPr>
              <a:t>f) What might peer review miss or fail to detect? Why is scientific knowledge still provisional?</a:t>
            </a:r>
          </a:p>
          <a:p>
            <a:pPr marL="0" indent="0">
              <a:buFont typeface="+mj-lt"/>
              <a:buNone/>
            </a:pPr>
            <a:endParaRPr lang="en-AU" b="1" dirty="0"/>
          </a:p>
          <a:p>
            <a:pPr marL="0" indent="0">
              <a:buFont typeface="+mj-lt"/>
              <a:buNone/>
            </a:pPr>
            <a:r>
              <a:rPr lang="en-AU" b="1" dirty="0"/>
              <a:t>Sample responses:</a:t>
            </a:r>
          </a:p>
          <a:p>
            <a:pPr marL="342900" indent="-342900">
              <a:buFont typeface="+mj-lt"/>
              <a:buAutoNum type="arabicPeriod"/>
            </a:pPr>
            <a:r>
              <a:rPr lang="en-AU" b="1" dirty="0"/>
              <a:t>Why do scientists send their work to peer review before it’s accepted?</a:t>
            </a:r>
            <a:br>
              <a:rPr lang="en-AU" dirty="0"/>
            </a:br>
            <a:r>
              <a:rPr lang="en-AU" dirty="0"/>
              <a:t>Because peer review allows other experts to check the research for mistakes, weaknesses, or unfair claims before it gets published.</a:t>
            </a:r>
          </a:p>
          <a:p>
            <a:pPr marL="342900" indent="-342900">
              <a:buFont typeface="+mj-lt"/>
              <a:buAutoNum type="arabicPeriod"/>
            </a:pPr>
            <a:r>
              <a:rPr lang="en-AU" b="1" dirty="0"/>
              <a:t>How does peer review act as a safeguard against incorrect or misleading scientific findings?</a:t>
            </a:r>
            <a:br>
              <a:rPr lang="en-AU" dirty="0"/>
            </a:br>
            <a:r>
              <a:rPr lang="en-AU" dirty="0"/>
              <a:t>If something is wrong with the experiment or the way the data is explained, reviewers can point it out so the work doesn’t mislead other scientists or the public.</a:t>
            </a:r>
          </a:p>
          <a:p>
            <a:pPr marL="342900" indent="-342900">
              <a:buFont typeface="+mj-lt"/>
              <a:buAutoNum type="arabicPeriod"/>
            </a:pPr>
            <a:r>
              <a:rPr lang="en-AU" b="1" dirty="0"/>
              <a:t>Why is it important that peer reviewers are usually experts in the same field?</a:t>
            </a:r>
            <a:br>
              <a:rPr lang="en-AU" dirty="0"/>
            </a:br>
            <a:r>
              <a:rPr lang="en-AU" dirty="0"/>
              <a:t>Experts understand the methods, data, and background well enough to see problems or strengths that non-experts might miss.</a:t>
            </a:r>
          </a:p>
          <a:p>
            <a:pPr marL="342900" indent="-342900">
              <a:buFont typeface="+mj-lt"/>
              <a:buAutoNum type="arabicPeriod"/>
            </a:pPr>
            <a:r>
              <a:rPr lang="en-AU" b="1" dirty="0"/>
              <a:t>How can feedback from peers help improve a piece of scientific work (for example, a hypothesis or method)?</a:t>
            </a:r>
            <a:br>
              <a:rPr lang="en-AU" dirty="0"/>
            </a:br>
            <a:r>
              <a:rPr lang="en-AU" dirty="0"/>
              <a:t>Feedback can suggest clearer explanations, better controls for variables, or new ways to analyse the data, which makes the research stronger.</a:t>
            </a:r>
          </a:p>
          <a:p>
            <a:pPr marL="342900" indent="-342900">
              <a:buFont typeface="+mj-lt"/>
              <a:buAutoNum type="arabicPeriod"/>
            </a:pPr>
            <a:r>
              <a:rPr lang="en-AU" b="1" dirty="0"/>
              <a:t>How does knowing a study has undergone peer review affect whether you trust its results?</a:t>
            </a:r>
            <a:br>
              <a:rPr lang="en-AU" dirty="0"/>
            </a:br>
            <a:r>
              <a:rPr lang="en-AU" dirty="0"/>
              <a:t>It makes the study seem more trustworthy because it has been checked and approved by other scientists, not just the person who wrote it.</a:t>
            </a:r>
          </a:p>
          <a:p>
            <a:pPr marL="342900" indent="-342900">
              <a:buFont typeface="+mj-lt"/>
              <a:buAutoNum type="arabicPeriod"/>
            </a:pPr>
            <a:r>
              <a:rPr lang="en-AU" b="1" dirty="0"/>
              <a:t>What might peer review miss or fail to catch? Why is scientific knowledge still provisional?</a:t>
            </a:r>
            <a:br>
              <a:rPr lang="en-AU" dirty="0"/>
            </a:br>
            <a:r>
              <a:rPr lang="en-AU" dirty="0"/>
              <a:t>Peer review might miss small errors or bias, and sometimes even reviewers disagree. That’s why results need to be repeated and tested again — scientific knowledge is always open to being updated.</a:t>
            </a:r>
          </a:p>
          <a:p>
            <a:pPr marL="0" indent="0">
              <a:buFont typeface="+mj-lt"/>
              <a:buNone/>
            </a:pPr>
            <a:endParaRPr lang="en-AU" dirty="0"/>
          </a:p>
          <a:p>
            <a:endParaRPr lang="en-AU" b="0" dirty="0"/>
          </a:p>
          <a:p>
            <a:endParaRPr lang="en-AU" b="0" dirty="0"/>
          </a:p>
          <a:p>
            <a:endParaRPr lang="en-AU" b="0" dirty="0"/>
          </a:p>
          <a:p>
            <a:endParaRPr lang="en-AU" b="0" dirty="0"/>
          </a:p>
        </p:txBody>
      </p:sp>
      <p:sp>
        <p:nvSpPr>
          <p:cNvPr id="4" name="Slide Number Placeholder 3">
            <a:extLst>
              <a:ext uri="{FF2B5EF4-FFF2-40B4-BE49-F238E27FC236}">
                <a16:creationId xmlns:a16="http://schemas.microsoft.com/office/drawing/2014/main" id="{0140CC86-EB2C-BC3B-9963-9F5870A73452}"/>
              </a:ext>
            </a:extLst>
          </p:cNvPr>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1610240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This slide summarises the peer review process in four simple steps to answer question 1 on the previous slide.</a:t>
            </a:r>
          </a:p>
          <a:p>
            <a:pPr lvl="0"/>
            <a:r>
              <a:rPr lang="en-AU" sz="1600" kern="1200" dirty="0">
                <a:solidFill>
                  <a:schemeClr val="tx1"/>
                </a:solidFill>
                <a:effectLst/>
                <a:latin typeface="Public Sans" pitchFamily="2" charset="0"/>
                <a:ea typeface="+mn-ea"/>
                <a:cs typeface="+mn-cs"/>
              </a:rPr>
              <a:t>After watching the video, summarise the peer review process by saying:</a:t>
            </a:r>
          </a:p>
          <a:p>
            <a:pPr lvl="0"/>
            <a:endParaRPr lang="en-AU" sz="1600" kern="1200" dirty="0">
              <a:solidFill>
                <a:schemeClr val="tx1"/>
              </a:solidFill>
              <a:effectLst/>
              <a:latin typeface="Public Sans" pitchFamily="2" charset="0"/>
              <a:ea typeface="+mn-ea"/>
              <a:cs typeface="+mn-cs"/>
            </a:endParaRPr>
          </a:p>
          <a:p>
            <a:r>
              <a:rPr lang="en-AU" sz="1600" kern="1200" dirty="0">
                <a:solidFill>
                  <a:schemeClr val="tx1"/>
                </a:solidFill>
                <a:effectLst/>
                <a:latin typeface="Public Sans" pitchFamily="2" charset="0"/>
                <a:ea typeface="+mn-ea"/>
                <a:cs typeface="+mn-cs"/>
              </a:rPr>
              <a:t>Now that we’ve watched the video, remember that peer review is a quality check for scientific research. (CLICK) A scientist writes a report, which is then (CLICK) reviewed by experts who check the methods, data, and conclusions. (CLICK) Based on their feedback, the work may be accepted, revised, or rejected. (CLICK) Once it passes peer review, it can be published and the research can be trusted as evidence-based and reliable. This process helps ensure that scientific knowledge is accurate and continually improved.</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40287205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BB4BC-00BC-DEF8-BD98-B054BC812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022808-62B8-7FE1-B058-AF5E20E9BF7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51A801C-B52B-7D36-B54E-635D56DAC580}"/>
              </a:ext>
            </a:extLst>
          </p:cNvPr>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This is a quick check for understanding of the process of peer review.</a:t>
            </a:r>
          </a:p>
          <a:p>
            <a:r>
              <a:rPr lang="en-AU" dirty="0"/>
              <a:t>(CLICK) to reveal the correct answers.</a:t>
            </a:r>
          </a:p>
          <a:p>
            <a:endParaRPr lang="en-AU" dirty="0"/>
          </a:p>
          <a:p>
            <a:r>
              <a:rPr lang="en-AU" b="1" dirty="0"/>
              <a:t>Correct answers: A, C, D</a:t>
            </a:r>
          </a:p>
          <a:p>
            <a:endParaRPr lang="en-AU" b="1" dirty="0"/>
          </a:p>
          <a:p>
            <a:r>
              <a:rPr lang="en-AU" b="1" dirty="0"/>
              <a:t>Explanations:</a:t>
            </a:r>
          </a:p>
          <a:p>
            <a:pPr marL="342900" indent="-342900">
              <a:buAutoNum type="alphaUcPeriod"/>
            </a:pPr>
            <a:r>
              <a:rPr lang="en-AU" sz="1600" b="1" kern="1200" dirty="0">
                <a:solidFill>
                  <a:schemeClr val="tx1"/>
                </a:solidFill>
                <a:effectLst/>
                <a:latin typeface="Public Sans" pitchFamily="2" charset="0"/>
                <a:ea typeface="+mn-ea"/>
                <a:cs typeface="+mn-cs"/>
              </a:rPr>
              <a:t>Peer review involves experts checking research in the same field. </a:t>
            </a:r>
            <a:r>
              <a:rPr lang="en-AU" sz="1600" kern="1200" dirty="0">
                <a:solidFill>
                  <a:schemeClr val="tx1"/>
                </a:solidFill>
                <a:effectLst/>
                <a:latin typeface="Public Sans" pitchFamily="2" charset="0"/>
                <a:ea typeface="+mn-ea"/>
                <a:cs typeface="+mn-cs"/>
              </a:rPr>
              <a:t>Correct: Experts in the same field of research conduct the review. Peer review means scientists with expertise in the same topic read and evaluate the work. Because they understand the methods and terminology, they are best placed to assess whether the research is valid and meaningful.</a:t>
            </a:r>
          </a:p>
          <a:p>
            <a:pPr marL="342900" indent="-342900">
              <a:buAutoNum type="alphaUcPeriod"/>
            </a:pPr>
            <a:r>
              <a:rPr lang="en-AU" sz="1600" b="1" kern="1200" dirty="0">
                <a:solidFill>
                  <a:schemeClr val="tx1"/>
                </a:solidFill>
                <a:effectLst/>
                <a:latin typeface="Public Sans" pitchFamily="2" charset="0"/>
                <a:ea typeface="+mn-ea"/>
                <a:cs typeface="+mn-cs"/>
              </a:rPr>
              <a:t>Peer review ensures the research is free from any mistakes. </a:t>
            </a:r>
            <a:r>
              <a:rPr lang="en-AU" sz="1600" kern="1200" dirty="0">
                <a:solidFill>
                  <a:schemeClr val="tx1"/>
                </a:solidFill>
                <a:effectLst/>
                <a:latin typeface="Public Sans" pitchFamily="2" charset="0"/>
                <a:ea typeface="+mn-ea"/>
                <a:cs typeface="+mn-cs"/>
              </a:rPr>
              <a:t>Incorrect: Peer review reduces errors but does not guarantee perfection. Reviewers may identify mistakes or weaknesses, yet science is always open to revision. Even peer-reviewed studies can later be shown to be incorrect or incomplete when more data is collected.</a:t>
            </a:r>
          </a:p>
          <a:p>
            <a:pPr marL="342900" indent="-342900">
              <a:buAutoNum type="alphaUcPeriod"/>
            </a:pPr>
            <a:r>
              <a:rPr lang="en-AU" sz="1600" b="1" kern="1200" dirty="0">
                <a:solidFill>
                  <a:schemeClr val="tx1"/>
                </a:solidFill>
                <a:effectLst/>
                <a:latin typeface="Public Sans" pitchFamily="2" charset="0"/>
                <a:ea typeface="+mn-ea"/>
                <a:cs typeface="+mn-cs"/>
              </a:rPr>
              <a:t>Peer review happens before most research is published in journals. </a:t>
            </a:r>
            <a:r>
              <a:rPr lang="en-AU" sz="1600" kern="1200" dirty="0">
                <a:solidFill>
                  <a:schemeClr val="tx1"/>
                </a:solidFill>
                <a:effectLst/>
                <a:latin typeface="Public Sans" pitchFamily="2" charset="0"/>
                <a:ea typeface="+mn-ea"/>
                <a:cs typeface="+mn-cs"/>
              </a:rPr>
              <a:t>Correct: It usually occurs before publication. For most scientific journals, peer review is a standard step before acceptance. This ensures the work has been checked for quality and accuracy before it is shared with the wider scientific community.</a:t>
            </a:r>
          </a:p>
          <a:p>
            <a:pPr marL="342900" indent="-342900">
              <a:buAutoNum type="alphaUcPeriod"/>
            </a:pPr>
            <a:r>
              <a:rPr lang="en-AU" sz="1600" b="1" kern="1200" dirty="0">
                <a:solidFill>
                  <a:schemeClr val="tx1"/>
                </a:solidFill>
                <a:effectLst/>
                <a:latin typeface="Public Sans" pitchFamily="2" charset="0"/>
                <a:ea typeface="+mn-ea"/>
                <a:cs typeface="+mn-cs"/>
              </a:rPr>
              <a:t>Peer review can lead researchers to improve their methods or explanations. </a:t>
            </a:r>
            <a:r>
              <a:rPr lang="en-AU" sz="1600" kern="1200" dirty="0">
                <a:solidFill>
                  <a:schemeClr val="tx1"/>
                </a:solidFill>
                <a:effectLst/>
                <a:latin typeface="Public Sans" pitchFamily="2" charset="0"/>
                <a:ea typeface="+mn-ea"/>
                <a:cs typeface="+mn-cs"/>
              </a:rPr>
              <a:t>Correct: Feedback often prompts revisions and improvements. Authors usually receive reviewer comments with suggestions to strengthen their work. They may need to revise their explanations, adjust their methods, or add more evidence before the research is accepted.</a:t>
            </a:r>
          </a:p>
          <a:p>
            <a:pPr marL="342900" indent="-342900">
              <a:buAutoNum type="alphaUcPeriod"/>
            </a:pPr>
            <a:r>
              <a:rPr lang="en-AU" sz="1600" b="1" kern="1200" dirty="0">
                <a:solidFill>
                  <a:schemeClr val="tx1"/>
                </a:solidFill>
                <a:effectLst/>
                <a:latin typeface="Public Sans" pitchFamily="2" charset="0"/>
                <a:ea typeface="+mn-ea"/>
                <a:cs typeface="+mn-cs"/>
              </a:rPr>
              <a:t>Peer review means the public can comment on whether the research is useful. </a:t>
            </a:r>
            <a:r>
              <a:rPr lang="en-AU" sz="1600" kern="1200" dirty="0">
                <a:solidFill>
                  <a:schemeClr val="tx1"/>
                </a:solidFill>
                <a:effectLst/>
                <a:latin typeface="Public Sans" pitchFamily="2" charset="0"/>
                <a:ea typeface="+mn-ea"/>
                <a:cs typeface="+mn-cs"/>
              </a:rPr>
              <a:t>Peer review is not like a social media post, where anyone can share an opinion. It is a formal process conducted by specialists selected by the journal or editor, ensuring the feedback is informed and constructive.</a:t>
            </a:r>
            <a:endParaRPr lang="en-AU" b="0" dirty="0"/>
          </a:p>
        </p:txBody>
      </p:sp>
      <p:sp>
        <p:nvSpPr>
          <p:cNvPr id="4" name="Slide Number Placeholder 3">
            <a:extLst>
              <a:ext uri="{FF2B5EF4-FFF2-40B4-BE49-F238E27FC236}">
                <a16:creationId xmlns:a16="http://schemas.microsoft.com/office/drawing/2014/main" id="{5869808A-2FCA-D976-5EC0-244430C80F31}"/>
              </a:ext>
            </a:extLst>
          </p:cNvPr>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3152663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endParaRPr lang="en-AU" dirty="0"/>
          </a:p>
          <a:p>
            <a:r>
              <a:rPr lang="en-AU" dirty="0"/>
              <a:t>This slide provides a simple definition of a hypothesis. The emphasis is on the notion that a hypothesis is only a tentative explanation and it is based on available evidence.</a:t>
            </a:r>
          </a:p>
          <a:p>
            <a:endParaRPr lang="en-AU" dirty="0"/>
          </a:p>
          <a:p>
            <a:r>
              <a:rPr lang="en-AU" dirty="0"/>
              <a:t>Teachers should emphasise that after a hypothesis is formulated, it is then tested through a scientific investigation.</a:t>
            </a:r>
          </a:p>
          <a:p>
            <a:endParaRPr lang="en-AU" dirty="0"/>
          </a:p>
          <a:p>
            <a:r>
              <a:rPr lang="en-AU" dirty="0"/>
              <a:t>A scaffold for how to construct a hypothesis has also been provided on the slide. Unpack this with students.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3931927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This is a pre-test of student grasp of a scientific hypothesis. Students are asked to identify the hypothesis. They can use simple gestures (number of fingers) to indicate their choice.</a:t>
            </a:r>
          </a:p>
          <a:p>
            <a:r>
              <a:rPr lang="en-AU" b="1" dirty="0"/>
              <a:t>(CLICK) to reveal the correct answer.</a:t>
            </a:r>
          </a:p>
          <a:p>
            <a:endParaRPr lang="en-AU" dirty="0"/>
          </a:p>
          <a:p>
            <a:r>
              <a:rPr lang="en-AU" dirty="0"/>
              <a:t>A student can be called upon to explain their choice prior to the teacher explaining why each option is or isn’t correct. Explanatory notes are provided below with the answer.</a:t>
            </a:r>
          </a:p>
          <a:p>
            <a:endParaRPr lang="en-AU" dirty="0"/>
          </a:p>
          <a:p>
            <a:r>
              <a:rPr lang="en-AU" b="1" dirty="0"/>
              <a:t>Correct answer: </a:t>
            </a:r>
            <a:r>
              <a:rPr lang="en-AU" dirty="0"/>
              <a:t>2</a:t>
            </a:r>
          </a:p>
          <a:p>
            <a:endParaRPr lang="en-AU" dirty="0"/>
          </a:p>
          <a:p>
            <a:r>
              <a:rPr lang="en-AU" b="1" dirty="0"/>
              <a:t>Explanation:</a:t>
            </a:r>
          </a:p>
          <a:p>
            <a:pPr marL="342900" indent="-342900">
              <a:buAutoNum type="arabicPeriod"/>
            </a:pPr>
            <a:r>
              <a:rPr lang="en-AU" b="0" dirty="0"/>
              <a:t>Not a hypothesis – opinion-based, not measurable or testable.</a:t>
            </a:r>
          </a:p>
          <a:p>
            <a:pPr marL="342900" indent="-342900">
              <a:buAutoNum type="arabicPeriod"/>
            </a:pPr>
            <a:r>
              <a:rPr lang="en-AU" b="0" dirty="0"/>
              <a:t>Hypothesis – testable, measurable (height), variables can be controlled and repeated.</a:t>
            </a:r>
          </a:p>
          <a:p>
            <a:pPr marL="342900" indent="-342900">
              <a:buAutoNum type="arabicPeriod"/>
            </a:pPr>
            <a:r>
              <a:rPr lang="en-AU" b="0" dirty="0"/>
              <a:t>Not a hypothesis – this is a scientific, investigable question, but not a hypothesis.</a:t>
            </a:r>
          </a:p>
          <a:p>
            <a:pPr marL="342900" indent="-342900">
              <a:buAutoNum type="arabicPeriod"/>
            </a:pPr>
            <a:r>
              <a:rPr lang="en-AU" b="0" dirty="0"/>
              <a:t>Not a hypothesis– ‘exciting’ is subjective, not measurable or repeatable.</a:t>
            </a:r>
          </a:p>
          <a:p>
            <a:pPr marL="342900" indent="-342900">
              <a:buAutoNum type="arabicPeriod"/>
            </a:pPr>
            <a:r>
              <a:rPr lang="en-AU" b="0" dirty="0"/>
              <a:t>Not a hypothesis – This is a scientific a</a:t>
            </a:r>
            <a:r>
              <a:rPr lang="en-AU" dirty="0"/>
              <a:t>im, not a hypothesis.</a:t>
            </a:r>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2867913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This slide models the construction of a scientific hypothesis from an investigable scientific question.</a:t>
            </a:r>
          </a:p>
          <a:p>
            <a:r>
              <a:rPr lang="en-AU" dirty="0"/>
              <a:t>The first step is to identify the independent and dependent variables</a:t>
            </a:r>
          </a:p>
          <a:p>
            <a:endParaRPr lang="en-AU" dirty="0"/>
          </a:p>
          <a:p>
            <a:r>
              <a:rPr lang="en-AU" dirty="0"/>
              <a:t>The scientific hypothesis is then written using an ‘If . . . then . . .because’ format. For example, in this case, the structure is that if the independent variable is changed (increased) then the dependent variable will decrease.</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4233415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7D3A7-1DB3-EB1D-F05C-41441BC8CF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E9E22-A194-26FF-5761-5306AED7967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079151D-646C-918D-65E6-CF2952E11891}"/>
              </a:ext>
            </a:extLst>
          </p:cNvPr>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This is a quick check for understanding. Students are asked to construct a scientific hypothesis. They can use mini whiteboards to quickly show their answers.</a:t>
            </a:r>
          </a:p>
          <a:p>
            <a:r>
              <a:rPr lang="en-AU" b="1" dirty="0"/>
              <a:t>(CLICK) </a:t>
            </a:r>
            <a:r>
              <a:rPr lang="en-AU" dirty="0"/>
              <a:t>to reveal the sample response.</a:t>
            </a:r>
          </a:p>
          <a:p>
            <a:endParaRPr lang="en-AU" dirty="0"/>
          </a:p>
          <a:p>
            <a:r>
              <a:rPr lang="en-AU" b="1" dirty="0"/>
              <a:t>Sample response:</a:t>
            </a:r>
          </a:p>
          <a:p>
            <a:r>
              <a:rPr lang="en-AU" b="0" dirty="0"/>
              <a:t>If the type of surface is changed, then the bounce height of the ball will change because different surfaces absorb and return different amounts of energy</a:t>
            </a:r>
          </a:p>
        </p:txBody>
      </p:sp>
      <p:sp>
        <p:nvSpPr>
          <p:cNvPr id="4" name="Slide Number Placeholder 3">
            <a:extLst>
              <a:ext uri="{FF2B5EF4-FFF2-40B4-BE49-F238E27FC236}">
                <a16:creationId xmlns:a16="http://schemas.microsoft.com/office/drawing/2014/main" id="{B1FBB96B-65E4-E13B-8E42-273424EADBDB}"/>
              </a:ext>
            </a:extLst>
          </p:cNvPr>
          <p:cNvSpPr>
            <a:spLocks noGrp="1"/>
          </p:cNvSpPr>
          <p:nvPr>
            <p:ph type="sldNum" sz="quarter" idx="5"/>
          </p:nvPr>
        </p:nvSpPr>
        <p:spPr/>
        <p:txBody>
          <a:bodyPr/>
          <a:lstStyle/>
          <a:p>
            <a:fld id="{B07158C4-A119-4B78-9DE8-A50001BC31DC}" type="slidenum">
              <a:rPr lang="en-AU" smtClean="0"/>
              <a:pPr/>
              <a:t>22</a:t>
            </a:fld>
            <a:endParaRPr lang="en-AU"/>
          </a:p>
        </p:txBody>
      </p:sp>
    </p:spTree>
    <p:extLst>
      <p:ext uri="{BB962C8B-B14F-4D97-AF65-F5344CB8AC3E}">
        <p14:creationId xmlns:p14="http://schemas.microsoft.com/office/powerpoint/2010/main" val="3149034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C8556-9E34-711A-D02D-6A01F704C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57FADC-1C85-B48F-F91E-29892A130B5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8566E1E-113A-42A0-8DD3-CE3A15E93E63}"/>
              </a:ext>
            </a:extLst>
          </p:cNvPr>
          <p:cNvSpPr>
            <a:spLocks noGrp="1"/>
          </p:cNvSpPr>
          <p:nvPr>
            <p:ph type="body" idx="1"/>
          </p:nvPr>
        </p:nvSpPr>
        <p:spPr/>
        <p:txBody>
          <a:bodyPr/>
          <a:lstStyle/>
          <a:p>
            <a:r>
              <a:rPr lang="en-AU" b="1" dirty="0"/>
              <a:t>Teacher notes:</a:t>
            </a:r>
          </a:p>
          <a:p>
            <a:endParaRPr lang="en-AU" dirty="0"/>
          </a:p>
          <a:p>
            <a:r>
              <a:rPr lang="en-AU" dirty="0"/>
              <a:t>This video shows how a paper helicopter is made and used. Students follow step by step to construct a helicopter.</a:t>
            </a:r>
          </a:p>
          <a:p>
            <a:endParaRPr lang="en-AU" dirty="0"/>
          </a:p>
          <a:p>
            <a:endParaRPr lang="en-AU" dirty="0"/>
          </a:p>
          <a:p>
            <a:endParaRPr lang="en-AU" dirty="0"/>
          </a:p>
          <a:p>
            <a:endParaRPr lang="en-AU" dirty="0"/>
          </a:p>
        </p:txBody>
      </p:sp>
      <p:sp>
        <p:nvSpPr>
          <p:cNvPr id="4" name="Slide Number Placeholder 3">
            <a:extLst>
              <a:ext uri="{FF2B5EF4-FFF2-40B4-BE49-F238E27FC236}">
                <a16:creationId xmlns:a16="http://schemas.microsoft.com/office/drawing/2014/main" id="{5EBED5EC-A89E-9F2A-8040-34FECE3D3272}"/>
              </a:ext>
            </a:extLst>
          </p:cNvPr>
          <p:cNvSpPr>
            <a:spLocks noGrp="1"/>
          </p:cNvSpPr>
          <p:nvPr>
            <p:ph type="sldNum" sz="quarter" idx="5"/>
          </p:nvPr>
        </p:nvSpPr>
        <p:spPr/>
        <p:txBody>
          <a:bodyPr/>
          <a:lstStyle/>
          <a:p>
            <a:fld id="{B07158C4-A119-4B78-9DE8-A50001BC31DC}" type="slidenum">
              <a:rPr lang="en-AU" smtClean="0"/>
              <a:pPr/>
              <a:t>23</a:t>
            </a:fld>
            <a:endParaRPr lang="en-AU"/>
          </a:p>
        </p:txBody>
      </p:sp>
    </p:spTree>
    <p:extLst>
      <p:ext uri="{BB962C8B-B14F-4D97-AF65-F5344CB8AC3E}">
        <p14:creationId xmlns:p14="http://schemas.microsoft.com/office/powerpoint/2010/main" val="2212302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Ask students to construct an investigable question and use the quality criteria to evaluate the quality of their question</a:t>
            </a:r>
          </a:p>
          <a:p>
            <a:endParaRPr lang="en-AU" b="1" dirty="0"/>
          </a:p>
          <a:p>
            <a:r>
              <a:rPr lang="en-AU" b="1" dirty="0"/>
              <a:t>Answers could include:</a:t>
            </a:r>
          </a:p>
          <a:p>
            <a:pPr marL="285750" indent="-285750">
              <a:buFont typeface="Arial" panose="020B0604020202020204" pitchFamily="34" charset="0"/>
              <a:buChar char="•"/>
            </a:pPr>
            <a:r>
              <a:rPr lang="en-AU" dirty="0"/>
              <a:t>Does the length of the rotor blades affect the time the helicopter takes to fall?</a:t>
            </a:r>
          </a:p>
          <a:p>
            <a:pPr marL="895335" lvl="1" indent="-285750">
              <a:buFont typeface="Arial" panose="020B0604020202020204" pitchFamily="34" charset="0"/>
              <a:buChar char="•"/>
            </a:pPr>
            <a:r>
              <a:rPr lang="en-AU" dirty="0"/>
              <a:t>Change: Length of the rotor blades</a:t>
            </a:r>
          </a:p>
          <a:p>
            <a:pPr marL="895335" lvl="1" indent="-285750">
              <a:buFont typeface="Arial" panose="020B0604020202020204" pitchFamily="34" charset="0"/>
              <a:buChar char="•"/>
            </a:pPr>
            <a:r>
              <a:rPr lang="en-AU" dirty="0"/>
              <a:t>Measure: Time taken to reach the ground</a:t>
            </a:r>
          </a:p>
          <a:p>
            <a:pPr marL="895335" lvl="1" indent="-285750">
              <a:buFont typeface="Arial" panose="020B0604020202020204" pitchFamily="34" charset="0"/>
              <a:buChar char="•"/>
            </a:pPr>
            <a:r>
              <a:rPr lang="en-AU" dirty="0"/>
              <a:t>Keep the same: Drop height, paper type, and rotor width</a:t>
            </a:r>
          </a:p>
          <a:p>
            <a:pPr marL="285750" indent="-285750">
              <a:buFont typeface="Arial" panose="020B0604020202020204" pitchFamily="34" charset="0"/>
              <a:buChar char="•"/>
            </a:pPr>
            <a:r>
              <a:rPr lang="en-AU" dirty="0"/>
              <a:t>Does the width of the rotor blades affect how fast the helicopter spins?</a:t>
            </a:r>
          </a:p>
          <a:p>
            <a:pPr marL="895335" lvl="1" indent="-285750">
              <a:buFont typeface="Arial" panose="020B0604020202020204" pitchFamily="34" charset="0"/>
              <a:buChar char="•"/>
            </a:pPr>
            <a:r>
              <a:rPr lang="en-AU" dirty="0"/>
              <a:t>Change: Width of the rotor blades</a:t>
            </a:r>
          </a:p>
          <a:p>
            <a:pPr marL="895335" lvl="1" indent="-285750">
              <a:buFont typeface="Arial" panose="020B0604020202020204" pitchFamily="34" charset="0"/>
              <a:buChar char="•"/>
            </a:pPr>
            <a:r>
              <a:rPr lang="en-AU" dirty="0"/>
              <a:t>Measure: Spin rate or number of spins before landing</a:t>
            </a:r>
          </a:p>
          <a:p>
            <a:pPr marL="895335" lvl="1" indent="-285750">
              <a:buFont typeface="Arial" panose="020B0604020202020204" pitchFamily="34" charset="0"/>
              <a:buChar char="•"/>
            </a:pPr>
            <a:r>
              <a:rPr lang="en-AU" dirty="0"/>
              <a:t>Keep the same: Rotor length, paper type, and drop height</a:t>
            </a:r>
          </a:p>
          <a:p>
            <a:pPr marL="285750" indent="-285750">
              <a:buFont typeface="Arial" panose="020B0604020202020204" pitchFamily="34" charset="0"/>
              <a:buChar char="•"/>
            </a:pPr>
            <a:r>
              <a:rPr lang="en-AU" dirty="0"/>
              <a:t>Does folding the rotor blades at different angles affect the direction of spin?</a:t>
            </a:r>
          </a:p>
          <a:p>
            <a:pPr marL="895335" lvl="1" indent="-285750">
              <a:buFont typeface="Arial" panose="020B0604020202020204" pitchFamily="34" charset="0"/>
              <a:buChar char="•"/>
            </a:pPr>
            <a:r>
              <a:rPr lang="en-AU" dirty="0"/>
              <a:t>Change: Angle of rotor blade folds</a:t>
            </a:r>
          </a:p>
          <a:p>
            <a:pPr marL="895335" lvl="1" indent="-285750">
              <a:buFont typeface="Arial" panose="020B0604020202020204" pitchFamily="34" charset="0"/>
              <a:buChar char="•"/>
            </a:pPr>
            <a:r>
              <a:rPr lang="en-AU" dirty="0"/>
              <a:t>Measure: Direction of spin (clockwise or anticlockwise)</a:t>
            </a:r>
          </a:p>
          <a:p>
            <a:pPr marL="895335" lvl="1" indent="-285750">
              <a:buFont typeface="Arial" panose="020B0604020202020204" pitchFamily="34" charset="0"/>
              <a:buChar char="•"/>
            </a:pPr>
            <a:r>
              <a:rPr lang="en-AU" dirty="0"/>
              <a:t>Keep the same: Rotor length, paper type, and drop height</a:t>
            </a:r>
          </a:p>
          <a:p>
            <a:pPr marL="285750" indent="-285750">
              <a:buFont typeface="Arial" panose="020B0604020202020204" pitchFamily="34" charset="0"/>
              <a:buChar char="•"/>
            </a:pPr>
            <a:r>
              <a:rPr lang="en-AU" dirty="0"/>
              <a:t>Does the thickness or type of paper (printer paper vs card vs recycled) affect how quickly the helicopter falls?</a:t>
            </a:r>
          </a:p>
          <a:p>
            <a:pPr marL="895335" lvl="1" indent="-285750">
              <a:buFont typeface="Arial" panose="020B0604020202020204" pitchFamily="34" charset="0"/>
              <a:buChar char="•"/>
            </a:pPr>
            <a:r>
              <a:rPr lang="en-AU" dirty="0"/>
              <a:t>Change: Paper type or thickness</a:t>
            </a:r>
          </a:p>
          <a:p>
            <a:pPr marL="895335" lvl="1" indent="-285750">
              <a:buFont typeface="Arial" panose="020B0604020202020204" pitchFamily="34" charset="0"/>
              <a:buChar char="•"/>
            </a:pPr>
            <a:r>
              <a:rPr lang="en-AU" dirty="0"/>
              <a:t>Measure: Time taken to reach the ground</a:t>
            </a:r>
          </a:p>
          <a:p>
            <a:pPr marL="895335" lvl="1" indent="-285750">
              <a:buFont typeface="Arial" panose="020B0604020202020204" pitchFamily="34" charset="0"/>
              <a:buChar char="•"/>
            </a:pPr>
            <a:r>
              <a:rPr lang="en-AU" dirty="0"/>
              <a:t>Keep the same: Rotor size, drop height, and fold style</a:t>
            </a:r>
          </a:p>
          <a:p>
            <a:pPr marL="285750" indent="-285750">
              <a:buFont typeface="Arial" panose="020B0604020202020204" pitchFamily="34" charset="0"/>
              <a:buChar char="•"/>
            </a:pPr>
            <a:r>
              <a:rPr lang="en-AU" dirty="0"/>
              <a:t>Does adding extra mass to the bottom (e.g. tape or folded paper) affect how quickly the helicopter falls?</a:t>
            </a:r>
          </a:p>
          <a:p>
            <a:pPr marL="895335" lvl="1" indent="-285750">
              <a:buFont typeface="Arial" panose="020B0604020202020204" pitchFamily="34" charset="0"/>
              <a:buChar char="•"/>
            </a:pPr>
            <a:r>
              <a:rPr lang="en-AU" dirty="0"/>
              <a:t>Change: Amount of mass added</a:t>
            </a:r>
          </a:p>
          <a:p>
            <a:pPr marL="895335" lvl="1" indent="-285750">
              <a:buFont typeface="Arial" panose="020B0604020202020204" pitchFamily="34" charset="0"/>
              <a:buChar char="•"/>
            </a:pPr>
            <a:r>
              <a:rPr lang="en-AU" dirty="0"/>
              <a:t>Measure: Time taken to reach the ground</a:t>
            </a:r>
          </a:p>
          <a:p>
            <a:pPr marL="895335" lvl="1" indent="-285750">
              <a:buFont typeface="Arial" panose="020B0604020202020204" pitchFamily="34" charset="0"/>
              <a:buChar char="•"/>
            </a:pPr>
            <a:r>
              <a:rPr lang="en-AU" dirty="0"/>
              <a:t>Keep the same: Rotor size, paper type, and drop height</a:t>
            </a:r>
          </a:p>
          <a:p>
            <a:pPr marL="285750" indent="-285750">
              <a:buFont typeface="Arial" panose="020B0604020202020204" pitchFamily="34" charset="0"/>
              <a:buChar char="•"/>
            </a:pPr>
            <a:r>
              <a:rPr lang="en-AU" dirty="0"/>
              <a:t>Does the height from which the helicopter is dropped affect the time it takes to reach the ground?</a:t>
            </a:r>
          </a:p>
          <a:p>
            <a:pPr marL="895335" lvl="1" indent="-285750">
              <a:buFont typeface="Arial" panose="020B0604020202020204" pitchFamily="34" charset="0"/>
              <a:buChar char="•"/>
            </a:pPr>
            <a:r>
              <a:rPr lang="en-AU" dirty="0"/>
              <a:t>Change: Drop height</a:t>
            </a:r>
          </a:p>
          <a:p>
            <a:pPr marL="895335" lvl="1" indent="-285750">
              <a:buFont typeface="Arial" panose="020B0604020202020204" pitchFamily="34" charset="0"/>
              <a:buChar char="•"/>
            </a:pPr>
            <a:r>
              <a:rPr lang="en-AU" dirty="0"/>
              <a:t>Measure: Time taken to reach the ground</a:t>
            </a:r>
          </a:p>
          <a:p>
            <a:pPr marL="895335" lvl="1" indent="-285750">
              <a:buFont typeface="Arial" panose="020B0604020202020204" pitchFamily="34" charset="0"/>
              <a:buChar char="•"/>
            </a:pPr>
            <a:r>
              <a:rPr lang="en-AU" dirty="0"/>
              <a:t>Keep the same: Rotor design, paper type, and mass of helicopter</a:t>
            </a:r>
          </a:p>
          <a:p>
            <a:pPr marL="285750" lvl="0" indent="-285750">
              <a:buFont typeface="Arial" panose="020B0604020202020204" pitchFamily="34" charset="0"/>
              <a:buChar char="•"/>
            </a:pPr>
            <a:r>
              <a:rPr lang="en-AU" dirty="0"/>
              <a:t>Does dropping the helicopter straight or on an angle affect how quickly it starts spinning?</a:t>
            </a:r>
          </a:p>
          <a:p>
            <a:pPr marL="895335" lvl="1" indent="-285750">
              <a:buFont typeface="Arial" panose="020B0604020202020204" pitchFamily="34" charset="0"/>
              <a:buChar char="•"/>
            </a:pPr>
            <a:r>
              <a:rPr lang="en-AU" dirty="0"/>
              <a:t>Change: Drop angle</a:t>
            </a:r>
          </a:p>
          <a:p>
            <a:pPr marL="895335" lvl="1" indent="-285750">
              <a:buFont typeface="Arial" panose="020B0604020202020204" pitchFamily="34" charset="0"/>
              <a:buChar char="•"/>
            </a:pPr>
            <a:r>
              <a:rPr lang="en-AU" dirty="0"/>
              <a:t>Measure: Time until helicopter begins spinning</a:t>
            </a:r>
          </a:p>
          <a:p>
            <a:pPr marL="895335" lvl="1" indent="-285750">
              <a:buFont typeface="Arial" panose="020B0604020202020204" pitchFamily="34" charset="0"/>
              <a:buChar char="•"/>
            </a:pPr>
            <a:r>
              <a:rPr lang="en-AU" dirty="0"/>
              <a:t>Keep the same: Rotor design, drop height, and paper type</a:t>
            </a:r>
          </a:p>
          <a:p>
            <a:pPr marL="285750" indent="-285750">
              <a:buFont typeface="Arial" panose="020B0604020202020204" pitchFamily="34" charset="0"/>
              <a:buChar char="•"/>
            </a:pPr>
            <a:r>
              <a:rPr lang="en-AU" dirty="0"/>
              <a:t>Does the shape of the rotor tips (square, rounded, pointed) affect the spin rate?</a:t>
            </a:r>
          </a:p>
          <a:p>
            <a:pPr marL="895335" lvl="1" indent="-285750">
              <a:buFont typeface="Arial" panose="020B0604020202020204" pitchFamily="34" charset="0"/>
              <a:buChar char="•"/>
            </a:pPr>
            <a:r>
              <a:rPr lang="en-AU" dirty="0"/>
              <a:t>Change: Shape of rotor tips</a:t>
            </a:r>
          </a:p>
          <a:p>
            <a:pPr marL="895335" lvl="1" indent="-285750">
              <a:buFont typeface="Arial" panose="020B0604020202020204" pitchFamily="34" charset="0"/>
              <a:buChar char="•"/>
            </a:pPr>
            <a:r>
              <a:rPr lang="en-AU" dirty="0"/>
              <a:t>Measure: Spin rate (spins per second or total spins)</a:t>
            </a:r>
          </a:p>
          <a:p>
            <a:pPr marL="895335" lvl="1" indent="-285750">
              <a:buFont typeface="Arial" panose="020B0604020202020204" pitchFamily="34" charset="0"/>
              <a:buChar char="•"/>
            </a:pPr>
            <a:r>
              <a:rPr lang="en-AU" dirty="0"/>
              <a:t>Keep the same: Rotor length, paper type, and drop height</a:t>
            </a:r>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a:p>
        </p:txBody>
      </p:sp>
    </p:spTree>
    <p:extLst>
      <p:ext uri="{BB962C8B-B14F-4D97-AF65-F5344CB8AC3E}">
        <p14:creationId xmlns:p14="http://schemas.microsoft.com/office/powerpoint/2010/main" val="27162765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365C8-F3FF-98F6-4EB2-1689248E0F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CE2DC-DE71-FCBD-E2B8-121C7DB8B79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8901C0E-0ECD-9417-117A-C68F71F681EC}"/>
              </a:ext>
            </a:extLst>
          </p:cNvPr>
          <p:cNvSpPr>
            <a:spLocks noGrp="1"/>
          </p:cNvSpPr>
          <p:nvPr>
            <p:ph type="body" idx="1"/>
          </p:nvPr>
        </p:nvSpPr>
        <p:spPr/>
        <p:txBody>
          <a:bodyPr/>
          <a:lstStyle/>
          <a:p>
            <a:r>
              <a:rPr lang="en-AU" b="1" dirty="0"/>
              <a:t>Teacher notes:</a:t>
            </a:r>
          </a:p>
          <a:p>
            <a:endParaRPr lang="en-AU" dirty="0"/>
          </a:p>
          <a:p>
            <a:r>
              <a:rPr lang="en-AU" dirty="0"/>
              <a:t>This slide models the construction of a scientific hypothesis from an investigable scientific question.</a:t>
            </a:r>
          </a:p>
          <a:p>
            <a:r>
              <a:rPr lang="en-AU" dirty="0"/>
              <a:t>The first step is to identify the independent and dependent variables</a:t>
            </a:r>
          </a:p>
          <a:p>
            <a:endParaRPr lang="en-AU" dirty="0"/>
          </a:p>
          <a:p>
            <a:r>
              <a:rPr lang="en-AU" dirty="0"/>
              <a:t>The scientific hypothesis is then written using an ‘If . . . then . . .because’ format. For example, in this case, the structure is that if the independent variable is changed (increased) then the dependent variable will also change (increase).</a:t>
            </a:r>
          </a:p>
          <a:p>
            <a:endParaRPr lang="en-AU" dirty="0"/>
          </a:p>
          <a:p>
            <a:r>
              <a:rPr lang="en-AU" dirty="0"/>
              <a:t>The slide shows how the independent variable and dependent variable are embedded in the hypothesis.</a:t>
            </a:r>
          </a:p>
          <a:p>
            <a:endParaRPr lang="en-AU" dirty="0"/>
          </a:p>
          <a:p>
            <a:endParaRPr lang="en-AU" dirty="0"/>
          </a:p>
        </p:txBody>
      </p:sp>
      <p:sp>
        <p:nvSpPr>
          <p:cNvPr id="4" name="Slide Number Placeholder 3">
            <a:extLst>
              <a:ext uri="{FF2B5EF4-FFF2-40B4-BE49-F238E27FC236}">
                <a16:creationId xmlns:a16="http://schemas.microsoft.com/office/drawing/2014/main" id="{E26D6694-D5D4-2C23-A5F1-2CD81A3AE5A3}"/>
              </a:ext>
            </a:extLst>
          </p:cNvPr>
          <p:cNvSpPr>
            <a:spLocks noGrp="1"/>
          </p:cNvSpPr>
          <p:nvPr>
            <p:ph type="sldNum" sz="quarter" idx="5"/>
          </p:nvPr>
        </p:nvSpPr>
        <p:spPr/>
        <p:txBody>
          <a:bodyPr/>
          <a:lstStyle/>
          <a:p>
            <a:fld id="{B07158C4-A119-4B78-9DE8-A50001BC31DC}" type="slidenum">
              <a:rPr lang="en-AU" smtClean="0"/>
              <a:pPr/>
              <a:t>25</a:t>
            </a:fld>
            <a:endParaRPr lang="en-AU"/>
          </a:p>
        </p:txBody>
      </p:sp>
    </p:spTree>
    <p:extLst>
      <p:ext uri="{BB962C8B-B14F-4D97-AF65-F5344CB8AC3E}">
        <p14:creationId xmlns:p14="http://schemas.microsoft.com/office/powerpoint/2010/main" val="3954212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9F7C-2861-57B8-5549-A99FD07EE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FAE39-71FB-ABCA-8B20-F62109EDD8C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B674E3B-280F-73FC-2C5E-B6E6F6178468}"/>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AU" b="1"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Suggested learning intentions and success criteria for this learning sequence.</a:t>
            </a:r>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8FE9136-CC50-50A0-94FF-A2292BACF983}"/>
              </a:ext>
            </a:extLst>
          </p:cNvPr>
          <p:cNvSpPr>
            <a:spLocks noGrp="1"/>
          </p:cNvSpPr>
          <p:nvPr>
            <p:ph type="sldNum" sz="quarter" idx="5"/>
          </p:nvPr>
        </p:nvSpPr>
        <p:spPr/>
        <p:txBody>
          <a:bodyPr/>
          <a:lstStyle/>
          <a:p>
            <a:fld id="{D09C5488-DD16-4714-9519-7BE21BA11D4E}" type="slidenum">
              <a:rPr lang="en-AU" smtClean="0"/>
              <a:t>26</a:t>
            </a:fld>
            <a:endParaRPr lang="en-AU"/>
          </a:p>
        </p:txBody>
      </p:sp>
    </p:spTree>
    <p:extLst>
      <p:ext uri="{BB962C8B-B14F-4D97-AF65-F5344CB8AC3E}">
        <p14:creationId xmlns:p14="http://schemas.microsoft.com/office/powerpoint/2010/main" val="6064533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r>
              <a:rPr lang="en-AU" dirty="0"/>
              <a:t>:</a:t>
            </a:r>
          </a:p>
          <a:p>
            <a:endParaRPr lang="en-AU" dirty="0"/>
          </a:p>
          <a:p>
            <a:r>
              <a:rPr lang="en-AU" dirty="0"/>
              <a:t>Use this slide to unpack how to evaluate a secondary resources. </a:t>
            </a:r>
          </a:p>
          <a:p>
            <a:endParaRPr lang="en-AU" dirty="0"/>
          </a:p>
          <a:p>
            <a:r>
              <a:rPr lang="en-AU" dirty="0"/>
              <a:t>Emphasise that a reliable secondary resource should:</a:t>
            </a:r>
          </a:p>
          <a:p>
            <a:pPr marL="285750" indent="-285750">
              <a:buFont typeface="Arial" panose="020B0604020202020204" pitchFamily="34" charset="0"/>
              <a:buChar char="•"/>
            </a:pPr>
            <a:r>
              <a:rPr lang="en-AU" dirty="0"/>
              <a:t>Be reputable</a:t>
            </a:r>
          </a:p>
          <a:p>
            <a:pPr marL="285750" indent="-285750">
              <a:buFont typeface="Arial" panose="020B0604020202020204" pitchFamily="34" charset="0"/>
              <a:buChar char="•"/>
            </a:pPr>
            <a:r>
              <a:rPr lang="en-AU" dirty="0"/>
              <a:t>Have scientific backing</a:t>
            </a:r>
          </a:p>
          <a:p>
            <a:pPr marL="285750" indent="-285750">
              <a:buFont typeface="Arial" panose="020B0604020202020204" pitchFamily="34" charset="0"/>
              <a:buChar char="•"/>
            </a:pPr>
            <a:r>
              <a:rPr lang="en-AU" dirty="0"/>
              <a:t>Be current and accurate</a:t>
            </a:r>
          </a:p>
          <a:p>
            <a:pPr marL="285750" indent="-285750">
              <a:buFont typeface="Arial" panose="020B0604020202020204" pitchFamily="34" charset="0"/>
              <a:buChar char="•"/>
            </a:pPr>
            <a:r>
              <a:rPr lang="en-AU" dirty="0"/>
              <a:t>Should present information in a balanced way that is not trying to persuade the audience with dramatic language</a:t>
            </a:r>
          </a:p>
          <a:p>
            <a:pPr marL="285750" indent="-285750">
              <a:buFont typeface="Arial" panose="020B0604020202020204" pitchFamily="34" charset="0"/>
              <a:buChar char="•"/>
            </a:pPr>
            <a:r>
              <a:rPr lang="en-AU" dirty="0"/>
              <a:t>Can be verified through other reputable sources such as reputable scientific journals.</a:t>
            </a:r>
          </a:p>
        </p:txBody>
      </p:sp>
      <p:sp>
        <p:nvSpPr>
          <p:cNvPr id="4" name="Slide Number Placeholder 3"/>
          <p:cNvSpPr>
            <a:spLocks noGrp="1"/>
          </p:cNvSpPr>
          <p:nvPr>
            <p:ph type="sldNum" sz="quarter" idx="5"/>
          </p:nvPr>
        </p:nvSpPr>
        <p:spPr/>
        <p:txBody>
          <a:bodyPr/>
          <a:lstStyle/>
          <a:p>
            <a:fld id="{B07158C4-A119-4B78-9DE8-A50001BC31DC}" type="slidenum">
              <a:rPr lang="en-AU" smtClean="0"/>
              <a:pPr/>
              <a:t>27</a:t>
            </a:fld>
            <a:endParaRPr lang="en-AU"/>
          </a:p>
        </p:txBody>
      </p:sp>
    </p:spTree>
    <p:extLst>
      <p:ext uri="{BB962C8B-B14F-4D97-AF65-F5344CB8AC3E}">
        <p14:creationId xmlns:p14="http://schemas.microsoft.com/office/powerpoint/2010/main" val="24171210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b="1" dirty="0"/>
          </a:p>
          <a:p>
            <a:r>
              <a:rPr lang="en-AU" b="0" dirty="0"/>
              <a:t>Speaker notes:</a:t>
            </a:r>
          </a:p>
          <a:p>
            <a:r>
              <a:rPr lang="en-AU" b="0" dirty="0"/>
              <a:t>Before we believe anything online, we need to check whether the website can be trusted to see if the information being provided is reliable. Many sites look scientific or professional but are actually misleading.</a:t>
            </a:r>
          </a:p>
          <a:p>
            <a:endParaRPr lang="en-AU" b="0" dirty="0"/>
          </a:p>
          <a:p>
            <a:r>
              <a:rPr lang="en-AU" b="0" dirty="0"/>
              <a:t>Take a look at this sample website on the power of crystals.</a:t>
            </a:r>
          </a:p>
          <a:p>
            <a:endParaRPr lang="en-AU" b="0" dirty="0"/>
          </a:p>
          <a:p>
            <a:r>
              <a:rPr lang="en-AU" b="0" dirty="0"/>
              <a:t>We should always start by asking, ‘who wrote this?’ Reliable websites will clearly show who is responsible for the information. We should be looking at:</a:t>
            </a:r>
          </a:p>
          <a:p>
            <a:pPr marL="285750" indent="-285750">
              <a:buFontTx/>
              <a:buChar char="-"/>
            </a:pPr>
            <a:r>
              <a:rPr lang="en-AU" b="0" dirty="0"/>
              <a:t>Is there an author?</a:t>
            </a:r>
          </a:p>
          <a:p>
            <a:pPr marL="285750" indent="-285750">
              <a:buFontTx/>
              <a:buChar char="-"/>
            </a:pPr>
            <a:r>
              <a:rPr lang="en-AU" b="0" dirty="0"/>
              <a:t>Do they have qualifications or expertise?</a:t>
            </a:r>
          </a:p>
          <a:p>
            <a:pPr marL="285750" indent="-285750">
              <a:buFontTx/>
              <a:buChar char="-"/>
            </a:pPr>
            <a:r>
              <a:rPr lang="en-AU" b="0" dirty="0"/>
              <a:t>Is there an ‘About’ page that explains who they are?</a:t>
            </a:r>
          </a:p>
          <a:p>
            <a:pPr marL="0" indent="0">
              <a:buFontTx/>
              <a:buNone/>
            </a:pPr>
            <a:endParaRPr lang="en-AU" b="0" dirty="0"/>
          </a:p>
          <a:p>
            <a:pPr marL="0" indent="0">
              <a:buFontTx/>
              <a:buNone/>
            </a:pPr>
            <a:r>
              <a:rPr lang="en-AU" b="0" dirty="0"/>
              <a:t>For some websites, some red flags could stand out – these are potential concerns that might mean we cannot trust the site. For example:</a:t>
            </a:r>
          </a:p>
          <a:p>
            <a:pPr marL="285750" indent="-285750">
              <a:buFontTx/>
              <a:buChar char="-"/>
            </a:pPr>
            <a:r>
              <a:rPr lang="en-AU" b="0" dirty="0"/>
              <a:t>no author is listed</a:t>
            </a:r>
          </a:p>
          <a:p>
            <a:pPr marL="285750" indent="-285750">
              <a:buFontTx/>
              <a:buChar char="-"/>
            </a:pPr>
            <a:r>
              <a:rPr lang="en-AU" b="0" dirty="0"/>
              <a:t>The author has fake-sounding titles or irrelevant qualifications</a:t>
            </a:r>
          </a:p>
          <a:p>
            <a:pPr marL="285750" indent="-285750">
              <a:buFontTx/>
              <a:buChar char="-"/>
            </a:pPr>
            <a:r>
              <a:rPr lang="en-AU" b="0" dirty="0"/>
              <a:t>The website is attributed to mystery organisations that have no real-world presence – you can’t find them referenced anywhere else.</a:t>
            </a:r>
          </a:p>
          <a:p>
            <a:pPr marL="0" indent="0">
              <a:buFontTx/>
              <a:buNone/>
            </a:pPr>
            <a:endParaRPr lang="en-AU" b="0" dirty="0"/>
          </a:p>
          <a:p>
            <a:pPr marL="0" indent="0">
              <a:buFontTx/>
              <a:buNone/>
            </a:pPr>
            <a:r>
              <a:rPr lang="en-AU" b="0" dirty="0"/>
              <a:t>For this website, no author is mentioned at all.</a:t>
            </a:r>
          </a:p>
          <a:p>
            <a:pPr marL="0" indent="0">
              <a:buFontTx/>
              <a:buNone/>
            </a:pPr>
            <a:endParaRPr lang="en-AU" b="0" dirty="0"/>
          </a:p>
          <a:p>
            <a:pPr marL="0" indent="0">
              <a:buFontTx/>
              <a:buNone/>
            </a:pPr>
            <a:r>
              <a:rPr lang="en-AU" b="0" dirty="0"/>
              <a:t>Next we need to consider the purpose of the website. Every website has a motive. A reliable website aims to inform. An unreliable website often tries to sell something, persuade you or alarm you.</a:t>
            </a:r>
          </a:p>
          <a:p>
            <a:pPr marL="0" indent="0">
              <a:buFontTx/>
              <a:buNone/>
            </a:pPr>
            <a:endParaRPr lang="en-AU" b="0" dirty="0"/>
          </a:p>
          <a:p>
            <a:pPr marL="0" indent="0">
              <a:buFontTx/>
              <a:buNone/>
            </a:pPr>
            <a:r>
              <a:rPr lang="en-AU" b="0" dirty="0"/>
              <a:t>Things to watch for include:</a:t>
            </a:r>
          </a:p>
          <a:p>
            <a:pPr marL="285750" indent="-285750">
              <a:buFontTx/>
              <a:buChar char="-"/>
            </a:pPr>
            <a:r>
              <a:rPr lang="en-AU" b="0" dirty="0"/>
              <a:t>An emotional or dramatic tone</a:t>
            </a:r>
          </a:p>
          <a:p>
            <a:pPr marL="285750" indent="-285750">
              <a:buFontTx/>
              <a:buChar char="-"/>
            </a:pPr>
            <a:r>
              <a:rPr lang="en-AU" b="0" dirty="0"/>
              <a:t>Claims that are designed to scare or excite</a:t>
            </a:r>
          </a:p>
          <a:p>
            <a:pPr marL="285750" indent="-285750">
              <a:buFontTx/>
              <a:buChar char="-"/>
            </a:pPr>
            <a:r>
              <a:rPr lang="en-AU" b="0" dirty="0"/>
              <a:t>Lots of links to products or donations</a:t>
            </a:r>
          </a:p>
          <a:p>
            <a:pPr marL="285750" indent="-285750">
              <a:buFontTx/>
              <a:buChar char="-"/>
            </a:pPr>
            <a:r>
              <a:rPr lang="en-AU" b="0" dirty="0"/>
              <a:t>One-sided arguments</a:t>
            </a:r>
          </a:p>
          <a:p>
            <a:pPr marL="285750" indent="-285750">
              <a:buFontTx/>
              <a:buChar char="-"/>
            </a:pPr>
            <a:endParaRPr lang="en-AU" b="0" dirty="0"/>
          </a:p>
          <a:p>
            <a:pPr marL="0" indent="0">
              <a:buFontTx/>
              <a:buNone/>
            </a:pPr>
            <a:r>
              <a:rPr lang="en-AU" b="0" dirty="0"/>
              <a:t>The attempt to sway your opinion by referring to what has apparently ‘been known for centuries’, is trying to convince you that what they’re saying must be right.</a:t>
            </a:r>
          </a:p>
          <a:p>
            <a:pPr marL="0" indent="0">
              <a:buFontTx/>
              <a:buNone/>
            </a:pPr>
            <a:endParaRPr lang="en-AU" b="0" dirty="0"/>
          </a:p>
          <a:p>
            <a:pPr marL="0" indent="0">
              <a:buFontTx/>
              <a:buNone/>
            </a:pPr>
            <a:r>
              <a:rPr lang="en-AU" b="0" dirty="0"/>
              <a:t>Really importantly in evaluating a website, we need to look at the evidence for what the site is claiming. Reliable websites back up claims with real references, not vague statements.</a:t>
            </a:r>
          </a:p>
          <a:p>
            <a:pPr marL="0" indent="0">
              <a:buFontTx/>
              <a:buNone/>
            </a:pPr>
            <a:endParaRPr lang="en-AU" b="0" dirty="0"/>
          </a:p>
          <a:p>
            <a:pPr marL="0" indent="0">
              <a:buFontTx/>
              <a:buNone/>
            </a:pPr>
            <a:r>
              <a:rPr lang="en-AU" b="0" dirty="0"/>
              <a:t>You should be looking for:</a:t>
            </a:r>
          </a:p>
          <a:p>
            <a:pPr marL="285750" indent="-285750">
              <a:buFontTx/>
              <a:buChar char="-"/>
            </a:pPr>
            <a:r>
              <a:rPr lang="en-AU" b="0" dirty="0"/>
              <a:t>Are the sources of the information presented listed?</a:t>
            </a:r>
          </a:p>
          <a:p>
            <a:pPr marL="285750" indent="-285750">
              <a:buFontTx/>
              <a:buChar char="-"/>
            </a:pPr>
            <a:r>
              <a:rPr lang="en-AU" b="0" dirty="0"/>
              <a:t>Are studies or articles linked?</a:t>
            </a:r>
          </a:p>
          <a:p>
            <a:pPr marL="285750" indent="-285750">
              <a:buFontTx/>
              <a:buChar char="-"/>
            </a:pPr>
            <a:r>
              <a:rPr lang="en-AU" b="0" dirty="0"/>
              <a:t>Do graphs or images have labels?</a:t>
            </a:r>
          </a:p>
          <a:p>
            <a:pPr marL="285750" indent="-285750">
              <a:buFontTx/>
              <a:buChar char="-"/>
            </a:pPr>
            <a:r>
              <a:rPr lang="en-AU" b="0" dirty="0"/>
              <a:t>Is the information provided aligned with other reliable sources?</a:t>
            </a:r>
          </a:p>
          <a:p>
            <a:pPr marL="0" indent="0">
              <a:buFontTx/>
              <a:buNone/>
            </a:pPr>
            <a:endParaRPr lang="en-AU" b="0" dirty="0"/>
          </a:p>
          <a:p>
            <a:pPr marL="0" indent="0">
              <a:buFontTx/>
              <a:buNone/>
            </a:pPr>
            <a:r>
              <a:rPr lang="en-AU" b="0" dirty="0"/>
              <a:t>Common red flags include:</a:t>
            </a:r>
          </a:p>
          <a:p>
            <a:pPr marL="285750" indent="-285750">
              <a:buFontTx/>
              <a:buChar char="-"/>
            </a:pPr>
            <a:r>
              <a:rPr lang="en-AU" b="0" dirty="0"/>
              <a:t>Sweeping statements like ‘scientists say . . . ‘ without naming any scientists.</a:t>
            </a:r>
          </a:p>
          <a:p>
            <a:pPr marL="285750" indent="-285750">
              <a:buFontTx/>
              <a:buChar char="-"/>
            </a:pPr>
            <a:r>
              <a:rPr lang="en-AU" b="0" dirty="0"/>
              <a:t>Broken links</a:t>
            </a:r>
          </a:p>
          <a:p>
            <a:pPr marL="285750" indent="-285750">
              <a:buFontTx/>
              <a:buChar char="-"/>
            </a:pPr>
            <a:r>
              <a:rPr lang="en-AU" b="0" dirty="0"/>
              <a:t>Charts with no labels, strange scales, or unclear origin</a:t>
            </a:r>
          </a:p>
          <a:p>
            <a:pPr marL="285750" indent="-285750">
              <a:buFontTx/>
              <a:buChar char="-"/>
            </a:pPr>
            <a:r>
              <a:rPr lang="en-AU" b="0" dirty="0"/>
              <a:t>Testimonies being provided instead of objective evidence</a:t>
            </a:r>
          </a:p>
          <a:p>
            <a:pPr marL="285750" indent="-285750">
              <a:buFontTx/>
              <a:buChar char="-"/>
            </a:pPr>
            <a:r>
              <a:rPr lang="en-AU" b="0" dirty="0"/>
              <a:t>Unusual content that is unique to the website and not found anywhere else</a:t>
            </a:r>
          </a:p>
          <a:p>
            <a:pPr marL="285750" indent="-285750">
              <a:buFontTx/>
              <a:buChar char="-"/>
            </a:pPr>
            <a:endParaRPr lang="en-AU" b="0" dirty="0"/>
          </a:p>
          <a:p>
            <a:pPr marL="0" indent="0">
              <a:buFontTx/>
              <a:buNone/>
            </a:pPr>
            <a:r>
              <a:rPr lang="en-AU" b="0" dirty="0"/>
              <a:t>This website here completely omits any references so the reader has no idea where the information is coming from. This makes it unreliable.</a:t>
            </a:r>
          </a:p>
          <a:p>
            <a:pPr marL="0" indent="0">
              <a:buFontTx/>
              <a:buNone/>
            </a:pPr>
            <a:endParaRPr lang="en-AU" b="0" dirty="0"/>
          </a:p>
          <a:p>
            <a:pPr marL="0" indent="0">
              <a:buFontTx/>
              <a:buNone/>
            </a:pPr>
            <a:r>
              <a:rPr lang="en-AU" b="0" dirty="0"/>
              <a:t>We should also be wary of fake scientific language. Some unreliable sites borrow scientific-sounding words to appear credible.</a:t>
            </a:r>
          </a:p>
          <a:p>
            <a:pPr marL="0" indent="0">
              <a:buFontTx/>
              <a:buNone/>
            </a:pPr>
            <a:endParaRPr lang="en-AU" b="0" dirty="0"/>
          </a:p>
          <a:p>
            <a:pPr marL="0" indent="0">
              <a:buFontTx/>
              <a:buNone/>
            </a:pPr>
            <a:r>
              <a:rPr lang="en-AU" b="0" dirty="0"/>
              <a:t>Watch for:</a:t>
            </a:r>
          </a:p>
          <a:p>
            <a:pPr marL="285750" indent="-285750">
              <a:buFontTx/>
              <a:buChar char="-"/>
            </a:pPr>
            <a:r>
              <a:rPr lang="en-AU" b="0" dirty="0"/>
              <a:t>Buzzwords or jargon with no clear meaning</a:t>
            </a:r>
          </a:p>
          <a:p>
            <a:pPr marL="285750" indent="-285750">
              <a:buFontTx/>
              <a:buChar char="-"/>
            </a:pPr>
            <a:r>
              <a:rPr lang="en-AU" b="0" dirty="0"/>
              <a:t>Misused scientific terms</a:t>
            </a:r>
          </a:p>
          <a:p>
            <a:pPr marL="285750" indent="-285750">
              <a:buFontTx/>
              <a:buChar char="-"/>
            </a:pPr>
            <a:r>
              <a:rPr lang="en-AU" b="0" dirty="0"/>
              <a:t>Claims that break basic science</a:t>
            </a:r>
          </a:p>
          <a:p>
            <a:pPr marL="285750" indent="-285750">
              <a:buFontTx/>
              <a:buChar char="-"/>
            </a:pPr>
            <a:r>
              <a:rPr lang="en-AU" b="0" dirty="0"/>
              <a:t>Invented terminology</a:t>
            </a:r>
          </a:p>
          <a:p>
            <a:endParaRPr lang="en-AU" b="0" dirty="0"/>
          </a:p>
          <a:p>
            <a:r>
              <a:rPr lang="en-AU" b="0" dirty="0"/>
              <a:t>This site here makes the unscientific claim that crystals influence energy fields, and references vague concepts like ‘enhanced intuition’ and ‘emotional balance’.</a:t>
            </a:r>
          </a:p>
          <a:p>
            <a:endParaRPr lang="en-AU" b="0" dirty="0"/>
          </a:p>
          <a:p>
            <a:r>
              <a:rPr lang="en-AU" b="0" dirty="0"/>
              <a:t>We also need to check for dates on websites. Reliable sites will usually include the date the information was published or updated. This site here does not provide dates at all.</a:t>
            </a:r>
          </a:p>
          <a:p>
            <a:endParaRPr lang="en-AU" b="0" dirty="0"/>
          </a:p>
          <a:p>
            <a:r>
              <a:rPr lang="en-AU" b="0" dirty="0"/>
              <a:t>Some final points to watch for are in the design of the website:</a:t>
            </a:r>
          </a:p>
          <a:p>
            <a:endParaRPr lang="en-AU" b="0" dirty="0"/>
          </a:p>
          <a:p>
            <a:pPr marL="285750" indent="-285750">
              <a:buFontTx/>
              <a:buChar char="-"/>
            </a:pPr>
            <a:r>
              <a:rPr lang="en-AU" b="0" dirty="0"/>
              <a:t>Lots of pop-ups or ads</a:t>
            </a:r>
          </a:p>
          <a:p>
            <a:pPr marL="285750" indent="-285750">
              <a:buFontTx/>
              <a:buChar char="-"/>
            </a:pPr>
            <a:r>
              <a:rPr lang="en-AU" b="0" dirty="0"/>
              <a:t>Poor spelling or grammar</a:t>
            </a:r>
          </a:p>
          <a:p>
            <a:pPr marL="285750" indent="-285750">
              <a:buFontTx/>
              <a:buChar char="-"/>
            </a:pPr>
            <a:r>
              <a:rPr lang="en-AU" b="0" dirty="0"/>
              <a:t>Fake awards or certifications and</a:t>
            </a:r>
          </a:p>
          <a:p>
            <a:pPr marL="285750" indent="-285750">
              <a:buFontTx/>
              <a:buChar char="-"/>
            </a:pPr>
            <a:r>
              <a:rPr lang="en-AU" b="0" dirty="0"/>
              <a:t>Unprofessional layouts</a:t>
            </a:r>
          </a:p>
          <a:p>
            <a:pPr marL="285750" indent="-285750">
              <a:buFontTx/>
              <a:buChar char="-"/>
            </a:pPr>
            <a:endParaRPr lang="en-AU" b="0" dirty="0"/>
          </a:p>
          <a:p>
            <a:pPr marL="0" indent="0">
              <a:buFontTx/>
              <a:buNone/>
            </a:pPr>
            <a:r>
              <a:rPr lang="en-AU" b="0" dirty="0"/>
              <a:t>can all hint at an unreliable website.</a:t>
            </a:r>
          </a:p>
          <a:p>
            <a:pPr marL="0" indent="0">
              <a:buFontTx/>
              <a:buNone/>
            </a:pPr>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28</a:t>
            </a:fld>
            <a:endParaRPr lang="en-AU"/>
          </a:p>
        </p:txBody>
      </p:sp>
    </p:spTree>
    <p:extLst>
      <p:ext uri="{BB962C8B-B14F-4D97-AF65-F5344CB8AC3E}">
        <p14:creationId xmlns:p14="http://schemas.microsoft.com/office/powerpoint/2010/main" val="29599037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panose="020B0604020202020204" pitchFamily="34" charset="0"/>
                <a:cs typeface="Arial" panose="020B0604020202020204" pitchFamily="34" charset="0"/>
              </a:rPr>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latin typeface="Arial" panose="020B0604020202020204" pitchFamily="34" charset="0"/>
                <a:cs typeface="Arial" panose="020B0604020202020204" pitchFamily="34" charset="0"/>
              </a:rPr>
              <a:t>Outline the given scenario with students.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latin typeface="Arial" panose="020B0604020202020204" pitchFamily="34" charset="0"/>
                <a:cs typeface="Arial" panose="020B0604020202020204" pitchFamily="34" charset="0"/>
              </a:rPr>
              <a:t>Identify the problem given as establishing whether online sources he uses for his research question are reliable, accurate and valid and therefore should be used to respond to his research question.</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29</a:t>
            </a:fld>
            <a:endParaRPr lang="en-AU"/>
          </a:p>
        </p:txBody>
      </p:sp>
    </p:spTree>
    <p:extLst>
      <p:ext uri="{BB962C8B-B14F-4D97-AF65-F5344CB8AC3E}">
        <p14:creationId xmlns:p14="http://schemas.microsoft.com/office/powerpoint/2010/main" val="7470082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sz="1800"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sz="180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sz="1800" dirty="0">
                <a:effectLst/>
                <a:latin typeface="Arial" panose="020B0604020202020204" pitchFamily="34" charset="0"/>
                <a:ea typeface="Calibri" panose="020F0502020204030204" pitchFamily="34" charset="0"/>
              </a:rPr>
              <a:t>Inform students that not all the sources that come up through the search will be reliable and valid. Define reliability, accuracy and validity using the definitions on the slide. Teach students what it means for a secondary source to be reliable, accurate and valid. There is a scaffold in the student resource, ‘Is the secondary source reliable, accurate and valid?</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30</a:t>
            </a:fld>
            <a:endParaRPr lang="en-AU"/>
          </a:p>
        </p:txBody>
      </p:sp>
    </p:spTree>
    <p:extLst>
      <p:ext uri="{BB962C8B-B14F-4D97-AF65-F5344CB8AC3E}">
        <p14:creationId xmlns:p14="http://schemas.microsoft.com/office/powerpoint/2010/main" val="27779827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Use this slide to introduce students to developing evaluation criteria. </a:t>
            </a:r>
          </a:p>
          <a:p>
            <a:endParaRPr lang="en-AU" dirty="0"/>
          </a:p>
          <a:p>
            <a:r>
              <a:rPr lang="en-AU" dirty="0"/>
              <a:t>To construct a set of evaluation criteria that we can use to evaluate online sources, we start with the list of characteristics that we want to consider – for example, this list on the screen.</a:t>
            </a:r>
          </a:p>
          <a:p>
            <a:endParaRPr lang="en-AU" dirty="0"/>
          </a:p>
          <a:p>
            <a:r>
              <a:rPr lang="en-AU" dirty="0"/>
              <a:t>We then take each of these points and write out one or more related criteria that we want to be able to use as a checklist to evaluate the website.</a:t>
            </a:r>
          </a:p>
          <a:p>
            <a:endParaRPr lang="en-AU" dirty="0"/>
          </a:p>
          <a:p>
            <a:r>
              <a:rPr lang="en-AU" dirty="0"/>
              <a:t>For example, the first point is ‘author’ – we can turn this into 2 criteria to use as a checklist Firstly, the author or organisation is clearly named, secondly, the author has relevant qualifications or expertise in science.</a:t>
            </a:r>
          </a:p>
          <a:p>
            <a:endParaRPr lang="en-AU" dirty="0"/>
          </a:p>
          <a:p>
            <a:r>
              <a:rPr lang="en-AU" dirty="0"/>
              <a:t>You then move onto the next item on our list, the date, and create criteria for that. It could be just one criterion or a few like we’ve just done.</a:t>
            </a:r>
          </a:p>
          <a:p>
            <a:endParaRPr lang="en-AU" dirty="0"/>
          </a:p>
          <a:p>
            <a:r>
              <a:rPr lang="en-AU" dirty="0"/>
              <a:t>It is now your turn to turn the list of characteristics you built into evaluation criteria. You can use Student resource – Developing evaluation criteria for this. </a:t>
            </a:r>
          </a:p>
        </p:txBody>
      </p:sp>
      <p:sp>
        <p:nvSpPr>
          <p:cNvPr id="4" name="Slide Number Placeholder 3"/>
          <p:cNvSpPr>
            <a:spLocks noGrp="1"/>
          </p:cNvSpPr>
          <p:nvPr>
            <p:ph type="sldNum" sz="quarter" idx="5"/>
          </p:nvPr>
        </p:nvSpPr>
        <p:spPr/>
        <p:txBody>
          <a:bodyPr/>
          <a:lstStyle/>
          <a:p>
            <a:fld id="{B07158C4-A119-4B78-9DE8-A50001BC31DC}" type="slidenum">
              <a:rPr lang="en-AU" smtClean="0"/>
              <a:pPr/>
              <a:t>31</a:t>
            </a:fld>
            <a:endParaRPr lang="en-AU"/>
          </a:p>
        </p:txBody>
      </p:sp>
    </p:spTree>
    <p:extLst>
      <p:ext uri="{BB962C8B-B14F-4D97-AF65-F5344CB8AC3E}">
        <p14:creationId xmlns:p14="http://schemas.microsoft.com/office/powerpoint/2010/main" val="1351831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Use either the website, https://</a:t>
            </a:r>
            <a:r>
              <a:rPr lang="en-AU" b="0" dirty="0" err="1"/>
              <a:t>www.health.harvard.edu</a:t>
            </a:r>
            <a:r>
              <a:rPr lang="en-AU" b="0" dirty="0"/>
              <a:t>/blog/will-blue-light-from-electronic-devices-increase-my-risk-of-macular-degeneration-and-blindness-2019040816365, or the slide deck for the next few slides to do a live walkthrough and develop each criteria to evaluate the reliability, accuracy and validity of online sources.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Author</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looking at the author, we are looking to see if</a:t>
            </a:r>
            <a:r>
              <a:rPr lang="en-AU" dirty="0"/>
              <a:t> they have an appropriate scientific background and what qualifications their qualifications are in relation to the topic they have written about. </a:t>
            </a: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 author is typically found at the top of the page (under the heading) or near the bottom of the page, after the text or article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 author on this page is at the top of the page, his name is David Ramsey and you can see his qualifications next to his name.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Although he is an MD which stands for doctor of medicine and he has a high level of education, indicated by PhD (doctorate) and MPH- master of public health, we should dig a bit further to make sure that his qualifications are in relation to the field of blindness and macular degeneration (a chronic and painless disease of part of the eye, causing progressive vision loss and blindness) which is what the topic of this article is about. There are many fields of science and medicine so we should check that the author is an expert in the field they are reporting on.</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we scroll down further on the page, we can access the full biography of David Ramsey which is shown on the next slide.</a:t>
            </a:r>
            <a:endParaRPr lang="en-AU" b="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32</a:t>
            </a:fld>
            <a:endParaRPr lang="en-AU"/>
          </a:p>
        </p:txBody>
      </p:sp>
    </p:spTree>
    <p:extLst>
      <p:ext uri="{BB962C8B-B14F-4D97-AF65-F5344CB8AC3E}">
        <p14:creationId xmlns:p14="http://schemas.microsoft.com/office/powerpoint/2010/main" val="16542053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B24F2-9BE2-131D-6E1D-D13811F4A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52CD6-6CDC-D95A-B503-1302E0B8A306}"/>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D5D36C3-2764-6CD6-2D85-52AF2715B31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Use either the website, https://</a:t>
            </a:r>
            <a:r>
              <a:rPr lang="en-AU" b="0" dirty="0" err="1"/>
              <a:t>www.health.harvard.edu</a:t>
            </a:r>
            <a:r>
              <a:rPr lang="en-AU" b="0" dirty="0"/>
              <a:t>/blog/will-blue-light-from-electronic-devices-increase-my-risk-of-macular-degeneration-and-blindness-2019040816365, or the slide deck for the next few slides to do a live walkthrough and develop each criteria to evaluate the reliability, accuracy and validity of online sources.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Author continued</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we scroll down further on the page, we can access the full biography of David Ramsey shown on the slide. If this does not appear on a page, we can sometimes Google the person and see if their qualifications come up that way.</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Shown in blue boxes on the slide here is more information to tell us that David Ramsey specialises in retinal diseases with macular degeneration and has undertaken education at multiple levels for the topic he is talking about in the article.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Therefore, we can say that David Ramsey is an expert with the appropriate qualifications about the topic he is talking about.</a:t>
            </a:r>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1" dirty="0"/>
          </a:p>
        </p:txBody>
      </p:sp>
      <p:sp>
        <p:nvSpPr>
          <p:cNvPr id="4" name="Slide Number Placeholder 3">
            <a:extLst>
              <a:ext uri="{FF2B5EF4-FFF2-40B4-BE49-F238E27FC236}">
                <a16:creationId xmlns:a16="http://schemas.microsoft.com/office/drawing/2014/main" id="{41D23FF4-37D0-4D12-31EF-131325A79123}"/>
              </a:ext>
            </a:extLst>
          </p:cNvPr>
          <p:cNvSpPr>
            <a:spLocks noGrp="1"/>
          </p:cNvSpPr>
          <p:nvPr>
            <p:ph type="sldNum" sz="quarter" idx="5"/>
          </p:nvPr>
        </p:nvSpPr>
        <p:spPr/>
        <p:txBody>
          <a:bodyPr/>
          <a:lstStyle/>
          <a:p>
            <a:fld id="{B07158C4-A119-4B78-9DE8-A50001BC31DC}" type="slidenum">
              <a:rPr lang="en-AU" smtClean="0"/>
              <a:pPr/>
              <a:t>33</a:t>
            </a:fld>
            <a:endParaRPr lang="en-AU"/>
          </a:p>
        </p:txBody>
      </p:sp>
    </p:spTree>
    <p:extLst>
      <p:ext uri="{BB962C8B-B14F-4D97-AF65-F5344CB8AC3E}">
        <p14:creationId xmlns:p14="http://schemas.microsoft.com/office/powerpoint/2010/main" val="19578311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AD52C-C287-A1CC-9C2B-9FE01D173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2C52B9-4D7E-47C1-B25A-E1F651E64B1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9C30984-42C8-1992-038C-F09D8D4CE890}"/>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Using the information discussed about the author in the previous two slides, co-construct the criteria. Example criteria is shown on the slide.</a:t>
            </a:r>
          </a:p>
        </p:txBody>
      </p:sp>
      <p:sp>
        <p:nvSpPr>
          <p:cNvPr id="4" name="Slide Number Placeholder 3">
            <a:extLst>
              <a:ext uri="{FF2B5EF4-FFF2-40B4-BE49-F238E27FC236}">
                <a16:creationId xmlns:a16="http://schemas.microsoft.com/office/drawing/2014/main" id="{D4C57875-7278-C276-F28F-C214E20A78F5}"/>
              </a:ext>
            </a:extLst>
          </p:cNvPr>
          <p:cNvSpPr>
            <a:spLocks noGrp="1"/>
          </p:cNvSpPr>
          <p:nvPr>
            <p:ph type="sldNum" sz="quarter" idx="5"/>
          </p:nvPr>
        </p:nvSpPr>
        <p:spPr/>
        <p:txBody>
          <a:bodyPr/>
          <a:lstStyle/>
          <a:p>
            <a:fld id="{B07158C4-A119-4B78-9DE8-A50001BC31DC}" type="slidenum">
              <a:rPr lang="en-AU" smtClean="0"/>
              <a:pPr/>
              <a:t>34</a:t>
            </a:fld>
            <a:endParaRPr lang="en-AU"/>
          </a:p>
        </p:txBody>
      </p:sp>
    </p:spTree>
    <p:extLst>
      <p:ext uri="{BB962C8B-B14F-4D97-AF65-F5344CB8AC3E}">
        <p14:creationId xmlns:p14="http://schemas.microsoft.com/office/powerpoint/2010/main" val="1810654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B70AC-D59C-AF92-2360-23E8CAFBA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A4F49E-4F4C-DA4F-52E3-CBF4D5883C6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8363019-B12B-70DA-52CC-D37B793280C7}"/>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Online resources have a domain.</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 domain is the web address used to identify websites. For example, </a:t>
            </a:r>
            <a:r>
              <a:rPr lang="en-AU" b="0" dirty="0" err="1"/>
              <a:t>www.google.com.au</a:t>
            </a: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 domain can be an indicator of the reliability of the source.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This source is published on an educational website, </a:t>
            </a:r>
            <a:r>
              <a:rPr lang="en-AU" dirty="0"/>
              <a:t>on </a:t>
            </a:r>
            <a:r>
              <a:rPr lang="en-AU" b="1" dirty="0"/>
              <a:t>Harvard Health Publishing</a:t>
            </a:r>
            <a:r>
              <a:rPr lang="en-AU" dirty="0"/>
              <a:t>, which is associated with </a:t>
            </a:r>
            <a:r>
              <a:rPr lang="en-AU" b="1" dirty="0"/>
              <a:t>Harvard Medical School</a:t>
            </a:r>
            <a:r>
              <a:rPr lang="en-AU" dirty="0"/>
              <a:t>, a highly respected medical research institution. This is a reliable domain for the information to be published on.</a:t>
            </a: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p:txBody>
      </p:sp>
      <p:sp>
        <p:nvSpPr>
          <p:cNvPr id="4" name="Slide Number Placeholder 3">
            <a:extLst>
              <a:ext uri="{FF2B5EF4-FFF2-40B4-BE49-F238E27FC236}">
                <a16:creationId xmlns:a16="http://schemas.microsoft.com/office/drawing/2014/main" id="{C9D51C86-B518-BB03-08F8-9B0965CE6FF7}"/>
              </a:ext>
            </a:extLst>
          </p:cNvPr>
          <p:cNvSpPr>
            <a:spLocks noGrp="1"/>
          </p:cNvSpPr>
          <p:nvPr>
            <p:ph type="sldNum" sz="quarter" idx="5"/>
          </p:nvPr>
        </p:nvSpPr>
        <p:spPr/>
        <p:txBody>
          <a:bodyPr/>
          <a:lstStyle/>
          <a:p>
            <a:fld id="{B07158C4-A119-4B78-9DE8-A50001BC31DC}" type="slidenum">
              <a:rPr lang="en-AU" smtClean="0"/>
              <a:pPr/>
              <a:t>35</a:t>
            </a:fld>
            <a:endParaRPr lang="en-AU"/>
          </a:p>
        </p:txBody>
      </p:sp>
    </p:spTree>
    <p:extLst>
      <p:ext uri="{BB962C8B-B14F-4D97-AF65-F5344CB8AC3E}">
        <p14:creationId xmlns:p14="http://schemas.microsoft.com/office/powerpoint/2010/main" val="11954495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B8F68-5DC4-3E54-2C0F-A5DAA4F8C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8663F-B76E-4465-31A0-28066058B4A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8268E3A-3496-E70B-E9CE-CF514773E6AA}"/>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Using the information discussed about the domain in the previous slide, co-construct the criteria. The criteria is shown on the slide.</a:t>
            </a:r>
          </a:p>
        </p:txBody>
      </p:sp>
      <p:sp>
        <p:nvSpPr>
          <p:cNvPr id="4" name="Slide Number Placeholder 3">
            <a:extLst>
              <a:ext uri="{FF2B5EF4-FFF2-40B4-BE49-F238E27FC236}">
                <a16:creationId xmlns:a16="http://schemas.microsoft.com/office/drawing/2014/main" id="{EAD8FFAB-0A9B-88FE-6801-AEC38D761657}"/>
              </a:ext>
            </a:extLst>
          </p:cNvPr>
          <p:cNvSpPr>
            <a:spLocks noGrp="1"/>
          </p:cNvSpPr>
          <p:nvPr>
            <p:ph type="sldNum" sz="quarter" idx="5"/>
          </p:nvPr>
        </p:nvSpPr>
        <p:spPr/>
        <p:txBody>
          <a:bodyPr/>
          <a:lstStyle/>
          <a:p>
            <a:fld id="{B07158C4-A119-4B78-9DE8-A50001BC31DC}" type="slidenum">
              <a:rPr lang="en-AU" smtClean="0"/>
              <a:pPr/>
              <a:t>36</a:t>
            </a:fld>
            <a:endParaRPr lang="en-AU"/>
          </a:p>
        </p:txBody>
      </p:sp>
    </p:spTree>
    <p:extLst>
      <p:ext uri="{BB962C8B-B14F-4D97-AF65-F5344CB8AC3E}">
        <p14:creationId xmlns:p14="http://schemas.microsoft.com/office/powerpoint/2010/main" val="5087312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B46D7-36B3-19AD-EFDF-EC39F42265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E244C0-F9EF-41BA-6CB3-26B1CBCA09C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0AC7674-83D2-1FB6-583A-429A26048911}"/>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Bias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Bias is when information is presented in a one-sided, unfair, or inaccurate way, rather than being neutral and based strictly on evidence.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Bias arises when the research process is influenced by factors other than the data itself, such as researcher expectations, funding interests, or poor study design.</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Bias can lead people to develop incorrect, unbalanced, or limited understandings of scientific concepts.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In this instance, engage with the whole text with students to unpack whether bias appears.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The article explains the science behind blue light and eye health and discusses research evidence. It does not promote specific products or services and acknowledges limitations in current research, suggesting minimal bias.</a:t>
            </a:r>
            <a:endParaRPr lang="en-AU" b="0" dirty="0"/>
          </a:p>
        </p:txBody>
      </p:sp>
      <p:sp>
        <p:nvSpPr>
          <p:cNvPr id="4" name="Slide Number Placeholder 3">
            <a:extLst>
              <a:ext uri="{FF2B5EF4-FFF2-40B4-BE49-F238E27FC236}">
                <a16:creationId xmlns:a16="http://schemas.microsoft.com/office/drawing/2014/main" id="{D8D02E70-1182-E56B-7CC1-D00F4E5A4887}"/>
              </a:ext>
            </a:extLst>
          </p:cNvPr>
          <p:cNvSpPr>
            <a:spLocks noGrp="1"/>
          </p:cNvSpPr>
          <p:nvPr>
            <p:ph type="sldNum" sz="quarter" idx="5"/>
          </p:nvPr>
        </p:nvSpPr>
        <p:spPr/>
        <p:txBody>
          <a:bodyPr/>
          <a:lstStyle/>
          <a:p>
            <a:fld id="{B07158C4-A119-4B78-9DE8-A50001BC31DC}" type="slidenum">
              <a:rPr lang="en-AU" smtClean="0"/>
              <a:pPr/>
              <a:t>37</a:t>
            </a:fld>
            <a:endParaRPr lang="en-AU"/>
          </a:p>
        </p:txBody>
      </p:sp>
    </p:spTree>
    <p:extLst>
      <p:ext uri="{BB962C8B-B14F-4D97-AF65-F5344CB8AC3E}">
        <p14:creationId xmlns:p14="http://schemas.microsoft.com/office/powerpoint/2010/main" val="2143730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7D4C7-EDFD-29FF-DBB6-3AA9194CA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9B6BA7-E53B-C20D-453F-A4EBE804300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F9854A2-F64A-C578-07D6-4063A5471A9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Date published</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looking at the date published, we are looking to see the currency of the information. When looking at currency, it is important to consider the </a:t>
            </a:r>
            <a:r>
              <a:rPr lang="en-AU" dirty="0"/>
              <a:t>topic being investigated and the research currently being conducted in that field.</a:t>
            </a:r>
            <a:r>
              <a:rPr lang="en-AU" b="1" dirty="0"/>
              <a:t> </a:t>
            </a:r>
            <a:r>
              <a:rPr lang="en-AU" sz="1600" b="0" kern="1200" dirty="0">
                <a:solidFill>
                  <a:schemeClr val="tx1"/>
                </a:solidFill>
                <a:effectLst/>
                <a:latin typeface="Arial" panose="020B0604020202020204" pitchFamily="34" charset="0"/>
                <a:ea typeface="+mn-ea"/>
                <a:cs typeface="Arial" panose="020B0604020202020204" pitchFamily="34" charset="0"/>
              </a:rPr>
              <a:t>We do not suggest generic guidelines such as ‘within 5 years’. The field of research needs to be taken into consideration. For example, is it a field where information is rapidly outdated due to the amount of research, or is it a field where we have understood a concept and there have been no changes in our understanding for 20 years?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In this case, the article was published in 2019. </a:t>
            </a:r>
            <a:r>
              <a:rPr lang="en-AU" dirty="0"/>
              <a:t>While this is relatively recent, research about blue light exposure and eye health is ongoing, so newer studies may exist.</a:t>
            </a:r>
          </a:p>
        </p:txBody>
      </p:sp>
      <p:sp>
        <p:nvSpPr>
          <p:cNvPr id="4" name="Slide Number Placeholder 3">
            <a:extLst>
              <a:ext uri="{FF2B5EF4-FFF2-40B4-BE49-F238E27FC236}">
                <a16:creationId xmlns:a16="http://schemas.microsoft.com/office/drawing/2014/main" id="{52FBBFDA-96D0-13C0-3EC3-8F3B2CDF3305}"/>
              </a:ext>
            </a:extLst>
          </p:cNvPr>
          <p:cNvSpPr>
            <a:spLocks noGrp="1"/>
          </p:cNvSpPr>
          <p:nvPr>
            <p:ph type="sldNum" sz="quarter" idx="5"/>
          </p:nvPr>
        </p:nvSpPr>
        <p:spPr/>
        <p:txBody>
          <a:bodyPr/>
          <a:lstStyle/>
          <a:p>
            <a:fld id="{B07158C4-A119-4B78-9DE8-A50001BC31DC}" type="slidenum">
              <a:rPr lang="en-AU" smtClean="0"/>
              <a:pPr/>
              <a:t>38</a:t>
            </a:fld>
            <a:endParaRPr lang="en-AU"/>
          </a:p>
        </p:txBody>
      </p:sp>
    </p:spTree>
    <p:extLst>
      <p:ext uri="{BB962C8B-B14F-4D97-AF65-F5344CB8AC3E}">
        <p14:creationId xmlns:p14="http://schemas.microsoft.com/office/powerpoint/2010/main" val="13632614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920E0-B531-018B-C9A7-53350779F2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0E0403-CEA0-E3F9-F635-03327BAE5F4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3B22D7B-AD8E-F7B4-0E39-E47A7B39898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Using the information discussed in the notes on the previous slide co-construct the evaluation criteria. An example is provided in the slide. </a:t>
            </a:r>
          </a:p>
        </p:txBody>
      </p:sp>
      <p:sp>
        <p:nvSpPr>
          <p:cNvPr id="4" name="Slide Number Placeholder 3">
            <a:extLst>
              <a:ext uri="{FF2B5EF4-FFF2-40B4-BE49-F238E27FC236}">
                <a16:creationId xmlns:a16="http://schemas.microsoft.com/office/drawing/2014/main" id="{C182374F-D9D3-713A-D844-173FDFC5C2CD}"/>
              </a:ext>
            </a:extLst>
          </p:cNvPr>
          <p:cNvSpPr>
            <a:spLocks noGrp="1"/>
          </p:cNvSpPr>
          <p:nvPr>
            <p:ph type="sldNum" sz="quarter" idx="5"/>
          </p:nvPr>
        </p:nvSpPr>
        <p:spPr/>
        <p:txBody>
          <a:bodyPr/>
          <a:lstStyle/>
          <a:p>
            <a:fld id="{B07158C4-A119-4B78-9DE8-A50001BC31DC}" type="slidenum">
              <a:rPr lang="en-AU" smtClean="0"/>
              <a:pPr/>
              <a:t>39</a:t>
            </a:fld>
            <a:endParaRPr lang="en-AU"/>
          </a:p>
        </p:txBody>
      </p:sp>
    </p:spTree>
    <p:extLst>
      <p:ext uri="{BB962C8B-B14F-4D97-AF65-F5344CB8AC3E}">
        <p14:creationId xmlns:p14="http://schemas.microsoft.com/office/powerpoint/2010/main" val="13445503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37FDD-F833-8E53-85E2-387E332B3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C7BAA-CF77-01D8-B6E2-CEB33616360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1905BFE-BF93-D1C4-FC09-F1810C35D8C8}"/>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Consistency of information</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For the purpose of time, research to compare this source to two other reliable sources will not be conducted. However, it is important to inform students that information should be consistent with other reliable sources.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To determine if information in the source is consistent with other reliable sources, we should be able to research the information in this text and find it appearing in other reliable sources. If </a:t>
            </a:r>
            <a:r>
              <a:rPr lang="en-AU" b="0" dirty="0"/>
              <a:t>the information is consistent with unreliable sources, then that does not indicate this source is reliable, it needs to be consistent with other reliable sources.</a:t>
            </a:r>
            <a:endParaRPr lang="en-AU"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Other reputable health organisations, such as </a:t>
            </a:r>
            <a:r>
              <a:rPr lang="en-AU" b="0" dirty="0"/>
              <a:t>American Academy of Ophthalmology and Wexner Medical </a:t>
            </a:r>
            <a:r>
              <a:rPr lang="en-AU" b="0" dirty="0" err="1"/>
              <a:t>Center</a:t>
            </a:r>
            <a:r>
              <a:rPr lang="en-AU" b="0" dirty="0"/>
              <a:t> at Ohio State University, </a:t>
            </a:r>
            <a:r>
              <a:rPr lang="en-AU" dirty="0"/>
              <a:t>also report that current evidence does </a:t>
            </a:r>
            <a:r>
              <a:rPr lang="en-AU" b="0" dirty="0"/>
              <a:t>not strongly support the idea that normal screen use causes eye disease, </a:t>
            </a:r>
            <a:r>
              <a:rPr lang="en-AU" dirty="0"/>
              <a:t>which is consistent with the information in this article.</a:t>
            </a: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p:txBody>
      </p:sp>
      <p:sp>
        <p:nvSpPr>
          <p:cNvPr id="4" name="Slide Number Placeholder 3">
            <a:extLst>
              <a:ext uri="{FF2B5EF4-FFF2-40B4-BE49-F238E27FC236}">
                <a16:creationId xmlns:a16="http://schemas.microsoft.com/office/drawing/2014/main" id="{86806696-0CA6-0D47-B9F4-B2B49A9296FF}"/>
              </a:ext>
            </a:extLst>
          </p:cNvPr>
          <p:cNvSpPr>
            <a:spLocks noGrp="1"/>
          </p:cNvSpPr>
          <p:nvPr>
            <p:ph type="sldNum" sz="quarter" idx="5"/>
          </p:nvPr>
        </p:nvSpPr>
        <p:spPr/>
        <p:txBody>
          <a:bodyPr/>
          <a:lstStyle/>
          <a:p>
            <a:fld id="{B07158C4-A119-4B78-9DE8-A50001BC31DC}" type="slidenum">
              <a:rPr lang="en-AU" smtClean="0"/>
              <a:pPr/>
              <a:t>40</a:t>
            </a:fld>
            <a:endParaRPr lang="en-AU"/>
          </a:p>
        </p:txBody>
      </p:sp>
    </p:spTree>
    <p:extLst>
      <p:ext uri="{BB962C8B-B14F-4D97-AF65-F5344CB8AC3E}">
        <p14:creationId xmlns:p14="http://schemas.microsoft.com/office/powerpoint/2010/main" val="36665002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7B9A0-3AEE-3181-838E-F0A1A90D0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446C0-47E6-A998-BA86-3DF3C0BB4A5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E1F00C2-6A61-C8B7-4B3B-5B5E3BAC5C3E}"/>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Use either the website, https://</a:t>
            </a:r>
            <a:r>
              <a:rPr lang="en-AU" b="0" dirty="0" err="1"/>
              <a:t>www.health.harvard.edu</a:t>
            </a:r>
            <a:r>
              <a:rPr lang="en-AU" b="0" dirty="0"/>
              <a:t>/blog/will-blue-light-from-electronic-devices-increase-my-risk-of-macular-degeneration-and-blindness-2019040816365, or the slide deck for the next few slides to do a live walkthrough and develop each criteria to evaluate the reliability, accuracy and validity of online sources.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Scientific accuracy</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we talk about scientific accuracy, we are talking about consistency of the information with what we know to be true, information that is accepted in science, for example information in peer-reviewed journal articles.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One way to check the scientific accuracy of the text is to search peer-reviewed journal articles and see if the information in the source is consistent with these journal articles.</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 information on this website is consistent with that of two published peer-reviewed journal articles and so it is accurate.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p:txBody>
      </p:sp>
      <p:sp>
        <p:nvSpPr>
          <p:cNvPr id="4" name="Slide Number Placeholder 3">
            <a:extLst>
              <a:ext uri="{FF2B5EF4-FFF2-40B4-BE49-F238E27FC236}">
                <a16:creationId xmlns:a16="http://schemas.microsoft.com/office/drawing/2014/main" id="{89DD2901-C3C9-3623-F845-B8CA26660076}"/>
              </a:ext>
            </a:extLst>
          </p:cNvPr>
          <p:cNvSpPr>
            <a:spLocks noGrp="1"/>
          </p:cNvSpPr>
          <p:nvPr>
            <p:ph type="sldNum" sz="quarter" idx="5"/>
          </p:nvPr>
        </p:nvSpPr>
        <p:spPr/>
        <p:txBody>
          <a:bodyPr/>
          <a:lstStyle/>
          <a:p>
            <a:fld id="{B07158C4-A119-4B78-9DE8-A50001BC31DC}" type="slidenum">
              <a:rPr lang="en-AU" smtClean="0"/>
              <a:pPr/>
              <a:t>41</a:t>
            </a:fld>
            <a:endParaRPr lang="en-AU"/>
          </a:p>
        </p:txBody>
      </p:sp>
    </p:spTree>
    <p:extLst>
      <p:ext uri="{BB962C8B-B14F-4D97-AF65-F5344CB8AC3E}">
        <p14:creationId xmlns:p14="http://schemas.microsoft.com/office/powerpoint/2010/main" val="4084899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0678F-F061-2977-598E-DF49FF23D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1BA16-5AF2-57FB-0A4B-E178F26327B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4829B2F-CCD6-E490-B1DC-9320FA936EB9}"/>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Use either the website, https://</a:t>
            </a:r>
            <a:r>
              <a:rPr lang="en-AU" b="0" dirty="0" err="1"/>
              <a:t>www.health.harvard.edu</a:t>
            </a:r>
            <a:r>
              <a:rPr lang="en-AU" b="0" dirty="0"/>
              <a:t>/blog/will-blue-light-from-electronic-devices-increase-my-risk-of-macular-degeneration-and-blindness-2019040816365, or the slide deck for the next few slides to do a live walkthrough and develop each criteria to evaluate the reliability, accuracy and validity of online sources.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Relevance to question or topic investigated</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conducing a secondary-source investigation, it is important to consider the validity of the information in the source. This refers to whether or not the information in there is relevant to what is being investigated. For example, in this instance here, the research question is about whether blue light is harmful to the retina of the eyes. If a source was used which contained information about the effect of blue light on skin, it is not a valid sources to use in the investigation because the information is not about the topic.</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The Harvard article </a:t>
            </a:r>
            <a:r>
              <a:rPr lang="en-AU" dirty="0"/>
              <a:t>directly addresses the question of whether </a:t>
            </a:r>
            <a:r>
              <a:rPr lang="en-AU" b="0" dirty="0"/>
              <a:t>blue light from electronic devices harms the retina of the eyes, </a:t>
            </a:r>
            <a:r>
              <a:rPr lang="en-AU" dirty="0"/>
              <a:t>making it highly relevant to the research question.</a:t>
            </a: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p:txBody>
      </p:sp>
      <p:sp>
        <p:nvSpPr>
          <p:cNvPr id="4" name="Slide Number Placeholder 3">
            <a:extLst>
              <a:ext uri="{FF2B5EF4-FFF2-40B4-BE49-F238E27FC236}">
                <a16:creationId xmlns:a16="http://schemas.microsoft.com/office/drawing/2014/main" id="{B08D1CDA-307E-47FA-B32D-03CE0BAF4D85}"/>
              </a:ext>
            </a:extLst>
          </p:cNvPr>
          <p:cNvSpPr>
            <a:spLocks noGrp="1"/>
          </p:cNvSpPr>
          <p:nvPr>
            <p:ph type="sldNum" sz="quarter" idx="5"/>
          </p:nvPr>
        </p:nvSpPr>
        <p:spPr/>
        <p:txBody>
          <a:bodyPr/>
          <a:lstStyle/>
          <a:p>
            <a:fld id="{B07158C4-A119-4B78-9DE8-A50001BC31DC}" type="slidenum">
              <a:rPr lang="en-AU" smtClean="0"/>
              <a:pPr/>
              <a:t>42</a:t>
            </a:fld>
            <a:endParaRPr lang="en-AU"/>
          </a:p>
        </p:txBody>
      </p:sp>
    </p:spTree>
    <p:extLst>
      <p:ext uri="{BB962C8B-B14F-4D97-AF65-F5344CB8AC3E}">
        <p14:creationId xmlns:p14="http://schemas.microsoft.com/office/powerpoint/2010/main" val="7527265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AF86D-9F93-CC81-E2BF-DE796119D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941D53-3CC4-23DE-B356-F1A0E658FE1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784F569-5F55-44B5-8BAA-F39CD2E32792}"/>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When we talk about validity of a source, we also need to determine if the information in the source is reliable and accurate. Reliability and accuracy are a component of validity.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b="0" dirty="0"/>
              <a:t>In this instance, the Harvard source is both reliable and accurate.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a:p>
            <a:pPr marL="285750" marR="0" lvl="0" indent="-285750" algn="l" defTabSz="1219170" rtl="0" eaLnBrk="1" fontAlgn="auto" latinLnBrk="0" hangingPunct="1">
              <a:lnSpc>
                <a:spcPct val="100000"/>
              </a:lnSpc>
              <a:spcBef>
                <a:spcPts val="0"/>
              </a:spcBef>
              <a:spcAft>
                <a:spcPts val="0"/>
              </a:spcAft>
              <a:buClrTx/>
              <a:buSzTx/>
              <a:buFontTx/>
              <a:buChar char="-"/>
              <a:tabLst/>
              <a:defRPr/>
            </a:pPr>
            <a:endParaRPr lang="en-AU" b="0" dirty="0"/>
          </a:p>
        </p:txBody>
      </p:sp>
      <p:sp>
        <p:nvSpPr>
          <p:cNvPr id="4" name="Slide Number Placeholder 3">
            <a:extLst>
              <a:ext uri="{FF2B5EF4-FFF2-40B4-BE49-F238E27FC236}">
                <a16:creationId xmlns:a16="http://schemas.microsoft.com/office/drawing/2014/main" id="{698BB7F2-0959-B3D9-22DE-543FC8EFFF7C}"/>
              </a:ext>
            </a:extLst>
          </p:cNvPr>
          <p:cNvSpPr>
            <a:spLocks noGrp="1"/>
          </p:cNvSpPr>
          <p:nvPr>
            <p:ph type="sldNum" sz="quarter" idx="5"/>
          </p:nvPr>
        </p:nvSpPr>
        <p:spPr/>
        <p:txBody>
          <a:bodyPr/>
          <a:lstStyle/>
          <a:p>
            <a:fld id="{B07158C4-A119-4B78-9DE8-A50001BC31DC}" type="slidenum">
              <a:rPr lang="en-AU" smtClean="0"/>
              <a:pPr/>
              <a:t>43</a:t>
            </a:fld>
            <a:endParaRPr lang="en-AU"/>
          </a:p>
        </p:txBody>
      </p:sp>
    </p:spTree>
    <p:extLst>
      <p:ext uri="{BB962C8B-B14F-4D97-AF65-F5344CB8AC3E}">
        <p14:creationId xmlns:p14="http://schemas.microsoft.com/office/powerpoint/2010/main" val="1829597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5773-5415-906F-4421-472E1677C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2829C2-08CA-1A4B-0B6E-75C5F0F7BBE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6550F13-9DA3-335F-7E16-89010086697E}"/>
              </a:ext>
            </a:extLst>
          </p:cNvPr>
          <p:cNvSpPr>
            <a:spLocks noGrp="1"/>
          </p:cNvSpPr>
          <p:nvPr>
            <p:ph type="body" idx="1"/>
          </p:nvPr>
        </p:nvSpPr>
        <p:spPr/>
        <p:txBody>
          <a:bodyPr/>
          <a:lstStyle/>
          <a:p>
            <a:r>
              <a:rPr lang="en-AU" b="1" dirty="0"/>
              <a:t>Teacher notes: </a:t>
            </a:r>
          </a:p>
          <a:p>
            <a:endParaRPr lang="en-AU" dirty="0"/>
          </a:p>
          <a:p>
            <a:r>
              <a:rPr lang="en-AU" dirty="0"/>
              <a:t>This slide provides the evaluation criteria on the one slide to support students in completing the table in their student resource.</a:t>
            </a:r>
          </a:p>
          <a:p>
            <a:endParaRPr lang="en-AU" dirty="0"/>
          </a:p>
        </p:txBody>
      </p:sp>
      <p:sp>
        <p:nvSpPr>
          <p:cNvPr id="4" name="Slide Number Placeholder 3">
            <a:extLst>
              <a:ext uri="{FF2B5EF4-FFF2-40B4-BE49-F238E27FC236}">
                <a16:creationId xmlns:a16="http://schemas.microsoft.com/office/drawing/2014/main" id="{F9CCD2E5-FE10-AEFB-E103-5FC12A4BEB3B}"/>
              </a:ext>
            </a:extLst>
          </p:cNvPr>
          <p:cNvSpPr>
            <a:spLocks noGrp="1"/>
          </p:cNvSpPr>
          <p:nvPr>
            <p:ph type="sldNum" sz="quarter" idx="5"/>
          </p:nvPr>
        </p:nvSpPr>
        <p:spPr/>
        <p:txBody>
          <a:bodyPr/>
          <a:lstStyle/>
          <a:p>
            <a:fld id="{B07158C4-A119-4B78-9DE8-A50001BC31DC}" type="slidenum">
              <a:rPr lang="en-AU" smtClean="0"/>
              <a:pPr/>
              <a:t>44</a:t>
            </a:fld>
            <a:endParaRPr lang="en-AU"/>
          </a:p>
        </p:txBody>
      </p:sp>
    </p:spTree>
    <p:extLst>
      <p:ext uri="{BB962C8B-B14F-4D97-AF65-F5344CB8AC3E}">
        <p14:creationId xmlns:p14="http://schemas.microsoft.com/office/powerpoint/2010/main" val="34508514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This slide contains animations to reveal the answers one at a time.</a:t>
            </a:r>
          </a:p>
          <a:p>
            <a:endParaRPr lang="en-AU" dirty="0"/>
          </a:p>
          <a:p>
            <a:r>
              <a:rPr lang="en-AU" b="0" dirty="0"/>
              <a:t>Provide students with mini whiteboards to construct their response. Read each statement out to students, ask them to construct their response on the mini whiteboard and hold it up when asked (the correct response is below). Check students responses and repeat for all statements on this slide and the next slide.</a:t>
            </a:r>
          </a:p>
          <a:p>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CLICK to reveal the answers one at a time.</a:t>
            </a:r>
          </a:p>
          <a:p>
            <a:endParaRPr lang="en-AU" b="0" dirty="0"/>
          </a:p>
          <a:p>
            <a:r>
              <a:rPr lang="en-AU" b="1" dirty="0"/>
              <a:t>Sample responses</a:t>
            </a:r>
            <a:br>
              <a:rPr lang="en-AU" b="0" dirty="0"/>
            </a:b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1. The information is current, considering the topic being investigated and the research currently being conducted in that field – reliability</a:t>
            </a: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2. The information is relevant to the question or topic being investigated – validity</a:t>
            </a: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3. The source is written by someone with an appropriate scientific background, and the author’s qualifications or expertise relate to the topic in the text– reliability</a:t>
            </a: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4. The information is consistent with information found in at least two other reliable sources – reliability</a:t>
            </a: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5. The information in the source is both reliable and accurate – validity</a:t>
            </a:r>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45</a:t>
            </a:fld>
            <a:endParaRPr lang="en-AU"/>
          </a:p>
        </p:txBody>
      </p:sp>
    </p:spTree>
    <p:extLst>
      <p:ext uri="{BB962C8B-B14F-4D97-AF65-F5344CB8AC3E}">
        <p14:creationId xmlns:p14="http://schemas.microsoft.com/office/powerpoint/2010/main" val="39416322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 </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This slide contains animations to reveal the answers one at a time.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r>
              <a:rPr lang="en-AU" b="0" dirty="0"/>
              <a:t>Provide students with mini whiteboards to construct their response. Read each statement out to students, ask them to construct their response on the mini whiteboard and hold it up when asked (the correct response is below). Check students responses and repeat for all statements on this slide and the next slide.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CLICK to reveal the answers one at a time.</a:t>
            </a:r>
          </a:p>
          <a:p>
            <a:endParaRPr lang="en-AU" dirty="0"/>
          </a:p>
          <a:p>
            <a:r>
              <a:rPr lang="en-AU" b="1" dirty="0"/>
              <a:t>Sample responses</a:t>
            </a:r>
            <a:br>
              <a:rPr lang="en-AU" b="0" dirty="0"/>
            </a:br>
            <a:r>
              <a:rPr lang="en-AU" sz="1600" kern="1200" dirty="0">
                <a:solidFill>
                  <a:schemeClr val="tx1"/>
                </a:solidFill>
                <a:effectLst/>
                <a:latin typeface="Public Sans" pitchFamily="2" charset="0"/>
                <a:ea typeface="+mn-ea"/>
                <a:cs typeface="+mn-cs"/>
              </a:rPr>
              <a:t>6. The source is published on a credible medium, such as a recognised scientific organisation, university, government site, or reputable science publication – reliability</a:t>
            </a: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7. The information presented is similar to accepted scientific explanations, data, or referenced values (For example, in peer-reviewed journal articles) – accuracy</a:t>
            </a:r>
            <a:br>
              <a:rPr lang="en-AU" sz="1600" kern="1200" dirty="0">
                <a:solidFill>
                  <a:schemeClr val="tx1"/>
                </a:solidFill>
                <a:effectLst/>
                <a:latin typeface="Public Sans" pitchFamily="2" charset="0"/>
                <a:ea typeface="+mn-ea"/>
                <a:cs typeface="+mn-cs"/>
              </a:rPr>
            </a:br>
            <a:r>
              <a:rPr lang="en-AU" sz="1600" kern="1200" dirty="0">
                <a:solidFill>
                  <a:schemeClr val="tx1"/>
                </a:solidFill>
                <a:effectLst/>
                <a:latin typeface="Public Sans" pitchFamily="2" charset="0"/>
                <a:ea typeface="+mn-ea"/>
                <a:cs typeface="+mn-cs"/>
              </a:rPr>
              <a:t>8. The source shows minimal or no evidence of bias, such as strong opinions, selective information, or attempts to promote or sell a product – reliability</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46</a:t>
            </a:fld>
            <a:endParaRPr lang="en-AU"/>
          </a:p>
        </p:txBody>
      </p:sp>
    </p:spTree>
    <p:extLst>
      <p:ext uri="{BB962C8B-B14F-4D97-AF65-F5344CB8AC3E}">
        <p14:creationId xmlns:p14="http://schemas.microsoft.com/office/powerpoint/2010/main" val="42483814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b="1" dirty="0"/>
          </a:p>
          <a:p>
            <a:r>
              <a:rPr lang="en-AU" b="0" dirty="0"/>
              <a:t>Define claim using the slide.</a:t>
            </a:r>
          </a:p>
          <a:p>
            <a:endParaRPr lang="en-AU" b="0" dirty="0"/>
          </a:p>
          <a:p>
            <a:r>
              <a:rPr lang="en-AU" sz="1600" kern="1200" dirty="0">
                <a:solidFill>
                  <a:schemeClr val="tx1"/>
                </a:solidFill>
                <a:effectLst/>
                <a:latin typeface="Public Sans" pitchFamily="2" charset="0"/>
                <a:ea typeface="+mn-ea"/>
                <a:cs typeface="+mn-cs"/>
              </a:rPr>
              <a:t>Inform students that it is important to carefully consider whether the information published on an online source is trustworthy before accepting a claim as true. In science, claims should only be accepted when they are supported by reliable, accurate, and valid evidence. To do this, there are two things to consider:</a:t>
            </a:r>
          </a:p>
          <a:p>
            <a:endParaRPr lang="en-AU" sz="1600" b="0"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Where the claim is published:</a:t>
            </a:r>
          </a:p>
          <a:p>
            <a:pPr marL="285750" indent="-285750">
              <a:buFontTx/>
              <a:buChar char="-"/>
            </a:pPr>
            <a:r>
              <a:rPr lang="en-AU" sz="1600" kern="1200" dirty="0">
                <a:solidFill>
                  <a:schemeClr val="tx1"/>
                </a:solidFill>
                <a:effectLst/>
                <a:latin typeface="Public Sans" pitchFamily="2" charset="0"/>
                <a:ea typeface="+mn-ea"/>
                <a:cs typeface="+mn-cs"/>
              </a:rPr>
              <a:t>First, consider where the claim appears online. Some websites are more trustworthy than others because they follow strict standards for publishing information. For example, universities, government organisations, and reputable health or scientific organisations usually base their information on scientific research and expert review. </a:t>
            </a:r>
          </a:p>
          <a:p>
            <a:pPr marL="285750" indent="-285750">
              <a:buFontTx/>
              <a:buChar char="-"/>
            </a:pPr>
            <a:r>
              <a:rPr lang="en-AU" sz="1600" kern="1200" dirty="0">
                <a:solidFill>
                  <a:schemeClr val="tx1"/>
                </a:solidFill>
                <a:effectLst/>
                <a:latin typeface="Public Sans" pitchFamily="2" charset="0"/>
                <a:ea typeface="+mn-ea"/>
                <a:cs typeface="+mn-cs"/>
              </a:rPr>
              <a:t>These sources are more likely to be reliable, accurate and valid. In contrast, claims found on personal blogs, social media posts, or websites designed mainly to attract attention may not check the accuracy of information before publishing it. This means the claim could be misleading, exaggerated, or unsupported by evidence. </a:t>
            </a:r>
          </a:p>
          <a:p>
            <a:pPr marL="285750" indent="-285750">
              <a:buFontTx/>
              <a:buChar char="-"/>
            </a:pPr>
            <a:r>
              <a:rPr lang="en-AU" sz="1600" kern="1200" dirty="0">
                <a:solidFill>
                  <a:schemeClr val="tx1"/>
                </a:solidFill>
                <a:effectLst/>
                <a:latin typeface="Public Sans" pitchFamily="2" charset="0"/>
                <a:ea typeface="+mn-ea"/>
                <a:cs typeface="+mn-cs"/>
              </a:rPr>
              <a:t>Being mindful of where the claim is published helps determine whether the information is likely to be trustworthy.</a:t>
            </a:r>
          </a:p>
          <a:p>
            <a:pPr marL="285750" indent="-285750">
              <a:buFontTx/>
              <a:buChar char="-"/>
            </a:pPr>
            <a:endParaRPr lang="en-AU" sz="1600" b="1"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The evidence used to support or refute the claim:</a:t>
            </a:r>
          </a:p>
          <a:p>
            <a:pPr marL="285750" indent="-285750">
              <a:buFontTx/>
              <a:buChar char="-"/>
            </a:pPr>
            <a:r>
              <a:rPr lang="en-AU" sz="1600" kern="1200" dirty="0">
                <a:solidFill>
                  <a:schemeClr val="tx1"/>
                </a:solidFill>
                <a:effectLst/>
                <a:latin typeface="Public Sans" pitchFamily="2" charset="0"/>
                <a:ea typeface="+mn-ea"/>
                <a:cs typeface="+mn-cs"/>
              </a:rPr>
              <a:t>Even if a claim appears on a reliable website, we still need to examine the evidence used to support it. </a:t>
            </a:r>
          </a:p>
          <a:p>
            <a:pPr marL="285750" indent="-285750">
              <a:buFontTx/>
              <a:buChar char="-"/>
            </a:pPr>
            <a:r>
              <a:rPr lang="en-AU" sz="1600" kern="1200" dirty="0">
                <a:solidFill>
                  <a:schemeClr val="tx1"/>
                </a:solidFill>
                <a:effectLst/>
                <a:latin typeface="Public Sans" pitchFamily="2" charset="0"/>
                <a:ea typeface="+mn-ea"/>
                <a:cs typeface="+mn-cs"/>
              </a:rPr>
              <a:t>Scientists rely on reliable, accurate, and valid sources when evaluating claims. When investigating a claim, scientists compare information from multiple credible sources to see whether the claim is supported by evidence. </a:t>
            </a:r>
          </a:p>
          <a:p>
            <a:pPr marL="285750" indent="-285750">
              <a:buFontTx/>
              <a:buChar char="-"/>
            </a:pPr>
            <a:r>
              <a:rPr lang="en-AU" sz="1600" kern="1200" dirty="0">
                <a:solidFill>
                  <a:schemeClr val="tx1"/>
                </a:solidFill>
                <a:effectLst/>
                <a:latin typeface="Public Sans" pitchFamily="2" charset="0"/>
                <a:ea typeface="+mn-ea"/>
                <a:cs typeface="+mn-cs"/>
              </a:rPr>
              <a:t>Using reliable, accurate, and valid sources is important because scientific knowledge is based on evidence. If we rely on poor-quality sources, we may accept claims that are incorrect or misleading.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sz="1600" kern="1200" dirty="0">
                <a:solidFill>
                  <a:schemeClr val="tx1"/>
                </a:solidFill>
                <a:effectLst/>
                <a:latin typeface="Public Sans" pitchFamily="2" charset="0"/>
                <a:ea typeface="+mn-ea"/>
                <a:cs typeface="+mn-cs"/>
              </a:rPr>
              <a:t>Evaluating sources carefully helps ensure that conclusions about whether a claim is true are based on trustworthy evidence rather than opinion or misinformation.</a:t>
            </a:r>
          </a:p>
          <a:p>
            <a:pPr marL="285750" indent="-285750">
              <a:buFontTx/>
              <a:buChar char="-"/>
            </a:pPr>
            <a:endParaRPr lang="en-AU" sz="1600" kern="1200" dirty="0">
              <a:solidFill>
                <a:schemeClr val="tx1"/>
              </a:solidFill>
              <a:effectLst/>
              <a:latin typeface="Public Sans" pitchFamily="2" charset="0"/>
              <a:ea typeface="+mn-ea"/>
              <a:cs typeface="+mn-cs"/>
            </a:endParaRPr>
          </a:p>
          <a:p>
            <a:pPr marL="285750" indent="-285750">
              <a:buFontTx/>
              <a:buChar char="-"/>
            </a:pPr>
            <a:endParaRPr lang="en-AU" b="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47</a:t>
            </a:fld>
            <a:endParaRPr lang="en-AU"/>
          </a:p>
        </p:txBody>
      </p:sp>
    </p:spTree>
    <p:extLst>
      <p:ext uri="{BB962C8B-B14F-4D97-AF65-F5344CB8AC3E}">
        <p14:creationId xmlns:p14="http://schemas.microsoft.com/office/powerpoint/2010/main" val="3551612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6FF69-BF7A-57A9-A589-E2ECDF8CB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87D96-4014-BC88-D815-DEBB5C6B7C5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425F0B3-27D5-E7EE-1613-12B9BAC68321}"/>
              </a:ext>
            </a:extLst>
          </p:cNvPr>
          <p:cNvSpPr>
            <a:spLocks noGrp="1"/>
          </p:cNvSpPr>
          <p:nvPr>
            <p:ph type="body" idx="1"/>
          </p:nvPr>
        </p:nvSpPr>
        <p:spPr/>
        <p:txBody>
          <a:bodyPr/>
          <a:lstStyle/>
          <a:p>
            <a:r>
              <a:rPr lang="en-AU" b="1" dirty="0"/>
              <a:t>Teacher notes:</a:t>
            </a:r>
          </a:p>
          <a:p>
            <a:endParaRPr lang="en-AU" b="1" dirty="0"/>
          </a:p>
          <a:p>
            <a:r>
              <a:rPr lang="en-AU" b="0" dirty="0"/>
              <a:t>This is a short clip (1:38) making claims about dangers of using microwave ovens. After viewing this, students should conduct some online research to ascertain or refute some of the claims made in the clip.</a:t>
            </a:r>
            <a:br>
              <a:rPr lang="en-AU" b="0" dirty="0"/>
            </a:br>
            <a:endParaRPr lang="en-AU" b="0" dirty="0"/>
          </a:p>
          <a:p>
            <a:endParaRPr lang="en-AU" b="0" dirty="0"/>
          </a:p>
          <a:p>
            <a:endParaRPr lang="en-AU" b="0" dirty="0"/>
          </a:p>
        </p:txBody>
      </p:sp>
      <p:sp>
        <p:nvSpPr>
          <p:cNvPr id="4" name="Slide Number Placeholder 3">
            <a:extLst>
              <a:ext uri="{FF2B5EF4-FFF2-40B4-BE49-F238E27FC236}">
                <a16:creationId xmlns:a16="http://schemas.microsoft.com/office/drawing/2014/main" id="{2AD02EC2-14E1-D527-070D-0373B624AD62}"/>
              </a:ext>
            </a:extLst>
          </p:cNvPr>
          <p:cNvSpPr>
            <a:spLocks noGrp="1"/>
          </p:cNvSpPr>
          <p:nvPr>
            <p:ph type="sldNum" sz="quarter" idx="5"/>
          </p:nvPr>
        </p:nvSpPr>
        <p:spPr/>
        <p:txBody>
          <a:bodyPr/>
          <a:lstStyle/>
          <a:p>
            <a:fld id="{B07158C4-A119-4B78-9DE8-A50001BC31DC}" type="slidenum">
              <a:rPr lang="en-AU" smtClean="0"/>
              <a:pPr/>
              <a:t>48</a:t>
            </a:fld>
            <a:endParaRPr lang="en-AU"/>
          </a:p>
        </p:txBody>
      </p:sp>
    </p:spTree>
    <p:extLst>
      <p:ext uri="{BB962C8B-B14F-4D97-AF65-F5344CB8AC3E}">
        <p14:creationId xmlns:p14="http://schemas.microsoft.com/office/powerpoint/2010/main" val="22119177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65960-16F0-3930-4542-5FDF486D8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DA4EA-D053-56A5-AF4B-DDB517AAA6C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1A6F21B-B031-E2DD-F3B9-B2DC0AAE0E7F}"/>
              </a:ext>
            </a:extLst>
          </p:cNvPr>
          <p:cNvSpPr>
            <a:spLocks noGrp="1"/>
          </p:cNvSpPr>
          <p:nvPr>
            <p:ph type="body" idx="1"/>
          </p:nvPr>
        </p:nvSpPr>
        <p:spPr/>
        <p:txBody>
          <a:bodyPr/>
          <a:lstStyle/>
          <a:p>
            <a:r>
              <a:rPr lang="en-AU" b="1" dirty="0"/>
              <a:t>Teacher notes:</a:t>
            </a:r>
          </a:p>
          <a:p>
            <a:endParaRPr lang="en-AU" dirty="0"/>
          </a:p>
          <a:p>
            <a:r>
              <a:rPr lang="en-AU" dirty="0"/>
              <a:t>Think-Pair-Share involves students thinking independently about a prompt or problem, pairing up and discussing their ideas with a classmate, and then sharing their combined knowledge with the class. </a:t>
            </a:r>
          </a:p>
          <a:p>
            <a:endParaRPr lang="en-AU" dirty="0"/>
          </a:p>
          <a:p>
            <a:r>
              <a:rPr lang="en-AU" dirty="0"/>
              <a:t>Following online research to investigate whether evidence supports microwaves causing cancer, students pair off to address the question ‘Do microwaves really cause cancer?’ using a think-pair-share, before sharing with the class.</a:t>
            </a:r>
          </a:p>
          <a:p>
            <a:endParaRPr lang="en-AU" dirty="0"/>
          </a:p>
          <a:p>
            <a:r>
              <a:rPr lang="en-AU" b="1" dirty="0"/>
              <a:t>Sample responses:</a:t>
            </a:r>
          </a:p>
          <a:p>
            <a:endParaRPr lang="en-AU" b="1" dirty="0"/>
          </a:p>
          <a:p>
            <a:r>
              <a:rPr lang="en-AU" b="1" dirty="0"/>
              <a:t>Think</a:t>
            </a:r>
          </a:p>
          <a:p>
            <a:r>
              <a:rPr lang="en-AU" dirty="0"/>
              <a:t>“Microwaves heat food using non-ionising radiation, which does not damage DNA, so they cannot cause cancer.”</a:t>
            </a:r>
          </a:p>
          <a:p>
            <a:r>
              <a:rPr lang="en-AU" dirty="0"/>
              <a:t>“Some people think standing too close to a microwave is dangerous, but the radiation levels are well below harmful limits.”</a:t>
            </a:r>
          </a:p>
          <a:p>
            <a:r>
              <a:rPr lang="en-AU" dirty="0"/>
              <a:t>“Microwaves might change food nutrients slightly, but no more than boiling or frying does.”</a:t>
            </a:r>
          </a:p>
          <a:p>
            <a:r>
              <a:rPr lang="en-AU" b="1" dirty="0"/>
              <a:t>Pair</a:t>
            </a:r>
          </a:p>
          <a:p>
            <a:r>
              <a:rPr lang="en-AU" i="1" dirty="0"/>
              <a:t>Student A</a:t>
            </a:r>
            <a:r>
              <a:rPr lang="en-AU" dirty="0"/>
              <a:t>: “I used to believe microwaves were unsafe, but I found that the World Health Organization says they’re safe when used properly.”</a:t>
            </a:r>
          </a:p>
          <a:p>
            <a:r>
              <a:rPr lang="en-AU" i="1" dirty="0"/>
              <a:t>Student B</a:t>
            </a:r>
            <a:r>
              <a:rPr lang="en-AU" dirty="0"/>
              <a:t>: “Yes, the Cancer Council also confirms that microwave ovens do not cause cancer. They only produce heat, not DNA-damaging radiation.”</a:t>
            </a:r>
          </a:p>
          <a:p>
            <a:r>
              <a:rPr lang="en-AU" dirty="0"/>
              <a:t>Together: “It seems microwaves are safe to use, though damaged or leaky ovens should be avoided.”</a:t>
            </a:r>
          </a:p>
          <a:p>
            <a:r>
              <a:rPr lang="en-AU" b="1" dirty="0"/>
              <a:t>Share</a:t>
            </a:r>
          </a:p>
          <a:p>
            <a:r>
              <a:rPr lang="en-AU" dirty="0"/>
              <a:t>“Microwaves use non-ionising radiation, which cannot cause cancer. This is confirmed by WHO and FDA.”</a:t>
            </a:r>
          </a:p>
          <a:p>
            <a:r>
              <a:rPr lang="en-AU" dirty="0"/>
              <a:t>“The main safety risks are burns from hot food or liquid, not radiation exposure.”</a:t>
            </a:r>
          </a:p>
          <a:p>
            <a:r>
              <a:rPr lang="en-AU" dirty="0"/>
              <a:t>“Nutrient loss in microwaved food is similar to other cooking methods — sometimes even less, since microwaving is faster.”</a:t>
            </a:r>
          </a:p>
          <a:p>
            <a:r>
              <a:rPr lang="en-AU" dirty="0"/>
              <a:t>“The myth that microwaves cause cancer is misinformation. Scientific evidence does not support it.”</a:t>
            </a:r>
          </a:p>
          <a:p>
            <a:endParaRPr lang="en-AU" dirty="0"/>
          </a:p>
        </p:txBody>
      </p:sp>
      <p:sp>
        <p:nvSpPr>
          <p:cNvPr id="4" name="Slide Number Placeholder 3">
            <a:extLst>
              <a:ext uri="{FF2B5EF4-FFF2-40B4-BE49-F238E27FC236}">
                <a16:creationId xmlns:a16="http://schemas.microsoft.com/office/drawing/2014/main" id="{8FB685CC-B4F1-7E2D-7C9D-468C70D1DA46}"/>
              </a:ext>
            </a:extLst>
          </p:cNvPr>
          <p:cNvSpPr>
            <a:spLocks noGrp="1"/>
          </p:cNvSpPr>
          <p:nvPr>
            <p:ph type="sldNum" sz="quarter" idx="5"/>
          </p:nvPr>
        </p:nvSpPr>
        <p:spPr/>
        <p:txBody>
          <a:bodyPr/>
          <a:lstStyle/>
          <a:p>
            <a:fld id="{B07158C4-A119-4B78-9DE8-A50001BC31DC}" type="slidenum">
              <a:rPr lang="en-AU" smtClean="0"/>
              <a:pPr/>
              <a:t>49</a:t>
            </a:fld>
            <a:endParaRPr lang="en-AU"/>
          </a:p>
        </p:txBody>
      </p:sp>
    </p:spTree>
    <p:extLst>
      <p:ext uri="{BB962C8B-B14F-4D97-AF65-F5344CB8AC3E}">
        <p14:creationId xmlns:p14="http://schemas.microsoft.com/office/powerpoint/2010/main" val="1377694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B9146-7F73-A6B5-E9B6-965DC0239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B2054D-9AF8-C9FB-C4A1-EA5CD72AAA5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17383B0-200F-0445-F079-65B8D0AC3B5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 </a:t>
            </a:r>
          </a:p>
          <a:p>
            <a:r>
              <a:rPr lang="en-AU" b="1" dirty="0"/>
              <a:t>This slide has animations.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Provide instructions for students to place their hands on their heads if they think the statement is true or place their hands on their hips if they think the statement is false. </a:t>
            </a:r>
            <a:br>
              <a:rPr lang="en-AU" b="0" dirty="0"/>
            </a:br>
            <a:br>
              <a:rPr lang="en-AU" b="0" dirty="0"/>
            </a:br>
            <a:r>
              <a:rPr lang="en-AU" b="0" dirty="0"/>
              <a:t>Read out the statement, ask students to indicate whether then think if it is true or false then </a:t>
            </a:r>
            <a:r>
              <a:rPr lang="en-AU" b="1" dirty="0"/>
              <a:t>CLICK to reveal the answer</a:t>
            </a:r>
            <a:r>
              <a:rPr lang="en-AU" b="0" dirty="0"/>
              <a:t>.</a:t>
            </a:r>
          </a:p>
        </p:txBody>
      </p:sp>
      <p:sp>
        <p:nvSpPr>
          <p:cNvPr id="4" name="Slide Number Placeholder 3">
            <a:extLst>
              <a:ext uri="{FF2B5EF4-FFF2-40B4-BE49-F238E27FC236}">
                <a16:creationId xmlns:a16="http://schemas.microsoft.com/office/drawing/2014/main" id="{6129F99F-94AC-2F6D-DFF0-3DF48E4A9CC0}"/>
              </a:ext>
            </a:extLst>
          </p:cNvPr>
          <p:cNvSpPr>
            <a:spLocks noGrp="1"/>
          </p:cNvSpPr>
          <p:nvPr>
            <p:ph type="sldNum" sz="quarter" idx="5"/>
          </p:nvPr>
        </p:nvSpPr>
        <p:spPr/>
        <p:txBody>
          <a:bodyPr/>
          <a:lstStyle/>
          <a:p>
            <a:fld id="{B07158C4-A119-4B78-9DE8-A50001BC31DC}" type="slidenum">
              <a:rPr lang="en-AU" smtClean="0"/>
              <a:pPr/>
              <a:t>50</a:t>
            </a:fld>
            <a:endParaRPr lang="en-AU"/>
          </a:p>
        </p:txBody>
      </p:sp>
    </p:spTree>
    <p:extLst>
      <p:ext uri="{BB962C8B-B14F-4D97-AF65-F5344CB8AC3E}">
        <p14:creationId xmlns:p14="http://schemas.microsoft.com/office/powerpoint/2010/main" val="267722350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53A4-553A-B9EE-7879-FA90376BC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96E692-BAB5-6D7F-659E-391A71FCA6BD}"/>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0BA8CD9-66AB-B966-3DA1-2EFB4458C063}"/>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latin typeface="Arial" panose="020B0604020202020204" pitchFamily="34" charset="0"/>
                <a:cs typeface="Arial" panose="020B0604020202020204" pitchFamily="34" charset="0"/>
              </a:rPr>
              <a:t>Suggested learning intentions and success criteria</a:t>
            </a:r>
            <a:endParaRPr lang="en-AU" b="1"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EC41E1A-DDF8-F0AC-4652-F4E195E95694}"/>
              </a:ext>
            </a:extLst>
          </p:cNvPr>
          <p:cNvSpPr>
            <a:spLocks noGrp="1"/>
          </p:cNvSpPr>
          <p:nvPr>
            <p:ph type="sldNum" sz="quarter" idx="5"/>
          </p:nvPr>
        </p:nvSpPr>
        <p:spPr/>
        <p:txBody>
          <a:bodyPr/>
          <a:lstStyle/>
          <a:p>
            <a:fld id="{D09C5488-DD16-4714-9519-7BE21BA11D4E}" type="slidenum">
              <a:rPr lang="en-AU" smtClean="0"/>
              <a:t>51</a:t>
            </a:fld>
            <a:endParaRPr lang="en-AU"/>
          </a:p>
        </p:txBody>
      </p:sp>
    </p:spTree>
    <p:extLst>
      <p:ext uri="{BB962C8B-B14F-4D97-AF65-F5344CB8AC3E}">
        <p14:creationId xmlns:p14="http://schemas.microsoft.com/office/powerpoint/2010/main" val="302560711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7F462-0356-A900-017B-A409E0F335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A9414-C499-48BD-DF23-C27BE1882AC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4A2754A-1A92-3945-0A2E-E3FFA7822703}"/>
              </a:ext>
            </a:extLst>
          </p:cNvPr>
          <p:cNvSpPr>
            <a:spLocks noGrp="1"/>
          </p:cNvSpPr>
          <p:nvPr>
            <p:ph type="body" idx="1"/>
          </p:nvPr>
        </p:nvSpPr>
        <p:spPr/>
        <p:txBody>
          <a:bodyPr/>
          <a:lstStyle/>
          <a:p>
            <a:r>
              <a:rPr lang="en-AU" b="1" dirty="0"/>
              <a:t>Teacher notes:</a:t>
            </a:r>
          </a:p>
          <a:p>
            <a:br>
              <a:rPr lang="en-AU" b="1" dirty="0"/>
            </a:br>
            <a:r>
              <a:rPr lang="en-AU" b="0" dirty="0"/>
              <a:t>Present this to students to review student understanding of what a claim is and what an investigable question is. </a:t>
            </a:r>
            <a:endParaRPr lang="en-AU" b="1" dirty="0"/>
          </a:p>
          <a:p>
            <a:r>
              <a:rPr lang="en-AU" b="0" dirty="0"/>
              <a:t>The sample responses are on the next slide.</a:t>
            </a:r>
          </a:p>
        </p:txBody>
      </p:sp>
      <p:sp>
        <p:nvSpPr>
          <p:cNvPr id="4" name="Slide Number Placeholder 3">
            <a:extLst>
              <a:ext uri="{FF2B5EF4-FFF2-40B4-BE49-F238E27FC236}">
                <a16:creationId xmlns:a16="http://schemas.microsoft.com/office/drawing/2014/main" id="{2AA13395-7326-20A2-BB8E-28651F75FDC0}"/>
              </a:ext>
            </a:extLst>
          </p:cNvPr>
          <p:cNvSpPr>
            <a:spLocks noGrp="1"/>
          </p:cNvSpPr>
          <p:nvPr>
            <p:ph type="sldNum" sz="quarter" idx="5"/>
          </p:nvPr>
        </p:nvSpPr>
        <p:spPr/>
        <p:txBody>
          <a:bodyPr/>
          <a:lstStyle/>
          <a:p>
            <a:fld id="{B07158C4-A119-4B78-9DE8-A50001BC31DC}" type="slidenum">
              <a:rPr lang="en-AU" smtClean="0"/>
              <a:pPr/>
              <a:t>52</a:t>
            </a:fld>
            <a:endParaRPr lang="en-AU"/>
          </a:p>
        </p:txBody>
      </p:sp>
    </p:spTree>
    <p:extLst>
      <p:ext uri="{BB962C8B-B14F-4D97-AF65-F5344CB8AC3E}">
        <p14:creationId xmlns:p14="http://schemas.microsoft.com/office/powerpoint/2010/main" val="16628396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DEE9D-D6E7-0CA2-E924-887C6981B1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525F1-59AE-2A9D-19DB-E61780D3F9E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F4A754F-D85C-4A88-E286-8C89F43351EA}"/>
              </a:ext>
            </a:extLst>
          </p:cNvPr>
          <p:cNvSpPr>
            <a:spLocks noGrp="1"/>
          </p:cNvSpPr>
          <p:nvPr>
            <p:ph type="body" idx="1"/>
          </p:nvPr>
        </p:nvSpPr>
        <p:spPr/>
        <p:txBody>
          <a:bodyPr/>
          <a:lstStyle/>
          <a:p>
            <a:r>
              <a:rPr lang="en-AU" b="1" dirty="0"/>
              <a:t>Teacher notes:</a:t>
            </a:r>
            <a:br>
              <a:rPr lang="en-AU" b="0" dirty="0"/>
            </a:br>
            <a:br>
              <a:rPr lang="en-AU" b="0" dirty="0"/>
            </a:br>
            <a:r>
              <a:rPr lang="en-AU" b="0" dirty="0"/>
              <a:t>Use this slide to check students understanding of identifying a claim.</a:t>
            </a:r>
            <a:endParaRPr lang="en-AU" b="1" dirty="0"/>
          </a:p>
        </p:txBody>
      </p:sp>
      <p:sp>
        <p:nvSpPr>
          <p:cNvPr id="4" name="Slide Number Placeholder 3">
            <a:extLst>
              <a:ext uri="{FF2B5EF4-FFF2-40B4-BE49-F238E27FC236}">
                <a16:creationId xmlns:a16="http://schemas.microsoft.com/office/drawing/2014/main" id="{E5D2E572-8ACB-90DD-2F9B-BAFB530BE750}"/>
              </a:ext>
            </a:extLst>
          </p:cNvPr>
          <p:cNvSpPr>
            <a:spLocks noGrp="1"/>
          </p:cNvSpPr>
          <p:nvPr>
            <p:ph type="sldNum" sz="quarter" idx="5"/>
          </p:nvPr>
        </p:nvSpPr>
        <p:spPr/>
        <p:txBody>
          <a:bodyPr/>
          <a:lstStyle/>
          <a:p>
            <a:fld id="{B07158C4-A119-4B78-9DE8-A50001BC31DC}" type="slidenum">
              <a:rPr lang="en-AU" smtClean="0"/>
              <a:pPr/>
              <a:t>53</a:t>
            </a:fld>
            <a:endParaRPr lang="en-AU"/>
          </a:p>
        </p:txBody>
      </p:sp>
    </p:spTree>
    <p:extLst>
      <p:ext uri="{BB962C8B-B14F-4D97-AF65-F5344CB8AC3E}">
        <p14:creationId xmlns:p14="http://schemas.microsoft.com/office/powerpoint/2010/main" val="970961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108BB-ACD3-2DF9-F60F-79F415572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4B36F9-7540-BE93-360A-4673837CF7C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09AFCDD-AC28-7535-7F4C-51231AC1C735}"/>
              </a:ext>
            </a:extLst>
          </p:cNvPr>
          <p:cNvSpPr>
            <a:spLocks noGrp="1"/>
          </p:cNvSpPr>
          <p:nvPr>
            <p:ph type="body" idx="1"/>
          </p:nvPr>
        </p:nvSpPr>
        <p:spPr/>
        <p:txBody>
          <a:bodyPr/>
          <a:lstStyle/>
          <a:p>
            <a:r>
              <a:rPr lang="en-AU" b="1" dirty="0"/>
              <a:t>Teacher notes:</a:t>
            </a:r>
          </a:p>
          <a:p>
            <a:endParaRPr lang="en-AU" dirty="0"/>
          </a:p>
          <a:p>
            <a:r>
              <a:rPr lang="en-AU" dirty="0"/>
              <a:t>This slide introduces students to the idea of a claim that can be scientifically tested with investigation. At first students are presented with some everyday scientific claims: Energy drinks improve reaction time, plants grow faster in sunlight than in shade, and microwaves destroy nutrients in food. In addition to evaluating claims found in online sources, sometimes we might like to evaluate a claim by conducting an investigation or series of investigations. But not all claims can be investigated scientifically. (CLICK) to show the definition of a claim that can be scientifically tested by investigation is - A statement about a scientific concept that can be examined by collecting measurable data through observation or experimentation.</a:t>
            </a:r>
          </a:p>
          <a:p>
            <a:r>
              <a:rPr lang="en-AU" dirty="0"/>
              <a:t>Claims based on opinion, belief or values are not testable (e.g. ‘chocolate is the best flavour’.)</a:t>
            </a:r>
          </a:p>
          <a:p>
            <a:endParaRPr lang="en-AU" dirty="0"/>
          </a:p>
          <a:p>
            <a:r>
              <a:rPr lang="en-AU" dirty="0"/>
              <a:t>Unpack the examples on the slide:</a:t>
            </a:r>
          </a:p>
          <a:p>
            <a:pPr marL="285750" indent="-285750">
              <a:buFontTx/>
              <a:buChar char="-"/>
            </a:pPr>
            <a:r>
              <a:rPr lang="en-AU" dirty="0"/>
              <a:t>Energy drinks improve reaction time: this claim could be investigated through a </a:t>
            </a:r>
            <a:r>
              <a:rPr lang="en-AU" b="1" dirty="0"/>
              <a:t>practical investigation</a:t>
            </a:r>
            <a:r>
              <a:rPr lang="en-AU" dirty="0"/>
              <a:t> measuring reaction time before and after consuming an energy drink, or through </a:t>
            </a:r>
            <a:r>
              <a:rPr lang="en-AU" b="1" dirty="0"/>
              <a:t>secondary source research</a:t>
            </a:r>
            <a:r>
              <a:rPr lang="en-AU" dirty="0"/>
              <a:t> analysing existing studies on caffeine and reaction time. It would however, benefit from being more specific, such as drinking 250 mL of an energy drink decreases reaction time in a computer reaction test. Note that this investigation is not suitable for testing in a school setting.</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Plants grow faster in sunlight than in shade: this could be tested through a </a:t>
            </a:r>
            <a:r>
              <a:rPr lang="en-AU" b="1" dirty="0"/>
              <a:t>practical investigation</a:t>
            </a:r>
            <a:r>
              <a:rPr lang="en-AU" dirty="0"/>
              <a:t> by growing plants under different light conditions and measuring growth over time. It would however, benefit from being more specific, such as bean plants grow taller when exposed to 8 hours of sunlight compared to 2 hours per day.</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AU" dirty="0"/>
              <a:t>Microwaves destroy nutrients in food: this claim is not specific enough because nutrients include many different substances. To test the claim scientifically, a specific nutrient such as vitamin C would need to be identified and measured.</a:t>
            </a:r>
          </a:p>
          <a:p>
            <a:endParaRPr lang="en-AU" dirty="0"/>
          </a:p>
          <a:p>
            <a:r>
              <a:rPr lang="en-AU" dirty="0"/>
              <a:t>The next slide will go through some simple criteria that can be applied to determine if a claim is testable.</a:t>
            </a:r>
          </a:p>
        </p:txBody>
      </p:sp>
      <p:sp>
        <p:nvSpPr>
          <p:cNvPr id="4" name="Slide Number Placeholder 3">
            <a:extLst>
              <a:ext uri="{FF2B5EF4-FFF2-40B4-BE49-F238E27FC236}">
                <a16:creationId xmlns:a16="http://schemas.microsoft.com/office/drawing/2014/main" id="{920B7B7B-6EB9-C064-C916-E809B6EE52E7}"/>
              </a:ext>
            </a:extLst>
          </p:cNvPr>
          <p:cNvSpPr>
            <a:spLocks noGrp="1"/>
          </p:cNvSpPr>
          <p:nvPr>
            <p:ph type="sldNum" sz="quarter" idx="5"/>
          </p:nvPr>
        </p:nvSpPr>
        <p:spPr/>
        <p:txBody>
          <a:bodyPr/>
          <a:lstStyle/>
          <a:p>
            <a:fld id="{B07158C4-A119-4B78-9DE8-A50001BC31DC}" type="slidenum">
              <a:rPr lang="en-AU" smtClean="0"/>
              <a:pPr/>
              <a:t>54</a:t>
            </a:fld>
            <a:endParaRPr lang="en-AU"/>
          </a:p>
        </p:txBody>
      </p:sp>
    </p:spTree>
    <p:extLst>
      <p:ext uri="{BB962C8B-B14F-4D97-AF65-F5344CB8AC3E}">
        <p14:creationId xmlns:p14="http://schemas.microsoft.com/office/powerpoint/2010/main" val="39709208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3CD6D-E025-F839-3FFA-E9912AF7F7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6B52D-C0AE-0226-07A4-0AC761FA819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7FB2B95-5501-A750-D9D1-F6703CCE2AA3}"/>
              </a:ext>
            </a:extLst>
          </p:cNvPr>
          <p:cNvSpPr>
            <a:spLocks noGrp="1"/>
          </p:cNvSpPr>
          <p:nvPr>
            <p:ph type="body" idx="1"/>
          </p:nvPr>
        </p:nvSpPr>
        <p:spPr/>
        <p:txBody>
          <a:bodyPr/>
          <a:lstStyle/>
          <a:p>
            <a:r>
              <a:rPr lang="en-AU" b="1" dirty="0"/>
              <a:t>Teacher notes:</a:t>
            </a:r>
          </a:p>
          <a:p>
            <a:endParaRPr lang="en-AU" b="1" dirty="0"/>
          </a:p>
          <a:p>
            <a:r>
              <a:rPr lang="en-AU" b="0" dirty="0"/>
              <a:t>This slide outlines the criteria for </a:t>
            </a:r>
            <a:r>
              <a:rPr lang="en-AU" dirty="0"/>
              <a:t>a claim can be scientifically tested by investigation</a:t>
            </a:r>
            <a:r>
              <a:rPr lang="en-AU" b="0" dirty="0"/>
              <a:t>.</a:t>
            </a:r>
          </a:p>
          <a:p>
            <a:endParaRPr lang="en-AU" b="0" dirty="0"/>
          </a:p>
          <a:p>
            <a:r>
              <a:rPr lang="en-AU" b="0" dirty="0"/>
              <a:t>Speaker notes:</a:t>
            </a:r>
          </a:p>
          <a:p>
            <a:endParaRPr lang="en-AU" b="0" dirty="0"/>
          </a:p>
          <a:p>
            <a:r>
              <a:rPr lang="en-AU" b="0" dirty="0"/>
              <a:t>We’ve said that a claim is a statement that is made that is pitched as being true but in reality, it could be true or false.  Not all claims can be tested using evidence so it’s important to be able to identify those that can be tested so we can apply scientific reasoning to make up our minds about them.</a:t>
            </a:r>
          </a:p>
          <a:p>
            <a:endParaRPr lang="en-AU" b="0" dirty="0"/>
          </a:p>
          <a:p>
            <a:r>
              <a:rPr lang="en-AU" b="0" dirty="0"/>
              <a:t>Unpack each example on the slide using the criteria:</a:t>
            </a:r>
          </a:p>
          <a:p>
            <a:endParaRPr lang="en-AU" b="0" dirty="0"/>
          </a:p>
          <a:p>
            <a:r>
              <a:rPr lang="en-AU" b="1" dirty="0"/>
              <a:t>‘Temperature affects how fast sugar dissolves in water</a:t>
            </a:r>
            <a:r>
              <a:rPr lang="en-AU" dirty="0"/>
              <a:t>’</a:t>
            </a:r>
          </a:p>
          <a:p>
            <a:pPr marL="285750" indent="-285750">
              <a:buFontTx/>
              <a:buChar char="-"/>
            </a:pPr>
            <a:r>
              <a:rPr lang="en-AU" dirty="0"/>
              <a:t>Can be scientifically tested by investigation</a:t>
            </a:r>
          </a:p>
          <a:p>
            <a:pPr marL="285750" indent="-285750">
              <a:buFontTx/>
              <a:buChar char="-"/>
            </a:pPr>
            <a:r>
              <a:rPr lang="en-AU" dirty="0"/>
              <a:t>It relates to the scientific concept of dissolving and rates of processes in chemistry.</a:t>
            </a:r>
          </a:p>
          <a:p>
            <a:pPr marL="285750" indent="-285750">
              <a:buFontTx/>
              <a:buChar char="-"/>
            </a:pPr>
            <a:r>
              <a:rPr lang="en-AU" dirty="0"/>
              <a:t>The </a:t>
            </a:r>
            <a:r>
              <a:rPr lang="en-AU" b="1" dirty="0"/>
              <a:t>independent variable</a:t>
            </a:r>
            <a:r>
              <a:rPr lang="en-AU" dirty="0"/>
              <a:t> is temperature, and the </a:t>
            </a:r>
            <a:r>
              <a:rPr lang="en-AU" b="1" dirty="0"/>
              <a:t>dependent variable</a:t>
            </a:r>
            <a:r>
              <a:rPr lang="en-AU" dirty="0"/>
              <a:t> is how fast sugar dissolves (dissolving rate).</a:t>
            </a:r>
          </a:p>
          <a:p>
            <a:pPr marL="285750" indent="-285750">
              <a:buFontTx/>
              <a:buChar char="-"/>
            </a:pPr>
            <a:r>
              <a:rPr lang="en-AU" dirty="0"/>
              <a:t>A </a:t>
            </a:r>
            <a:r>
              <a:rPr lang="en-AU" b="1" dirty="0"/>
              <a:t>practical investigation</a:t>
            </a:r>
            <a:r>
              <a:rPr lang="en-AU" dirty="0"/>
              <a:t> could measure the time taken for sugar to dissolve in water at different temperatures. Data from </a:t>
            </a:r>
            <a:r>
              <a:rPr lang="en-AU" b="1" dirty="0"/>
              <a:t>secondary sources</a:t>
            </a:r>
            <a:r>
              <a:rPr lang="en-AU" dirty="0"/>
              <a:t> could also be used to analyse how temperature affects dissolving rates.</a:t>
            </a:r>
          </a:p>
          <a:p>
            <a:endParaRPr lang="en-AU" dirty="0"/>
          </a:p>
          <a:p>
            <a:r>
              <a:rPr lang="en-AU" b="1" dirty="0"/>
              <a:t>‘Sugar tastes better in hot drinks than cold ones’ </a:t>
            </a:r>
          </a:p>
          <a:p>
            <a:pPr marL="285750" indent="-285750">
              <a:buFontTx/>
              <a:buChar char="-"/>
            </a:pPr>
            <a:r>
              <a:rPr lang="en-AU" b="0" dirty="0"/>
              <a:t>Cannot be scientifically tested by investigation</a:t>
            </a:r>
          </a:p>
          <a:p>
            <a:pPr marL="285750" indent="-285750">
              <a:buFontTx/>
              <a:buChar char="-"/>
            </a:pPr>
            <a:r>
              <a:rPr lang="en-AU" dirty="0"/>
              <a:t>Although written as a statement, it only partially relates to a scientific concept about food and taste. However, the claim is based on personal preference rather than a clear scientific concept that can be measured objectively. Different people have different preferences, and there is no single, standard measurement for better taste. Even if we asked many people to try both drinks, the results would simply reflect individual likes and dislikes rather than measurable evidence.</a:t>
            </a:r>
          </a:p>
          <a:p>
            <a:pPr marL="285750" indent="-285750">
              <a:buFontTx/>
              <a:buChar char="-"/>
            </a:pPr>
            <a:r>
              <a:rPr lang="en-AU" dirty="0"/>
              <a:t>The independent variable could be drink temperature, but the dependent variable (“tastes better”) is subjective and cannot be measured objectively. Because the dependent variable cannot be measured consistently or objectively, this claim cannot be scientifically tested.</a:t>
            </a:r>
          </a:p>
          <a:p>
            <a:pPr marL="285750" indent="-285750">
              <a:buFontTx/>
              <a:buChar char="-"/>
            </a:pPr>
            <a:r>
              <a:rPr lang="en-AU" dirty="0"/>
              <a:t>While surveys could collect opinions, they would measure preferences rather than objective scientific data, so the claim cannot be scientifically tested in a reliable way.</a:t>
            </a:r>
          </a:p>
          <a:p>
            <a:endParaRPr lang="en-AU" b="0" dirty="0"/>
          </a:p>
        </p:txBody>
      </p:sp>
      <p:sp>
        <p:nvSpPr>
          <p:cNvPr id="4" name="Slide Number Placeholder 3">
            <a:extLst>
              <a:ext uri="{FF2B5EF4-FFF2-40B4-BE49-F238E27FC236}">
                <a16:creationId xmlns:a16="http://schemas.microsoft.com/office/drawing/2014/main" id="{4BD8A342-5C2D-C070-4FB0-A6BEBC7E65FB}"/>
              </a:ext>
            </a:extLst>
          </p:cNvPr>
          <p:cNvSpPr>
            <a:spLocks noGrp="1"/>
          </p:cNvSpPr>
          <p:nvPr>
            <p:ph type="sldNum" sz="quarter" idx="5"/>
          </p:nvPr>
        </p:nvSpPr>
        <p:spPr/>
        <p:txBody>
          <a:bodyPr/>
          <a:lstStyle/>
          <a:p>
            <a:fld id="{B07158C4-A119-4B78-9DE8-A50001BC31DC}" type="slidenum">
              <a:rPr lang="en-AU" smtClean="0"/>
              <a:pPr/>
              <a:t>55</a:t>
            </a:fld>
            <a:endParaRPr lang="en-AU"/>
          </a:p>
        </p:txBody>
      </p:sp>
    </p:spTree>
    <p:extLst>
      <p:ext uri="{BB962C8B-B14F-4D97-AF65-F5344CB8AC3E}">
        <p14:creationId xmlns:p14="http://schemas.microsoft.com/office/powerpoint/2010/main" val="5738396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4BA7B-EC7F-706E-7ECA-A36DEA2559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7455D-AEE6-F594-DB7E-5B5F42E38AA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FE8A82D-54CD-E360-7EFD-588D4408C9F7}"/>
              </a:ext>
            </a:extLst>
          </p:cNvPr>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Choral response can be used here for the students to call out whether each claim is testable or not testable. (CLICK) on each claim to move it into the correct container.</a:t>
            </a:r>
          </a:p>
          <a:p>
            <a:endParaRPr lang="en-AU" dirty="0"/>
          </a:p>
          <a:p>
            <a:r>
              <a:rPr lang="en-AU" b="1" dirty="0"/>
              <a:t>Explanation:</a:t>
            </a:r>
          </a:p>
          <a:p>
            <a:endParaRPr lang="en-AU" b="1" dirty="0"/>
          </a:p>
          <a:p>
            <a:r>
              <a:rPr lang="en-AU" b="1" dirty="0"/>
              <a:t>Salt water freezes at a lower temperature than fresh water</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dirty="0">
                <a:solidFill>
                  <a:schemeClr val="tx1"/>
                </a:solidFill>
                <a:effectLst/>
                <a:latin typeface="Public Sans" pitchFamily="2" charset="0"/>
                <a:ea typeface="+mn-ea"/>
                <a:cs typeface="+mn-cs"/>
              </a:rPr>
              <a:t>This claim is </a:t>
            </a:r>
            <a:r>
              <a:rPr lang="en-AU" sz="1600" b="1" kern="1200" dirty="0">
                <a:solidFill>
                  <a:schemeClr val="tx1"/>
                </a:solidFill>
                <a:effectLst/>
                <a:latin typeface="Public Sans" pitchFamily="2" charset="0"/>
                <a:ea typeface="+mn-ea"/>
                <a:cs typeface="+mn-cs"/>
              </a:rPr>
              <a:t>testable</a:t>
            </a:r>
            <a:r>
              <a:rPr lang="en-AU" sz="1600" kern="1200" dirty="0">
                <a:solidFill>
                  <a:schemeClr val="tx1"/>
                </a:solidFill>
                <a:effectLst/>
                <a:latin typeface="Public Sans" pitchFamily="2" charset="0"/>
                <a:ea typeface="+mn-ea"/>
                <a:cs typeface="+mn-cs"/>
              </a:rPr>
              <a:t> because it is a clear statement about a measurable scientific concept: freezing temperature. The independent variable (type of water) and the dependent variable (freezing temperature) are clearly defined, and other factors such as container, volume, and freezer can be controlled. Observations can be made with a thermometer, and the experiment can be repeated by anyone, enabling the collection of valid data.</a:t>
            </a:r>
          </a:p>
          <a:p>
            <a:endParaRPr lang="en-AU" dirty="0"/>
          </a:p>
          <a:p>
            <a:r>
              <a:rPr lang="en-AU" b="1" dirty="0"/>
              <a:t>Listening to music makes you happier</a:t>
            </a:r>
          </a:p>
          <a:p>
            <a:r>
              <a:rPr lang="en-AU" sz="1600" kern="1200" dirty="0">
                <a:solidFill>
                  <a:schemeClr val="tx1"/>
                </a:solidFill>
                <a:effectLst/>
                <a:latin typeface="Public Sans" pitchFamily="2" charset="0"/>
                <a:ea typeface="+mn-ea"/>
                <a:cs typeface="+mn-cs"/>
              </a:rPr>
              <a:t>This claim is </a:t>
            </a:r>
            <a:r>
              <a:rPr lang="en-AU" sz="1600" b="1" kern="1200" dirty="0">
                <a:solidFill>
                  <a:schemeClr val="tx1"/>
                </a:solidFill>
                <a:effectLst/>
                <a:latin typeface="Public Sans" pitchFamily="2" charset="0"/>
                <a:ea typeface="+mn-ea"/>
                <a:cs typeface="+mn-cs"/>
              </a:rPr>
              <a:t>not testable</a:t>
            </a:r>
            <a:r>
              <a:rPr lang="en-AU" sz="1600" kern="1200" dirty="0">
                <a:solidFill>
                  <a:schemeClr val="tx1"/>
                </a:solidFill>
                <a:effectLst/>
                <a:latin typeface="Public Sans" pitchFamily="2" charset="0"/>
                <a:ea typeface="+mn-ea"/>
                <a:cs typeface="+mn-cs"/>
              </a:rPr>
              <a:t>. It cannot be tested scientifically because ‘happier’ is vague and subjective. While it is written as a statement, the dependent variable cannot be measured objectively, and the independent variable (listening to music) does not lead to a clearly defined measurable outcome. Without precise variables, valid and repeatable data cannot be collected, so the claim is not testable as written.</a:t>
            </a:r>
          </a:p>
          <a:p>
            <a:endParaRPr lang="en-AU" b="1" dirty="0"/>
          </a:p>
          <a:p>
            <a:r>
              <a:rPr lang="en-AU" b="1" dirty="0"/>
              <a:t>Washing hands reduces the amount of germs</a:t>
            </a:r>
          </a:p>
          <a:p>
            <a:r>
              <a:rPr lang="en-AU" sz="1600" kern="1200" dirty="0">
                <a:solidFill>
                  <a:schemeClr val="tx1"/>
                </a:solidFill>
                <a:effectLst/>
                <a:latin typeface="Public Sans" pitchFamily="2" charset="0"/>
                <a:ea typeface="+mn-ea"/>
                <a:cs typeface="+mn-cs"/>
              </a:rPr>
              <a:t>This claim is </a:t>
            </a:r>
            <a:r>
              <a:rPr lang="en-AU" sz="1600" b="1" kern="1200" dirty="0">
                <a:solidFill>
                  <a:schemeClr val="tx1"/>
                </a:solidFill>
                <a:effectLst/>
                <a:latin typeface="Public Sans" pitchFamily="2" charset="0"/>
                <a:ea typeface="+mn-ea"/>
                <a:cs typeface="+mn-cs"/>
              </a:rPr>
              <a:t>testable</a:t>
            </a:r>
            <a:r>
              <a:rPr lang="en-AU" sz="1600" kern="1200" dirty="0">
                <a:solidFill>
                  <a:schemeClr val="tx1"/>
                </a:solidFill>
                <a:effectLst/>
                <a:latin typeface="Public Sans" pitchFamily="2" charset="0"/>
                <a:ea typeface="+mn-ea"/>
                <a:cs typeface="+mn-cs"/>
              </a:rPr>
              <a:t> because it is a clear statement about a measurable scientific concept: the number of germs. The independent variable (hand washing) and dependent variable (number of germs) are clearly defined, and other factors such as group size, exposure, and measurement method can be controlled. Observations can be made by counting microbes or tracking illness rates, and the experiment can be repeated to collect valid data.</a:t>
            </a:r>
          </a:p>
          <a:p>
            <a:endParaRPr lang="en-AU" dirty="0"/>
          </a:p>
          <a:p>
            <a:r>
              <a:rPr lang="en-AU" b="1" dirty="0"/>
              <a:t>Cats are cuter than dogs</a:t>
            </a:r>
          </a:p>
          <a:p>
            <a:r>
              <a:rPr lang="en-AU" sz="1600" kern="1200" dirty="0">
                <a:solidFill>
                  <a:schemeClr val="tx1"/>
                </a:solidFill>
                <a:effectLst/>
                <a:latin typeface="Public Sans" pitchFamily="2" charset="0"/>
                <a:ea typeface="+mn-ea"/>
                <a:cs typeface="+mn-cs"/>
              </a:rPr>
              <a:t>This claim is </a:t>
            </a:r>
            <a:r>
              <a:rPr lang="en-AU" sz="1600" b="1" kern="1200" dirty="0">
                <a:solidFill>
                  <a:schemeClr val="tx1"/>
                </a:solidFill>
                <a:effectLst/>
                <a:latin typeface="Public Sans" pitchFamily="2" charset="0"/>
                <a:ea typeface="+mn-ea"/>
                <a:cs typeface="+mn-cs"/>
              </a:rPr>
              <a:t>not testable</a:t>
            </a:r>
            <a:r>
              <a:rPr lang="en-AU" sz="1600" kern="1200" dirty="0">
                <a:solidFill>
                  <a:schemeClr val="tx1"/>
                </a:solidFill>
                <a:effectLst/>
                <a:latin typeface="Public Sans" pitchFamily="2" charset="0"/>
                <a:ea typeface="+mn-ea"/>
                <a:cs typeface="+mn-cs"/>
              </a:rPr>
              <a:t>. It cannot be tested scientifically because ‘cuter’ is based on personal opinion and cannot be measured objectively. Although it is written as a statement, there are no clearly defined independent or dependent variables, and results would vary between people. Therefore, valid and repeatable data cannot be collected to support or refute this claim.</a:t>
            </a:r>
            <a:endParaRPr lang="en-AU" dirty="0"/>
          </a:p>
        </p:txBody>
      </p:sp>
      <p:sp>
        <p:nvSpPr>
          <p:cNvPr id="4" name="Slide Number Placeholder 3">
            <a:extLst>
              <a:ext uri="{FF2B5EF4-FFF2-40B4-BE49-F238E27FC236}">
                <a16:creationId xmlns:a16="http://schemas.microsoft.com/office/drawing/2014/main" id="{6ACFC020-FDE3-C843-6460-2CD764DF1241}"/>
              </a:ext>
            </a:extLst>
          </p:cNvPr>
          <p:cNvSpPr>
            <a:spLocks noGrp="1"/>
          </p:cNvSpPr>
          <p:nvPr>
            <p:ph type="sldNum" sz="quarter" idx="5"/>
          </p:nvPr>
        </p:nvSpPr>
        <p:spPr/>
        <p:txBody>
          <a:bodyPr/>
          <a:lstStyle/>
          <a:p>
            <a:fld id="{B07158C4-A119-4B78-9DE8-A50001BC31DC}" type="slidenum">
              <a:rPr lang="en-AU" smtClean="0"/>
              <a:pPr/>
              <a:t>56</a:t>
            </a:fld>
            <a:endParaRPr lang="en-AU"/>
          </a:p>
        </p:txBody>
      </p:sp>
    </p:spTree>
    <p:extLst>
      <p:ext uri="{BB962C8B-B14F-4D97-AF65-F5344CB8AC3E}">
        <p14:creationId xmlns:p14="http://schemas.microsoft.com/office/powerpoint/2010/main" val="116714909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Display this slide to facilitate a think-pair-share where students come up with an investigation to test the claim </a:t>
            </a:r>
            <a:r>
              <a:rPr lang="en-AU" sz="1600" kern="1200" dirty="0">
                <a:solidFill>
                  <a:schemeClr val="tx1"/>
                </a:solidFill>
                <a:effectLst/>
                <a:latin typeface="Public Sans" pitchFamily="2" charset="0"/>
                <a:ea typeface="+mn-ea"/>
                <a:cs typeface="+mn-cs"/>
              </a:rPr>
              <a:t>‘black/dark items heat up more than white/light coloured items in the sun’. Some prompt questions have been provided in the Think section.</a:t>
            </a:r>
            <a:endParaRPr lang="en-AU" dirty="0"/>
          </a:p>
          <a:p>
            <a:endParaRPr lang="en-AU" dirty="0"/>
          </a:p>
          <a:p>
            <a:r>
              <a:rPr lang="en-AU" dirty="0"/>
              <a:t>Think-Pair-Share involves students thinking independently about a prompt or problem, pairing up and discussing their ideas with a classmate, and then sharing their combined knowledge with the class. It:</a:t>
            </a:r>
          </a:p>
          <a:p>
            <a:pPr marL="285750" indent="-285750">
              <a:buFont typeface="Arial" panose="020B0604020202020204" pitchFamily="34" charset="0"/>
              <a:buChar char="•"/>
            </a:pPr>
            <a:r>
              <a:rPr lang="en-AU" dirty="0"/>
              <a:t>allows educators to change a traditional whole class discussion into a more manageable and inclusive activity where all students are given an opportunity to respond</a:t>
            </a:r>
          </a:p>
          <a:p>
            <a:pPr marL="285750" indent="-285750">
              <a:buFont typeface="Arial" panose="020B0604020202020204" pitchFamily="34" charset="0"/>
              <a:buChar char="•"/>
            </a:pPr>
            <a:r>
              <a:rPr lang="en-AU" dirty="0"/>
              <a:t>promotes the development of students' speaking, listening and social skills</a:t>
            </a:r>
          </a:p>
        </p:txBody>
      </p:sp>
      <p:sp>
        <p:nvSpPr>
          <p:cNvPr id="4" name="Slide Number Placeholder 3"/>
          <p:cNvSpPr>
            <a:spLocks noGrp="1"/>
          </p:cNvSpPr>
          <p:nvPr>
            <p:ph type="sldNum" sz="quarter" idx="5"/>
          </p:nvPr>
        </p:nvSpPr>
        <p:spPr/>
        <p:txBody>
          <a:bodyPr/>
          <a:lstStyle/>
          <a:p>
            <a:fld id="{B07158C4-A119-4B78-9DE8-A50001BC31DC}" type="slidenum">
              <a:rPr lang="en-AU" smtClean="0"/>
              <a:pPr/>
              <a:t>57</a:t>
            </a:fld>
            <a:endParaRPr lang="en-AU"/>
          </a:p>
        </p:txBody>
      </p:sp>
    </p:spTree>
    <p:extLst>
      <p:ext uri="{BB962C8B-B14F-4D97-AF65-F5344CB8AC3E}">
        <p14:creationId xmlns:p14="http://schemas.microsoft.com/office/powerpoint/2010/main" val="146783893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F6129-C066-A00B-E000-9D576128F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AC7709-6586-846C-E41A-3C266341A2A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C974E1F-9065-B590-267A-D20077C6E83A}"/>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AU" b="1"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Suggested learning intentions and success criteria.</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63D246B-EC96-E3EE-47D3-9011D7EE10E9}"/>
              </a:ext>
            </a:extLst>
          </p:cNvPr>
          <p:cNvSpPr>
            <a:spLocks noGrp="1"/>
          </p:cNvSpPr>
          <p:nvPr>
            <p:ph type="sldNum" sz="quarter" idx="5"/>
          </p:nvPr>
        </p:nvSpPr>
        <p:spPr/>
        <p:txBody>
          <a:bodyPr/>
          <a:lstStyle/>
          <a:p>
            <a:fld id="{D09C5488-DD16-4714-9519-7BE21BA11D4E}" type="slidenum">
              <a:rPr lang="en-AU" smtClean="0"/>
              <a:t>58</a:t>
            </a:fld>
            <a:endParaRPr lang="en-AU"/>
          </a:p>
        </p:txBody>
      </p:sp>
    </p:spTree>
    <p:extLst>
      <p:ext uri="{BB962C8B-B14F-4D97-AF65-F5344CB8AC3E}">
        <p14:creationId xmlns:p14="http://schemas.microsoft.com/office/powerpoint/2010/main" val="26384093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6F94-244A-C3B4-CBFB-4DF8E3795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BA0C9-0325-A622-6FC8-B496555C349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C752DF0-7884-5ED1-F20A-5B40C317FA6D}"/>
              </a:ext>
            </a:extLst>
          </p:cNvPr>
          <p:cNvSpPr>
            <a:spLocks noGrp="1"/>
          </p:cNvSpPr>
          <p:nvPr>
            <p:ph type="body" idx="1"/>
          </p:nvPr>
        </p:nvSpPr>
        <p:spPr/>
        <p:txBody>
          <a:bodyPr/>
          <a:lstStyle/>
          <a:p>
            <a:r>
              <a:rPr lang="en-AU" b="1" dirty="0"/>
              <a:t>Teacher notes:</a:t>
            </a:r>
          </a:p>
          <a:p>
            <a:r>
              <a:rPr lang="en-AU" b="1" dirty="0"/>
              <a:t>This slide contains animations to reveal the correct answer.</a:t>
            </a:r>
          </a:p>
          <a:p>
            <a:endParaRPr lang="en-AU" dirty="0"/>
          </a:p>
          <a:p>
            <a:r>
              <a:rPr lang="en-AU" dirty="0"/>
              <a:t>Activate students prior knowledge about scientific claims using the multiple-choice question.</a:t>
            </a:r>
          </a:p>
          <a:p>
            <a:endParaRPr lang="en-AU" dirty="0"/>
          </a:p>
          <a:p>
            <a:r>
              <a:rPr lang="en-AU" b="1" dirty="0"/>
              <a:t>CLICK to reveal answer</a:t>
            </a:r>
          </a:p>
          <a:p>
            <a:endParaRPr lang="en-AU" dirty="0"/>
          </a:p>
          <a:p>
            <a:r>
              <a:rPr lang="en-AU" dirty="0"/>
              <a:t>Students can:</a:t>
            </a:r>
          </a:p>
          <a:p>
            <a:r>
              <a:rPr lang="en-AU" dirty="0"/>
              <a:t>Recognise that scientific claims are statements rather than questions. </a:t>
            </a:r>
          </a:p>
          <a:p>
            <a:r>
              <a:rPr lang="en-AU" dirty="0"/>
              <a:t>Distinguish between claims, evidence, and opinions. </a:t>
            </a:r>
          </a:p>
          <a:p>
            <a:r>
              <a:rPr lang="en-AU" dirty="0"/>
              <a:t>Explain that scientific claims must be supported by evidence. </a:t>
            </a:r>
          </a:p>
          <a:p>
            <a:r>
              <a:rPr lang="en-AU" dirty="0"/>
              <a:t>Understand that scientific claims can be revised when new evidence becomes available. </a:t>
            </a:r>
          </a:p>
          <a:p>
            <a:endParaRPr lang="en-AU" dirty="0"/>
          </a:p>
          <a:p>
            <a:r>
              <a:rPr lang="en-AU" dirty="0"/>
              <a:t>To deepen understanding, ask:</a:t>
            </a:r>
          </a:p>
          <a:p>
            <a:r>
              <a:rPr lang="en-AU" dirty="0"/>
              <a:t>"Can you give an example of a scientific claim about plants, weather, or forces?" </a:t>
            </a:r>
          </a:p>
          <a:p>
            <a:r>
              <a:rPr lang="en-AU" dirty="0"/>
              <a:t>"What evidence would you need to support that claim?" </a:t>
            </a:r>
          </a:p>
          <a:p>
            <a:r>
              <a:rPr lang="en-AU" dirty="0"/>
              <a:t>"Could two scientists make different claims from the same evidence? Why or why not?" </a:t>
            </a:r>
          </a:p>
          <a:p>
            <a:r>
              <a:rPr lang="en-AU" dirty="0"/>
              <a:t>"What is the difference between a claim and evidence?"</a:t>
            </a:r>
          </a:p>
          <a:p>
            <a:endParaRPr lang="en-AU" dirty="0"/>
          </a:p>
        </p:txBody>
      </p:sp>
      <p:sp>
        <p:nvSpPr>
          <p:cNvPr id="4" name="Slide Number Placeholder 3">
            <a:extLst>
              <a:ext uri="{FF2B5EF4-FFF2-40B4-BE49-F238E27FC236}">
                <a16:creationId xmlns:a16="http://schemas.microsoft.com/office/drawing/2014/main" id="{18E84F6F-BBEB-20A7-8ACE-11B0FE1A2C28}"/>
              </a:ext>
            </a:extLst>
          </p:cNvPr>
          <p:cNvSpPr>
            <a:spLocks noGrp="1"/>
          </p:cNvSpPr>
          <p:nvPr>
            <p:ph type="sldNum" sz="quarter" idx="5"/>
          </p:nvPr>
        </p:nvSpPr>
        <p:spPr/>
        <p:txBody>
          <a:bodyPr/>
          <a:lstStyle/>
          <a:p>
            <a:fld id="{B07158C4-A119-4B78-9DE8-A50001BC31DC}" type="slidenum">
              <a:rPr lang="en-AU" smtClean="0"/>
              <a:pPr/>
              <a:t>59</a:t>
            </a:fld>
            <a:endParaRPr lang="en-AU"/>
          </a:p>
        </p:txBody>
      </p:sp>
    </p:spTree>
    <p:extLst>
      <p:ext uri="{BB962C8B-B14F-4D97-AF65-F5344CB8AC3E}">
        <p14:creationId xmlns:p14="http://schemas.microsoft.com/office/powerpoint/2010/main" val="11558241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This slide outlines what a scientific argument is, clarifying that it is different from an explanation in using evidence to support a claim and provides reasons for why the evidence supports the claim.</a:t>
            </a:r>
          </a:p>
        </p:txBody>
      </p:sp>
      <p:sp>
        <p:nvSpPr>
          <p:cNvPr id="4" name="Slide Number Placeholder 3"/>
          <p:cNvSpPr>
            <a:spLocks noGrp="1"/>
          </p:cNvSpPr>
          <p:nvPr>
            <p:ph type="sldNum" sz="quarter" idx="5"/>
          </p:nvPr>
        </p:nvSpPr>
        <p:spPr/>
        <p:txBody>
          <a:bodyPr/>
          <a:lstStyle/>
          <a:p>
            <a:fld id="{B07158C4-A119-4B78-9DE8-A50001BC31DC}" type="slidenum">
              <a:rPr lang="en-AU" smtClean="0"/>
              <a:pPr/>
              <a:t>60</a:t>
            </a:fld>
            <a:endParaRPr lang="en-AU"/>
          </a:p>
        </p:txBody>
      </p:sp>
    </p:spTree>
    <p:extLst>
      <p:ext uri="{BB962C8B-B14F-4D97-AF65-F5344CB8AC3E}">
        <p14:creationId xmlns:p14="http://schemas.microsoft.com/office/powerpoint/2010/main" val="7473054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a:extLst>
            <a:ext uri="{FF2B5EF4-FFF2-40B4-BE49-F238E27FC236}">
              <a16:creationId xmlns:a16="http://schemas.microsoft.com/office/drawing/2014/main" id="{B2D93CD9-00F1-96C3-0403-52627D833534}"/>
            </a:ext>
          </a:extLst>
        </p:cNvPr>
        <p:cNvGrpSpPr/>
        <p:nvPr/>
      </p:nvGrpSpPr>
      <p:grpSpPr>
        <a:xfrm>
          <a:off x="0" y="0"/>
          <a:ext cx="0" cy="0"/>
          <a:chOff x="0" y="0"/>
          <a:chExt cx="0" cy="0"/>
        </a:xfrm>
      </p:grpSpPr>
      <p:sp>
        <p:nvSpPr>
          <p:cNvPr id="73" name="Google Shape;73;g2ee51f85b11_0_6:notes">
            <a:extLst>
              <a:ext uri="{FF2B5EF4-FFF2-40B4-BE49-F238E27FC236}">
                <a16:creationId xmlns:a16="http://schemas.microsoft.com/office/drawing/2014/main" id="{71283A2C-6982-B937-EB7B-97F2EB8B55B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AU"/>
          </a:p>
        </p:txBody>
      </p:sp>
      <p:sp>
        <p:nvSpPr>
          <p:cNvPr id="74" name="Google Shape;74;g2ee51f85b11_0_6:notes">
            <a:extLst>
              <a:ext uri="{FF2B5EF4-FFF2-40B4-BE49-F238E27FC236}">
                <a16:creationId xmlns:a16="http://schemas.microsoft.com/office/drawing/2014/main" id="{C9F346E2-0B59-A52B-1617-6FAEEF950D7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AU" b="1" dirty="0"/>
              <a:t>Teacher notes:</a:t>
            </a:r>
          </a:p>
          <a:p>
            <a:pPr marL="0" lvl="0" indent="0" algn="l" rtl="0">
              <a:spcBef>
                <a:spcPts val="0"/>
              </a:spcBef>
              <a:spcAft>
                <a:spcPts val="0"/>
              </a:spcAft>
              <a:buNone/>
            </a:pPr>
            <a:r>
              <a:rPr lang="en-AU" b="1" dirty="0"/>
              <a:t>This slide contains animations.</a:t>
            </a:r>
            <a:br>
              <a:rPr lang="en-AU" dirty="0"/>
            </a:br>
            <a:br>
              <a:rPr lang="en-AU" b="1" dirty="0"/>
            </a:br>
            <a:r>
              <a:rPr lang="en-AU" b="0" dirty="0"/>
              <a:t>Introduce Claim, Evidence, Reasoning as a scientific reasoning structure that can be used </a:t>
            </a:r>
            <a:r>
              <a:rPr lang="en-AU" sz="1600" kern="1200" dirty="0">
                <a:solidFill>
                  <a:schemeClr val="tx1"/>
                </a:solidFill>
                <a:effectLst/>
                <a:latin typeface="Public Sans" pitchFamily="2" charset="0"/>
                <a:ea typeface="+mn-ea"/>
                <a:cs typeface="+mn-cs"/>
              </a:rPr>
              <a:t>when looking at how evidence and reasoning support conclusions made about claims. CER helps students structure their scientific explanations so that they use investigation data (from practical or secondary-source investigations) as evidence and clearly explain the reasoning that links that evidence to a conclusion. The CER framework mirrors how scientists communicate conclusions. It teaches students to construct explanations from investigation data by explicitly separating a claim, evidence, and reasoning, ensuring conclusions are justified using valid and reliable data rather than simply stated.</a:t>
            </a:r>
          </a:p>
          <a:p>
            <a:pPr marL="0" lvl="0" indent="0" algn="l" rtl="0">
              <a:spcBef>
                <a:spcPts val="0"/>
              </a:spcBef>
              <a:spcAft>
                <a:spcPts val="0"/>
              </a:spcAft>
              <a:buNone/>
            </a:pPr>
            <a:endParaRPr lang="en-AU" sz="1600" kern="1200" dirty="0">
              <a:solidFill>
                <a:schemeClr val="tx1"/>
              </a:solidFill>
              <a:effectLst/>
              <a:latin typeface="Public Sans" pitchFamily="2" charset="0"/>
              <a:ea typeface="+mn-ea"/>
              <a:cs typeface="+mn-cs"/>
            </a:endParaRPr>
          </a:p>
          <a:p>
            <a:pPr lvl="0"/>
            <a:r>
              <a:rPr lang="en-AU" sz="1600" b="1" kern="1200" dirty="0">
                <a:solidFill>
                  <a:schemeClr val="tx1"/>
                </a:solidFill>
                <a:effectLst/>
                <a:latin typeface="Public Sans" pitchFamily="2" charset="0"/>
                <a:ea typeface="+mn-ea"/>
                <a:cs typeface="+mn-cs"/>
              </a:rPr>
              <a:t>Claim</a:t>
            </a:r>
            <a:r>
              <a:rPr lang="en-AU" sz="1600" kern="1200" dirty="0">
                <a:solidFill>
                  <a:schemeClr val="tx1"/>
                </a:solidFill>
                <a:effectLst/>
                <a:latin typeface="Public Sans" pitchFamily="2" charset="0"/>
                <a:ea typeface="+mn-ea"/>
                <a:cs typeface="+mn-cs"/>
              </a:rPr>
              <a:t>: the claim is the students response to the claim they are investigating or the conclusion drawn from the results of their investigation. It summarises what the data suggests.</a:t>
            </a:r>
          </a:p>
          <a:p>
            <a:pPr lvl="0"/>
            <a:r>
              <a:rPr lang="en-AU" sz="1600" b="1" kern="1200" dirty="0">
                <a:solidFill>
                  <a:schemeClr val="tx1"/>
                </a:solidFill>
                <a:effectLst/>
                <a:latin typeface="Public Sans" pitchFamily="2" charset="0"/>
                <a:ea typeface="+mn-ea"/>
                <a:cs typeface="+mn-cs"/>
              </a:rPr>
              <a:t>Evidence:</a:t>
            </a:r>
            <a:r>
              <a:rPr lang="en-AU" sz="1600" kern="1200" dirty="0">
                <a:solidFill>
                  <a:schemeClr val="tx1"/>
                </a:solidFill>
                <a:effectLst/>
                <a:latin typeface="Public Sans" pitchFamily="2" charset="0"/>
                <a:ea typeface="+mn-ea"/>
                <a:cs typeface="+mn-cs"/>
              </a:rPr>
              <a:t> the data collected during the experiment or the secondary-source investigation, which supports the claim. Evidence is important because scientific claims must be supported by valid and reliable data rather than opinion.</a:t>
            </a:r>
          </a:p>
          <a:p>
            <a:pPr lvl="0"/>
            <a:r>
              <a:rPr lang="en-AU" sz="1600" b="1" kern="1200" dirty="0">
                <a:solidFill>
                  <a:schemeClr val="tx1"/>
                </a:solidFill>
                <a:effectLst/>
                <a:latin typeface="Public Sans" pitchFamily="2" charset="0"/>
                <a:ea typeface="+mn-ea"/>
                <a:cs typeface="+mn-cs"/>
              </a:rPr>
              <a:t>Reasoning:</a:t>
            </a:r>
            <a:r>
              <a:rPr lang="en-AU" sz="1600" kern="1200" dirty="0">
                <a:solidFill>
                  <a:schemeClr val="tx1"/>
                </a:solidFill>
                <a:effectLst/>
                <a:latin typeface="Public Sans" pitchFamily="2" charset="0"/>
                <a:ea typeface="+mn-ea"/>
                <a:cs typeface="+mn-cs"/>
              </a:rPr>
              <a:t> the reasoning links the evidence to the claim using scientific concepts or principles. Reasoning is crucial because it explains how the data logically supports the conclusion and demonstrates conceptual understanding.</a:t>
            </a:r>
          </a:p>
          <a:p>
            <a:pPr marL="0" lvl="0" indent="0" algn="l" rtl="0">
              <a:spcBef>
                <a:spcPts val="0"/>
              </a:spcBef>
              <a:spcAft>
                <a:spcPts val="0"/>
              </a:spcAft>
              <a:buNone/>
            </a:pPr>
            <a:endParaRPr lang="en-AU" sz="1600" kern="1200" dirty="0">
              <a:solidFill>
                <a:schemeClr val="tx1"/>
              </a:solidFill>
              <a:effectLst/>
              <a:latin typeface="Public Sans" pitchFamily="2" charset="0"/>
              <a:ea typeface="+mn-ea"/>
              <a:cs typeface="+mn-cs"/>
            </a:endParaRPr>
          </a:p>
          <a:p>
            <a:pPr marL="0" lvl="0" indent="0" algn="l" rtl="0">
              <a:spcBef>
                <a:spcPts val="0"/>
              </a:spcBef>
              <a:spcAft>
                <a:spcPts val="0"/>
              </a:spcAft>
              <a:buNone/>
            </a:pPr>
            <a:r>
              <a:rPr lang="en-AU" sz="1600" kern="1200" dirty="0">
                <a:solidFill>
                  <a:schemeClr val="tx1"/>
                </a:solidFill>
                <a:effectLst/>
                <a:latin typeface="Public Sans" pitchFamily="2" charset="0"/>
                <a:ea typeface="+mn-ea"/>
                <a:cs typeface="+mn-cs"/>
              </a:rPr>
              <a:t>Unpack the example provided on the slide to show how the claim made has been supported using reliable information from an experiment and how the reasoning explains how the evidence supports the claim using understanding of scientific concepts related to the claim. In this case, about how nutrients support plant growth.</a:t>
            </a:r>
          </a:p>
          <a:p>
            <a:pPr marL="0" lvl="0" indent="0" algn="l" rtl="0">
              <a:spcBef>
                <a:spcPts val="0"/>
              </a:spcBef>
              <a:spcAft>
                <a:spcPts val="0"/>
              </a:spcAft>
              <a:buNone/>
            </a:pPr>
            <a:endParaRPr lang="en-AU" sz="1600" kern="1200" dirty="0">
              <a:solidFill>
                <a:schemeClr val="tx1"/>
              </a:solidFill>
              <a:effectLst/>
              <a:latin typeface="Public Sans" pitchFamily="2" charset="0"/>
              <a:ea typeface="+mn-ea"/>
              <a:cs typeface="+mn-cs"/>
            </a:endParaRPr>
          </a:p>
          <a:p>
            <a:pPr marL="0" lvl="0" indent="0" algn="l" rtl="0">
              <a:spcBef>
                <a:spcPts val="0"/>
              </a:spcBef>
              <a:spcAft>
                <a:spcPts val="0"/>
              </a:spcAft>
              <a:buNone/>
            </a:pPr>
            <a:r>
              <a:rPr lang="en-AU" sz="1600" kern="1200" dirty="0">
                <a:solidFill>
                  <a:schemeClr val="tx1"/>
                </a:solidFill>
                <a:effectLst/>
                <a:latin typeface="Public Sans" pitchFamily="2" charset="0"/>
                <a:ea typeface="+mn-ea"/>
                <a:cs typeface="+mn-cs"/>
              </a:rPr>
              <a:t>The conclusion that can be made from this is that the plants grew better in nutrient-rich soil.</a:t>
            </a:r>
            <a:br>
              <a:rPr lang="en-AU" dirty="0"/>
            </a:br>
            <a:endParaRPr dirty="0"/>
          </a:p>
        </p:txBody>
      </p:sp>
    </p:spTree>
    <p:extLst>
      <p:ext uri="{BB962C8B-B14F-4D97-AF65-F5344CB8AC3E}">
        <p14:creationId xmlns:p14="http://schemas.microsoft.com/office/powerpoint/2010/main" val="11344293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Use this scientific arguments poster to extend students understanding of scientific arguments to incorporate multiple sources of evidence, and unpack the features of a quality scientific argument. A link to the poster in CANVA is also provided in the Teacher Resource Book.</a:t>
            </a:r>
          </a:p>
        </p:txBody>
      </p:sp>
      <p:sp>
        <p:nvSpPr>
          <p:cNvPr id="4" name="Slide Number Placeholder 3"/>
          <p:cNvSpPr>
            <a:spLocks noGrp="1"/>
          </p:cNvSpPr>
          <p:nvPr>
            <p:ph type="sldNum" sz="quarter" idx="5"/>
          </p:nvPr>
        </p:nvSpPr>
        <p:spPr/>
        <p:txBody>
          <a:bodyPr/>
          <a:lstStyle/>
          <a:p>
            <a:fld id="{B07158C4-A119-4B78-9DE8-A50001BC31DC}" type="slidenum">
              <a:rPr lang="en-AU" smtClean="0"/>
              <a:pPr/>
              <a:t>62</a:t>
            </a:fld>
            <a:endParaRPr lang="en-AU"/>
          </a:p>
        </p:txBody>
      </p:sp>
    </p:spTree>
    <p:extLst>
      <p:ext uri="{BB962C8B-B14F-4D97-AF65-F5344CB8AC3E}">
        <p14:creationId xmlns:p14="http://schemas.microsoft.com/office/powerpoint/2010/main" val="20456828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23B3-D16F-2188-613D-2600E9A68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288DA6-E50E-4993-AC09-797339DB3D4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CB057B7-6D75-0332-12E9-D9EFC2BC19CB}"/>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cs typeface="Calibri"/>
              </a:rPr>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r>
              <a:rPr lang="en-AU" dirty="0"/>
              <a:t>Content in this section aligns with essential question 2 in the program of learning and Teacher resource book 2</a:t>
            </a:r>
          </a:p>
        </p:txBody>
      </p:sp>
      <p:sp>
        <p:nvSpPr>
          <p:cNvPr id="4" name="Slide Number Placeholder 3">
            <a:extLst>
              <a:ext uri="{FF2B5EF4-FFF2-40B4-BE49-F238E27FC236}">
                <a16:creationId xmlns:a16="http://schemas.microsoft.com/office/drawing/2014/main" id="{5D337E87-1550-76FD-2EBF-0A7A7F4FC931}"/>
              </a:ext>
            </a:extLst>
          </p:cNvPr>
          <p:cNvSpPr>
            <a:spLocks noGrp="1"/>
          </p:cNvSpPr>
          <p:nvPr>
            <p:ph type="sldNum" sz="quarter" idx="5"/>
          </p:nvPr>
        </p:nvSpPr>
        <p:spPr/>
        <p:txBody>
          <a:bodyPr/>
          <a:lstStyle/>
          <a:p>
            <a:fld id="{B07158C4-A119-4B78-9DE8-A50001BC31DC}" type="slidenum">
              <a:rPr lang="en-AU" smtClean="0"/>
              <a:pPr/>
              <a:t>63</a:t>
            </a:fld>
            <a:endParaRPr lang="en-AU"/>
          </a:p>
        </p:txBody>
      </p:sp>
    </p:spTree>
    <p:extLst>
      <p:ext uri="{BB962C8B-B14F-4D97-AF65-F5344CB8AC3E}">
        <p14:creationId xmlns:p14="http://schemas.microsoft.com/office/powerpoint/2010/main" val="60807380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7FC3D-E07D-82FD-13C6-48916590FE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DF9E2-AC7F-48D6-76E9-330B222CA68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B4E8E1E-5EF8-C9E1-F05C-8B7833610CCA}"/>
              </a:ext>
            </a:extLst>
          </p:cNvPr>
          <p:cNvSpPr>
            <a:spLocks noGrp="1"/>
          </p:cNvSpPr>
          <p:nvPr>
            <p:ph type="body" idx="1"/>
          </p:nvPr>
        </p:nvSpPr>
        <p:spPr/>
        <p:txBody>
          <a:bodyPr/>
          <a:lstStyle/>
          <a:p>
            <a:r>
              <a:rPr lang="en-AU" b="1" dirty="0">
                <a:latin typeface="Arial" panose="020B0604020202020204" pitchFamily="34" charset="0"/>
                <a:cs typeface="Arial" panose="020B0604020202020204" pitchFamily="34" charset="0"/>
              </a:rPr>
              <a:t>Teacher notes:</a:t>
            </a:r>
          </a:p>
          <a:p>
            <a:endParaRPr lang="en-AU" b="1" dirty="0">
              <a:latin typeface="Arial" panose="020B0604020202020204" pitchFamily="34" charset="0"/>
              <a:cs typeface="Arial" panose="020B0604020202020204" pitchFamily="34" charset="0"/>
            </a:endParaRPr>
          </a:p>
          <a:p>
            <a:r>
              <a:rPr lang="en-AU" b="0" dirty="0">
                <a:latin typeface="Arial" panose="020B0604020202020204" pitchFamily="34" charset="0"/>
                <a:cs typeface="Arial" panose="020B0604020202020204" pitchFamily="34" charset="0"/>
              </a:rPr>
              <a:t>Suggested learning intentions and success criteria for 2.1 Large datasets.</a:t>
            </a:r>
          </a:p>
          <a:p>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851B8A5-DE5D-8089-EE05-DBCDB0613425}"/>
              </a:ext>
            </a:extLst>
          </p:cNvPr>
          <p:cNvSpPr>
            <a:spLocks noGrp="1"/>
          </p:cNvSpPr>
          <p:nvPr>
            <p:ph type="sldNum" sz="quarter" idx="5"/>
          </p:nvPr>
        </p:nvSpPr>
        <p:spPr/>
        <p:txBody>
          <a:bodyPr/>
          <a:lstStyle/>
          <a:p>
            <a:fld id="{D09C5488-DD16-4714-9519-7BE21BA11D4E}" type="slidenum">
              <a:rPr lang="en-AU" smtClean="0"/>
              <a:t>64</a:t>
            </a:fld>
            <a:endParaRPr lang="en-AU"/>
          </a:p>
        </p:txBody>
      </p:sp>
    </p:spTree>
    <p:extLst>
      <p:ext uri="{BB962C8B-B14F-4D97-AF65-F5344CB8AC3E}">
        <p14:creationId xmlns:p14="http://schemas.microsoft.com/office/powerpoint/2010/main" val="285507275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a:cs typeface="Arial"/>
              </a:rPr>
              <a:t>Teacher notes:</a:t>
            </a:r>
          </a:p>
          <a:p>
            <a:endParaRPr lang="en-AU" dirty="0"/>
          </a:p>
          <a:p>
            <a:r>
              <a:rPr lang="en-AU" b="0" dirty="0"/>
              <a:t>Use this multiple-choice question to determine student prior knowledge of what a dataset is (learnt in Data Science 1). Students can respond using mini whiteboards or raising their hands. </a:t>
            </a:r>
          </a:p>
          <a:p>
            <a:endParaRPr lang="en-AU" b="0" dirty="0"/>
          </a:p>
          <a:p>
            <a:r>
              <a:rPr lang="en-AU" b="1" dirty="0"/>
              <a:t>This slide is animated to reveal the correct response, c. </a:t>
            </a:r>
          </a:p>
        </p:txBody>
      </p:sp>
      <p:sp>
        <p:nvSpPr>
          <p:cNvPr id="4" name="Slide Number Placeholder 3"/>
          <p:cNvSpPr>
            <a:spLocks noGrp="1"/>
          </p:cNvSpPr>
          <p:nvPr>
            <p:ph type="sldNum" sz="quarter" idx="5"/>
          </p:nvPr>
        </p:nvSpPr>
        <p:spPr/>
        <p:txBody>
          <a:bodyPr/>
          <a:lstStyle/>
          <a:p>
            <a:fld id="{B07158C4-A119-4B78-9DE8-A50001BC31DC}" type="slidenum">
              <a:rPr lang="en-AU" smtClean="0"/>
              <a:pPr/>
              <a:t>65</a:t>
            </a:fld>
            <a:endParaRPr lang="en-AU"/>
          </a:p>
        </p:txBody>
      </p:sp>
    </p:spTree>
    <p:extLst>
      <p:ext uri="{BB962C8B-B14F-4D97-AF65-F5344CB8AC3E}">
        <p14:creationId xmlns:p14="http://schemas.microsoft.com/office/powerpoint/2010/main" val="108670426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Get students to consider the question ‘How much data is enough?’ A</a:t>
            </a:r>
            <a:r>
              <a:rPr lang="en-AU" sz="1600" kern="1200" dirty="0">
                <a:solidFill>
                  <a:schemeClr val="tx1"/>
                </a:solidFill>
                <a:effectLst/>
                <a:latin typeface="Public Sans" pitchFamily="2" charset="0"/>
                <a:ea typeface="+mn-ea"/>
                <a:cs typeface="+mn-cs"/>
              </a:rPr>
              <a:t>sk students some questions that make them consider the confidence that is instilled by large data sets. </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66</a:t>
            </a:fld>
            <a:endParaRPr lang="en-AU"/>
          </a:p>
        </p:txBody>
      </p:sp>
    </p:spTree>
    <p:extLst>
      <p:ext uri="{BB962C8B-B14F-4D97-AF65-F5344CB8AC3E}">
        <p14:creationId xmlns:p14="http://schemas.microsoft.com/office/powerpoint/2010/main" val="38737525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a:cs typeface="Arial"/>
              </a:rPr>
              <a:t>Teacher notes:</a:t>
            </a:r>
          </a:p>
          <a:p>
            <a:endParaRPr lang="en-AU" dirty="0"/>
          </a:p>
          <a:p>
            <a:r>
              <a:rPr lang="en-AU" b="0" dirty="0"/>
              <a:t>Read through the definition on the slide to define large dataset. The image on the slide shows a portion of a large dataset to show students the amount of data available. To further unpack the definition for students, use the information below:</a:t>
            </a:r>
          </a:p>
          <a:p>
            <a:endParaRPr lang="en-AU" b="0" dirty="0"/>
          </a:p>
          <a:p>
            <a:pPr marL="285750" indent="-285750">
              <a:buFont typeface="Arial" panose="020B0604020202020204" pitchFamily="34" charset="0"/>
              <a:buChar char="•"/>
            </a:pPr>
            <a:r>
              <a:rPr lang="en-AU" dirty="0"/>
              <a:t>the size of large datasets improves the statistical reliability of the data contained in them. Analytical tools can identify anomalies in large datasets and quantify errors accurately.</a:t>
            </a:r>
          </a:p>
          <a:p>
            <a:pPr marL="285750" indent="-285750">
              <a:buFont typeface="Arial" panose="020B0604020202020204" pitchFamily="34" charset="0"/>
              <a:buChar char="•"/>
            </a:pPr>
            <a:r>
              <a:rPr lang="en-AU" b="1" dirty="0"/>
              <a:t>require computational analysis </a:t>
            </a:r>
            <a:r>
              <a:rPr lang="en-AU" b="0" dirty="0"/>
              <a:t>– the application of computer methods, tools, and algorithms to analyse data or models to reveal patterns, trends, and insights</a:t>
            </a:r>
          </a:p>
          <a:p>
            <a:endParaRPr lang="en-AU" b="1" dirty="0"/>
          </a:p>
          <a:p>
            <a:pPr lvl="0"/>
            <a:r>
              <a:rPr lang="en-AU" sz="1600" kern="1200" dirty="0">
                <a:solidFill>
                  <a:schemeClr val="tx1"/>
                </a:solidFill>
                <a:effectLst/>
                <a:latin typeface="Public Sans" pitchFamily="2" charset="0"/>
                <a:ea typeface="+mn-ea"/>
                <a:cs typeface="+mn-cs"/>
              </a:rPr>
              <a:t>Distinguish between </a:t>
            </a:r>
            <a:r>
              <a:rPr lang="en-AU" sz="1600" b="1" kern="1200" dirty="0">
                <a:solidFill>
                  <a:schemeClr val="tx1"/>
                </a:solidFill>
                <a:effectLst/>
                <a:latin typeface="Public Sans" pitchFamily="2" charset="0"/>
                <a:ea typeface="+mn-ea"/>
                <a:cs typeface="+mn-cs"/>
              </a:rPr>
              <a:t>small</a:t>
            </a:r>
            <a:r>
              <a:rPr lang="en-AU" sz="1600" kern="1200" dirty="0">
                <a:solidFill>
                  <a:schemeClr val="tx1"/>
                </a:solidFill>
                <a:effectLst/>
                <a:latin typeface="Public Sans" pitchFamily="2" charset="0"/>
                <a:ea typeface="+mn-ea"/>
                <a:cs typeface="+mn-cs"/>
              </a:rPr>
              <a:t> and</a:t>
            </a:r>
            <a:r>
              <a:rPr lang="en-AU" sz="1600" b="1" kern="1200" dirty="0">
                <a:solidFill>
                  <a:schemeClr val="tx1"/>
                </a:solidFill>
                <a:effectLst/>
                <a:latin typeface="Public Sans" pitchFamily="2" charset="0"/>
                <a:ea typeface="+mn-ea"/>
                <a:cs typeface="+mn-cs"/>
              </a:rPr>
              <a:t> large </a:t>
            </a:r>
            <a:r>
              <a:rPr lang="en-AU" sz="1600" kern="1200" dirty="0">
                <a:solidFill>
                  <a:schemeClr val="tx1"/>
                </a:solidFill>
                <a:effectLst/>
                <a:latin typeface="Public Sans" pitchFamily="2" charset="0"/>
                <a:ea typeface="+mn-ea"/>
                <a:cs typeface="+mn-cs"/>
              </a:rPr>
              <a:t>datasets by telling students that:</a:t>
            </a:r>
          </a:p>
          <a:p>
            <a:pPr marL="285750" lvl="0" indent="-285750">
              <a:buFontTx/>
              <a:buChar char="-"/>
            </a:pPr>
            <a:r>
              <a:rPr lang="en-AU" sz="1600" kern="1200" dirty="0">
                <a:solidFill>
                  <a:schemeClr val="tx1"/>
                </a:solidFill>
                <a:effectLst/>
                <a:latin typeface="Public Sans" pitchFamily="2" charset="0"/>
                <a:ea typeface="+mn-ea"/>
                <a:cs typeface="+mn-cs"/>
              </a:rPr>
              <a:t>a small dataset has only a few data points, like measuring the height of 10 students in a class and is easy to manage, but may not show clear patterns</a:t>
            </a:r>
          </a:p>
          <a:p>
            <a:pPr marL="285750" lvl="0" indent="-285750">
              <a:buFontTx/>
              <a:buChar char="-"/>
            </a:pPr>
            <a:r>
              <a:rPr lang="en-AU" sz="1600" kern="1200" dirty="0">
                <a:solidFill>
                  <a:schemeClr val="tx1"/>
                </a:solidFill>
                <a:effectLst/>
                <a:latin typeface="Public Sans" pitchFamily="2" charset="0"/>
                <a:ea typeface="+mn-ea"/>
                <a:cs typeface="+mn-cs"/>
              </a:rPr>
              <a:t>a large dataset contains many data points (hundreds to millions), such as daily temperature records for a whole term. </a:t>
            </a:r>
          </a:p>
          <a:p>
            <a:pPr marL="285750" lvl="0" indent="-285750">
              <a:buFontTx/>
              <a:buChar char="-"/>
            </a:pPr>
            <a:r>
              <a:rPr lang="en-AU" sz="1600" kern="1200" dirty="0">
                <a:solidFill>
                  <a:schemeClr val="tx1"/>
                </a:solidFill>
                <a:effectLst/>
                <a:latin typeface="Public Sans" pitchFamily="2" charset="0"/>
                <a:ea typeface="+mn-ea"/>
                <a:cs typeface="+mn-cs"/>
              </a:rPr>
              <a:t>large datasets are more likely to reveal trends and patterns, produce more reliable conclusions, and allow scientists to make predictions. </a:t>
            </a:r>
          </a:p>
          <a:p>
            <a:pPr marL="285750" lvl="0" indent="-285750">
              <a:buFontTx/>
              <a:buChar char="-"/>
            </a:pPr>
            <a:endParaRPr lang="en-AU" b="0" dirty="0"/>
          </a:p>
          <a:p>
            <a:r>
              <a:rPr lang="en-AU" b="0" dirty="0"/>
              <a:t>Inform students that technological developments have allowed scientists to generate large volumes of data quickly and for a lower cost. </a:t>
            </a:r>
          </a:p>
          <a:p>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1" kern="1200" dirty="0">
                <a:solidFill>
                  <a:schemeClr val="tx1"/>
                </a:solidFill>
                <a:effectLst/>
                <a:latin typeface="Public Sans" pitchFamily="2" charset="0"/>
                <a:ea typeface="+mn-ea"/>
                <a:cs typeface="+mn-cs"/>
              </a:rPr>
              <a:t>Note</a:t>
            </a:r>
            <a:r>
              <a:rPr lang="en-AU" sz="1600" kern="1200" dirty="0">
                <a:solidFill>
                  <a:schemeClr val="tx1"/>
                </a:solidFill>
                <a:effectLst/>
                <a:latin typeface="Public Sans" pitchFamily="2" charset="0"/>
                <a:ea typeface="+mn-ea"/>
                <a:cs typeface="+mn-cs"/>
              </a:rPr>
              <a:t>: it may be necessary to clarify the difference between a ‘big data’ and a ‘large dataset’. The terms ‘big’ and ‘large’ are often interchangeable, but there is a difference between the two types of datasets. Large datasets are simply datasets with a high volume of entries requiring computational analysis. At the same time, big data refers to datasets that are not only large but also complex, fast-moving and diverse and may require advanced tools and techniques to process effectively.</a:t>
            </a:r>
          </a:p>
          <a:p>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67</a:t>
            </a:fld>
            <a:endParaRPr lang="en-AU"/>
          </a:p>
        </p:txBody>
      </p:sp>
    </p:spTree>
    <p:extLst>
      <p:ext uri="{BB962C8B-B14F-4D97-AF65-F5344CB8AC3E}">
        <p14:creationId xmlns:p14="http://schemas.microsoft.com/office/powerpoint/2010/main" val="192303640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b="1" dirty="0"/>
          </a:p>
          <a:p>
            <a:r>
              <a:rPr lang="en-AU" b="0" dirty="0"/>
              <a:t>Unpack the features of large data sets.</a:t>
            </a:r>
          </a:p>
          <a:p>
            <a:endParaRPr lang="en-AU" dirty="0"/>
          </a:p>
          <a:p>
            <a:pPr marL="285750" indent="-285750">
              <a:buFont typeface="Arial" panose="020B0604020202020204" pitchFamily="34" charset="0"/>
              <a:buChar char="•"/>
            </a:pPr>
            <a:r>
              <a:rPr lang="en-AU" dirty="0"/>
              <a:t>Large datasets contain hundreds, thousands or even millions of data points, providing a substantial amount of evidence for analysis.</a:t>
            </a:r>
          </a:p>
          <a:p>
            <a:pPr marL="285750" indent="-285750">
              <a:buFont typeface="Arial" panose="020B0604020202020204" pitchFamily="34" charset="0"/>
              <a:buChar char="•"/>
            </a:pPr>
            <a:r>
              <a:rPr lang="en-AU" dirty="0"/>
              <a:t>Data is often gathered repeatedly over long periods or from many different places, allowing scientists to investigate changes and compare locations.</a:t>
            </a:r>
          </a:p>
          <a:p>
            <a:pPr marL="285750" indent="-285750">
              <a:buFont typeface="Arial" panose="020B0604020202020204" pitchFamily="34" charset="0"/>
              <a:buChar char="•"/>
            </a:pPr>
            <a:r>
              <a:rPr lang="en-AU" dirty="0"/>
              <a:t>Large datasets commonly include several related variables that can be analysed individually or compared to identify relationships.</a:t>
            </a:r>
          </a:p>
          <a:p>
            <a:pPr marL="285750" indent="-285750">
              <a:buFont typeface="Arial" panose="020B0604020202020204" pitchFamily="34" charset="0"/>
              <a:buChar char="•"/>
            </a:pPr>
            <a:r>
              <a:rPr lang="en-AU" dirty="0"/>
              <a:t>The large number of observations provides a more representative sample, reducing the influence of unusual results and increasing confidence in conclusions.</a:t>
            </a:r>
          </a:p>
          <a:p>
            <a:pPr marL="285750" indent="-285750">
              <a:buFont typeface="Arial" panose="020B0604020202020204" pitchFamily="34" charset="0"/>
              <a:buChar char="•"/>
            </a:pPr>
            <a:r>
              <a:rPr lang="en-AU" dirty="0"/>
              <a:t>Data is stored in tables or databases so it can be sorted, filtered, graphed and analysed efficiently using statistical tools.</a:t>
            </a:r>
          </a:p>
          <a:p>
            <a:pPr marL="285750" indent="-285750">
              <a:buFont typeface="Arial" panose="020B0604020202020204" pitchFamily="34" charset="0"/>
              <a:buChar char="•"/>
            </a:pPr>
            <a:r>
              <a:rPr lang="en-AU" dirty="0"/>
              <a:t>Large datasets allow descriptive statistics, such as the mean, median and standard deviation, to be calculated to summarise and interpret the data.</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68</a:t>
            </a:fld>
            <a:endParaRPr lang="en-AU"/>
          </a:p>
        </p:txBody>
      </p:sp>
    </p:spTree>
    <p:extLst>
      <p:ext uri="{BB962C8B-B14F-4D97-AF65-F5344CB8AC3E}">
        <p14:creationId xmlns:p14="http://schemas.microsoft.com/office/powerpoint/2010/main" val="789673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endParaRPr lang="en-AU" dirty="0"/>
          </a:p>
          <a:p>
            <a:r>
              <a:rPr lang="en-AU" sz="1600" b="1" kern="1200" dirty="0">
                <a:solidFill>
                  <a:schemeClr val="tx1"/>
                </a:solidFill>
                <a:effectLst/>
                <a:latin typeface="Public Sans" pitchFamily="2" charset="0"/>
                <a:ea typeface="+mn-ea"/>
                <a:cs typeface="+mn-cs"/>
              </a:rPr>
              <a:t>Reveal patterns and trends – </a:t>
            </a:r>
            <a:r>
              <a:rPr lang="en-AU" sz="1600" b="0" kern="1200" dirty="0">
                <a:solidFill>
                  <a:schemeClr val="tx1"/>
                </a:solidFill>
                <a:effectLst/>
                <a:latin typeface="Public Sans" pitchFamily="2" charset="0"/>
                <a:ea typeface="+mn-ea"/>
                <a:cs typeface="+mn-cs"/>
              </a:rPr>
              <a:t>Large datasets allow scientists to identify long-term patterns, trends and cycles that may not be visible in smaller datasets. For example, detecting changes in average annual rainfall over the past 100 years.</a:t>
            </a:r>
          </a:p>
          <a:p>
            <a:endParaRPr lang="en-AU" sz="1600" b="0"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Provides stronger evidence – </a:t>
            </a:r>
            <a:r>
              <a:rPr lang="en-AU" sz="1600" kern="1200" dirty="0">
                <a:solidFill>
                  <a:schemeClr val="tx1"/>
                </a:solidFill>
                <a:effectLst/>
                <a:latin typeface="Public Sans" pitchFamily="2" charset="0"/>
                <a:ea typeface="+mn-ea"/>
                <a:cs typeface="+mn-cs"/>
              </a:rPr>
              <a:t>A large number of observations gives scientists greater confidence that their conclusions are supported by evidence rather than a few isolated results. For example, comparing thousands of health records to investigate the spread of a disease.</a:t>
            </a:r>
          </a:p>
          <a:p>
            <a:endParaRPr lang="en-AU" sz="1600" b="1"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Reduces the influence of unusual results – </a:t>
            </a:r>
            <a:r>
              <a:rPr lang="en-AU" sz="1600" kern="1200" dirty="0">
                <a:solidFill>
                  <a:schemeClr val="tx1"/>
                </a:solidFill>
                <a:effectLst/>
                <a:latin typeface="Public Sans" pitchFamily="2" charset="0"/>
                <a:ea typeface="+mn-ea"/>
                <a:cs typeface="+mn-cs"/>
              </a:rPr>
              <a:t>Outliers and random errors have less impact when conclusions are based on many observations instead of only a few. For example, determining the average daily temperature from many years of data rather than one week ensures that unusual results do not skew the data.</a:t>
            </a:r>
          </a:p>
          <a:p>
            <a:endParaRPr lang="en-AU" sz="1600"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Allows comparisons – </a:t>
            </a:r>
            <a:r>
              <a:rPr lang="en-AU" sz="1600" kern="1200" dirty="0">
                <a:solidFill>
                  <a:schemeClr val="tx1"/>
                </a:solidFill>
                <a:effectLst/>
                <a:latin typeface="Public Sans" pitchFamily="2" charset="0"/>
                <a:ea typeface="+mn-ea"/>
                <a:cs typeface="+mn-cs"/>
              </a:rPr>
              <a:t>Data collected across different locations or time periods can be compared to identify similarities, differences and changes. For example, comparing rainfall between coastal and inland regions of Australia.</a:t>
            </a:r>
          </a:p>
          <a:p>
            <a:endParaRPr lang="en-AU" sz="1600" b="1"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Supports statistical analysis – </a:t>
            </a:r>
            <a:r>
              <a:rPr lang="en-AU" sz="1600" kern="1200" dirty="0">
                <a:solidFill>
                  <a:schemeClr val="tx1"/>
                </a:solidFill>
                <a:effectLst/>
                <a:latin typeface="Public Sans" pitchFamily="2" charset="0"/>
                <a:ea typeface="+mn-ea"/>
                <a:cs typeface="+mn-cs"/>
              </a:rPr>
              <a:t>Large datasets allow descriptive statistics, such as the mean, median, range and standard deviation, to be calculated, helping summarise and interpret the data. For example, calculating the mean and variability of river water levels over several decades.</a:t>
            </a:r>
          </a:p>
          <a:p>
            <a:endParaRPr lang="en-AU" sz="1600"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Supports evidence-based decision making – </a:t>
            </a:r>
            <a:r>
              <a:rPr lang="en-AU" sz="1600" kern="1200" dirty="0">
                <a:solidFill>
                  <a:schemeClr val="tx1"/>
                </a:solidFill>
                <a:effectLst/>
                <a:latin typeface="Public Sans" pitchFamily="2" charset="0"/>
                <a:ea typeface="+mn-ea"/>
                <a:cs typeface="+mn-cs"/>
              </a:rPr>
              <a:t>Reliable data helps governments, scientists and communities make informed decisions and plan for the future. For example, using long-term climate data to improve bushfire preparedness or water management.</a:t>
            </a:r>
          </a:p>
          <a:p>
            <a:endParaRPr lang="en-AU" sz="1600" b="1"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Enables predictions and forecasting – </a:t>
            </a:r>
            <a:r>
              <a:rPr lang="en-AU" sz="1600" kern="1200" dirty="0">
                <a:solidFill>
                  <a:schemeClr val="tx1"/>
                </a:solidFill>
                <a:effectLst/>
                <a:latin typeface="Public Sans" pitchFamily="2" charset="0"/>
                <a:ea typeface="+mn-ea"/>
                <a:cs typeface="+mn-cs"/>
              </a:rPr>
              <a:t>Patterns identified in large datasets can be used to develop models that estimate future events or conditions. For example, forecasting seasonal weather or predicting the likelihood of flooding.</a:t>
            </a:r>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69</a:t>
            </a:fld>
            <a:endParaRPr lang="en-AU"/>
          </a:p>
        </p:txBody>
      </p:sp>
    </p:spTree>
    <p:extLst>
      <p:ext uri="{BB962C8B-B14F-4D97-AF65-F5344CB8AC3E}">
        <p14:creationId xmlns:p14="http://schemas.microsoft.com/office/powerpoint/2010/main" val="148339417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dirty="0"/>
          </a:p>
          <a:p>
            <a:r>
              <a:rPr lang="en-AU" dirty="0"/>
              <a:t>Scientists analyse many observations to detect patterns or changes over time that are not obvious in small datasets.</a:t>
            </a:r>
          </a:p>
          <a:p>
            <a:endParaRPr lang="en-AU" dirty="0"/>
          </a:p>
          <a:p>
            <a:r>
              <a:rPr lang="en-AU" dirty="0"/>
              <a:t>Data collected from ice cores in antarctica allowed a dataset to be collated on the amount of carbon dioxide in the atmosphere in the past. </a:t>
            </a:r>
          </a:p>
          <a:p>
            <a:endParaRPr lang="en-AU" dirty="0"/>
          </a:p>
          <a:p>
            <a:r>
              <a:rPr lang="en-AU" dirty="0"/>
              <a:t>The graph shows how carbon dioxide levels in the atmosphere have changed over the last 800, 000 years. For most of the past 800,000 years, atmospheric CO₂ concentration has cycled naturally between approximately 180 and 280 ppm. These repeated increases and decreases correspond with glacial (ice age) and interglacial </a:t>
            </a:r>
            <a:r>
              <a:rPr lang="en-AU" dirty="0" err="1"/>
              <a:t>cycles.Since</a:t>
            </a:r>
            <a:r>
              <a:rPr lang="en-AU" dirty="0"/>
              <a:t> the Industrial Revolution, circa 1800, the burning of fossil fuels has caused a rapid increase of CO</a:t>
            </a:r>
            <a:r>
              <a:rPr lang="en-AU" baseline="-25000" dirty="0"/>
              <a:t>2</a:t>
            </a:r>
            <a:r>
              <a:rPr lang="en-AU" dirty="0"/>
              <a:t> in the atmosphere, reaching levels unprecedented in the last million years. This can be seen in the blown-up section of the graph in white. </a:t>
            </a:r>
            <a:br>
              <a:rPr lang="en-AU" dirty="0"/>
            </a:b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70</a:t>
            </a:fld>
            <a:endParaRPr lang="en-AU"/>
          </a:p>
        </p:txBody>
      </p:sp>
    </p:spTree>
    <p:extLst>
      <p:ext uri="{BB962C8B-B14F-4D97-AF65-F5344CB8AC3E}">
        <p14:creationId xmlns:p14="http://schemas.microsoft.com/office/powerpoint/2010/main" val="11068711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DE802-3ED2-0358-72B2-8179A3986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40136-9DB1-6B6F-3C77-1E84E07699C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EF6974B-0ABA-F0C7-F14E-098163688CEB}"/>
              </a:ext>
            </a:extLst>
          </p:cNvPr>
          <p:cNvSpPr>
            <a:spLocks noGrp="1"/>
          </p:cNvSpPr>
          <p:nvPr>
            <p:ph type="body" idx="1"/>
          </p:nvPr>
        </p:nvSpPr>
        <p:spPr/>
        <p:txBody>
          <a:bodyPr/>
          <a:lstStyle/>
          <a:p>
            <a:r>
              <a:rPr lang="en-AU" b="1" dirty="0"/>
              <a:t>Teacher notes:</a:t>
            </a:r>
          </a:p>
          <a:p>
            <a:endParaRPr lang="en-AU" dirty="0"/>
          </a:p>
          <a:p>
            <a:r>
              <a:rPr lang="en-AU" dirty="0"/>
              <a:t>Scientists can use large data sets examine whether two or more variables are related.</a:t>
            </a:r>
          </a:p>
          <a:p>
            <a:endParaRPr lang="en-AU" dirty="0"/>
          </a:p>
          <a:p>
            <a:r>
              <a:rPr lang="en-AU" dirty="0"/>
              <a:t>Data collected from ice cores in antarctica allowed a dataset to be collated on the amount of carbon dioxide in the atmosphere in the past. In ice cores, they obtain two different pieces of evidence from the same sample: </a:t>
            </a:r>
          </a:p>
          <a:p>
            <a:pPr marL="285750" indent="-285750">
              <a:buFont typeface="Arial" panose="020B0604020202020204" pitchFamily="34" charset="0"/>
              <a:buChar char="•"/>
            </a:pPr>
            <a:r>
              <a:rPr lang="en-AU" dirty="0"/>
              <a:t>Air bubbles tell us the concentration of greenhouse gases (such as CO₂ and methane).</a:t>
            </a:r>
          </a:p>
          <a:p>
            <a:pPr marL="285750" indent="-285750">
              <a:buFont typeface="Arial" panose="020B0604020202020204" pitchFamily="34" charset="0"/>
              <a:buChar char="•"/>
            </a:pPr>
            <a:r>
              <a:rPr lang="en-AU" dirty="0"/>
              <a:t>The ice itself tells us the temperature when the snow originally fell because of the ratio of isotopes of oxygen and hydrogen.</a:t>
            </a:r>
          </a:p>
          <a:p>
            <a:pPr marL="285750" indent="-285750">
              <a:buFont typeface="Arial" panose="020B0604020202020204" pitchFamily="34" charset="0"/>
              <a:buChar char="•"/>
            </a:pPr>
            <a:endParaRPr lang="en-AU" dirty="0"/>
          </a:p>
          <a:p>
            <a:pPr rtl="0"/>
            <a:r>
              <a:rPr lang="en-AU" dirty="0"/>
              <a:t>The graph shows the </a:t>
            </a:r>
            <a:r>
              <a:rPr lang="en-AU" sz="1600" b="0" i="0" kern="1200" dirty="0">
                <a:solidFill>
                  <a:schemeClr val="tx1"/>
                </a:solidFill>
                <a:effectLst/>
                <a:latin typeface="Public Sans" pitchFamily="2" charset="0"/>
                <a:ea typeface="+mn-ea"/>
                <a:cs typeface="+mn-cs"/>
              </a:rPr>
              <a:t>correspondence between temperature and the concentration of carbon dioxide in the atmosphere observed during the glacial cycles of the past several hundred thousand years. This is evidence for the impact of greenhouse gases on climate, that is, when the CO</a:t>
            </a:r>
            <a:r>
              <a:rPr lang="en-AU" sz="1600" b="0" i="0" kern="1200" baseline="-25000" dirty="0">
                <a:solidFill>
                  <a:schemeClr val="tx1"/>
                </a:solidFill>
                <a:effectLst/>
                <a:latin typeface="Public Sans" pitchFamily="2" charset="0"/>
                <a:ea typeface="+mn-ea"/>
                <a:cs typeface="+mn-cs"/>
              </a:rPr>
              <a:t>2</a:t>
            </a:r>
            <a:r>
              <a:rPr lang="en-AU" sz="1600" b="0" i="0" kern="1200" dirty="0">
                <a:solidFill>
                  <a:schemeClr val="tx1"/>
                </a:solidFill>
                <a:effectLst/>
                <a:latin typeface="Public Sans" pitchFamily="2" charset="0"/>
                <a:ea typeface="+mn-ea"/>
                <a:cs typeface="+mn-cs"/>
              </a:rPr>
              <a:t> levels increase the temperature increases.</a:t>
            </a:r>
            <a:br>
              <a:rPr lang="en-AU" dirty="0"/>
            </a:br>
            <a:endParaRPr lang="en-AU" dirty="0"/>
          </a:p>
        </p:txBody>
      </p:sp>
      <p:sp>
        <p:nvSpPr>
          <p:cNvPr id="4" name="Slide Number Placeholder 3">
            <a:extLst>
              <a:ext uri="{FF2B5EF4-FFF2-40B4-BE49-F238E27FC236}">
                <a16:creationId xmlns:a16="http://schemas.microsoft.com/office/drawing/2014/main" id="{676E3331-FAC1-E3B3-D464-5C09C98C5295}"/>
              </a:ext>
            </a:extLst>
          </p:cNvPr>
          <p:cNvSpPr>
            <a:spLocks noGrp="1"/>
          </p:cNvSpPr>
          <p:nvPr>
            <p:ph type="sldNum" sz="quarter" idx="5"/>
          </p:nvPr>
        </p:nvSpPr>
        <p:spPr/>
        <p:txBody>
          <a:bodyPr/>
          <a:lstStyle/>
          <a:p>
            <a:fld id="{B07158C4-A119-4B78-9DE8-A50001BC31DC}" type="slidenum">
              <a:rPr lang="en-AU" smtClean="0"/>
              <a:pPr/>
              <a:t>71</a:t>
            </a:fld>
            <a:endParaRPr lang="en-AU"/>
          </a:p>
        </p:txBody>
      </p:sp>
    </p:spTree>
    <p:extLst>
      <p:ext uri="{BB962C8B-B14F-4D97-AF65-F5344CB8AC3E}">
        <p14:creationId xmlns:p14="http://schemas.microsoft.com/office/powerpoint/2010/main" val="33069206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Scientists compare evidence from multiple sources. The first dataset showed atmospheric CO₂ concentrations over the past 800 000 years. It reveals regular natural cycles, followed by a rapid increase in recent centuries. The second dataset compared carbon dioxide concentrations with reconstructed temperatures over the same period. The two variables show remarkably similar long-term patterns. Scientists do not rely on these datasets alone. They compare them with modern atmospheric measurements, satellite observations, direct temperature records and many other independent datasets. When different datasets collected using different methods all point toward the same conclusion, confidence in the scientific claim increases.</a:t>
            </a:r>
          </a:p>
        </p:txBody>
      </p:sp>
      <p:sp>
        <p:nvSpPr>
          <p:cNvPr id="4" name="Slide Number Placeholder 3"/>
          <p:cNvSpPr>
            <a:spLocks noGrp="1"/>
          </p:cNvSpPr>
          <p:nvPr>
            <p:ph type="sldNum" sz="quarter" idx="5"/>
          </p:nvPr>
        </p:nvSpPr>
        <p:spPr/>
        <p:txBody>
          <a:bodyPr/>
          <a:lstStyle/>
          <a:p>
            <a:fld id="{B07158C4-A119-4B78-9DE8-A50001BC31DC}" type="slidenum">
              <a:rPr lang="en-AU" smtClean="0"/>
              <a:pPr/>
              <a:t>72</a:t>
            </a:fld>
            <a:endParaRPr lang="en-AU"/>
          </a:p>
        </p:txBody>
      </p:sp>
    </p:spTree>
    <p:extLst>
      <p:ext uri="{BB962C8B-B14F-4D97-AF65-F5344CB8AC3E}">
        <p14:creationId xmlns:p14="http://schemas.microsoft.com/office/powerpoint/2010/main" val="38553516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Large datasets can be used to make predictions. In this example NARCLIM2.0 modelling has been used to show the projected average temperature change for the Riverina Murray region in NSW. The model draws on large datasets</a:t>
            </a:r>
          </a:p>
          <a:p>
            <a:endParaRPr lang="en-AU" dirty="0"/>
          </a:p>
          <a:p>
            <a:r>
              <a:rPr lang="en-AU" dirty="0" err="1"/>
              <a:t>NARCliM</a:t>
            </a:r>
            <a:r>
              <a:rPr lang="en-AU" dirty="0"/>
              <a:t> is NSW’s regional climate modelling project. </a:t>
            </a:r>
            <a:r>
              <a:rPr lang="en-AU" dirty="0" err="1"/>
              <a:t>NARCliM</a:t>
            </a:r>
            <a:r>
              <a:rPr lang="en-AU" dirty="0"/>
              <a:t> combines carefully selected global and regional climate models through a process known as dynamical downscaling, to generate detailed, locally relevant climate projections. These simulate a range of plausible future climates. This data is intended to help the Riverina Murray communities understand and plan for the impacts of climate change on their infrastructure, environment and way of life; and to support informed planning, risk assessment and action. </a:t>
            </a:r>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This is an example of how governments, scientists and organisations use evidence from large datasets to inform policies and management decisions (supporting decision making).</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73</a:t>
            </a:fld>
            <a:endParaRPr lang="en-AU"/>
          </a:p>
        </p:txBody>
      </p:sp>
    </p:spTree>
    <p:extLst>
      <p:ext uri="{BB962C8B-B14F-4D97-AF65-F5344CB8AC3E}">
        <p14:creationId xmlns:p14="http://schemas.microsoft.com/office/powerpoint/2010/main" val="391859057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Large datasets allow comparisons between different locations, time periods or groups. </a:t>
            </a:r>
          </a:p>
          <a:p>
            <a:endParaRPr lang="en-AU" dirty="0"/>
          </a:p>
          <a:p>
            <a:r>
              <a:rPr lang="en-AU" dirty="0"/>
              <a:t>In the example on this slide ‘Our World in Data’ has created representations of data that it has accessed from other sources. This graphic show the Rotavirus death rate in children under 5 in 2016. Rotavirus is a contagious virus that can cause severe diarrhea. It is among one of the most common causes of death in children.</a:t>
            </a:r>
          </a:p>
          <a:p>
            <a:endParaRPr lang="en-AU" dirty="0"/>
          </a:p>
          <a:p>
            <a:r>
              <a:rPr lang="en-AU" dirty="0"/>
              <a:t>The representation shows a comparison of the number of deaths between different countries of the world using a colour code.</a:t>
            </a:r>
          </a:p>
        </p:txBody>
      </p:sp>
      <p:sp>
        <p:nvSpPr>
          <p:cNvPr id="4" name="Slide Number Placeholder 3"/>
          <p:cNvSpPr>
            <a:spLocks noGrp="1"/>
          </p:cNvSpPr>
          <p:nvPr>
            <p:ph type="sldNum" sz="quarter" idx="5"/>
          </p:nvPr>
        </p:nvSpPr>
        <p:spPr/>
        <p:txBody>
          <a:bodyPr/>
          <a:lstStyle/>
          <a:p>
            <a:fld id="{B07158C4-A119-4B78-9DE8-A50001BC31DC}" type="slidenum">
              <a:rPr lang="en-AU" smtClean="0"/>
              <a:pPr/>
              <a:t>74</a:t>
            </a:fld>
            <a:endParaRPr lang="en-AU"/>
          </a:p>
        </p:txBody>
      </p:sp>
    </p:spTree>
    <p:extLst>
      <p:ext uri="{BB962C8B-B14F-4D97-AF65-F5344CB8AC3E}">
        <p14:creationId xmlns:p14="http://schemas.microsoft.com/office/powerpoint/2010/main" val="4618206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contains animations to show one statement at a time. </a:t>
            </a:r>
          </a:p>
          <a:p>
            <a:endParaRPr lang="en-AU" b="1" dirty="0"/>
          </a:p>
          <a:p>
            <a:r>
              <a:rPr lang="en-AU" b="0" dirty="0"/>
              <a:t>Show students one statement at a time, ask students to indicate whether the statement is true or false by raising their hand or using mini whiteboards.</a:t>
            </a:r>
          </a:p>
          <a:p>
            <a:endParaRPr lang="en-AU" b="0" dirty="0"/>
          </a:p>
          <a:p>
            <a:r>
              <a:rPr lang="en-AU" b="1" dirty="0"/>
              <a:t>Sample responses</a:t>
            </a:r>
          </a:p>
          <a:p>
            <a:r>
              <a:rPr lang="en-AU" dirty="0"/>
              <a:t>1 </a:t>
            </a:r>
            <a:r>
              <a:rPr lang="en-AU" dirty="0">
                <a:sym typeface="Wingdings" panose="05000000000000000000" pitchFamily="2" charset="2"/>
              </a:rPr>
              <a:t> True</a:t>
            </a:r>
          </a:p>
          <a:p>
            <a:r>
              <a:rPr lang="en-AU" dirty="0">
                <a:sym typeface="Wingdings" panose="05000000000000000000" pitchFamily="2" charset="2"/>
              </a:rPr>
              <a:t>2  False – </a:t>
            </a:r>
            <a:r>
              <a:rPr lang="en-AU" sz="1600" b="0" kern="1200" dirty="0">
                <a:solidFill>
                  <a:schemeClr val="tx1"/>
                </a:solidFill>
                <a:effectLst/>
                <a:latin typeface="Public Sans" pitchFamily="2" charset="0"/>
                <a:ea typeface="+mn-ea"/>
                <a:cs typeface="+mn-cs"/>
              </a:rPr>
              <a:t>Large datasets can show strong correlations, but correlation does not prove causation because other variables may influence the results. A scientific investigation is needed to test whether one variable actually causes changes in another,   while accounting for other influencing variables.</a:t>
            </a:r>
            <a:r>
              <a:rPr lang="en-AU" b="0" dirty="0">
                <a:effectLst/>
              </a:rPr>
              <a:t> </a:t>
            </a:r>
          </a:p>
          <a:p>
            <a:r>
              <a:rPr lang="en-AU" sz="1600" kern="1200" dirty="0">
                <a:solidFill>
                  <a:schemeClr val="tx1"/>
                </a:solidFill>
                <a:effectLst/>
                <a:latin typeface="Public Sans" pitchFamily="2" charset="0"/>
                <a:ea typeface="+mn-ea"/>
                <a:cs typeface="+mn-cs"/>
              </a:rPr>
              <a:t> This is not clear. Why is there the need for an experimental design?</a:t>
            </a:r>
          </a:p>
          <a:p>
            <a:r>
              <a:rPr lang="en-AU" dirty="0">
                <a:sym typeface="Wingdings" panose="05000000000000000000" pitchFamily="2" charset="2"/>
              </a:rPr>
              <a:t>3  True</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75</a:t>
            </a:fld>
            <a:endParaRPr lang="en-AU"/>
          </a:p>
        </p:txBody>
      </p:sp>
    </p:spTree>
    <p:extLst>
      <p:ext uri="{BB962C8B-B14F-4D97-AF65-F5344CB8AC3E}">
        <p14:creationId xmlns:p14="http://schemas.microsoft.com/office/powerpoint/2010/main" val="15225992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To ensure the data is reliable, scientists use standardised methods so that measurements collected by different people, instruments or locations can be accurately compared.</a:t>
            </a:r>
          </a:p>
          <a:p>
            <a:r>
              <a:rPr lang="en-AU" dirty="0"/>
              <a:t>Data can be:</a:t>
            </a:r>
          </a:p>
          <a:p>
            <a:pPr marL="342900" indent="-342900">
              <a:buFont typeface="Arial" panose="020B0604020202020204" pitchFamily="34" charset="0"/>
              <a:buChar char="•"/>
            </a:pPr>
            <a:r>
              <a:rPr lang="en-AU" dirty="0"/>
              <a:t>gathered automatically using sensors, for example:</a:t>
            </a:r>
          </a:p>
          <a:p>
            <a:pPr marL="952485" lvl="1" indent="-342900">
              <a:buFont typeface="Arial" panose="020B0604020202020204" pitchFamily="34" charset="0"/>
              <a:buChar char="•"/>
            </a:pPr>
            <a:r>
              <a:rPr lang="en-AU" dirty="0"/>
              <a:t>Temperature sensors</a:t>
            </a:r>
          </a:p>
          <a:p>
            <a:pPr marL="952485" lvl="1" indent="-342900">
              <a:buFont typeface="Arial" panose="020B0604020202020204" pitchFamily="34" charset="0"/>
              <a:buChar char="•"/>
            </a:pPr>
            <a:r>
              <a:rPr lang="en-AU" dirty="0"/>
              <a:t>Light sensors</a:t>
            </a:r>
          </a:p>
          <a:p>
            <a:pPr marL="952485" lvl="1" indent="-342900">
              <a:buFont typeface="Arial" panose="020B0604020202020204" pitchFamily="34" charset="0"/>
              <a:buChar char="•"/>
            </a:pPr>
            <a:r>
              <a:rPr lang="en-AU" dirty="0"/>
              <a:t>Gas sensors</a:t>
            </a:r>
          </a:p>
          <a:p>
            <a:pPr marL="952485" lvl="1" indent="-342900">
              <a:buFont typeface="Arial" panose="020B0604020202020204" pitchFamily="34" charset="0"/>
              <a:buChar char="•"/>
            </a:pPr>
            <a:r>
              <a:rPr lang="en-AU" dirty="0"/>
              <a:t>River height sensors</a:t>
            </a:r>
          </a:p>
          <a:p>
            <a:pPr marL="952485" lvl="1" indent="-342900">
              <a:buFont typeface="Arial" panose="020B0604020202020204" pitchFamily="34" charset="0"/>
              <a:buChar char="•"/>
            </a:pPr>
            <a:r>
              <a:rPr lang="en-AU" dirty="0"/>
              <a:t>Air quality monitors</a:t>
            </a:r>
          </a:p>
          <a:p>
            <a:pPr marL="952485" lvl="1" indent="-342900">
              <a:buFont typeface="Arial" panose="020B0604020202020204" pitchFamily="34" charset="0"/>
              <a:buChar char="•"/>
            </a:pPr>
            <a:r>
              <a:rPr lang="en-AU" dirty="0"/>
              <a:t>Weather stations</a:t>
            </a:r>
          </a:p>
          <a:p>
            <a:pPr marL="952485" lvl="1" indent="-342900">
              <a:buFont typeface="Arial" panose="020B0604020202020204" pitchFamily="34" charset="0"/>
              <a:buChar char="•"/>
            </a:pPr>
            <a:endParaRPr lang="en-AU" dirty="0"/>
          </a:p>
          <a:p>
            <a:pPr marL="342900" indent="-342900">
              <a:buFont typeface="Arial" panose="020B0604020202020204" pitchFamily="34" charset="0"/>
              <a:buChar char="•"/>
            </a:pPr>
            <a:r>
              <a:rPr lang="en-AU" dirty="0"/>
              <a:t>collected by satellites. Data collected by satellites includes:</a:t>
            </a:r>
          </a:p>
          <a:p>
            <a:pPr marL="952485" lvl="1" indent="-342900">
              <a:buFont typeface="Arial" panose="020B0604020202020204" pitchFamily="34" charset="0"/>
              <a:buChar char="•"/>
            </a:pPr>
            <a:r>
              <a:rPr lang="en-AU" dirty="0"/>
              <a:t>Surface temperature</a:t>
            </a:r>
          </a:p>
          <a:p>
            <a:pPr marL="952485" lvl="1" indent="-342900">
              <a:buFont typeface="Arial" panose="020B0604020202020204" pitchFamily="34" charset="0"/>
              <a:buChar char="•"/>
            </a:pPr>
            <a:r>
              <a:rPr lang="en-AU" dirty="0"/>
              <a:t>Cloud cover</a:t>
            </a:r>
          </a:p>
          <a:p>
            <a:pPr marL="952485" lvl="1" indent="-342900">
              <a:buFont typeface="Arial" panose="020B0604020202020204" pitchFamily="34" charset="0"/>
              <a:buChar char="•"/>
            </a:pPr>
            <a:r>
              <a:rPr lang="en-AU" dirty="0"/>
              <a:t>Vegetation</a:t>
            </a:r>
          </a:p>
          <a:p>
            <a:pPr marL="609585" lvl="1" indent="0">
              <a:buFont typeface="Arial" panose="020B0604020202020204" pitchFamily="34" charset="0"/>
              <a:buNone/>
            </a:pPr>
            <a:endParaRPr lang="en-AU" dirty="0"/>
          </a:p>
          <a:p>
            <a:pPr marL="342900" indent="-342900">
              <a:buFont typeface="Arial" panose="020B0604020202020204" pitchFamily="34" charset="0"/>
              <a:buChar char="•"/>
            </a:pPr>
            <a:r>
              <a:rPr lang="en-AU" dirty="0"/>
              <a:t>collected by scientists in field investigations, for example:</a:t>
            </a:r>
          </a:p>
          <a:p>
            <a:pPr marL="952485" lvl="1" indent="-342900">
              <a:buFont typeface="Arial" panose="020B0604020202020204" pitchFamily="34" charset="0"/>
              <a:buChar char="•"/>
            </a:pPr>
            <a:r>
              <a:rPr lang="en-AU" dirty="0"/>
              <a:t>Bird counts</a:t>
            </a:r>
          </a:p>
          <a:p>
            <a:pPr marL="952485" lvl="1" indent="-342900">
              <a:buFont typeface="Arial" panose="020B0604020202020204" pitchFamily="34" charset="0"/>
              <a:buChar char="•"/>
            </a:pPr>
            <a:r>
              <a:rPr lang="en-AU" dirty="0"/>
              <a:t>Water quality testing such as turbidity</a:t>
            </a:r>
          </a:p>
          <a:p>
            <a:pPr marL="952485" lvl="1" indent="-342900">
              <a:buFont typeface="Arial" panose="020B0604020202020204" pitchFamily="34" charset="0"/>
              <a:buChar char="•"/>
            </a:pPr>
            <a:r>
              <a:rPr lang="en-AU" dirty="0"/>
              <a:t>Quadrat sampling to measure abundance of organisms</a:t>
            </a:r>
          </a:p>
          <a:p>
            <a:pPr marL="952485" lvl="1" indent="-342900">
              <a:buFont typeface="Arial" panose="020B0604020202020204" pitchFamily="34" charset="0"/>
              <a:buChar char="•"/>
            </a:pPr>
            <a:r>
              <a:rPr lang="en-AU" dirty="0"/>
              <a:t>Transect sampling to measure distribution of organisms</a:t>
            </a:r>
          </a:p>
          <a:p>
            <a:pPr marL="609585" lvl="1" indent="0">
              <a:buFont typeface="Arial" panose="020B0604020202020204" pitchFamily="34" charset="0"/>
              <a:buNone/>
            </a:pPr>
            <a:endParaRPr lang="en-AU" dirty="0"/>
          </a:p>
          <a:p>
            <a:pPr marL="342900" indent="-342900">
              <a:buFont typeface="Arial" panose="020B0604020202020204" pitchFamily="34" charset="0"/>
              <a:buChar char="•"/>
            </a:pPr>
            <a:r>
              <a:rPr lang="en-AU" dirty="0"/>
              <a:t>collected in laboratories with specialised instruments</a:t>
            </a:r>
          </a:p>
          <a:p>
            <a:pPr marL="952485" lvl="1" indent="-342900">
              <a:buFont typeface="Arial" panose="020B0604020202020204" pitchFamily="34" charset="0"/>
              <a:buChar char="•"/>
            </a:pPr>
            <a:r>
              <a:rPr lang="en-AU" dirty="0"/>
              <a:t>Blood test results</a:t>
            </a:r>
          </a:p>
          <a:p>
            <a:pPr marL="952485" lvl="1" indent="-342900">
              <a:buFont typeface="Arial" panose="020B0604020202020204" pitchFamily="34" charset="0"/>
              <a:buChar char="•"/>
            </a:pPr>
            <a:r>
              <a:rPr lang="en-AU" dirty="0"/>
              <a:t>Chemical composition of ice cores</a:t>
            </a:r>
          </a:p>
          <a:p>
            <a:pPr marL="952485" lvl="1" indent="-342900">
              <a:buFont typeface="Arial" panose="020B0604020202020204" pitchFamily="34" charset="0"/>
              <a:buChar char="•"/>
            </a:pPr>
            <a:r>
              <a:rPr lang="en-AU" dirty="0"/>
              <a:t>Drinking water analysis</a:t>
            </a:r>
          </a:p>
          <a:p>
            <a:pPr marL="952485" lvl="1" indent="-342900">
              <a:buFont typeface="Arial" panose="020B0604020202020204" pitchFamily="34" charset="0"/>
              <a:buChar char="•"/>
            </a:pPr>
            <a:endParaRPr lang="en-AU" dirty="0"/>
          </a:p>
          <a:p>
            <a:pPr marL="342900" indent="-342900">
              <a:buFont typeface="Arial" panose="020B0604020202020204" pitchFamily="34" charset="0"/>
              <a:buChar char="•"/>
            </a:pPr>
            <a:r>
              <a:rPr lang="en-AU" dirty="0"/>
              <a:t>collated in through reporting, for example</a:t>
            </a:r>
          </a:p>
          <a:p>
            <a:pPr marL="952485" lvl="1" indent="-342900">
              <a:buFont typeface="Arial" panose="020B0604020202020204" pitchFamily="34" charset="0"/>
              <a:buChar char="•"/>
            </a:pPr>
            <a:r>
              <a:rPr lang="en-AU" dirty="0"/>
              <a:t>Disease notifications</a:t>
            </a:r>
          </a:p>
          <a:p>
            <a:pPr marL="952485" lvl="1" indent="-342900">
              <a:buFont typeface="Arial" panose="020B0604020202020204" pitchFamily="34" charset="0"/>
              <a:buChar char="•"/>
            </a:pPr>
            <a:r>
              <a:rPr lang="en-AU" dirty="0"/>
              <a:t>Vaccination data</a:t>
            </a:r>
          </a:p>
          <a:p>
            <a:pPr marL="952485" lvl="1" indent="-342900">
              <a:buFont typeface="Arial" panose="020B0604020202020204" pitchFamily="34" charset="0"/>
              <a:buChar char="•"/>
            </a:pPr>
            <a:endParaRPr lang="en-AU" dirty="0"/>
          </a:p>
          <a:p>
            <a:pPr marL="342900" lvl="0" indent="-342900">
              <a:buFont typeface="Arial" panose="020B0604020202020204" pitchFamily="34" charset="0"/>
              <a:buChar char="•"/>
            </a:pPr>
            <a:r>
              <a:rPr lang="en-AU" dirty="0"/>
              <a:t>Collected by citizen scientists</a:t>
            </a:r>
          </a:p>
          <a:p>
            <a:pPr marL="952485" lvl="1" indent="-342900">
              <a:buFont typeface="Arial" panose="020B0604020202020204" pitchFamily="34" charset="0"/>
              <a:buChar char="•"/>
            </a:pPr>
            <a:r>
              <a:rPr lang="en-AU" dirty="0"/>
              <a:t>All of us can contribute to the collection of data through citizen science projects. An example is </a:t>
            </a:r>
            <a:r>
              <a:rPr lang="en-AU" dirty="0" err="1"/>
              <a:t>FrogID</a:t>
            </a:r>
            <a:r>
              <a:rPr lang="en-AU" dirty="0"/>
              <a:t>. </a:t>
            </a:r>
            <a:r>
              <a:rPr lang="en-AU" dirty="0" err="1"/>
              <a:t>FrogID</a:t>
            </a:r>
            <a:r>
              <a:rPr lang="en-AU" dirty="0"/>
              <a:t> is a nationwide citizen science project that uses a free smartphone app to capture frog calls, providing vital data for scientists to understand and conserve frog populations and their environments across Australia.</a:t>
            </a:r>
          </a:p>
          <a:p>
            <a:pPr marL="0" indent="0">
              <a:buFont typeface="Arial" panose="020B0604020202020204" pitchFamily="34" charset="0"/>
              <a:buNone/>
            </a:pPr>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76</a:t>
            </a:fld>
            <a:endParaRPr lang="en-AU"/>
          </a:p>
        </p:txBody>
      </p:sp>
    </p:spTree>
    <p:extLst>
      <p:ext uri="{BB962C8B-B14F-4D97-AF65-F5344CB8AC3E}">
        <p14:creationId xmlns:p14="http://schemas.microsoft.com/office/powerpoint/2010/main" val="22744650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61D04-4E04-3AE3-8DEE-B4A728984B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F2092B-04A0-01F9-AC43-916BC0676D4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11245E3-A730-5008-7020-4F02942E120C}"/>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2.2 Descriptive statistics techniques.</a:t>
            </a:r>
            <a:endParaRPr lang="en-AU" b="0"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751B65D-0BA8-A512-63C1-306B7E3992B4}"/>
              </a:ext>
            </a:extLst>
          </p:cNvPr>
          <p:cNvSpPr>
            <a:spLocks noGrp="1"/>
          </p:cNvSpPr>
          <p:nvPr>
            <p:ph type="sldNum" sz="quarter" idx="5"/>
          </p:nvPr>
        </p:nvSpPr>
        <p:spPr/>
        <p:txBody>
          <a:bodyPr/>
          <a:lstStyle/>
          <a:p>
            <a:fld id="{D09C5488-DD16-4714-9519-7BE21BA11D4E}" type="slidenum">
              <a:rPr lang="en-AU" smtClean="0"/>
              <a:t>77</a:t>
            </a:fld>
            <a:endParaRPr lang="en-AU"/>
          </a:p>
        </p:txBody>
      </p:sp>
    </p:spTree>
    <p:extLst>
      <p:ext uri="{BB962C8B-B14F-4D97-AF65-F5344CB8AC3E}">
        <p14:creationId xmlns:p14="http://schemas.microsoft.com/office/powerpoint/2010/main" val="421766680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 </a:t>
            </a:r>
            <a:endParaRPr lang="en-AU"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This slide has animations.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b="0"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b="0" dirty="0"/>
              <a:t>Click on the tiles under the </a:t>
            </a:r>
            <a:r>
              <a:rPr lang="en-AU" sz="1600" b="1" dirty="0"/>
              <a:t>Word bank </a:t>
            </a:r>
            <a:r>
              <a:rPr lang="en-AU" sz="1600" b="0" dirty="0"/>
              <a:t>(in any order) </a:t>
            </a:r>
            <a:r>
              <a:rPr lang="en-AU" sz="1600" b="1" dirty="0"/>
              <a:t> </a:t>
            </a:r>
            <a:r>
              <a:rPr lang="en-AU" sz="1600" b="0" dirty="0"/>
              <a:t>to match it to its meaning.</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t>Ask students to match the term to the definition to determine their prior knowledge of what a mean, mode and range are.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78</a:t>
            </a:fld>
            <a:endParaRPr lang="en-AU"/>
          </a:p>
        </p:txBody>
      </p:sp>
    </p:spTree>
    <p:extLst>
      <p:ext uri="{BB962C8B-B14F-4D97-AF65-F5344CB8AC3E}">
        <p14:creationId xmlns:p14="http://schemas.microsoft.com/office/powerpoint/2010/main" val="42600493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b="0" dirty="0"/>
          </a:p>
          <a:p>
            <a:r>
              <a:rPr lang="en-AU" b="0" dirty="0"/>
              <a:t>Display this on the board while students are using Microsoft Excel to calculate the mean, mean, mode and range in Microsoft Excel. Dataset shows air temperature in degrees Celsius across a period of ten consecutive days.</a:t>
            </a:r>
          </a:p>
          <a:p>
            <a:endParaRPr lang="en-AU" b="0" dirty="0"/>
          </a:p>
          <a:p>
            <a:r>
              <a:rPr lang="en-AU" b="0" dirty="0"/>
              <a:t>Sample answers are provided on the slide, </a:t>
            </a:r>
            <a:r>
              <a:rPr lang="en-AU" b="1" dirty="0"/>
              <a:t>*CLICK* </a:t>
            </a:r>
            <a:r>
              <a:rPr lang="en-AU" b="0" dirty="0"/>
              <a:t>to reveal each answer one at a time for the mean, mode and range.</a:t>
            </a:r>
          </a:p>
        </p:txBody>
      </p:sp>
      <p:sp>
        <p:nvSpPr>
          <p:cNvPr id="4" name="Slide Number Placeholder 3"/>
          <p:cNvSpPr>
            <a:spLocks noGrp="1"/>
          </p:cNvSpPr>
          <p:nvPr>
            <p:ph type="sldNum" sz="quarter" idx="5"/>
          </p:nvPr>
        </p:nvSpPr>
        <p:spPr/>
        <p:txBody>
          <a:bodyPr/>
          <a:lstStyle/>
          <a:p>
            <a:fld id="{B07158C4-A119-4B78-9DE8-A50001BC31DC}" type="slidenum">
              <a:rPr lang="en-AU" smtClean="0"/>
              <a:pPr/>
              <a:t>79</a:t>
            </a:fld>
            <a:endParaRPr lang="en-AU"/>
          </a:p>
        </p:txBody>
      </p:sp>
    </p:spTree>
    <p:extLst>
      <p:ext uri="{BB962C8B-B14F-4D97-AF65-F5344CB8AC3E}">
        <p14:creationId xmlns:p14="http://schemas.microsoft.com/office/powerpoint/2010/main" val="1016986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b="1" dirty="0"/>
          </a:p>
          <a:p>
            <a:r>
              <a:rPr lang="en-AU" b="0" dirty="0"/>
              <a:t>Define descriptive statistics and analysis using the definitions on the slide. To distinguish between the terms, inform students that descriptive statistics is the process or activity of describing data, the part where we do the calculations such as calculating the mean, median, mode, range, standard deviation etc. These are the calculated values that summarise data.</a:t>
            </a:r>
          </a:p>
          <a:p>
            <a:endParaRPr lang="en-AU" b="0" dirty="0"/>
          </a:p>
          <a:p>
            <a:r>
              <a:rPr lang="en-AU" b="0" dirty="0"/>
              <a:t>Descriptive analysis is the bigger picture, it is what we do with the numbers such as spotting patterns or explaining what the results mean. This is the explanation or interpretation of those statistics.</a:t>
            </a:r>
          </a:p>
          <a:p>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80</a:t>
            </a:fld>
            <a:endParaRPr lang="en-AU"/>
          </a:p>
        </p:txBody>
      </p:sp>
    </p:spTree>
    <p:extLst>
      <p:ext uri="{BB962C8B-B14F-4D97-AF65-F5344CB8AC3E}">
        <p14:creationId xmlns:p14="http://schemas.microsoft.com/office/powerpoint/2010/main" val="11236030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9AF5E-BF00-2E5D-49A2-042C98C36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86002C-4FA1-80C7-9FE8-8D66CEADFDE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ACBAE2E-BBEF-234D-0E19-CAA0A24952AC}"/>
              </a:ext>
            </a:extLst>
          </p:cNvPr>
          <p:cNvSpPr>
            <a:spLocks noGrp="1"/>
          </p:cNvSpPr>
          <p:nvPr>
            <p:ph type="body" idx="1"/>
          </p:nvPr>
        </p:nvSpPr>
        <p:spPr/>
        <p:txBody>
          <a:bodyPr/>
          <a:lstStyle/>
          <a:p>
            <a:r>
              <a:rPr lang="en-AU" b="1" dirty="0"/>
              <a:t>Teacher notes:</a:t>
            </a:r>
          </a:p>
          <a:p>
            <a:endParaRPr lang="en-AU" b="1" dirty="0"/>
          </a:p>
          <a:p>
            <a:r>
              <a:rPr lang="en-AU" b="0" dirty="0"/>
              <a:t>Use the examples on the slide to distinguish between descriptive statistics (the mean, standard deviation, P25% and median), and the descriptive analysis.</a:t>
            </a:r>
          </a:p>
        </p:txBody>
      </p:sp>
      <p:sp>
        <p:nvSpPr>
          <p:cNvPr id="4" name="Slide Number Placeholder 3">
            <a:extLst>
              <a:ext uri="{FF2B5EF4-FFF2-40B4-BE49-F238E27FC236}">
                <a16:creationId xmlns:a16="http://schemas.microsoft.com/office/drawing/2014/main" id="{408AADFE-F4AB-3DE9-31FC-DEF815654B0B}"/>
              </a:ext>
            </a:extLst>
          </p:cNvPr>
          <p:cNvSpPr>
            <a:spLocks noGrp="1"/>
          </p:cNvSpPr>
          <p:nvPr>
            <p:ph type="sldNum" sz="quarter" idx="5"/>
          </p:nvPr>
        </p:nvSpPr>
        <p:spPr/>
        <p:txBody>
          <a:bodyPr/>
          <a:lstStyle/>
          <a:p>
            <a:fld id="{B07158C4-A119-4B78-9DE8-A50001BC31DC}" type="slidenum">
              <a:rPr lang="en-AU" smtClean="0"/>
              <a:pPr/>
              <a:t>81</a:t>
            </a:fld>
            <a:endParaRPr lang="en-AU"/>
          </a:p>
        </p:txBody>
      </p:sp>
    </p:spTree>
    <p:extLst>
      <p:ext uri="{BB962C8B-B14F-4D97-AF65-F5344CB8AC3E}">
        <p14:creationId xmlns:p14="http://schemas.microsoft.com/office/powerpoint/2010/main" val="163504088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endParaRPr lang="en-AU" dirty="0"/>
          </a:p>
          <a:p>
            <a:r>
              <a:rPr lang="en-AU" b="0" dirty="0"/>
              <a:t>Teach students that the median is and what it can tell them about a dataset using the information on the slide.</a:t>
            </a:r>
          </a:p>
          <a:p>
            <a:endParaRPr lang="en-AU" b="0" dirty="0"/>
          </a:p>
          <a:p>
            <a:endParaRPr lang="en-AU" b="0"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82</a:t>
            </a:fld>
            <a:endParaRPr lang="en-AU"/>
          </a:p>
        </p:txBody>
      </p:sp>
    </p:spTree>
    <p:extLst>
      <p:ext uri="{BB962C8B-B14F-4D97-AF65-F5344CB8AC3E}">
        <p14:creationId xmlns:p14="http://schemas.microsoft.com/office/powerpoint/2010/main" val="30660376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contains animations.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kern="1200" dirty="0">
              <a:solidFill>
                <a:schemeClr val="tx1"/>
              </a:solidFill>
              <a:effectLst/>
              <a:latin typeface="Public Sans" pitchFamily="2"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dirty="0">
                <a:solidFill>
                  <a:schemeClr val="tx1"/>
                </a:solidFill>
                <a:effectLst/>
                <a:latin typeface="Public Sans" pitchFamily="2" charset="0"/>
                <a:ea typeface="+mn-ea"/>
                <a:cs typeface="+mn-cs"/>
              </a:rPr>
              <a:t>Differentiate how the median is calculated depending on whether a dataset has an odd or even number of data points.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kern="1200" dirty="0">
              <a:solidFill>
                <a:schemeClr val="tx1"/>
              </a:solidFill>
              <a:effectLst/>
              <a:latin typeface="Public Sans" pitchFamily="2"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dirty="0">
                <a:solidFill>
                  <a:schemeClr val="tx1"/>
                </a:solidFill>
                <a:effectLst/>
                <a:latin typeface="Public Sans" pitchFamily="2" charset="0"/>
                <a:ea typeface="+mn-ea"/>
                <a:cs typeface="+mn-cs"/>
              </a:rPr>
              <a:t>If the number of data points is odd, the median is the middle value.</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The example contains 7 numbers, 7 is an odd number.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6 is the ‘middle number’ (CLICK to put a box around the middle number)</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Therefore 6 is the median in this data set.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sz="1600" kern="1200" dirty="0">
              <a:solidFill>
                <a:schemeClr val="tx1"/>
              </a:solidFill>
              <a:effectLst/>
              <a:latin typeface="Public Sans" pitchFamily="2" charset="0"/>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sz="1600" kern="1200" dirty="0">
                <a:solidFill>
                  <a:schemeClr val="tx1"/>
                </a:solidFill>
                <a:effectLst/>
                <a:latin typeface="Public Sans" pitchFamily="2" charset="0"/>
                <a:ea typeface="+mn-ea"/>
                <a:cs typeface="+mn-cs"/>
              </a:rPr>
              <a:t>If the number of data points is even, the median is the mean of the middle 2 data points.</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The example contains 8 numbers, 8 is an even number.</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5 &amp; 6 are the middle numbers (CLICK to put a box around the middle numbers)</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We add these together and divide them by 2 to determine the median of this data set</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There fore the median is 5.5. (CLICK to reveal the median)</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83</a:t>
            </a:fld>
            <a:endParaRPr lang="en-AU"/>
          </a:p>
        </p:txBody>
      </p:sp>
    </p:spTree>
    <p:extLst>
      <p:ext uri="{BB962C8B-B14F-4D97-AF65-F5344CB8AC3E}">
        <p14:creationId xmlns:p14="http://schemas.microsoft.com/office/powerpoint/2010/main" val="32741967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dirty="0"/>
          </a:p>
          <a:p>
            <a:r>
              <a:rPr lang="en-AU" dirty="0"/>
              <a:t>Use this check for understanding to check students have understood the two methods of determining the median of a data set. </a:t>
            </a:r>
          </a:p>
          <a:p>
            <a:endParaRPr lang="en-AU" dirty="0"/>
          </a:p>
          <a:p>
            <a:r>
              <a:rPr lang="en-AU" b="1" dirty="0"/>
              <a:t>CLICK </a:t>
            </a:r>
            <a:r>
              <a:rPr lang="en-AU" dirty="0"/>
              <a:t>to reveal the worked answer for question 1.</a:t>
            </a:r>
          </a:p>
          <a:p>
            <a:r>
              <a:rPr lang="en-AU" b="1" dirty="0"/>
              <a:t>CLICK</a:t>
            </a:r>
            <a:r>
              <a:rPr lang="en-AU" dirty="0"/>
              <a:t> to reveal question 2.</a:t>
            </a:r>
          </a:p>
          <a:p>
            <a:r>
              <a:rPr lang="en-AU" b="1" dirty="0"/>
              <a:t>CLICK</a:t>
            </a:r>
            <a:r>
              <a:rPr lang="en-AU" dirty="0"/>
              <a:t> to reveal the worked example for question 2.</a:t>
            </a:r>
          </a:p>
        </p:txBody>
      </p:sp>
      <p:sp>
        <p:nvSpPr>
          <p:cNvPr id="4" name="Slide Number Placeholder 3"/>
          <p:cNvSpPr>
            <a:spLocks noGrp="1"/>
          </p:cNvSpPr>
          <p:nvPr>
            <p:ph type="sldNum" sz="quarter" idx="5"/>
          </p:nvPr>
        </p:nvSpPr>
        <p:spPr/>
        <p:txBody>
          <a:bodyPr/>
          <a:lstStyle/>
          <a:p>
            <a:fld id="{B07158C4-A119-4B78-9DE8-A50001BC31DC}" type="slidenum">
              <a:rPr lang="en-AU" smtClean="0"/>
              <a:pPr/>
              <a:t>84</a:t>
            </a:fld>
            <a:endParaRPr lang="en-AU"/>
          </a:p>
        </p:txBody>
      </p:sp>
    </p:spTree>
    <p:extLst>
      <p:ext uri="{BB962C8B-B14F-4D97-AF65-F5344CB8AC3E}">
        <p14:creationId xmlns:p14="http://schemas.microsoft.com/office/powerpoint/2010/main" val="320179174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Unpack the scenario on the slide with students:</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t>A biology class measured the number of seeds produced by 11 bean plants.</a:t>
            </a:r>
          </a:p>
          <a:p>
            <a:pPr marL="0" indent="0">
              <a:buFont typeface="Arial" panose="020B0604020202020204" pitchFamily="34" charset="0"/>
              <a:buNone/>
            </a:pPr>
            <a:endParaRPr lang="en-AU" dirty="0"/>
          </a:p>
          <a:p>
            <a:pPr marL="0" indent="0">
              <a:buFont typeface="Arial" panose="020B0604020202020204" pitchFamily="34" charset="0"/>
              <a:buNone/>
            </a:pPr>
            <a:r>
              <a:rPr lang="en-AU" dirty="0"/>
              <a:t>Point out that the raw data shows the plant number and the number of seeds that it produced. </a:t>
            </a:r>
          </a:p>
          <a:p>
            <a:pPr marL="0" indent="0">
              <a:buFont typeface="Arial" panose="020B0604020202020204" pitchFamily="34" charset="0"/>
              <a:buNone/>
            </a:pPr>
            <a:endParaRPr lang="en-AU" dirty="0"/>
          </a:p>
          <a:p>
            <a:pPr marL="0" indent="0">
              <a:buFont typeface="Arial" panose="020B0604020202020204" pitchFamily="34" charset="0"/>
              <a:buNone/>
            </a:pPr>
            <a:r>
              <a:rPr lang="en-AU" dirty="0"/>
              <a:t>Draw students’ attention to the descriptive statistics for this data.</a:t>
            </a:r>
          </a:p>
          <a:p>
            <a:pPr marL="285750" indent="-285750">
              <a:buFont typeface="Arial" panose="020B0604020202020204" pitchFamily="34" charset="0"/>
              <a:buChar char="•"/>
            </a:pPr>
            <a:r>
              <a:rPr lang="en-AU" dirty="0"/>
              <a:t>The mean is 26.7 seeds</a:t>
            </a:r>
          </a:p>
          <a:p>
            <a:pPr marL="285750" indent="-285750">
              <a:buFont typeface="Arial" panose="020B0604020202020204" pitchFamily="34" charset="0"/>
              <a:buChar char="•"/>
            </a:pPr>
            <a:r>
              <a:rPr lang="en-AU" dirty="0"/>
              <a:t>The median is 22 seeds</a:t>
            </a:r>
          </a:p>
          <a:p>
            <a:pPr marL="285750" indent="-285750">
              <a:buFont typeface="Arial" panose="020B0604020202020204" pitchFamily="34" charset="0"/>
              <a:buChar char="•"/>
            </a:pPr>
            <a:endParaRPr lang="en-AU" dirty="0"/>
          </a:p>
          <a:p>
            <a:pPr marL="0" indent="0">
              <a:buFont typeface="Arial" panose="020B0604020202020204" pitchFamily="34" charset="0"/>
              <a:buNone/>
            </a:pPr>
            <a:r>
              <a:rPr lang="en-AU" dirty="0"/>
              <a:t>Ask students which value do they think is more useful if you were advising a farmer about the yield (amount of seed produced) of this plant. Lead students realise that the mean is distorted by the outlier, plant 2, which produced 80 seeds. </a:t>
            </a:r>
          </a:p>
          <a:p>
            <a:pPr marL="0" indent="0">
              <a:buFont typeface="Arial" panose="020B0604020202020204" pitchFamily="34" charset="0"/>
              <a:buNone/>
            </a:pPr>
            <a:endParaRPr lang="en-AU" dirty="0"/>
          </a:p>
          <a:p>
            <a:pPr marL="0" indent="0">
              <a:buFont typeface="Arial" panose="020B0604020202020204" pitchFamily="34" charset="0"/>
              <a:buNone/>
            </a:pPr>
            <a:r>
              <a:rPr lang="en-AU" dirty="0"/>
              <a:t>Students will notice that most plants produced between 18 and 25 seeds, yet the mean suggests the "average" plant produced nearly 27 seeds. This occurs because one unusually productive plant (80 seeds) pulls the mean upwards. The median (22 seeds) better represents the centre of the data because it is not influenced by the outlier.</a:t>
            </a:r>
          </a:p>
        </p:txBody>
      </p:sp>
      <p:sp>
        <p:nvSpPr>
          <p:cNvPr id="4" name="Slide Number Placeholder 3"/>
          <p:cNvSpPr>
            <a:spLocks noGrp="1"/>
          </p:cNvSpPr>
          <p:nvPr>
            <p:ph type="sldNum" sz="quarter" idx="5"/>
          </p:nvPr>
        </p:nvSpPr>
        <p:spPr/>
        <p:txBody>
          <a:bodyPr/>
          <a:lstStyle/>
          <a:p>
            <a:fld id="{B07158C4-A119-4B78-9DE8-A50001BC31DC}" type="slidenum">
              <a:rPr lang="en-AU" smtClean="0"/>
              <a:pPr/>
              <a:t>85</a:t>
            </a:fld>
            <a:endParaRPr lang="en-AU"/>
          </a:p>
        </p:txBody>
      </p:sp>
    </p:spTree>
    <p:extLst>
      <p:ext uri="{BB962C8B-B14F-4D97-AF65-F5344CB8AC3E}">
        <p14:creationId xmlns:p14="http://schemas.microsoft.com/office/powerpoint/2010/main" val="89295955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4A4B8-9BAA-893B-A89F-E5DC7311F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908E8-C76A-74C0-67AB-A78D18DAFE8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73C94B6-69D5-B4E8-90A5-577F7ABDF1E0}"/>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1" dirty="0"/>
          </a:p>
          <a:p>
            <a:r>
              <a:rPr lang="en-AU" b="0" dirty="0"/>
              <a:t>Teach students that the standard deviation is and what it can tell them about a dataset using the information on the slide.</a:t>
            </a:r>
          </a:p>
          <a:p>
            <a:endParaRPr lang="en-AU" b="0" dirty="0"/>
          </a:p>
        </p:txBody>
      </p:sp>
      <p:sp>
        <p:nvSpPr>
          <p:cNvPr id="4" name="Slide Number Placeholder 3">
            <a:extLst>
              <a:ext uri="{FF2B5EF4-FFF2-40B4-BE49-F238E27FC236}">
                <a16:creationId xmlns:a16="http://schemas.microsoft.com/office/drawing/2014/main" id="{E21F2928-24F3-25F6-E14A-A0E97F3239E5}"/>
              </a:ext>
            </a:extLst>
          </p:cNvPr>
          <p:cNvSpPr>
            <a:spLocks noGrp="1"/>
          </p:cNvSpPr>
          <p:nvPr>
            <p:ph type="sldNum" sz="quarter" idx="5"/>
          </p:nvPr>
        </p:nvSpPr>
        <p:spPr/>
        <p:txBody>
          <a:bodyPr/>
          <a:lstStyle/>
          <a:p>
            <a:fld id="{B07158C4-A119-4B78-9DE8-A50001BC31DC}" type="slidenum">
              <a:rPr lang="en-AU" smtClean="0"/>
              <a:pPr/>
              <a:t>86</a:t>
            </a:fld>
            <a:endParaRPr lang="en-AU"/>
          </a:p>
        </p:txBody>
      </p:sp>
    </p:spTree>
    <p:extLst>
      <p:ext uri="{BB962C8B-B14F-4D97-AF65-F5344CB8AC3E}">
        <p14:creationId xmlns:p14="http://schemas.microsoft.com/office/powerpoint/2010/main" val="7258999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b="1" dirty="0"/>
          </a:p>
          <a:p>
            <a:pPr marL="0" lvl="0" indent="0">
              <a:buFont typeface="Arial" panose="020B0604020202020204" pitchFamily="34" charset="0"/>
              <a:buNone/>
            </a:pPr>
            <a:r>
              <a:rPr lang="en-AU" b="0" dirty="0"/>
              <a:t>Dataset for use when unpacking standard deviation. Points to discuss are below:</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Both groups have the same mean of 6000 steps per day.</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While the mean shows the typical daily steps, it does not reveal how consistent those steps are from one day to the next. Standard deviation provides this extra detail by showing how much individual values deviate from the mean.</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Group A has a smaller standard deviation (70.7) than Group B (228.0).</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The standard deviation for Group A is small relative to the mean, indicating that most days the number of steps taken is close to the mean of 6000. This shows there is little variation, and the dataset is consistent.</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The standard deviation for Group B is much larger relative to the mean, indicating that most days the number of steps taken can vary widely. Some days they may walk far fewer steps that the average of 6000, while other times they may walk far more. This shows there is more variation, and the dataset is less consistent.</a:t>
            </a:r>
          </a:p>
          <a:p>
            <a:endParaRPr lang="en-AU" b="0"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87</a:t>
            </a:fld>
            <a:endParaRPr lang="en-AU"/>
          </a:p>
        </p:txBody>
      </p:sp>
    </p:spTree>
    <p:extLst>
      <p:ext uri="{BB962C8B-B14F-4D97-AF65-F5344CB8AC3E}">
        <p14:creationId xmlns:p14="http://schemas.microsoft.com/office/powerpoint/2010/main" val="75392706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br>
              <a:rPr lang="en-AU" dirty="0"/>
            </a:br>
            <a:r>
              <a:rPr lang="en-AU" dirty="0"/>
              <a:t>Step 1 of 5 for demonstrating how to calculate standard deviation of a dataset in Microsoft Excel.</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88</a:t>
            </a:fld>
            <a:endParaRPr lang="en-AU"/>
          </a:p>
        </p:txBody>
      </p:sp>
    </p:spTree>
    <p:extLst>
      <p:ext uri="{BB962C8B-B14F-4D97-AF65-F5344CB8AC3E}">
        <p14:creationId xmlns:p14="http://schemas.microsoft.com/office/powerpoint/2010/main" val="148027993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br>
              <a:rPr lang="en-AU" dirty="0"/>
            </a:br>
            <a:r>
              <a:rPr lang="en-AU" dirty="0"/>
              <a:t>Steps 2 and 3 of 5 for demonstrating how to calculate standard deviation of a dataset in Microsoft Excel.</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89</a:t>
            </a:fld>
            <a:endParaRPr lang="en-AU"/>
          </a:p>
        </p:txBody>
      </p:sp>
    </p:spTree>
    <p:extLst>
      <p:ext uri="{BB962C8B-B14F-4D97-AF65-F5344CB8AC3E}">
        <p14:creationId xmlns:p14="http://schemas.microsoft.com/office/powerpoint/2010/main" val="4161742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br>
              <a:rPr lang="en-AU" dirty="0"/>
            </a:br>
            <a:r>
              <a:rPr lang="en-AU" dirty="0"/>
              <a:t>Step 4 of 5 for demonstrating how to calculate standard deviation of a dataset in Microsoft Excel.</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90</a:t>
            </a:fld>
            <a:endParaRPr lang="en-AU"/>
          </a:p>
        </p:txBody>
      </p:sp>
    </p:spTree>
    <p:extLst>
      <p:ext uri="{BB962C8B-B14F-4D97-AF65-F5344CB8AC3E}">
        <p14:creationId xmlns:p14="http://schemas.microsoft.com/office/powerpoint/2010/main" val="423272264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br>
              <a:rPr lang="en-AU" dirty="0"/>
            </a:br>
            <a:r>
              <a:rPr lang="en-AU" dirty="0"/>
              <a:t>Step 5 for demonstrating how to calculate standard deviation of a dataset in Microsoft Excel.</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91</a:t>
            </a:fld>
            <a:endParaRPr lang="en-AU"/>
          </a:p>
        </p:txBody>
      </p:sp>
    </p:spTree>
    <p:extLst>
      <p:ext uri="{BB962C8B-B14F-4D97-AF65-F5344CB8AC3E}">
        <p14:creationId xmlns:p14="http://schemas.microsoft.com/office/powerpoint/2010/main" val="11579865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contains animations to reveal the correct answer.</a:t>
            </a:r>
          </a:p>
          <a:p>
            <a:endParaRPr lang="en-AU" b="0" dirty="0"/>
          </a:p>
          <a:p>
            <a:r>
              <a:rPr lang="en-AU" dirty="0"/>
              <a:t>A </a:t>
            </a:r>
            <a:r>
              <a:rPr lang="en-AU" dirty="0">
                <a:sym typeface="Wingdings" panose="05000000000000000000" pitchFamily="2" charset="2"/>
              </a:rPr>
              <a:t> incorrect – includes cell B1 in the formula</a:t>
            </a:r>
            <a:endParaRPr lang="en-AU" dirty="0"/>
          </a:p>
          <a:p>
            <a:r>
              <a:rPr lang="en-AU" dirty="0"/>
              <a:t>B </a:t>
            </a:r>
            <a:r>
              <a:rPr lang="en-AU" dirty="0">
                <a:sym typeface="Wingdings" panose="05000000000000000000" pitchFamily="2" charset="2"/>
              </a:rPr>
              <a:t> correct</a:t>
            </a:r>
            <a:endParaRPr lang="en-AU" dirty="0"/>
          </a:p>
          <a:p>
            <a:r>
              <a:rPr lang="en-AU" dirty="0"/>
              <a:t>C </a:t>
            </a:r>
            <a:r>
              <a:rPr lang="en-AU" dirty="0">
                <a:sym typeface="Wingdings" panose="05000000000000000000" pitchFamily="2" charset="2"/>
              </a:rPr>
              <a:t> incorrect – uses cells from column A in the formula rather than column B</a:t>
            </a:r>
            <a:endParaRPr lang="en-AU" dirty="0"/>
          </a:p>
          <a:p>
            <a:r>
              <a:rPr lang="en-AU" dirty="0"/>
              <a:t>D </a:t>
            </a:r>
            <a:r>
              <a:rPr lang="en-AU" dirty="0">
                <a:sym typeface="Wingdings" panose="05000000000000000000" pitchFamily="2" charset="2"/>
              </a:rPr>
              <a:t> incorrect – uses STDEV.S rather than STDEV.P and includes cell B1 in the formula</a:t>
            </a:r>
            <a:endParaRPr lang="en-AU" dirty="0"/>
          </a:p>
          <a:p>
            <a:r>
              <a:rPr lang="en-AU" dirty="0"/>
              <a:t>E </a:t>
            </a:r>
            <a:r>
              <a:rPr lang="en-AU" dirty="0">
                <a:sym typeface="Wingdings" panose="05000000000000000000" pitchFamily="2" charset="2"/>
              </a:rPr>
              <a:t> incorrect – uses STDEV.S rather than STDEV.P</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92</a:t>
            </a:fld>
            <a:endParaRPr lang="en-AU"/>
          </a:p>
        </p:txBody>
      </p:sp>
    </p:spTree>
    <p:extLst>
      <p:ext uri="{BB962C8B-B14F-4D97-AF65-F5344CB8AC3E}">
        <p14:creationId xmlns:p14="http://schemas.microsoft.com/office/powerpoint/2010/main" val="14461024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r>
              <a:rPr lang="en-AU" b="1" dirty="0"/>
              <a:t>This slide is included as a differentiation opportunity to extend students. Please see additional detail in the Teacher Resource Book.</a:t>
            </a:r>
          </a:p>
          <a:p>
            <a:endParaRPr lang="en-AU" b="1" dirty="0"/>
          </a:p>
          <a:p>
            <a:pPr marL="285750" indent="-285750">
              <a:lnSpc>
                <a:spcPct val="150000"/>
              </a:lnSpc>
              <a:spcBef>
                <a:spcPts val="1200"/>
              </a:spcBef>
              <a:spcAft>
                <a:spcPts val="600"/>
              </a:spcAft>
              <a:buFont typeface="Arial" panose="020B0604020202020204" pitchFamily="34" charset="0"/>
              <a:buChar char="•"/>
            </a:pPr>
            <a:r>
              <a:rPr lang="en-AU" sz="1600" dirty="0">
                <a:effectLst/>
                <a:latin typeface="Arial" panose="020B0604020202020204" pitchFamily="34" charset="0"/>
                <a:ea typeface="Calibri" panose="020F0502020204030204" pitchFamily="34" charset="0"/>
              </a:rPr>
              <a:t>Identify that the Coefficient of Variation is a number that shows how much the data varies compared to the mean.</a:t>
            </a:r>
          </a:p>
          <a:p>
            <a:pPr marL="285750" indent="-285750">
              <a:lnSpc>
                <a:spcPct val="150000"/>
              </a:lnSpc>
              <a:spcBef>
                <a:spcPts val="1200"/>
              </a:spcBef>
              <a:spcAft>
                <a:spcPts val="600"/>
              </a:spcAft>
              <a:buFont typeface="Arial" panose="020B0604020202020204" pitchFamily="34" charset="0"/>
              <a:buChar char="•"/>
            </a:pPr>
            <a:r>
              <a:rPr lang="en-AU" sz="1600" dirty="0">
                <a:effectLst/>
                <a:latin typeface="Arial" panose="020B0604020202020204" pitchFamily="34" charset="0"/>
                <a:ea typeface="Calibri" panose="020F0502020204030204" pitchFamily="34" charset="0"/>
              </a:rPr>
              <a:t>Explain that it is calculated by dividing the standard deviation by the mean and then multiplying by 100 to get a percentage using the example on the slide.</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b="1" dirty="0"/>
              <a:t>(CLICK) </a:t>
            </a:r>
            <a:r>
              <a:rPr lang="en-AU" b="0" dirty="0"/>
              <a:t>Explain that a</a:t>
            </a:r>
            <a:r>
              <a:rPr lang="en-AU" sz="1600" b="0" dirty="0">
                <a:effectLst/>
                <a:latin typeface="Arial" panose="020B0604020202020204" pitchFamily="34" charset="0"/>
                <a:ea typeface="Calibri" panose="020F0502020204030204" pitchFamily="34" charset="0"/>
              </a:rPr>
              <a:t> </a:t>
            </a:r>
            <a:r>
              <a:rPr lang="en-AU" sz="1600" dirty="0">
                <a:effectLst/>
                <a:latin typeface="Arial" panose="020B0604020202020204" pitchFamily="34" charset="0"/>
                <a:ea typeface="Calibri" panose="020F0502020204030204" pitchFamily="34" charset="0"/>
              </a:rPr>
              <a:t>low Coefficient of Variation means the data points are pretty close to the mean (less spread out), while a high Coefficient of Variation means the data varies a lot (more spread out), using the two values in the light blue box as support.</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93</a:t>
            </a:fld>
            <a:endParaRPr lang="en-AU"/>
          </a:p>
        </p:txBody>
      </p:sp>
    </p:spTree>
    <p:extLst>
      <p:ext uri="{BB962C8B-B14F-4D97-AF65-F5344CB8AC3E}">
        <p14:creationId xmlns:p14="http://schemas.microsoft.com/office/powerpoint/2010/main" val="397630119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3526B-C49F-FA67-C6B6-E571F96B9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939C2-88D1-D4FD-67AB-C95500A6B18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73722F6-EE66-B87F-4962-7D250486FD05}"/>
              </a:ext>
            </a:extLst>
          </p:cNvPr>
          <p:cNvSpPr>
            <a:spLocks noGrp="1"/>
          </p:cNvSpPr>
          <p:nvPr>
            <p:ph type="body" idx="1"/>
          </p:nvPr>
        </p:nvSpPr>
        <p:spPr/>
        <p:txBody>
          <a:bodyPr/>
          <a:lstStyle/>
          <a:p>
            <a:r>
              <a:rPr lang="en-AU" b="1" dirty="0"/>
              <a:t>Teacher notes:</a:t>
            </a:r>
          </a:p>
          <a:p>
            <a:endParaRPr lang="en-AU" b="1" dirty="0"/>
          </a:p>
          <a:p>
            <a:r>
              <a:rPr lang="en-AU" b="0" dirty="0"/>
              <a:t>Define quartile by reading the information on the slide. Inform students that </a:t>
            </a:r>
            <a:r>
              <a:rPr lang="en-AU" sz="1600" b="0" i="0" kern="1200" dirty="0">
                <a:solidFill>
                  <a:schemeClr val="tx1"/>
                </a:solidFill>
                <a:effectLst/>
                <a:latin typeface="Public Sans" pitchFamily="2" charset="0"/>
                <a:ea typeface="+mn-ea"/>
                <a:cs typeface="+mn-cs"/>
              </a:rPr>
              <a:t>quartiles act as boundary points that highlight the distribution and spread of data, rather than just the centre. </a:t>
            </a:r>
            <a:endParaRPr lang="en-AU" b="0" dirty="0"/>
          </a:p>
          <a:p>
            <a:endParaRPr lang="en-AU" b="1" dirty="0"/>
          </a:p>
          <a:p>
            <a:r>
              <a:rPr lang="en-AU" dirty="0"/>
              <a:t>Diagram demonstrating the quartiles in a dataset. Point to highlight are below:</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Q1 – Lower quartile</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value that marks the end of the first quarter of the dataset.</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middle number between the minimum value and the median.</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Highlights where the lowest 25% of the data values stop.</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Q2 – Median</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middle number of the entire dataset.</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Divides the dataset in half, so 50% of the data values are above it and 50% are below.</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Q3 – Upper quartile</a:t>
            </a:r>
          </a:p>
          <a:p>
            <a:pPr marL="895335" lvl="1" indent="-285750">
              <a:buFont typeface="Courier New" panose="02070309020205020404" pitchFamily="49" charset="0"/>
              <a:buChar char="o"/>
            </a:pPr>
            <a:r>
              <a:rPr lang="en-AU" sz="1600" kern="1200" dirty="0">
                <a:solidFill>
                  <a:schemeClr val="tx1"/>
                </a:solidFill>
                <a:effectLst/>
                <a:latin typeface="Public Sans" pitchFamily="2" charset="0"/>
                <a:ea typeface="+mn-ea"/>
                <a:cs typeface="+mn-cs"/>
              </a:rPr>
              <a:t>The value that marks the end of the third quarter of the dataset.</a:t>
            </a:r>
          </a:p>
          <a:p>
            <a:pPr marL="895335" lvl="1" indent="-285750">
              <a:buFont typeface="Courier New" panose="02070309020205020404" pitchFamily="49" charset="0"/>
              <a:buChar char="o"/>
            </a:pPr>
            <a:r>
              <a:rPr lang="en-AU" sz="1600" kern="1200" dirty="0">
                <a:solidFill>
                  <a:schemeClr val="tx1"/>
                </a:solidFill>
                <a:effectLst/>
                <a:latin typeface="Public Sans" pitchFamily="2" charset="0"/>
                <a:ea typeface="+mn-ea"/>
                <a:cs typeface="+mn-cs"/>
              </a:rPr>
              <a:t>The middle number between the maximum value and the median.</a:t>
            </a:r>
          </a:p>
          <a:p>
            <a:pPr marL="895335" lvl="1" indent="-285750">
              <a:buFont typeface="Courier New" panose="02070309020205020404" pitchFamily="49" charset="0"/>
              <a:buChar char="o"/>
            </a:pPr>
            <a:r>
              <a:rPr lang="en-AU" sz="1600" kern="1200" dirty="0">
                <a:solidFill>
                  <a:schemeClr val="tx1"/>
                </a:solidFill>
                <a:effectLst/>
                <a:latin typeface="Public Sans" pitchFamily="2" charset="0"/>
                <a:ea typeface="+mn-ea"/>
                <a:cs typeface="+mn-cs"/>
              </a:rPr>
              <a:t>Highlights where the top 25% of the data values begin.</a:t>
            </a:r>
          </a:p>
          <a:p>
            <a:endParaRPr lang="en-AU" dirty="0"/>
          </a:p>
        </p:txBody>
      </p:sp>
      <p:sp>
        <p:nvSpPr>
          <p:cNvPr id="4" name="Slide Number Placeholder 3">
            <a:extLst>
              <a:ext uri="{FF2B5EF4-FFF2-40B4-BE49-F238E27FC236}">
                <a16:creationId xmlns:a16="http://schemas.microsoft.com/office/drawing/2014/main" id="{FB3B2EAE-E84A-10D7-796F-10E0B5F8FAC4}"/>
              </a:ext>
            </a:extLst>
          </p:cNvPr>
          <p:cNvSpPr>
            <a:spLocks noGrp="1"/>
          </p:cNvSpPr>
          <p:nvPr>
            <p:ph type="sldNum" sz="quarter" idx="5"/>
          </p:nvPr>
        </p:nvSpPr>
        <p:spPr/>
        <p:txBody>
          <a:bodyPr/>
          <a:lstStyle/>
          <a:p>
            <a:fld id="{B07158C4-A119-4B78-9DE8-A50001BC31DC}" type="slidenum">
              <a:rPr lang="en-AU" smtClean="0"/>
              <a:pPr/>
              <a:t>94</a:t>
            </a:fld>
            <a:endParaRPr lang="en-AU"/>
          </a:p>
        </p:txBody>
      </p:sp>
    </p:spTree>
    <p:extLst>
      <p:ext uri="{BB962C8B-B14F-4D97-AF65-F5344CB8AC3E}">
        <p14:creationId xmlns:p14="http://schemas.microsoft.com/office/powerpoint/2010/main" val="395971751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contains an animation to show how an outlier is represented in a box and whisker plot.</a:t>
            </a:r>
          </a:p>
          <a:p>
            <a:endParaRPr lang="en-AU" b="1" dirty="0"/>
          </a:p>
          <a:p>
            <a:r>
              <a:rPr lang="en-AU" b="0" dirty="0"/>
              <a:t>Define box and whisker plot using the information on the slide and the image.</a:t>
            </a:r>
          </a:p>
          <a:p>
            <a:endParaRPr lang="en-AU" dirty="0"/>
          </a:p>
          <a:p>
            <a:r>
              <a:rPr lang="en-AU" dirty="0"/>
              <a:t>Unpack the components of a box and whisker plot. Points to highlight are below:</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Q1 – Lower quartile</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value that marks the end of the first quarter of the dataset.</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middle number between the minimum value and the median.</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Highlights where the lowest 25% of the data values stop.</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Q2 – Median</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middle number of the entire dataset.</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Divides the dataset in half, so 50% of the data values are above it and 50% are below.</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Q3 – Upper quartile</a:t>
            </a:r>
          </a:p>
          <a:p>
            <a:pPr marL="895335" lvl="1" indent="-285750">
              <a:buFont typeface="Courier New" panose="02070309020205020404" pitchFamily="49" charset="0"/>
              <a:buChar char="o"/>
            </a:pPr>
            <a:r>
              <a:rPr lang="en-AU" sz="1600" kern="1200" dirty="0">
                <a:solidFill>
                  <a:schemeClr val="tx1"/>
                </a:solidFill>
                <a:effectLst/>
                <a:latin typeface="Public Sans" pitchFamily="2" charset="0"/>
                <a:ea typeface="+mn-ea"/>
                <a:cs typeface="+mn-cs"/>
              </a:rPr>
              <a:t>The value that marks the end of the third quarter of the dataset.</a:t>
            </a:r>
          </a:p>
          <a:p>
            <a:pPr marL="895335" lvl="1" indent="-285750">
              <a:buFont typeface="Courier New" panose="02070309020205020404" pitchFamily="49" charset="0"/>
              <a:buChar char="o"/>
            </a:pPr>
            <a:r>
              <a:rPr lang="en-AU" sz="1600" kern="1200" dirty="0">
                <a:solidFill>
                  <a:schemeClr val="tx1"/>
                </a:solidFill>
                <a:effectLst/>
                <a:latin typeface="Public Sans" pitchFamily="2" charset="0"/>
                <a:ea typeface="+mn-ea"/>
                <a:cs typeface="+mn-cs"/>
              </a:rPr>
              <a:t>The middle number between the maximum value and the median.</a:t>
            </a:r>
          </a:p>
          <a:p>
            <a:pPr marL="895335" lvl="1" indent="-285750">
              <a:buFont typeface="Courier New" panose="02070309020205020404" pitchFamily="49" charset="0"/>
              <a:buChar char="o"/>
            </a:pPr>
            <a:r>
              <a:rPr lang="en-AU" sz="1600" kern="1200" dirty="0">
                <a:solidFill>
                  <a:schemeClr val="tx1"/>
                </a:solidFill>
                <a:effectLst/>
                <a:latin typeface="Public Sans" pitchFamily="2" charset="0"/>
                <a:ea typeface="+mn-ea"/>
                <a:cs typeface="+mn-cs"/>
              </a:rPr>
              <a:t>Highlights where the top 25% of the data values begin.</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Upper extreme</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highest value in the dataset that is not considered to be an outlier.</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Also known as the maximum value.</a:t>
            </a:r>
          </a:p>
          <a:p>
            <a:pPr marL="28575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Lower extreme</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The lowest value in the dataset that is not considered to be an outlier.</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Also known as the minimum value.</a:t>
            </a:r>
          </a:p>
          <a:p>
            <a:pPr marL="285750" lvl="0" indent="-285750">
              <a:buFont typeface="Arial" panose="020B0604020202020204" pitchFamily="34" charset="0"/>
              <a:buChar char="•"/>
            </a:pPr>
            <a:r>
              <a:rPr lang="en-AU" sz="1600" b="0" kern="1200" dirty="0">
                <a:solidFill>
                  <a:schemeClr val="tx1"/>
                </a:solidFill>
                <a:effectLst/>
                <a:latin typeface="Public Sans" pitchFamily="2" charset="0"/>
                <a:ea typeface="+mn-ea"/>
                <a:cs typeface="+mn-cs"/>
              </a:rPr>
              <a:t>Outlier</a:t>
            </a:r>
          </a:p>
          <a:p>
            <a:pPr marL="895335" lvl="1" indent="-285750">
              <a:buFont typeface="Courier New" panose="02070309020205020404" pitchFamily="49" charset="0"/>
              <a:buChar char="o"/>
            </a:pPr>
            <a:r>
              <a:rPr lang="en-AU" sz="1600" b="0" kern="1200" dirty="0">
                <a:solidFill>
                  <a:schemeClr val="tx1"/>
                </a:solidFill>
                <a:effectLst/>
                <a:latin typeface="Public Sans" pitchFamily="2" charset="0"/>
                <a:ea typeface="+mn-ea"/>
                <a:cs typeface="+mn-cs"/>
              </a:rPr>
              <a:t>Data points that sit outside the expected range of the dataset.</a:t>
            </a:r>
          </a:p>
          <a:p>
            <a:pPr marL="895335" lvl="1" indent="-285750">
              <a:buFont typeface="Courier New" panose="02070309020205020404" pitchFamily="49" charset="0"/>
              <a:buChar char="o"/>
            </a:pPr>
            <a:endParaRPr lang="en-AU" sz="1600" kern="1200" dirty="0">
              <a:solidFill>
                <a:schemeClr val="tx1"/>
              </a:solidFill>
              <a:effectLst/>
              <a:latin typeface="Public Sans" pitchFamily="2" charset="0"/>
              <a:ea typeface="+mn-ea"/>
              <a:cs typeface="+mn-cs"/>
            </a:endParaRPr>
          </a:p>
          <a:p>
            <a:r>
              <a:rPr lang="en-AU" b="1" i="1" dirty="0"/>
              <a:t>CLICK to show how an outlier is represented in a box and whisker plot.</a:t>
            </a:r>
          </a:p>
          <a:p>
            <a:pPr marL="285750" indent="-285750">
              <a:buFont typeface="Arial" panose="020B0604020202020204" pitchFamily="34" charset="0"/>
              <a:buChar char="•"/>
            </a:pPr>
            <a:r>
              <a:rPr lang="en-AU" dirty="0"/>
              <a:t>Sometimes there are outliers in data. An outlier is a data value that is unusually different from the rest of the data. It lies much farther away from the other values than would normally be expected.</a:t>
            </a:r>
          </a:p>
          <a:p>
            <a:pPr marL="285750" indent="-285750">
              <a:buFont typeface="Arial" panose="020B0604020202020204" pitchFamily="34" charset="0"/>
              <a:buChar char="•"/>
            </a:pPr>
            <a:r>
              <a:rPr lang="en-AU" dirty="0"/>
              <a:t>Outliers are not part of the box plot itself. Instead, they are shown as individual points (dots) beyond the whiskers of the box plot.</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95</a:t>
            </a:fld>
            <a:endParaRPr lang="en-AU"/>
          </a:p>
        </p:txBody>
      </p:sp>
    </p:spTree>
    <p:extLst>
      <p:ext uri="{BB962C8B-B14F-4D97-AF65-F5344CB8AC3E}">
        <p14:creationId xmlns:p14="http://schemas.microsoft.com/office/powerpoint/2010/main" val="59172871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b="1" dirty="0"/>
          </a:p>
          <a:p>
            <a:pPr lvl="0"/>
            <a:r>
              <a:rPr lang="en-AU" dirty="0"/>
              <a:t>This slide can be used to identify features of the box plot. Points to highlight are below:</a:t>
            </a:r>
            <a:br>
              <a:rPr lang="en-AU" dirty="0"/>
            </a:br>
            <a:r>
              <a:rPr lang="en-AU" b="1" dirty="0"/>
              <a:t>CLICK</a:t>
            </a:r>
            <a:r>
              <a:rPr lang="en-AU" dirty="0"/>
              <a:t> </a:t>
            </a:r>
            <a:r>
              <a:rPr lang="en-AU" sz="1600" kern="1200" dirty="0">
                <a:solidFill>
                  <a:schemeClr val="tx1"/>
                </a:solidFill>
                <a:effectLst/>
                <a:latin typeface="Public Sans" pitchFamily="2" charset="0"/>
                <a:ea typeface="+mn-ea"/>
                <a:cs typeface="+mn-cs"/>
              </a:rPr>
              <a:t>Mean = 80.5 (indicated by the x)</a:t>
            </a:r>
          </a:p>
          <a:p>
            <a:pPr lvl="0"/>
            <a:r>
              <a:rPr lang="en-AU" b="1" dirty="0"/>
              <a:t>CLICK </a:t>
            </a:r>
            <a:r>
              <a:rPr lang="en-AU" sz="1600" kern="1200" dirty="0">
                <a:solidFill>
                  <a:schemeClr val="tx1"/>
                </a:solidFill>
                <a:effectLst/>
                <a:latin typeface="Public Sans" pitchFamily="2" charset="0"/>
                <a:ea typeface="+mn-ea"/>
                <a:cs typeface="+mn-cs"/>
              </a:rPr>
              <a:t>Median = 81 (indicated by the line in the middle of the box)</a:t>
            </a:r>
          </a:p>
          <a:p>
            <a:pPr lvl="0"/>
            <a:r>
              <a:rPr lang="en-AU" b="1" dirty="0"/>
              <a:t>CLICK </a:t>
            </a:r>
            <a:r>
              <a:rPr lang="en-AU" sz="1600" kern="1200" dirty="0">
                <a:solidFill>
                  <a:schemeClr val="tx1"/>
                </a:solidFill>
                <a:effectLst/>
                <a:latin typeface="Public Sans" pitchFamily="2" charset="0"/>
                <a:ea typeface="+mn-ea"/>
                <a:cs typeface="+mn-cs"/>
              </a:rPr>
              <a:t>Maximum = 95 (indicated by the top whisker)</a:t>
            </a:r>
          </a:p>
          <a:p>
            <a:pPr lvl="0"/>
            <a:r>
              <a:rPr lang="en-AU" b="1" dirty="0"/>
              <a:t>CLICK </a:t>
            </a:r>
            <a:r>
              <a:rPr lang="en-AU" b="0" dirty="0"/>
              <a:t>Minimum = 64 (indicated by the bottom whisker)</a:t>
            </a:r>
            <a:endParaRPr lang="en-AU" sz="1600" kern="1200" dirty="0">
              <a:solidFill>
                <a:schemeClr val="tx1"/>
              </a:solidFill>
              <a:effectLst/>
              <a:latin typeface="Public Sans" pitchFamily="2" charset="0"/>
              <a:ea typeface="+mn-ea"/>
              <a:cs typeface="+mn-cs"/>
            </a:endParaRPr>
          </a:p>
          <a:p>
            <a:pPr lvl="0"/>
            <a:endParaRPr lang="en-AU" sz="1600" kern="1200" dirty="0">
              <a:solidFill>
                <a:schemeClr val="tx1"/>
              </a:solidFill>
              <a:effectLst/>
              <a:latin typeface="Public Sans" pitchFamily="2" charset="0"/>
              <a:ea typeface="+mn-ea"/>
              <a:cs typeface="+mn-cs"/>
            </a:endParaRPr>
          </a:p>
          <a:p>
            <a:pPr lvl="0"/>
            <a:r>
              <a:rPr lang="en-AU" sz="1600" kern="1200" dirty="0">
                <a:solidFill>
                  <a:schemeClr val="tx1"/>
                </a:solidFill>
                <a:effectLst/>
                <a:latin typeface="Public Sans" pitchFamily="2" charset="0"/>
                <a:ea typeface="+mn-ea"/>
                <a:cs typeface="+mn-cs"/>
              </a:rPr>
              <a:t>The remaining points are unpacked on the next slide.</a:t>
            </a:r>
          </a:p>
        </p:txBody>
      </p:sp>
      <p:sp>
        <p:nvSpPr>
          <p:cNvPr id="4" name="Slide Number Placeholder 3"/>
          <p:cNvSpPr>
            <a:spLocks noGrp="1"/>
          </p:cNvSpPr>
          <p:nvPr>
            <p:ph type="sldNum" sz="quarter" idx="5"/>
          </p:nvPr>
        </p:nvSpPr>
        <p:spPr/>
        <p:txBody>
          <a:bodyPr/>
          <a:lstStyle/>
          <a:p>
            <a:fld id="{B07158C4-A119-4B78-9DE8-A50001BC31DC}" type="slidenum">
              <a:rPr lang="en-AU" smtClean="0"/>
              <a:pPr/>
              <a:t>96</a:t>
            </a:fld>
            <a:endParaRPr lang="en-AU"/>
          </a:p>
        </p:txBody>
      </p:sp>
    </p:spTree>
    <p:extLst>
      <p:ext uri="{BB962C8B-B14F-4D97-AF65-F5344CB8AC3E}">
        <p14:creationId xmlns:p14="http://schemas.microsoft.com/office/powerpoint/2010/main" val="5025654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89EBC-FEE5-8C67-0BA7-2825CDB573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2315F-C8EC-EADB-3E2D-9B02B9CF285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583D3E3D-4E99-AC56-44A7-F602FBBCF348}"/>
              </a:ext>
            </a:extLst>
          </p:cNvPr>
          <p:cNvSpPr>
            <a:spLocks noGrp="1"/>
          </p:cNvSpPr>
          <p:nvPr>
            <p:ph type="body" idx="1"/>
          </p:nvPr>
        </p:nvSpPr>
        <p:spPr/>
        <p:txBody>
          <a:bodyPr/>
          <a:lstStyle/>
          <a:p>
            <a:r>
              <a:rPr lang="en-AU" b="1" dirty="0"/>
              <a:t>Teacher notes:</a:t>
            </a:r>
          </a:p>
          <a:p>
            <a:r>
              <a:rPr lang="en-AU" b="1" dirty="0"/>
              <a:t>This slide has animations.</a:t>
            </a:r>
          </a:p>
          <a:p>
            <a:endParaRPr lang="en-AU" b="1" dirty="0"/>
          </a:p>
          <a:p>
            <a:pPr lvl="0"/>
            <a:r>
              <a:rPr lang="en-AU" dirty="0"/>
              <a:t>This slide can be used to support students to calculate descriptive statistics using the box plot. Points to highlight are below:</a:t>
            </a:r>
            <a:br>
              <a:rPr lang="en-AU" dirty="0"/>
            </a:br>
            <a:r>
              <a:rPr lang="en-AU" b="1" dirty="0"/>
              <a:t>CLICK</a:t>
            </a:r>
            <a:r>
              <a:rPr lang="en-AU" dirty="0"/>
              <a:t> </a:t>
            </a:r>
            <a:r>
              <a:rPr lang="en-AU" sz="1600" kern="1200" dirty="0">
                <a:solidFill>
                  <a:schemeClr val="tx1"/>
                </a:solidFill>
                <a:effectLst/>
                <a:latin typeface="Public Sans" pitchFamily="2" charset="0"/>
                <a:ea typeface="+mn-ea"/>
                <a:cs typeface="+mn-cs"/>
              </a:rPr>
              <a:t>Range = maximum – minimum = 95 – 64 = 31</a:t>
            </a:r>
          </a:p>
          <a:p>
            <a:pPr lvl="0"/>
            <a:r>
              <a:rPr lang="en-AU" b="1" dirty="0"/>
              <a:t>CLICK </a:t>
            </a:r>
            <a:r>
              <a:rPr lang="en-AU" b="0" dirty="0"/>
              <a:t>Interquartile range = Q3 – Q1 = 90 – 70 – 20 </a:t>
            </a:r>
            <a:endParaRPr lang="en-AU" sz="1600" kern="1200" dirty="0">
              <a:solidFill>
                <a:schemeClr val="tx1"/>
              </a:solidFill>
              <a:effectLst/>
              <a:latin typeface="Public Sans" pitchFamily="2" charset="0"/>
              <a:ea typeface="+mn-ea"/>
              <a:cs typeface="+mn-cs"/>
            </a:endParaRPr>
          </a:p>
        </p:txBody>
      </p:sp>
      <p:sp>
        <p:nvSpPr>
          <p:cNvPr id="4" name="Slide Number Placeholder 3">
            <a:extLst>
              <a:ext uri="{FF2B5EF4-FFF2-40B4-BE49-F238E27FC236}">
                <a16:creationId xmlns:a16="http://schemas.microsoft.com/office/drawing/2014/main" id="{B7DF3E69-ACB9-7036-D68B-93D66BCCA67B}"/>
              </a:ext>
            </a:extLst>
          </p:cNvPr>
          <p:cNvSpPr>
            <a:spLocks noGrp="1"/>
          </p:cNvSpPr>
          <p:nvPr>
            <p:ph type="sldNum" sz="quarter" idx="5"/>
          </p:nvPr>
        </p:nvSpPr>
        <p:spPr/>
        <p:txBody>
          <a:bodyPr/>
          <a:lstStyle/>
          <a:p>
            <a:fld id="{B07158C4-A119-4B78-9DE8-A50001BC31DC}" type="slidenum">
              <a:rPr lang="en-AU" smtClean="0"/>
              <a:pPr/>
              <a:t>97</a:t>
            </a:fld>
            <a:endParaRPr lang="en-AU"/>
          </a:p>
        </p:txBody>
      </p:sp>
    </p:spTree>
    <p:extLst>
      <p:ext uri="{BB962C8B-B14F-4D97-AF65-F5344CB8AC3E}">
        <p14:creationId xmlns:p14="http://schemas.microsoft.com/office/powerpoint/2010/main" val="399060691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A312B-BAE6-5B8A-47C0-941CAD00D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59375A-A5C7-DE06-90F4-D0F1E42A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39035-EC30-BDBB-CED2-9A661A292303}"/>
              </a:ext>
            </a:extLst>
          </p:cNvPr>
          <p:cNvSpPr>
            <a:spLocks noGrp="1"/>
          </p:cNvSpPr>
          <p:nvPr>
            <p:ph type="body" idx="1"/>
          </p:nvPr>
        </p:nvSpPr>
        <p:spPr/>
        <p:txBody>
          <a:bodyPr/>
          <a:lstStyle/>
          <a:p>
            <a:r>
              <a:rPr lang="en-AU" b="1" dirty="0"/>
              <a:t>Teacher notes:</a:t>
            </a:r>
          </a:p>
          <a:p>
            <a:r>
              <a:rPr lang="en-AU" b="1" dirty="0"/>
              <a:t>This slide has animations.</a:t>
            </a:r>
          </a:p>
          <a:p>
            <a:endParaRPr lang="en-AU" dirty="0"/>
          </a:p>
          <a:p>
            <a:r>
              <a:rPr lang="en-AU" b="1" dirty="0"/>
              <a:t>CLICK</a:t>
            </a:r>
            <a:r>
              <a:rPr lang="en-AU" dirty="0"/>
              <a:t> to reveal each answer. Note that answers are approximate, and some difference might be evident with aligning the axis.</a:t>
            </a:r>
          </a:p>
          <a:p>
            <a:endParaRPr lang="en-AU" dirty="0"/>
          </a:p>
          <a:p>
            <a:pPr marL="342900" indent="-342900">
              <a:buAutoNum type="arabicPeriod"/>
            </a:pPr>
            <a:r>
              <a:rPr lang="en-AU" dirty="0"/>
              <a:t>The mean is 7520 steps.</a:t>
            </a:r>
          </a:p>
          <a:p>
            <a:pPr marL="342900" indent="-342900">
              <a:buAutoNum type="arabicPeriod"/>
            </a:pPr>
            <a:r>
              <a:rPr lang="en-AU" dirty="0"/>
              <a:t>The median is 7400 steps.</a:t>
            </a:r>
          </a:p>
          <a:p>
            <a:pPr marL="342900" indent="-342900">
              <a:buAutoNum type="arabicPeriod"/>
            </a:pPr>
            <a:r>
              <a:rPr lang="en-AU" dirty="0"/>
              <a:t>The outlier is 12500 steps.</a:t>
            </a:r>
          </a:p>
          <a:p>
            <a:pPr marL="342900" indent="-342900">
              <a:buAutoNum type="arabicPeriod"/>
            </a:pPr>
            <a:r>
              <a:rPr lang="en-AU" dirty="0"/>
              <a:t>Q1 is 6100 steps.</a:t>
            </a:r>
          </a:p>
          <a:p>
            <a:pPr marL="342900" indent="-342900">
              <a:buAutoNum type="arabicPeriod"/>
            </a:pPr>
            <a:r>
              <a:rPr lang="en-AU" dirty="0"/>
              <a:t>The upper extreme is 9800 steps.</a:t>
            </a:r>
          </a:p>
          <a:p>
            <a:pPr marL="342900" indent="-342900">
              <a:buAutoNum type="arabicPeriod"/>
            </a:pPr>
            <a:r>
              <a:rPr lang="en-AU" dirty="0"/>
              <a:t>Interquartile range is 2500. </a:t>
            </a:r>
          </a:p>
          <a:p>
            <a:pPr marL="342900" indent="-342900">
              <a:buAutoNum type="arabicPeriod"/>
            </a:pPr>
            <a:endParaRPr lang="en-AU" dirty="0"/>
          </a:p>
        </p:txBody>
      </p:sp>
      <p:sp>
        <p:nvSpPr>
          <p:cNvPr id="4" name="Slide Number Placeholder 3">
            <a:extLst>
              <a:ext uri="{FF2B5EF4-FFF2-40B4-BE49-F238E27FC236}">
                <a16:creationId xmlns:a16="http://schemas.microsoft.com/office/drawing/2014/main" id="{610C60B6-810D-3E9C-CD20-12867B4FF4D5}"/>
              </a:ext>
            </a:extLst>
          </p:cNvPr>
          <p:cNvSpPr>
            <a:spLocks noGrp="1"/>
          </p:cNvSpPr>
          <p:nvPr>
            <p:ph type="sldNum" sz="quarter" idx="5"/>
          </p:nvPr>
        </p:nvSpPr>
        <p:spPr/>
        <p:txBody>
          <a:bodyPr/>
          <a:lstStyle/>
          <a:p>
            <a:fld id="{B07158C4-A119-4B78-9DE8-A50001BC31DC}" type="slidenum">
              <a:rPr lang="en-AU" smtClean="0"/>
              <a:pPr/>
              <a:t>98</a:t>
            </a:fld>
            <a:endParaRPr lang="en-AU"/>
          </a:p>
        </p:txBody>
      </p:sp>
    </p:spTree>
    <p:extLst>
      <p:ext uri="{BB962C8B-B14F-4D97-AF65-F5344CB8AC3E}">
        <p14:creationId xmlns:p14="http://schemas.microsoft.com/office/powerpoint/2010/main" val="112036430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On this slide we can see two separate box plots. Both box plots represent the number of Rainbow Lorikeets observed in 30 1-hour surveys, but at different parks. </a:t>
            </a:r>
          </a:p>
          <a:p>
            <a:endParaRPr lang="en-AU" dirty="0"/>
          </a:p>
          <a:p>
            <a:r>
              <a:rPr lang="en-AU" dirty="0"/>
              <a:t>By displaying the boxplots on the same graph like this, we can compare the data between different groups of data, in this case, park A and park B (Refer to notes on the slide).</a:t>
            </a:r>
          </a:p>
          <a:p>
            <a:endParaRPr lang="en-AU" dirty="0"/>
          </a:p>
          <a:p>
            <a:r>
              <a:rPr lang="en-AU" i="1" dirty="0"/>
              <a:t>A table of additional questions and discussion prompts has been provided in the Teacher resource book to further support analysis of the data displayed on the slide.</a:t>
            </a:r>
          </a:p>
        </p:txBody>
      </p:sp>
      <p:sp>
        <p:nvSpPr>
          <p:cNvPr id="4" name="Slide Number Placeholder 3"/>
          <p:cNvSpPr>
            <a:spLocks noGrp="1"/>
          </p:cNvSpPr>
          <p:nvPr>
            <p:ph type="sldNum" sz="quarter" idx="5"/>
          </p:nvPr>
        </p:nvSpPr>
        <p:spPr/>
        <p:txBody>
          <a:bodyPr/>
          <a:lstStyle/>
          <a:p>
            <a:fld id="{B07158C4-A119-4B78-9DE8-A50001BC31DC}" type="slidenum">
              <a:rPr lang="en-AU" smtClean="0"/>
              <a:pPr/>
              <a:t>99</a:t>
            </a:fld>
            <a:endParaRPr lang="en-AU"/>
          </a:p>
        </p:txBody>
      </p:sp>
    </p:spTree>
    <p:extLst>
      <p:ext uri="{BB962C8B-B14F-4D97-AF65-F5344CB8AC3E}">
        <p14:creationId xmlns:p14="http://schemas.microsoft.com/office/powerpoint/2010/main" val="223040651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E742F-7AAE-A8EB-5863-E839F8C7E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59D31-FCBA-1064-E1B7-A401140FF7B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B4D3DF3-D44C-B141-8FD8-78D4F80D6288}"/>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a:t>
            </a:r>
            <a:r>
              <a:rPr lang="en-AU" dirty="0">
                <a:cs typeface="Arial"/>
              </a:rPr>
              <a:t>2.4 Univariate and bivariate analysis of large datasets.</a:t>
            </a:r>
          </a:p>
          <a:p>
            <a:endParaRPr lang="en-AU" b="1" dirty="0">
              <a:latin typeface="Arial" panose="020B0604020202020204" pitchFamily="34" charset="0"/>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5BA1E0A-2FB0-869C-D2FD-E898B6C030F8}"/>
              </a:ext>
            </a:extLst>
          </p:cNvPr>
          <p:cNvSpPr>
            <a:spLocks noGrp="1"/>
          </p:cNvSpPr>
          <p:nvPr>
            <p:ph type="sldNum" sz="quarter" idx="5"/>
          </p:nvPr>
        </p:nvSpPr>
        <p:spPr/>
        <p:txBody>
          <a:bodyPr/>
          <a:lstStyle/>
          <a:p>
            <a:fld id="{D09C5488-DD16-4714-9519-7BE21BA11D4E}" type="slidenum">
              <a:rPr lang="en-AU" smtClean="0"/>
              <a:t>100</a:t>
            </a:fld>
            <a:endParaRPr lang="en-AU"/>
          </a:p>
        </p:txBody>
      </p:sp>
    </p:spTree>
    <p:extLst>
      <p:ext uri="{BB962C8B-B14F-4D97-AF65-F5344CB8AC3E}">
        <p14:creationId xmlns:p14="http://schemas.microsoft.com/office/powerpoint/2010/main" val="53814916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000F4-B4CA-E16E-63FE-3F0E519A1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8F978-637B-DDAF-D982-93679FD8A10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638C002-8B01-61BE-7D17-2A96FAEB7934}"/>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a:t>
            </a:r>
            <a:r>
              <a:rPr lang="en-AU" dirty="0">
                <a:cs typeface="Arial"/>
              </a:rPr>
              <a:t>2.4 Univariate and bivariate analysis of large datasets.</a:t>
            </a:r>
          </a:p>
          <a:p>
            <a:endParaRPr lang="en-AU" b="1" dirty="0">
              <a:latin typeface="Arial" panose="020B0604020202020204" pitchFamily="34" charset="0"/>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35A5CFC-6876-A493-ED7B-6CE8E1D64987}"/>
              </a:ext>
            </a:extLst>
          </p:cNvPr>
          <p:cNvSpPr>
            <a:spLocks noGrp="1"/>
          </p:cNvSpPr>
          <p:nvPr>
            <p:ph type="sldNum" sz="quarter" idx="5"/>
          </p:nvPr>
        </p:nvSpPr>
        <p:spPr/>
        <p:txBody>
          <a:bodyPr/>
          <a:lstStyle/>
          <a:p>
            <a:fld id="{D09C5488-DD16-4714-9519-7BE21BA11D4E}" type="slidenum">
              <a:rPr lang="en-AU" smtClean="0"/>
              <a:t>101</a:t>
            </a:fld>
            <a:endParaRPr lang="en-AU"/>
          </a:p>
        </p:txBody>
      </p:sp>
    </p:spTree>
    <p:extLst>
      <p:ext uri="{BB962C8B-B14F-4D97-AF65-F5344CB8AC3E}">
        <p14:creationId xmlns:p14="http://schemas.microsoft.com/office/powerpoint/2010/main" val="32294574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Use the table on this slide to unpack the features of univariate analysis and bivariate analysis of a dataset for students. </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102</a:t>
            </a:fld>
            <a:endParaRPr lang="en-AU"/>
          </a:p>
        </p:txBody>
      </p:sp>
    </p:spTree>
    <p:extLst>
      <p:ext uri="{BB962C8B-B14F-4D97-AF65-F5344CB8AC3E}">
        <p14:creationId xmlns:p14="http://schemas.microsoft.com/office/powerpoint/2010/main" val="32655455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pPr lvl="0"/>
            <a:r>
              <a:rPr lang="en-AU" sz="1600" kern="1200" dirty="0">
                <a:solidFill>
                  <a:schemeClr val="tx1"/>
                </a:solidFill>
                <a:effectLst/>
                <a:latin typeface="Public Sans" pitchFamily="2" charset="0"/>
                <a:ea typeface="+mn-ea"/>
                <a:cs typeface="+mn-cs"/>
              </a:rPr>
              <a:t>Show students a range of investigable scientific questions using the examples on the slide and unpack how each one would involve a univariate or a bivariate analysis. Unpack the reasoning for each question. </a:t>
            </a:r>
          </a:p>
        </p:txBody>
      </p:sp>
      <p:sp>
        <p:nvSpPr>
          <p:cNvPr id="4" name="Slide Number Placeholder 3"/>
          <p:cNvSpPr>
            <a:spLocks noGrp="1"/>
          </p:cNvSpPr>
          <p:nvPr>
            <p:ph type="sldNum" sz="quarter" idx="5"/>
          </p:nvPr>
        </p:nvSpPr>
        <p:spPr/>
        <p:txBody>
          <a:bodyPr/>
          <a:lstStyle/>
          <a:p>
            <a:fld id="{B07158C4-A119-4B78-9DE8-A50001BC31DC}" type="slidenum">
              <a:rPr lang="en-AU" smtClean="0"/>
              <a:pPr/>
              <a:t>103</a:t>
            </a:fld>
            <a:endParaRPr lang="en-AU"/>
          </a:p>
        </p:txBody>
      </p:sp>
    </p:spTree>
    <p:extLst>
      <p:ext uri="{BB962C8B-B14F-4D97-AF65-F5344CB8AC3E}">
        <p14:creationId xmlns:p14="http://schemas.microsoft.com/office/powerpoint/2010/main" val="360347073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Remind students that they calculated descriptive statistics for rainbow lorikeets surveyed at two parks. </a:t>
            </a:r>
          </a:p>
          <a:p>
            <a:r>
              <a:rPr lang="en-AU" dirty="0"/>
              <a:t>This data set has multiple sets of data, however, depending on the question we are investigating we can either do a univariate or bivariate analysis. </a:t>
            </a:r>
          </a:p>
          <a:p>
            <a:endParaRPr lang="en-AU" dirty="0"/>
          </a:p>
          <a:p>
            <a:r>
              <a:rPr lang="en-AU" dirty="0"/>
              <a:t>If we ask the question how many Rainbow Lorikeets are typically observed at park A, we are investigating one variable, so it requires a univariate analysis. </a:t>
            </a:r>
          </a:p>
          <a:p>
            <a:endParaRPr lang="en-AU" dirty="0"/>
          </a:p>
          <a:p>
            <a:r>
              <a:rPr lang="en-AU" dirty="0"/>
              <a:t>The statistics that can help us answer this question include the mean, median and standard deviation. </a:t>
            </a:r>
          </a:p>
          <a:p>
            <a:endParaRPr lang="en-AU" dirty="0"/>
          </a:p>
          <a:p>
            <a:r>
              <a:rPr lang="en-AU" dirty="0"/>
              <a:t>There a many representation that can be used to represent data for a univariate analysis. A histogram shows us the spread of the data, making it easy to determine the frequency of the number of birds observed. A box plot will give us the 5 number summary which also shows us the spread of the data, the mean and the median. </a:t>
            </a:r>
          </a:p>
        </p:txBody>
      </p:sp>
      <p:sp>
        <p:nvSpPr>
          <p:cNvPr id="4" name="Slide Number Placeholder 3"/>
          <p:cNvSpPr>
            <a:spLocks noGrp="1"/>
          </p:cNvSpPr>
          <p:nvPr>
            <p:ph type="sldNum" sz="quarter" idx="5"/>
          </p:nvPr>
        </p:nvSpPr>
        <p:spPr/>
        <p:txBody>
          <a:bodyPr/>
          <a:lstStyle/>
          <a:p>
            <a:fld id="{B07158C4-A119-4B78-9DE8-A50001BC31DC}" type="slidenum">
              <a:rPr lang="en-AU" smtClean="0"/>
              <a:pPr/>
              <a:t>104</a:t>
            </a:fld>
            <a:endParaRPr lang="en-AU"/>
          </a:p>
        </p:txBody>
      </p:sp>
    </p:spTree>
    <p:extLst>
      <p:ext uri="{BB962C8B-B14F-4D97-AF65-F5344CB8AC3E}">
        <p14:creationId xmlns:p14="http://schemas.microsoft.com/office/powerpoint/2010/main" val="369982910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FCD75-C8C8-1CF8-92AD-28A1FB9E2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83DEC-B69F-2543-79FC-E36B9CACA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E4259-436C-3537-ADF4-7DE2FA0E4A50}"/>
              </a:ext>
            </a:extLst>
          </p:cNvPr>
          <p:cNvSpPr>
            <a:spLocks noGrp="1"/>
          </p:cNvSpPr>
          <p:nvPr>
            <p:ph type="body" idx="1"/>
          </p:nvPr>
        </p:nvSpPr>
        <p:spPr/>
        <p:txBody>
          <a:bodyPr/>
          <a:lstStyle/>
          <a:p>
            <a:r>
              <a:rPr lang="en-AU" b="1" dirty="0"/>
              <a:t>Teacher notes:</a:t>
            </a:r>
          </a:p>
          <a:p>
            <a:endParaRPr lang="en-AU" dirty="0"/>
          </a:p>
          <a:p>
            <a:r>
              <a:rPr lang="en-AU" dirty="0"/>
              <a:t>The same dataset can be used for a bivariate analysis. It just depends on the question we are answering and if we are looking at 2 variables, we are conducting a bivariate analysis. </a:t>
            </a:r>
          </a:p>
          <a:p>
            <a:endParaRPr lang="en-AU" dirty="0"/>
          </a:p>
          <a:p>
            <a:r>
              <a:rPr lang="en-AU" dirty="0"/>
              <a:t>The two questions shown on the slide are examples that could be investigated through a bivariate analysis.</a:t>
            </a:r>
          </a:p>
          <a:p>
            <a:endParaRPr lang="en-AU" dirty="0"/>
          </a:p>
          <a:p>
            <a:r>
              <a:rPr lang="en-AU" dirty="0"/>
              <a:t>For the question, ‘how do the number of Rainbow Lorikeets observed change between parks’ we are looking at the independent variable as the park location, and the dependent variable as the number of Rainbow Lorikeets observed. We can use descriptive statistics on each park to compare the parks. </a:t>
            </a:r>
          </a:p>
          <a:p>
            <a:endParaRPr lang="en-AU" dirty="0"/>
          </a:p>
          <a:p>
            <a:r>
              <a:rPr lang="en-AU" dirty="0"/>
              <a:t>For the question ‘How did the number of Rainbow Lorikeets observed change over time at Park B?’  we need to pair the data from the survey day to the Park B observations. We need to look for a trend over the 30 days, and a good way to do this is graph the data in a scatter plot or a line graph.</a:t>
            </a:r>
          </a:p>
        </p:txBody>
      </p:sp>
      <p:sp>
        <p:nvSpPr>
          <p:cNvPr id="4" name="Slide Number Placeholder 3">
            <a:extLst>
              <a:ext uri="{FF2B5EF4-FFF2-40B4-BE49-F238E27FC236}">
                <a16:creationId xmlns:a16="http://schemas.microsoft.com/office/drawing/2014/main" id="{47A1A53F-696F-D1C0-5A7C-4685C022572B}"/>
              </a:ext>
            </a:extLst>
          </p:cNvPr>
          <p:cNvSpPr>
            <a:spLocks noGrp="1"/>
          </p:cNvSpPr>
          <p:nvPr>
            <p:ph type="sldNum" sz="quarter" idx="5"/>
          </p:nvPr>
        </p:nvSpPr>
        <p:spPr/>
        <p:txBody>
          <a:bodyPr/>
          <a:lstStyle/>
          <a:p>
            <a:fld id="{B07158C4-A119-4B78-9DE8-A50001BC31DC}" type="slidenum">
              <a:rPr lang="en-AU" smtClean="0"/>
              <a:pPr/>
              <a:t>105</a:t>
            </a:fld>
            <a:endParaRPr lang="en-AU"/>
          </a:p>
        </p:txBody>
      </p:sp>
    </p:spTree>
    <p:extLst>
      <p:ext uri="{BB962C8B-B14F-4D97-AF65-F5344CB8AC3E}">
        <p14:creationId xmlns:p14="http://schemas.microsoft.com/office/powerpoint/2010/main" val="4186983360"/>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Use the representations on this slide to emphasise the difference between a univariate and bivariate analysis of a dataset. </a:t>
            </a:r>
          </a:p>
          <a:p>
            <a:endParaRPr lang="en-AU" dirty="0"/>
          </a:p>
          <a:p>
            <a:r>
              <a:rPr lang="en-AU" b="1" dirty="0"/>
              <a:t>Speaker notes:</a:t>
            </a:r>
          </a:p>
          <a:p>
            <a:r>
              <a:rPr lang="en-AU" b="1" dirty="0"/>
              <a:t>Figure 1 </a:t>
            </a:r>
            <a:r>
              <a:rPr lang="en-AU" dirty="0"/>
              <a:t>shows a box and whisker plot. This box-and-whisker plot is an example of a univariate analysis because it investigates one variable only. In this dataset, the single variable is the number of Rainbow Lorikeets observed during a 1-hour survey. Although the data were collected over 30 days at Park B, we are not analysing time or comparing different locations. Instead, each survey provides one observation of the same variable – how many lorikeets were seen. </a:t>
            </a:r>
          </a:p>
          <a:p>
            <a:endParaRPr lang="en-AU" dirty="0"/>
          </a:p>
          <a:p>
            <a:r>
              <a:rPr lang="en-AU" dirty="0"/>
              <a:t>Our goal is to understand the characteristics of this single set of values. Notice that the box plot summarises the data rather than displaying every individual observation. It helps us answer questions such as: </a:t>
            </a:r>
          </a:p>
          <a:p>
            <a:pPr marL="285750" indent="-285750">
              <a:buFont typeface="Arial" panose="020B0604020202020204" pitchFamily="34" charset="0"/>
              <a:buChar char="•"/>
            </a:pPr>
            <a:r>
              <a:rPr lang="en-AU" dirty="0"/>
              <a:t>What is a typical number of lorikeets seen during a survey? (the median and mean)</a:t>
            </a:r>
          </a:p>
          <a:p>
            <a:pPr marL="285750" indent="-285750">
              <a:buFont typeface="Arial" panose="020B0604020202020204" pitchFamily="34" charset="0"/>
              <a:buChar char="•"/>
            </a:pPr>
            <a:r>
              <a:rPr lang="en-AU" dirty="0"/>
              <a:t>How much do the sightings vary from one survey to another? (the interquartile range and overall range)</a:t>
            </a:r>
          </a:p>
          <a:p>
            <a:pPr marL="285750" indent="-285750">
              <a:buFont typeface="Arial" panose="020B0604020202020204" pitchFamily="34" charset="0"/>
              <a:buChar char="•"/>
            </a:pPr>
            <a:r>
              <a:rPr lang="en-AU" dirty="0"/>
              <a:t>Are the sightings spread evenly or clustered around certain values?</a:t>
            </a:r>
          </a:p>
          <a:p>
            <a:pPr marL="285750" indent="-285750">
              <a:buFont typeface="Arial" panose="020B0604020202020204" pitchFamily="34" charset="0"/>
              <a:buChar char="•"/>
            </a:pPr>
            <a:r>
              <a:rPr lang="en-AU" dirty="0"/>
              <a:t>Are there any unusual observations? (the outliers)</a:t>
            </a:r>
          </a:p>
          <a:p>
            <a:pPr marL="285750" indent="-285750">
              <a:buFont typeface="Arial" panose="020B0604020202020204" pitchFamily="34" charset="0"/>
              <a:buChar char="•"/>
            </a:pPr>
            <a:endParaRPr lang="en-AU" dirty="0"/>
          </a:p>
          <a:p>
            <a:pPr marL="0" indent="0">
              <a:buFont typeface="Arial" panose="020B0604020202020204" pitchFamily="34" charset="0"/>
              <a:buNone/>
            </a:pPr>
            <a:r>
              <a:rPr lang="en-AU" dirty="0"/>
              <a:t>These are all questions about one variable, which is why this is a univariate analysis.</a:t>
            </a:r>
          </a:p>
          <a:p>
            <a:endParaRPr lang="en-AU" dirty="0"/>
          </a:p>
          <a:p>
            <a:r>
              <a:rPr lang="en-AU" b="1" dirty="0"/>
              <a:t>Figure 2 </a:t>
            </a:r>
            <a:r>
              <a:rPr lang="en-AU" dirty="0"/>
              <a:t>shows how the number of Rainbow Lorikeets sighted changed over 30 days. </a:t>
            </a:r>
          </a:p>
          <a:p>
            <a:endParaRPr lang="en-AU" dirty="0"/>
          </a:p>
          <a:p>
            <a:r>
              <a:rPr lang="en-AU" dirty="0"/>
              <a:t>Unlike the box-and-whisker plot, which summarised only the sightings, this graph asks a different question: How do Rainbow Lorikeet sightings change over time? Because we are examining how one variable changes in relation to another, this is a bivariate analysis. Notice that every point on the graph represents a pair of values: a day on which the survey was conducted, and the number of Rainbow Lorikeets observed on that day.</a:t>
            </a:r>
          </a:p>
          <a:p>
            <a:endParaRPr lang="en-AU" dirty="0"/>
          </a:p>
          <a:p>
            <a:r>
              <a:rPr lang="en-AU" dirty="0"/>
              <a:t>A bivariate analysis allows us to ask questions such as: </a:t>
            </a:r>
          </a:p>
          <a:p>
            <a:pPr marL="285750" indent="-285750">
              <a:buFont typeface="Arial" panose="020B0604020202020204" pitchFamily="34" charset="0"/>
              <a:buChar char="•"/>
            </a:pPr>
            <a:r>
              <a:rPr lang="en-AU" dirty="0"/>
              <a:t>Does the number of Rainbow Lorikeets change over time?</a:t>
            </a:r>
          </a:p>
          <a:p>
            <a:pPr marL="285750" indent="-285750">
              <a:buFont typeface="Arial" panose="020B0604020202020204" pitchFamily="34" charset="0"/>
              <a:buChar char="•"/>
            </a:pPr>
            <a:r>
              <a:rPr lang="en-AU" dirty="0"/>
              <a:t>When were the highest and lowest numbers of sightings recorded?</a:t>
            </a:r>
          </a:p>
          <a:p>
            <a:pPr marL="285750" indent="-285750">
              <a:buFont typeface="Arial" panose="020B0604020202020204" pitchFamily="34" charset="0"/>
              <a:buChar char="•"/>
            </a:pPr>
            <a:r>
              <a:rPr lang="en-AU" dirty="0"/>
              <a:t>Is there an increasing, decreasing or cyclical trend?</a:t>
            </a:r>
          </a:p>
          <a:p>
            <a:pPr marL="285750" indent="-285750">
              <a:buFont typeface="Arial" panose="020B0604020202020204" pitchFamily="34" charset="0"/>
              <a:buChar char="•"/>
            </a:pPr>
            <a:r>
              <a:rPr lang="en-AU" dirty="0"/>
              <a:t>Are there periods where the number of sightings remains relatively stable?</a:t>
            </a:r>
          </a:p>
          <a:p>
            <a:pPr marL="0" indent="0">
              <a:buFont typeface="Arial" panose="020B0604020202020204" pitchFamily="34" charset="0"/>
              <a:buNone/>
            </a:pPr>
            <a:endParaRPr lang="en-AU" dirty="0"/>
          </a:p>
          <a:p>
            <a:pPr marL="0" indent="0">
              <a:buFont typeface="Arial" panose="020B0604020202020204" pitchFamily="34" charset="0"/>
              <a:buNone/>
            </a:pPr>
            <a:r>
              <a:rPr lang="en-AU" dirty="0"/>
              <a:t>It is important to recognise that not all bivariate analyses investigate cause and effect. In this example, the graph shows a relationship between time and sightings, but it does not explain why the number of sightings changed. Additional variables, such as temperature, rainfall or food availability, would need to be investigated to explain the observed pattern. In this example, there were gum trees flowering from day 8 to day 16 providing a food source for the Rainbow Lorikeets.</a:t>
            </a:r>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106</a:t>
            </a:fld>
            <a:endParaRPr lang="en-AU"/>
          </a:p>
        </p:txBody>
      </p:sp>
    </p:spTree>
    <p:extLst>
      <p:ext uri="{BB962C8B-B14F-4D97-AF65-F5344CB8AC3E}">
        <p14:creationId xmlns:p14="http://schemas.microsoft.com/office/powerpoint/2010/main" val="210647593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r>
              <a:rPr lang="en-AU" b="1" dirty="0"/>
              <a:t>This slide contains animations to reveal the correct answer. </a:t>
            </a:r>
          </a:p>
          <a:p>
            <a:endParaRPr lang="en-AU" dirty="0"/>
          </a:p>
          <a:p>
            <a:r>
              <a:rPr lang="en-AU" dirty="0"/>
              <a:t>Use mini whiteboards or choral response to collect responses from all students.</a:t>
            </a:r>
          </a:p>
          <a:p>
            <a:endParaRPr lang="en-AU" dirty="0"/>
          </a:p>
          <a:p>
            <a:pPr marL="342900" indent="-342900">
              <a:buAutoNum type="alphaLcParenR"/>
            </a:pPr>
            <a:r>
              <a:rPr lang="en-AU" sz="1600" b="0" kern="1200" dirty="0">
                <a:solidFill>
                  <a:schemeClr val="tx1"/>
                </a:solidFill>
                <a:effectLst/>
                <a:latin typeface="Public Sans" pitchFamily="2" charset="0"/>
                <a:ea typeface="+mn-ea"/>
                <a:cs typeface="+mn-cs"/>
              </a:rPr>
              <a:t>This is incorrect because it investigates the relationship between two variables.</a:t>
            </a:r>
          </a:p>
          <a:p>
            <a:pPr marL="342900" indent="-342900">
              <a:buAutoNum type="alphaLcParenR"/>
            </a:pPr>
            <a:r>
              <a:rPr lang="en-AU" sz="1600" kern="1200" dirty="0">
                <a:solidFill>
                  <a:schemeClr val="tx1"/>
                </a:solidFill>
                <a:effectLst/>
                <a:latin typeface="Public Sans" pitchFamily="2" charset="0"/>
                <a:ea typeface="+mn-ea"/>
                <a:cs typeface="+mn-cs"/>
              </a:rPr>
              <a:t>This is incorrect because it investigates the relationship between two variables.</a:t>
            </a:r>
          </a:p>
          <a:p>
            <a:pPr marL="342900" indent="-342900">
              <a:buAutoNum type="alphaLcParenR"/>
            </a:pPr>
            <a:r>
              <a:rPr lang="en-AU" sz="1600" b="1" kern="1200" dirty="0">
                <a:solidFill>
                  <a:schemeClr val="tx1"/>
                </a:solidFill>
                <a:effectLst/>
                <a:latin typeface="Public Sans" pitchFamily="2" charset="0"/>
                <a:ea typeface="+mn-ea"/>
                <a:cs typeface="+mn-cs"/>
              </a:rPr>
              <a:t>This is the correct answer. </a:t>
            </a:r>
            <a:r>
              <a:rPr lang="en-AU" sz="1600" kern="1200" dirty="0">
                <a:solidFill>
                  <a:schemeClr val="tx1"/>
                </a:solidFill>
                <a:effectLst/>
                <a:latin typeface="Public Sans" pitchFamily="2" charset="0"/>
                <a:ea typeface="+mn-ea"/>
                <a:cs typeface="+mn-cs"/>
              </a:rPr>
              <a:t>Only one variable, tree height, is being analysed. The scientist could describe its centre, spread, shape and any unusual values.</a:t>
            </a:r>
          </a:p>
          <a:p>
            <a:r>
              <a:rPr lang="en-AU" sz="1600" kern="1200" dirty="0">
                <a:solidFill>
                  <a:schemeClr val="tx1"/>
                </a:solidFill>
                <a:effectLst/>
                <a:latin typeface="Public Sans" pitchFamily="2" charset="0"/>
                <a:ea typeface="+mn-ea"/>
                <a:cs typeface="+mn-cs"/>
              </a:rPr>
              <a:t>d) This is incorrect because it investigates the relationship between two variables.</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107</a:t>
            </a:fld>
            <a:endParaRPr lang="en-AU"/>
          </a:p>
        </p:txBody>
      </p:sp>
    </p:spTree>
    <p:extLst>
      <p:ext uri="{BB962C8B-B14F-4D97-AF65-F5344CB8AC3E}">
        <p14:creationId xmlns:p14="http://schemas.microsoft.com/office/powerpoint/2010/main" val="112782073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r>
              <a:rPr lang="en-AU" b="1" dirty="0"/>
              <a:t>This slide contains animations to reveal the correct answers for each question.</a:t>
            </a:r>
          </a:p>
          <a:p>
            <a:endParaRPr lang="en-AU" dirty="0"/>
          </a:p>
          <a:p>
            <a:r>
              <a:rPr lang="en-AU" dirty="0"/>
              <a:t>Use this check for understanding question to check students understanding of the appropriate descriptive statistics and representations that can be used to investigate questions that require univariate analysis. Students should respond with a, b. c and/or d on mini whiteboards so that all students can be checked for understanding. </a:t>
            </a:r>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108</a:t>
            </a:fld>
            <a:endParaRPr lang="en-AU"/>
          </a:p>
        </p:txBody>
      </p:sp>
    </p:spTree>
    <p:extLst>
      <p:ext uri="{BB962C8B-B14F-4D97-AF65-F5344CB8AC3E}">
        <p14:creationId xmlns:p14="http://schemas.microsoft.com/office/powerpoint/2010/main" val="188529621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b="1" dirty="0"/>
              <a:t>This slide contains animations to reveal the correct answers.</a:t>
            </a:r>
          </a:p>
          <a:p>
            <a:endParaRPr lang="en-AU" dirty="0"/>
          </a:p>
          <a:p>
            <a:r>
              <a:rPr lang="en-AU" dirty="0"/>
              <a:t>Read the scenario to students and have them respond with mini-whiteboards or another way to collect responses from all Students. </a:t>
            </a:r>
          </a:p>
          <a:p>
            <a:endParaRPr lang="en-AU" dirty="0"/>
          </a:p>
          <a:p>
            <a:r>
              <a:rPr lang="en-AU" dirty="0"/>
              <a:t>Students should select the three questions which refer to two variables, which indicates that a bivariate analysis is required, that is, B, C and E.</a:t>
            </a:r>
          </a:p>
          <a:p>
            <a:endParaRPr lang="en-AU" dirty="0"/>
          </a:p>
          <a:p>
            <a:pPr marL="342900" indent="-342900">
              <a:buAutoNum type="alphaLcParenR"/>
            </a:pPr>
            <a:r>
              <a:rPr lang="en-AU" sz="1600" b="0" kern="1200" dirty="0">
                <a:solidFill>
                  <a:schemeClr val="tx1"/>
                </a:solidFill>
                <a:effectLst/>
                <a:latin typeface="Public Sans" pitchFamily="2" charset="0"/>
                <a:ea typeface="+mn-ea"/>
                <a:cs typeface="+mn-cs"/>
              </a:rPr>
              <a:t>This question requires a univariate analysis because it looks at only one variable: dissolved oxygen concentration.</a:t>
            </a:r>
          </a:p>
          <a:p>
            <a:pPr marL="342900" indent="-342900">
              <a:buAutoNum type="alphaLcParenR"/>
            </a:pPr>
            <a:r>
              <a:rPr lang="en-AU" sz="1600" b="1" kern="1200" dirty="0">
                <a:solidFill>
                  <a:schemeClr val="tx1"/>
                </a:solidFill>
                <a:effectLst/>
                <a:latin typeface="Public Sans" pitchFamily="2" charset="0"/>
                <a:ea typeface="+mn-ea"/>
                <a:cs typeface="+mn-cs"/>
              </a:rPr>
              <a:t>This response is correct. The question investigates the relationship between two variables.</a:t>
            </a:r>
          </a:p>
          <a:p>
            <a:pPr marL="342900" indent="-342900">
              <a:buAutoNum type="alphaLcParenR"/>
            </a:pPr>
            <a:r>
              <a:rPr lang="en-AU" sz="1600" b="1" kern="1200" dirty="0">
                <a:solidFill>
                  <a:schemeClr val="tx1"/>
                </a:solidFill>
                <a:effectLst/>
                <a:latin typeface="Public Sans" pitchFamily="2" charset="0"/>
                <a:ea typeface="+mn-ea"/>
                <a:cs typeface="+mn-cs"/>
              </a:rPr>
              <a:t>This response is correct. The question investigates the relationship between two variables.</a:t>
            </a:r>
          </a:p>
          <a:p>
            <a:pPr marL="342900" indent="-342900">
              <a:buAutoNum type="alphaLcParenR"/>
            </a:pPr>
            <a:r>
              <a:rPr lang="en-AU" sz="1600" kern="1200" dirty="0">
                <a:solidFill>
                  <a:schemeClr val="tx1"/>
                </a:solidFill>
                <a:effectLst/>
                <a:latin typeface="Public Sans" pitchFamily="2" charset="0"/>
                <a:ea typeface="+mn-ea"/>
                <a:cs typeface="+mn-cs"/>
              </a:rPr>
              <a:t>This question investigates only one variable: the variation in </a:t>
            </a:r>
            <a:r>
              <a:rPr lang="en-AU" sz="1600" kern="1200" dirty="0" err="1">
                <a:solidFill>
                  <a:schemeClr val="tx1"/>
                </a:solidFill>
                <a:effectLst/>
                <a:latin typeface="Public Sans" pitchFamily="2" charset="0"/>
                <a:ea typeface="+mn-ea"/>
                <a:cs typeface="+mn-cs"/>
              </a:rPr>
              <a:t>pH.</a:t>
            </a:r>
            <a:endParaRPr lang="en-AU" sz="1600" kern="1200" dirty="0">
              <a:solidFill>
                <a:schemeClr val="tx1"/>
              </a:solidFill>
              <a:effectLst/>
              <a:latin typeface="Public Sans" pitchFamily="2" charset="0"/>
              <a:ea typeface="+mn-ea"/>
              <a:cs typeface="+mn-cs"/>
            </a:endParaRPr>
          </a:p>
          <a:p>
            <a:pPr marL="342900" indent="-342900">
              <a:buAutoNum type="alphaLcParenR"/>
            </a:pPr>
            <a:r>
              <a:rPr lang="en-AU" sz="1600" b="1" kern="1200" dirty="0">
                <a:solidFill>
                  <a:schemeClr val="tx1"/>
                </a:solidFill>
                <a:effectLst/>
                <a:latin typeface="Public Sans" pitchFamily="2" charset="0"/>
                <a:ea typeface="+mn-ea"/>
                <a:cs typeface="+mn-cs"/>
              </a:rPr>
              <a:t>This response is correct. The question seeks to investigate the relationship between two variables.</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109</a:t>
            </a:fld>
            <a:endParaRPr lang="en-AU"/>
          </a:p>
        </p:txBody>
      </p:sp>
    </p:spTree>
    <p:extLst>
      <p:ext uri="{BB962C8B-B14F-4D97-AF65-F5344CB8AC3E}">
        <p14:creationId xmlns:p14="http://schemas.microsoft.com/office/powerpoint/2010/main" val="54738193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A4A05-073E-0B0E-894B-186B7DD955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2AAA5-D991-B9E1-97F3-820FA91CC65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0FB7449-A1EC-B079-4D85-EABCE04A2C02}"/>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2.4 Developing and testing questions.</a:t>
            </a:r>
          </a:p>
          <a:p>
            <a:endParaRPr lang="en-AU" b="0" dirty="0">
              <a:latin typeface="Arial"/>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67F7F85-53CD-C297-4D62-BE40700410A8}"/>
              </a:ext>
            </a:extLst>
          </p:cNvPr>
          <p:cNvSpPr>
            <a:spLocks noGrp="1"/>
          </p:cNvSpPr>
          <p:nvPr>
            <p:ph type="sldNum" sz="quarter" idx="5"/>
          </p:nvPr>
        </p:nvSpPr>
        <p:spPr/>
        <p:txBody>
          <a:bodyPr/>
          <a:lstStyle/>
          <a:p>
            <a:fld id="{D09C5488-DD16-4714-9519-7BE21BA11D4E}" type="slidenum">
              <a:rPr lang="en-AU" smtClean="0"/>
              <a:t>110</a:t>
            </a:fld>
            <a:endParaRPr lang="en-AU"/>
          </a:p>
        </p:txBody>
      </p:sp>
    </p:spTree>
    <p:extLst>
      <p:ext uri="{BB962C8B-B14F-4D97-AF65-F5344CB8AC3E}">
        <p14:creationId xmlns:p14="http://schemas.microsoft.com/office/powerpoint/2010/main" val="269412222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A0B2-210F-CFC0-9597-C0158BF78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6B29F-CC30-8978-3DE0-A7798A094BD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B49D978-6CA5-0D94-4F7D-0C83A12FA354}"/>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2.4 Developing and testing questions.</a:t>
            </a:r>
          </a:p>
          <a:p>
            <a:endParaRPr lang="en-AU" b="0" dirty="0">
              <a:latin typeface="Arial"/>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7F8DB00-5F7B-B42D-9658-87ECC5611E0D}"/>
              </a:ext>
            </a:extLst>
          </p:cNvPr>
          <p:cNvSpPr>
            <a:spLocks noGrp="1"/>
          </p:cNvSpPr>
          <p:nvPr>
            <p:ph type="sldNum" sz="quarter" idx="5"/>
          </p:nvPr>
        </p:nvSpPr>
        <p:spPr/>
        <p:txBody>
          <a:bodyPr/>
          <a:lstStyle/>
          <a:p>
            <a:fld id="{D09C5488-DD16-4714-9519-7BE21BA11D4E}" type="slidenum">
              <a:rPr lang="en-AU" smtClean="0"/>
              <a:t>111</a:t>
            </a:fld>
            <a:endParaRPr lang="en-AU"/>
          </a:p>
        </p:txBody>
      </p:sp>
    </p:spTree>
    <p:extLst>
      <p:ext uri="{BB962C8B-B14F-4D97-AF65-F5344CB8AC3E}">
        <p14:creationId xmlns:p14="http://schemas.microsoft.com/office/powerpoint/2010/main" val="343164667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b="1" dirty="0"/>
          </a:p>
          <a:p>
            <a:pPr lvl="0">
              <a:lnSpc>
                <a:spcPct val="150000"/>
              </a:lnSpc>
              <a:spcBef>
                <a:spcPts val="1200"/>
              </a:spcBef>
              <a:spcAft>
                <a:spcPts val="600"/>
              </a:spcAft>
            </a:pPr>
            <a:r>
              <a:rPr lang="en-AU" sz="1600" dirty="0">
                <a:effectLst/>
                <a:latin typeface="Arial" panose="020B0604020202020204" pitchFamily="34" charset="0"/>
                <a:ea typeface="Calibri" panose="020F0502020204030204" pitchFamily="34" charset="0"/>
                <a:cs typeface="Times New Roman" panose="02020603050405020304" pitchFamily="18" charset="0"/>
              </a:rPr>
              <a:t>Unpack the scenario presented in the secondary source investigation, highlighting the following:</a:t>
            </a:r>
          </a:p>
          <a:p>
            <a:pPr marL="285750" lvl="0" indent="-285750">
              <a:lnSpc>
                <a:spcPct val="150000"/>
              </a:lnSpc>
              <a:spcBef>
                <a:spcPts val="1200"/>
              </a:spcBef>
              <a:spcAft>
                <a:spcPts val="600"/>
              </a:spcAft>
              <a:buFont typeface="Arial" panose="020B0604020202020204" pitchFamily="34" charset="0"/>
              <a:buChar char="•"/>
            </a:pPr>
            <a:r>
              <a:rPr lang="en-AU" sz="1600" dirty="0">
                <a:effectLst/>
                <a:latin typeface="Arial" panose="020B0604020202020204" pitchFamily="34" charset="0"/>
                <a:ea typeface="Calibri" panose="020F0502020204030204" pitchFamily="34" charset="0"/>
                <a:cs typeface="Times New Roman" panose="02020603050405020304" pitchFamily="18" charset="0"/>
              </a:rPr>
              <a:t>Air pollution can be impacted by location, season, weather events and human activity. </a:t>
            </a:r>
          </a:p>
          <a:p>
            <a:pPr marL="285750" marR="0" lvl="0" indent="-285750" algn="l" defTabSz="1219170" rtl="0" eaLnBrk="1" fontAlgn="auto" latinLnBrk="0" hangingPunct="1">
              <a:lnSpc>
                <a:spcPct val="150000"/>
              </a:lnSpc>
              <a:spcBef>
                <a:spcPts val="1200"/>
              </a:spcBef>
              <a:spcAft>
                <a:spcPts val="600"/>
              </a:spcAft>
              <a:buClrTx/>
              <a:buSzTx/>
              <a:buFont typeface="Arial" panose="020B0604020202020204" pitchFamily="34" charset="0"/>
              <a:buChar char="•"/>
              <a:tabLst/>
              <a:defRPr/>
            </a:pPr>
            <a:r>
              <a:rPr lang="en-AU" sz="1600" dirty="0">
                <a:effectLst/>
                <a:latin typeface="Arial" panose="020B0604020202020204" pitchFamily="34" charset="0"/>
                <a:ea typeface="Calibri" panose="020F0502020204030204" pitchFamily="34" charset="0"/>
                <a:cs typeface="Times New Roman" panose="02020603050405020304" pitchFamily="18" charset="0"/>
              </a:rPr>
              <a:t>Fine particles (like black carbon, smoke, and </a:t>
            </a:r>
            <a:r>
              <a:rPr lang="en-AU" sz="1600" dirty="0" err="1">
                <a:effectLst/>
                <a:latin typeface="Arial" panose="020B0604020202020204" pitchFamily="34" charset="0"/>
                <a:ea typeface="Calibri" panose="020F0502020204030204" pitchFamily="34" charset="0"/>
                <a:cs typeface="Times New Roman" panose="02020603050405020304" pitchFamily="18" charset="0"/>
              </a:rPr>
              <a:t>sulfates</a:t>
            </a:r>
            <a:r>
              <a:rPr lang="en-AU" sz="1600" dirty="0">
                <a:effectLst/>
                <a:latin typeface="Arial" panose="020B0604020202020204" pitchFamily="34" charset="0"/>
                <a:ea typeface="Calibri" panose="020F0502020204030204" pitchFamily="34" charset="0"/>
                <a:cs typeface="Times New Roman" panose="02020603050405020304" pitchFamily="18" charset="0"/>
              </a:rPr>
              <a:t>) can affect both human health and environmental quality</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dirty="0">
                <a:effectLst/>
                <a:latin typeface="Arial" panose="020B0604020202020204" pitchFamily="34" charset="0"/>
                <a:ea typeface="Calibri" panose="020F0502020204030204" pitchFamily="34" charset="0"/>
                <a:cs typeface="Times New Roman" panose="02020603050405020304" pitchFamily="18" charset="0"/>
              </a:rPr>
              <a:t>The dataset contains monthly measurements of fine particle concentrations in Mayfield, NSW over a 22-year period.</a:t>
            </a:r>
            <a:r>
              <a:rPr lang="en-AU" sz="1050" dirty="0">
                <a:effectLst/>
                <a:latin typeface="Arial" panose="020B0604020202020204" pitchFamily="34" charset="0"/>
                <a:ea typeface="Calibri" panose="020F0502020204030204" pitchFamily="34" charset="0"/>
                <a:cs typeface="Times New Roman" panose="02020603050405020304" pitchFamily="18" charset="0"/>
              </a:rPr>
              <a:t> </a:t>
            </a:r>
            <a:endParaRPr lang="en-AU" sz="1600" dirty="0">
              <a:effectLst/>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112</a:t>
            </a:fld>
            <a:endParaRPr lang="en-AU"/>
          </a:p>
        </p:txBody>
      </p:sp>
    </p:spTree>
    <p:extLst>
      <p:ext uri="{BB962C8B-B14F-4D97-AF65-F5344CB8AC3E}">
        <p14:creationId xmlns:p14="http://schemas.microsoft.com/office/powerpoint/2010/main" val="421122687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C080D-C0F9-B130-0AB8-E88D4D352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D986D-5CA7-70FB-D19E-85CA58E5419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B1B60BE-1CD7-391A-2F72-9E3117D75487}"/>
              </a:ext>
            </a:extLst>
          </p:cNvPr>
          <p:cNvSpPr>
            <a:spLocks noGrp="1"/>
          </p:cNvSpPr>
          <p:nvPr>
            <p:ph type="body" idx="1"/>
          </p:nvPr>
        </p:nvSpPr>
        <p:spPr/>
        <p:txBody>
          <a:bodyPr/>
          <a:lstStyle/>
          <a:p>
            <a:r>
              <a:rPr lang="en-AU" b="1" dirty="0"/>
              <a:t>Teacher notes:</a:t>
            </a:r>
          </a:p>
          <a:p>
            <a:endParaRPr lang="en-AU" b="1"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Display this slide to support students by providing a summary of abbreviations, units and symbols used in column headings of the student activity.</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Detailed information on how each substance contributes to the air quality has been provided in the Teacher resource book. This should be used to help students understand the data.</a:t>
            </a:r>
          </a:p>
          <a:p>
            <a:endParaRPr lang="en-AU" dirty="0"/>
          </a:p>
        </p:txBody>
      </p:sp>
      <p:sp>
        <p:nvSpPr>
          <p:cNvPr id="4" name="Slide Number Placeholder 3">
            <a:extLst>
              <a:ext uri="{FF2B5EF4-FFF2-40B4-BE49-F238E27FC236}">
                <a16:creationId xmlns:a16="http://schemas.microsoft.com/office/drawing/2014/main" id="{01BE6302-B5C9-52A1-5862-C2BCFF7F2A2C}"/>
              </a:ext>
            </a:extLst>
          </p:cNvPr>
          <p:cNvSpPr>
            <a:spLocks noGrp="1"/>
          </p:cNvSpPr>
          <p:nvPr>
            <p:ph type="sldNum" sz="quarter" idx="5"/>
          </p:nvPr>
        </p:nvSpPr>
        <p:spPr/>
        <p:txBody>
          <a:bodyPr/>
          <a:lstStyle/>
          <a:p>
            <a:fld id="{B07158C4-A119-4B78-9DE8-A50001BC31DC}" type="slidenum">
              <a:rPr lang="en-AU" smtClean="0"/>
              <a:pPr/>
              <a:t>113</a:t>
            </a:fld>
            <a:endParaRPr lang="en-AU"/>
          </a:p>
        </p:txBody>
      </p:sp>
    </p:spTree>
    <p:extLst>
      <p:ext uri="{BB962C8B-B14F-4D97-AF65-F5344CB8AC3E}">
        <p14:creationId xmlns:p14="http://schemas.microsoft.com/office/powerpoint/2010/main" val="325048278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B9BBD-6515-6D31-C9C6-AE706C166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E6945-8001-6E7E-991B-E576138DC0D2}"/>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A64D14E1-73D4-0CFC-1973-96397070CDC3}"/>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a:t>
            </a:r>
            <a:r>
              <a:rPr lang="en-AU" dirty="0">
                <a:cs typeface="Arial"/>
              </a:rPr>
              <a:t>2.5 Correlation and causation.</a:t>
            </a:r>
          </a:p>
          <a:p>
            <a:endParaRPr lang="en-AU" b="1" dirty="0">
              <a:latin typeface="Arial" panose="020B0604020202020204" pitchFamily="34" charset="0"/>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1BBA82A-8036-E7BE-F564-B505B4DA7099}"/>
              </a:ext>
            </a:extLst>
          </p:cNvPr>
          <p:cNvSpPr>
            <a:spLocks noGrp="1"/>
          </p:cNvSpPr>
          <p:nvPr>
            <p:ph type="sldNum" sz="quarter" idx="5"/>
          </p:nvPr>
        </p:nvSpPr>
        <p:spPr/>
        <p:txBody>
          <a:bodyPr/>
          <a:lstStyle/>
          <a:p>
            <a:fld id="{D09C5488-DD16-4714-9519-7BE21BA11D4E}" type="slidenum">
              <a:rPr lang="en-AU" smtClean="0"/>
              <a:t>114</a:t>
            </a:fld>
            <a:endParaRPr lang="en-AU"/>
          </a:p>
        </p:txBody>
      </p:sp>
    </p:spTree>
    <p:extLst>
      <p:ext uri="{BB962C8B-B14F-4D97-AF65-F5344CB8AC3E}">
        <p14:creationId xmlns:p14="http://schemas.microsoft.com/office/powerpoint/2010/main" val="183620997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a:cs typeface="Arial"/>
              </a:rPr>
              <a:t>Teacher notes:</a:t>
            </a:r>
          </a:p>
          <a:p>
            <a:endParaRPr lang="en-AU" sz="1600" kern="1200" dirty="0">
              <a:solidFill>
                <a:schemeClr val="tx1"/>
              </a:solidFill>
              <a:effectLst/>
              <a:latin typeface="Public Sans" pitchFamily="2" charset="0"/>
              <a:ea typeface="+mn-ea"/>
              <a:cs typeface="+mn-cs"/>
            </a:endParaRPr>
          </a:p>
          <a:p>
            <a:r>
              <a:rPr lang="en-AU" sz="1600" kern="1200" dirty="0">
                <a:solidFill>
                  <a:schemeClr val="tx1"/>
                </a:solidFill>
                <a:effectLst/>
                <a:latin typeface="Public Sans" pitchFamily="2" charset="0"/>
                <a:ea typeface="+mn-ea"/>
                <a:cs typeface="+mn-cs"/>
              </a:rPr>
              <a:t>Introduce the concepts of causation and correlation, highlighting the following:</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A correlational relationship measures the strength of interdependence of two variables, without implying that one causes the other.</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Unpack the example to explain that it is common for sunglasses sales and visits to the beach to increase in the summer/warmer months of the year, however, this does not indicate that one has caused the other. There are other factors which may influence these factors such as temperature increases.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115</a:t>
            </a:fld>
            <a:endParaRPr lang="en-AU"/>
          </a:p>
        </p:txBody>
      </p:sp>
    </p:spTree>
    <p:extLst>
      <p:ext uri="{BB962C8B-B14F-4D97-AF65-F5344CB8AC3E}">
        <p14:creationId xmlns:p14="http://schemas.microsoft.com/office/powerpoint/2010/main" val="238125074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7091D-20F1-52B0-A80A-AC8FD1049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26DD0-2414-C96E-A4AD-D040C32CF6D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978098B-E55C-7B91-A138-3CAF152DD66A}"/>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latin typeface="Arial"/>
                <a:cs typeface="Arial"/>
              </a:rPr>
              <a:t>Teacher notes:</a:t>
            </a:r>
          </a:p>
          <a:p>
            <a:endParaRPr lang="en-AU" sz="1600" kern="1200" dirty="0">
              <a:solidFill>
                <a:schemeClr val="tx1"/>
              </a:solidFill>
              <a:effectLst/>
              <a:latin typeface="Public Sans" pitchFamily="2" charset="0"/>
              <a:ea typeface="+mn-ea"/>
              <a:cs typeface="+mn-cs"/>
            </a:endParaRPr>
          </a:p>
          <a:p>
            <a:r>
              <a:rPr lang="en-AU" sz="1600" kern="1200" dirty="0">
                <a:solidFill>
                  <a:schemeClr val="tx1"/>
                </a:solidFill>
                <a:effectLst/>
                <a:latin typeface="Public Sans" pitchFamily="2" charset="0"/>
                <a:ea typeface="+mn-ea"/>
                <a:cs typeface="+mn-cs"/>
              </a:rPr>
              <a:t>Introduce the concepts of causation and correlation, highlighting the following:</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A causal relationship indicates that one event directly causes another, or that a change in one variable produces a change in another.</a:t>
            </a:r>
          </a:p>
          <a:p>
            <a:pPr marL="285750" lvl="0" indent="-285750">
              <a:buFont typeface="Arial" panose="020B0604020202020204" pitchFamily="34" charset="0"/>
              <a:buChar char="•"/>
            </a:pPr>
            <a:r>
              <a:rPr lang="en-AU" sz="1600" kern="1200" dirty="0">
                <a:solidFill>
                  <a:schemeClr val="tx1"/>
                </a:solidFill>
                <a:effectLst/>
                <a:latin typeface="Public Sans" pitchFamily="2" charset="0"/>
                <a:ea typeface="+mn-ea"/>
                <a:cs typeface="+mn-cs"/>
              </a:rPr>
              <a:t>Correlation does not imply causation; even if two variables are correlated, it does not necessarily mean that one causes the other.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600" kern="1200" dirty="0">
                <a:solidFill>
                  <a:schemeClr val="tx1"/>
                </a:solidFill>
                <a:effectLst/>
                <a:latin typeface="Public Sans" pitchFamily="2" charset="0"/>
                <a:ea typeface="+mn-ea"/>
                <a:cs typeface="+mn-cs"/>
              </a:rPr>
              <a:t>Unpack the example to explain that as a person exercises more intensely, their heart rate increases because the body needs to deliver more oxygen to working muscles. In this case, the increase in exercise directly causes the increase in heart rate, so this is a causal relationship rather than just a correlation. The graph alone though, does not prove causation. There is additional scientific evidence that this may be causal; increasing exercise intensity increases the muscles' demand for oxygen and nutrients. In response, the heart beats faster to increase blood flow to the working muscles. Therefore, increasing exercise intensity causes heart rate to increase. Scientists can provide stronger evidence for this causal relationship by conducting a controlled experiment in which exercise intensity is deliberately changed, heart rate is measured, and other factors that could affect heart rate are controlled.</a:t>
            </a:r>
          </a:p>
          <a:p>
            <a:pPr marL="285750" lvl="0" indent="-285750">
              <a:buFont typeface="Arial" panose="020B0604020202020204" pitchFamily="34" charset="0"/>
              <a:buChar char="•"/>
            </a:pPr>
            <a:endParaRPr lang="en-AU" sz="1600" kern="1200" dirty="0">
              <a:solidFill>
                <a:schemeClr val="tx1"/>
              </a:solidFill>
              <a:effectLst/>
              <a:latin typeface="Public Sans" pitchFamily="2" charset="0"/>
              <a:ea typeface="+mn-ea"/>
              <a:cs typeface="+mn-cs"/>
            </a:endParaRPr>
          </a:p>
          <a:p>
            <a:endParaRPr lang="en-AU" dirty="0"/>
          </a:p>
        </p:txBody>
      </p:sp>
      <p:sp>
        <p:nvSpPr>
          <p:cNvPr id="4" name="Slide Number Placeholder 3">
            <a:extLst>
              <a:ext uri="{FF2B5EF4-FFF2-40B4-BE49-F238E27FC236}">
                <a16:creationId xmlns:a16="http://schemas.microsoft.com/office/drawing/2014/main" id="{69A77598-E2A6-BBA5-8129-BE277FCDBA18}"/>
              </a:ext>
            </a:extLst>
          </p:cNvPr>
          <p:cNvSpPr>
            <a:spLocks noGrp="1"/>
          </p:cNvSpPr>
          <p:nvPr>
            <p:ph type="sldNum" sz="quarter" idx="5"/>
          </p:nvPr>
        </p:nvSpPr>
        <p:spPr/>
        <p:txBody>
          <a:bodyPr/>
          <a:lstStyle/>
          <a:p>
            <a:fld id="{B07158C4-A119-4B78-9DE8-A50001BC31DC}" type="slidenum">
              <a:rPr lang="en-AU" smtClean="0"/>
              <a:pPr/>
              <a:t>116</a:t>
            </a:fld>
            <a:endParaRPr lang="en-AU"/>
          </a:p>
        </p:txBody>
      </p:sp>
    </p:spTree>
    <p:extLst>
      <p:ext uri="{BB962C8B-B14F-4D97-AF65-F5344CB8AC3E}">
        <p14:creationId xmlns:p14="http://schemas.microsoft.com/office/powerpoint/2010/main" val="62179646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endParaRPr lang="en-AU" b="0" dirty="0"/>
          </a:p>
          <a:p>
            <a:r>
              <a:rPr lang="en-AU" dirty="0"/>
              <a:t>Teach students about the r value using the information on the slide and notes below:</a:t>
            </a:r>
          </a:p>
          <a:p>
            <a:endParaRPr lang="en-AU" dirty="0"/>
          </a:p>
          <a:p>
            <a:r>
              <a:rPr lang="en-AU" dirty="0"/>
              <a:t>The r value (called the correlation coefficient) is a number that tells us:</a:t>
            </a:r>
          </a:p>
          <a:p>
            <a:pPr marL="342900" indent="-342900">
              <a:buFont typeface="Arial" panose="020B0604020202020204" pitchFamily="34" charset="0"/>
              <a:buChar char="•"/>
            </a:pPr>
            <a:r>
              <a:rPr lang="en-AU" dirty="0"/>
              <a:t>Direction of the relationship (positive or negative)</a:t>
            </a:r>
          </a:p>
          <a:p>
            <a:pPr marL="342900" indent="-342900">
              <a:buFont typeface="Arial" panose="020B0604020202020204" pitchFamily="34" charset="0"/>
              <a:buChar char="•"/>
            </a:pPr>
            <a:r>
              <a:rPr lang="en-AU" dirty="0"/>
              <a:t>Strength of the relationship (weak or strong)</a:t>
            </a:r>
          </a:p>
          <a:p>
            <a:pPr marL="0" indent="0">
              <a:buFont typeface="Arial" panose="020B0604020202020204" pitchFamily="34" charset="0"/>
              <a:buNone/>
            </a:pPr>
            <a:r>
              <a:rPr lang="en-AU" dirty="0"/>
              <a:t>Instead of just saying “this looks like a strong positive correlation”, we can measure it numerically.</a:t>
            </a:r>
          </a:p>
          <a:p>
            <a:pPr marL="0" indent="0">
              <a:buFont typeface="Arial" panose="020B0604020202020204" pitchFamily="34" charset="0"/>
              <a:buNone/>
            </a:pPr>
            <a:endParaRPr lang="en-AU" dirty="0"/>
          </a:p>
          <a:p>
            <a:pPr marL="0" indent="0">
              <a:buFont typeface="Arial" panose="020B0604020202020204" pitchFamily="34" charset="0"/>
              <a:buNone/>
            </a:pPr>
            <a:r>
              <a:rPr lang="en-AU" sz="1600" b="0" i="0" kern="1200" dirty="0">
                <a:solidFill>
                  <a:schemeClr val="tx1"/>
                </a:solidFill>
                <a:effectLst/>
                <a:latin typeface="Public Sans" pitchFamily="2" charset="0"/>
                <a:ea typeface="+mn-ea"/>
                <a:cs typeface="+mn-cs"/>
              </a:rPr>
              <a:t>It is widely used to identify trends but does not imply causation.</a:t>
            </a:r>
          </a:p>
          <a:p>
            <a:pPr marL="0" indent="0">
              <a:buFont typeface="Arial" panose="020B0604020202020204" pitchFamily="34" charset="0"/>
              <a:buNone/>
            </a:pPr>
            <a:endParaRPr lang="en-AU" sz="1600" b="0" i="0" kern="1200" dirty="0">
              <a:solidFill>
                <a:schemeClr val="tx1"/>
              </a:solidFill>
              <a:effectLst/>
              <a:latin typeface="Public Sans" pitchFamily="2" charset="0"/>
              <a:ea typeface="+mn-ea"/>
              <a:cs typeface="+mn-cs"/>
            </a:endParaRPr>
          </a:p>
          <a:p>
            <a:pPr marL="342900" indent="-342900">
              <a:buFont typeface="Arial" panose="020B0604020202020204" pitchFamily="34" charset="0"/>
              <a:buChar char="•"/>
            </a:pPr>
            <a:r>
              <a:rPr lang="en-AU" dirty="0"/>
              <a:t>An r value below 0 (a negative value) indicates a negative relationship between the variables. </a:t>
            </a:r>
            <a:r>
              <a:rPr lang="en-AU" sz="1600" b="0" i="0" kern="1200" dirty="0">
                <a:solidFill>
                  <a:schemeClr val="tx1"/>
                </a:solidFill>
                <a:effectLst/>
                <a:latin typeface="Public Sans" pitchFamily="2" charset="0"/>
                <a:ea typeface="+mn-ea"/>
                <a:cs typeface="+mn-cs"/>
              </a:rPr>
              <a:t>his means that the variables move in opposite directions (</a:t>
            </a:r>
            <a:r>
              <a:rPr lang="en-AU" sz="1600" b="0" i="0" kern="1200" dirty="0" err="1">
                <a:solidFill>
                  <a:schemeClr val="tx1"/>
                </a:solidFill>
                <a:effectLst/>
                <a:latin typeface="Public Sans" pitchFamily="2" charset="0"/>
                <a:ea typeface="+mn-ea"/>
                <a:cs typeface="+mn-cs"/>
              </a:rPr>
              <a:t>ie</a:t>
            </a:r>
            <a:r>
              <a:rPr lang="en-AU" sz="1600" b="0" i="0" kern="1200" dirty="0">
                <a:solidFill>
                  <a:schemeClr val="tx1"/>
                </a:solidFill>
                <a:effectLst/>
                <a:latin typeface="Public Sans" pitchFamily="2" charset="0"/>
                <a:ea typeface="+mn-ea"/>
                <a:cs typeface="+mn-cs"/>
              </a:rPr>
              <a:t> when one increases the other decreases, or when one decreases the other increases).</a:t>
            </a:r>
            <a:endParaRPr lang="en-AU" dirty="0"/>
          </a:p>
          <a:p>
            <a:pPr marL="342900" indent="-342900">
              <a:buFont typeface="Arial" panose="020B0604020202020204" pitchFamily="34" charset="0"/>
              <a:buChar char="•"/>
            </a:pPr>
            <a:r>
              <a:rPr lang="en-AU" dirty="0"/>
              <a:t>An r value above 0 (a positive value) indicates a positive relationship between the variables. </a:t>
            </a:r>
            <a:r>
              <a:rPr lang="en-AU" sz="1600" b="0" i="0" kern="1200" dirty="0">
                <a:solidFill>
                  <a:schemeClr val="tx1"/>
                </a:solidFill>
                <a:effectLst/>
                <a:latin typeface="Public Sans" pitchFamily="2" charset="0"/>
                <a:ea typeface="+mn-ea"/>
                <a:cs typeface="+mn-cs"/>
              </a:rPr>
              <a:t>This means that both variables move in tandem, i.e. as one variable decreases the other also decreases, or when one variable increases the other also increases.</a:t>
            </a:r>
            <a:endParaRPr lang="en-AU" dirty="0"/>
          </a:p>
          <a:p>
            <a:pPr marL="342900" indent="-342900">
              <a:buFont typeface="Arial" panose="020B0604020202020204" pitchFamily="34" charset="0"/>
              <a:buChar char="•"/>
            </a:pPr>
            <a:r>
              <a:rPr lang="en-AU" dirty="0"/>
              <a:t>An r value equal to 0 indicates no relationship between the variables.</a:t>
            </a:r>
          </a:p>
          <a:p>
            <a:pPr marL="0" indent="0">
              <a:buFont typeface="Arial" panose="020B0604020202020204" pitchFamily="34" charset="0"/>
              <a:buNone/>
            </a:pPr>
            <a:endParaRPr lang="en-AU" dirty="0"/>
          </a:p>
          <a:p>
            <a:pPr marL="0" indent="0">
              <a:buFont typeface="Arial" panose="020B0604020202020204" pitchFamily="34" charset="0"/>
              <a:buNone/>
            </a:pPr>
            <a:endParaRPr lang="en-AU" dirty="0"/>
          </a:p>
          <a:p>
            <a:pPr marL="0" indent="0">
              <a:buFont typeface="Arial" panose="020B0604020202020204" pitchFamily="34" charset="0"/>
              <a:buNone/>
            </a:pPr>
            <a:r>
              <a:rPr lang="en-AU" sz="1600" b="0" i="0" kern="1200" dirty="0">
                <a:solidFill>
                  <a:schemeClr val="tx1"/>
                </a:solidFill>
                <a:effectLst/>
                <a:latin typeface="Public Sans" pitchFamily="2" charset="0"/>
                <a:ea typeface="+mn-ea"/>
                <a:cs typeface="+mn-cs"/>
              </a:rPr>
              <a:t>While the correlation coefficient is a useful measure, it has its limitations: Correlation coefficients are usually associated with measuring a linear relationship.</a:t>
            </a:r>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117</a:t>
            </a:fld>
            <a:endParaRPr lang="en-AU"/>
          </a:p>
        </p:txBody>
      </p:sp>
    </p:spTree>
    <p:extLst>
      <p:ext uri="{BB962C8B-B14F-4D97-AF65-F5344CB8AC3E}">
        <p14:creationId xmlns:p14="http://schemas.microsoft.com/office/powerpoint/2010/main" val="42383561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629E3-2D04-7E50-E2FD-E1A4C2BD5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1F37E4-F96C-6E76-F5D7-1B58A2E8440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04B9FE4-D568-BAC7-AE31-3409401CABEC}"/>
              </a:ext>
            </a:extLst>
          </p:cNvPr>
          <p:cNvSpPr>
            <a:spLocks noGrp="1"/>
          </p:cNvSpPr>
          <p:nvPr>
            <p:ph type="body" idx="1"/>
          </p:nvPr>
        </p:nvSpPr>
        <p:spPr/>
        <p:txBody>
          <a:bodyPr/>
          <a:lstStyle/>
          <a:p>
            <a:r>
              <a:rPr lang="en-AU" b="1" dirty="0"/>
              <a:t>Teacher notes:</a:t>
            </a:r>
          </a:p>
          <a:p>
            <a:endParaRPr lang="en-AU" b="1" dirty="0"/>
          </a:p>
          <a:p>
            <a:r>
              <a:rPr lang="en-AU" b="0" dirty="0"/>
              <a:t>Use this slide to teach students how to interpret the r value to determine the strength and type (negative, positive or no correlation) of correlation.</a:t>
            </a:r>
          </a:p>
          <a:p>
            <a:endParaRPr lang="en-AU" b="0" dirty="0"/>
          </a:p>
          <a:p>
            <a:endParaRPr lang="en-AU" dirty="0"/>
          </a:p>
        </p:txBody>
      </p:sp>
      <p:sp>
        <p:nvSpPr>
          <p:cNvPr id="4" name="Slide Number Placeholder 3">
            <a:extLst>
              <a:ext uri="{FF2B5EF4-FFF2-40B4-BE49-F238E27FC236}">
                <a16:creationId xmlns:a16="http://schemas.microsoft.com/office/drawing/2014/main" id="{92B40225-5BD0-F49C-290E-8028E1D87F26}"/>
              </a:ext>
            </a:extLst>
          </p:cNvPr>
          <p:cNvSpPr>
            <a:spLocks noGrp="1"/>
          </p:cNvSpPr>
          <p:nvPr>
            <p:ph type="sldNum" sz="quarter" idx="5"/>
          </p:nvPr>
        </p:nvSpPr>
        <p:spPr/>
        <p:txBody>
          <a:bodyPr/>
          <a:lstStyle/>
          <a:p>
            <a:fld id="{B07158C4-A119-4B78-9DE8-A50001BC31DC}" type="slidenum">
              <a:rPr lang="en-AU" smtClean="0"/>
              <a:pPr/>
              <a:t>118</a:t>
            </a:fld>
            <a:endParaRPr lang="en-AU"/>
          </a:p>
        </p:txBody>
      </p:sp>
    </p:spTree>
    <p:extLst>
      <p:ext uri="{BB962C8B-B14F-4D97-AF65-F5344CB8AC3E}">
        <p14:creationId xmlns:p14="http://schemas.microsoft.com/office/powerpoint/2010/main" val="366435773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3E4D3-4C8D-ECDF-99EB-F3A224C03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1495A-1017-5D68-D6D8-279CD3AA740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1E47984-E3C6-4724-25CC-FA3BC18D6C10}"/>
              </a:ext>
            </a:extLst>
          </p:cNvPr>
          <p:cNvSpPr>
            <a:spLocks noGrp="1"/>
          </p:cNvSpPr>
          <p:nvPr>
            <p:ph type="body" idx="1"/>
          </p:nvPr>
        </p:nvSpPr>
        <p:spPr/>
        <p:txBody>
          <a:bodyPr/>
          <a:lstStyle/>
          <a:p>
            <a:r>
              <a:rPr lang="en-AU" b="1" dirty="0"/>
              <a:t>Teacher notes:</a:t>
            </a:r>
          </a:p>
          <a:p>
            <a:endParaRPr lang="en-AU" dirty="0"/>
          </a:p>
          <a:p>
            <a:r>
              <a:rPr lang="en-AU" dirty="0"/>
              <a:t>Model, jointly construct or have students independently interpret the r value of the graph to determine the strength and type of relationship shown.</a:t>
            </a:r>
          </a:p>
          <a:p>
            <a:endParaRPr lang="en-AU" b="1" dirty="0"/>
          </a:p>
          <a:p>
            <a:r>
              <a:rPr lang="en-AU" b="1" dirty="0"/>
              <a:t>Sample responses (Graphs numbered from left to right)</a:t>
            </a:r>
          </a:p>
          <a:p>
            <a:endParaRPr lang="en-AU" b="1" dirty="0"/>
          </a:p>
          <a:p>
            <a:r>
              <a:rPr lang="en-AU" b="1" dirty="0"/>
              <a:t>Graph 1: </a:t>
            </a:r>
            <a:r>
              <a:rPr lang="en-AU" b="0" dirty="0"/>
              <a:t>Strong positive correlation. The points have very little scatter and follow a clear line in an upwards direction.</a:t>
            </a:r>
          </a:p>
          <a:p>
            <a:r>
              <a:rPr lang="en-AU" b="1" dirty="0"/>
              <a:t>Graph 2: </a:t>
            </a:r>
            <a:r>
              <a:rPr lang="en-AU" b="0" dirty="0"/>
              <a:t>Weak positive correlation. There is a slight upward trend, but the relationship is not strong, the points are more spread out.</a:t>
            </a:r>
          </a:p>
          <a:p>
            <a:r>
              <a:rPr lang="en-AU" b="1" dirty="0"/>
              <a:t>Graph 3: </a:t>
            </a:r>
            <a:r>
              <a:rPr lang="en-AU" b="0" dirty="0"/>
              <a:t>No correlation. The points are randomly scattered.</a:t>
            </a:r>
            <a:endParaRPr lang="en-AU" b="1" dirty="0"/>
          </a:p>
          <a:p>
            <a:r>
              <a:rPr lang="en-AU" b="1" dirty="0"/>
              <a:t>Graph 4: </a:t>
            </a:r>
            <a:r>
              <a:rPr lang="en-AU" b="0" dirty="0"/>
              <a:t>Strong negative correlation. The points have very little scatter and follow a clear line in a downwards direction.</a:t>
            </a:r>
            <a:endParaRPr lang="en-AU" b="1" dirty="0"/>
          </a:p>
          <a:p>
            <a:r>
              <a:rPr lang="en-AU" b="1" dirty="0"/>
              <a:t>Graph 5: </a:t>
            </a:r>
            <a:r>
              <a:rPr lang="en-AU" b="0" dirty="0"/>
              <a:t>Weak negative correlation. There is a slight downwards trend, but the relationship is not strong, the points are more spread out.</a:t>
            </a:r>
            <a:endParaRPr lang="en-AU" b="1" dirty="0"/>
          </a:p>
          <a:p>
            <a:r>
              <a:rPr lang="en-AU" b="1" dirty="0"/>
              <a:t>Graph 6: </a:t>
            </a:r>
            <a:r>
              <a:rPr lang="en-AU" b="0" dirty="0"/>
              <a:t>No correlation. The points are randomly scattered.</a:t>
            </a:r>
          </a:p>
          <a:p>
            <a:endParaRPr lang="en-AU" b="1" dirty="0"/>
          </a:p>
        </p:txBody>
      </p:sp>
      <p:sp>
        <p:nvSpPr>
          <p:cNvPr id="4" name="Slide Number Placeholder 3">
            <a:extLst>
              <a:ext uri="{FF2B5EF4-FFF2-40B4-BE49-F238E27FC236}">
                <a16:creationId xmlns:a16="http://schemas.microsoft.com/office/drawing/2014/main" id="{6E4CBD99-7B28-C2DE-3B2D-0D4372782532}"/>
              </a:ext>
            </a:extLst>
          </p:cNvPr>
          <p:cNvSpPr>
            <a:spLocks noGrp="1"/>
          </p:cNvSpPr>
          <p:nvPr>
            <p:ph type="sldNum" sz="quarter" idx="5"/>
          </p:nvPr>
        </p:nvSpPr>
        <p:spPr/>
        <p:txBody>
          <a:bodyPr/>
          <a:lstStyle/>
          <a:p>
            <a:fld id="{B07158C4-A119-4B78-9DE8-A50001BC31DC}" type="slidenum">
              <a:rPr lang="en-AU" smtClean="0"/>
              <a:pPr/>
              <a:t>119</a:t>
            </a:fld>
            <a:endParaRPr lang="en-AU"/>
          </a:p>
        </p:txBody>
      </p:sp>
    </p:spTree>
    <p:extLst>
      <p:ext uri="{BB962C8B-B14F-4D97-AF65-F5344CB8AC3E}">
        <p14:creationId xmlns:p14="http://schemas.microsoft.com/office/powerpoint/2010/main" val="193746028"/>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r>
              <a:rPr lang="en-AU" b="1" dirty="0"/>
              <a:t>This slide has animations.</a:t>
            </a:r>
          </a:p>
          <a:p>
            <a:endParaRPr lang="en-AU" b="1" dirty="0"/>
          </a:p>
          <a:p>
            <a:r>
              <a:rPr lang="en-AU" sz="1600" kern="1200" dirty="0">
                <a:solidFill>
                  <a:schemeClr val="tx1"/>
                </a:solidFill>
                <a:effectLst/>
                <a:latin typeface="Public Sans" pitchFamily="2" charset="0"/>
                <a:ea typeface="+mn-ea"/>
                <a:cs typeface="+mn-cs"/>
              </a:rPr>
              <a:t>Instruct students to match each scatter plot to the correct type of correlation and indicate their response on mini whiteboards. Encourage students to justify their choices by describing the trend of the data points.</a:t>
            </a:r>
          </a:p>
          <a:p>
            <a:endParaRPr lang="en-AU" sz="1600" b="1" kern="1200" dirty="0">
              <a:solidFill>
                <a:schemeClr val="tx1"/>
              </a:solidFill>
              <a:effectLst/>
              <a:latin typeface="Public Sans" pitchFamily="2" charset="0"/>
              <a:ea typeface="+mn-ea"/>
              <a:cs typeface="+mn-cs"/>
            </a:endParaRPr>
          </a:p>
          <a:p>
            <a:r>
              <a:rPr lang="en-AU" sz="1600" b="1" kern="1200" dirty="0">
                <a:solidFill>
                  <a:schemeClr val="tx1"/>
                </a:solidFill>
                <a:effectLst/>
                <a:latin typeface="Public Sans" pitchFamily="2" charset="0"/>
                <a:ea typeface="+mn-ea"/>
                <a:cs typeface="+mn-cs"/>
              </a:rPr>
              <a:t>CLICK</a:t>
            </a:r>
            <a:r>
              <a:rPr lang="en-AU" sz="1600" b="0" kern="1200" dirty="0">
                <a:solidFill>
                  <a:schemeClr val="tx1"/>
                </a:solidFill>
                <a:effectLst/>
                <a:latin typeface="Public Sans" pitchFamily="2" charset="0"/>
                <a:ea typeface="+mn-ea"/>
                <a:cs typeface="+mn-cs"/>
              </a:rPr>
              <a:t> to match the correct type of correlation to the graph</a:t>
            </a:r>
            <a:endParaRPr lang="en-AU" b="1" dirty="0"/>
          </a:p>
          <a:p>
            <a:endParaRPr lang="en-AU" b="1" dirty="0"/>
          </a:p>
          <a:p>
            <a:r>
              <a:rPr lang="en-AU" dirty="0"/>
              <a:t>Graph </a:t>
            </a:r>
            <a:r>
              <a:rPr lang="en-AU" b="0" dirty="0"/>
              <a:t>1 </a:t>
            </a:r>
            <a:r>
              <a:rPr lang="en-AU" b="0" dirty="0">
                <a:sym typeface="Wingdings" panose="05000000000000000000" pitchFamily="2" charset="2"/>
              </a:rPr>
              <a:t> no correlation. The points are scattered randomly with no clear relationship.</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Graph </a:t>
            </a:r>
            <a:r>
              <a:rPr lang="en-AU" b="0" dirty="0">
                <a:sym typeface="Wingdings" panose="05000000000000000000" pitchFamily="2" charset="2"/>
              </a:rPr>
              <a:t>2  positive correlation. </a:t>
            </a:r>
            <a:r>
              <a:rPr lang="en-AU" sz="1600" kern="1200" dirty="0">
                <a:solidFill>
                  <a:schemeClr val="tx1"/>
                </a:solidFill>
                <a:effectLst/>
                <a:latin typeface="Public Sans" pitchFamily="2" charset="0"/>
                <a:ea typeface="+mn-ea"/>
                <a:cs typeface="+mn-cs"/>
              </a:rPr>
              <a:t>The points closely follow an upward trend (as x increases, y increases).</a:t>
            </a:r>
            <a:endParaRPr lang="en-AU" b="0" dirty="0">
              <a:sym typeface="Wingdings" panose="05000000000000000000" pitchFamily="2" charset="2"/>
            </a:endParaRPr>
          </a:p>
          <a:p>
            <a:r>
              <a:rPr lang="en-AU" dirty="0"/>
              <a:t>Graph </a:t>
            </a:r>
            <a:r>
              <a:rPr lang="en-AU" b="0" dirty="0">
                <a:sym typeface="Wingdings" panose="05000000000000000000" pitchFamily="2" charset="2"/>
              </a:rPr>
              <a:t>3  negative correlation. </a:t>
            </a:r>
            <a:r>
              <a:rPr lang="en-AU" sz="1600" kern="1200" dirty="0">
                <a:solidFill>
                  <a:schemeClr val="tx1"/>
                </a:solidFill>
                <a:effectLst/>
                <a:latin typeface="Public Sans" pitchFamily="2" charset="0"/>
                <a:ea typeface="+mn-ea"/>
                <a:cs typeface="+mn-cs"/>
              </a:rPr>
              <a:t>The points follow a clear downward trend (as x increases, y decreases).</a:t>
            </a:r>
            <a:endParaRPr lang="en-AU" b="0" dirty="0">
              <a:sym typeface="Wingdings" panose="05000000000000000000" pitchFamily="2" charset="2"/>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Graph </a:t>
            </a:r>
            <a:r>
              <a:rPr lang="en-AU" b="0" dirty="0">
                <a:sym typeface="Wingdings" panose="05000000000000000000" pitchFamily="2" charset="2"/>
              </a:rPr>
              <a:t>4  positive correlation. </a:t>
            </a:r>
            <a:r>
              <a:rPr lang="en-AU" sz="1600" kern="1200" dirty="0">
                <a:solidFill>
                  <a:schemeClr val="tx1"/>
                </a:solidFill>
                <a:effectLst/>
                <a:latin typeface="Public Sans" pitchFamily="2" charset="0"/>
                <a:ea typeface="+mn-ea"/>
                <a:cs typeface="+mn-cs"/>
              </a:rPr>
              <a:t>There is a general upward trend, though slightly more spread than Graph 2.</a:t>
            </a:r>
            <a:endParaRPr lang="en-AU" b="0" dirty="0">
              <a:sym typeface="Wingdings" panose="05000000000000000000" pitchFamily="2" charset="2"/>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Graph </a:t>
            </a:r>
            <a:r>
              <a:rPr lang="en-AU" b="0" dirty="0">
                <a:sym typeface="Wingdings" panose="05000000000000000000" pitchFamily="2" charset="2"/>
              </a:rPr>
              <a:t>5  no correlation. </a:t>
            </a:r>
            <a:r>
              <a:rPr lang="en-AU" sz="1600" kern="1200" dirty="0">
                <a:solidFill>
                  <a:schemeClr val="tx1"/>
                </a:solidFill>
                <a:effectLst/>
                <a:latin typeface="Public Sans" pitchFamily="2" charset="0"/>
                <a:ea typeface="+mn-ea"/>
                <a:cs typeface="+mn-cs"/>
              </a:rPr>
              <a:t>The points are widely scattered with no clear relationship.</a:t>
            </a:r>
          </a:p>
          <a:p>
            <a:endParaRPr lang="en-AU" b="0" dirty="0">
              <a:sym typeface="Wingdings" panose="05000000000000000000" pitchFamily="2" charset="2"/>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120</a:t>
            </a:fld>
            <a:endParaRPr lang="en-AU"/>
          </a:p>
        </p:txBody>
      </p:sp>
    </p:spTree>
    <p:extLst>
      <p:ext uri="{BB962C8B-B14F-4D97-AF65-F5344CB8AC3E}">
        <p14:creationId xmlns:p14="http://schemas.microsoft.com/office/powerpoint/2010/main" val="252353710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7437D-9BA2-BE3B-F8B0-E59270C8C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8ED9A-8D98-766C-A1FA-E69A89F5938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2457E7B-5FE6-2DA7-2F99-8B5606B98272}"/>
              </a:ext>
            </a:extLst>
          </p:cNvPr>
          <p:cNvSpPr>
            <a:spLocks noGrp="1"/>
          </p:cNvSpPr>
          <p:nvPr>
            <p:ph type="body" idx="1"/>
          </p:nvPr>
        </p:nvSpPr>
        <p:spPr/>
        <p:txBody>
          <a:bodyPr/>
          <a:lstStyle/>
          <a:p>
            <a:r>
              <a:rPr lang="en-AU" b="1" dirty="0"/>
              <a:t>Teacher notes:</a:t>
            </a:r>
          </a:p>
          <a:p>
            <a:endParaRPr lang="en-AU" b="1" dirty="0"/>
          </a:p>
          <a:p>
            <a:r>
              <a:rPr lang="en-AU" b="0" dirty="0"/>
              <a:t>Provide students with mini whiteboards and ask them to respond to each question.</a:t>
            </a:r>
          </a:p>
          <a:p>
            <a:endParaRPr lang="en-AU" b="1" dirty="0"/>
          </a:p>
          <a:p>
            <a:r>
              <a:rPr lang="en-AU" b="1" dirty="0"/>
              <a:t>Sample answers:</a:t>
            </a:r>
          </a:p>
          <a:p>
            <a:endParaRPr lang="en-AU" b="0" dirty="0"/>
          </a:p>
          <a:p>
            <a:pPr marL="342900" indent="-342900">
              <a:buAutoNum type="arabicPeriod"/>
            </a:pPr>
            <a:r>
              <a:rPr lang="en-AU" b="0" dirty="0"/>
              <a:t>Screen brightness and battery life</a:t>
            </a:r>
          </a:p>
          <a:p>
            <a:pPr marL="342900" indent="-342900">
              <a:buAutoNum type="arabicPeriod"/>
            </a:pPr>
            <a:r>
              <a:rPr lang="en-AU" dirty="0"/>
              <a:t>Negative relationship. As the screen brightness increases, the battery life decreases.</a:t>
            </a:r>
            <a:endParaRPr lang="en-AU" b="0" dirty="0"/>
          </a:p>
          <a:p>
            <a:pPr marL="342900" indent="-342900">
              <a:buAutoNum type="arabicPeriod"/>
            </a:pPr>
            <a:r>
              <a:rPr lang="en-AU" b="0" dirty="0"/>
              <a:t>Approximately 8.25 hours</a:t>
            </a:r>
          </a:p>
          <a:p>
            <a:pPr marL="342900" marR="0" lvl="0" indent="-342900" algn="l" defTabSz="1219170" rtl="0" eaLnBrk="1" fontAlgn="auto" latinLnBrk="0" hangingPunct="1">
              <a:lnSpc>
                <a:spcPct val="100000"/>
              </a:lnSpc>
              <a:spcBef>
                <a:spcPts val="0"/>
              </a:spcBef>
              <a:spcAft>
                <a:spcPts val="0"/>
              </a:spcAft>
              <a:buClrTx/>
              <a:buSzTx/>
              <a:buFontTx/>
              <a:buAutoNum type="arabicPeriod"/>
              <a:tabLst/>
              <a:defRPr/>
            </a:pPr>
            <a:r>
              <a:rPr lang="en-AU" dirty="0"/>
              <a:t>No. It suggests a relationship, but does not prove causation (other factors may affect battery life).</a:t>
            </a:r>
          </a:p>
          <a:p>
            <a:pPr marL="342900" indent="-342900">
              <a:buAutoNum type="arabicPeriod"/>
            </a:pPr>
            <a:endParaRPr lang="en-AU" b="0" dirty="0"/>
          </a:p>
          <a:p>
            <a:pPr marL="342900" indent="-342900">
              <a:buAutoNum type="arabicPeriod"/>
            </a:pPr>
            <a:endParaRPr lang="en-AU" b="0" dirty="0"/>
          </a:p>
          <a:p>
            <a:pPr marL="342900" indent="-342900">
              <a:buAutoNum type="arabicPeriod"/>
            </a:pPr>
            <a:endParaRPr lang="en-AU" b="0" dirty="0"/>
          </a:p>
          <a:p>
            <a:endParaRPr lang="en-AU" dirty="0"/>
          </a:p>
        </p:txBody>
      </p:sp>
      <p:sp>
        <p:nvSpPr>
          <p:cNvPr id="4" name="Slide Number Placeholder 3">
            <a:extLst>
              <a:ext uri="{FF2B5EF4-FFF2-40B4-BE49-F238E27FC236}">
                <a16:creationId xmlns:a16="http://schemas.microsoft.com/office/drawing/2014/main" id="{C02C77C2-DB5E-6C73-5DDD-05ED54F9F381}"/>
              </a:ext>
            </a:extLst>
          </p:cNvPr>
          <p:cNvSpPr>
            <a:spLocks noGrp="1"/>
          </p:cNvSpPr>
          <p:nvPr>
            <p:ph type="sldNum" sz="quarter" idx="5"/>
          </p:nvPr>
        </p:nvSpPr>
        <p:spPr/>
        <p:txBody>
          <a:bodyPr/>
          <a:lstStyle/>
          <a:p>
            <a:fld id="{B07158C4-A119-4B78-9DE8-A50001BC31DC}" type="slidenum">
              <a:rPr lang="en-AU" smtClean="0"/>
              <a:pPr/>
              <a:t>121</a:t>
            </a:fld>
            <a:endParaRPr lang="en-AU"/>
          </a:p>
        </p:txBody>
      </p:sp>
    </p:spTree>
    <p:extLst>
      <p:ext uri="{BB962C8B-B14F-4D97-AF65-F5344CB8AC3E}">
        <p14:creationId xmlns:p14="http://schemas.microsoft.com/office/powerpoint/2010/main" val="307619753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F7854-C09E-6B55-2E61-A9E752FF1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F32E4-0BD2-99C4-6B71-B37DC618D87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643370C-2091-A6A3-0C3C-3BA3AE32FF32}"/>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a:t>
            </a:r>
            <a:r>
              <a:rPr lang="en-AU" dirty="0">
                <a:cs typeface="Arial"/>
              </a:rPr>
              <a:t>2.6 Validating scientific findings and making informed decisions.</a:t>
            </a:r>
          </a:p>
          <a:p>
            <a:endParaRPr lang="en-AU" b="1" dirty="0">
              <a:latin typeface="Arial" panose="020B0604020202020204" pitchFamily="34" charset="0"/>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C2EE1BE-508F-F34A-8EED-60986BCEC0CE}"/>
              </a:ext>
            </a:extLst>
          </p:cNvPr>
          <p:cNvSpPr>
            <a:spLocks noGrp="1"/>
          </p:cNvSpPr>
          <p:nvPr>
            <p:ph type="sldNum" sz="quarter" idx="5"/>
          </p:nvPr>
        </p:nvSpPr>
        <p:spPr/>
        <p:txBody>
          <a:bodyPr/>
          <a:lstStyle/>
          <a:p>
            <a:fld id="{D09C5488-DD16-4714-9519-7BE21BA11D4E}" type="slidenum">
              <a:rPr lang="en-AU" smtClean="0"/>
              <a:t>122</a:t>
            </a:fld>
            <a:endParaRPr lang="en-AU"/>
          </a:p>
        </p:txBody>
      </p:sp>
    </p:spTree>
    <p:extLst>
      <p:ext uri="{BB962C8B-B14F-4D97-AF65-F5344CB8AC3E}">
        <p14:creationId xmlns:p14="http://schemas.microsoft.com/office/powerpoint/2010/main" val="256915620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notes:</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This slide has animations.</a:t>
            </a:r>
          </a:p>
          <a:p>
            <a:endParaRPr lang="en-AU" b="1" dirty="0"/>
          </a:p>
          <a:p>
            <a:r>
              <a:rPr lang="en-AU" sz="1600" kern="1200" dirty="0">
                <a:solidFill>
                  <a:schemeClr val="tx1"/>
                </a:solidFill>
                <a:effectLst/>
                <a:latin typeface="Public Sans" pitchFamily="2" charset="0"/>
                <a:ea typeface="+mn-ea"/>
                <a:cs typeface="+mn-cs"/>
              </a:rPr>
              <a:t>Display the multiple choice question on the slide and instruct students to engage with the question and respond with a show of hands to indicate their response. </a:t>
            </a:r>
          </a:p>
          <a:p>
            <a:endParaRPr lang="en-AU" dirty="0"/>
          </a:p>
          <a:p>
            <a:r>
              <a:rPr lang="en-AU" b="1" dirty="0"/>
              <a:t>CLICK to highlight correct response</a:t>
            </a:r>
          </a:p>
          <a:p>
            <a:br>
              <a:rPr lang="en-AU" dirty="0"/>
            </a:br>
            <a:r>
              <a:rPr lang="en-AU" dirty="0"/>
              <a:t>A </a:t>
            </a:r>
            <a:r>
              <a:rPr lang="en-AU" dirty="0">
                <a:sym typeface="Wingdings" panose="05000000000000000000" pitchFamily="2" charset="2"/>
              </a:rPr>
              <a:t> Incorrect – science does not claim absolute certainty; instead, results are supported by evidence rather than proven beyond all doubt.</a:t>
            </a:r>
          </a:p>
          <a:p>
            <a:r>
              <a:rPr lang="en-AU" dirty="0">
                <a:sym typeface="Wingdings" panose="05000000000000000000" pitchFamily="2" charset="2"/>
              </a:rPr>
              <a:t>B  Incorrect – validation is not just about quantity of data, it is about confirming consistency and reliability.</a:t>
            </a:r>
          </a:p>
          <a:p>
            <a:r>
              <a:rPr lang="en-AU" dirty="0">
                <a:sym typeface="Wingdings" panose="05000000000000000000" pitchFamily="2" charset="2"/>
              </a:rPr>
              <a:t>C  Correct</a:t>
            </a:r>
          </a:p>
          <a:p>
            <a:r>
              <a:rPr lang="en-AU" dirty="0">
                <a:sym typeface="Wingdings" panose="05000000000000000000" pitchFamily="2" charset="2"/>
              </a:rPr>
              <a:t>D  Incorrect – a single unusual result might be an outlier, not a validation of a finding.</a:t>
            </a:r>
          </a:p>
        </p:txBody>
      </p:sp>
      <p:sp>
        <p:nvSpPr>
          <p:cNvPr id="4" name="Slide Number Placeholder 3"/>
          <p:cNvSpPr>
            <a:spLocks noGrp="1"/>
          </p:cNvSpPr>
          <p:nvPr>
            <p:ph type="sldNum" sz="quarter" idx="5"/>
          </p:nvPr>
        </p:nvSpPr>
        <p:spPr/>
        <p:txBody>
          <a:bodyPr/>
          <a:lstStyle/>
          <a:p>
            <a:fld id="{B07158C4-A119-4B78-9DE8-A50001BC31DC}" type="slidenum">
              <a:rPr lang="en-AU" smtClean="0"/>
              <a:pPr/>
              <a:t>123</a:t>
            </a:fld>
            <a:endParaRPr lang="en-AU"/>
          </a:p>
        </p:txBody>
      </p:sp>
    </p:spTree>
    <p:extLst>
      <p:ext uri="{BB962C8B-B14F-4D97-AF65-F5344CB8AC3E}">
        <p14:creationId xmlns:p14="http://schemas.microsoft.com/office/powerpoint/2010/main" val="291867244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002A7-2BB1-28A2-AB4D-AD679C0838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4C0EE-D9EA-9F68-D807-393D86F1088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F7E6379D-10D1-C210-3704-96EAAD9DE866}"/>
              </a:ext>
            </a:extLst>
          </p:cNvPr>
          <p:cNvSpPr>
            <a:spLocks noGrp="1"/>
          </p:cNvSpPr>
          <p:nvPr>
            <p:ph type="body" idx="1"/>
          </p:nvPr>
        </p:nvSpPr>
        <p:spPr/>
        <p:txBody>
          <a:bodyPr/>
          <a:lstStyle/>
          <a:p>
            <a:r>
              <a:rPr lang="en-AU" b="1" dirty="0">
                <a:latin typeface="Arial"/>
                <a:cs typeface="Arial"/>
              </a:rPr>
              <a:t>Teacher notes:</a:t>
            </a:r>
          </a:p>
          <a:p>
            <a:endParaRPr lang="en-AU" b="1" dirty="0">
              <a:latin typeface="Arial"/>
              <a:cs typeface="Arial"/>
            </a:endParaRPr>
          </a:p>
          <a:p>
            <a:r>
              <a:rPr lang="en-AU" b="0" dirty="0">
                <a:latin typeface="Arial"/>
                <a:cs typeface="Arial"/>
              </a:rPr>
              <a:t>Learning intentions and success criteria for </a:t>
            </a:r>
            <a:r>
              <a:rPr lang="en-AU" dirty="0">
                <a:cs typeface="Arial"/>
              </a:rPr>
              <a:t>2.7 Making evidence-based decisions.</a:t>
            </a:r>
          </a:p>
          <a:p>
            <a:endParaRPr lang="en-AU" b="1" dirty="0">
              <a:latin typeface="Arial" panose="020B0604020202020204" pitchFamily="34" charset="0"/>
              <a:cs typeface="Arial"/>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b="0" dirty="0">
                <a:cs typeface="Calibri"/>
              </a:rPr>
              <a:t>Display this slide at the beginning of the learning activity. Revisit the slide where appropriate during lesson activities and encourage students to reflect on their progress.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b="0" dirty="0">
              <a:cs typeface="Calibri"/>
            </a:endParaRP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Also, adapt this Learning Intentions and Success Criteria (LISC) slide to display only the learning intentions and success criteria that are the focus of the current lesson or activity. Additional learning intentions and success criteria can be introduced progressively as students move through the learning sequence.</a:t>
            </a:r>
            <a:endParaRPr lang="en-AU" b="1" dirty="0">
              <a:latin typeface="Arial" panose="020B0604020202020204" pitchFamily="34" charset="0"/>
              <a:cs typeface="Arial" panose="020B0604020202020204" pitchFamily="34" charset="0"/>
            </a:endParaRPr>
          </a:p>
          <a:p>
            <a:endParaRPr lang="en-AU"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F292C61-8BD5-CBB2-4152-35015DD68367}"/>
              </a:ext>
            </a:extLst>
          </p:cNvPr>
          <p:cNvSpPr>
            <a:spLocks noGrp="1"/>
          </p:cNvSpPr>
          <p:nvPr>
            <p:ph type="sldNum" sz="quarter" idx="5"/>
          </p:nvPr>
        </p:nvSpPr>
        <p:spPr/>
        <p:txBody>
          <a:bodyPr/>
          <a:lstStyle/>
          <a:p>
            <a:fld id="{D09C5488-DD16-4714-9519-7BE21BA11D4E}" type="slidenum">
              <a:rPr lang="en-AU" smtClean="0"/>
              <a:t>124</a:t>
            </a:fld>
            <a:endParaRPr lang="en-AU"/>
          </a:p>
        </p:txBody>
      </p:sp>
    </p:spTree>
    <p:extLst>
      <p:ext uri="{BB962C8B-B14F-4D97-AF65-F5344CB8AC3E}">
        <p14:creationId xmlns:p14="http://schemas.microsoft.com/office/powerpoint/2010/main" val="161643694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endParaRPr lang="en-AU" dirty="0"/>
          </a:p>
          <a:p>
            <a:r>
              <a:rPr lang="en-AU" dirty="0"/>
              <a:t>Display this slide to introduce the problem statement with students. </a:t>
            </a:r>
          </a:p>
          <a:p>
            <a:endParaRPr lang="en-AU" dirty="0"/>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Inform students that temperature data is </a:t>
            </a:r>
            <a:r>
              <a:rPr lang="en-AU" sz="1600" kern="1200" dirty="0">
                <a:solidFill>
                  <a:schemeClr val="tx1"/>
                </a:solidFill>
                <a:effectLst/>
                <a:latin typeface="Public Sans" pitchFamily="2" charset="0"/>
                <a:ea typeface="+mn-ea"/>
                <a:cs typeface="+mn-cs"/>
              </a:rPr>
              <a:t>used to inform the timing of flu vaccinations because influenza virus transmission is highly sensitive to environmental conditions, particularly cold, dry air, which increases the likelihood of outbreaks. By analysing ambient temperature and humidity trends, public health officials can predict when the flu virus will begin to spread rapidly, ensuring vaccination efforts occur just before the peak, allowing sufficient time for immunity to build.</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125</a:t>
            </a:fld>
            <a:endParaRPr lang="en-AU"/>
          </a:p>
        </p:txBody>
      </p:sp>
    </p:spTree>
    <p:extLst>
      <p:ext uri="{BB962C8B-B14F-4D97-AF65-F5344CB8AC3E}">
        <p14:creationId xmlns:p14="http://schemas.microsoft.com/office/powerpoint/2010/main" val="3122435615"/>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69659-7AA5-9269-6A36-ABC9D70D9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36EA5-BE0C-7E7D-76DB-9C3371C1EE4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87600AE-477C-0717-E0F6-54B92F260784}"/>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endParaRPr lang="en-AU" dirty="0"/>
          </a:p>
          <a:p>
            <a:r>
              <a:rPr lang="en-AU" dirty="0"/>
              <a:t>Introduce students to the DECIDE framework as a means of problem solving.</a:t>
            </a:r>
          </a:p>
          <a:p>
            <a:br>
              <a:rPr lang="en-AU" dirty="0"/>
            </a:br>
            <a:r>
              <a:rPr lang="en-AU" dirty="0"/>
              <a:t>Unpack each part of the framework using the information on the slide and below:</a:t>
            </a:r>
          </a:p>
          <a:p>
            <a:endParaRPr lang="en-AU" dirty="0"/>
          </a:p>
          <a:p>
            <a:r>
              <a:rPr lang="en-AU" dirty="0"/>
              <a:t>D -  Clearly articulate the core issue. </a:t>
            </a:r>
            <a:r>
              <a:rPr lang="en-AU" sz="1600" b="0" i="0" kern="1200" dirty="0">
                <a:solidFill>
                  <a:schemeClr val="tx1"/>
                </a:solidFill>
                <a:effectLst/>
                <a:latin typeface="Public Sans" pitchFamily="2" charset="0"/>
                <a:ea typeface="+mn-ea"/>
                <a:cs typeface="+mn-cs"/>
              </a:rPr>
              <a:t>Define the scope (what is included), constraints and success measures.</a:t>
            </a:r>
          </a:p>
          <a:p>
            <a:r>
              <a:rPr lang="en-AU" sz="1600" b="0" i="0" kern="1200" dirty="0">
                <a:solidFill>
                  <a:schemeClr val="tx1"/>
                </a:solidFill>
                <a:effectLst/>
                <a:latin typeface="Public Sans" pitchFamily="2" charset="0"/>
                <a:ea typeface="+mn-ea"/>
                <a:cs typeface="+mn-cs"/>
              </a:rPr>
              <a:t>E -  Gather relevant quantitative (data, facts) and qualitative evidence to understand the root cause.</a:t>
            </a:r>
            <a:endParaRPr lang="en-AU" dirty="0"/>
          </a:p>
          <a:p>
            <a:r>
              <a:rPr lang="en-AU" dirty="0"/>
              <a:t>C – Establish or select a pre-existing criteria to evaluate the solutions to the problem fairly and consistently.</a:t>
            </a:r>
          </a:p>
          <a:p>
            <a:r>
              <a:rPr lang="en-AU" dirty="0"/>
              <a:t>I – Come up with solutions to the problem considering the criteria created in the previous step.</a:t>
            </a:r>
          </a:p>
          <a:p>
            <a:r>
              <a:rPr lang="en-AU" dirty="0"/>
              <a:t>D – Using data as evidence and the criteria, select the most suitable solution.</a:t>
            </a:r>
          </a:p>
          <a:p>
            <a:r>
              <a:rPr lang="en-AU" dirty="0"/>
              <a:t>E -  Determine if the solution worked, if it needs adjustment, if there are limitations, if new problems were created, the implications of the decision and how we could make improvements.</a:t>
            </a:r>
          </a:p>
          <a:p>
            <a:endParaRPr lang="en-AU" dirty="0"/>
          </a:p>
          <a:p>
            <a:endParaRPr lang="en-AU" dirty="0"/>
          </a:p>
        </p:txBody>
      </p:sp>
      <p:sp>
        <p:nvSpPr>
          <p:cNvPr id="4" name="Slide Number Placeholder 3">
            <a:extLst>
              <a:ext uri="{FF2B5EF4-FFF2-40B4-BE49-F238E27FC236}">
                <a16:creationId xmlns:a16="http://schemas.microsoft.com/office/drawing/2014/main" id="{0438DAF5-82E0-4AFB-B435-30F366C1D806}"/>
              </a:ext>
            </a:extLst>
          </p:cNvPr>
          <p:cNvSpPr>
            <a:spLocks noGrp="1"/>
          </p:cNvSpPr>
          <p:nvPr>
            <p:ph type="sldNum" sz="quarter" idx="5"/>
          </p:nvPr>
        </p:nvSpPr>
        <p:spPr/>
        <p:txBody>
          <a:bodyPr/>
          <a:lstStyle/>
          <a:p>
            <a:fld id="{B07158C4-A119-4B78-9DE8-A50001BC31DC}" type="slidenum">
              <a:rPr lang="en-AU" smtClean="0"/>
              <a:pPr/>
              <a:t>126</a:t>
            </a:fld>
            <a:endParaRPr lang="en-AU"/>
          </a:p>
        </p:txBody>
      </p:sp>
    </p:spTree>
    <p:extLst>
      <p:ext uri="{BB962C8B-B14F-4D97-AF65-F5344CB8AC3E}">
        <p14:creationId xmlns:p14="http://schemas.microsoft.com/office/powerpoint/2010/main" val="1518915114"/>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1ECB0-ACA9-28CC-810F-92A8F16DF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4A536-CC12-8BE9-FA00-2396D4951F9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13DDFD7-38B4-ABF5-1A67-3AACAAC46463}"/>
              </a:ext>
            </a:extLst>
          </p:cNvPr>
          <p:cNvSpPr>
            <a:spLocks noGrp="1"/>
          </p:cNvSpPr>
          <p:nvPr>
            <p:ph type="body" idx="1"/>
          </p:nvPr>
        </p:nvSpPr>
        <p:spPr/>
        <p:txBody>
          <a:bodyPr/>
          <a:lstStyle/>
          <a:p>
            <a:r>
              <a:rPr lang="en-AU" b="1" dirty="0"/>
              <a:t>Teacher notes:</a:t>
            </a:r>
          </a:p>
          <a:p>
            <a:endParaRPr lang="en-AU" b="1" dirty="0"/>
          </a:p>
          <a:p>
            <a:r>
              <a:rPr lang="en-AU" b="0" dirty="0"/>
              <a:t>Provide students with mini whiteboards. Display the questions to students and ask them to respond using mini whiteboards, indicating which sheet in the spreadsheet contains the data outlined.</a:t>
            </a:r>
          </a:p>
          <a:p>
            <a:br>
              <a:rPr lang="en-AU" b="0" dirty="0"/>
            </a:br>
            <a:r>
              <a:rPr lang="en-AU" b="0" dirty="0"/>
              <a:t>Sample responses are on the next slide.</a:t>
            </a:r>
          </a:p>
        </p:txBody>
      </p:sp>
      <p:sp>
        <p:nvSpPr>
          <p:cNvPr id="4" name="Slide Number Placeholder 3">
            <a:extLst>
              <a:ext uri="{FF2B5EF4-FFF2-40B4-BE49-F238E27FC236}">
                <a16:creationId xmlns:a16="http://schemas.microsoft.com/office/drawing/2014/main" id="{25804003-0068-8FC8-796C-B6FAAFFF9243}"/>
              </a:ext>
            </a:extLst>
          </p:cNvPr>
          <p:cNvSpPr>
            <a:spLocks noGrp="1"/>
          </p:cNvSpPr>
          <p:nvPr>
            <p:ph type="sldNum" sz="quarter" idx="5"/>
          </p:nvPr>
        </p:nvSpPr>
        <p:spPr/>
        <p:txBody>
          <a:bodyPr/>
          <a:lstStyle/>
          <a:p>
            <a:fld id="{B07158C4-A119-4B78-9DE8-A50001BC31DC}" type="slidenum">
              <a:rPr lang="en-AU" smtClean="0"/>
              <a:pPr/>
              <a:t>127</a:t>
            </a:fld>
            <a:endParaRPr lang="en-AU"/>
          </a:p>
        </p:txBody>
      </p:sp>
    </p:spTree>
    <p:extLst>
      <p:ext uri="{BB962C8B-B14F-4D97-AF65-F5344CB8AC3E}">
        <p14:creationId xmlns:p14="http://schemas.microsoft.com/office/powerpoint/2010/main" val="363972508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E82C1-F873-D66C-5E99-6988E49FB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B3756-3437-A200-7438-0D8EF0C6EC4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DB171C43-8D30-142F-29C0-CAD69117538B}"/>
              </a:ext>
            </a:extLst>
          </p:cNvPr>
          <p:cNvSpPr>
            <a:spLocks noGrp="1"/>
          </p:cNvSpPr>
          <p:nvPr>
            <p:ph type="body" idx="1"/>
          </p:nvPr>
        </p:nvSpPr>
        <p:spPr/>
        <p:txBody>
          <a:bodyPr/>
          <a:lstStyle/>
          <a:p>
            <a:r>
              <a:rPr lang="en-AU" b="1" dirty="0"/>
              <a:t>Teacher notes:</a:t>
            </a:r>
          </a:p>
          <a:p>
            <a:endParaRPr lang="en-AU" b="1" dirty="0"/>
          </a:p>
          <a:p>
            <a:r>
              <a:rPr lang="en-AU" dirty="0"/>
              <a:t>1 </a:t>
            </a:r>
            <a:r>
              <a:rPr lang="en-AU" dirty="0">
                <a:sym typeface="Wingdings" panose="05000000000000000000" pitchFamily="2" charset="2"/>
              </a:rPr>
              <a:t> Not evidence-based – this statement is based on personal opinion or feeling rather than data. It does not refer to any evidence, patterns, or analysis to justify the decision.</a:t>
            </a:r>
          </a:p>
          <a:p>
            <a:r>
              <a:rPr lang="en-AU" dirty="0">
                <a:sym typeface="Wingdings" panose="05000000000000000000" pitchFamily="2" charset="2"/>
              </a:rPr>
              <a:t>2  Evidence-based – this statement refers to scientific data and uses a known pattern (higher influenza cases in colder months) to justify the decision. The reasoning links evidence to the timing of the campaign.</a:t>
            </a:r>
          </a:p>
          <a:p>
            <a:r>
              <a:rPr lang="en-AU" dirty="0">
                <a:sym typeface="Wingdings" panose="05000000000000000000" pitchFamily="2" charset="2"/>
              </a:rPr>
              <a:t>3  Evidence-based – this statement uses specific evidence from data (timing of case increases, affected age groups, and temperature trends) and clearly explains how this information supports the decision.</a:t>
            </a:r>
          </a:p>
          <a:p>
            <a:r>
              <a:rPr lang="en-AU" dirty="0">
                <a:sym typeface="Wingdings" panose="05000000000000000000" pitchFamily="2" charset="2"/>
              </a:rPr>
              <a:t>4  Not evidence-based – this statement is based on convenience rather than scientific data. It does not use evidence about influenza risk, case patterns, or population vulnerability to support the decision.</a:t>
            </a:r>
            <a:endParaRPr lang="en-AU" dirty="0"/>
          </a:p>
        </p:txBody>
      </p:sp>
      <p:sp>
        <p:nvSpPr>
          <p:cNvPr id="4" name="Slide Number Placeholder 3">
            <a:extLst>
              <a:ext uri="{FF2B5EF4-FFF2-40B4-BE49-F238E27FC236}">
                <a16:creationId xmlns:a16="http://schemas.microsoft.com/office/drawing/2014/main" id="{952AD15C-076B-9757-3BDE-BF3D19DA8372}"/>
              </a:ext>
            </a:extLst>
          </p:cNvPr>
          <p:cNvSpPr>
            <a:spLocks noGrp="1"/>
          </p:cNvSpPr>
          <p:nvPr>
            <p:ph type="sldNum" sz="quarter" idx="5"/>
          </p:nvPr>
        </p:nvSpPr>
        <p:spPr/>
        <p:txBody>
          <a:bodyPr/>
          <a:lstStyle/>
          <a:p>
            <a:fld id="{B07158C4-A119-4B78-9DE8-A50001BC31DC}" type="slidenum">
              <a:rPr lang="en-AU" smtClean="0"/>
              <a:pPr/>
              <a:t>128</a:t>
            </a:fld>
            <a:endParaRPr lang="en-AU"/>
          </a:p>
        </p:txBody>
      </p:sp>
    </p:spTree>
    <p:extLst>
      <p:ext uri="{BB962C8B-B14F-4D97-AF65-F5344CB8AC3E}">
        <p14:creationId xmlns:p14="http://schemas.microsoft.com/office/powerpoint/2010/main" val="32431838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notes</a:t>
            </a:r>
          </a:p>
          <a:p>
            <a:endParaRPr lang="en-AU" dirty="0"/>
          </a:p>
          <a:p>
            <a:r>
              <a:rPr lang="en-AU" dirty="0"/>
              <a:t>Use this slide to demonstrate how to extract information from a heat map graph. After answering the 4 questions time could be spent determining other data, information and patterns.</a:t>
            </a:r>
          </a:p>
          <a:p>
            <a:endParaRPr lang="en-AU" dirty="0"/>
          </a:p>
          <a:p>
            <a:r>
              <a:rPr lang="en-AU" b="1" dirty="0"/>
              <a:t>Sample responses.</a:t>
            </a:r>
          </a:p>
          <a:p>
            <a:endParaRPr lang="en-AU" dirty="0"/>
          </a:p>
          <a:p>
            <a:pPr lvl="0"/>
            <a:r>
              <a:rPr lang="en-AU" dirty="0"/>
              <a:t>1. What variable is represented on each axis? The vertical axis represents the first two digits of the PIN. The horizontal axis represents the second two digits.</a:t>
            </a:r>
          </a:p>
          <a:p>
            <a:pPr lvl="0"/>
            <a:r>
              <a:rPr lang="en-AU" dirty="0"/>
              <a:t>2. What does a white coloured square represent? A light-coloured square represents a PIN that is used more commonly.</a:t>
            </a:r>
          </a:p>
          <a:p>
            <a:pPr marL="0" marR="0" lvl="0" indent="0" algn="l" defTabSz="1219170" rtl="0" eaLnBrk="1" fontAlgn="auto" latinLnBrk="0" hangingPunct="1">
              <a:lnSpc>
                <a:spcPct val="100000"/>
              </a:lnSpc>
              <a:spcBef>
                <a:spcPts val="0"/>
              </a:spcBef>
              <a:spcAft>
                <a:spcPts val="0"/>
              </a:spcAft>
              <a:buClrTx/>
              <a:buSzTx/>
              <a:buFontTx/>
              <a:buNone/>
              <a:tabLst/>
              <a:defRPr/>
            </a:pPr>
            <a:r>
              <a:rPr lang="en-AU" dirty="0"/>
              <a:t>3. </a:t>
            </a:r>
            <a:r>
              <a:rPr lang="en-AU" sz="1600" dirty="0"/>
              <a:t>How would pin 4321 be located on the heat map? </a:t>
            </a:r>
            <a:r>
              <a:rPr lang="en-AU" dirty="0"/>
              <a:t>Find 43 on the vertical axis for the first two digits, then 21 on the horizontal axis for the second two digits.</a:t>
            </a:r>
          </a:p>
          <a:p>
            <a:r>
              <a:rPr lang="en-AU" dirty="0"/>
              <a:t>4. Identify one pattern.</a:t>
            </a:r>
          </a:p>
          <a:p>
            <a:pPr marL="0" lvl="0" indent="0">
              <a:buFontTx/>
              <a:buNone/>
            </a:pPr>
            <a:r>
              <a:rPr lang="en-AU" dirty="0"/>
              <a:t>Example 1: A light-coloured diagonal line runs from the bottom-left towards the top-right. It shows that PINs made by repeating the same pair of digits are relatively common, such as 1212, 3535 or 7474.</a:t>
            </a:r>
          </a:p>
          <a:p>
            <a:pPr marL="0" lvl="0" indent="0">
              <a:buFontTx/>
              <a:buNone/>
            </a:pPr>
            <a:r>
              <a:rPr lang="en-AU" dirty="0"/>
              <a:t>Example 2: A light horizontal band at 19 on the vertical axis suggests that many PINs begin with 19. These could represent birth years from the 1900s, such as 1975 or 1990.</a:t>
            </a:r>
          </a:p>
          <a:p>
            <a:pPr marL="285750" lvl="0" indent="-285750">
              <a:buFontTx/>
              <a:buChar char="-"/>
            </a:pPr>
            <a:endParaRPr lang="en-AU" dirty="0"/>
          </a:p>
          <a:p>
            <a:pPr marL="285750" lvl="0" indent="-285750">
              <a:buFontTx/>
              <a:buChar char="-"/>
            </a:pPr>
            <a:endParaRPr lang="en-AU" dirty="0"/>
          </a:p>
          <a:p>
            <a:endParaRPr lang="en-AU" dirty="0"/>
          </a:p>
          <a:p>
            <a:endParaRPr lang="en-AU" dirty="0"/>
          </a:p>
          <a:p>
            <a:endParaRPr lang="en-AU" dirty="0"/>
          </a:p>
          <a:p>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129</a:t>
            </a:fld>
            <a:endParaRPr lang="en-AU"/>
          </a:p>
        </p:txBody>
      </p:sp>
    </p:spTree>
    <p:extLst>
      <p:ext uri="{BB962C8B-B14F-4D97-AF65-F5344CB8AC3E}">
        <p14:creationId xmlns:p14="http://schemas.microsoft.com/office/powerpoint/2010/main" val="394919530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AU" b="1" dirty="0"/>
              <a:t>Teacher notes</a:t>
            </a:r>
          </a:p>
          <a:p>
            <a:endParaRPr lang="en-AU" dirty="0"/>
          </a:p>
          <a:p>
            <a:r>
              <a:rPr lang="en-AU" dirty="0"/>
              <a:t>Use this graph to show to demonstrate how data, information and trends can be extracted or interpreted from a multivariate line graph. Note the three variables are age (years before present), temperature change from present, CO</a:t>
            </a:r>
            <a:r>
              <a:rPr lang="en-AU" baseline="-25000" dirty="0"/>
              <a:t>2</a:t>
            </a:r>
            <a:r>
              <a:rPr lang="en-AU" baseline="0" dirty="0"/>
              <a:t> (ppm). It is specifically a dual-axis, multivariate time-series graph.</a:t>
            </a:r>
          </a:p>
          <a:p>
            <a:endParaRPr lang="en-AU" baseline="0" dirty="0"/>
          </a:p>
          <a:p>
            <a:r>
              <a:rPr lang="en-AU" b="1" baseline="0" dirty="0"/>
              <a:t>Sample responses</a:t>
            </a:r>
          </a:p>
          <a:p>
            <a:endParaRPr lang="en-AU" baseline="0" dirty="0"/>
          </a:p>
          <a:p>
            <a:pPr marL="342900" indent="-342900" algn="l">
              <a:lnSpc>
                <a:spcPct val="150000"/>
              </a:lnSpc>
              <a:buAutoNum type="arabicPeriod"/>
            </a:pPr>
            <a:r>
              <a:rPr lang="en-AU" sz="1600" dirty="0"/>
              <a:t>What variable is displayed on each axis?  </a:t>
            </a:r>
            <a:r>
              <a:rPr lang="en-AU" dirty="0"/>
              <a:t>Age (years before present), temperature change from present (</a:t>
            </a:r>
            <a:r>
              <a:rPr lang="en-AU" sz="1600" dirty="0"/>
              <a:t>°C)</a:t>
            </a:r>
            <a:r>
              <a:rPr lang="en-AU" dirty="0"/>
              <a:t>, CO</a:t>
            </a:r>
            <a:r>
              <a:rPr lang="en-AU" baseline="-25000" dirty="0"/>
              <a:t>2</a:t>
            </a:r>
            <a:r>
              <a:rPr lang="en-AU" baseline="0" dirty="0"/>
              <a:t> (ppm) concentration. </a:t>
            </a:r>
            <a:endParaRPr lang="en-AU" sz="1600" dirty="0"/>
          </a:p>
          <a:p>
            <a:pPr marL="342900" indent="-342900" algn="l">
              <a:lnSpc>
                <a:spcPct val="150000"/>
              </a:lnSpc>
              <a:buAutoNum type="arabicPeriod"/>
            </a:pPr>
            <a:r>
              <a:rPr lang="en-AU" sz="1600" dirty="0"/>
              <a:t>Which line presents temperature change? The light blue line.</a:t>
            </a:r>
          </a:p>
          <a:p>
            <a:pPr marL="342900" indent="-342900">
              <a:lnSpc>
                <a:spcPct val="150000"/>
              </a:lnSpc>
              <a:buFontTx/>
              <a:buAutoNum type="arabicPeriod"/>
            </a:pPr>
            <a:r>
              <a:rPr lang="en-AU" sz="1600" dirty="0"/>
              <a:t>What does a temperature value of −6°C mean? </a:t>
            </a:r>
            <a:r>
              <a:rPr lang="en-AU" dirty="0"/>
              <a:t>The temperature at that time was approximately 6°C lower than the present temperature.</a:t>
            </a:r>
            <a:endParaRPr lang="en-AU" sz="1600" dirty="0"/>
          </a:p>
          <a:p>
            <a:pPr marL="342900" indent="-342900">
              <a:lnSpc>
                <a:spcPct val="150000"/>
              </a:lnSpc>
              <a:buAutoNum type="arabicPeriod"/>
            </a:pPr>
            <a:r>
              <a:rPr lang="en-AU" sz="1600" dirty="0"/>
              <a:t>Describe the overall pattern in temperature over the past 800000 years. </a:t>
            </a:r>
          </a:p>
          <a:p>
            <a:pPr marL="0" indent="0">
              <a:lnSpc>
                <a:spcPct val="150000"/>
              </a:lnSpc>
              <a:buNone/>
            </a:pPr>
            <a:r>
              <a:rPr lang="en-AU" dirty="0"/>
              <a:t>The temperature repeatedly rises and falls in cycles, alternating between colder and warmer periods.</a:t>
            </a:r>
            <a:endParaRPr lang="en-AU" sz="1600"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130</a:t>
            </a:fld>
            <a:endParaRPr lang="en-AU"/>
          </a:p>
        </p:txBody>
      </p:sp>
    </p:spTree>
    <p:extLst>
      <p:ext uri="{BB962C8B-B14F-4D97-AF65-F5344CB8AC3E}">
        <p14:creationId xmlns:p14="http://schemas.microsoft.com/office/powerpoint/2010/main" val="40968330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132</a:t>
            </a:fld>
            <a:endParaRPr lang="en-AU"/>
          </a:p>
        </p:txBody>
      </p:sp>
    </p:spTree>
    <p:extLst>
      <p:ext uri="{BB962C8B-B14F-4D97-AF65-F5344CB8AC3E}">
        <p14:creationId xmlns:p14="http://schemas.microsoft.com/office/powerpoint/2010/main" val="20142776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Unit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a:t>Click icon to add picture</a:t>
            </a:r>
            <a:endParaRPr lang="en-AU"/>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48"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GB"/>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dirty="0"/>
          </a:p>
        </p:txBody>
      </p:sp>
    </p:spTree>
    <p:extLst>
      <p:ext uri="{BB962C8B-B14F-4D97-AF65-F5344CB8AC3E}">
        <p14:creationId xmlns:p14="http://schemas.microsoft.com/office/powerpoint/2010/main" val="3649456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hasCustomPrompt="1"/>
          </p:nvPr>
        </p:nvSpPr>
        <p:spPr>
          <a:xfrm>
            <a:off x="359998" y="360000"/>
            <a:ext cx="10260002" cy="522000"/>
          </a:xfrm>
        </p:spPr>
        <p:txBody>
          <a:bodyPr/>
          <a:lstStyle>
            <a:lvl1pPr>
              <a:defRPr>
                <a:solidFill>
                  <a:schemeClr val="accent1"/>
                </a:solidFill>
              </a:defRPr>
            </a:lvl1pPr>
          </a:lstStyle>
          <a:p>
            <a:r>
              <a:rPr lang="en-US"/>
              <a:t>[X.X Lesson title]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4" name="Text Placeholder 3">
            <a:extLst>
              <a:ext uri="{FF2B5EF4-FFF2-40B4-BE49-F238E27FC236}">
                <a16:creationId xmlns:a16="http://schemas.microsoft.com/office/drawing/2014/main" id="{3860395A-B124-A92A-542E-71FB55A9F2CF}"/>
              </a:ext>
            </a:extLst>
          </p:cNvPr>
          <p:cNvSpPr>
            <a:spLocks noGrp="1"/>
          </p:cNvSpPr>
          <p:nvPr>
            <p:ph type="body" sz="quarter" idx="17"/>
          </p:nvPr>
        </p:nvSpPr>
        <p:spPr>
          <a:xfrm>
            <a:off x="360000" y="1859485"/>
            <a:ext cx="11484000" cy="4515436"/>
          </a:xfrm>
        </p:spPr>
        <p:txBody>
          <a:bodyPr/>
          <a:lstStyle>
            <a:lvl1pPr>
              <a:defRPr/>
            </a:lvl1pPr>
          </a:lstStyle>
          <a:p>
            <a:pPr lvl="0"/>
            <a:endParaRPr lang="en-US"/>
          </a:p>
        </p:txBody>
      </p:sp>
    </p:spTree>
    <p:extLst>
      <p:ext uri="{BB962C8B-B14F-4D97-AF65-F5344CB8AC3E}">
        <p14:creationId xmlns:p14="http://schemas.microsoft.com/office/powerpoint/2010/main" val="2985914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195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heckpoi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hasCustomPrompt="1"/>
          </p:nvPr>
        </p:nvSpPr>
        <p:spPr>
          <a:xfrm>
            <a:off x="359998" y="360000"/>
            <a:ext cx="10260002" cy="522000"/>
          </a:xfrm>
        </p:spPr>
        <p:txBody>
          <a:bodyPr/>
          <a:lstStyle>
            <a:lvl1pPr>
              <a:defRPr>
                <a:solidFill>
                  <a:schemeClr val="accent1"/>
                </a:solidFill>
              </a:defRPr>
            </a:lvl1pPr>
          </a:lstStyle>
          <a:p>
            <a:r>
              <a:rPr lang="en-US"/>
              <a:t>XX Checkpoint</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9B785419-1E7E-356D-DED5-A9E6DA560E67}"/>
              </a:ext>
            </a:extLst>
          </p:cNvPr>
          <p:cNvSpPr>
            <a:spLocks noGrp="1"/>
          </p:cNvSpPr>
          <p:nvPr>
            <p:ph type="body" sz="quarter" idx="17"/>
          </p:nvPr>
        </p:nvSpPr>
        <p:spPr>
          <a:xfrm>
            <a:off x="360000" y="1859485"/>
            <a:ext cx="11484000" cy="4515436"/>
          </a:xfrm>
        </p:spPr>
        <p:txBody>
          <a:bodyPr/>
          <a:lstStyle>
            <a:lvl1pPr>
              <a:defRPr/>
            </a:lvl1pPr>
          </a:lstStyle>
          <a:p>
            <a:pPr lvl="0"/>
            <a:endParaRPr lang="en-US"/>
          </a:p>
        </p:txBody>
      </p:sp>
    </p:spTree>
    <p:extLst>
      <p:ext uri="{BB962C8B-B14F-4D97-AF65-F5344CB8AC3E}">
        <p14:creationId xmlns:p14="http://schemas.microsoft.com/office/powerpoint/2010/main" val="771368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268106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81799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507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413000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22272B"/>
                </a:solidFill>
                <a:effectLst/>
                <a:uLnTx/>
                <a:uFillTx/>
                <a:latin typeface="Public Sans Light"/>
                <a:ea typeface="+mn-ea"/>
                <a:cs typeface="+mn-cs"/>
              </a:rPr>
              <a:t>Click to edit Master text styles</a:t>
            </a:r>
          </a:p>
          <a:p>
            <a:pPr marL="0" marR="0" lvl="1"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22272B"/>
                </a:solidFill>
                <a:effectLst/>
                <a:uLnTx/>
                <a:uFillTx/>
                <a:latin typeface="Public Sans Light"/>
                <a:ea typeface="+mn-ea"/>
                <a:cs typeface="+mn-cs"/>
              </a:rPr>
              <a:t>Second level</a:t>
            </a:r>
          </a:p>
          <a:p>
            <a:pPr marL="0" marR="0" lvl="2"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22272B"/>
                </a:solidFill>
                <a:effectLst/>
                <a:uLnTx/>
                <a:uFillTx/>
                <a:latin typeface="Public Sans Light"/>
                <a:ea typeface="+mn-ea"/>
                <a:cs typeface="+mn-cs"/>
              </a:rPr>
              <a:t>Third level</a:t>
            </a:r>
          </a:p>
          <a:p>
            <a:pPr marL="0" marR="0" lvl="3"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22272B"/>
                </a:solidFill>
                <a:effectLst/>
                <a:uLnTx/>
                <a:uFillTx/>
                <a:latin typeface="Public Sans Light"/>
                <a:ea typeface="+mn-ea"/>
                <a:cs typeface="+mn-cs"/>
              </a:rPr>
              <a:t>Fourth level</a:t>
            </a:r>
          </a:p>
          <a:p>
            <a:pPr marL="0" marR="0" lvl="4"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22272B"/>
                </a:solidFill>
                <a:effectLst/>
                <a:uLnTx/>
                <a:uFillTx/>
                <a:latin typeface="Public Sans Light"/>
                <a:ea typeface="+mn-ea"/>
                <a:cs typeface="+mn-cs"/>
              </a:rPr>
              <a:t>Fifth level</a:t>
            </a:r>
            <a:endParaRPr kumimoji="0" lang="en-US" sz="18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24" r:id="rId3"/>
    <p:sldLayoutId id="2147483723" r:id="rId4"/>
    <p:sldLayoutId id="2147483748" r:id="rId5"/>
    <p:sldLayoutId id="2147483746" r:id="rId6"/>
    <p:sldLayoutId id="2147483725" r:id="rId7"/>
    <p:sldLayoutId id="2147483749" r:id="rId8"/>
    <p:sldLayoutId id="2147483750" r:id="rId9"/>
    <p:sldLayoutId id="2147483751" r:id="rId10"/>
    <p:sldLayoutId id="2147483752" r:id="rId11"/>
    <p:sldLayoutId id="2147483753" r:id="rId12"/>
    <p:sldLayoutId id="2147483754" r:id="rId13"/>
    <p:sldLayoutId id="2147483755"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slide" Target="slide58.xml"/><Relationship Id="rId3" Type="http://schemas.openxmlformats.org/officeDocument/2006/relationships/slide" Target="slide6.xml"/><Relationship Id="rId7" Type="http://schemas.openxmlformats.org/officeDocument/2006/relationships/slide" Target="slide5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slide" Target="slide26.xml"/><Relationship Id="rId5" Type="http://schemas.openxmlformats.org/officeDocument/2006/relationships/slide" Target="slide15.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 Target="slide114.xml"/><Relationship Id="rId3" Type="http://schemas.openxmlformats.org/officeDocument/2006/relationships/slide" Target="slide75.xml"/><Relationship Id="rId7" Type="http://schemas.openxmlformats.org/officeDocument/2006/relationships/slide" Target="slide100.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slide" Target="slide110.xml"/><Relationship Id="rId5" Type="http://schemas.openxmlformats.org/officeDocument/2006/relationships/slide" Target="slide77.xml"/><Relationship Id="rId10" Type="http://schemas.openxmlformats.org/officeDocument/2006/relationships/slide" Target="slide124.xml"/><Relationship Id="rId4" Type="http://schemas.openxmlformats.org/officeDocument/2006/relationships/slide" Target="slide64.xml"/><Relationship Id="rId9" Type="http://schemas.openxmlformats.org/officeDocument/2006/relationships/slide" Target="slide1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video" Target="https://www.youtube.com/embed/rOCQZ7QnoN0?feature=oembed" TargetMode="External"/><Relationship Id="rId5" Type="http://schemas.openxmlformats.org/officeDocument/2006/relationships/hyperlink" Target="https://www.youtube.com/watch?v=rOCQZ7QnoN0" TargetMode="Externa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xml"/><Relationship Id="rId1" Type="http://schemas.openxmlformats.org/officeDocument/2006/relationships/video" Target="https://www.youtube.com/embed/cobhODQQCxU?feature=oembed" TargetMode="External"/><Relationship Id="rId5" Type="http://schemas.openxmlformats.org/officeDocument/2006/relationships/image" Target="../media/image7.jpeg"/><Relationship Id="rId4" Type="http://schemas.openxmlformats.org/officeDocument/2006/relationships/hyperlink" Target="https://www.youtube.com/watch?v=cobhODQQCxU"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image" Target="../media/image12.svg"/><Relationship Id="rId4" Type="http://schemas.openxmlformats.org/officeDocument/2006/relationships/image" Target="../media/image11.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9.xml"/><Relationship Id="rId1" Type="http://schemas.openxmlformats.org/officeDocument/2006/relationships/video" Target="https://www.youtube.com/embed/rw_G1GikaH0?feature=oembed" TargetMode="External"/><Relationship Id="rId6" Type="http://schemas.openxmlformats.org/officeDocument/2006/relationships/image" Target="../media/image17.jpeg"/><Relationship Id="rId5" Type="http://schemas.openxmlformats.org/officeDocument/2006/relationships/hyperlink" Target="https://www.youtube.com/shorts/rw_G1GikaH0" TargetMode="Externa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48.xml"/><Relationship Id="rId1" Type="http://schemas.openxmlformats.org/officeDocument/2006/relationships/slideLayout" Target="../slideLayouts/slideLayout6.xml"/><Relationship Id="rId5" Type="http://schemas.openxmlformats.org/officeDocument/2006/relationships/image" Target="../media/image20.svg"/><Relationship Id="rId4" Type="http://schemas.openxmlformats.org/officeDocument/2006/relationships/image" Target="../media/image19.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56.xml"/><Relationship Id="rId1" Type="http://schemas.openxmlformats.org/officeDocument/2006/relationships/slideLayout" Target="../slideLayouts/slideLayout9.xml"/><Relationship Id="rId5" Type="http://schemas.openxmlformats.org/officeDocument/2006/relationships/image" Target="../media/image20.svg"/><Relationship Id="rId4" Type="http://schemas.openxmlformats.org/officeDocument/2006/relationships/image" Target="../media/image19.sv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1.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hyperlink" Target="https://www.ncei.noaa.gov/cdo-web/datasets" TargetMode="External"/><Relationship Id="rId2" Type="http://schemas.openxmlformats.org/officeDocument/2006/relationships/notesSlide" Target="../notesSlides/notesSlide66.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hyperlink" Target="https://creativecommons.org/licenses/by/4.0/deed.en"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8" Type="http://schemas.openxmlformats.org/officeDocument/2006/relationships/hyperlink" Target="https://commons.wikimedia.org/wiki/File:Icecore_4.jpg" TargetMode="External"/><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notesSlide" Target="../notesSlides/notesSlide69.xml"/><Relationship Id="rId1" Type="http://schemas.openxmlformats.org/officeDocument/2006/relationships/slideLayout" Target="../slideLayouts/slideLayout9.xml"/><Relationship Id="rId6" Type="http://schemas.openxmlformats.org/officeDocument/2006/relationships/hyperlink" Target="https://creativecommons.org/licenses/by-sa/3.0/deed.en" TargetMode="External"/><Relationship Id="rId5" Type="http://schemas.openxmlformats.org/officeDocument/2006/relationships/hyperlink" Target="https://commons.wikimedia.org/w/index.php?title=User:Femkemilene&amp;action=edit&amp;redlink=1" TargetMode="External"/><Relationship Id="rId4" Type="http://schemas.openxmlformats.org/officeDocument/2006/relationships/hyperlink" Target="https://commons.wikimedia.org/wiki/File:Carbon_Dioxide_800kyr.svg"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0.xml"/><Relationship Id="rId1" Type="http://schemas.openxmlformats.org/officeDocument/2006/relationships/slideLayout" Target="../slideLayouts/slideLayout9.xml"/><Relationship Id="rId5" Type="http://schemas.openxmlformats.org/officeDocument/2006/relationships/hyperlink" Target="https://commons.wikimedia.org/wiki/National_Oceanic_and_Atmospheric_Administration" TargetMode="External"/><Relationship Id="rId4" Type="http://schemas.openxmlformats.org/officeDocument/2006/relationships/hyperlink" Target="https://commons.wikimedia.org/wiki/File:Temperature-change-and-carbon-dioxide-change-measured-from-the-EPICA-Dome-C-ice-core-in-Antarctica-v2.jpg"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2.xml"/><Relationship Id="rId1" Type="http://schemas.openxmlformats.org/officeDocument/2006/relationships/slideLayout" Target="../slideLayouts/slideLayout9.xml"/><Relationship Id="rId5" Type="http://schemas.openxmlformats.org/officeDocument/2006/relationships/hyperlink" Target="https://creativecommons.org/licenses/by/4.0/deed.en" TargetMode="External"/><Relationship Id="rId4" Type="http://schemas.openxmlformats.org/officeDocument/2006/relationships/hyperlink" Target="https://www.climatechange.environment.nsw.gov.au/sites/default/files/2025-10/RMSnapshotN2_2025_rev.pdf"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3.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0.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8.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1.xml"/><Relationship Id="rId1" Type="http://schemas.openxmlformats.org/officeDocument/2006/relationships/slideLayout" Target="../slideLayouts/slideLayout1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4.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9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97.xml"/><Relationship Id="rId1" Type="http://schemas.openxmlformats.org/officeDocument/2006/relationships/slideLayout" Target="../slideLayouts/slideLayout10.xml"/><Relationship Id="rId5" Type="http://schemas.openxmlformats.org/officeDocument/2006/relationships/image" Target="../media/image40.png"/></Relationships>
</file>

<file path=ppt/slides/_rels/slide99.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98.xml"/><Relationship Id="rId1" Type="http://schemas.openxmlformats.org/officeDocument/2006/relationships/slideLayout" Target="../slideLayouts/slideLayout9.xml"/><Relationship Id="rId4" Type="http://schemas.openxmlformats.org/officeDocument/2006/relationships/image" Target="../media/image59.png"/></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9.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3.xml"/><Relationship Id="rId1" Type="http://schemas.openxmlformats.org/officeDocument/2006/relationships/slideLayout" Target="../slideLayouts/slideLayout9.xml"/><Relationship Id="rId4" Type="http://schemas.openxmlformats.org/officeDocument/2006/relationships/image" Target="../media/image42.png"/></Relationships>
</file>

<file path=ppt/slides/_rels/slide10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4.xml"/><Relationship Id="rId1" Type="http://schemas.openxmlformats.org/officeDocument/2006/relationships/slideLayout" Target="../slideLayouts/slideLayout9.xml"/></Relationships>
</file>

<file path=ppt/slides/_rels/slide106.xml.rels><?xml version="1.0" encoding="UTF-8" standalone="yes"?>
<Relationships xmlns="http://schemas.openxmlformats.org/package/2006/relationships"><Relationship Id="rId3" Type="http://schemas.microsoft.com/office/2014/relationships/chartEx" Target="../charts/chartEx3.xml"/><Relationship Id="rId2" Type="http://schemas.openxmlformats.org/officeDocument/2006/relationships/notesSlide" Target="../notesSlides/notesSlide105.xml"/><Relationship Id="rId1" Type="http://schemas.openxmlformats.org/officeDocument/2006/relationships/slideLayout" Target="../slideLayouts/slideLayout9.xml"/><Relationship Id="rId5" Type="http://schemas.openxmlformats.org/officeDocument/2006/relationships/chart" Target="../charts/chart1.xml"/><Relationship Id="rId4" Type="http://schemas.openxmlformats.org/officeDocument/2006/relationships/image" Target="../media/image62.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0.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1.xml"/><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4.xml"/><Relationship Id="rId1" Type="http://schemas.openxmlformats.org/officeDocument/2006/relationships/slideLayout" Target="../slideLayouts/slideLayout11.xml"/></Relationships>
</file>

<file path=ppt/slides/_rels/slide1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5.xml"/><Relationship Id="rId1" Type="http://schemas.openxmlformats.org/officeDocument/2006/relationships/slideLayout" Target="../slideLayouts/slideLayout9.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8.xml"/><Relationship Id="rId1" Type="http://schemas.openxmlformats.org/officeDocument/2006/relationships/slideLayout" Target="../slideLayouts/slideLayout8.xml"/><Relationship Id="rId4" Type="http://schemas.openxmlformats.org/officeDocument/2006/relationships/hyperlink" Target="https://commons.wikimedia.org/wiki/File:Pearson_Correlation_Coefficient_and_associated_scatterplots.png" TargetMode="External"/></Relationships>
</file>

<file path=ppt/slides/_rels/slide12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119.xml"/><Relationship Id="rId1" Type="http://schemas.openxmlformats.org/officeDocument/2006/relationships/slideLayout" Target="../slideLayouts/slideLayout10.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0.xml"/><Relationship Id="rId1" Type="http://schemas.openxmlformats.org/officeDocument/2006/relationships/slideLayout" Target="../slideLayouts/slideLayout10.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0.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8.xml"/></Relationships>
</file>

<file path=ppt/slides/_rels/slide1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4.xml"/><Relationship Id="rId1" Type="http://schemas.openxmlformats.org/officeDocument/2006/relationships/slideLayout" Target="../slideLayouts/slideLayout11.xml"/></Relationships>
</file>

<file path=ppt/slides/_rels/slide1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5.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8.xml"/><Relationship Id="rId1" Type="http://schemas.openxmlformats.org/officeDocument/2006/relationships/slideLayout" Target="../slideLayouts/slideLayout9.xml"/><Relationship Id="rId6" Type="http://schemas.openxmlformats.org/officeDocument/2006/relationships/hyperlink" Target="https://informationisbeautiful.net/licensing/" TargetMode="External"/><Relationship Id="rId5" Type="http://schemas.openxmlformats.org/officeDocument/2006/relationships/hyperlink" Target="https://informationisbeautiful.net/about/" TargetMode="External"/><Relationship Id="rId4" Type="http://schemas.openxmlformats.org/officeDocument/2006/relationships/hyperlink" Target="https://informationisbeautiful.net/visualizations/most-common-pin-codes/" TargetMode="External"/></Relationships>
</file>

<file path=ppt/slides/_rels/slide1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9.xml"/><Relationship Id="rId1" Type="http://schemas.openxmlformats.org/officeDocument/2006/relationships/slideLayout" Target="../slideLayouts/slideLayout9.xml"/><Relationship Id="rId5" Type="http://schemas.openxmlformats.org/officeDocument/2006/relationships/hyperlink" Target="https://commons.wikimedia.org/wiki/National_Oceanic_and_Atmospheric_Administration" TargetMode="External"/><Relationship Id="rId4" Type="http://schemas.openxmlformats.org/officeDocument/2006/relationships/hyperlink" Target="https://commons.wikimedia.org/wiki/File:Temperature-change-and-carbon-dioxide-change-measured-from-the-EPICA-Dome-C-ice-core-in-Antarctica-v2.jpg" TargetMode="External"/></Relationships>
</file>

<file path=ppt/slides/_rels/slide131.xml.rels><?xml version="1.0" encoding="UTF-8" standalone="yes"?>
<Relationships xmlns="http://schemas.openxmlformats.org/package/2006/relationships"><Relationship Id="rId3" Type="http://schemas.openxmlformats.org/officeDocument/2006/relationships/hyperlink" Target="https://educationstandards.nsw.edu.au/wps/portal/nesa/home" TargetMode="External"/><Relationship Id="rId2" Type="http://schemas.openxmlformats.org/officeDocument/2006/relationships/hyperlink" Target="https://educationstandards.nsw.edu.au/wps/portal/nesa/mini-footer/copyright" TargetMode="External"/><Relationship Id="rId1" Type="http://schemas.openxmlformats.org/officeDocument/2006/relationships/slideLayout" Target="../slideLayouts/slideLayout13.xml"/><Relationship Id="rId5" Type="http://schemas.openxmlformats.org/officeDocument/2006/relationships/hyperlink" Target="https://curriculum.nsw.edu.au/learning-areas/science/science-7-10-2023/overview" TargetMode="External"/><Relationship Id="rId4" Type="http://schemas.openxmlformats.org/officeDocument/2006/relationships/hyperlink" Target="https://curriculum.nsw.edu.au/"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3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Instructions for use</a:t>
            </a:r>
          </a:p>
        </p:txBody>
      </p:sp>
      <p:sp>
        <p:nvSpPr>
          <p:cNvPr id="7" name="Picture Placeholder 6">
            <a:extLst>
              <a:ext uri="{FF2B5EF4-FFF2-40B4-BE49-F238E27FC236}">
                <a16:creationId xmlns:a16="http://schemas.microsoft.com/office/drawing/2014/main" id="{41E659CE-3503-CAAB-868D-643BC7328B29}"/>
              </a:ext>
              <a:ext uri="{C183D7F6-B498-43B3-948B-1728B52AA6E4}">
                <adec:decorative xmlns:adec="http://schemas.microsoft.com/office/drawing/2017/decorative" val="0"/>
              </a:ext>
            </a:extLst>
          </p:cNvPr>
          <p:cNvSpPr>
            <a:spLocks noGrp="1"/>
          </p:cNvSpPr>
          <p:nvPr>
            <p:ph type="pic" sz="quarter" idx="4294967295"/>
          </p:nvPr>
        </p:nvSpPr>
        <p:spPr>
          <a:xfrm>
            <a:off x="354000" y="1931625"/>
            <a:ext cx="11483999" cy="4498641"/>
          </a:xfrm>
        </p:spPr>
        <p:txBody>
          <a:bodyPr/>
          <a:lstStyle/>
          <a:p>
            <a:pPr marL="342900" indent="-342900">
              <a:lnSpc>
                <a:spcPct val="150000"/>
              </a:lnSpc>
              <a:buFont typeface="Arial"/>
              <a:buChar char="•"/>
            </a:pPr>
            <a:r>
              <a:rPr lang="en-AU" sz="1800" dirty="0">
                <a:ea typeface="+mn-lt"/>
                <a:cs typeface="+mn-lt"/>
              </a:rPr>
              <a:t>This resource is not a teaching and learning program. It should be used in conjunction with Data Science 2 Part A program of learning. </a:t>
            </a:r>
            <a:endParaRPr lang="en-AU" sz="1800" dirty="0">
              <a:solidFill>
                <a:srgbClr val="22272B"/>
              </a:solidFill>
              <a:highlight>
                <a:srgbClr val="FFFF00"/>
              </a:highlight>
            </a:endParaRPr>
          </a:p>
          <a:p>
            <a:pPr marL="342900" indent="-342900">
              <a:lnSpc>
                <a:spcPct val="150000"/>
              </a:lnSpc>
              <a:buFont typeface="Arial"/>
              <a:buChar char="•"/>
            </a:pPr>
            <a:r>
              <a:rPr lang="en-AU" sz="1800" dirty="0">
                <a:solidFill>
                  <a:srgbClr val="22272B"/>
                </a:solidFill>
              </a:rPr>
              <a:t>Classroom teachers are encouraged to </a:t>
            </a:r>
            <a:r>
              <a:rPr lang="en-AU" sz="1800" b="1" dirty="0">
                <a:solidFill>
                  <a:srgbClr val="22272B"/>
                </a:solidFill>
              </a:rPr>
              <a:t>add and adapt</a:t>
            </a:r>
            <a:r>
              <a:rPr lang="en-AU" sz="1800" dirty="0">
                <a:solidFill>
                  <a:srgbClr val="22272B"/>
                </a:solidFill>
              </a:rPr>
              <a:t> slides as required to meet the needs of their students.</a:t>
            </a:r>
          </a:p>
          <a:p>
            <a:pPr marL="342900" indent="-342900">
              <a:lnSpc>
                <a:spcPct val="150000"/>
              </a:lnSpc>
              <a:buFont typeface="Arial"/>
              <a:buChar char="•"/>
            </a:pPr>
            <a:r>
              <a:rPr lang="en-AU" sz="1800" dirty="0">
                <a:solidFill>
                  <a:srgbClr val="22272B"/>
                </a:solidFill>
              </a:rPr>
              <a:t>Save a copy of the file to make changes to the slide deck. Go to File &gt; Download a Copy (this downloads a copy to the computer to edit in the PowerPoint app).</a:t>
            </a:r>
          </a:p>
          <a:p>
            <a:pPr marL="342900" indent="-342900">
              <a:lnSpc>
                <a:spcPct val="150000"/>
              </a:lnSpc>
              <a:buFont typeface="Arial"/>
              <a:buChar char="•"/>
            </a:pPr>
            <a:r>
              <a:rPr lang="en-AU" sz="1800" dirty="0">
                <a:solidFill>
                  <a:srgbClr val="22272B"/>
                </a:solidFill>
              </a:rPr>
              <a:t>To convert the PowerPoint to Google Slides:</a:t>
            </a:r>
          </a:p>
          <a:p>
            <a:pPr marL="913765" lvl="1" indent="-457200">
              <a:lnSpc>
                <a:spcPct val="150000"/>
              </a:lnSpc>
              <a:buFont typeface="+mj-lt"/>
              <a:buAutoNum type="arabicPeriod"/>
            </a:pPr>
            <a:r>
              <a:rPr lang="en-AU" dirty="0">
                <a:solidFill>
                  <a:srgbClr val="22272B"/>
                </a:solidFill>
              </a:rPr>
              <a:t>Upload the file into Google Drive and open it.</a:t>
            </a:r>
          </a:p>
          <a:p>
            <a:pPr marL="913765" lvl="1" indent="-457200">
              <a:lnSpc>
                <a:spcPct val="150000"/>
              </a:lnSpc>
              <a:buFont typeface="+mj-lt"/>
              <a:buAutoNum type="arabicPeriod"/>
            </a:pPr>
            <a:r>
              <a:rPr lang="en-AU" dirty="0">
                <a:solidFill>
                  <a:srgbClr val="22272B"/>
                </a:solidFill>
              </a:rPr>
              <a:t>Go to File &gt; Save as Google Slides.</a:t>
            </a:r>
          </a:p>
          <a:p>
            <a:pPr marL="456565" lvl="1">
              <a:lnSpc>
                <a:spcPct val="150000"/>
              </a:lnSpc>
            </a:pPr>
            <a:r>
              <a:rPr lang="en-AU" sz="1600" dirty="0">
                <a:solidFill>
                  <a:srgbClr val="22272B"/>
                </a:solidFill>
              </a:rPr>
              <a:t>(Note – conversion may cause formatting changes in the slides.)</a:t>
            </a:r>
          </a:p>
          <a:p>
            <a:endParaRPr lang="en-AU" sz="1800" dirty="0"/>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a:t>
            </a:fld>
            <a:endParaRPr lang="en-AU"/>
          </a:p>
        </p:txBody>
      </p:sp>
    </p:spTree>
    <p:extLst>
      <p:ext uri="{BB962C8B-B14F-4D97-AF65-F5344CB8AC3E}">
        <p14:creationId xmlns:p14="http://schemas.microsoft.com/office/powerpoint/2010/main" val="397706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a:latin typeface="Arial"/>
                <a:cs typeface="Arial"/>
              </a:rPr>
              <a:t>Data science 2</a:t>
            </a:r>
            <a:br>
              <a:rPr lang="en-AU">
                <a:latin typeface="Arial"/>
                <a:cs typeface="Arial"/>
              </a:rPr>
            </a:br>
            <a:r>
              <a:rPr lang="en-AU">
                <a:latin typeface="Arial"/>
                <a:cs typeface="Arial"/>
              </a:rPr>
              <a:t>Part A</a:t>
            </a:r>
            <a:endParaRPr lang="en-AU"/>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a:latin typeface="Arial"/>
                <a:cs typeface="Arial"/>
              </a:rPr>
              <a:t>Stage 5</a:t>
            </a:r>
            <a:endParaRPr lang="en-AU"/>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vert="horz" lIns="0" tIns="0" rIns="0" bIns="0" rtlCol="0" anchor="t">
            <a:noAutofit/>
          </a:bodyPr>
          <a:lstStyle/>
          <a:p>
            <a:r>
              <a:rPr lang="en-AU">
                <a:latin typeface="Arial"/>
                <a:cs typeface="Arial"/>
              </a:rPr>
              <a:t>Supporting PowerPoint</a:t>
            </a:r>
            <a:endParaRPr lang="en-AU"/>
          </a:p>
        </p:txBody>
      </p:sp>
      <p:pic>
        <p:nvPicPr>
          <p:cNvPr id="6" name="Picture Placeholder 5">
            <a:extLst>
              <a:ext uri="{FF2B5EF4-FFF2-40B4-BE49-F238E27FC236}">
                <a16:creationId xmlns:a16="http://schemas.microsoft.com/office/drawing/2014/main" id="{3942F79C-263F-2413-9639-62280F0FB0D6}"/>
              </a:ext>
              <a:ext uri="{C183D7F6-B498-43B3-948B-1728B52AA6E4}">
                <adec:decorative xmlns:adec="http://schemas.microsoft.com/office/drawing/2017/decorative" val="1"/>
              </a:ext>
            </a:extLst>
          </p:cNvPr>
          <p:cNvPicPr>
            <a:picLocks noGrp="1" noChangeAspect="1"/>
          </p:cNvPicPr>
          <p:nvPr>
            <p:ph type="pic" sz="quarter" idx="13"/>
          </p:nvPr>
        </p:nvPicPr>
        <p:blipFill>
          <a:blip r:embed="rId2">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1811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346830-A0C7-9D95-31DC-A77B445F770B}"/>
              </a:ext>
            </a:extLst>
          </p:cNvPr>
          <p:cNvSpPr>
            <a:spLocks noGrp="1"/>
          </p:cNvSpPr>
          <p:nvPr>
            <p:ph type="title"/>
          </p:nvPr>
        </p:nvSpPr>
        <p:spPr/>
        <p:txBody>
          <a:bodyPr/>
          <a:lstStyle/>
          <a:p>
            <a:r>
              <a:rPr lang="en-GB" dirty="0">
                <a:latin typeface="Arial"/>
                <a:cs typeface="Arial"/>
              </a:rPr>
              <a:t>Contents – Essential question 1</a:t>
            </a:r>
            <a:endParaRPr lang="en-GB" dirty="0"/>
          </a:p>
        </p:txBody>
      </p:sp>
      <p:sp>
        <p:nvSpPr>
          <p:cNvPr id="20" name="Rectangle: Rounded Corners 19">
            <a:extLst>
              <a:ext uri="{FF2B5EF4-FFF2-40B4-BE49-F238E27FC236}">
                <a16:creationId xmlns:a16="http://schemas.microsoft.com/office/drawing/2014/main" id="{C3D97F66-221B-C853-0EA8-66E5F684D86A}"/>
              </a:ext>
              <a:ext uri="{C183D7F6-B498-43B3-948B-1728B52AA6E4}">
                <adec:decorative xmlns:adec="http://schemas.microsoft.com/office/drawing/2017/decorative" val="1"/>
              </a:ext>
            </a:extLst>
          </p:cNvPr>
          <p:cNvSpPr/>
          <p:nvPr/>
        </p:nvSpPr>
        <p:spPr>
          <a:xfrm>
            <a:off x="1729780" y="1296291"/>
            <a:ext cx="4083469"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21" name="Oval 20">
            <a:hlinkClick r:id="" action="ppaction://noaction"/>
            <a:extLst>
              <a:ext uri="{FF2B5EF4-FFF2-40B4-BE49-F238E27FC236}">
                <a16:creationId xmlns:a16="http://schemas.microsoft.com/office/drawing/2014/main" id="{D0A190BE-2B0B-2729-4549-D63712793CC2}"/>
              </a:ext>
            </a:extLst>
          </p:cNvPr>
          <p:cNvSpPr/>
          <p:nvPr/>
        </p:nvSpPr>
        <p:spPr>
          <a:xfrm>
            <a:off x="1174248" y="1379208"/>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1.1</a:t>
            </a:r>
          </a:p>
        </p:txBody>
      </p:sp>
      <p:sp>
        <p:nvSpPr>
          <p:cNvPr id="22" name="TextBox 25">
            <a:hlinkClick r:id="" action="ppaction://noaction"/>
            <a:extLst>
              <a:ext uri="{FF2B5EF4-FFF2-40B4-BE49-F238E27FC236}">
                <a16:creationId xmlns:a16="http://schemas.microsoft.com/office/drawing/2014/main" id="{B4A4C41F-6099-2469-B443-6D6E65FB27C7}"/>
              </a:ext>
            </a:extLst>
          </p:cNvPr>
          <p:cNvSpPr txBox="1"/>
          <p:nvPr/>
        </p:nvSpPr>
        <p:spPr>
          <a:xfrm>
            <a:off x="2228981" y="1520383"/>
            <a:ext cx="3584268" cy="32367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u="sng" dirty="0">
                <a:latin typeface="Arial" panose="020B0604020202020204" pitchFamily="34" charset="0"/>
                <a:cs typeface="Arial" panose="020B0604020202020204" pitchFamily="34" charset="0"/>
                <a:hlinkClick r:id="rId3" action="ppaction://hlinksldjump"/>
              </a:rPr>
              <a:t>Investigable questions</a:t>
            </a:r>
            <a:endParaRPr lang="en-GB" sz="1600" b="1" u="sng" dirty="0">
              <a:latin typeface="Arial" panose="020B060402020202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8EDEF762-D4E6-C43E-E98A-95D6A0AE4FC9}"/>
              </a:ext>
              <a:ext uri="{C183D7F6-B498-43B3-948B-1728B52AA6E4}">
                <adec:decorative xmlns:adec="http://schemas.microsoft.com/office/drawing/2017/decorative" val="1"/>
              </a:ext>
            </a:extLst>
          </p:cNvPr>
          <p:cNvSpPr/>
          <p:nvPr/>
        </p:nvSpPr>
        <p:spPr>
          <a:xfrm>
            <a:off x="1729780" y="2284393"/>
            <a:ext cx="4083469"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24" name="Oval 23">
            <a:hlinkClick r:id="rId4" action="ppaction://hlinksldjump"/>
            <a:extLst>
              <a:ext uri="{FF2B5EF4-FFF2-40B4-BE49-F238E27FC236}">
                <a16:creationId xmlns:a16="http://schemas.microsoft.com/office/drawing/2014/main" id="{A6DDAD40-805E-049F-39FC-55094C6BA103}"/>
              </a:ext>
            </a:extLst>
          </p:cNvPr>
          <p:cNvSpPr/>
          <p:nvPr/>
        </p:nvSpPr>
        <p:spPr>
          <a:xfrm>
            <a:off x="1174248" y="2367310"/>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1.2</a:t>
            </a:r>
          </a:p>
        </p:txBody>
      </p:sp>
      <p:sp>
        <p:nvSpPr>
          <p:cNvPr id="25" name="TextBox 25">
            <a:extLst>
              <a:ext uri="{FF2B5EF4-FFF2-40B4-BE49-F238E27FC236}">
                <a16:creationId xmlns:a16="http://schemas.microsoft.com/office/drawing/2014/main" id="{39581D8B-20B3-87D8-C1F2-A22C58CE7F43}"/>
              </a:ext>
            </a:extLst>
          </p:cNvPr>
          <p:cNvSpPr txBox="1"/>
          <p:nvPr/>
        </p:nvSpPr>
        <p:spPr>
          <a:xfrm>
            <a:off x="2243367" y="2527523"/>
            <a:ext cx="3569882" cy="32367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u="sng">
                <a:latin typeface="Arial" panose="020B0604020202020204" pitchFamily="34" charset="0"/>
                <a:cs typeface="Arial" panose="020B0604020202020204" pitchFamily="34" charset="0"/>
                <a:hlinkClick r:id="rId5" action="ppaction://hlinksldjump"/>
              </a:rPr>
              <a:t>Hypothesis testing</a:t>
            </a:r>
            <a:endParaRPr lang="en-GB" sz="1600" b="1" u="sng">
              <a:latin typeface="Arial" panose="020B0604020202020204" pitchFamily="34" charset="0"/>
              <a:cs typeface="Arial" panose="020B0604020202020204" pitchFamily="34" charset="0"/>
            </a:endParaRPr>
          </a:p>
        </p:txBody>
      </p:sp>
      <p:sp>
        <p:nvSpPr>
          <p:cNvPr id="11" name="Rectangle: Rounded Corners 22">
            <a:extLst>
              <a:ext uri="{FF2B5EF4-FFF2-40B4-BE49-F238E27FC236}">
                <a16:creationId xmlns:a16="http://schemas.microsoft.com/office/drawing/2014/main" id="{846F4962-60E7-E71A-4DEF-F7116029AD0F}"/>
              </a:ext>
              <a:ext uri="{C183D7F6-B498-43B3-948B-1728B52AA6E4}">
                <adec:decorative xmlns:adec="http://schemas.microsoft.com/office/drawing/2017/decorative" val="1"/>
              </a:ext>
            </a:extLst>
          </p:cNvPr>
          <p:cNvSpPr/>
          <p:nvPr/>
        </p:nvSpPr>
        <p:spPr>
          <a:xfrm>
            <a:off x="1715392" y="3291920"/>
            <a:ext cx="4097857"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12" name="Oval 11">
            <a:hlinkClick r:id="rId4" action="ppaction://hlinksldjump"/>
            <a:extLst>
              <a:ext uri="{FF2B5EF4-FFF2-40B4-BE49-F238E27FC236}">
                <a16:creationId xmlns:a16="http://schemas.microsoft.com/office/drawing/2014/main" id="{E7504EB3-7A17-9198-3ACF-811A69B439DF}"/>
              </a:ext>
            </a:extLst>
          </p:cNvPr>
          <p:cNvSpPr/>
          <p:nvPr/>
        </p:nvSpPr>
        <p:spPr>
          <a:xfrm>
            <a:off x="1159860" y="3344052"/>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dirty="0">
                <a:solidFill>
                  <a:schemeClr val="bg1"/>
                </a:solidFill>
                <a:latin typeface="Arial"/>
                <a:cs typeface="Arial"/>
              </a:rPr>
              <a:t>1.3</a:t>
            </a:r>
          </a:p>
        </p:txBody>
      </p:sp>
      <p:sp>
        <p:nvSpPr>
          <p:cNvPr id="13" name="TextBox 25">
            <a:extLst>
              <a:ext uri="{FF2B5EF4-FFF2-40B4-BE49-F238E27FC236}">
                <a16:creationId xmlns:a16="http://schemas.microsoft.com/office/drawing/2014/main" id="{5021B3C6-0F04-8D66-380D-278D894FC5F6}"/>
              </a:ext>
            </a:extLst>
          </p:cNvPr>
          <p:cNvSpPr txBox="1"/>
          <p:nvPr/>
        </p:nvSpPr>
        <p:spPr>
          <a:xfrm>
            <a:off x="2228979" y="3535051"/>
            <a:ext cx="3584270" cy="324506"/>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u="sng" dirty="0">
                <a:latin typeface="Arial" panose="020B0604020202020204" pitchFamily="34" charset="0"/>
                <a:cs typeface="Arial" panose="020B0604020202020204" pitchFamily="34" charset="0"/>
                <a:hlinkClick r:id="rId6" action="ppaction://hlinksldjump"/>
              </a:rPr>
              <a:t>Evaluating online content</a:t>
            </a:r>
            <a:endParaRPr lang="en-GB" sz="1600" b="1" u="sng" dirty="0">
              <a:latin typeface="Arial" panose="020B0604020202020204" pitchFamily="34" charset="0"/>
              <a:cs typeface="Arial" panose="020B0604020202020204" pitchFamily="34" charset="0"/>
            </a:endParaRPr>
          </a:p>
        </p:txBody>
      </p:sp>
      <p:sp>
        <p:nvSpPr>
          <p:cNvPr id="14" name="Rectangle: Rounded Corners 22">
            <a:extLst>
              <a:ext uri="{FF2B5EF4-FFF2-40B4-BE49-F238E27FC236}">
                <a16:creationId xmlns:a16="http://schemas.microsoft.com/office/drawing/2014/main" id="{DE111024-394F-BE41-7576-3DA742BF3000}"/>
              </a:ext>
              <a:ext uri="{C183D7F6-B498-43B3-948B-1728B52AA6E4}">
                <adec:decorative xmlns:adec="http://schemas.microsoft.com/office/drawing/2017/decorative" val="1"/>
              </a:ext>
            </a:extLst>
          </p:cNvPr>
          <p:cNvSpPr/>
          <p:nvPr/>
        </p:nvSpPr>
        <p:spPr>
          <a:xfrm>
            <a:off x="1715392" y="4289798"/>
            <a:ext cx="4096800"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15" name="Oval 14">
            <a:extLst>
              <a:ext uri="{FF2B5EF4-FFF2-40B4-BE49-F238E27FC236}">
                <a16:creationId xmlns:a16="http://schemas.microsoft.com/office/drawing/2014/main" id="{762CEC77-C088-11BF-5C96-2A0CB36F0F9A}"/>
              </a:ext>
            </a:extLst>
          </p:cNvPr>
          <p:cNvSpPr/>
          <p:nvPr/>
        </p:nvSpPr>
        <p:spPr>
          <a:xfrm>
            <a:off x="1159860" y="4372715"/>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dirty="0">
                <a:solidFill>
                  <a:schemeClr val="bg1"/>
                </a:solidFill>
                <a:latin typeface="Arial"/>
                <a:cs typeface="Arial"/>
              </a:rPr>
              <a:t>1.4</a:t>
            </a:r>
          </a:p>
        </p:txBody>
      </p:sp>
      <p:sp>
        <p:nvSpPr>
          <p:cNvPr id="16" name="TextBox 25">
            <a:extLst>
              <a:ext uri="{FF2B5EF4-FFF2-40B4-BE49-F238E27FC236}">
                <a16:creationId xmlns:a16="http://schemas.microsoft.com/office/drawing/2014/main" id="{7CEE8F68-2128-3C9C-7631-CC7543727908}"/>
              </a:ext>
            </a:extLst>
          </p:cNvPr>
          <p:cNvSpPr txBox="1"/>
          <p:nvPr/>
        </p:nvSpPr>
        <p:spPr>
          <a:xfrm>
            <a:off x="2201270" y="4394383"/>
            <a:ext cx="3545421" cy="69301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AU" sz="1600" b="1" u="sng">
                <a:latin typeface="Arial" panose="020B0604020202020204" pitchFamily="34" charset="0"/>
                <a:cs typeface="Arial" panose="020B0604020202020204" pitchFamily="34" charset="0"/>
                <a:hlinkClick r:id="rId7" action="ppaction://hlinksldjump"/>
              </a:rPr>
              <a:t>Claims that can be investigated scientifically</a:t>
            </a:r>
            <a:endParaRPr lang="en-GB" sz="1600" b="1" u="sng">
              <a:latin typeface="Arial" panose="020B0604020202020204" pitchFamily="34" charset="0"/>
              <a:cs typeface="Arial" panose="020B0604020202020204" pitchFamily="34" charset="0"/>
            </a:endParaRPr>
          </a:p>
        </p:txBody>
      </p:sp>
      <p:sp>
        <p:nvSpPr>
          <p:cNvPr id="47" name="Rectangle: Rounded Corners 22">
            <a:extLst>
              <a:ext uri="{FF2B5EF4-FFF2-40B4-BE49-F238E27FC236}">
                <a16:creationId xmlns:a16="http://schemas.microsoft.com/office/drawing/2014/main" id="{A395911D-0529-1CC5-BB4E-E107BC3B1E01}"/>
              </a:ext>
              <a:ext uri="{C183D7F6-B498-43B3-948B-1728B52AA6E4}">
                <adec:decorative xmlns:adec="http://schemas.microsoft.com/office/drawing/2017/decorative" val="1"/>
              </a:ext>
            </a:extLst>
          </p:cNvPr>
          <p:cNvSpPr/>
          <p:nvPr/>
        </p:nvSpPr>
        <p:spPr>
          <a:xfrm>
            <a:off x="1715392" y="5289652"/>
            <a:ext cx="4096800"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48" name="Oval 47">
            <a:hlinkClick r:id="rId4" action="ppaction://hlinksldjump"/>
            <a:extLst>
              <a:ext uri="{FF2B5EF4-FFF2-40B4-BE49-F238E27FC236}">
                <a16:creationId xmlns:a16="http://schemas.microsoft.com/office/drawing/2014/main" id="{EA73313E-F619-0CA4-AAB2-FFF80A43452B}"/>
              </a:ext>
            </a:extLst>
          </p:cNvPr>
          <p:cNvSpPr/>
          <p:nvPr/>
        </p:nvSpPr>
        <p:spPr>
          <a:xfrm>
            <a:off x="1159860" y="5372569"/>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dirty="0">
                <a:solidFill>
                  <a:schemeClr val="bg1"/>
                </a:solidFill>
                <a:latin typeface="Arial"/>
                <a:cs typeface="Arial"/>
              </a:rPr>
              <a:t>1.5</a:t>
            </a:r>
          </a:p>
        </p:txBody>
      </p:sp>
      <p:sp>
        <p:nvSpPr>
          <p:cNvPr id="49" name="TextBox 25">
            <a:extLst>
              <a:ext uri="{FF2B5EF4-FFF2-40B4-BE49-F238E27FC236}">
                <a16:creationId xmlns:a16="http://schemas.microsoft.com/office/drawing/2014/main" id="{C0B45677-F119-2966-5148-D8A299F37D51}"/>
              </a:ext>
            </a:extLst>
          </p:cNvPr>
          <p:cNvSpPr txBox="1"/>
          <p:nvPr/>
        </p:nvSpPr>
        <p:spPr>
          <a:xfrm>
            <a:off x="2228979" y="5532782"/>
            <a:ext cx="3545421" cy="32367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u="sng" dirty="0">
                <a:latin typeface="Arial" panose="020B0604020202020204" pitchFamily="34" charset="0"/>
                <a:cs typeface="Arial" panose="020B0604020202020204" pitchFamily="34" charset="0"/>
                <a:hlinkClick r:id="rId8" action="ppaction://hlinksldjump"/>
              </a:rPr>
              <a:t>Evidence to support conclusions</a:t>
            </a:r>
            <a:endParaRPr lang="en-GB" sz="1600" b="1" u="sng"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ECB95D0D-4DB2-95D7-03B3-689505E4E1B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a:t>
            </a:fld>
            <a:endParaRPr lang="en-AU"/>
          </a:p>
        </p:txBody>
      </p:sp>
    </p:spTree>
    <p:extLst>
      <p:ext uri="{BB962C8B-B14F-4D97-AF65-F5344CB8AC3E}">
        <p14:creationId xmlns:p14="http://schemas.microsoft.com/office/powerpoint/2010/main" val="89850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2217C-B55E-68D9-FEFD-8A85EFE477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93BA74-570C-ACFE-1BDE-44573329ECAD}"/>
              </a:ext>
            </a:extLst>
          </p:cNvPr>
          <p:cNvSpPr>
            <a:spLocks noGrp="1"/>
          </p:cNvSpPr>
          <p:nvPr>
            <p:ph type="title"/>
          </p:nvPr>
        </p:nvSpPr>
        <p:spPr/>
        <p:txBody>
          <a:bodyPr/>
          <a:lstStyle/>
          <a:p>
            <a:r>
              <a:rPr lang="en-GB" dirty="0">
                <a:latin typeface="Arial"/>
                <a:cs typeface="Arial"/>
              </a:rPr>
              <a:t>Contents – Essential question 2</a:t>
            </a:r>
            <a:endParaRPr lang="en-GB" dirty="0"/>
          </a:p>
        </p:txBody>
      </p:sp>
      <p:sp>
        <p:nvSpPr>
          <p:cNvPr id="2" name="Rectangle: Rounded Corners 1">
            <a:hlinkClick r:id="rId3" action="ppaction://hlinksldjump"/>
            <a:extLst>
              <a:ext uri="{FF2B5EF4-FFF2-40B4-BE49-F238E27FC236}">
                <a16:creationId xmlns:a16="http://schemas.microsoft.com/office/drawing/2014/main" id="{DFF1B3CF-DB44-097E-216D-0BD0C673B0DD}"/>
              </a:ext>
              <a:ext uri="{C183D7F6-B498-43B3-948B-1728B52AA6E4}">
                <adec:decorative xmlns:adec="http://schemas.microsoft.com/office/drawing/2017/decorative" val="1"/>
              </a:ext>
            </a:extLst>
          </p:cNvPr>
          <p:cNvSpPr/>
          <p:nvPr/>
        </p:nvSpPr>
        <p:spPr>
          <a:xfrm>
            <a:off x="1705768" y="1274762"/>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5" name="Oval 4">
            <a:hlinkClick r:id="rId4" action="ppaction://hlinksldjump"/>
            <a:extLst>
              <a:ext uri="{FF2B5EF4-FFF2-40B4-BE49-F238E27FC236}">
                <a16:creationId xmlns:a16="http://schemas.microsoft.com/office/drawing/2014/main" id="{56BA116A-75AA-3BEB-7324-423D731E239A}"/>
              </a:ext>
            </a:extLst>
          </p:cNvPr>
          <p:cNvSpPr/>
          <p:nvPr/>
        </p:nvSpPr>
        <p:spPr>
          <a:xfrm>
            <a:off x="1150236" y="1357679"/>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2.1</a:t>
            </a:r>
          </a:p>
        </p:txBody>
      </p:sp>
      <p:sp>
        <p:nvSpPr>
          <p:cNvPr id="7" name="TextBox 25">
            <a:hlinkClick r:id="" action="ppaction://noaction"/>
            <a:extLst>
              <a:ext uri="{FF2B5EF4-FFF2-40B4-BE49-F238E27FC236}">
                <a16:creationId xmlns:a16="http://schemas.microsoft.com/office/drawing/2014/main" id="{CB6B35FC-58C0-18A1-32E9-1F7E03DFAC03}"/>
              </a:ext>
            </a:extLst>
          </p:cNvPr>
          <p:cNvSpPr txBox="1"/>
          <p:nvPr/>
        </p:nvSpPr>
        <p:spPr>
          <a:xfrm>
            <a:off x="2219356" y="1566804"/>
            <a:ext cx="1551455" cy="32367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dirty="0">
                <a:solidFill>
                  <a:schemeClr val="accent2"/>
                </a:solidFill>
                <a:latin typeface="Arial" panose="020B0604020202020204" pitchFamily="34" charset="0"/>
                <a:cs typeface="Arial" panose="020B0604020202020204" pitchFamily="34" charset="0"/>
                <a:hlinkClick r:id="rId4" action="ppaction://hlinksldjump">
                  <a:extLst>
                    <a:ext uri="{A12FA001-AC4F-418D-AE19-62706E023703}">
                      <ahyp:hlinkClr xmlns:ahyp="http://schemas.microsoft.com/office/drawing/2018/hyperlinkcolor" val="tx"/>
                    </a:ext>
                  </a:extLst>
                </a:hlinkClick>
              </a:rPr>
              <a:t>Large datasets</a:t>
            </a:r>
            <a:endParaRPr lang="en-GB" sz="1600" b="1" dirty="0">
              <a:solidFill>
                <a:schemeClr val="accent2"/>
              </a:solidFill>
              <a:latin typeface="Arial" panose="020B0604020202020204" pitchFamily="34" charset="0"/>
              <a:cs typeface="Arial" panose="020B0604020202020204" pitchFamily="34" charset="0"/>
            </a:endParaRPr>
          </a:p>
        </p:txBody>
      </p:sp>
      <p:sp>
        <p:nvSpPr>
          <p:cNvPr id="20" name="Rectangle: Rounded Corners 19">
            <a:hlinkClick r:id="rId5" action="ppaction://hlinksldjump"/>
            <a:extLst>
              <a:ext uri="{FF2B5EF4-FFF2-40B4-BE49-F238E27FC236}">
                <a16:creationId xmlns:a16="http://schemas.microsoft.com/office/drawing/2014/main" id="{B59DC9E5-38EE-F7CE-D2BF-E8BB94710519}"/>
              </a:ext>
              <a:ext uri="{C183D7F6-B498-43B3-948B-1728B52AA6E4}">
                <adec:decorative xmlns:adec="http://schemas.microsoft.com/office/drawing/2017/decorative" val="1"/>
              </a:ext>
            </a:extLst>
          </p:cNvPr>
          <p:cNvSpPr/>
          <p:nvPr/>
        </p:nvSpPr>
        <p:spPr>
          <a:xfrm>
            <a:off x="1705768" y="2268446"/>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21" name="Oval 20">
            <a:hlinkClick r:id="rId5" action="ppaction://hlinksldjump"/>
            <a:extLst>
              <a:ext uri="{FF2B5EF4-FFF2-40B4-BE49-F238E27FC236}">
                <a16:creationId xmlns:a16="http://schemas.microsoft.com/office/drawing/2014/main" id="{BCC42A80-CD07-0A57-B2AA-DDE7975AA72F}"/>
              </a:ext>
            </a:extLst>
          </p:cNvPr>
          <p:cNvSpPr/>
          <p:nvPr/>
        </p:nvSpPr>
        <p:spPr>
          <a:xfrm>
            <a:off x="1164623" y="2351363"/>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2.2</a:t>
            </a:r>
          </a:p>
        </p:txBody>
      </p:sp>
      <p:sp>
        <p:nvSpPr>
          <p:cNvPr id="22" name="TextBox 25">
            <a:hlinkClick r:id="" action="ppaction://noaction"/>
            <a:extLst>
              <a:ext uri="{FF2B5EF4-FFF2-40B4-BE49-F238E27FC236}">
                <a16:creationId xmlns:a16="http://schemas.microsoft.com/office/drawing/2014/main" id="{A8038158-5018-AB41-78D8-BA2FEE213517}"/>
              </a:ext>
            </a:extLst>
          </p:cNvPr>
          <p:cNvSpPr txBox="1"/>
          <p:nvPr/>
        </p:nvSpPr>
        <p:spPr>
          <a:xfrm>
            <a:off x="2219356" y="2565304"/>
            <a:ext cx="3409919" cy="32367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a:solidFill>
                  <a:schemeClr val="accent2"/>
                </a:solidFill>
                <a:latin typeface="Arial" panose="020B0604020202020204" pitchFamily="34" charset="0"/>
                <a:cs typeface="Arial" panose="020B0604020202020204" pitchFamily="34" charset="0"/>
                <a:hlinkClick r:id="rId5" action="ppaction://hlinksldjump">
                  <a:extLst>
                    <a:ext uri="{A12FA001-AC4F-418D-AE19-62706E023703}">
                      <ahyp:hlinkClr xmlns:ahyp="http://schemas.microsoft.com/office/drawing/2018/hyperlinkcolor" val="tx"/>
                    </a:ext>
                  </a:extLst>
                </a:hlinkClick>
              </a:rPr>
              <a:t>Descriptive statistics techniques</a:t>
            </a:r>
            <a:endParaRPr lang="en-GB" sz="1600" b="1">
              <a:solidFill>
                <a:schemeClr val="accent2"/>
              </a:solidFill>
              <a:latin typeface="Arial" panose="020B0604020202020204" pitchFamily="34" charset="0"/>
              <a:cs typeface="Arial" panose="020B0604020202020204" pitchFamily="34" charset="0"/>
            </a:endParaRPr>
          </a:p>
        </p:txBody>
      </p:sp>
      <p:sp>
        <p:nvSpPr>
          <p:cNvPr id="23" name="Rectangle: Rounded Corners 22">
            <a:hlinkClick r:id="rId6" action="ppaction://hlinksldjump"/>
            <a:extLst>
              <a:ext uri="{FF2B5EF4-FFF2-40B4-BE49-F238E27FC236}">
                <a16:creationId xmlns:a16="http://schemas.microsoft.com/office/drawing/2014/main" id="{FAE4833D-CF66-DD34-ECE8-73511FCD4367}"/>
              </a:ext>
              <a:ext uri="{C183D7F6-B498-43B3-948B-1728B52AA6E4}">
                <adec:decorative xmlns:adec="http://schemas.microsoft.com/office/drawing/2017/decorative" val="1"/>
              </a:ext>
            </a:extLst>
          </p:cNvPr>
          <p:cNvSpPr/>
          <p:nvPr/>
        </p:nvSpPr>
        <p:spPr>
          <a:xfrm>
            <a:off x="1720155" y="3256548"/>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2"/>
              </a:solidFill>
            </a:endParaRPr>
          </a:p>
        </p:txBody>
      </p:sp>
      <p:sp>
        <p:nvSpPr>
          <p:cNvPr id="24" name="Oval 23">
            <a:hlinkClick r:id="rId6" action="ppaction://hlinksldjump"/>
            <a:extLst>
              <a:ext uri="{FF2B5EF4-FFF2-40B4-BE49-F238E27FC236}">
                <a16:creationId xmlns:a16="http://schemas.microsoft.com/office/drawing/2014/main" id="{9371F86C-3457-00B7-32EB-14C44EBD1D9C}"/>
              </a:ext>
            </a:extLst>
          </p:cNvPr>
          <p:cNvSpPr/>
          <p:nvPr/>
        </p:nvSpPr>
        <p:spPr>
          <a:xfrm>
            <a:off x="1164623" y="3339465"/>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2.3</a:t>
            </a:r>
          </a:p>
        </p:txBody>
      </p:sp>
      <p:sp>
        <p:nvSpPr>
          <p:cNvPr id="25" name="TextBox 25">
            <a:extLst>
              <a:ext uri="{FF2B5EF4-FFF2-40B4-BE49-F238E27FC236}">
                <a16:creationId xmlns:a16="http://schemas.microsoft.com/office/drawing/2014/main" id="{493CF912-BEF5-7FEF-1397-20A188DE79FB}"/>
              </a:ext>
            </a:extLst>
          </p:cNvPr>
          <p:cNvSpPr txBox="1"/>
          <p:nvPr/>
        </p:nvSpPr>
        <p:spPr>
          <a:xfrm>
            <a:off x="2196450" y="3388068"/>
            <a:ext cx="3409919" cy="69301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dirty="0">
                <a:solidFill>
                  <a:schemeClr val="accent2"/>
                </a:solidFill>
                <a:latin typeface="Arial" panose="020B0604020202020204" pitchFamily="34" charset="0"/>
                <a:cs typeface="Arial" panose="020B0604020202020204" pitchFamily="34" charset="0"/>
                <a:hlinkClick r:id="rId7" action="ppaction://hlinksldjump"/>
              </a:rPr>
              <a:t>Understanding univariate and bivariate analysis of datasets</a:t>
            </a:r>
            <a:endParaRPr lang="en-GB" sz="1600" b="1" dirty="0">
              <a:solidFill>
                <a:schemeClr val="accent2"/>
              </a:solidFill>
              <a:latin typeface="Arial" panose="020B0604020202020204" pitchFamily="34" charset="0"/>
              <a:cs typeface="Arial" panose="020B0604020202020204" pitchFamily="34" charset="0"/>
            </a:endParaRPr>
          </a:p>
        </p:txBody>
      </p:sp>
      <p:sp>
        <p:nvSpPr>
          <p:cNvPr id="8" name="Rectangle: Rounded Corners 7">
            <a:hlinkClick r:id="rId7" action="ppaction://hlinksldjump"/>
            <a:extLst>
              <a:ext uri="{FF2B5EF4-FFF2-40B4-BE49-F238E27FC236}">
                <a16:creationId xmlns:a16="http://schemas.microsoft.com/office/drawing/2014/main" id="{2CD88F24-7306-4E14-2D3D-F1CFC7617D24}"/>
              </a:ext>
              <a:ext uri="{C183D7F6-B498-43B3-948B-1728B52AA6E4}">
                <adec:decorative xmlns:adec="http://schemas.microsoft.com/office/drawing/2017/decorative" val="1"/>
              </a:ext>
            </a:extLst>
          </p:cNvPr>
          <p:cNvSpPr/>
          <p:nvPr/>
        </p:nvSpPr>
        <p:spPr>
          <a:xfrm>
            <a:off x="1705768" y="4256859"/>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9" name="Oval 8">
            <a:hlinkClick r:id="rId7" action="ppaction://hlinksldjump"/>
            <a:extLst>
              <a:ext uri="{FF2B5EF4-FFF2-40B4-BE49-F238E27FC236}">
                <a16:creationId xmlns:a16="http://schemas.microsoft.com/office/drawing/2014/main" id="{B97ABF79-1A5B-57BD-D0AA-5E98673CBEC0}"/>
              </a:ext>
            </a:extLst>
          </p:cNvPr>
          <p:cNvSpPr/>
          <p:nvPr/>
        </p:nvSpPr>
        <p:spPr>
          <a:xfrm>
            <a:off x="1150236" y="4339776"/>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2.4</a:t>
            </a:r>
          </a:p>
        </p:txBody>
      </p:sp>
      <p:sp>
        <p:nvSpPr>
          <p:cNvPr id="10" name="TextBox 25">
            <a:hlinkClick r:id="" action="ppaction://noaction"/>
            <a:extLst>
              <a:ext uri="{FF2B5EF4-FFF2-40B4-BE49-F238E27FC236}">
                <a16:creationId xmlns:a16="http://schemas.microsoft.com/office/drawing/2014/main" id="{EE3093D5-30F7-8B12-B411-076E94E1886B}"/>
              </a:ext>
            </a:extLst>
          </p:cNvPr>
          <p:cNvSpPr txBox="1"/>
          <p:nvPr/>
        </p:nvSpPr>
        <p:spPr>
          <a:xfrm>
            <a:off x="2219356" y="4345344"/>
            <a:ext cx="3252758" cy="693010"/>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AU" sz="1600" b="1" dirty="0">
                <a:solidFill>
                  <a:schemeClr val="accent2"/>
                </a:solidFill>
                <a:latin typeface="Arial" panose="020B0604020202020204" pitchFamily="34" charset="0"/>
                <a:cs typeface="Arial" panose="020B0604020202020204" pitchFamily="34" charset="0"/>
                <a:hlinkClick r:id="rId6" action="ppaction://hlinksldjump"/>
              </a:rPr>
              <a:t>Univariate and bivariate analysis of a large dataset</a:t>
            </a:r>
            <a:endParaRPr lang="en-GB" sz="1600" b="1" dirty="0">
              <a:solidFill>
                <a:schemeClr val="accent2"/>
              </a:solidFill>
              <a:latin typeface="Arial" panose="020B0604020202020204" pitchFamily="34" charset="0"/>
              <a:cs typeface="Arial" panose="020B0604020202020204" pitchFamily="34" charset="0"/>
            </a:endParaRPr>
          </a:p>
        </p:txBody>
      </p:sp>
      <p:sp>
        <p:nvSpPr>
          <p:cNvPr id="11" name="Rectangle: Rounded Corners 10">
            <a:hlinkClick r:id="rId8" action="ppaction://hlinksldjump"/>
            <a:extLst>
              <a:ext uri="{FF2B5EF4-FFF2-40B4-BE49-F238E27FC236}">
                <a16:creationId xmlns:a16="http://schemas.microsoft.com/office/drawing/2014/main" id="{67D2BCA7-DD7D-C2C5-3AF0-393C78FE450C}"/>
              </a:ext>
              <a:ext uri="{C183D7F6-B498-43B3-948B-1728B52AA6E4}">
                <adec:decorative xmlns:adec="http://schemas.microsoft.com/office/drawing/2017/decorative" val="1"/>
              </a:ext>
            </a:extLst>
          </p:cNvPr>
          <p:cNvSpPr/>
          <p:nvPr/>
        </p:nvSpPr>
        <p:spPr>
          <a:xfrm>
            <a:off x="6900301" y="1274762"/>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2"/>
              </a:solidFill>
            </a:endParaRPr>
          </a:p>
        </p:txBody>
      </p:sp>
      <p:sp>
        <p:nvSpPr>
          <p:cNvPr id="12" name="Oval 11">
            <a:hlinkClick r:id="rId8" action="ppaction://hlinksldjump"/>
            <a:extLst>
              <a:ext uri="{FF2B5EF4-FFF2-40B4-BE49-F238E27FC236}">
                <a16:creationId xmlns:a16="http://schemas.microsoft.com/office/drawing/2014/main" id="{CB38E5DB-00A8-F28A-168D-4ED5C36AC3E7}"/>
              </a:ext>
            </a:extLst>
          </p:cNvPr>
          <p:cNvSpPr/>
          <p:nvPr/>
        </p:nvSpPr>
        <p:spPr>
          <a:xfrm>
            <a:off x="6344769" y="1357679"/>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2.5</a:t>
            </a:r>
          </a:p>
        </p:txBody>
      </p:sp>
      <p:sp>
        <p:nvSpPr>
          <p:cNvPr id="13" name="TextBox 25">
            <a:extLst>
              <a:ext uri="{FF2B5EF4-FFF2-40B4-BE49-F238E27FC236}">
                <a16:creationId xmlns:a16="http://schemas.microsoft.com/office/drawing/2014/main" id="{FBCF1805-6B0E-8711-462C-1F60E6844E56}"/>
              </a:ext>
            </a:extLst>
          </p:cNvPr>
          <p:cNvSpPr txBox="1"/>
          <p:nvPr/>
        </p:nvSpPr>
        <p:spPr>
          <a:xfrm>
            <a:off x="7413888" y="1566588"/>
            <a:ext cx="3254112" cy="323678"/>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nSpc>
                <a:spcPct val="150000"/>
              </a:lnSpc>
            </a:pPr>
            <a:r>
              <a:rPr lang="en-GB" sz="1600" b="1">
                <a:solidFill>
                  <a:schemeClr val="accent2"/>
                </a:solidFill>
                <a:latin typeface="Arial" panose="020B0604020202020204" pitchFamily="34" charset="0"/>
                <a:cs typeface="Arial" panose="020B0604020202020204" pitchFamily="34" charset="0"/>
                <a:hlinkClick r:id="rId8" action="ppaction://hlinksldjump">
                  <a:extLst>
                    <a:ext uri="{A12FA001-AC4F-418D-AE19-62706E023703}">
                      <ahyp:hlinkClr xmlns:ahyp="http://schemas.microsoft.com/office/drawing/2018/hyperlinkcolor" val="tx"/>
                    </a:ext>
                  </a:extLst>
                </a:hlinkClick>
              </a:rPr>
              <a:t>Correlation and causation</a:t>
            </a:r>
            <a:endParaRPr lang="en-GB" sz="1600" b="1">
              <a:solidFill>
                <a:schemeClr val="accent2"/>
              </a:solidFill>
              <a:latin typeface="Arial" panose="020B0604020202020204" pitchFamily="34" charset="0"/>
              <a:cs typeface="Arial" panose="020B0604020202020204" pitchFamily="34" charset="0"/>
            </a:endParaRPr>
          </a:p>
        </p:txBody>
      </p:sp>
      <p:sp>
        <p:nvSpPr>
          <p:cNvPr id="14" name="Rectangle: Rounded Corners 13">
            <a:hlinkClick r:id="rId9" action="ppaction://hlinksldjump"/>
            <a:extLst>
              <a:ext uri="{FF2B5EF4-FFF2-40B4-BE49-F238E27FC236}">
                <a16:creationId xmlns:a16="http://schemas.microsoft.com/office/drawing/2014/main" id="{01C117EC-10E4-5657-0BFC-FC576FFCD98A}"/>
              </a:ext>
              <a:ext uri="{C183D7F6-B498-43B3-948B-1728B52AA6E4}">
                <adec:decorative xmlns:adec="http://schemas.microsoft.com/office/drawing/2017/decorative" val="1"/>
              </a:ext>
            </a:extLst>
          </p:cNvPr>
          <p:cNvSpPr/>
          <p:nvPr/>
        </p:nvSpPr>
        <p:spPr>
          <a:xfrm>
            <a:off x="6900301" y="2304596"/>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15" name="Oval 14">
            <a:hlinkClick r:id="rId9" action="ppaction://hlinksldjump"/>
            <a:extLst>
              <a:ext uri="{FF2B5EF4-FFF2-40B4-BE49-F238E27FC236}">
                <a16:creationId xmlns:a16="http://schemas.microsoft.com/office/drawing/2014/main" id="{0487C69A-58E7-316C-A5EB-8AA93F087706}"/>
              </a:ext>
            </a:extLst>
          </p:cNvPr>
          <p:cNvSpPr/>
          <p:nvPr/>
        </p:nvSpPr>
        <p:spPr>
          <a:xfrm>
            <a:off x="6344769" y="2387513"/>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2.6</a:t>
            </a:r>
          </a:p>
        </p:txBody>
      </p:sp>
      <p:sp>
        <p:nvSpPr>
          <p:cNvPr id="16" name="TextBox 25">
            <a:extLst>
              <a:ext uri="{FF2B5EF4-FFF2-40B4-BE49-F238E27FC236}">
                <a16:creationId xmlns:a16="http://schemas.microsoft.com/office/drawing/2014/main" id="{AED91647-1460-4A8E-C0D5-9B89B745E56A}"/>
              </a:ext>
            </a:extLst>
          </p:cNvPr>
          <p:cNvSpPr txBox="1"/>
          <p:nvPr/>
        </p:nvSpPr>
        <p:spPr>
          <a:xfrm>
            <a:off x="7413888" y="2626786"/>
            <a:ext cx="3254112" cy="246221"/>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AU" sz="1600" b="1">
                <a:solidFill>
                  <a:schemeClr val="accent2"/>
                </a:solidFill>
                <a:latin typeface="Arial" panose="020B0604020202020204" pitchFamily="34" charset="0"/>
                <a:cs typeface="Arial" panose="020B0604020202020204" pitchFamily="34" charset="0"/>
                <a:hlinkClick r:id="rId9" action="ppaction://hlinksldjump">
                  <a:extLst>
                    <a:ext uri="{A12FA001-AC4F-418D-AE19-62706E023703}">
                      <ahyp:hlinkClr xmlns:ahyp="http://schemas.microsoft.com/office/drawing/2018/hyperlinkcolor" val="tx"/>
                    </a:ext>
                  </a:extLst>
                </a:hlinkClick>
              </a:rPr>
              <a:t>Validating scientific findings</a:t>
            </a:r>
            <a:endParaRPr lang="en-GB" sz="1600" b="1">
              <a:solidFill>
                <a:schemeClr val="accent2"/>
              </a:solidFill>
              <a:latin typeface="Arial" panose="020B0604020202020204" pitchFamily="34" charset="0"/>
              <a:cs typeface="Arial" panose="020B0604020202020204" pitchFamily="34" charset="0"/>
            </a:endParaRPr>
          </a:p>
        </p:txBody>
      </p:sp>
      <p:sp>
        <p:nvSpPr>
          <p:cNvPr id="17" name="Rectangle: Rounded Corners 16">
            <a:hlinkClick r:id="rId9" action="ppaction://hlinksldjump"/>
            <a:extLst>
              <a:ext uri="{FF2B5EF4-FFF2-40B4-BE49-F238E27FC236}">
                <a16:creationId xmlns:a16="http://schemas.microsoft.com/office/drawing/2014/main" id="{9745DB92-4C13-552B-ADDD-CF1DA084BBC0}"/>
              </a:ext>
              <a:ext uri="{C183D7F6-B498-43B3-948B-1728B52AA6E4}">
                <adec:decorative xmlns:adec="http://schemas.microsoft.com/office/drawing/2017/decorative" val="1"/>
              </a:ext>
            </a:extLst>
          </p:cNvPr>
          <p:cNvSpPr/>
          <p:nvPr/>
        </p:nvSpPr>
        <p:spPr>
          <a:xfrm>
            <a:off x="6900301" y="3275876"/>
            <a:ext cx="4097856" cy="917394"/>
          </a:xfrm>
          <a:prstGeom prst="roundRect">
            <a:avLst>
              <a:gd name="adj" fmla="val 172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endParaRPr lang="en-AU">
              <a:solidFill>
                <a:schemeClr val="accent4"/>
              </a:solidFill>
            </a:endParaRPr>
          </a:p>
        </p:txBody>
      </p:sp>
      <p:sp>
        <p:nvSpPr>
          <p:cNvPr id="18" name="Oval 17">
            <a:hlinkClick r:id="rId9" action="ppaction://hlinksldjump"/>
            <a:extLst>
              <a:ext uri="{FF2B5EF4-FFF2-40B4-BE49-F238E27FC236}">
                <a16:creationId xmlns:a16="http://schemas.microsoft.com/office/drawing/2014/main" id="{09003749-188C-A577-E197-397F8620F0D4}"/>
              </a:ext>
            </a:extLst>
          </p:cNvPr>
          <p:cNvSpPr/>
          <p:nvPr/>
        </p:nvSpPr>
        <p:spPr>
          <a:xfrm>
            <a:off x="6344769" y="3358793"/>
            <a:ext cx="864000" cy="864000"/>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09585" rtl="0" eaLnBrk="1" latinLnBrk="0" hangingPunct="1">
              <a:defRPr sz="2400" kern="1200">
                <a:solidFill>
                  <a:schemeClr val="lt1"/>
                </a:solidFill>
                <a:latin typeface="+mn-lt"/>
                <a:ea typeface="+mn-ea"/>
                <a:cs typeface="+mn-cs"/>
              </a:defRPr>
            </a:lvl1pPr>
            <a:lvl2pPr marL="609585" algn="l" defTabSz="609585" rtl="0" eaLnBrk="1" latinLnBrk="0" hangingPunct="1">
              <a:defRPr sz="2400" kern="1200">
                <a:solidFill>
                  <a:schemeClr val="lt1"/>
                </a:solidFill>
                <a:latin typeface="+mn-lt"/>
                <a:ea typeface="+mn-ea"/>
                <a:cs typeface="+mn-cs"/>
              </a:defRPr>
            </a:lvl2pPr>
            <a:lvl3pPr marL="1219170" algn="l" defTabSz="609585" rtl="0" eaLnBrk="1" latinLnBrk="0" hangingPunct="1">
              <a:defRPr sz="2400" kern="1200">
                <a:solidFill>
                  <a:schemeClr val="lt1"/>
                </a:solidFill>
                <a:latin typeface="+mn-lt"/>
                <a:ea typeface="+mn-ea"/>
                <a:cs typeface="+mn-cs"/>
              </a:defRPr>
            </a:lvl3pPr>
            <a:lvl4pPr marL="1828754" algn="l" defTabSz="609585" rtl="0" eaLnBrk="1" latinLnBrk="0" hangingPunct="1">
              <a:defRPr sz="2400" kern="1200">
                <a:solidFill>
                  <a:schemeClr val="lt1"/>
                </a:solidFill>
                <a:latin typeface="+mn-lt"/>
                <a:ea typeface="+mn-ea"/>
                <a:cs typeface="+mn-cs"/>
              </a:defRPr>
            </a:lvl4pPr>
            <a:lvl5pPr marL="2438339" algn="l" defTabSz="609585" rtl="0" eaLnBrk="1" latinLnBrk="0" hangingPunct="1">
              <a:defRPr sz="2400" kern="1200">
                <a:solidFill>
                  <a:schemeClr val="lt1"/>
                </a:solidFill>
                <a:latin typeface="+mn-lt"/>
                <a:ea typeface="+mn-ea"/>
                <a:cs typeface="+mn-cs"/>
              </a:defRPr>
            </a:lvl5pPr>
            <a:lvl6pPr marL="3047924" algn="l" defTabSz="609585" rtl="0" eaLnBrk="1" latinLnBrk="0" hangingPunct="1">
              <a:defRPr sz="2400" kern="1200">
                <a:solidFill>
                  <a:schemeClr val="lt1"/>
                </a:solidFill>
                <a:latin typeface="+mn-lt"/>
                <a:ea typeface="+mn-ea"/>
                <a:cs typeface="+mn-cs"/>
              </a:defRPr>
            </a:lvl6pPr>
            <a:lvl7pPr marL="3657509" algn="l" defTabSz="609585" rtl="0" eaLnBrk="1" latinLnBrk="0" hangingPunct="1">
              <a:defRPr sz="2400" kern="1200">
                <a:solidFill>
                  <a:schemeClr val="lt1"/>
                </a:solidFill>
                <a:latin typeface="+mn-lt"/>
                <a:ea typeface="+mn-ea"/>
                <a:cs typeface="+mn-cs"/>
              </a:defRPr>
            </a:lvl7pPr>
            <a:lvl8pPr marL="4267093" algn="l" defTabSz="609585" rtl="0" eaLnBrk="1" latinLnBrk="0" hangingPunct="1">
              <a:defRPr sz="2400" kern="1200">
                <a:solidFill>
                  <a:schemeClr val="lt1"/>
                </a:solidFill>
                <a:latin typeface="+mn-lt"/>
                <a:ea typeface="+mn-ea"/>
                <a:cs typeface="+mn-cs"/>
              </a:defRPr>
            </a:lvl8pPr>
            <a:lvl9pPr marL="4876678" algn="l" defTabSz="609585" rtl="0" eaLnBrk="1" latinLnBrk="0" hangingPunct="1">
              <a:defRPr sz="2400" kern="1200">
                <a:solidFill>
                  <a:schemeClr val="lt1"/>
                </a:solidFill>
                <a:latin typeface="+mn-lt"/>
                <a:ea typeface="+mn-ea"/>
                <a:cs typeface="+mn-cs"/>
              </a:defRPr>
            </a:lvl9pPr>
          </a:lstStyle>
          <a:p>
            <a:pPr algn="ctr"/>
            <a:r>
              <a:rPr lang="en-AU" sz="1600" b="1">
                <a:solidFill>
                  <a:schemeClr val="bg1"/>
                </a:solidFill>
                <a:latin typeface="Arial"/>
                <a:cs typeface="Arial"/>
              </a:rPr>
              <a:t>2.7</a:t>
            </a:r>
          </a:p>
        </p:txBody>
      </p:sp>
      <p:sp>
        <p:nvSpPr>
          <p:cNvPr id="19" name="TextBox 25">
            <a:extLst>
              <a:ext uri="{FF2B5EF4-FFF2-40B4-BE49-F238E27FC236}">
                <a16:creationId xmlns:a16="http://schemas.microsoft.com/office/drawing/2014/main" id="{8F9A4652-CDB3-CD39-661D-54F89C10DAE7}"/>
              </a:ext>
            </a:extLst>
          </p:cNvPr>
          <p:cNvSpPr txBox="1"/>
          <p:nvPr/>
        </p:nvSpPr>
        <p:spPr>
          <a:xfrm>
            <a:off x="7413887" y="3598066"/>
            <a:ext cx="3584269" cy="246221"/>
          </a:xfrm>
          <a:prstGeom prst="rect">
            <a:avLst/>
          </a:prstGeom>
          <a:solidFill>
            <a:schemeClr val="accent4"/>
          </a:solidFill>
          <a:ln>
            <a:noFill/>
          </a:ln>
        </p:spPr>
        <p:txBody>
          <a:bodyPr wrap="square" lIns="0" tIns="0" rIns="0" bIns="0" rtlCol="0">
            <a:spAutoFit/>
          </a:bodyPr>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r>
              <a:rPr lang="en-AU" sz="1600" b="1">
                <a:solidFill>
                  <a:schemeClr val="accent2"/>
                </a:solidFill>
                <a:latin typeface="Arial" panose="020B0604020202020204" pitchFamily="34" charset="0"/>
                <a:cs typeface="Arial" panose="020B0604020202020204" pitchFamily="34" charset="0"/>
                <a:hlinkClick r:id="rId10" action="ppaction://hlinksldjump"/>
              </a:rPr>
              <a:t>Making evidence-based decisions</a:t>
            </a:r>
            <a:endParaRPr lang="en-GB" sz="1600" b="1">
              <a:solidFill>
                <a:schemeClr val="accent2"/>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DE0C44E3-307E-B4A8-AB92-C796B47E632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4</a:t>
            </a:fld>
            <a:endParaRPr lang="en-AU"/>
          </a:p>
        </p:txBody>
      </p:sp>
    </p:spTree>
    <p:extLst>
      <p:ext uri="{BB962C8B-B14F-4D97-AF65-F5344CB8AC3E}">
        <p14:creationId xmlns:p14="http://schemas.microsoft.com/office/powerpoint/2010/main" val="164443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b="1">
                <a:latin typeface="+mj-lt"/>
                <a:cs typeface="Arial"/>
              </a:rPr>
              <a:t>Essential question 1</a:t>
            </a:r>
            <a:endParaRPr lang="en-AU" sz="2800">
              <a:latin typeface="+mj-lt"/>
            </a:endParaRPr>
          </a:p>
        </p:txBody>
      </p:sp>
      <p:sp>
        <p:nvSpPr>
          <p:cNvPr id="3" name="TextBox 2">
            <a:extLst>
              <a:ext uri="{FF2B5EF4-FFF2-40B4-BE49-F238E27FC236}">
                <a16:creationId xmlns:a16="http://schemas.microsoft.com/office/drawing/2014/main" id="{8FAFDF43-C5C1-2866-69EB-AB3A0DA06B94}"/>
              </a:ext>
            </a:extLst>
          </p:cNvPr>
          <p:cNvSpPr txBox="1"/>
          <p:nvPr/>
        </p:nvSpPr>
        <p:spPr>
          <a:xfrm>
            <a:off x="540000" y="4868562"/>
            <a:ext cx="9727095" cy="2308324"/>
          </a:xfrm>
          <a:prstGeom prst="rect">
            <a:avLst/>
          </a:prstGeom>
          <a:noFill/>
        </p:spPr>
        <p:txBody>
          <a:bodyPr wrap="square">
            <a:spAutoFit/>
          </a:bodyPr>
          <a:lstStyle/>
          <a:p>
            <a:r>
              <a:rPr lang="en-AU" sz="3600">
                <a:solidFill>
                  <a:schemeClr val="accent4"/>
                </a:solidFill>
                <a:latin typeface="+mj-lt"/>
                <a:cs typeface="Arial"/>
              </a:rPr>
              <a:t>How do we structure investigations to evaluate a claim?</a:t>
            </a:r>
            <a:br>
              <a:rPr lang="en-AU" sz="3600">
                <a:solidFill>
                  <a:schemeClr val="accent4"/>
                </a:solidFill>
                <a:latin typeface="+mj-lt"/>
                <a:cs typeface="Arial"/>
              </a:rPr>
            </a:br>
            <a:br>
              <a:rPr lang="en-AU" sz="3600">
                <a:solidFill>
                  <a:schemeClr val="accent4"/>
                </a:solidFill>
                <a:latin typeface="+mj-lt"/>
                <a:cs typeface="Arial"/>
              </a:rPr>
            </a:br>
            <a:endParaRPr lang="en-AU" sz="3600">
              <a:solidFill>
                <a:schemeClr val="accent4"/>
              </a:solidFill>
              <a:latin typeface="+mj-lt"/>
            </a:endParaRPr>
          </a:p>
        </p:txBody>
      </p:sp>
    </p:spTree>
    <p:extLst>
      <p:ext uri="{BB962C8B-B14F-4D97-AF65-F5344CB8AC3E}">
        <p14:creationId xmlns:p14="http://schemas.microsoft.com/office/powerpoint/2010/main" val="329585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4AF65-6275-1056-0D8A-E447E6173E8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64A406-D1FB-C0AD-74BF-1880353EC55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a:t>
            </a:fld>
            <a:endParaRPr lang="en-AU"/>
          </a:p>
        </p:txBody>
      </p:sp>
      <p:sp>
        <p:nvSpPr>
          <p:cNvPr id="5" name="Title 4">
            <a:extLst>
              <a:ext uri="{FF2B5EF4-FFF2-40B4-BE49-F238E27FC236}">
                <a16:creationId xmlns:a16="http://schemas.microsoft.com/office/drawing/2014/main" id="{35E1ADDB-5E80-0CEC-2F04-325533A7DE9E}"/>
              </a:ext>
            </a:extLst>
          </p:cNvPr>
          <p:cNvSpPr>
            <a:spLocks noGrp="1"/>
          </p:cNvSpPr>
          <p:nvPr>
            <p:ph type="title"/>
          </p:nvPr>
        </p:nvSpPr>
        <p:spPr/>
        <p:txBody>
          <a:bodyPr/>
          <a:lstStyle/>
          <a:p>
            <a:r>
              <a:rPr lang="en-AU">
                <a:cs typeface="Arial"/>
              </a:rPr>
              <a:t>1.1 Investigable questions</a:t>
            </a:r>
          </a:p>
        </p:txBody>
      </p:sp>
      <p:sp>
        <p:nvSpPr>
          <p:cNvPr id="6" name="Text Placeholder 5">
            <a:extLst>
              <a:ext uri="{FF2B5EF4-FFF2-40B4-BE49-F238E27FC236}">
                <a16:creationId xmlns:a16="http://schemas.microsoft.com/office/drawing/2014/main" id="{7EF3A755-5758-9852-F143-15439CBCDB65}"/>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94E3EB84-4AD4-5A2B-1F88-B745C6B93AAF}"/>
              </a:ext>
            </a:extLst>
          </p:cNvPr>
          <p:cNvGraphicFramePr>
            <a:graphicFrameLocks noGrp="1"/>
          </p:cNvGraphicFramePr>
          <p:nvPr/>
        </p:nvGraphicFramePr>
        <p:xfrm>
          <a:off x="359998" y="1843584"/>
          <a:ext cx="11496000" cy="4349500"/>
        </p:xfrm>
        <a:graphic>
          <a:graphicData uri="http://schemas.openxmlformats.org/drawingml/2006/table">
            <a:tbl>
              <a:tblPr firstRow="1">
                <a:tableStyleId>{B301B821-A1FF-4177-AEE7-76D212191A09}</a:tableStyleId>
              </a:tblPr>
              <a:tblGrid>
                <a:gridCol w="3947512">
                  <a:extLst>
                    <a:ext uri="{9D8B030D-6E8A-4147-A177-3AD203B41FA5}">
                      <a16:colId xmlns:a16="http://schemas.microsoft.com/office/drawing/2014/main" val="3623447875"/>
                    </a:ext>
                  </a:extLst>
                </a:gridCol>
                <a:gridCol w="7548488">
                  <a:extLst>
                    <a:ext uri="{9D8B030D-6E8A-4147-A177-3AD203B41FA5}">
                      <a16:colId xmlns:a16="http://schemas.microsoft.com/office/drawing/2014/main" val="3573327086"/>
                    </a:ext>
                  </a:extLst>
                </a:gridCol>
              </a:tblGrid>
              <a:tr h="378787">
                <a:tc>
                  <a:txBody>
                    <a:bodyPr/>
                    <a:lstStyle/>
                    <a:p>
                      <a:pPr>
                        <a:lnSpc>
                          <a:spcPct val="150000"/>
                        </a:lnSpc>
                      </a:pPr>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3897380">
                <a:tc>
                  <a:txBody>
                    <a:bodyPr/>
                    <a:lstStyle/>
                    <a:p>
                      <a:pPr marL="285750" indent="-285750">
                        <a:lnSpc>
                          <a:spcPct val="150000"/>
                        </a:lnSpc>
                        <a:buFont typeface="Arial" panose="020B0604020202020204" pitchFamily="34" charset="0"/>
                        <a:buChar char="•"/>
                      </a:pPr>
                      <a:r>
                        <a:rPr lang="en-AU" sz="1800" dirty="0">
                          <a:latin typeface="Arial" panose="020B0604020202020204" pitchFamily="34" charset="0"/>
                          <a:cs typeface="Arial" panose="020B0604020202020204" pitchFamily="34" charset="0"/>
                        </a:rPr>
                        <a:t>to identify and evaluate scientific questions to determine whether they can be investigated using scientific evidence.</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recall the qualities and features of a scientific question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outline the features of investigable and non-investigable questions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distinguish between investigable and non-investigable questions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evaluate scientific questions using quality criteria to determine if they are investigable or non-investigable.</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bl>
          </a:graphicData>
        </a:graphic>
      </p:graphicFrame>
    </p:spTree>
    <p:extLst>
      <p:ext uri="{BB962C8B-B14F-4D97-AF65-F5344CB8AC3E}">
        <p14:creationId xmlns:p14="http://schemas.microsoft.com/office/powerpoint/2010/main" val="3032418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96858-AB17-0905-F077-24F2E5E0C5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409FC6-277D-BD00-4BB1-21AC2F0FE03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7</a:t>
            </a:fld>
            <a:endParaRPr lang="en-AU">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F4D39A53-7100-649D-58D6-DA7560B309A2}"/>
              </a:ext>
            </a:extLst>
          </p:cNvPr>
          <p:cNvSpPr>
            <a:spLocks noGrp="1"/>
          </p:cNvSpPr>
          <p:nvPr>
            <p:ph type="title"/>
          </p:nvPr>
        </p:nvSpPr>
        <p:spPr/>
        <p:txBody>
          <a:bodyPr/>
          <a:lstStyle/>
          <a:p>
            <a:r>
              <a:rPr lang="en-AU"/>
              <a:t>1.1 Scientific questions</a:t>
            </a:r>
          </a:p>
        </p:txBody>
      </p:sp>
      <p:sp>
        <p:nvSpPr>
          <p:cNvPr id="19" name="Text Placeholder 18">
            <a:extLst>
              <a:ext uri="{FF2B5EF4-FFF2-40B4-BE49-F238E27FC236}">
                <a16:creationId xmlns:a16="http://schemas.microsoft.com/office/drawing/2014/main" id="{E3B3C59C-7CFB-0CB4-D3C3-8B63D708B31A}"/>
              </a:ext>
            </a:extLst>
          </p:cNvPr>
          <p:cNvSpPr>
            <a:spLocks noGrp="1"/>
          </p:cNvSpPr>
          <p:nvPr>
            <p:ph type="body" sz="quarter" idx="18"/>
          </p:nvPr>
        </p:nvSpPr>
        <p:spPr/>
        <p:txBody>
          <a:bodyPr/>
          <a:lstStyle/>
          <a:p>
            <a:r>
              <a:rPr lang="en-AU"/>
              <a:t>Which quadrant of the Frayer diagram does the statement belong?</a:t>
            </a:r>
          </a:p>
        </p:txBody>
      </p:sp>
      <p:grpSp>
        <p:nvGrpSpPr>
          <p:cNvPr id="4" name="Group 3">
            <a:extLst>
              <a:ext uri="{FF2B5EF4-FFF2-40B4-BE49-F238E27FC236}">
                <a16:creationId xmlns:a16="http://schemas.microsoft.com/office/drawing/2014/main" id="{09C73FF2-E220-875B-0EDA-6592178E0637}"/>
              </a:ext>
              <a:ext uri="{C183D7F6-B498-43B3-948B-1728B52AA6E4}">
                <adec:decorative xmlns:adec="http://schemas.microsoft.com/office/drawing/2017/decorative" val="1"/>
              </a:ext>
            </a:extLst>
          </p:cNvPr>
          <p:cNvGrpSpPr/>
          <p:nvPr/>
        </p:nvGrpSpPr>
        <p:grpSpPr>
          <a:xfrm>
            <a:off x="2152086" y="1146138"/>
            <a:ext cx="8971914" cy="5143347"/>
            <a:chOff x="879812" y="838288"/>
            <a:chExt cx="10206790" cy="5451195"/>
          </a:xfrm>
        </p:grpSpPr>
        <p:grpSp>
          <p:nvGrpSpPr>
            <p:cNvPr id="17" name="Group 16">
              <a:extLst>
                <a:ext uri="{FF2B5EF4-FFF2-40B4-BE49-F238E27FC236}">
                  <a16:creationId xmlns:a16="http://schemas.microsoft.com/office/drawing/2014/main" id="{33FF70F1-C339-2A7D-8EA6-E1F9A2B602AC}"/>
                </a:ext>
                <a:ext uri="{C183D7F6-B498-43B3-948B-1728B52AA6E4}">
                  <adec:decorative xmlns:adec="http://schemas.microsoft.com/office/drawing/2017/decorative" val="1"/>
                </a:ext>
              </a:extLst>
            </p:cNvPr>
            <p:cNvGrpSpPr/>
            <p:nvPr/>
          </p:nvGrpSpPr>
          <p:grpSpPr>
            <a:xfrm>
              <a:off x="1487544" y="1059232"/>
              <a:ext cx="9207953" cy="5230251"/>
              <a:chOff x="1496502" y="1059232"/>
              <a:chExt cx="9198995" cy="5266769"/>
            </a:xfrm>
          </p:grpSpPr>
          <p:grpSp>
            <p:nvGrpSpPr>
              <p:cNvPr id="16" name="Group 15">
                <a:extLst>
                  <a:ext uri="{FF2B5EF4-FFF2-40B4-BE49-F238E27FC236}">
                    <a16:creationId xmlns:a16="http://schemas.microsoft.com/office/drawing/2014/main" id="{8E29656B-C191-DAC5-31DD-FDE4394CA497}"/>
                  </a:ext>
                  <a:ext uri="{C183D7F6-B498-43B3-948B-1728B52AA6E4}">
                    <adec:decorative xmlns:adec="http://schemas.microsoft.com/office/drawing/2017/decorative" val="1"/>
                  </a:ext>
                </a:extLst>
              </p:cNvPr>
              <p:cNvGrpSpPr/>
              <p:nvPr/>
            </p:nvGrpSpPr>
            <p:grpSpPr>
              <a:xfrm>
                <a:off x="1496502" y="1059232"/>
                <a:ext cx="9198995" cy="5266769"/>
                <a:chOff x="1496502" y="1059232"/>
                <a:chExt cx="9198995" cy="5266769"/>
              </a:xfrm>
            </p:grpSpPr>
            <p:sp>
              <p:nvSpPr>
                <p:cNvPr id="5" name="Google Shape;72;p15">
                  <a:extLst>
                    <a:ext uri="{FF2B5EF4-FFF2-40B4-BE49-F238E27FC236}">
                      <a16:creationId xmlns:a16="http://schemas.microsoft.com/office/drawing/2014/main" id="{8ABC63EE-763D-CBFD-4084-CA56B9E1CEB5}"/>
                    </a:ext>
                    <a:ext uri="{C183D7F6-B498-43B3-948B-1728B52AA6E4}">
                      <adec:decorative xmlns:adec="http://schemas.microsoft.com/office/drawing/2017/decorative" val="1"/>
                    </a:ext>
                  </a:extLst>
                </p:cNvPr>
                <p:cNvSpPr/>
                <p:nvPr/>
              </p:nvSpPr>
              <p:spPr>
                <a:xfrm rot="16200000">
                  <a:off x="2509649" y="61201"/>
                  <a:ext cx="2525626" cy="4551266"/>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7" name="Google Shape;74;p15">
                  <a:extLst>
                    <a:ext uri="{FF2B5EF4-FFF2-40B4-BE49-F238E27FC236}">
                      <a16:creationId xmlns:a16="http://schemas.microsoft.com/office/drawing/2014/main" id="{62CBA982-7F54-F1B9-46EF-972768922272}"/>
                    </a:ext>
                    <a:ext uri="{C183D7F6-B498-43B3-948B-1728B52AA6E4}">
                      <adec:decorative xmlns:adec="http://schemas.microsoft.com/office/drawing/2017/decorative" val="1"/>
                    </a:ext>
                  </a:extLst>
                </p:cNvPr>
                <p:cNvSpPr/>
                <p:nvPr/>
              </p:nvSpPr>
              <p:spPr>
                <a:xfrm>
                  <a:off x="6198194" y="1059232"/>
                  <a:ext cx="4497303" cy="2527829"/>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9" name="Google Shape;76;p15">
                  <a:extLst>
                    <a:ext uri="{FF2B5EF4-FFF2-40B4-BE49-F238E27FC236}">
                      <a16:creationId xmlns:a16="http://schemas.microsoft.com/office/drawing/2014/main" id="{D5969AA1-139E-892B-A363-407BBA98BE4F}"/>
                    </a:ext>
                    <a:ext uri="{C183D7F6-B498-43B3-948B-1728B52AA6E4}">
                      <adec:decorative xmlns:adec="http://schemas.microsoft.com/office/drawing/2017/decorative" val="1"/>
                    </a:ext>
                  </a:extLst>
                </p:cNvPr>
                <p:cNvSpPr/>
                <p:nvPr/>
              </p:nvSpPr>
              <p:spPr>
                <a:xfrm rot="10800000">
                  <a:off x="1496502" y="3693917"/>
                  <a:ext cx="4551267" cy="2632084"/>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1" name="Google Shape;78;p15">
                  <a:extLst>
                    <a:ext uri="{FF2B5EF4-FFF2-40B4-BE49-F238E27FC236}">
                      <a16:creationId xmlns:a16="http://schemas.microsoft.com/office/drawing/2014/main" id="{F470D9AE-91B8-CABF-E219-59F271FB9461}"/>
                    </a:ext>
                    <a:ext uri="{C183D7F6-B498-43B3-948B-1728B52AA6E4}">
                      <adec:decorative xmlns:adec="http://schemas.microsoft.com/office/drawing/2017/decorative" val="1"/>
                    </a:ext>
                  </a:extLst>
                </p:cNvPr>
                <p:cNvSpPr/>
                <p:nvPr/>
              </p:nvSpPr>
              <p:spPr>
                <a:xfrm rot="5400000">
                  <a:off x="7132622" y="2768367"/>
                  <a:ext cx="2628413" cy="4483354"/>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grpSp>
          <p:sp>
            <p:nvSpPr>
              <p:cNvPr id="13" name="Google Shape;80;p15">
                <a:extLst>
                  <a:ext uri="{FF2B5EF4-FFF2-40B4-BE49-F238E27FC236}">
                    <a16:creationId xmlns:a16="http://schemas.microsoft.com/office/drawing/2014/main" id="{243B862A-A079-0C8A-429F-68CDB4C95674}"/>
                  </a:ext>
                  <a:ext uri="{C183D7F6-B498-43B3-948B-1728B52AA6E4}">
                    <adec:decorative xmlns:adec="http://schemas.microsoft.com/office/drawing/2017/decorative" val="1"/>
                  </a:ext>
                </a:extLst>
              </p:cNvPr>
              <p:cNvSpPr/>
              <p:nvPr/>
            </p:nvSpPr>
            <p:spPr>
              <a:xfrm>
                <a:off x="4813068" y="3140242"/>
                <a:ext cx="2594640" cy="1039985"/>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grpSp>
        <p:sp>
          <p:nvSpPr>
            <p:cNvPr id="14" name="Google Shape;81;p15">
              <a:extLst>
                <a:ext uri="{FF2B5EF4-FFF2-40B4-BE49-F238E27FC236}">
                  <a16:creationId xmlns:a16="http://schemas.microsoft.com/office/drawing/2014/main" id="{5B9C36F0-E534-1822-79B0-D1E46842DDD9}"/>
                </a:ext>
              </a:extLst>
            </p:cNvPr>
            <p:cNvSpPr txBox="1"/>
            <p:nvPr/>
          </p:nvSpPr>
          <p:spPr>
            <a:xfrm>
              <a:off x="4863817" y="3191467"/>
              <a:ext cx="2492955" cy="937932"/>
            </a:xfrm>
            <a:prstGeom prst="rect">
              <a:avLst/>
            </a:prstGeom>
            <a:noFill/>
            <a:ln>
              <a:noFill/>
            </a:ln>
          </p:spPr>
          <p:txBody>
            <a:bodyPr spcFirstLastPara="1" wrap="square" lIns="101600" tIns="101600" rIns="101600" bIns="101600" anchor="ctr" anchorCtr="0">
              <a:noAutofit/>
            </a:bodyPr>
            <a:lstStyle/>
            <a:p>
              <a:pPr algn="ctr">
                <a:buClr>
                  <a:srgbClr val="1E4E79"/>
                </a:buClr>
                <a:buSzPts val="2000"/>
              </a:pPr>
              <a:r>
                <a:rPr lang="en-AU" b="1">
                  <a:latin typeface="+mj-lt"/>
                  <a:ea typeface="Calibri"/>
                  <a:cs typeface="Arial" panose="020B0604020202020204" pitchFamily="34" charset="0"/>
                  <a:sym typeface="Calibri"/>
                </a:rPr>
                <a:t>Scientific questions</a:t>
              </a:r>
            </a:p>
          </p:txBody>
        </p:sp>
        <p:sp>
          <p:nvSpPr>
            <p:cNvPr id="6" name="Google Shape;73;p15">
              <a:extLst>
                <a:ext uri="{FF2B5EF4-FFF2-40B4-BE49-F238E27FC236}">
                  <a16:creationId xmlns:a16="http://schemas.microsoft.com/office/drawing/2014/main" id="{77B906CD-4AB1-15FF-1A32-07703A022397}"/>
                </a:ext>
              </a:extLst>
            </p:cNvPr>
            <p:cNvSpPr txBox="1"/>
            <p:nvPr/>
          </p:nvSpPr>
          <p:spPr>
            <a:xfrm>
              <a:off x="983801" y="838288"/>
              <a:ext cx="4964696" cy="2207057"/>
            </a:xfrm>
            <a:prstGeom prst="rect">
              <a:avLst/>
            </a:prstGeom>
            <a:noFill/>
            <a:ln>
              <a:noFill/>
            </a:ln>
          </p:spPr>
          <p:txBody>
            <a:bodyPr spcFirstLastPara="1" wrap="square" lIns="151700" tIns="360000" rIns="151700" bIns="151700" anchor="t" anchorCtr="0">
              <a:noAutofit/>
            </a:bodyPr>
            <a:lstStyle/>
            <a:p>
              <a:pPr marL="479988">
                <a:lnSpc>
                  <a:spcPct val="90000"/>
                </a:lnSpc>
                <a:buClr>
                  <a:srgbClr val="1E4E79"/>
                </a:buClr>
                <a:buSzPts val="1600"/>
              </a:pPr>
              <a:r>
                <a:rPr lang="en" sz="2000" b="1">
                  <a:ea typeface="Calibri"/>
                  <a:cs typeface="Arial" panose="020B0604020202020204" pitchFamily="34" charset="0"/>
                  <a:sym typeface="Calibri"/>
                </a:rPr>
                <a:t>Definition </a:t>
              </a:r>
            </a:p>
            <a:p>
              <a:pPr marL="479988">
                <a:lnSpc>
                  <a:spcPct val="150000"/>
                </a:lnSpc>
                <a:buClr>
                  <a:srgbClr val="1E4E79"/>
                </a:buClr>
                <a:buSzPts val="1600"/>
              </a:pPr>
              <a:r>
                <a:rPr lang="en-AU" sz="1800"/>
                <a:t>A question that can be answered through observation, evidence, and systematic investigation. </a:t>
              </a:r>
            </a:p>
            <a:p>
              <a:pPr marL="479988">
                <a:lnSpc>
                  <a:spcPct val="90000"/>
                </a:lnSpc>
                <a:buClr>
                  <a:srgbClr val="1E4E79"/>
                </a:buClr>
                <a:buSzPts val="1600"/>
              </a:pPr>
              <a:endParaRPr sz="2000">
                <a:cs typeface="Arial" panose="020B0604020202020204" pitchFamily="34" charset="0"/>
              </a:endParaRPr>
            </a:p>
          </p:txBody>
        </p:sp>
        <p:sp>
          <p:nvSpPr>
            <p:cNvPr id="8" name="Google Shape;75;p15">
              <a:extLst>
                <a:ext uri="{FF2B5EF4-FFF2-40B4-BE49-F238E27FC236}">
                  <a16:creationId xmlns:a16="http://schemas.microsoft.com/office/drawing/2014/main" id="{CF46B2A6-2E75-CF8F-D6E5-01E82A5F5121}"/>
                </a:ext>
              </a:extLst>
            </p:cNvPr>
            <p:cNvSpPr txBox="1"/>
            <p:nvPr/>
          </p:nvSpPr>
          <p:spPr>
            <a:xfrm>
              <a:off x="6853069" y="896061"/>
              <a:ext cx="3851388" cy="751240"/>
            </a:xfrm>
            <a:prstGeom prst="rect">
              <a:avLst/>
            </a:prstGeom>
            <a:noFill/>
            <a:ln>
              <a:noFill/>
            </a:ln>
          </p:spPr>
          <p:txBody>
            <a:bodyPr spcFirstLastPara="1" wrap="square" lIns="0" tIns="360000" rIns="170667" bIns="170667" anchor="t" anchorCtr="0">
              <a:noAutofit/>
            </a:bodyPr>
            <a:lstStyle/>
            <a:p>
              <a:pPr marL="479988">
                <a:lnSpc>
                  <a:spcPct val="90000"/>
                </a:lnSpc>
                <a:buClr>
                  <a:srgbClr val="1E4E79"/>
                </a:buClr>
                <a:buSzPts val="1800"/>
              </a:pPr>
              <a:r>
                <a:rPr lang="en" sz="2000" b="1">
                  <a:ea typeface="Calibri"/>
                  <a:cs typeface="Arial" panose="020B0604020202020204" pitchFamily="34" charset="0"/>
                  <a:sym typeface="Calibri"/>
                </a:rPr>
                <a:t>Facts/Characteristics</a:t>
              </a:r>
              <a:endParaRPr sz="2000">
                <a:ea typeface="Calibri"/>
                <a:cs typeface="Arial" panose="020B0604020202020204" pitchFamily="34" charset="0"/>
                <a:sym typeface="Calibri"/>
              </a:endParaRPr>
            </a:p>
          </p:txBody>
        </p:sp>
        <p:sp>
          <p:nvSpPr>
            <p:cNvPr id="10" name="Google Shape;77;p15">
              <a:extLst>
                <a:ext uri="{FF2B5EF4-FFF2-40B4-BE49-F238E27FC236}">
                  <a16:creationId xmlns:a16="http://schemas.microsoft.com/office/drawing/2014/main" id="{1AB5C340-F86B-CF97-D631-0154AA338367}"/>
                </a:ext>
              </a:extLst>
            </p:cNvPr>
            <p:cNvSpPr txBox="1"/>
            <p:nvPr/>
          </p:nvSpPr>
          <p:spPr>
            <a:xfrm>
              <a:off x="879812" y="2970420"/>
              <a:ext cx="2885580" cy="885296"/>
            </a:xfrm>
            <a:prstGeom prst="rect">
              <a:avLst/>
            </a:prstGeom>
            <a:noFill/>
            <a:ln>
              <a:noFill/>
            </a:ln>
          </p:spPr>
          <p:txBody>
            <a:bodyPr spcFirstLastPara="1" wrap="square" lIns="151700" tIns="720000" rIns="151700" bIns="151700" anchor="t" anchorCtr="0">
              <a:noAutofit/>
            </a:bodyPr>
            <a:lstStyle/>
            <a:p>
              <a:pPr marL="479988">
                <a:buClr>
                  <a:srgbClr val="1E4E79"/>
                </a:buClr>
                <a:buSzPts val="1600"/>
              </a:pPr>
              <a:r>
                <a:rPr lang="en" sz="2000" b="1">
                  <a:ea typeface="Calibri"/>
                  <a:cs typeface="Arial" panose="020B0604020202020204" pitchFamily="34" charset="0"/>
                  <a:sym typeface="Calibri"/>
                </a:rPr>
                <a:t>Examples</a:t>
              </a:r>
              <a:br>
                <a:rPr lang="en" sz="2000" b="1">
                  <a:ea typeface="Calibri"/>
                  <a:cs typeface="Arial" panose="020B0604020202020204" pitchFamily="34" charset="0"/>
                  <a:sym typeface="Calibri"/>
                </a:rPr>
              </a:br>
              <a:endParaRPr sz="2000">
                <a:ea typeface="Calibri"/>
                <a:cs typeface="Arial" panose="020B0604020202020204" pitchFamily="34" charset="0"/>
                <a:sym typeface="Calibri"/>
              </a:endParaRPr>
            </a:p>
          </p:txBody>
        </p:sp>
        <p:sp>
          <p:nvSpPr>
            <p:cNvPr id="12" name="Google Shape;79;p15">
              <a:extLst>
                <a:ext uri="{FF2B5EF4-FFF2-40B4-BE49-F238E27FC236}">
                  <a16:creationId xmlns:a16="http://schemas.microsoft.com/office/drawing/2014/main" id="{5661CEAD-016F-413A-069C-3FB20E69DAE2}"/>
                </a:ext>
              </a:extLst>
            </p:cNvPr>
            <p:cNvSpPr txBox="1"/>
            <p:nvPr/>
          </p:nvSpPr>
          <p:spPr>
            <a:xfrm>
              <a:off x="7962431" y="2957582"/>
              <a:ext cx="3124171" cy="998167"/>
            </a:xfrm>
            <a:prstGeom prst="rect">
              <a:avLst/>
            </a:prstGeom>
            <a:noFill/>
            <a:ln>
              <a:noFill/>
            </a:ln>
          </p:spPr>
          <p:txBody>
            <a:bodyPr spcFirstLastPara="1" wrap="square" lIns="0" tIns="720000" rIns="151700" bIns="151700" anchor="t" anchorCtr="0">
              <a:noAutofit/>
            </a:bodyPr>
            <a:lstStyle/>
            <a:p>
              <a:pPr marL="479988">
                <a:lnSpc>
                  <a:spcPct val="90000"/>
                </a:lnSpc>
                <a:buClr>
                  <a:srgbClr val="1E4E79"/>
                </a:buClr>
                <a:buSzPts val="1600"/>
              </a:pPr>
              <a:r>
                <a:rPr lang="en" sz="2000" b="1">
                  <a:ea typeface="Calibri"/>
                  <a:cs typeface="Arial" panose="020B0604020202020204" pitchFamily="34" charset="0"/>
                  <a:sym typeface="Calibri"/>
                </a:rPr>
                <a:t>Non-examples</a:t>
              </a:r>
              <a:br>
                <a:rPr lang="en" sz="2000" b="1">
                  <a:ea typeface="Calibri"/>
                  <a:cs typeface="Arial" panose="020B0604020202020204" pitchFamily="34" charset="0"/>
                  <a:sym typeface="Calibri"/>
                </a:rPr>
              </a:br>
              <a:endParaRPr sz="2000">
                <a:ea typeface="Calibri"/>
                <a:cs typeface="Arial" panose="020B0604020202020204" pitchFamily="34" charset="0"/>
                <a:sym typeface="Calibri"/>
              </a:endParaRPr>
            </a:p>
          </p:txBody>
        </p:sp>
      </p:grpSp>
      <p:sp>
        <p:nvSpPr>
          <p:cNvPr id="15" name="Rectangle 14">
            <a:extLst>
              <a:ext uri="{FF2B5EF4-FFF2-40B4-BE49-F238E27FC236}">
                <a16:creationId xmlns:a16="http://schemas.microsoft.com/office/drawing/2014/main" id="{073E7E12-B90C-AA66-A94C-1E0DD42410DF}"/>
              </a:ext>
            </a:extLst>
          </p:cNvPr>
          <p:cNvSpPr/>
          <p:nvPr/>
        </p:nvSpPr>
        <p:spPr>
          <a:xfrm>
            <a:off x="185194"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a:solidFill>
                  <a:schemeClr val="tx1"/>
                </a:solidFill>
              </a:rPr>
              <a:t>The question is about the natural world – that is, things that we can measure and observe. </a:t>
            </a:r>
          </a:p>
        </p:txBody>
      </p:sp>
      <p:sp>
        <p:nvSpPr>
          <p:cNvPr id="20" name="Rectangle: Rounded Corners 19">
            <a:extLst>
              <a:ext uri="{FF2B5EF4-FFF2-40B4-BE49-F238E27FC236}">
                <a16:creationId xmlns:a16="http://schemas.microsoft.com/office/drawing/2014/main" id="{3EEF0DE4-3403-3F79-FCC5-53E09E389444}"/>
              </a:ext>
            </a:extLst>
          </p:cNvPr>
          <p:cNvSpPr/>
          <p:nvPr/>
        </p:nvSpPr>
        <p:spPr>
          <a:xfrm>
            <a:off x="185194"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Facts/Characteristics</a:t>
            </a:r>
          </a:p>
        </p:txBody>
      </p:sp>
      <p:sp>
        <p:nvSpPr>
          <p:cNvPr id="21" name="Rectangle 20">
            <a:extLst>
              <a:ext uri="{FF2B5EF4-FFF2-40B4-BE49-F238E27FC236}">
                <a16:creationId xmlns:a16="http://schemas.microsoft.com/office/drawing/2014/main" id="{137078DF-A26C-360A-197E-96953C851538}"/>
              </a:ext>
            </a:extLst>
          </p:cNvPr>
          <p:cNvSpPr/>
          <p:nvPr/>
        </p:nvSpPr>
        <p:spPr>
          <a:xfrm>
            <a:off x="177318"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a:solidFill>
                  <a:schemeClr val="tx1"/>
                </a:solidFill>
              </a:rPr>
              <a:t>Does adding weight to a paper aeroplane change the distance it can fly?</a:t>
            </a:r>
          </a:p>
        </p:txBody>
      </p:sp>
      <p:sp>
        <p:nvSpPr>
          <p:cNvPr id="22" name="Rectangle: Rounded Corners 21">
            <a:extLst>
              <a:ext uri="{FF2B5EF4-FFF2-40B4-BE49-F238E27FC236}">
                <a16:creationId xmlns:a16="http://schemas.microsoft.com/office/drawing/2014/main" id="{0894B18A-B592-9BA3-E437-724381D5AEDB}"/>
              </a:ext>
            </a:extLst>
          </p:cNvPr>
          <p:cNvSpPr/>
          <p:nvPr/>
        </p:nvSpPr>
        <p:spPr>
          <a:xfrm>
            <a:off x="177318"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Example</a:t>
            </a:r>
          </a:p>
        </p:txBody>
      </p:sp>
      <p:sp>
        <p:nvSpPr>
          <p:cNvPr id="23" name="Rectangle 22">
            <a:extLst>
              <a:ext uri="{FF2B5EF4-FFF2-40B4-BE49-F238E27FC236}">
                <a16:creationId xmlns:a16="http://schemas.microsoft.com/office/drawing/2014/main" id="{2BFBF243-008E-E4A1-1468-B7A71428C45B}"/>
              </a:ext>
            </a:extLst>
          </p:cNvPr>
          <p:cNvSpPr/>
          <p:nvPr/>
        </p:nvSpPr>
        <p:spPr>
          <a:xfrm>
            <a:off x="178941"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a:solidFill>
                  <a:schemeClr val="tx1"/>
                </a:solidFill>
              </a:rPr>
              <a:t>The question can be answered by observation – not opinions or beliefs</a:t>
            </a:r>
          </a:p>
        </p:txBody>
      </p:sp>
      <p:sp>
        <p:nvSpPr>
          <p:cNvPr id="24" name="Rectangle: Rounded Corners 23">
            <a:extLst>
              <a:ext uri="{FF2B5EF4-FFF2-40B4-BE49-F238E27FC236}">
                <a16:creationId xmlns:a16="http://schemas.microsoft.com/office/drawing/2014/main" id="{4A8DCD26-576B-2B0A-5A63-44179A5BE5FE}"/>
              </a:ext>
            </a:extLst>
          </p:cNvPr>
          <p:cNvSpPr/>
          <p:nvPr/>
        </p:nvSpPr>
        <p:spPr>
          <a:xfrm>
            <a:off x="178941"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Facts/Characteristics</a:t>
            </a:r>
          </a:p>
        </p:txBody>
      </p:sp>
      <p:sp>
        <p:nvSpPr>
          <p:cNvPr id="25" name="Rectangle 24">
            <a:extLst>
              <a:ext uri="{FF2B5EF4-FFF2-40B4-BE49-F238E27FC236}">
                <a16:creationId xmlns:a16="http://schemas.microsoft.com/office/drawing/2014/main" id="{0DD64292-4F41-C1E9-63CC-4D921D1DFE9F}"/>
              </a:ext>
            </a:extLst>
          </p:cNvPr>
          <p:cNvSpPr/>
          <p:nvPr/>
        </p:nvSpPr>
        <p:spPr>
          <a:xfrm>
            <a:off x="178129"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a:solidFill>
                  <a:schemeClr val="tx1"/>
                </a:solidFill>
              </a:rPr>
              <a:t>Are cats better than dogs?</a:t>
            </a:r>
          </a:p>
        </p:txBody>
      </p:sp>
      <p:sp>
        <p:nvSpPr>
          <p:cNvPr id="26" name="Rectangle: Rounded Corners 25">
            <a:extLst>
              <a:ext uri="{FF2B5EF4-FFF2-40B4-BE49-F238E27FC236}">
                <a16:creationId xmlns:a16="http://schemas.microsoft.com/office/drawing/2014/main" id="{FD0AA8D5-F504-7CF5-FF3F-C261FC69DC0D}"/>
              </a:ext>
            </a:extLst>
          </p:cNvPr>
          <p:cNvSpPr/>
          <p:nvPr/>
        </p:nvSpPr>
        <p:spPr>
          <a:xfrm>
            <a:off x="178129"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Non-example</a:t>
            </a:r>
          </a:p>
        </p:txBody>
      </p:sp>
      <p:sp>
        <p:nvSpPr>
          <p:cNvPr id="27" name="Rectangle 26">
            <a:extLst>
              <a:ext uri="{FF2B5EF4-FFF2-40B4-BE49-F238E27FC236}">
                <a16:creationId xmlns:a16="http://schemas.microsoft.com/office/drawing/2014/main" id="{2BA1CDEA-4D9B-27C8-3C3C-0D3D735CE45B}"/>
              </a:ext>
            </a:extLst>
          </p:cNvPr>
          <p:cNvSpPr/>
          <p:nvPr/>
        </p:nvSpPr>
        <p:spPr>
          <a:xfrm>
            <a:off x="169442"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a:solidFill>
                  <a:schemeClr val="tx1"/>
                </a:solidFill>
              </a:rPr>
              <a:t>Should people always recycle their plastic bottles?</a:t>
            </a:r>
          </a:p>
        </p:txBody>
      </p:sp>
      <p:sp>
        <p:nvSpPr>
          <p:cNvPr id="28" name="Rectangle: Rounded Corners 27">
            <a:extLst>
              <a:ext uri="{FF2B5EF4-FFF2-40B4-BE49-F238E27FC236}">
                <a16:creationId xmlns:a16="http://schemas.microsoft.com/office/drawing/2014/main" id="{D0CB53AC-61F3-A505-768F-F5336AFE5151}"/>
              </a:ext>
            </a:extLst>
          </p:cNvPr>
          <p:cNvSpPr/>
          <p:nvPr/>
        </p:nvSpPr>
        <p:spPr>
          <a:xfrm>
            <a:off x="169442"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Non-example</a:t>
            </a:r>
          </a:p>
        </p:txBody>
      </p:sp>
      <p:sp>
        <p:nvSpPr>
          <p:cNvPr id="29" name="Rectangle 28">
            <a:extLst>
              <a:ext uri="{FF2B5EF4-FFF2-40B4-BE49-F238E27FC236}">
                <a16:creationId xmlns:a16="http://schemas.microsoft.com/office/drawing/2014/main" id="{E46DA364-38C0-A723-F1FD-35C2D463BDFC}"/>
              </a:ext>
            </a:extLst>
          </p:cNvPr>
          <p:cNvSpPr/>
          <p:nvPr/>
        </p:nvSpPr>
        <p:spPr>
          <a:xfrm>
            <a:off x="169442"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AU" sz="1800">
                <a:solidFill>
                  <a:schemeClr val="tx1"/>
                </a:solidFill>
              </a:rPr>
              <a:t>How does fertiliser affect the amount of fruit produced?</a:t>
            </a:r>
          </a:p>
        </p:txBody>
      </p:sp>
      <p:sp>
        <p:nvSpPr>
          <p:cNvPr id="30" name="Rectangle: Rounded Corners 29">
            <a:extLst>
              <a:ext uri="{FF2B5EF4-FFF2-40B4-BE49-F238E27FC236}">
                <a16:creationId xmlns:a16="http://schemas.microsoft.com/office/drawing/2014/main" id="{186EA937-0275-40B0-9175-225BB104B875}"/>
              </a:ext>
            </a:extLst>
          </p:cNvPr>
          <p:cNvSpPr/>
          <p:nvPr/>
        </p:nvSpPr>
        <p:spPr>
          <a:xfrm>
            <a:off x="169442"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Example</a:t>
            </a:r>
          </a:p>
        </p:txBody>
      </p:sp>
      <p:sp>
        <p:nvSpPr>
          <p:cNvPr id="31" name="Rectangle 30">
            <a:extLst>
              <a:ext uri="{FF2B5EF4-FFF2-40B4-BE49-F238E27FC236}">
                <a16:creationId xmlns:a16="http://schemas.microsoft.com/office/drawing/2014/main" id="{ACB071CD-6294-AB5C-26F6-EF6959C36CDB}"/>
              </a:ext>
            </a:extLst>
          </p:cNvPr>
          <p:cNvSpPr/>
          <p:nvPr/>
        </p:nvSpPr>
        <p:spPr>
          <a:xfrm>
            <a:off x="163866" y="2286422"/>
            <a:ext cx="2453185" cy="3036297"/>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1800">
                <a:solidFill>
                  <a:schemeClr val="tx1"/>
                </a:solidFill>
              </a:rPr>
              <a:t>The question is clear and focussed – you know exactly what to test.</a:t>
            </a:r>
          </a:p>
        </p:txBody>
      </p:sp>
      <p:sp>
        <p:nvSpPr>
          <p:cNvPr id="32" name="Rectangle: Rounded Corners 31">
            <a:extLst>
              <a:ext uri="{FF2B5EF4-FFF2-40B4-BE49-F238E27FC236}">
                <a16:creationId xmlns:a16="http://schemas.microsoft.com/office/drawing/2014/main" id="{76F5B6D0-1FB9-A8A1-0320-0BA732D3F7A9}"/>
              </a:ext>
            </a:extLst>
          </p:cNvPr>
          <p:cNvSpPr/>
          <p:nvPr/>
        </p:nvSpPr>
        <p:spPr>
          <a:xfrm>
            <a:off x="163866" y="4731026"/>
            <a:ext cx="2453185" cy="4691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Facts/Characteristics</a:t>
            </a:r>
          </a:p>
        </p:txBody>
      </p:sp>
    </p:spTree>
    <p:extLst>
      <p:ext uri="{BB962C8B-B14F-4D97-AF65-F5344CB8AC3E}">
        <p14:creationId xmlns:p14="http://schemas.microsoft.com/office/powerpoint/2010/main" val="397651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E493B-926E-1D24-ACF2-BA45638411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2A6019-AB66-8D22-19CE-1852B03DB7C8}"/>
              </a:ext>
            </a:extLst>
          </p:cNvPr>
          <p:cNvSpPr>
            <a:spLocks noGrp="1"/>
          </p:cNvSpPr>
          <p:nvPr>
            <p:ph type="title"/>
          </p:nvPr>
        </p:nvSpPr>
        <p:spPr/>
        <p:txBody>
          <a:bodyPr/>
          <a:lstStyle/>
          <a:p>
            <a:r>
              <a:rPr lang="en-AU"/>
              <a:t>1.1 Frayer diagram – scientific questions</a:t>
            </a:r>
          </a:p>
        </p:txBody>
      </p:sp>
      <p:grpSp>
        <p:nvGrpSpPr>
          <p:cNvPr id="17" name="Group 16">
            <a:extLst>
              <a:ext uri="{FF2B5EF4-FFF2-40B4-BE49-F238E27FC236}">
                <a16:creationId xmlns:a16="http://schemas.microsoft.com/office/drawing/2014/main" id="{12715976-0879-8095-E8D2-56254B8EE4BD}"/>
              </a:ext>
              <a:ext uri="{C183D7F6-B498-43B3-948B-1728B52AA6E4}">
                <adec:decorative xmlns:adec="http://schemas.microsoft.com/office/drawing/2017/decorative" val="1"/>
              </a:ext>
            </a:extLst>
          </p:cNvPr>
          <p:cNvGrpSpPr/>
          <p:nvPr/>
        </p:nvGrpSpPr>
        <p:grpSpPr>
          <a:xfrm>
            <a:off x="1496502" y="1059232"/>
            <a:ext cx="9198995" cy="5266768"/>
            <a:chOff x="1496502" y="1059232"/>
            <a:chExt cx="9198995" cy="5266768"/>
          </a:xfrm>
        </p:grpSpPr>
        <p:grpSp>
          <p:nvGrpSpPr>
            <p:cNvPr id="16" name="Group 15">
              <a:extLst>
                <a:ext uri="{FF2B5EF4-FFF2-40B4-BE49-F238E27FC236}">
                  <a16:creationId xmlns:a16="http://schemas.microsoft.com/office/drawing/2014/main" id="{CC94F16A-B706-C882-5E84-D578EDEAFA50}"/>
                </a:ext>
                <a:ext uri="{C183D7F6-B498-43B3-948B-1728B52AA6E4}">
                  <adec:decorative xmlns:adec="http://schemas.microsoft.com/office/drawing/2017/decorative" val="1"/>
                </a:ext>
              </a:extLst>
            </p:cNvPr>
            <p:cNvGrpSpPr/>
            <p:nvPr/>
          </p:nvGrpSpPr>
          <p:grpSpPr>
            <a:xfrm>
              <a:off x="1496502" y="1059232"/>
              <a:ext cx="9198995" cy="5266768"/>
              <a:chOff x="1496502" y="1059232"/>
              <a:chExt cx="9198995" cy="5266768"/>
            </a:xfrm>
          </p:grpSpPr>
          <p:sp>
            <p:nvSpPr>
              <p:cNvPr id="5" name="Google Shape;72;p15">
                <a:extLst>
                  <a:ext uri="{FF2B5EF4-FFF2-40B4-BE49-F238E27FC236}">
                    <a16:creationId xmlns:a16="http://schemas.microsoft.com/office/drawing/2014/main" id="{93E548B1-834B-D41C-9B2E-9C02D67E352C}"/>
                  </a:ext>
                  <a:ext uri="{C183D7F6-B498-43B3-948B-1728B52AA6E4}">
                    <adec:decorative xmlns:adec="http://schemas.microsoft.com/office/drawing/2017/decorative" val="1"/>
                  </a:ext>
                </a:extLst>
              </p:cNvPr>
              <p:cNvSpPr/>
              <p:nvPr/>
            </p:nvSpPr>
            <p:spPr>
              <a:xfrm rot="16200000">
                <a:off x="2220850" y="350000"/>
                <a:ext cx="2525626" cy="3973668"/>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endParaRPr>
              </a:p>
            </p:txBody>
          </p:sp>
          <p:sp>
            <p:nvSpPr>
              <p:cNvPr id="7" name="Google Shape;74;p15">
                <a:extLst>
                  <a:ext uri="{FF2B5EF4-FFF2-40B4-BE49-F238E27FC236}">
                    <a16:creationId xmlns:a16="http://schemas.microsoft.com/office/drawing/2014/main" id="{8EF4A979-3D8E-449D-40E5-7B6F6D521E68}"/>
                  </a:ext>
                  <a:ext uri="{C183D7F6-B498-43B3-948B-1728B52AA6E4}">
                    <adec:decorative xmlns:adec="http://schemas.microsoft.com/office/drawing/2017/decorative" val="1"/>
                  </a:ext>
                </a:extLst>
              </p:cNvPr>
              <p:cNvSpPr/>
              <p:nvPr/>
            </p:nvSpPr>
            <p:spPr>
              <a:xfrm>
                <a:off x="5571744" y="1059232"/>
                <a:ext cx="5123753" cy="2527829"/>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cs typeface="Arial" panose="020B0604020202020204" pitchFamily="34" charset="0"/>
                  <a:sym typeface="Calibri"/>
                </a:endParaRPr>
              </a:p>
            </p:txBody>
          </p:sp>
          <p:sp>
            <p:nvSpPr>
              <p:cNvPr id="9" name="Google Shape;76;p15">
                <a:extLst>
                  <a:ext uri="{FF2B5EF4-FFF2-40B4-BE49-F238E27FC236}">
                    <a16:creationId xmlns:a16="http://schemas.microsoft.com/office/drawing/2014/main" id="{AFB76D4D-B5CB-0F57-FCD0-C1099477C94D}"/>
                  </a:ext>
                  <a:ext uri="{C183D7F6-B498-43B3-948B-1728B52AA6E4}">
                    <adec:decorative xmlns:adec="http://schemas.microsoft.com/office/drawing/2017/decorative" val="1"/>
                  </a:ext>
                </a:extLst>
              </p:cNvPr>
              <p:cNvSpPr/>
              <p:nvPr/>
            </p:nvSpPr>
            <p:spPr>
              <a:xfrm rot="10800000">
                <a:off x="1496502" y="3693916"/>
                <a:ext cx="4551266" cy="2632084"/>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sp>
            <p:nvSpPr>
              <p:cNvPr id="11" name="Google Shape;78;p15">
                <a:extLst>
                  <a:ext uri="{FF2B5EF4-FFF2-40B4-BE49-F238E27FC236}">
                    <a16:creationId xmlns:a16="http://schemas.microsoft.com/office/drawing/2014/main" id="{E2DE0800-DFE7-1DAC-C6E2-10C44FB0017E}"/>
                  </a:ext>
                  <a:ext uri="{C183D7F6-B498-43B3-948B-1728B52AA6E4}">
                    <adec:decorative xmlns:adec="http://schemas.microsoft.com/office/drawing/2017/decorative" val="1"/>
                  </a:ext>
                </a:extLst>
              </p:cNvPr>
              <p:cNvSpPr/>
              <p:nvPr/>
            </p:nvSpPr>
            <p:spPr>
              <a:xfrm rot="5400000">
                <a:off x="7132622" y="2768367"/>
                <a:ext cx="2628413" cy="4483354"/>
              </a:xfrm>
              <a:prstGeom prst="round1Rect">
                <a:avLst>
                  <a:gd name="adj" fmla="val 16667"/>
                </a:avLst>
              </a:prstGeom>
              <a:solidFill>
                <a:schemeClr val="accent4"/>
              </a:solidFill>
              <a:ln w="19050" cap="rnd" cmpd="sng">
                <a:solidFill>
                  <a:schemeClr val="bg1"/>
                </a:solidFill>
                <a:prstDash val="dot"/>
                <a:round/>
                <a:headEnd type="none" w="sm" len="sm"/>
                <a:tailEnd type="none" w="sm" len="sm"/>
              </a:ln>
              <a:effectLst/>
            </p:spPr>
            <p:txBody>
              <a:bodyPr spcFirstLastPara="1" wrap="square" lIns="121900" tIns="121900" rIns="121900" bIns="121900" anchor="ctr" anchorCtr="0">
                <a:noAutofit/>
              </a:bodyPr>
              <a:lstStyle/>
              <a:p>
                <a:endParaRPr sz="3200">
                  <a:latin typeface="+mj-lt"/>
                  <a:cs typeface="Arial" panose="020B0604020202020204" pitchFamily="34" charset="0"/>
                </a:endParaRPr>
              </a:p>
            </p:txBody>
          </p:sp>
        </p:grpSp>
        <p:sp>
          <p:nvSpPr>
            <p:cNvPr id="13" name="Google Shape;80;p15">
              <a:extLst>
                <a:ext uri="{FF2B5EF4-FFF2-40B4-BE49-F238E27FC236}">
                  <a16:creationId xmlns:a16="http://schemas.microsoft.com/office/drawing/2014/main" id="{BED285FA-4A60-9FA9-7AA0-0254F0916449}"/>
                </a:ext>
                <a:ext uri="{C183D7F6-B498-43B3-948B-1728B52AA6E4}">
                  <adec:decorative xmlns:adec="http://schemas.microsoft.com/office/drawing/2017/decorative" val="1"/>
                </a:ext>
              </a:extLst>
            </p:cNvPr>
            <p:cNvSpPr/>
            <p:nvPr/>
          </p:nvSpPr>
          <p:spPr>
            <a:xfrm>
              <a:off x="4813068" y="3351157"/>
              <a:ext cx="2594640" cy="829070"/>
            </a:xfrm>
            <a:prstGeom prst="roundRect">
              <a:avLst>
                <a:gd name="adj" fmla="val 16667"/>
              </a:avLst>
            </a:prstGeom>
            <a:solidFill>
              <a:schemeClr val="bg1"/>
            </a:solidFill>
            <a:ln w="38100" cap="flat" cmpd="sng">
              <a:solidFill>
                <a:schemeClr val="tx1"/>
              </a:solidFill>
              <a:prstDash val="solid"/>
              <a:miter lim="800000"/>
              <a:headEnd type="none" w="sm" len="sm"/>
              <a:tailEnd type="none" w="sm" len="sm"/>
            </a:ln>
          </p:spPr>
          <p:txBody>
            <a:bodyPr spcFirstLastPara="1" wrap="square" lIns="79125" tIns="39550" rIns="79125" bIns="39550" anchor="ctr" anchorCtr="0">
              <a:noAutofit/>
            </a:bodyPr>
            <a:lstStyle/>
            <a:p>
              <a:pPr algn="ctr">
                <a:buClr>
                  <a:srgbClr val="000000"/>
                </a:buClr>
              </a:pPr>
              <a:endParaRPr sz="2000" b="1">
                <a:latin typeface="Arial" panose="020B0604020202020204" pitchFamily="34" charset="0"/>
                <a:cs typeface="Arial" panose="020B0604020202020204" pitchFamily="34" charset="0"/>
              </a:endParaRPr>
            </a:p>
          </p:txBody>
        </p:sp>
      </p:grpSp>
      <p:sp>
        <p:nvSpPr>
          <p:cNvPr id="14" name="Google Shape;81;p15">
            <a:extLst>
              <a:ext uri="{FF2B5EF4-FFF2-40B4-BE49-F238E27FC236}">
                <a16:creationId xmlns:a16="http://schemas.microsoft.com/office/drawing/2014/main" id="{C74EFFA5-4CDE-2E1D-010D-5894149837B1}"/>
              </a:ext>
              <a:ext uri="{C183D7F6-B498-43B3-948B-1728B52AA6E4}">
                <adec:decorative xmlns:adec="http://schemas.microsoft.com/office/drawing/2017/decorative" val="1"/>
              </a:ext>
            </a:extLst>
          </p:cNvPr>
          <p:cNvSpPr txBox="1"/>
          <p:nvPr/>
        </p:nvSpPr>
        <p:spPr>
          <a:xfrm>
            <a:off x="4863817" y="3365663"/>
            <a:ext cx="2492955" cy="763735"/>
          </a:xfrm>
          <a:prstGeom prst="rect">
            <a:avLst/>
          </a:prstGeom>
          <a:noFill/>
          <a:ln>
            <a:noFill/>
          </a:ln>
        </p:spPr>
        <p:txBody>
          <a:bodyPr spcFirstLastPara="1" wrap="square" lIns="101600" tIns="101600" rIns="101600" bIns="101600" anchor="ctr" anchorCtr="0">
            <a:noAutofit/>
          </a:bodyPr>
          <a:lstStyle/>
          <a:p>
            <a:pPr algn="ctr">
              <a:buClr>
                <a:srgbClr val="1E4E79"/>
              </a:buClr>
              <a:buSzPts val="2000"/>
            </a:pPr>
            <a:r>
              <a:rPr lang="en-AU" b="1">
                <a:latin typeface="+mj-lt"/>
                <a:ea typeface="Calibri"/>
                <a:cs typeface="Arial" panose="020B0604020202020204" pitchFamily="34" charset="0"/>
                <a:sym typeface="Calibri"/>
              </a:rPr>
              <a:t>Scientific questions</a:t>
            </a:r>
          </a:p>
        </p:txBody>
      </p:sp>
      <p:sp>
        <p:nvSpPr>
          <p:cNvPr id="15" name="Google Shape;77;p15">
            <a:extLst>
              <a:ext uri="{FF2B5EF4-FFF2-40B4-BE49-F238E27FC236}">
                <a16:creationId xmlns:a16="http://schemas.microsoft.com/office/drawing/2014/main" id="{93839C44-14A8-9D35-5967-6C528E5925EB}"/>
              </a:ext>
            </a:extLst>
          </p:cNvPr>
          <p:cNvSpPr txBox="1"/>
          <p:nvPr/>
        </p:nvSpPr>
        <p:spPr>
          <a:xfrm>
            <a:off x="1598075" y="1175329"/>
            <a:ext cx="4196950" cy="1443322"/>
          </a:xfrm>
          <a:prstGeom prst="rect">
            <a:avLst/>
          </a:prstGeom>
          <a:noFill/>
          <a:ln>
            <a:noFill/>
          </a:ln>
        </p:spPr>
        <p:txBody>
          <a:bodyPr spcFirstLastPara="1" wrap="square" lIns="72000" tIns="72000" rIns="72000" bIns="72000" anchor="t" anchorCtr="0">
            <a:noAutofit/>
          </a:bodyPr>
          <a:lstStyle/>
          <a:p>
            <a:pPr>
              <a:spcAft>
                <a:spcPts val="600"/>
              </a:spcAft>
            </a:pPr>
            <a:r>
              <a:rPr lang="en-AU" sz="1600" b="1">
                <a:solidFill>
                  <a:schemeClr val="accent1"/>
                </a:solidFill>
              </a:rPr>
              <a:t>Definition</a:t>
            </a:r>
          </a:p>
          <a:p>
            <a:pPr>
              <a:lnSpc>
                <a:spcPct val="150000"/>
              </a:lnSpc>
              <a:spcAft>
                <a:spcPts val="600"/>
              </a:spcAft>
            </a:pPr>
            <a:r>
              <a:rPr lang="en-AU" sz="1600"/>
              <a:t>A question that can be answered through observation, evidence, and systematic investigation. </a:t>
            </a:r>
          </a:p>
        </p:txBody>
      </p:sp>
      <p:sp>
        <p:nvSpPr>
          <p:cNvPr id="18" name="Google Shape;77;p15">
            <a:extLst>
              <a:ext uri="{FF2B5EF4-FFF2-40B4-BE49-F238E27FC236}">
                <a16:creationId xmlns:a16="http://schemas.microsoft.com/office/drawing/2014/main" id="{3749DBF6-CE48-09B4-55FD-B1A5024B1156}"/>
              </a:ext>
            </a:extLst>
          </p:cNvPr>
          <p:cNvSpPr txBox="1"/>
          <p:nvPr/>
        </p:nvSpPr>
        <p:spPr>
          <a:xfrm>
            <a:off x="5624298" y="1040751"/>
            <a:ext cx="5018643" cy="2216137"/>
          </a:xfrm>
          <a:prstGeom prst="rect">
            <a:avLst/>
          </a:prstGeom>
          <a:noFill/>
          <a:ln>
            <a:noFill/>
          </a:ln>
        </p:spPr>
        <p:txBody>
          <a:bodyPr spcFirstLastPara="1" wrap="square" lIns="72000" tIns="72000" rIns="72000" bIns="72000" anchor="t" anchorCtr="0">
            <a:noAutofit/>
          </a:bodyPr>
          <a:lstStyle/>
          <a:p>
            <a:r>
              <a:rPr lang="en-US" sz="1600" b="1">
                <a:solidFill>
                  <a:schemeClr val="accent1"/>
                </a:solidFill>
              </a:rPr>
              <a:t>Facts/Characteristics</a:t>
            </a:r>
          </a:p>
          <a:p>
            <a:pPr>
              <a:lnSpc>
                <a:spcPct val="150000"/>
              </a:lnSpc>
            </a:pPr>
            <a:r>
              <a:rPr lang="en-US" sz="1600" b="1"/>
              <a:t>Asks about the natural world </a:t>
            </a:r>
            <a:r>
              <a:rPr lang="en-US" sz="1600"/>
              <a:t>– that is, things we can observe or measure.</a:t>
            </a:r>
          </a:p>
          <a:p>
            <a:pPr>
              <a:lnSpc>
                <a:spcPct val="150000"/>
              </a:lnSpc>
            </a:pPr>
            <a:r>
              <a:rPr lang="en-US" sz="1600" b="1"/>
              <a:t>Can be answered by observation/evidence </a:t>
            </a:r>
            <a:r>
              <a:rPr lang="en-US" sz="1600"/>
              <a:t>– not opinions or beliefs.</a:t>
            </a:r>
          </a:p>
          <a:p>
            <a:pPr>
              <a:lnSpc>
                <a:spcPct val="150000"/>
              </a:lnSpc>
            </a:pPr>
            <a:r>
              <a:rPr lang="en-US" sz="1600" b="1"/>
              <a:t>Clear and focused </a:t>
            </a:r>
            <a:r>
              <a:rPr lang="en-US" sz="1600"/>
              <a:t>– you know exactly what to test</a:t>
            </a:r>
            <a:endParaRPr lang="en-AU" sz="1600"/>
          </a:p>
        </p:txBody>
      </p:sp>
      <p:sp>
        <p:nvSpPr>
          <p:cNvPr id="10" name="Google Shape;77;p15">
            <a:extLst>
              <a:ext uri="{FF2B5EF4-FFF2-40B4-BE49-F238E27FC236}">
                <a16:creationId xmlns:a16="http://schemas.microsoft.com/office/drawing/2014/main" id="{308D98C8-5892-AA7D-9D81-CBFBDFF4A182}"/>
              </a:ext>
            </a:extLst>
          </p:cNvPr>
          <p:cNvSpPr txBox="1"/>
          <p:nvPr/>
        </p:nvSpPr>
        <p:spPr>
          <a:xfrm>
            <a:off x="1598075" y="4180227"/>
            <a:ext cx="4292208" cy="2321234"/>
          </a:xfrm>
          <a:prstGeom prst="rect">
            <a:avLst/>
          </a:prstGeom>
          <a:noFill/>
          <a:ln>
            <a:noFill/>
          </a:ln>
        </p:spPr>
        <p:txBody>
          <a:bodyPr spcFirstLastPara="1" wrap="square" lIns="72000" tIns="72000" rIns="72000" bIns="72000" anchor="t" anchorCtr="0">
            <a:noAutofit/>
          </a:bodyPr>
          <a:lstStyle/>
          <a:p>
            <a:pPr>
              <a:spcAft>
                <a:spcPts val="600"/>
              </a:spcAft>
            </a:pPr>
            <a:r>
              <a:rPr lang="en-US" sz="1600" b="1">
                <a:solidFill>
                  <a:schemeClr val="accent1"/>
                </a:solidFill>
              </a:rPr>
              <a:t>Examples</a:t>
            </a:r>
          </a:p>
          <a:p>
            <a:pPr>
              <a:lnSpc>
                <a:spcPct val="150000"/>
              </a:lnSpc>
              <a:spcAft>
                <a:spcPts val="600"/>
              </a:spcAft>
            </a:pPr>
            <a:r>
              <a:rPr lang="en-AU" sz="1600"/>
              <a:t>Does adding weight to a paper aeroplane change the distance it flies?</a:t>
            </a:r>
          </a:p>
          <a:p>
            <a:pPr>
              <a:lnSpc>
                <a:spcPct val="150000"/>
              </a:lnSpc>
              <a:spcAft>
                <a:spcPts val="600"/>
              </a:spcAft>
            </a:pPr>
            <a:r>
              <a:rPr lang="en-AU" sz="1600"/>
              <a:t>How does fertiliser affect the amount of fruit produced.</a:t>
            </a:r>
          </a:p>
        </p:txBody>
      </p:sp>
      <p:sp>
        <p:nvSpPr>
          <p:cNvPr id="19" name="Google Shape;77;p15">
            <a:extLst>
              <a:ext uri="{FF2B5EF4-FFF2-40B4-BE49-F238E27FC236}">
                <a16:creationId xmlns:a16="http://schemas.microsoft.com/office/drawing/2014/main" id="{82FFE1B3-EF93-942C-1E4D-4DFEF53F9E62}"/>
              </a:ext>
            </a:extLst>
          </p:cNvPr>
          <p:cNvSpPr txBox="1"/>
          <p:nvPr/>
        </p:nvSpPr>
        <p:spPr>
          <a:xfrm>
            <a:off x="6357716" y="4284568"/>
            <a:ext cx="4049068" cy="1935342"/>
          </a:xfrm>
          <a:prstGeom prst="rect">
            <a:avLst/>
          </a:prstGeom>
          <a:noFill/>
          <a:ln>
            <a:noFill/>
          </a:ln>
        </p:spPr>
        <p:txBody>
          <a:bodyPr spcFirstLastPara="1" wrap="square" lIns="72000" tIns="72000" rIns="72000" bIns="72000" anchor="t" anchorCtr="0">
            <a:noAutofit/>
          </a:bodyPr>
          <a:lstStyle/>
          <a:p>
            <a:pPr>
              <a:spcAft>
                <a:spcPts val="600"/>
              </a:spcAft>
            </a:pPr>
            <a:r>
              <a:rPr lang="en-US" sz="1600" b="1">
                <a:solidFill>
                  <a:schemeClr val="accent1"/>
                </a:solidFill>
              </a:rPr>
              <a:t>Non-examples</a:t>
            </a:r>
          </a:p>
          <a:p>
            <a:pPr>
              <a:lnSpc>
                <a:spcPct val="150000"/>
              </a:lnSpc>
              <a:spcAft>
                <a:spcPts val="600"/>
              </a:spcAft>
            </a:pPr>
            <a:r>
              <a:rPr lang="en-AU" sz="1600"/>
              <a:t>Should people always recycle their plastic bottles?</a:t>
            </a:r>
          </a:p>
          <a:p>
            <a:pPr>
              <a:lnSpc>
                <a:spcPct val="150000"/>
              </a:lnSpc>
              <a:spcAft>
                <a:spcPts val="600"/>
              </a:spcAft>
            </a:pPr>
            <a:r>
              <a:rPr lang="en-AU" sz="1600"/>
              <a:t>Are cats better than dogs?</a:t>
            </a:r>
          </a:p>
        </p:txBody>
      </p:sp>
      <p:sp>
        <p:nvSpPr>
          <p:cNvPr id="2" name="Slide Number Placeholder 1">
            <a:extLst>
              <a:ext uri="{FF2B5EF4-FFF2-40B4-BE49-F238E27FC236}">
                <a16:creationId xmlns:a16="http://schemas.microsoft.com/office/drawing/2014/main" id="{48CC79B8-08A2-6B08-3EDB-C275D73B9A3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8</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4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AB0D6-1FFC-EA7A-87DB-DC9DED53485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448708-4902-5732-B707-F3B88C803A3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a:p>
        </p:txBody>
      </p:sp>
      <p:sp>
        <p:nvSpPr>
          <p:cNvPr id="6" name="Title 5">
            <a:extLst>
              <a:ext uri="{FF2B5EF4-FFF2-40B4-BE49-F238E27FC236}">
                <a16:creationId xmlns:a16="http://schemas.microsoft.com/office/drawing/2014/main" id="{3DA1AB31-3EE5-FE57-2FC5-649AA420DCF8}"/>
              </a:ext>
            </a:extLst>
          </p:cNvPr>
          <p:cNvSpPr>
            <a:spLocks noGrp="1"/>
          </p:cNvSpPr>
          <p:nvPr>
            <p:ph type="title"/>
          </p:nvPr>
        </p:nvSpPr>
        <p:spPr/>
        <p:txBody>
          <a:bodyPr/>
          <a:lstStyle/>
          <a:p>
            <a:r>
              <a:rPr lang="en-AU" dirty="0"/>
              <a:t>1.1 Check for understanding 1</a:t>
            </a:r>
          </a:p>
        </p:txBody>
      </p:sp>
      <p:sp>
        <p:nvSpPr>
          <p:cNvPr id="8" name="Text Placeholder 7">
            <a:extLst>
              <a:ext uri="{FF2B5EF4-FFF2-40B4-BE49-F238E27FC236}">
                <a16:creationId xmlns:a16="http://schemas.microsoft.com/office/drawing/2014/main" id="{D0133C5B-4EE5-88F9-BCC6-5CAE96B42193}"/>
              </a:ext>
            </a:extLst>
          </p:cNvPr>
          <p:cNvSpPr>
            <a:spLocks noGrp="1"/>
          </p:cNvSpPr>
          <p:nvPr>
            <p:ph type="body" sz="quarter" idx="18"/>
          </p:nvPr>
        </p:nvSpPr>
        <p:spPr/>
        <p:txBody>
          <a:bodyPr/>
          <a:lstStyle/>
          <a:p>
            <a:r>
              <a:rPr lang="en-AU" dirty="0"/>
              <a:t>Scientific questions</a:t>
            </a:r>
          </a:p>
        </p:txBody>
      </p:sp>
      <p:sp>
        <p:nvSpPr>
          <p:cNvPr id="7" name="Text Placeholder 6">
            <a:extLst>
              <a:ext uri="{FF2B5EF4-FFF2-40B4-BE49-F238E27FC236}">
                <a16:creationId xmlns:a16="http://schemas.microsoft.com/office/drawing/2014/main" id="{5DFBDFA7-94A7-6C8F-59D6-D84D82AB4B4F}"/>
              </a:ext>
            </a:extLst>
          </p:cNvPr>
          <p:cNvSpPr>
            <a:spLocks noGrp="1"/>
          </p:cNvSpPr>
          <p:nvPr>
            <p:ph type="body" sz="quarter" idx="17"/>
          </p:nvPr>
        </p:nvSpPr>
        <p:spPr>
          <a:xfrm>
            <a:off x="348000" y="2000564"/>
            <a:ext cx="11484000" cy="4515436"/>
          </a:xfrm>
        </p:spPr>
        <p:txBody>
          <a:bodyPr/>
          <a:lstStyle/>
          <a:p>
            <a:r>
              <a:rPr lang="en-AU" sz="1800" b="1" dirty="0"/>
              <a:t>Which of these are scientific questions?</a:t>
            </a:r>
          </a:p>
          <a:p>
            <a:pPr marL="457200" indent="-457200">
              <a:buFont typeface="+mj-lt"/>
              <a:buAutoNum type="arabicPeriod"/>
            </a:pPr>
            <a:r>
              <a:rPr lang="en-AU" sz="1800" dirty="0"/>
              <a:t>Do plants like sunlight or shade better?</a:t>
            </a:r>
          </a:p>
          <a:p>
            <a:pPr marL="457200" indent="-457200">
              <a:buFont typeface="+mj-lt"/>
              <a:buAutoNum type="arabicPeriod"/>
            </a:pPr>
            <a:r>
              <a:rPr lang="en-AU" sz="1800" dirty="0"/>
              <a:t>Does exercising 3 times a week reduce resting heart rate in teenagers?</a:t>
            </a:r>
          </a:p>
          <a:p>
            <a:pPr marL="457200" indent="-457200">
              <a:buFont typeface="+mj-lt"/>
              <a:buAutoNum type="arabicPeriod"/>
            </a:pPr>
            <a:r>
              <a:rPr lang="en-AU" sz="1800" dirty="0"/>
              <a:t>Which sport is the most exciting to play: soccer, cricket or basketball?</a:t>
            </a:r>
          </a:p>
          <a:p>
            <a:pPr marL="457200" indent="-457200">
              <a:buFont typeface="+mj-lt"/>
              <a:buAutoNum type="arabicPeriod"/>
            </a:pPr>
            <a:r>
              <a:rPr lang="en-AU" sz="1800" dirty="0"/>
              <a:t>Which diet is the healthiest: vegetarian, keto or Mediterranean?</a:t>
            </a:r>
          </a:p>
          <a:p>
            <a:pPr marL="457200" indent="-457200">
              <a:buFont typeface="+mj-lt"/>
              <a:buAutoNum type="arabicPeriod"/>
            </a:pPr>
            <a:r>
              <a:rPr lang="en-AU" sz="1800" dirty="0"/>
              <a:t>Can magnets attract objects through a layer of cardboard?</a:t>
            </a:r>
          </a:p>
          <a:p>
            <a:pPr marL="457200" indent="-457200">
              <a:buFont typeface="+mj-lt"/>
              <a:buAutoNum type="arabicPeriod"/>
            </a:pPr>
            <a:r>
              <a:rPr lang="en-AU" sz="1800" dirty="0"/>
              <a:t>Should everyone recycle more to protect the planet?</a:t>
            </a:r>
          </a:p>
        </p:txBody>
      </p:sp>
    </p:spTree>
    <p:extLst>
      <p:ext uri="{BB962C8B-B14F-4D97-AF65-F5344CB8AC3E}">
        <p14:creationId xmlns:p14="http://schemas.microsoft.com/office/powerpoint/2010/main" val="18355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7">
                                            <p:txEl>
                                              <p:pRg st="2" end="2"/>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5" presetClass="emph" presetSubtype="0" nodeType="clickEffect">
                                  <p:stCondLst>
                                    <p:cond delay="0"/>
                                  </p:stCondLst>
                                  <p:iterate type="lt">
                                    <p:tmAbs val="25"/>
                                  </p:iterate>
                                  <p:childTnLst>
                                    <p:set>
                                      <p:cBhvr override="childStyle">
                                        <p:cTn id="10" dur="indefinite"/>
                                        <p:tgtEl>
                                          <p:spTgt spid="7">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BD6E3-839E-7961-B5E9-0A2EAEE76A6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5D4D21-8B6C-462D-829D-77EC141BC7B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a:p>
        </p:txBody>
      </p:sp>
      <p:sp>
        <p:nvSpPr>
          <p:cNvPr id="6" name="Title 5">
            <a:extLst>
              <a:ext uri="{FF2B5EF4-FFF2-40B4-BE49-F238E27FC236}">
                <a16:creationId xmlns:a16="http://schemas.microsoft.com/office/drawing/2014/main" id="{55296EEE-8A15-7A3B-686B-AEC0DAC96DD3}"/>
              </a:ext>
            </a:extLst>
          </p:cNvPr>
          <p:cNvSpPr>
            <a:spLocks noGrp="1"/>
          </p:cNvSpPr>
          <p:nvPr>
            <p:ph type="title"/>
          </p:nvPr>
        </p:nvSpPr>
        <p:spPr/>
        <p:txBody>
          <a:bodyPr/>
          <a:lstStyle/>
          <a:p>
            <a:r>
              <a:rPr lang="en-AU"/>
              <a:t>1.1 Investigable question</a:t>
            </a:r>
          </a:p>
        </p:txBody>
      </p:sp>
      <p:sp>
        <p:nvSpPr>
          <p:cNvPr id="7" name="Text Placeholder 6">
            <a:extLst>
              <a:ext uri="{FF2B5EF4-FFF2-40B4-BE49-F238E27FC236}">
                <a16:creationId xmlns:a16="http://schemas.microsoft.com/office/drawing/2014/main" id="{64BB9FEA-0C8B-4560-226D-6A264C1E9993}"/>
              </a:ext>
            </a:extLst>
          </p:cNvPr>
          <p:cNvSpPr>
            <a:spLocks noGrp="1"/>
          </p:cNvSpPr>
          <p:nvPr>
            <p:ph type="body" sz="quarter" idx="18"/>
          </p:nvPr>
        </p:nvSpPr>
        <p:spPr/>
        <p:txBody>
          <a:bodyPr/>
          <a:lstStyle/>
          <a:p>
            <a:r>
              <a:rPr lang="en-AU"/>
              <a:t>Definition and example</a:t>
            </a:r>
          </a:p>
        </p:txBody>
      </p:sp>
      <p:sp>
        <p:nvSpPr>
          <p:cNvPr id="4" name="TextBox 3">
            <a:extLst>
              <a:ext uri="{FF2B5EF4-FFF2-40B4-BE49-F238E27FC236}">
                <a16:creationId xmlns:a16="http://schemas.microsoft.com/office/drawing/2014/main" id="{C4EA725A-557E-C765-8F3D-A1B4AB973050}"/>
              </a:ext>
            </a:extLst>
          </p:cNvPr>
          <p:cNvSpPr txBox="1"/>
          <p:nvPr/>
        </p:nvSpPr>
        <p:spPr>
          <a:xfrm>
            <a:off x="368965" y="1568944"/>
            <a:ext cx="10937965" cy="1703030"/>
          </a:xfrm>
          <a:prstGeom prst="rect">
            <a:avLst/>
          </a:prstGeom>
          <a:noFill/>
        </p:spPr>
        <p:txBody>
          <a:bodyPr wrap="square">
            <a:spAutoFit/>
          </a:bodyPr>
          <a:lstStyle/>
          <a:p>
            <a:pPr>
              <a:lnSpc>
                <a:spcPct val="150000"/>
              </a:lnSpc>
            </a:pPr>
            <a:r>
              <a:rPr lang="en-AU" sz="1800" b="1" dirty="0"/>
              <a:t>Investigable question: </a:t>
            </a:r>
            <a:br>
              <a:rPr lang="en-AU" sz="1800" b="1" dirty="0"/>
            </a:br>
            <a:br>
              <a:rPr lang="en-AU" sz="1800" b="1" dirty="0"/>
            </a:br>
            <a:r>
              <a:rPr lang="en-AU" sz="1800" dirty="0"/>
              <a:t>A question that </a:t>
            </a:r>
            <a:r>
              <a:rPr lang="en-AU" sz="1800" u="sng" dirty="0"/>
              <a:t>can be tested </a:t>
            </a:r>
            <a:r>
              <a:rPr lang="en-AU" sz="1800" dirty="0"/>
              <a:t>by </a:t>
            </a:r>
            <a:r>
              <a:rPr lang="en-AU" sz="1800" u="sng" dirty="0"/>
              <a:t>collecting data</a:t>
            </a:r>
            <a:r>
              <a:rPr lang="en-AU" sz="1800" dirty="0"/>
              <a:t> through observation or experimentation, using </a:t>
            </a:r>
            <a:r>
              <a:rPr lang="en-AU" sz="1800" u="sng" dirty="0"/>
              <a:t>variables</a:t>
            </a:r>
            <a:r>
              <a:rPr lang="en-AU" sz="1800" dirty="0"/>
              <a:t> that can be </a:t>
            </a:r>
            <a:r>
              <a:rPr lang="en-AU" sz="1800" u="sng" dirty="0"/>
              <a:t>measured and controlled</a:t>
            </a:r>
            <a:r>
              <a:rPr lang="en-AU" sz="1800" dirty="0"/>
              <a:t>.</a:t>
            </a:r>
          </a:p>
        </p:txBody>
      </p:sp>
      <p:sp>
        <p:nvSpPr>
          <p:cNvPr id="5" name="Rectangle: Rounded Corners 4">
            <a:extLst>
              <a:ext uri="{FF2B5EF4-FFF2-40B4-BE49-F238E27FC236}">
                <a16:creationId xmlns:a16="http://schemas.microsoft.com/office/drawing/2014/main" id="{DECAA50F-FB80-5477-A307-320146FEE574}"/>
              </a:ext>
            </a:extLst>
          </p:cNvPr>
          <p:cNvSpPr/>
          <p:nvPr/>
        </p:nvSpPr>
        <p:spPr>
          <a:xfrm>
            <a:off x="473210" y="4414870"/>
            <a:ext cx="10711543" cy="18200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Example of an investigable question:</a:t>
            </a:r>
          </a:p>
          <a:p>
            <a:pPr algn="ctr"/>
            <a:endParaRPr lang="en-AU" sz="1800"/>
          </a:p>
          <a:p>
            <a:pPr algn="ctr"/>
            <a:r>
              <a:rPr lang="en-AU" sz="1800"/>
              <a:t>Does the amount of salt added to water affect how long it takes to boil?</a:t>
            </a:r>
          </a:p>
        </p:txBody>
      </p:sp>
    </p:spTree>
    <p:extLst>
      <p:ext uri="{BB962C8B-B14F-4D97-AF65-F5344CB8AC3E}">
        <p14:creationId xmlns:p14="http://schemas.microsoft.com/office/powerpoint/2010/main" val="390490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9E343-D42D-16C3-9C05-0D4F3BFC31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50FF6A-E19B-FAE5-4622-5B655D7D820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a:t>
            </a:fld>
            <a:endParaRPr lang="en-AU"/>
          </a:p>
        </p:txBody>
      </p:sp>
      <p:sp>
        <p:nvSpPr>
          <p:cNvPr id="6" name="Title 5">
            <a:extLst>
              <a:ext uri="{FF2B5EF4-FFF2-40B4-BE49-F238E27FC236}">
                <a16:creationId xmlns:a16="http://schemas.microsoft.com/office/drawing/2014/main" id="{48053FF5-3826-B850-61F1-9B038AE6DCC6}"/>
              </a:ext>
            </a:extLst>
          </p:cNvPr>
          <p:cNvSpPr>
            <a:spLocks noGrp="1"/>
          </p:cNvSpPr>
          <p:nvPr>
            <p:ph type="title"/>
          </p:nvPr>
        </p:nvSpPr>
        <p:spPr/>
        <p:txBody>
          <a:bodyPr/>
          <a:lstStyle/>
          <a:p>
            <a:r>
              <a:rPr lang="en-AU"/>
              <a:t>1.1 Non-investigable question</a:t>
            </a:r>
          </a:p>
        </p:txBody>
      </p:sp>
      <p:sp>
        <p:nvSpPr>
          <p:cNvPr id="7" name="Text Placeholder 6">
            <a:extLst>
              <a:ext uri="{FF2B5EF4-FFF2-40B4-BE49-F238E27FC236}">
                <a16:creationId xmlns:a16="http://schemas.microsoft.com/office/drawing/2014/main" id="{A2C43E76-B503-2D6D-1F1B-0345B87A0CC3}"/>
              </a:ext>
            </a:extLst>
          </p:cNvPr>
          <p:cNvSpPr>
            <a:spLocks noGrp="1"/>
          </p:cNvSpPr>
          <p:nvPr>
            <p:ph type="body" sz="quarter" idx="18"/>
          </p:nvPr>
        </p:nvSpPr>
        <p:spPr/>
        <p:txBody>
          <a:bodyPr/>
          <a:lstStyle/>
          <a:p>
            <a:r>
              <a:rPr lang="en-AU"/>
              <a:t>Definition and example</a:t>
            </a:r>
          </a:p>
        </p:txBody>
      </p:sp>
      <p:sp>
        <p:nvSpPr>
          <p:cNvPr id="3" name="TextBox 2">
            <a:extLst>
              <a:ext uri="{FF2B5EF4-FFF2-40B4-BE49-F238E27FC236}">
                <a16:creationId xmlns:a16="http://schemas.microsoft.com/office/drawing/2014/main" id="{BF3F1451-47B9-257F-8219-E07B23C050BF}"/>
              </a:ext>
            </a:extLst>
          </p:cNvPr>
          <p:cNvSpPr txBox="1"/>
          <p:nvPr/>
        </p:nvSpPr>
        <p:spPr>
          <a:xfrm>
            <a:off x="461210" y="1593655"/>
            <a:ext cx="10937965" cy="2534027"/>
          </a:xfrm>
          <a:prstGeom prst="rect">
            <a:avLst/>
          </a:prstGeom>
          <a:noFill/>
        </p:spPr>
        <p:txBody>
          <a:bodyPr wrap="square">
            <a:spAutoFit/>
          </a:bodyPr>
          <a:lstStyle/>
          <a:p>
            <a:pPr>
              <a:lnSpc>
                <a:spcPct val="150000"/>
              </a:lnSpc>
            </a:pPr>
            <a:r>
              <a:rPr lang="en-AU" sz="1800" b="1"/>
              <a:t>Non-investigable question: </a:t>
            </a:r>
            <a:br>
              <a:rPr lang="en-AU" sz="1800" b="1"/>
            </a:br>
            <a:br>
              <a:rPr lang="en-AU" sz="1800" b="1"/>
            </a:br>
            <a:r>
              <a:rPr lang="en-AU" sz="1800"/>
              <a:t>A question that </a:t>
            </a:r>
            <a:r>
              <a:rPr lang="en-AU" sz="1800" u="sng"/>
              <a:t>cannot be tested</a:t>
            </a:r>
            <a:r>
              <a:rPr lang="en-AU" sz="1800"/>
              <a:t> by collecting data through observation or experimentation or with </a:t>
            </a:r>
            <a:r>
              <a:rPr lang="en-AU" sz="1800" u="sng"/>
              <a:t>available resources</a:t>
            </a:r>
            <a:r>
              <a:rPr lang="en-AU" sz="1800"/>
              <a:t>.</a:t>
            </a:r>
          </a:p>
          <a:p>
            <a:pPr>
              <a:lnSpc>
                <a:spcPct val="150000"/>
              </a:lnSpc>
            </a:pPr>
            <a:endParaRPr lang="en-AU" sz="1800" strike="sngStrike"/>
          </a:p>
          <a:p>
            <a:pPr>
              <a:lnSpc>
                <a:spcPct val="150000"/>
              </a:lnSpc>
            </a:pPr>
            <a:r>
              <a:rPr lang="en-AU" sz="1800"/>
              <a:t>A question can be scientific, but non-investigable due to a lack of resources.</a:t>
            </a:r>
          </a:p>
        </p:txBody>
      </p:sp>
      <p:sp>
        <p:nvSpPr>
          <p:cNvPr id="4" name="Rectangle: Rounded Corners 3">
            <a:extLst>
              <a:ext uri="{FF2B5EF4-FFF2-40B4-BE49-F238E27FC236}">
                <a16:creationId xmlns:a16="http://schemas.microsoft.com/office/drawing/2014/main" id="{ADFE586B-3EB6-021A-2AF4-904312AD62B1}"/>
              </a:ext>
            </a:extLst>
          </p:cNvPr>
          <p:cNvSpPr/>
          <p:nvPr/>
        </p:nvSpPr>
        <p:spPr>
          <a:xfrm>
            <a:off x="461210" y="4537051"/>
            <a:ext cx="10711543" cy="18200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Example of a non-investigable question:</a:t>
            </a:r>
          </a:p>
          <a:p>
            <a:pPr algn="ctr"/>
            <a:endParaRPr lang="en-AU" sz="1800"/>
          </a:p>
          <a:p>
            <a:pPr algn="ctr">
              <a:lnSpc>
                <a:spcPct val="150000"/>
              </a:lnSpc>
            </a:pPr>
            <a:r>
              <a:rPr lang="en-AU" sz="1800"/>
              <a:t>What will happen to Earth’s climate in 200 years?</a:t>
            </a:r>
          </a:p>
        </p:txBody>
      </p:sp>
    </p:spTree>
    <p:extLst>
      <p:ext uri="{BB962C8B-B14F-4D97-AF65-F5344CB8AC3E}">
        <p14:creationId xmlns:p14="http://schemas.microsoft.com/office/powerpoint/2010/main" val="1602554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C3C429-D279-D35C-65F4-1097E123D58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a:p>
        </p:txBody>
      </p:sp>
      <p:sp>
        <p:nvSpPr>
          <p:cNvPr id="3" name="Title 2">
            <a:extLst>
              <a:ext uri="{FF2B5EF4-FFF2-40B4-BE49-F238E27FC236}">
                <a16:creationId xmlns:a16="http://schemas.microsoft.com/office/drawing/2014/main" id="{61C91EBB-E11E-7A1D-C9DC-1D330B52775A}"/>
              </a:ext>
            </a:extLst>
          </p:cNvPr>
          <p:cNvSpPr>
            <a:spLocks noGrp="1"/>
          </p:cNvSpPr>
          <p:nvPr>
            <p:ph type="title"/>
          </p:nvPr>
        </p:nvSpPr>
        <p:spPr/>
        <p:txBody>
          <a:bodyPr/>
          <a:lstStyle/>
          <a:p>
            <a:r>
              <a:rPr lang="en-AU"/>
              <a:t>1.1 Refining our understanding of questions</a:t>
            </a:r>
          </a:p>
        </p:txBody>
      </p:sp>
      <p:sp>
        <p:nvSpPr>
          <p:cNvPr id="4" name="Text Placeholder 3">
            <a:extLst>
              <a:ext uri="{FF2B5EF4-FFF2-40B4-BE49-F238E27FC236}">
                <a16:creationId xmlns:a16="http://schemas.microsoft.com/office/drawing/2014/main" id="{D5D40523-5FAB-0489-3428-E2EE3EC1B493}"/>
              </a:ext>
            </a:extLst>
          </p:cNvPr>
          <p:cNvSpPr>
            <a:spLocks noGrp="1"/>
          </p:cNvSpPr>
          <p:nvPr>
            <p:ph type="body" sz="quarter" idx="18"/>
          </p:nvPr>
        </p:nvSpPr>
        <p:spPr/>
        <p:txBody>
          <a:bodyPr/>
          <a:lstStyle/>
          <a:p>
            <a:r>
              <a:rPr lang="en-AU"/>
              <a:t>Classifying questions using a quadrant chart</a:t>
            </a:r>
          </a:p>
        </p:txBody>
      </p:sp>
      <p:graphicFrame>
        <p:nvGraphicFramePr>
          <p:cNvPr id="5" name="Table 4">
            <a:extLst>
              <a:ext uri="{FF2B5EF4-FFF2-40B4-BE49-F238E27FC236}">
                <a16:creationId xmlns:a16="http://schemas.microsoft.com/office/drawing/2014/main" id="{1560EB73-90BA-375B-D7AE-20C4B8959080}"/>
              </a:ext>
            </a:extLst>
          </p:cNvPr>
          <p:cNvGraphicFramePr>
            <a:graphicFrameLocks noGrp="1"/>
          </p:cNvGraphicFramePr>
          <p:nvPr/>
        </p:nvGraphicFramePr>
        <p:xfrm>
          <a:off x="348000" y="1444337"/>
          <a:ext cx="11572418" cy="5275297"/>
        </p:xfrm>
        <a:graphic>
          <a:graphicData uri="http://schemas.openxmlformats.org/drawingml/2006/table">
            <a:tbl>
              <a:tblPr firstRow="1" bandRow="1" bandCol="1">
                <a:tableStyleId>{5A111915-BE36-4E01-A7E5-04B1672EAD32}</a:tableStyleId>
              </a:tblPr>
              <a:tblGrid>
                <a:gridCol w="545764">
                  <a:extLst>
                    <a:ext uri="{9D8B030D-6E8A-4147-A177-3AD203B41FA5}">
                      <a16:colId xmlns:a16="http://schemas.microsoft.com/office/drawing/2014/main" val="3467109179"/>
                    </a:ext>
                  </a:extLst>
                </a:gridCol>
                <a:gridCol w="5593323">
                  <a:extLst>
                    <a:ext uri="{9D8B030D-6E8A-4147-A177-3AD203B41FA5}">
                      <a16:colId xmlns:a16="http://schemas.microsoft.com/office/drawing/2014/main" val="1161888528"/>
                    </a:ext>
                  </a:extLst>
                </a:gridCol>
                <a:gridCol w="5433331">
                  <a:extLst>
                    <a:ext uri="{9D8B030D-6E8A-4147-A177-3AD203B41FA5}">
                      <a16:colId xmlns:a16="http://schemas.microsoft.com/office/drawing/2014/main" val="443448072"/>
                    </a:ext>
                  </a:extLst>
                </a:gridCol>
              </a:tblGrid>
              <a:tr h="382640">
                <a:tc>
                  <a:txBody>
                    <a:bodyPr/>
                    <a:lstStyle/>
                    <a:p>
                      <a:endParaRPr lang="en-AU"/>
                    </a:p>
                  </a:txBody>
                  <a:tcPr/>
                </a:tc>
                <a:tc>
                  <a:txBody>
                    <a:bodyPr/>
                    <a:lstStyle/>
                    <a:p>
                      <a:pPr algn="ctr"/>
                      <a:r>
                        <a:rPr lang="en-AU" b="1" dirty="0">
                          <a:solidFill>
                            <a:schemeClr val="tx1"/>
                          </a:solidFill>
                        </a:rPr>
                        <a:t>Scientific</a:t>
                      </a:r>
                    </a:p>
                  </a:txBody>
                  <a:tcPr>
                    <a:solidFill>
                      <a:srgbClr val="92D050"/>
                    </a:solidFill>
                  </a:tcPr>
                </a:tc>
                <a:tc>
                  <a:txBody>
                    <a:bodyPr/>
                    <a:lstStyle/>
                    <a:p>
                      <a:pPr algn="ctr"/>
                      <a:r>
                        <a:rPr lang="en-AU" b="1" dirty="0">
                          <a:solidFill>
                            <a:schemeClr val="tx1"/>
                          </a:solidFill>
                        </a:rPr>
                        <a:t>Non-scientific</a:t>
                      </a:r>
                    </a:p>
                  </a:txBody>
                  <a:tcPr>
                    <a:solidFill>
                      <a:srgbClr val="FFC000"/>
                    </a:solidFill>
                  </a:tcPr>
                </a:tc>
                <a:extLst>
                  <a:ext uri="{0D108BD9-81ED-4DB2-BD59-A6C34878D82A}">
                    <a16:rowId xmlns:a16="http://schemas.microsoft.com/office/drawing/2014/main" val="3773004361"/>
                  </a:ext>
                </a:extLst>
              </a:tr>
              <a:tr h="2440166">
                <a:tc>
                  <a:txBody>
                    <a:bodyPr/>
                    <a:lstStyle/>
                    <a:p>
                      <a:pPr algn="ctr"/>
                      <a:r>
                        <a:rPr lang="en-AU" b="1"/>
                        <a:t>Investigable </a:t>
                      </a:r>
                    </a:p>
                  </a:txBody>
                  <a:tcPr vert="vert270">
                    <a:solidFill>
                      <a:schemeClr val="accent4">
                        <a:lumMod val="90000"/>
                      </a:schemeClr>
                    </a:solidFill>
                  </a:tcPr>
                </a:tc>
                <a:tc>
                  <a:txBody>
                    <a:bodyPr/>
                    <a:lstStyle/>
                    <a:p>
                      <a:pPr>
                        <a:lnSpc>
                          <a:spcPct val="150000"/>
                        </a:lnSpc>
                      </a:pPr>
                      <a:r>
                        <a:rPr lang="en-AU"/>
                        <a:t>Questions that are </a:t>
                      </a:r>
                      <a:r>
                        <a:rPr lang="en-AU" u="sng"/>
                        <a:t>based on a scientific concept </a:t>
                      </a:r>
                      <a:r>
                        <a:rPr lang="en-AU"/>
                        <a:t>and can be answered through observations, measurements, data collection or experiments.</a:t>
                      </a:r>
                    </a:p>
                    <a:p>
                      <a:pPr>
                        <a:lnSpc>
                          <a:spcPct val="150000"/>
                        </a:lnSpc>
                      </a:pPr>
                      <a:endParaRPr lang="en-AU" sz="1600"/>
                    </a:p>
                    <a:p>
                      <a:pPr>
                        <a:lnSpc>
                          <a:spcPct val="150000"/>
                        </a:lnSpc>
                      </a:pPr>
                      <a:r>
                        <a:rPr lang="en-AU"/>
                        <a:t>Example: does temperature affect the rate at which sugar dissolves in water?</a:t>
                      </a:r>
                    </a:p>
                  </a:txBody>
                  <a:tcPr>
                    <a:noFill/>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a:t>Questions that can be answered by collecting opinions, preferences or social data, but not through scientific testing.</a:t>
                      </a:r>
                    </a:p>
                    <a:p>
                      <a:pPr marL="0" marR="0" lvl="0" indent="0" algn="l" defTabSz="914377" rtl="0" eaLnBrk="1" fontAlgn="auto" latinLnBrk="0" hangingPunct="1">
                        <a:lnSpc>
                          <a:spcPct val="150000"/>
                        </a:lnSpc>
                        <a:spcBef>
                          <a:spcPts val="0"/>
                        </a:spcBef>
                        <a:spcAft>
                          <a:spcPts val="0"/>
                        </a:spcAft>
                        <a:buClrTx/>
                        <a:buSzTx/>
                        <a:buFontTx/>
                        <a:buNone/>
                        <a:tabLst/>
                        <a:defRPr/>
                      </a:pPr>
                      <a:endParaRPr lang="en-AU" sz="1600"/>
                    </a:p>
                    <a:p>
                      <a:pPr marL="0" marR="0" lvl="0" indent="0" algn="l" defTabSz="914377" rtl="0" eaLnBrk="1" fontAlgn="auto" latinLnBrk="0" hangingPunct="1">
                        <a:lnSpc>
                          <a:spcPct val="150000"/>
                        </a:lnSpc>
                        <a:spcBef>
                          <a:spcPts val="0"/>
                        </a:spcBef>
                        <a:spcAft>
                          <a:spcPts val="0"/>
                        </a:spcAft>
                        <a:buClrTx/>
                        <a:buSzTx/>
                        <a:buFontTx/>
                        <a:buNone/>
                        <a:tabLst/>
                        <a:defRPr/>
                      </a:pPr>
                      <a:r>
                        <a:rPr lang="en-AU"/>
                        <a:t>Example: What is the most popular music genre in Year 10 students?</a:t>
                      </a:r>
                    </a:p>
                  </a:txBody>
                  <a:tcPr>
                    <a:noFill/>
                  </a:tcPr>
                </a:tc>
                <a:extLst>
                  <a:ext uri="{0D108BD9-81ED-4DB2-BD59-A6C34878D82A}">
                    <a16:rowId xmlns:a16="http://schemas.microsoft.com/office/drawing/2014/main" val="161412246"/>
                  </a:ext>
                </a:extLst>
              </a:tr>
              <a:tr h="2428857">
                <a:tc>
                  <a:txBody>
                    <a:bodyPr/>
                    <a:lstStyle/>
                    <a:p>
                      <a:pPr algn="ctr"/>
                      <a:r>
                        <a:rPr lang="en-AU" b="1"/>
                        <a:t>Non-investigable</a:t>
                      </a:r>
                    </a:p>
                  </a:txBody>
                  <a:tcPr vert="vert270">
                    <a:solidFill>
                      <a:schemeClr val="accent6"/>
                    </a:solidFill>
                  </a:tcPr>
                </a:tc>
                <a:tc>
                  <a:txBody>
                    <a:bodyPr/>
                    <a:lstStyle/>
                    <a:p>
                      <a:pPr>
                        <a:lnSpc>
                          <a:spcPct val="150000"/>
                        </a:lnSpc>
                      </a:pPr>
                      <a:r>
                        <a:rPr lang="en-AU"/>
                        <a:t>Questions that are </a:t>
                      </a:r>
                      <a:r>
                        <a:rPr lang="en-AU" u="sng"/>
                        <a:t>based on a scientific concept </a:t>
                      </a:r>
                      <a:r>
                        <a:rPr lang="en-AU"/>
                        <a:t>that cannot be answered by an investigation because they are too large, too complex, unethical, impossible to test directly, or require historical evidence. </a:t>
                      </a:r>
                    </a:p>
                    <a:p>
                      <a:pPr>
                        <a:lnSpc>
                          <a:spcPct val="150000"/>
                        </a:lnSpc>
                      </a:pPr>
                      <a:endParaRPr lang="en-AU" sz="1100"/>
                    </a:p>
                    <a:p>
                      <a:pPr>
                        <a:lnSpc>
                          <a:spcPct val="150000"/>
                        </a:lnSpc>
                      </a:pPr>
                      <a:r>
                        <a:rPr lang="en-AU"/>
                        <a:t>Example: What is the composition of dark matter?</a:t>
                      </a:r>
                    </a:p>
                  </a:txBody>
                  <a:tcPr>
                    <a:noFill/>
                  </a:tcPr>
                </a:tc>
                <a:tc>
                  <a:txBody>
                    <a:bodyPr/>
                    <a:lstStyle/>
                    <a:p>
                      <a:pPr>
                        <a:lnSpc>
                          <a:spcPct val="150000"/>
                        </a:lnSpc>
                      </a:pPr>
                      <a:r>
                        <a:rPr lang="en-AU" dirty="0"/>
                        <a:t>Questions based on personal beliefs, values, morals, aesthetics or preferences that cannot be objectively tested.</a:t>
                      </a:r>
                    </a:p>
                    <a:p>
                      <a:pPr>
                        <a:lnSpc>
                          <a:spcPct val="150000"/>
                        </a:lnSpc>
                      </a:pPr>
                      <a:endParaRPr lang="en-AU" dirty="0"/>
                    </a:p>
                    <a:p>
                      <a:pPr>
                        <a:lnSpc>
                          <a:spcPct val="150000"/>
                        </a:lnSpc>
                      </a:pPr>
                      <a:endParaRPr lang="en-AU" sz="1100" dirty="0"/>
                    </a:p>
                    <a:p>
                      <a:pPr>
                        <a:lnSpc>
                          <a:spcPct val="150000"/>
                        </a:lnSpc>
                      </a:pPr>
                      <a:r>
                        <a:rPr lang="en-AU" dirty="0"/>
                        <a:t>Example: Is it wrong to keep animals in zoos?</a:t>
                      </a:r>
                    </a:p>
                  </a:txBody>
                  <a:tcPr>
                    <a:noFill/>
                  </a:tcPr>
                </a:tc>
                <a:extLst>
                  <a:ext uri="{0D108BD9-81ED-4DB2-BD59-A6C34878D82A}">
                    <a16:rowId xmlns:a16="http://schemas.microsoft.com/office/drawing/2014/main" val="1859538484"/>
                  </a:ext>
                </a:extLst>
              </a:tr>
            </a:tbl>
          </a:graphicData>
        </a:graphic>
      </p:graphicFrame>
    </p:spTree>
    <p:extLst>
      <p:ext uri="{BB962C8B-B14F-4D97-AF65-F5344CB8AC3E}">
        <p14:creationId xmlns:p14="http://schemas.microsoft.com/office/powerpoint/2010/main" val="264545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8144B-6ED2-1B74-9647-368961B97C3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FA147D-6877-F111-39DA-B31D35E715F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a:p>
        </p:txBody>
      </p:sp>
      <p:sp>
        <p:nvSpPr>
          <p:cNvPr id="3" name="Title 2">
            <a:extLst>
              <a:ext uri="{FF2B5EF4-FFF2-40B4-BE49-F238E27FC236}">
                <a16:creationId xmlns:a16="http://schemas.microsoft.com/office/drawing/2014/main" id="{E81432D9-E708-0AF5-708D-FAF3151A2C8B}"/>
              </a:ext>
            </a:extLst>
          </p:cNvPr>
          <p:cNvSpPr>
            <a:spLocks noGrp="1"/>
          </p:cNvSpPr>
          <p:nvPr>
            <p:ph type="title"/>
          </p:nvPr>
        </p:nvSpPr>
        <p:spPr/>
        <p:txBody>
          <a:bodyPr/>
          <a:lstStyle/>
          <a:p>
            <a:r>
              <a:rPr lang="en-AU"/>
              <a:t>1.1 Quality criteria for an investigable scientific question</a:t>
            </a:r>
          </a:p>
        </p:txBody>
      </p:sp>
      <p:sp>
        <p:nvSpPr>
          <p:cNvPr id="4" name="Text Placeholder 3">
            <a:extLst>
              <a:ext uri="{FF2B5EF4-FFF2-40B4-BE49-F238E27FC236}">
                <a16:creationId xmlns:a16="http://schemas.microsoft.com/office/drawing/2014/main" id="{F1ED5AA6-5D9F-90F6-9EC6-5919F0F1B7B7}"/>
              </a:ext>
            </a:extLst>
          </p:cNvPr>
          <p:cNvSpPr>
            <a:spLocks noGrp="1"/>
          </p:cNvSpPr>
          <p:nvPr>
            <p:ph type="body" sz="quarter" idx="18"/>
          </p:nvPr>
        </p:nvSpPr>
        <p:spPr/>
        <p:txBody>
          <a:bodyPr/>
          <a:lstStyle/>
          <a:p>
            <a:r>
              <a:rPr lang="en-AU"/>
              <a:t>Is it investigable or not?</a:t>
            </a:r>
          </a:p>
        </p:txBody>
      </p:sp>
      <p:sp>
        <p:nvSpPr>
          <p:cNvPr id="5" name="Text Placeholder 4">
            <a:extLst>
              <a:ext uri="{FF2B5EF4-FFF2-40B4-BE49-F238E27FC236}">
                <a16:creationId xmlns:a16="http://schemas.microsoft.com/office/drawing/2014/main" id="{09CBA980-32A9-3588-B506-0C4A277EA6FC}"/>
              </a:ext>
            </a:extLst>
          </p:cNvPr>
          <p:cNvSpPr>
            <a:spLocks noGrp="1"/>
          </p:cNvSpPr>
          <p:nvPr>
            <p:ph type="body" sz="quarter" idx="17"/>
          </p:nvPr>
        </p:nvSpPr>
        <p:spPr/>
        <p:txBody>
          <a:bodyPr/>
          <a:lstStyle/>
          <a:p>
            <a:pPr marL="457200" indent="-457200">
              <a:buFont typeface="Wingdings" panose="05000000000000000000" pitchFamily="2" charset="2"/>
              <a:buChar char="q"/>
            </a:pPr>
            <a:r>
              <a:rPr lang="en-AU" sz="1800"/>
              <a:t>It is based on a scientific concept </a:t>
            </a:r>
          </a:p>
          <a:p>
            <a:pPr marL="457200" indent="-457200">
              <a:buFont typeface="Wingdings" panose="05000000000000000000" pitchFamily="2" charset="2"/>
              <a:buChar char="q"/>
            </a:pPr>
            <a:r>
              <a:rPr lang="en-AU" sz="1800"/>
              <a:t>It is testable</a:t>
            </a:r>
          </a:p>
          <a:p>
            <a:pPr marL="457200" indent="-457200">
              <a:buFont typeface="Wingdings" panose="05000000000000000000" pitchFamily="2" charset="2"/>
              <a:buChar char="q"/>
            </a:pPr>
            <a:r>
              <a:rPr lang="en-AU" sz="1800"/>
              <a:t>Identifies variables</a:t>
            </a:r>
          </a:p>
          <a:p>
            <a:pPr marL="457200" indent="-457200">
              <a:buFont typeface="Wingdings" panose="05000000000000000000" pitchFamily="2" charset="2"/>
              <a:buChar char="q"/>
            </a:pPr>
            <a:r>
              <a:rPr lang="en-AU" sz="1800"/>
              <a:t>Generates measurable data</a:t>
            </a:r>
          </a:p>
          <a:p>
            <a:pPr marL="457200" indent="-457200">
              <a:buFont typeface="Wingdings" panose="05000000000000000000" pitchFamily="2" charset="2"/>
              <a:buChar char="q"/>
            </a:pPr>
            <a:r>
              <a:rPr lang="en-AU" sz="1800"/>
              <a:t>Allows for control of variables</a:t>
            </a:r>
          </a:p>
          <a:p>
            <a:pPr marL="457200" indent="-457200">
              <a:buFont typeface="Wingdings" panose="05000000000000000000" pitchFamily="2" charset="2"/>
              <a:buChar char="q"/>
            </a:pPr>
            <a:r>
              <a:rPr lang="en-AU" sz="1800"/>
              <a:t>Feasible with resources being available to test the question</a:t>
            </a:r>
          </a:p>
          <a:p>
            <a:pPr marL="457200" indent="-457200">
              <a:buFont typeface="Wingdings" panose="05000000000000000000" pitchFamily="2" charset="2"/>
              <a:buChar char="q"/>
            </a:pPr>
            <a:r>
              <a:rPr lang="en-AU" sz="1800"/>
              <a:t>Repeatable</a:t>
            </a:r>
          </a:p>
        </p:txBody>
      </p:sp>
    </p:spTree>
    <p:extLst>
      <p:ext uri="{BB962C8B-B14F-4D97-AF65-F5344CB8AC3E}">
        <p14:creationId xmlns:p14="http://schemas.microsoft.com/office/powerpoint/2010/main" val="5002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B3581-9FA5-22F4-F34E-BC23EDCD999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C9BBA9-7E1A-74CB-7C21-6CDFBEDABBB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a:p>
        </p:txBody>
      </p:sp>
      <p:sp>
        <p:nvSpPr>
          <p:cNvPr id="6" name="Title 5">
            <a:extLst>
              <a:ext uri="{FF2B5EF4-FFF2-40B4-BE49-F238E27FC236}">
                <a16:creationId xmlns:a16="http://schemas.microsoft.com/office/drawing/2014/main" id="{031F97DD-CFF2-FA9F-3A5E-B16D42D6DD38}"/>
              </a:ext>
            </a:extLst>
          </p:cNvPr>
          <p:cNvSpPr>
            <a:spLocks noGrp="1"/>
          </p:cNvSpPr>
          <p:nvPr>
            <p:ph type="title"/>
          </p:nvPr>
        </p:nvSpPr>
        <p:spPr/>
        <p:txBody>
          <a:bodyPr/>
          <a:lstStyle/>
          <a:p>
            <a:r>
              <a:rPr lang="en-AU" dirty="0"/>
              <a:t>1.1 Check for understanding 2</a:t>
            </a:r>
          </a:p>
        </p:txBody>
      </p:sp>
      <p:sp>
        <p:nvSpPr>
          <p:cNvPr id="8" name="Text Placeholder 7">
            <a:extLst>
              <a:ext uri="{FF2B5EF4-FFF2-40B4-BE49-F238E27FC236}">
                <a16:creationId xmlns:a16="http://schemas.microsoft.com/office/drawing/2014/main" id="{2506F973-7DEB-5EB7-0CD0-0BAEB7FD0E35}"/>
              </a:ext>
            </a:extLst>
          </p:cNvPr>
          <p:cNvSpPr>
            <a:spLocks noGrp="1"/>
          </p:cNvSpPr>
          <p:nvPr>
            <p:ph type="body" sz="quarter" idx="18"/>
          </p:nvPr>
        </p:nvSpPr>
        <p:spPr/>
        <p:txBody>
          <a:bodyPr/>
          <a:lstStyle/>
          <a:p>
            <a:r>
              <a:rPr lang="en-AU" dirty="0"/>
              <a:t>Investigable and non-investigable scientific questions</a:t>
            </a:r>
          </a:p>
        </p:txBody>
      </p:sp>
      <p:sp>
        <p:nvSpPr>
          <p:cNvPr id="10" name="Rectangle: Rounded Corners 12">
            <a:extLst>
              <a:ext uri="{FF2B5EF4-FFF2-40B4-BE49-F238E27FC236}">
                <a16:creationId xmlns:a16="http://schemas.microsoft.com/office/drawing/2014/main" id="{349C355D-F9C7-3036-12BC-BACDBEC2A0F8}"/>
              </a:ext>
              <a:ext uri="{C183D7F6-B498-43B3-948B-1728B52AA6E4}">
                <adec:decorative xmlns:adec="http://schemas.microsoft.com/office/drawing/2017/decorative" val="1"/>
              </a:ext>
            </a:extLst>
          </p:cNvPr>
          <p:cNvSpPr/>
          <p:nvPr/>
        </p:nvSpPr>
        <p:spPr>
          <a:xfrm>
            <a:off x="7830542" y="2415790"/>
            <a:ext cx="4013458" cy="3029203"/>
          </a:xfrm>
          <a:prstGeom prst="roundRect">
            <a:avLst>
              <a:gd name="adj" fmla="val 332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 Placeholder 1">
            <a:extLst>
              <a:ext uri="{FF2B5EF4-FFF2-40B4-BE49-F238E27FC236}">
                <a16:creationId xmlns:a16="http://schemas.microsoft.com/office/drawing/2014/main" id="{662699D3-05DE-9971-CB2C-499FE09BC4C1}"/>
              </a:ext>
            </a:extLst>
          </p:cNvPr>
          <p:cNvSpPr txBox="1">
            <a:spLocks/>
          </p:cNvSpPr>
          <p:nvPr/>
        </p:nvSpPr>
        <p:spPr>
          <a:xfrm>
            <a:off x="359997" y="1795424"/>
            <a:ext cx="10629427" cy="424074"/>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22272B"/>
                </a:solidFill>
                <a:effectLst/>
                <a:uLnTx/>
                <a:uFillTx/>
                <a:latin typeface="Arial" panose="020B0604020202020204"/>
                <a:ea typeface="+mn-ea"/>
                <a:cs typeface="Arial" panose="020B0604020202020204" pitchFamily="34" charset="0"/>
              </a:rPr>
              <a:t>Classify each question as investigable or non-investigable scientific questions</a:t>
            </a:r>
          </a:p>
        </p:txBody>
      </p:sp>
      <p:sp>
        <p:nvSpPr>
          <p:cNvPr id="13" name="A conducting path (wires)" descr="Phagocytes">
            <a:extLst>
              <a:ext uri="{FF2B5EF4-FFF2-40B4-BE49-F238E27FC236}">
                <a16:creationId xmlns:a16="http://schemas.microsoft.com/office/drawing/2014/main" id="{4B6FA3FB-4638-4C0D-61AE-1A4280251CEE}"/>
              </a:ext>
            </a:extLst>
          </p:cNvPr>
          <p:cNvSpPr/>
          <p:nvPr/>
        </p:nvSpPr>
        <p:spPr>
          <a:xfrm>
            <a:off x="253742" y="3018863"/>
            <a:ext cx="5926932" cy="82027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4138" marR="0" lvl="0" indent="0" defTabSz="609585" rtl="0" eaLnBrk="1" fontAlgn="auto" latinLnBrk="0" hangingPunct="1">
              <a:lnSpc>
                <a:spcPct val="100000"/>
              </a:lnSpc>
              <a:spcBef>
                <a:spcPts val="0"/>
              </a:spcBef>
              <a:spcAft>
                <a:spcPts val="0"/>
              </a:spcAft>
              <a:buClrTx/>
              <a:buSzTx/>
              <a:buFontTx/>
              <a:buNone/>
              <a:tabLst/>
              <a:defRPr/>
            </a:pPr>
            <a:r>
              <a:rPr lang="en-US" sz="1800" b="1" dirty="0">
                <a:solidFill>
                  <a:srgbClr val="002664"/>
                </a:solidFill>
                <a:latin typeface="Arial" panose="020B0604020202020204"/>
              </a:rPr>
              <a:t>1. Does temperature affect how fast sugar dissolves?</a:t>
            </a:r>
            <a:endParaRPr kumimoji="0" lang="en-AU" sz="1800" b="1" i="0" u="none" strike="noStrike" kern="1200" cap="none" spc="0" normalizeH="0" baseline="0" noProof="0" dirty="0">
              <a:ln>
                <a:noFill/>
              </a:ln>
              <a:solidFill>
                <a:srgbClr val="002664"/>
              </a:solidFill>
              <a:effectLst/>
              <a:uLnTx/>
              <a:uFillTx/>
              <a:latin typeface="Arial" panose="020B0604020202020204"/>
              <a:ea typeface="+mn-ea"/>
              <a:cs typeface="+mn-cs"/>
            </a:endParaRPr>
          </a:p>
        </p:txBody>
      </p:sp>
      <p:sp>
        <p:nvSpPr>
          <p:cNvPr id="15" name="Load" descr="Inflammation">
            <a:extLst>
              <a:ext uri="{FF2B5EF4-FFF2-40B4-BE49-F238E27FC236}">
                <a16:creationId xmlns:a16="http://schemas.microsoft.com/office/drawing/2014/main" id="{CD42DE8A-B142-D3AA-45C0-481B1F0AC35F}"/>
              </a:ext>
            </a:extLst>
          </p:cNvPr>
          <p:cNvSpPr/>
          <p:nvPr/>
        </p:nvSpPr>
        <p:spPr>
          <a:xfrm>
            <a:off x="253742" y="4128776"/>
            <a:ext cx="5962689" cy="82027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lang="en-US" sz="1800" b="1" dirty="0">
                <a:solidFill>
                  <a:srgbClr val="002664"/>
                </a:solidFill>
              </a:rPr>
              <a:t>2. What level of air pollution causes fatal respiratory disease?</a:t>
            </a:r>
            <a:endParaRPr lang="en-AU" sz="1800" b="1" dirty="0">
              <a:solidFill>
                <a:srgbClr val="002664"/>
              </a:solidFill>
            </a:endParaRPr>
          </a:p>
        </p:txBody>
      </p:sp>
      <p:sp>
        <p:nvSpPr>
          <p:cNvPr id="17" name="Rectangle: Rounded Corners 14">
            <a:extLst>
              <a:ext uri="{FF2B5EF4-FFF2-40B4-BE49-F238E27FC236}">
                <a16:creationId xmlns:a16="http://schemas.microsoft.com/office/drawing/2014/main" id="{F35FD078-749D-BBAF-9C7D-7E38F76144D3}"/>
              </a:ext>
            </a:extLst>
          </p:cNvPr>
          <p:cNvSpPr/>
          <p:nvPr/>
        </p:nvSpPr>
        <p:spPr>
          <a:xfrm>
            <a:off x="8032421" y="2819979"/>
            <a:ext cx="3590785" cy="960464"/>
          </a:xfrm>
          <a:prstGeom prst="round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R="0" lvl="0" algn="l" defTabSz="609585" rtl="0" eaLnBrk="1" fontAlgn="auto" latinLnBrk="0" hangingPunct="1">
              <a:lnSpc>
                <a:spcPct val="150000"/>
              </a:lnSpc>
              <a:spcBef>
                <a:spcPts val="0"/>
              </a:spcBef>
              <a:spcAft>
                <a:spcPts val="0"/>
              </a:spcAft>
              <a:buClrTx/>
              <a:buSzTx/>
              <a:tabLst/>
              <a:defRPr/>
            </a:pPr>
            <a:r>
              <a:rPr lang="en-US" sz="2000">
                <a:solidFill>
                  <a:srgbClr val="002664"/>
                </a:solidFill>
                <a:latin typeface="Arial" panose="020B0604020202020204"/>
              </a:rPr>
              <a:t>a) non-investigable</a:t>
            </a:r>
            <a:endParaRPr kumimoji="0" lang="en-AU" sz="2000" b="0" i="0" u="none" strike="noStrike" kern="1200" cap="none" spc="0" normalizeH="0" baseline="0" noProof="0">
              <a:ln>
                <a:noFill/>
              </a:ln>
              <a:solidFill>
                <a:srgbClr val="002664"/>
              </a:solidFill>
              <a:effectLst/>
              <a:uLnTx/>
              <a:uFillTx/>
              <a:latin typeface="Arial" panose="020B0604020202020204"/>
              <a:ea typeface="+mn-ea"/>
              <a:cs typeface="+mn-cs"/>
            </a:endParaRPr>
          </a:p>
        </p:txBody>
      </p:sp>
      <p:sp>
        <p:nvSpPr>
          <p:cNvPr id="19" name="Rectangle: Rounded Corners 20">
            <a:extLst>
              <a:ext uri="{FF2B5EF4-FFF2-40B4-BE49-F238E27FC236}">
                <a16:creationId xmlns:a16="http://schemas.microsoft.com/office/drawing/2014/main" id="{F1DA6452-8B79-19A0-C6B7-189B4A93543D}"/>
              </a:ext>
            </a:extLst>
          </p:cNvPr>
          <p:cNvSpPr/>
          <p:nvPr/>
        </p:nvSpPr>
        <p:spPr>
          <a:xfrm>
            <a:off x="8031102" y="4128776"/>
            <a:ext cx="3592104" cy="960464"/>
          </a:xfrm>
          <a:prstGeom prst="round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R="0" lvl="0" algn="l" defTabSz="609585" rtl="0" eaLnBrk="1" fontAlgn="auto" latinLnBrk="0" hangingPunct="1">
              <a:lnSpc>
                <a:spcPct val="150000"/>
              </a:lnSpc>
              <a:spcBef>
                <a:spcPts val="0"/>
              </a:spcBef>
              <a:spcAft>
                <a:spcPts val="0"/>
              </a:spcAft>
              <a:buClrTx/>
              <a:buSzTx/>
              <a:tabLst/>
              <a:defRPr/>
            </a:pPr>
            <a:r>
              <a:rPr lang="en-US" sz="2000">
                <a:solidFill>
                  <a:srgbClr val="002664"/>
                </a:solidFill>
                <a:latin typeface="Arial" panose="020B0604020202020204"/>
              </a:rPr>
              <a:t>b) investigable</a:t>
            </a:r>
            <a:endParaRPr kumimoji="0" lang="en-AU" sz="2000" b="0" i="0" u="none" strike="noStrike" kern="1200" cap="none" spc="0" normalizeH="0" baseline="0" noProof="0">
              <a:ln>
                <a:noFill/>
              </a:ln>
              <a:solidFill>
                <a:srgbClr val="00266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27280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00976 0.02917 L 0.12839 0.17361 " pathEditMode="relative" rAng="0" ptsTypes="AA">
                                      <p:cBhvr>
                                        <p:cTn id="6" dur="2000" fill="hold"/>
                                        <p:tgtEl>
                                          <p:spTgt spid="13"/>
                                        </p:tgtEl>
                                        <p:attrNameLst>
                                          <p:attrName>ppt_x</p:attrName>
                                          <p:attrName>ppt_y</p:attrName>
                                        </p:attrNameLst>
                                      </p:cBhvr>
                                      <p:rCtr x="6901" y="7222"/>
                                    </p:animMotion>
                                  </p:childTnLst>
                                </p:cTn>
                              </p:par>
                            </p:childTnLst>
                          </p:cTn>
                        </p:par>
                      </p:childTnLst>
                    </p:cTn>
                  </p:par>
                </p:childTnLst>
              </p:cTn>
              <p:nextCondLst>
                <p:cond evt="onClick" delay="0">
                  <p:tgtEl>
                    <p:spTgt spid="13"/>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2.08333E-7 -3.33333E-6 L 0.13685 -0.16458 " pathEditMode="relative" rAng="0" ptsTypes="AA">
                                      <p:cBhvr>
                                        <p:cTn id="11" dur="2000" fill="hold"/>
                                        <p:tgtEl>
                                          <p:spTgt spid="15"/>
                                        </p:tgtEl>
                                        <p:attrNameLst>
                                          <p:attrName>ppt_x</p:attrName>
                                          <p:attrName>ppt_y</p:attrName>
                                        </p:attrNameLst>
                                      </p:cBhvr>
                                      <p:rCtr x="6836" y="-8241"/>
                                    </p:animMotion>
                                  </p:childTnLst>
                                </p:cTn>
                              </p:par>
                            </p:childTnLst>
                          </p:cTn>
                        </p:par>
                      </p:childTnLst>
                    </p:cTn>
                  </p:par>
                </p:childTnLst>
              </p:cTn>
              <p:nextCondLst>
                <p:cond evt="onClick" delay="0">
                  <p:tgtEl>
                    <p:spTgt spid="15"/>
                  </p:tgtEl>
                </p:cond>
              </p:nextCondLst>
            </p:seq>
          </p:childTnLst>
        </p:cTn>
      </p:par>
    </p:tnLst>
    <p:bldLst>
      <p:bldP spid="13"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401A8-4C6B-E60C-2EDA-4AEF32F6FF5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C28311-BF1A-5A33-5E0D-49D33C0BFB8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15</a:t>
            </a:fld>
            <a:endParaRPr lang="en-AU"/>
          </a:p>
        </p:txBody>
      </p:sp>
      <p:sp>
        <p:nvSpPr>
          <p:cNvPr id="5" name="Title 4">
            <a:extLst>
              <a:ext uri="{FF2B5EF4-FFF2-40B4-BE49-F238E27FC236}">
                <a16:creationId xmlns:a16="http://schemas.microsoft.com/office/drawing/2014/main" id="{5F7C60CA-E822-F8FF-F906-0C6134B19403}"/>
              </a:ext>
            </a:extLst>
          </p:cNvPr>
          <p:cNvSpPr>
            <a:spLocks noGrp="1"/>
          </p:cNvSpPr>
          <p:nvPr>
            <p:ph type="title"/>
          </p:nvPr>
        </p:nvSpPr>
        <p:spPr/>
        <p:txBody>
          <a:bodyPr/>
          <a:lstStyle/>
          <a:p>
            <a:r>
              <a:rPr lang="en-AU">
                <a:cs typeface="Arial"/>
              </a:rPr>
              <a:t>1.2 Hypothesis testing</a:t>
            </a:r>
          </a:p>
        </p:txBody>
      </p:sp>
      <p:sp>
        <p:nvSpPr>
          <p:cNvPr id="6" name="Text Placeholder 5">
            <a:extLst>
              <a:ext uri="{FF2B5EF4-FFF2-40B4-BE49-F238E27FC236}">
                <a16:creationId xmlns:a16="http://schemas.microsoft.com/office/drawing/2014/main" id="{29CA15F2-2300-A3C9-4764-F750AFD5CE86}"/>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1C21FAC2-B4D1-5349-1656-D6BC6E914184}"/>
              </a:ext>
            </a:extLst>
          </p:cNvPr>
          <p:cNvGraphicFramePr>
            <a:graphicFrameLocks noGrp="1"/>
          </p:cNvGraphicFramePr>
          <p:nvPr>
            <p:extLst>
              <p:ext uri="{D42A27DB-BD31-4B8C-83A1-F6EECF244321}">
                <p14:modId xmlns:p14="http://schemas.microsoft.com/office/powerpoint/2010/main" val="2172935766"/>
              </p:ext>
            </p:extLst>
          </p:nvPr>
        </p:nvGraphicFramePr>
        <p:xfrm>
          <a:off x="262387" y="1718307"/>
          <a:ext cx="11667226" cy="4601041"/>
        </p:xfrm>
        <a:graphic>
          <a:graphicData uri="http://schemas.openxmlformats.org/drawingml/2006/table">
            <a:tbl>
              <a:tblPr firstRow="1">
                <a:tableStyleId>{B301B821-A1FF-4177-AEE7-76D212191A09}</a:tableStyleId>
              </a:tblPr>
              <a:tblGrid>
                <a:gridCol w="3457206">
                  <a:extLst>
                    <a:ext uri="{9D8B030D-6E8A-4147-A177-3AD203B41FA5}">
                      <a16:colId xmlns:a16="http://schemas.microsoft.com/office/drawing/2014/main" val="3623447875"/>
                    </a:ext>
                  </a:extLst>
                </a:gridCol>
                <a:gridCol w="8210020">
                  <a:extLst>
                    <a:ext uri="{9D8B030D-6E8A-4147-A177-3AD203B41FA5}">
                      <a16:colId xmlns:a16="http://schemas.microsoft.com/office/drawing/2014/main" val="3573327086"/>
                    </a:ext>
                  </a:extLst>
                </a:gridCol>
              </a:tblGrid>
              <a:tr h="404961">
                <a:tc>
                  <a:txBody>
                    <a:bodyPr/>
                    <a:lstStyle/>
                    <a:p>
                      <a:r>
                        <a:rPr lang="en-AU" sz="1800" dirty="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083194">
                <a:tc>
                  <a:txBody>
                    <a:bodyPr/>
                    <a:lstStyle/>
                    <a:p>
                      <a:pPr marL="285750" indent="-285750">
                        <a:lnSpc>
                          <a:spcPct val="150000"/>
                        </a:lnSpc>
                        <a:buFont typeface="Arial" panose="020B0604020202020204" pitchFamily="34" charset="0"/>
                        <a:buChar char="•"/>
                      </a:pPr>
                      <a:r>
                        <a:rPr lang="en-AU" sz="1800" dirty="0">
                          <a:latin typeface="Arial" panose="020B0604020202020204" pitchFamily="34" charset="0"/>
                          <a:cs typeface="Arial" panose="020B0604020202020204" pitchFamily="34" charset="0"/>
                        </a:rPr>
                        <a:t>how scientific knowledge is verified through testing questions and claims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kern="1200" dirty="0">
                          <a:solidFill>
                            <a:schemeClr val="dk1"/>
                          </a:solidFill>
                          <a:effectLst/>
                          <a:latin typeface="+mn-lt"/>
                          <a:ea typeface="+mn-ea"/>
                          <a:cs typeface="+mn-cs"/>
                        </a:rPr>
                        <a:t>describe how scientific knowledge is verified and refined using peer review</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define ‘hypothesis’ and ‘hypothesis testing’</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kern="1200" dirty="0">
                          <a:solidFill>
                            <a:schemeClr val="dk1"/>
                          </a:solidFill>
                          <a:effectLst/>
                          <a:latin typeface="+mn-lt"/>
                          <a:ea typeface="+mn-ea"/>
                          <a:cs typeface="+mn-cs"/>
                        </a:rPr>
                        <a:t>describe how new evidence can be used to revise hypotheses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generate a scientific hypothesis from an investigable question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the independent, dependent and controlled variables in an investigation and determine the data needed to verify a hypothesis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kern="1200" dirty="0">
                          <a:solidFill>
                            <a:schemeClr val="dk1"/>
                          </a:solidFill>
                          <a:effectLst/>
                          <a:latin typeface="+mn-lt"/>
                          <a:ea typeface="+mn-ea"/>
                          <a:cs typeface="+mn-cs"/>
                        </a:rPr>
                        <a:t>test a hypothesis in an investigation</a:t>
                      </a: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407482">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a:latin typeface="Arial" panose="020B0604020202020204" pitchFamily="34" charset="0"/>
                          <a:cs typeface="Arial" panose="020B0604020202020204" pitchFamily="34" charset="0"/>
                        </a:rPr>
                        <a:t>to analyse data from investigations.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5113" marR="0" lvl="0" indent="-265113"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determine if the data collected in an investigation supports or refutes a hypothesis</a:t>
                      </a:r>
                    </a:p>
                    <a:p>
                      <a:pPr marL="265113" marR="0" lvl="0" indent="-265113"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draw an appropriate evidence-based conclusion to an investigation.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6034635"/>
                  </a:ext>
                </a:extLst>
              </a:tr>
            </a:tbl>
          </a:graphicData>
        </a:graphic>
      </p:graphicFrame>
    </p:spTree>
    <p:extLst>
      <p:ext uri="{BB962C8B-B14F-4D97-AF65-F5344CB8AC3E}">
        <p14:creationId xmlns:p14="http://schemas.microsoft.com/office/powerpoint/2010/main" val="1378220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F0D43-2C4F-23DD-0C9C-CC05CFA1F43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0320C8-EDDB-3056-F5F2-A9EAC8512C4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a:p>
        </p:txBody>
      </p:sp>
      <p:sp>
        <p:nvSpPr>
          <p:cNvPr id="3" name="Title 2">
            <a:extLst>
              <a:ext uri="{FF2B5EF4-FFF2-40B4-BE49-F238E27FC236}">
                <a16:creationId xmlns:a16="http://schemas.microsoft.com/office/drawing/2014/main" id="{BBD2F259-1C4E-E6F2-969C-C455F4F8354C}"/>
              </a:ext>
            </a:extLst>
          </p:cNvPr>
          <p:cNvSpPr>
            <a:spLocks noGrp="1"/>
          </p:cNvSpPr>
          <p:nvPr>
            <p:ph type="title"/>
          </p:nvPr>
        </p:nvSpPr>
        <p:spPr/>
        <p:txBody>
          <a:bodyPr/>
          <a:lstStyle/>
          <a:p>
            <a:r>
              <a:rPr lang="en-AU" dirty="0"/>
              <a:t>1.2 The peer review process (1 of 2)</a:t>
            </a:r>
          </a:p>
        </p:txBody>
      </p:sp>
      <p:sp>
        <p:nvSpPr>
          <p:cNvPr id="5" name="TextBox 4">
            <a:extLst>
              <a:ext uri="{FF2B5EF4-FFF2-40B4-BE49-F238E27FC236}">
                <a16:creationId xmlns:a16="http://schemas.microsoft.com/office/drawing/2014/main" id="{2B53A35E-A76C-D264-CE08-0438F89218C8}"/>
              </a:ext>
            </a:extLst>
          </p:cNvPr>
          <p:cNvSpPr txBox="1"/>
          <p:nvPr/>
        </p:nvSpPr>
        <p:spPr>
          <a:xfrm>
            <a:off x="348000" y="1619571"/>
            <a:ext cx="4103649" cy="5023317"/>
          </a:xfrm>
          <a:prstGeom prst="rect">
            <a:avLst/>
          </a:prstGeom>
          <a:noFill/>
        </p:spPr>
        <p:txBody>
          <a:bodyPr wrap="square" lIns="0" tIns="0" rIns="0" bIns="0" rtlCol="0">
            <a:noAutofit/>
          </a:bodyPr>
          <a:lstStyle/>
          <a:p>
            <a:pPr marL="342900" indent="-342900" algn="l">
              <a:lnSpc>
                <a:spcPct val="150000"/>
              </a:lnSpc>
              <a:buAutoNum type="arabicPeriod"/>
            </a:pPr>
            <a:r>
              <a:rPr lang="en-AU" sz="1800"/>
              <a:t>Summarise the peer review process in 4 steps.</a:t>
            </a:r>
          </a:p>
          <a:p>
            <a:pPr marL="342900" indent="-342900" algn="l">
              <a:lnSpc>
                <a:spcPct val="150000"/>
              </a:lnSpc>
              <a:buAutoNum type="arabicPeriod"/>
            </a:pPr>
            <a:r>
              <a:rPr lang="en-AU" sz="1800"/>
              <a:t>Describe how scientific knowledge is verified and refined using peer review, </a:t>
            </a:r>
          </a:p>
          <a:p>
            <a:pPr marL="342900" indent="-342900" algn="l">
              <a:lnSpc>
                <a:spcPct val="150000"/>
              </a:lnSpc>
              <a:buAutoNum type="arabicPeriod"/>
            </a:pPr>
            <a:endParaRPr lang="en-AU" sz="1800"/>
          </a:p>
        </p:txBody>
      </p:sp>
      <p:pic>
        <p:nvPicPr>
          <p:cNvPr id="4" name="Online Media 3" title="Peer Review in 3 Minutes">
            <a:hlinkClick r:id="" action="ppaction://media"/>
            <a:extLst>
              <a:ext uri="{FF2B5EF4-FFF2-40B4-BE49-F238E27FC236}">
                <a16:creationId xmlns:a16="http://schemas.microsoft.com/office/drawing/2014/main" id="{5CF9AD21-3585-45B6-4E00-D1CED90E2A55}"/>
              </a:ext>
            </a:extLst>
          </p:cNvPr>
          <p:cNvPicPr>
            <a:picLocks noRot="1" noChangeAspect="1"/>
          </p:cNvPicPr>
          <p:nvPr>
            <a:videoFile r:link="rId1"/>
          </p:nvPr>
        </p:nvPicPr>
        <p:blipFill>
          <a:blip r:embed="rId4"/>
          <a:stretch>
            <a:fillRect/>
          </a:stretch>
        </p:blipFill>
        <p:spPr>
          <a:xfrm>
            <a:off x="4499500" y="990599"/>
            <a:ext cx="6940063" cy="5205047"/>
          </a:xfrm>
          <a:prstGeom prst="rect">
            <a:avLst/>
          </a:prstGeom>
        </p:spPr>
      </p:pic>
      <p:sp>
        <p:nvSpPr>
          <p:cNvPr id="11" name="TextBox 10">
            <a:extLst>
              <a:ext uri="{FF2B5EF4-FFF2-40B4-BE49-F238E27FC236}">
                <a16:creationId xmlns:a16="http://schemas.microsoft.com/office/drawing/2014/main" id="{ABA5756D-FA9C-0963-63AC-9BF6F470B919}"/>
              </a:ext>
            </a:extLst>
          </p:cNvPr>
          <p:cNvSpPr txBox="1"/>
          <p:nvPr/>
        </p:nvSpPr>
        <p:spPr>
          <a:xfrm>
            <a:off x="6142893" y="6280644"/>
            <a:ext cx="6096000" cy="461665"/>
          </a:xfrm>
          <a:prstGeom prst="rect">
            <a:avLst/>
          </a:prstGeom>
          <a:noFill/>
        </p:spPr>
        <p:txBody>
          <a:bodyPr wrap="square">
            <a:spAutoFit/>
          </a:bodyPr>
          <a:lstStyle/>
          <a:p>
            <a:pPr algn="l"/>
            <a:r>
              <a:rPr lang="en-AU" sz="2400">
                <a:hlinkClick r:id="rId5"/>
              </a:rPr>
              <a:t>Peer Review in 3 Minutes (3:15)</a:t>
            </a:r>
            <a:endParaRPr lang="en-AU" sz="2400"/>
          </a:p>
        </p:txBody>
      </p:sp>
    </p:spTree>
    <p:extLst>
      <p:ext uri="{BB962C8B-B14F-4D97-AF65-F5344CB8AC3E}">
        <p14:creationId xmlns:p14="http://schemas.microsoft.com/office/powerpoint/2010/main" val="344088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DD34A6-3F91-3D9D-E198-137A9626B5B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a:p>
        </p:txBody>
      </p:sp>
      <p:sp>
        <p:nvSpPr>
          <p:cNvPr id="3" name="Title 2">
            <a:extLst>
              <a:ext uri="{FF2B5EF4-FFF2-40B4-BE49-F238E27FC236}">
                <a16:creationId xmlns:a16="http://schemas.microsoft.com/office/drawing/2014/main" id="{C8E18D0F-C692-FB38-85F6-37033D077BCF}"/>
              </a:ext>
            </a:extLst>
          </p:cNvPr>
          <p:cNvSpPr>
            <a:spLocks noGrp="1"/>
          </p:cNvSpPr>
          <p:nvPr>
            <p:ph type="title"/>
          </p:nvPr>
        </p:nvSpPr>
        <p:spPr/>
        <p:txBody>
          <a:bodyPr/>
          <a:lstStyle/>
          <a:p>
            <a:r>
              <a:rPr lang="en-AU" dirty="0"/>
              <a:t>1.2 The peer review process (2 of 2)</a:t>
            </a:r>
          </a:p>
        </p:txBody>
      </p:sp>
      <p:sp>
        <p:nvSpPr>
          <p:cNvPr id="6" name="Rectangle: Rounded Corners 5">
            <a:extLst>
              <a:ext uri="{FF2B5EF4-FFF2-40B4-BE49-F238E27FC236}">
                <a16:creationId xmlns:a16="http://schemas.microsoft.com/office/drawing/2014/main" id="{3B2222FD-6F0F-B718-C770-B58328BCAA55}"/>
              </a:ext>
            </a:extLst>
          </p:cNvPr>
          <p:cNvSpPr/>
          <p:nvPr/>
        </p:nvSpPr>
        <p:spPr>
          <a:xfrm>
            <a:off x="1507524" y="1705232"/>
            <a:ext cx="9267568" cy="7661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503999" rtlCol="0" anchor="ctr"/>
          <a:lstStyle/>
          <a:p>
            <a:r>
              <a:rPr lang="en-AU" sz="2200" dirty="0"/>
              <a:t>Scientists submit their research report to a peer-reviewed journal</a:t>
            </a:r>
          </a:p>
        </p:txBody>
      </p:sp>
      <p:sp>
        <p:nvSpPr>
          <p:cNvPr id="7" name="Rectangle: Rounded Corners 6">
            <a:extLst>
              <a:ext uri="{FF2B5EF4-FFF2-40B4-BE49-F238E27FC236}">
                <a16:creationId xmlns:a16="http://schemas.microsoft.com/office/drawing/2014/main" id="{7CC7B254-FFF4-BC1E-3CAC-EA047C144735}"/>
              </a:ext>
            </a:extLst>
          </p:cNvPr>
          <p:cNvSpPr/>
          <p:nvPr/>
        </p:nvSpPr>
        <p:spPr>
          <a:xfrm>
            <a:off x="1507524" y="2861260"/>
            <a:ext cx="9267568" cy="7661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503999" rtlCol="0" anchor="ctr"/>
          <a:lstStyle/>
          <a:p>
            <a:r>
              <a:rPr lang="en-AU" sz="2200"/>
              <a:t>Experts in the field review it for accuracy and methods used</a:t>
            </a:r>
          </a:p>
        </p:txBody>
      </p:sp>
      <p:sp>
        <p:nvSpPr>
          <p:cNvPr id="9" name="Rectangle: Rounded Corners 8">
            <a:extLst>
              <a:ext uri="{FF2B5EF4-FFF2-40B4-BE49-F238E27FC236}">
                <a16:creationId xmlns:a16="http://schemas.microsoft.com/office/drawing/2014/main" id="{0D7976A5-B4A2-9D46-5DF3-B57842D385E4}"/>
              </a:ext>
            </a:extLst>
          </p:cNvPr>
          <p:cNvSpPr/>
          <p:nvPr/>
        </p:nvSpPr>
        <p:spPr>
          <a:xfrm>
            <a:off x="1507524" y="4042001"/>
            <a:ext cx="9267568" cy="7661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503999" rtlCol="0" anchor="ctr"/>
          <a:lstStyle/>
          <a:p>
            <a:r>
              <a:rPr lang="en-AU" sz="2200"/>
              <a:t>Feedback is provided either to accept, revise or reject the report</a:t>
            </a:r>
          </a:p>
        </p:txBody>
      </p:sp>
      <p:sp>
        <p:nvSpPr>
          <p:cNvPr id="10" name="Rectangle: Rounded Corners 9">
            <a:extLst>
              <a:ext uri="{FF2B5EF4-FFF2-40B4-BE49-F238E27FC236}">
                <a16:creationId xmlns:a16="http://schemas.microsoft.com/office/drawing/2014/main" id="{575B9147-2161-7C1B-5D3D-537ED29DB326}"/>
              </a:ext>
            </a:extLst>
          </p:cNvPr>
          <p:cNvSpPr/>
          <p:nvPr/>
        </p:nvSpPr>
        <p:spPr>
          <a:xfrm>
            <a:off x="1507524" y="5208461"/>
            <a:ext cx="9267568" cy="76611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503999" rtlCol="0" anchor="ctr"/>
          <a:lstStyle/>
          <a:p>
            <a:r>
              <a:rPr lang="en-AU" sz="2200"/>
              <a:t>The report is published in the journal </a:t>
            </a:r>
          </a:p>
        </p:txBody>
      </p:sp>
    </p:spTree>
    <p:extLst>
      <p:ext uri="{BB962C8B-B14F-4D97-AF65-F5344CB8AC3E}">
        <p14:creationId xmlns:p14="http://schemas.microsoft.com/office/powerpoint/2010/main" val="169978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CF3B2-0981-80BF-4462-769B1A1C607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8435AB-A651-5B69-A101-8CA4BC3EAB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a:p>
        </p:txBody>
      </p:sp>
      <p:sp>
        <p:nvSpPr>
          <p:cNvPr id="3" name="Title 2">
            <a:extLst>
              <a:ext uri="{FF2B5EF4-FFF2-40B4-BE49-F238E27FC236}">
                <a16:creationId xmlns:a16="http://schemas.microsoft.com/office/drawing/2014/main" id="{9BEA9545-8FD0-36B2-93EF-9B7B0972E2F6}"/>
              </a:ext>
            </a:extLst>
          </p:cNvPr>
          <p:cNvSpPr>
            <a:spLocks noGrp="1"/>
          </p:cNvSpPr>
          <p:nvPr>
            <p:ph type="title"/>
          </p:nvPr>
        </p:nvSpPr>
        <p:spPr/>
        <p:txBody>
          <a:bodyPr/>
          <a:lstStyle/>
          <a:p>
            <a:r>
              <a:rPr lang="en-AU" dirty="0"/>
              <a:t>1.2 Check for understanding 1</a:t>
            </a:r>
          </a:p>
        </p:txBody>
      </p:sp>
      <p:sp>
        <p:nvSpPr>
          <p:cNvPr id="4" name="Text Placeholder 3">
            <a:extLst>
              <a:ext uri="{FF2B5EF4-FFF2-40B4-BE49-F238E27FC236}">
                <a16:creationId xmlns:a16="http://schemas.microsoft.com/office/drawing/2014/main" id="{C59E7DAB-95B0-90DD-8703-9E8FBEE053C8}"/>
              </a:ext>
            </a:extLst>
          </p:cNvPr>
          <p:cNvSpPr>
            <a:spLocks noGrp="1"/>
          </p:cNvSpPr>
          <p:nvPr>
            <p:ph type="body" sz="quarter" idx="18"/>
          </p:nvPr>
        </p:nvSpPr>
        <p:spPr/>
        <p:txBody>
          <a:bodyPr/>
          <a:lstStyle/>
          <a:p>
            <a:r>
              <a:rPr lang="en-AU" dirty="0"/>
              <a:t>Peer review</a:t>
            </a:r>
          </a:p>
        </p:txBody>
      </p:sp>
      <p:sp>
        <p:nvSpPr>
          <p:cNvPr id="5" name="Text Placeholder 6">
            <a:extLst>
              <a:ext uri="{FF2B5EF4-FFF2-40B4-BE49-F238E27FC236}">
                <a16:creationId xmlns:a16="http://schemas.microsoft.com/office/drawing/2014/main" id="{AB9FD97C-52C7-0ADF-65D3-68EECDDD08FC}"/>
              </a:ext>
            </a:extLst>
          </p:cNvPr>
          <p:cNvSpPr txBox="1">
            <a:spLocks/>
          </p:cNvSpPr>
          <p:nvPr/>
        </p:nvSpPr>
        <p:spPr>
          <a:xfrm>
            <a:off x="354000" y="1845630"/>
            <a:ext cx="11484000" cy="45154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r>
              <a:rPr lang="en-AU" sz="1800" b="1" dirty="0"/>
              <a:t>Which of these is true of the peer review process? (Select all that apply)</a:t>
            </a:r>
          </a:p>
          <a:p>
            <a:pPr marL="457200" indent="-457200">
              <a:lnSpc>
                <a:spcPct val="200000"/>
              </a:lnSpc>
              <a:buAutoNum type="alphaUcPeriod"/>
            </a:pPr>
            <a:r>
              <a:rPr lang="en-AU" sz="1800" dirty="0"/>
              <a:t>Experts who peer-review scientific manuscripts work in the same field as the authors.</a:t>
            </a:r>
          </a:p>
          <a:p>
            <a:pPr marL="457200" indent="-457200">
              <a:lnSpc>
                <a:spcPct val="200000"/>
              </a:lnSpc>
              <a:buAutoNum type="alphaUcPeriod"/>
            </a:pPr>
            <a:r>
              <a:rPr lang="en-AU" sz="1800" dirty="0"/>
              <a:t>Peer review ensures the research is free from any mistakes.</a:t>
            </a:r>
          </a:p>
          <a:p>
            <a:pPr marL="457200" indent="-457200">
              <a:lnSpc>
                <a:spcPct val="200000"/>
              </a:lnSpc>
              <a:buAutoNum type="alphaUcPeriod"/>
            </a:pPr>
            <a:r>
              <a:rPr lang="en-AU" sz="1800" dirty="0"/>
              <a:t>Peer review happens before most research is published in journals.</a:t>
            </a:r>
          </a:p>
          <a:p>
            <a:pPr marL="457200" indent="-457200">
              <a:lnSpc>
                <a:spcPct val="200000"/>
              </a:lnSpc>
              <a:buAutoNum type="alphaUcPeriod"/>
            </a:pPr>
            <a:r>
              <a:rPr lang="en-AU" sz="1800" dirty="0"/>
              <a:t>Peer review can lead researchers to improve their methods or explanations.</a:t>
            </a:r>
          </a:p>
          <a:p>
            <a:pPr marL="457200" indent="-457200">
              <a:lnSpc>
                <a:spcPct val="200000"/>
              </a:lnSpc>
              <a:buAutoNum type="alphaUcPeriod"/>
            </a:pPr>
            <a:r>
              <a:rPr lang="en-AU" sz="1800" dirty="0"/>
              <a:t>Peer review means the public can comment on whether the research is useful.</a:t>
            </a:r>
          </a:p>
        </p:txBody>
      </p:sp>
    </p:spTree>
    <p:extLst>
      <p:ext uri="{BB962C8B-B14F-4D97-AF65-F5344CB8AC3E}">
        <p14:creationId xmlns:p14="http://schemas.microsoft.com/office/powerpoint/2010/main" val="2727309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5">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E5E2FB-4849-753C-335B-3F137099F00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a:p>
        </p:txBody>
      </p:sp>
      <p:sp>
        <p:nvSpPr>
          <p:cNvPr id="3" name="Title 2">
            <a:extLst>
              <a:ext uri="{FF2B5EF4-FFF2-40B4-BE49-F238E27FC236}">
                <a16:creationId xmlns:a16="http://schemas.microsoft.com/office/drawing/2014/main" id="{C95CA718-F7E2-08C5-859A-864C4AAD3C3D}"/>
              </a:ext>
            </a:extLst>
          </p:cNvPr>
          <p:cNvSpPr>
            <a:spLocks noGrp="1"/>
          </p:cNvSpPr>
          <p:nvPr>
            <p:ph type="title"/>
          </p:nvPr>
        </p:nvSpPr>
        <p:spPr/>
        <p:txBody>
          <a:bodyPr/>
          <a:lstStyle/>
          <a:p>
            <a:r>
              <a:rPr lang="en-AU"/>
              <a:t>1.2 What is a hypothesis?</a:t>
            </a:r>
          </a:p>
        </p:txBody>
      </p:sp>
      <p:sp>
        <p:nvSpPr>
          <p:cNvPr id="4" name="Rectangle: Rounded Corners 3">
            <a:extLst>
              <a:ext uri="{FF2B5EF4-FFF2-40B4-BE49-F238E27FC236}">
                <a16:creationId xmlns:a16="http://schemas.microsoft.com/office/drawing/2014/main" id="{2AC7F715-5EAD-FC0F-2F87-E4B1AC8AC78D}"/>
              </a:ext>
            </a:extLst>
          </p:cNvPr>
          <p:cNvSpPr/>
          <p:nvPr/>
        </p:nvSpPr>
        <p:spPr>
          <a:xfrm>
            <a:off x="1551708" y="1594466"/>
            <a:ext cx="9088584" cy="1576448"/>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lnSpc>
                <a:spcPct val="150000"/>
              </a:lnSpc>
            </a:pPr>
            <a:r>
              <a:rPr lang="en-AU" sz="1800" dirty="0"/>
              <a:t>A hypothesis is a </a:t>
            </a:r>
            <a:r>
              <a:rPr lang="en-AU" sz="1800" b="1" dirty="0"/>
              <a:t>tentative explanation </a:t>
            </a:r>
            <a:r>
              <a:rPr lang="en-AU" sz="1800" dirty="0"/>
              <a:t>or </a:t>
            </a:r>
            <a:r>
              <a:rPr lang="en-AU" sz="1800" b="1" dirty="0"/>
              <a:t>idea</a:t>
            </a:r>
            <a:r>
              <a:rPr lang="en-AU" sz="1800" dirty="0"/>
              <a:t> based on available </a:t>
            </a:r>
            <a:r>
              <a:rPr lang="en-AU" sz="1800" b="1" dirty="0"/>
              <a:t>evidence </a:t>
            </a:r>
            <a:r>
              <a:rPr lang="en-AU" sz="1800" dirty="0"/>
              <a:t>that scientists </a:t>
            </a:r>
            <a:r>
              <a:rPr lang="en-AU" sz="1800" b="1" dirty="0"/>
              <a:t>test</a:t>
            </a:r>
            <a:r>
              <a:rPr lang="en-AU" sz="1800" dirty="0"/>
              <a:t> through </a:t>
            </a:r>
            <a:r>
              <a:rPr lang="en-AU" sz="1800" b="1" dirty="0"/>
              <a:t>investigation.</a:t>
            </a:r>
          </a:p>
        </p:txBody>
      </p:sp>
      <p:sp>
        <p:nvSpPr>
          <p:cNvPr id="9" name="TextBox 8">
            <a:extLst>
              <a:ext uri="{FF2B5EF4-FFF2-40B4-BE49-F238E27FC236}">
                <a16:creationId xmlns:a16="http://schemas.microsoft.com/office/drawing/2014/main" id="{9433A0E6-E0AC-3C76-CB51-D4DE15025827}"/>
              </a:ext>
            </a:extLst>
          </p:cNvPr>
          <p:cNvSpPr txBox="1"/>
          <p:nvPr/>
        </p:nvSpPr>
        <p:spPr>
          <a:xfrm>
            <a:off x="1678381" y="3429000"/>
            <a:ext cx="8645696" cy="1668405"/>
          </a:xfrm>
          <a:prstGeom prst="rect">
            <a:avLst/>
          </a:prstGeom>
          <a:noFill/>
        </p:spPr>
        <p:txBody>
          <a:bodyPr wrap="square">
            <a:spAutoFit/>
          </a:bodyPr>
          <a:lstStyle/>
          <a:p>
            <a:pPr>
              <a:lnSpc>
                <a:spcPct val="200000"/>
              </a:lnSpc>
            </a:pPr>
            <a:r>
              <a:rPr lang="en-AU" sz="1800" b="1"/>
              <a:t>If, then, because hypothesis scaffold:</a:t>
            </a:r>
          </a:p>
          <a:p>
            <a:pPr>
              <a:lnSpc>
                <a:spcPct val="200000"/>
              </a:lnSpc>
            </a:pPr>
            <a:r>
              <a:rPr lang="en-AU" sz="1800" b="1"/>
              <a:t>If </a:t>
            </a:r>
            <a:r>
              <a:rPr lang="en-AU" sz="1800"/>
              <a:t>the </a:t>
            </a:r>
            <a:r>
              <a:rPr lang="en-AU" sz="1800" u="sng"/>
              <a:t>(independent variable) </a:t>
            </a:r>
            <a:r>
              <a:rPr lang="en-AU" sz="1800"/>
              <a:t>is </a:t>
            </a:r>
            <a:r>
              <a:rPr lang="en-AU" sz="1800" u="sng"/>
              <a:t>(increased/decreased)</a:t>
            </a:r>
            <a:r>
              <a:rPr lang="en-AU" sz="1800"/>
              <a:t>, </a:t>
            </a:r>
            <a:r>
              <a:rPr lang="en-AU" sz="1800" b="1"/>
              <a:t>then</a:t>
            </a:r>
            <a:r>
              <a:rPr lang="en-AU" sz="1800"/>
              <a:t> the </a:t>
            </a:r>
            <a:r>
              <a:rPr lang="en-AU" sz="1800" u="sng"/>
              <a:t>(dependent variable)</a:t>
            </a:r>
            <a:r>
              <a:rPr lang="en-AU" sz="1800"/>
              <a:t> will </a:t>
            </a:r>
            <a:r>
              <a:rPr lang="en-AU" sz="1800" u="sng"/>
              <a:t>(increase/decrease)</a:t>
            </a:r>
            <a:r>
              <a:rPr lang="en-AU" sz="1800"/>
              <a:t> </a:t>
            </a:r>
            <a:r>
              <a:rPr lang="en-AU" sz="1800" b="1"/>
              <a:t>because</a:t>
            </a:r>
            <a:r>
              <a:rPr lang="en-AU" sz="1800"/>
              <a:t> ________________________.</a:t>
            </a:r>
          </a:p>
        </p:txBody>
      </p:sp>
    </p:spTree>
    <p:extLst>
      <p:ext uri="{BB962C8B-B14F-4D97-AF65-F5344CB8AC3E}">
        <p14:creationId xmlns:p14="http://schemas.microsoft.com/office/powerpoint/2010/main" val="321060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B316B-CA8C-5033-912C-7CFC22CE1E6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EDB2FC-9ABD-1861-2672-AABDB95DD47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20</a:t>
            </a:fld>
            <a:endParaRPr lang="en-AU"/>
          </a:p>
        </p:txBody>
      </p:sp>
      <p:sp>
        <p:nvSpPr>
          <p:cNvPr id="3" name="Title 2">
            <a:extLst>
              <a:ext uri="{FF2B5EF4-FFF2-40B4-BE49-F238E27FC236}">
                <a16:creationId xmlns:a16="http://schemas.microsoft.com/office/drawing/2014/main" id="{CAF01A93-1280-9965-B30B-835C1D975264}"/>
              </a:ext>
            </a:extLst>
          </p:cNvPr>
          <p:cNvSpPr>
            <a:spLocks noGrp="1"/>
          </p:cNvSpPr>
          <p:nvPr>
            <p:ph type="title"/>
          </p:nvPr>
        </p:nvSpPr>
        <p:spPr/>
        <p:txBody>
          <a:bodyPr/>
          <a:lstStyle/>
          <a:p>
            <a:r>
              <a:rPr lang="en-AU" dirty="0"/>
              <a:t>1.2 Check for understanding 2</a:t>
            </a:r>
          </a:p>
        </p:txBody>
      </p:sp>
      <p:sp>
        <p:nvSpPr>
          <p:cNvPr id="4" name="Text Placeholder 3">
            <a:extLst>
              <a:ext uri="{FF2B5EF4-FFF2-40B4-BE49-F238E27FC236}">
                <a16:creationId xmlns:a16="http://schemas.microsoft.com/office/drawing/2014/main" id="{DED276F2-D5DF-5407-C51B-A2218353F3DC}"/>
              </a:ext>
            </a:extLst>
          </p:cNvPr>
          <p:cNvSpPr>
            <a:spLocks noGrp="1"/>
          </p:cNvSpPr>
          <p:nvPr>
            <p:ph type="body" sz="quarter" idx="18"/>
          </p:nvPr>
        </p:nvSpPr>
        <p:spPr/>
        <p:txBody>
          <a:bodyPr/>
          <a:lstStyle/>
          <a:p>
            <a:r>
              <a:rPr lang="en-AU" dirty="0"/>
              <a:t>Hypothesis</a:t>
            </a:r>
          </a:p>
        </p:txBody>
      </p:sp>
      <p:sp>
        <p:nvSpPr>
          <p:cNvPr id="6" name="Text Placeholder 6">
            <a:extLst>
              <a:ext uri="{FF2B5EF4-FFF2-40B4-BE49-F238E27FC236}">
                <a16:creationId xmlns:a16="http://schemas.microsoft.com/office/drawing/2014/main" id="{288A73F6-47F6-D339-E2C8-7F0E328C223F}"/>
              </a:ext>
            </a:extLst>
          </p:cNvPr>
          <p:cNvSpPr txBox="1">
            <a:spLocks/>
          </p:cNvSpPr>
          <p:nvPr/>
        </p:nvSpPr>
        <p:spPr>
          <a:xfrm>
            <a:off x="512400" y="2011885"/>
            <a:ext cx="11484000" cy="45154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t>Which of these is a scientific hypothesis?</a:t>
            </a:r>
          </a:p>
          <a:p>
            <a:pPr marL="457200" indent="-457200">
              <a:buFont typeface="+mj-lt"/>
              <a:buAutoNum type="arabicPeriod"/>
            </a:pPr>
            <a:r>
              <a:rPr lang="en-AU" sz="1800" dirty="0"/>
              <a:t>Dogs are friendlier than cats.</a:t>
            </a:r>
          </a:p>
          <a:p>
            <a:pPr marL="457200" indent="-457200">
              <a:buFont typeface="+mj-lt"/>
              <a:buAutoNum type="arabicPeriod"/>
            </a:pPr>
            <a:r>
              <a:rPr lang="en-AU" sz="1800" dirty="0"/>
              <a:t>If plants receive more hours of sunlight each day, then they will grow taller.</a:t>
            </a:r>
          </a:p>
          <a:p>
            <a:pPr marL="457200" indent="-457200">
              <a:buFont typeface="+mj-lt"/>
              <a:buAutoNum type="arabicPeriod"/>
            </a:pPr>
            <a:r>
              <a:rPr lang="en-AU" sz="1800" dirty="0"/>
              <a:t>Does increasing the temperature of water increase the solubility of salt?</a:t>
            </a:r>
          </a:p>
          <a:p>
            <a:pPr marL="457200" indent="-457200">
              <a:buFont typeface="+mj-lt"/>
              <a:buAutoNum type="arabicPeriod"/>
            </a:pPr>
            <a:r>
              <a:rPr lang="en-AU" sz="1800" dirty="0"/>
              <a:t>If people travel to space, then they will find it more exciting than exploring the deep sea.</a:t>
            </a:r>
          </a:p>
          <a:p>
            <a:pPr marL="457200" indent="-457200">
              <a:buFont typeface="+mj-lt"/>
              <a:buAutoNum type="arabicPeriod"/>
            </a:pPr>
            <a:r>
              <a:rPr lang="en-AU" sz="1800" dirty="0"/>
              <a:t>To investigate if adding more fertiliser to a plant will produce more leaves.</a:t>
            </a:r>
          </a:p>
        </p:txBody>
      </p:sp>
    </p:spTree>
    <p:extLst>
      <p:ext uri="{BB962C8B-B14F-4D97-AF65-F5344CB8AC3E}">
        <p14:creationId xmlns:p14="http://schemas.microsoft.com/office/powerpoint/2010/main" val="390704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6">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48B298-4B40-12A5-B243-D1294930D47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21</a:t>
            </a:fld>
            <a:endParaRPr lang="en-AU"/>
          </a:p>
        </p:txBody>
      </p:sp>
      <p:sp>
        <p:nvSpPr>
          <p:cNvPr id="3" name="Title 2">
            <a:extLst>
              <a:ext uri="{FF2B5EF4-FFF2-40B4-BE49-F238E27FC236}">
                <a16:creationId xmlns:a16="http://schemas.microsoft.com/office/drawing/2014/main" id="{18FCE5C6-E5E7-B86D-E713-9CC435EC8203}"/>
              </a:ext>
            </a:extLst>
          </p:cNvPr>
          <p:cNvSpPr>
            <a:spLocks noGrp="1"/>
          </p:cNvSpPr>
          <p:nvPr>
            <p:ph type="title"/>
          </p:nvPr>
        </p:nvSpPr>
        <p:spPr/>
        <p:txBody>
          <a:bodyPr/>
          <a:lstStyle/>
          <a:p>
            <a:r>
              <a:rPr lang="en-AU"/>
              <a:t>1.2 Constructing a scientific hypothesis</a:t>
            </a:r>
          </a:p>
        </p:txBody>
      </p:sp>
      <p:sp>
        <p:nvSpPr>
          <p:cNvPr id="4" name="Text Placeholder 3">
            <a:extLst>
              <a:ext uri="{FF2B5EF4-FFF2-40B4-BE49-F238E27FC236}">
                <a16:creationId xmlns:a16="http://schemas.microsoft.com/office/drawing/2014/main" id="{80077A1B-A96F-6E41-D7DD-87A96B7A5EE7}"/>
              </a:ext>
            </a:extLst>
          </p:cNvPr>
          <p:cNvSpPr>
            <a:spLocks noGrp="1"/>
          </p:cNvSpPr>
          <p:nvPr>
            <p:ph type="body" sz="quarter" idx="18"/>
          </p:nvPr>
        </p:nvSpPr>
        <p:spPr>
          <a:xfrm>
            <a:off x="359999" y="946130"/>
            <a:ext cx="11483999" cy="346406"/>
          </a:xfrm>
        </p:spPr>
        <p:txBody>
          <a:bodyPr/>
          <a:lstStyle/>
          <a:p>
            <a:r>
              <a:rPr lang="en-AU"/>
              <a:t>Turning an investigable scientific question into a hypothesis</a:t>
            </a:r>
          </a:p>
        </p:txBody>
      </p:sp>
      <p:sp>
        <p:nvSpPr>
          <p:cNvPr id="5" name="Text Placeholder 4">
            <a:extLst>
              <a:ext uri="{FF2B5EF4-FFF2-40B4-BE49-F238E27FC236}">
                <a16:creationId xmlns:a16="http://schemas.microsoft.com/office/drawing/2014/main" id="{98B37D1C-F631-0DFC-0341-8CC200817F7B}"/>
              </a:ext>
            </a:extLst>
          </p:cNvPr>
          <p:cNvSpPr>
            <a:spLocks noGrp="1" noRot="1" noMove="1" noResize="1" noEditPoints="1" noAdjustHandles="1" noChangeArrowheads="1" noChangeShapeType="1"/>
          </p:cNvSpPr>
          <p:nvPr>
            <p:ph type="body" sz="quarter" idx="17"/>
          </p:nvPr>
        </p:nvSpPr>
        <p:spPr/>
        <p:txBody>
          <a:bodyPr/>
          <a:lstStyle/>
          <a:p>
            <a:pPr algn="ctr"/>
            <a:endParaRPr lang="en-AU" dirty="0"/>
          </a:p>
          <a:p>
            <a:pPr algn="ctr"/>
            <a:r>
              <a:rPr lang="en-AU" dirty="0"/>
              <a:t>How does the temperature of water affect the time it takes for a sugar cube to dissolve?</a:t>
            </a:r>
          </a:p>
          <a:p>
            <a:endParaRPr lang="en-AU" dirty="0"/>
          </a:p>
          <a:p>
            <a:r>
              <a:rPr lang="en-AU" dirty="0"/>
              <a:t>                                       independent variable                              dependent variable</a:t>
            </a:r>
          </a:p>
        </p:txBody>
      </p:sp>
      <p:sp>
        <p:nvSpPr>
          <p:cNvPr id="6" name="Rectangle: Rounded Corners 5" descr="box">
            <a:extLst>
              <a:ext uri="{FF2B5EF4-FFF2-40B4-BE49-F238E27FC236}">
                <a16:creationId xmlns:a16="http://schemas.microsoft.com/office/drawing/2014/main" id="{D7F8E12F-6554-D094-CB1B-33F22EAE25DC}"/>
              </a:ext>
            </a:extLst>
          </p:cNvPr>
          <p:cNvSpPr/>
          <p:nvPr/>
        </p:nvSpPr>
        <p:spPr>
          <a:xfrm>
            <a:off x="2798618" y="2218993"/>
            <a:ext cx="2394701" cy="441080"/>
          </a:xfrm>
          <a:prstGeom prst="roundRect">
            <a:avLst/>
          </a:prstGeom>
          <a:no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8" name="Rectangle: Rounded Corners 7" descr="box">
            <a:extLst>
              <a:ext uri="{FF2B5EF4-FFF2-40B4-BE49-F238E27FC236}">
                <a16:creationId xmlns:a16="http://schemas.microsoft.com/office/drawing/2014/main" id="{87D2DA4A-565B-551B-AA3B-CACC416D1E64}"/>
              </a:ext>
            </a:extLst>
          </p:cNvPr>
          <p:cNvSpPr/>
          <p:nvPr/>
        </p:nvSpPr>
        <p:spPr>
          <a:xfrm>
            <a:off x="6316134" y="2218993"/>
            <a:ext cx="4721143" cy="441080"/>
          </a:xfrm>
          <a:prstGeom prst="roundRect">
            <a:avLst/>
          </a:prstGeom>
          <a:no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cxnSp>
        <p:nvCxnSpPr>
          <p:cNvPr id="10" name="Straight Arrow Connector 9" descr="arrow indicating the independent variable">
            <a:extLst>
              <a:ext uri="{FF2B5EF4-FFF2-40B4-BE49-F238E27FC236}">
                <a16:creationId xmlns:a16="http://schemas.microsoft.com/office/drawing/2014/main" id="{E6E59410-74AB-A978-1091-28170241CF25}"/>
              </a:ext>
            </a:extLst>
          </p:cNvPr>
          <p:cNvCxnSpPr>
            <a:cxnSpLocks/>
          </p:cNvCxnSpPr>
          <p:nvPr/>
        </p:nvCxnSpPr>
        <p:spPr>
          <a:xfrm>
            <a:off x="4257962" y="2660073"/>
            <a:ext cx="0" cy="895927"/>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descr="arrow indicating the dependent variable">
            <a:extLst>
              <a:ext uri="{FF2B5EF4-FFF2-40B4-BE49-F238E27FC236}">
                <a16:creationId xmlns:a16="http://schemas.microsoft.com/office/drawing/2014/main" id="{2EFF89FE-B983-F69D-7F08-4532EA365160}"/>
              </a:ext>
            </a:extLst>
          </p:cNvPr>
          <p:cNvCxnSpPr>
            <a:cxnSpLocks/>
          </p:cNvCxnSpPr>
          <p:nvPr/>
        </p:nvCxnSpPr>
        <p:spPr>
          <a:xfrm>
            <a:off x="8539014" y="2660073"/>
            <a:ext cx="4621" cy="895927"/>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13DC0C6F-692E-6731-8CF1-A4B5981C4A29}"/>
              </a:ext>
            </a:extLst>
          </p:cNvPr>
          <p:cNvSpPr txBox="1"/>
          <p:nvPr/>
        </p:nvSpPr>
        <p:spPr>
          <a:xfrm>
            <a:off x="221673" y="4776618"/>
            <a:ext cx="11610327" cy="1607128"/>
          </a:xfrm>
          <a:prstGeom prst="rect">
            <a:avLst/>
          </a:prstGeom>
          <a:noFill/>
        </p:spPr>
        <p:txBody>
          <a:bodyPr wrap="square" lIns="0" tIns="0" rIns="0" bIns="0" rtlCol="0">
            <a:noAutofit/>
          </a:bodyPr>
          <a:lstStyle/>
          <a:p>
            <a:pPr>
              <a:lnSpc>
                <a:spcPct val="200000"/>
              </a:lnSpc>
            </a:pPr>
            <a:r>
              <a:rPr lang="en-AU" sz="1800" b="1" dirty="0"/>
              <a:t>If </a:t>
            </a:r>
            <a:r>
              <a:rPr lang="en-AU" sz="1800" dirty="0"/>
              <a:t>the </a:t>
            </a:r>
            <a:r>
              <a:rPr lang="en-AU" sz="1800" u="sng" dirty="0">
                <a:highlight>
                  <a:srgbClr val="FBDBE7"/>
                </a:highlight>
              </a:rPr>
              <a:t>temperature of water </a:t>
            </a:r>
            <a:r>
              <a:rPr lang="en-AU" sz="1800" dirty="0"/>
              <a:t>is increased, </a:t>
            </a:r>
            <a:r>
              <a:rPr lang="en-AU" sz="1800" b="1" dirty="0"/>
              <a:t>then </a:t>
            </a:r>
            <a:r>
              <a:rPr lang="en-AU" sz="1800" u="sng" dirty="0">
                <a:highlight>
                  <a:srgbClr val="FBDBE7"/>
                </a:highlight>
              </a:rPr>
              <a:t>the time it takes for a sugar cube to dissolve </a:t>
            </a:r>
            <a:r>
              <a:rPr lang="en-AU" sz="1800" dirty="0"/>
              <a:t>will decrease </a:t>
            </a:r>
            <a:r>
              <a:rPr lang="en-AU" sz="1800" b="1" dirty="0"/>
              <a:t>because </a:t>
            </a:r>
            <a:r>
              <a:rPr lang="en-AU" sz="1800" dirty="0"/>
              <a:t>the water particles have more kinetic energy and collide with the sugar more frequently, causing it to dissolve faster. </a:t>
            </a:r>
          </a:p>
        </p:txBody>
      </p:sp>
      <p:cxnSp>
        <p:nvCxnSpPr>
          <p:cNvPr id="19" name="Straight Arrow Connector 18">
            <a:extLst>
              <a:ext uri="{FF2B5EF4-FFF2-40B4-BE49-F238E27FC236}">
                <a16:creationId xmlns:a16="http://schemas.microsoft.com/office/drawing/2014/main" id="{57D12F1E-D89E-1DE4-37A4-0D5509E5B716}"/>
              </a:ext>
              <a:ext uri="{C183D7F6-B498-43B3-948B-1728B52AA6E4}">
                <adec:decorative xmlns:adec="http://schemas.microsoft.com/office/drawing/2017/decorative" val="1"/>
              </a:ext>
            </a:extLst>
          </p:cNvPr>
          <p:cNvCxnSpPr>
            <a:cxnSpLocks/>
          </p:cNvCxnSpPr>
          <p:nvPr/>
        </p:nvCxnSpPr>
        <p:spPr>
          <a:xfrm flipH="1">
            <a:off x="2339788" y="3806685"/>
            <a:ext cx="1844285" cy="1079351"/>
          </a:xfrm>
          <a:prstGeom prst="straightConnector1">
            <a:avLst/>
          </a:prstGeom>
          <a:noFill/>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A8B83165-FB66-47F7-A780-C3A3837E2F64}"/>
              </a:ext>
              <a:ext uri="{C183D7F6-B498-43B3-948B-1728B52AA6E4}">
                <adec:decorative xmlns:adec="http://schemas.microsoft.com/office/drawing/2017/decorative" val="1"/>
              </a:ext>
            </a:extLst>
          </p:cNvPr>
          <p:cNvCxnSpPr>
            <a:cxnSpLocks/>
          </p:cNvCxnSpPr>
          <p:nvPr/>
        </p:nvCxnSpPr>
        <p:spPr>
          <a:xfrm>
            <a:off x="8571340" y="3806685"/>
            <a:ext cx="0" cy="1079351"/>
          </a:xfrm>
          <a:prstGeom prst="straightConnector1">
            <a:avLst/>
          </a:prstGeom>
          <a:noFill/>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867604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1570-BF03-CBED-583B-FC7B5117979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F90A3AF-5D5D-B9CF-9389-1915A62603B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22</a:t>
            </a:fld>
            <a:endParaRPr lang="en-AU"/>
          </a:p>
        </p:txBody>
      </p:sp>
      <p:sp>
        <p:nvSpPr>
          <p:cNvPr id="3" name="Title 2">
            <a:extLst>
              <a:ext uri="{FF2B5EF4-FFF2-40B4-BE49-F238E27FC236}">
                <a16:creationId xmlns:a16="http://schemas.microsoft.com/office/drawing/2014/main" id="{0D6AD10F-AA65-962D-9CCB-38F252CEB799}"/>
              </a:ext>
            </a:extLst>
          </p:cNvPr>
          <p:cNvSpPr>
            <a:spLocks noGrp="1"/>
          </p:cNvSpPr>
          <p:nvPr>
            <p:ph type="title"/>
          </p:nvPr>
        </p:nvSpPr>
        <p:spPr/>
        <p:txBody>
          <a:bodyPr/>
          <a:lstStyle/>
          <a:p>
            <a:r>
              <a:rPr lang="en-AU" dirty="0"/>
              <a:t>1.2 Check for understanding 3</a:t>
            </a:r>
          </a:p>
        </p:txBody>
      </p:sp>
      <p:sp>
        <p:nvSpPr>
          <p:cNvPr id="4" name="Text Placeholder 3">
            <a:extLst>
              <a:ext uri="{FF2B5EF4-FFF2-40B4-BE49-F238E27FC236}">
                <a16:creationId xmlns:a16="http://schemas.microsoft.com/office/drawing/2014/main" id="{02C92357-52D0-962D-7672-2E3CBED50361}"/>
              </a:ext>
            </a:extLst>
          </p:cNvPr>
          <p:cNvSpPr>
            <a:spLocks noGrp="1"/>
          </p:cNvSpPr>
          <p:nvPr>
            <p:ph type="body" sz="quarter" idx="18"/>
          </p:nvPr>
        </p:nvSpPr>
        <p:spPr/>
        <p:txBody>
          <a:bodyPr/>
          <a:lstStyle/>
          <a:p>
            <a:r>
              <a:rPr lang="en-AU" dirty="0"/>
              <a:t>Writing a hypothesis</a:t>
            </a:r>
          </a:p>
        </p:txBody>
      </p:sp>
      <p:sp>
        <p:nvSpPr>
          <p:cNvPr id="6" name="Text Placeholder 6">
            <a:extLst>
              <a:ext uri="{FF2B5EF4-FFF2-40B4-BE49-F238E27FC236}">
                <a16:creationId xmlns:a16="http://schemas.microsoft.com/office/drawing/2014/main" id="{49B69ABC-F145-F7C6-1D40-264DEA459512}"/>
              </a:ext>
            </a:extLst>
          </p:cNvPr>
          <p:cNvSpPr txBox="1">
            <a:spLocks/>
          </p:cNvSpPr>
          <p:nvPr/>
        </p:nvSpPr>
        <p:spPr>
          <a:xfrm>
            <a:off x="512400" y="1626875"/>
            <a:ext cx="11484000" cy="451543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b="1" dirty="0"/>
              <a:t>Construct a scientific hypothesis for this investigable question.</a:t>
            </a:r>
          </a:p>
          <a:p>
            <a:r>
              <a:rPr lang="en-AU" dirty="0"/>
              <a:t>Does the type of surface affect how high a ball bounces?</a:t>
            </a:r>
          </a:p>
          <a:p>
            <a:endParaRPr lang="en-AU" dirty="0"/>
          </a:p>
          <a:p>
            <a:r>
              <a:rPr lang="en-AU" dirty="0"/>
              <a:t>If the type of surface is changed, then the bounce height of the ball will change because different surfaces absorb and return different amounts of energy.</a:t>
            </a:r>
          </a:p>
        </p:txBody>
      </p:sp>
    </p:spTree>
    <p:extLst>
      <p:ext uri="{BB962C8B-B14F-4D97-AF65-F5344CB8AC3E}">
        <p14:creationId xmlns:p14="http://schemas.microsoft.com/office/powerpoint/2010/main" val="108636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BBB7F-16F6-A514-2898-C83E0C5089F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BECC70-72D0-D4D6-750E-7ACDC6A901F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23</a:t>
            </a:fld>
            <a:endParaRPr lang="en-AU"/>
          </a:p>
        </p:txBody>
      </p:sp>
      <p:sp>
        <p:nvSpPr>
          <p:cNvPr id="3" name="Title 2">
            <a:extLst>
              <a:ext uri="{FF2B5EF4-FFF2-40B4-BE49-F238E27FC236}">
                <a16:creationId xmlns:a16="http://schemas.microsoft.com/office/drawing/2014/main" id="{E29A6F89-7C29-B2D9-824E-ACFD5BDF2AD7}"/>
              </a:ext>
            </a:extLst>
          </p:cNvPr>
          <p:cNvSpPr>
            <a:spLocks noGrp="1"/>
          </p:cNvSpPr>
          <p:nvPr>
            <p:ph type="title"/>
          </p:nvPr>
        </p:nvSpPr>
        <p:spPr>
          <a:xfrm>
            <a:off x="327107" y="340483"/>
            <a:ext cx="11484000" cy="545601"/>
          </a:xfrm>
        </p:spPr>
        <p:txBody>
          <a:bodyPr/>
          <a:lstStyle/>
          <a:p>
            <a:r>
              <a:rPr lang="en-AU"/>
              <a:t>1.2 Making a paper helicopter</a:t>
            </a:r>
          </a:p>
        </p:txBody>
      </p:sp>
      <p:sp>
        <p:nvSpPr>
          <p:cNvPr id="6" name="TextBox 5">
            <a:extLst>
              <a:ext uri="{FF2B5EF4-FFF2-40B4-BE49-F238E27FC236}">
                <a16:creationId xmlns:a16="http://schemas.microsoft.com/office/drawing/2014/main" id="{4442DB70-D792-9CDC-1E20-ECDDE0767544}"/>
              </a:ext>
            </a:extLst>
          </p:cNvPr>
          <p:cNvSpPr txBox="1"/>
          <p:nvPr/>
        </p:nvSpPr>
        <p:spPr>
          <a:xfrm>
            <a:off x="2611833" y="5329395"/>
            <a:ext cx="7817224" cy="369332"/>
          </a:xfrm>
          <a:prstGeom prst="rect">
            <a:avLst/>
          </a:prstGeom>
          <a:noFill/>
        </p:spPr>
        <p:txBody>
          <a:bodyPr wrap="square">
            <a:spAutoFit/>
          </a:bodyPr>
          <a:lstStyle/>
          <a:p>
            <a:pPr algn="l"/>
            <a:r>
              <a:rPr lang="en-AU" sz="1800">
                <a:solidFill>
                  <a:srgbClr val="146CFD"/>
                </a:solidFill>
                <a:hlinkClick r:id="rId4"/>
              </a:rPr>
              <a:t>Paper Helicopter (Hopkins Engineering At Home) </a:t>
            </a:r>
            <a:r>
              <a:rPr lang="en-AU" sz="1800">
                <a:hlinkClick r:id="rId4"/>
              </a:rPr>
              <a:t>(1:41)</a:t>
            </a:r>
            <a:endParaRPr lang="en-AU" sz="1800"/>
          </a:p>
        </p:txBody>
      </p:sp>
      <p:pic>
        <p:nvPicPr>
          <p:cNvPr id="5" name="Online Media 4">
            <a:hlinkClick r:id="" action="ppaction://media"/>
            <a:extLst>
              <a:ext uri="{FF2B5EF4-FFF2-40B4-BE49-F238E27FC236}">
                <a16:creationId xmlns:a16="http://schemas.microsoft.com/office/drawing/2014/main" id="{7E833E5C-63BE-23AF-198D-CC77440A12F3}"/>
              </a:ext>
              <a:ext uri="{C183D7F6-B498-43B3-948B-1728B52AA6E4}">
                <adec:decorative xmlns:adec="http://schemas.microsoft.com/office/drawing/2017/decorative" val="1"/>
              </a:ext>
            </a:extLst>
          </p:cNvPr>
          <p:cNvPicPr>
            <a:picLocks noRot="1" noChangeAspect="1"/>
          </p:cNvPicPr>
          <p:nvPr>
            <a:videoFile r:link="rId1"/>
          </p:nvPr>
        </p:nvPicPr>
        <p:blipFill>
          <a:blip r:embed="rId5"/>
          <a:stretch>
            <a:fillRect/>
          </a:stretch>
        </p:blipFill>
        <p:spPr>
          <a:xfrm>
            <a:off x="1834661" y="982146"/>
            <a:ext cx="7694246" cy="4347249"/>
          </a:xfrm>
          <a:prstGeom prst="rect">
            <a:avLst/>
          </a:prstGeom>
        </p:spPr>
      </p:pic>
      <p:sp>
        <p:nvSpPr>
          <p:cNvPr id="4" name="Rectangle: Rounded Corners 3">
            <a:extLst>
              <a:ext uri="{FF2B5EF4-FFF2-40B4-BE49-F238E27FC236}">
                <a16:creationId xmlns:a16="http://schemas.microsoft.com/office/drawing/2014/main" id="{C68A8A93-49A9-77FB-06BF-A385FD7CBA72}"/>
              </a:ext>
            </a:extLst>
          </p:cNvPr>
          <p:cNvSpPr/>
          <p:nvPr/>
        </p:nvSpPr>
        <p:spPr>
          <a:xfrm>
            <a:off x="156776" y="5875854"/>
            <a:ext cx="11909718" cy="82014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lnSpc>
                <a:spcPct val="150000"/>
              </a:lnSpc>
            </a:pPr>
            <a:r>
              <a:rPr lang="en-AU" sz="1800"/>
              <a:t>Use the template provided to construct the paper helicopter, following each step in the video. </a:t>
            </a:r>
          </a:p>
        </p:txBody>
      </p:sp>
    </p:spTree>
    <p:extLst>
      <p:ext uri="{BB962C8B-B14F-4D97-AF65-F5344CB8AC3E}">
        <p14:creationId xmlns:p14="http://schemas.microsoft.com/office/powerpoint/2010/main" val="358786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B39A38-152D-C5E5-E55E-1CA5153CE71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24</a:t>
            </a:fld>
            <a:endParaRPr lang="en-AU"/>
          </a:p>
        </p:txBody>
      </p:sp>
      <p:sp>
        <p:nvSpPr>
          <p:cNvPr id="3" name="Title 2">
            <a:extLst>
              <a:ext uri="{FF2B5EF4-FFF2-40B4-BE49-F238E27FC236}">
                <a16:creationId xmlns:a16="http://schemas.microsoft.com/office/drawing/2014/main" id="{F732ADDA-B3CD-D805-A106-F139453AC1B1}"/>
              </a:ext>
            </a:extLst>
          </p:cNvPr>
          <p:cNvSpPr>
            <a:spLocks noGrp="1"/>
          </p:cNvSpPr>
          <p:nvPr>
            <p:ph type="title"/>
          </p:nvPr>
        </p:nvSpPr>
        <p:spPr>
          <a:xfrm>
            <a:off x="327107" y="340483"/>
            <a:ext cx="11484000" cy="545601"/>
          </a:xfrm>
        </p:spPr>
        <p:txBody>
          <a:bodyPr/>
          <a:lstStyle/>
          <a:p>
            <a:r>
              <a:rPr lang="en-AU"/>
              <a:t>1.2 Constructing an investigable scientific question</a:t>
            </a:r>
          </a:p>
        </p:txBody>
      </p:sp>
      <p:sp>
        <p:nvSpPr>
          <p:cNvPr id="4" name="Rectangle: Rounded Corners 3">
            <a:extLst>
              <a:ext uri="{FF2B5EF4-FFF2-40B4-BE49-F238E27FC236}">
                <a16:creationId xmlns:a16="http://schemas.microsoft.com/office/drawing/2014/main" id="{E30AD1C9-44D2-D945-4640-E46F36E6617C}"/>
              </a:ext>
            </a:extLst>
          </p:cNvPr>
          <p:cNvSpPr/>
          <p:nvPr/>
        </p:nvSpPr>
        <p:spPr>
          <a:xfrm>
            <a:off x="141141" y="1094403"/>
            <a:ext cx="11909718" cy="1576448"/>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lnSpc>
                <a:spcPct val="150000"/>
              </a:lnSpc>
            </a:pPr>
            <a:r>
              <a:rPr lang="en-AU" sz="1800" dirty="0"/>
              <a:t>Construct an investigable scientific question about the paper helicopter. Identify what you could </a:t>
            </a:r>
            <a:r>
              <a:rPr lang="en-AU" sz="1800" b="1" dirty="0"/>
              <a:t>change </a:t>
            </a:r>
            <a:r>
              <a:rPr lang="en-AU" sz="1800" dirty="0"/>
              <a:t>(independent variable), what you could </a:t>
            </a:r>
            <a:r>
              <a:rPr lang="en-AU" sz="1800" b="1" dirty="0"/>
              <a:t>measure </a:t>
            </a:r>
            <a:r>
              <a:rPr lang="en-AU" sz="1800" dirty="0"/>
              <a:t>(dependent variable), and what you would </a:t>
            </a:r>
            <a:r>
              <a:rPr lang="en-AU" sz="1800" b="1" dirty="0"/>
              <a:t>keep the same</a:t>
            </a:r>
            <a:r>
              <a:rPr lang="en-AU" sz="1800" dirty="0"/>
              <a:t> (controlled variables) to ensure a valid investigation.</a:t>
            </a:r>
          </a:p>
        </p:txBody>
      </p:sp>
      <p:sp>
        <p:nvSpPr>
          <p:cNvPr id="8" name="TextBox 7">
            <a:extLst>
              <a:ext uri="{FF2B5EF4-FFF2-40B4-BE49-F238E27FC236}">
                <a16:creationId xmlns:a16="http://schemas.microsoft.com/office/drawing/2014/main" id="{265ABDDA-9BC1-FBEC-975B-B849A67259D5}"/>
              </a:ext>
            </a:extLst>
          </p:cNvPr>
          <p:cNvSpPr txBox="1"/>
          <p:nvPr/>
        </p:nvSpPr>
        <p:spPr>
          <a:xfrm>
            <a:off x="3048000" y="2969163"/>
            <a:ext cx="6096000" cy="3365024"/>
          </a:xfrm>
          <a:prstGeom prst="rect">
            <a:avLst/>
          </a:prstGeom>
          <a:noFill/>
        </p:spPr>
        <p:txBody>
          <a:bodyPr wrap="square" anchor="ctr">
            <a:spAutoFit/>
          </a:bodyPr>
          <a:lstStyle/>
          <a:p>
            <a:pPr>
              <a:lnSpc>
                <a:spcPct val="150000"/>
              </a:lnSpc>
            </a:pPr>
            <a:r>
              <a:rPr lang="en-AU" sz="1800" b="1" dirty="0"/>
              <a:t>Quality criteria – investigable scientific question</a:t>
            </a:r>
          </a:p>
          <a:p>
            <a:pPr marL="457200" indent="-457200">
              <a:lnSpc>
                <a:spcPct val="150000"/>
              </a:lnSpc>
              <a:buFont typeface="Wingdings" panose="05000000000000000000" pitchFamily="2" charset="2"/>
              <a:buChar char="q"/>
            </a:pPr>
            <a:r>
              <a:rPr lang="en-AU" sz="1800" dirty="0"/>
              <a:t>It is testable</a:t>
            </a:r>
          </a:p>
          <a:p>
            <a:pPr marL="457200" indent="-457200">
              <a:lnSpc>
                <a:spcPct val="150000"/>
              </a:lnSpc>
              <a:buFont typeface="Wingdings" panose="05000000000000000000" pitchFamily="2" charset="2"/>
              <a:buChar char="q"/>
            </a:pPr>
            <a:r>
              <a:rPr lang="en-AU" sz="1800" dirty="0"/>
              <a:t>Identifies variables</a:t>
            </a:r>
          </a:p>
          <a:p>
            <a:pPr marL="457200" indent="-457200">
              <a:lnSpc>
                <a:spcPct val="150000"/>
              </a:lnSpc>
              <a:buFont typeface="Wingdings" panose="05000000000000000000" pitchFamily="2" charset="2"/>
              <a:buChar char="q"/>
            </a:pPr>
            <a:r>
              <a:rPr lang="en-AU" sz="1800" dirty="0"/>
              <a:t>Generates measurable data</a:t>
            </a:r>
          </a:p>
          <a:p>
            <a:pPr marL="457200" indent="-457200">
              <a:lnSpc>
                <a:spcPct val="150000"/>
              </a:lnSpc>
              <a:buFont typeface="Wingdings" panose="05000000000000000000" pitchFamily="2" charset="2"/>
              <a:buChar char="q"/>
            </a:pPr>
            <a:r>
              <a:rPr lang="en-AU" sz="1800" dirty="0"/>
              <a:t>Allows for control of variables</a:t>
            </a:r>
          </a:p>
          <a:p>
            <a:pPr marL="457200" indent="-457200">
              <a:lnSpc>
                <a:spcPct val="150000"/>
              </a:lnSpc>
              <a:buFont typeface="Wingdings" panose="05000000000000000000" pitchFamily="2" charset="2"/>
              <a:buChar char="q"/>
            </a:pPr>
            <a:r>
              <a:rPr lang="en-AU" sz="1800" dirty="0"/>
              <a:t>Feasible in a school setting, with resources being available to test the question</a:t>
            </a:r>
          </a:p>
          <a:p>
            <a:pPr marL="457200" indent="-457200">
              <a:lnSpc>
                <a:spcPct val="150000"/>
              </a:lnSpc>
              <a:buFont typeface="Wingdings" panose="05000000000000000000" pitchFamily="2" charset="2"/>
              <a:buChar char="q"/>
            </a:pPr>
            <a:r>
              <a:rPr lang="en-AU" sz="1800" dirty="0"/>
              <a:t>Repeatable</a:t>
            </a:r>
          </a:p>
        </p:txBody>
      </p:sp>
    </p:spTree>
    <p:extLst>
      <p:ext uri="{BB962C8B-B14F-4D97-AF65-F5344CB8AC3E}">
        <p14:creationId xmlns:p14="http://schemas.microsoft.com/office/powerpoint/2010/main" val="362253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755B8-1BF7-A57B-0448-FC226982506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F67BBC-EEFA-E751-8725-3E8E37E6CFA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25</a:t>
            </a:fld>
            <a:endParaRPr lang="en-AU"/>
          </a:p>
        </p:txBody>
      </p:sp>
      <p:sp>
        <p:nvSpPr>
          <p:cNvPr id="3" name="Title 2">
            <a:extLst>
              <a:ext uri="{FF2B5EF4-FFF2-40B4-BE49-F238E27FC236}">
                <a16:creationId xmlns:a16="http://schemas.microsoft.com/office/drawing/2014/main" id="{129DF252-4799-C8BE-EA4D-11B811290900}"/>
              </a:ext>
            </a:extLst>
          </p:cNvPr>
          <p:cNvSpPr>
            <a:spLocks noGrp="1"/>
          </p:cNvSpPr>
          <p:nvPr>
            <p:ph type="title"/>
          </p:nvPr>
        </p:nvSpPr>
        <p:spPr/>
        <p:txBody>
          <a:bodyPr/>
          <a:lstStyle/>
          <a:p>
            <a:r>
              <a:rPr lang="en-AU"/>
              <a:t>1.2 Constructing a scientific hypothesis (2)</a:t>
            </a:r>
          </a:p>
        </p:txBody>
      </p:sp>
      <p:sp>
        <p:nvSpPr>
          <p:cNvPr id="4" name="Text Placeholder 3">
            <a:extLst>
              <a:ext uri="{FF2B5EF4-FFF2-40B4-BE49-F238E27FC236}">
                <a16:creationId xmlns:a16="http://schemas.microsoft.com/office/drawing/2014/main" id="{062D66A1-C96F-348B-4DCE-9609537C339C}"/>
              </a:ext>
            </a:extLst>
          </p:cNvPr>
          <p:cNvSpPr>
            <a:spLocks noGrp="1"/>
          </p:cNvSpPr>
          <p:nvPr>
            <p:ph type="body" sz="quarter" idx="18"/>
          </p:nvPr>
        </p:nvSpPr>
        <p:spPr>
          <a:xfrm>
            <a:off x="359999" y="946130"/>
            <a:ext cx="11483999" cy="346406"/>
          </a:xfrm>
        </p:spPr>
        <p:txBody>
          <a:bodyPr/>
          <a:lstStyle/>
          <a:p>
            <a:r>
              <a:rPr lang="en-AU"/>
              <a:t>Turning an investigable scientific question into a hypothesis</a:t>
            </a:r>
          </a:p>
        </p:txBody>
      </p:sp>
      <p:sp>
        <p:nvSpPr>
          <p:cNvPr id="5" name="Text Placeholder 4">
            <a:extLst>
              <a:ext uri="{FF2B5EF4-FFF2-40B4-BE49-F238E27FC236}">
                <a16:creationId xmlns:a16="http://schemas.microsoft.com/office/drawing/2014/main" id="{CB5FB996-9C14-2D17-B6C6-1EA2551E938C}"/>
              </a:ext>
            </a:extLst>
          </p:cNvPr>
          <p:cNvSpPr>
            <a:spLocks noGrp="1" noRot="1" noMove="1" noResize="1" noEditPoints="1" noAdjustHandles="1" noChangeArrowheads="1" noChangeShapeType="1"/>
          </p:cNvSpPr>
          <p:nvPr>
            <p:ph type="body" sz="quarter" idx="17"/>
          </p:nvPr>
        </p:nvSpPr>
        <p:spPr/>
        <p:txBody>
          <a:bodyPr/>
          <a:lstStyle/>
          <a:p>
            <a:pPr algn="ctr"/>
            <a:endParaRPr lang="en-AU"/>
          </a:p>
          <a:p>
            <a:pPr algn="ctr"/>
            <a:r>
              <a:rPr lang="en-AU"/>
              <a:t>Does the length of the rotor blades affect the time the helicopter takes to fall?</a:t>
            </a:r>
          </a:p>
          <a:p>
            <a:endParaRPr lang="en-AU"/>
          </a:p>
          <a:p>
            <a:r>
              <a:rPr lang="en-AU"/>
              <a:t>                                       independent variable                              dependent variable</a:t>
            </a:r>
          </a:p>
        </p:txBody>
      </p:sp>
      <p:sp>
        <p:nvSpPr>
          <p:cNvPr id="6" name="Rectangle: Rounded Corners 5" descr="box">
            <a:extLst>
              <a:ext uri="{FF2B5EF4-FFF2-40B4-BE49-F238E27FC236}">
                <a16:creationId xmlns:a16="http://schemas.microsoft.com/office/drawing/2014/main" id="{64E2049C-10B7-5577-3916-3B04FFEEB5D1}"/>
              </a:ext>
            </a:extLst>
          </p:cNvPr>
          <p:cNvSpPr/>
          <p:nvPr/>
        </p:nvSpPr>
        <p:spPr>
          <a:xfrm>
            <a:off x="2798618" y="2218993"/>
            <a:ext cx="2881745" cy="441080"/>
          </a:xfrm>
          <a:prstGeom prst="roundRect">
            <a:avLst/>
          </a:prstGeom>
          <a:no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sp>
        <p:nvSpPr>
          <p:cNvPr id="8" name="Rectangle: Rounded Corners 7" descr="box">
            <a:extLst>
              <a:ext uri="{FF2B5EF4-FFF2-40B4-BE49-F238E27FC236}">
                <a16:creationId xmlns:a16="http://schemas.microsoft.com/office/drawing/2014/main" id="{CC19920F-D4AC-CF06-5FEE-6364505FB4CF}"/>
              </a:ext>
            </a:extLst>
          </p:cNvPr>
          <p:cNvSpPr/>
          <p:nvPr/>
        </p:nvSpPr>
        <p:spPr>
          <a:xfrm>
            <a:off x="6807199" y="2218993"/>
            <a:ext cx="3472873" cy="441080"/>
          </a:xfrm>
          <a:prstGeom prst="roundRect">
            <a:avLst/>
          </a:prstGeom>
          <a:noFill/>
          <a:ln w="28575">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AU"/>
          </a:p>
        </p:txBody>
      </p:sp>
      <p:cxnSp>
        <p:nvCxnSpPr>
          <p:cNvPr id="10" name="Straight Arrow Connector 9" descr="arrow indicating the independent variable">
            <a:extLst>
              <a:ext uri="{FF2B5EF4-FFF2-40B4-BE49-F238E27FC236}">
                <a16:creationId xmlns:a16="http://schemas.microsoft.com/office/drawing/2014/main" id="{53E7057B-927B-0116-90CD-047E9F2C54B9}"/>
              </a:ext>
            </a:extLst>
          </p:cNvPr>
          <p:cNvCxnSpPr>
            <a:cxnSpLocks/>
          </p:cNvCxnSpPr>
          <p:nvPr/>
        </p:nvCxnSpPr>
        <p:spPr>
          <a:xfrm>
            <a:off x="4257962" y="2660073"/>
            <a:ext cx="0" cy="895927"/>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descr="arrow indicating the dependent variable">
            <a:extLst>
              <a:ext uri="{FF2B5EF4-FFF2-40B4-BE49-F238E27FC236}">
                <a16:creationId xmlns:a16="http://schemas.microsoft.com/office/drawing/2014/main" id="{567D17EB-D28F-C385-D7CA-AE5A1BB23583}"/>
              </a:ext>
            </a:extLst>
          </p:cNvPr>
          <p:cNvCxnSpPr>
            <a:cxnSpLocks/>
          </p:cNvCxnSpPr>
          <p:nvPr/>
        </p:nvCxnSpPr>
        <p:spPr>
          <a:xfrm>
            <a:off x="8539014" y="2660073"/>
            <a:ext cx="4621" cy="895927"/>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45C9D41-3B7D-A35D-C9F4-9B574302C45F}"/>
              </a:ext>
            </a:extLst>
          </p:cNvPr>
          <p:cNvSpPr txBox="1"/>
          <p:nvPr/>
        </p:nvSpPr>
        <p:spPr>
          <a:xfrm>
            <a:off x="221673" y="4776618"/>
            <a:ext cx="11610327" cy="1607128"/>
          </a:xfrm>
          <a:prstGeom prst="rect">
            <a:avLst/>
          </a:prstGeom>
          <a:noFill/>
        </p:spPr>
        <p:txBody>
          <a:bodyPr wrap="square" lIns="0" tIns="0" rIns="0" bIns="0" rtlCol="0">
            <a:noAutofit/>
          </a:bodyPr>
          <a:lstStyle/>
          <a:p>
            <a:pPr>
              <a:lnSpc>
                <a:spcPct val="200000"/>
              </a:lnSpc>
            </a:pPr>
            <a:r>
              <a:rPr lang="en-AU" sz="2000" dirty="0"/>
              <a:t>If the ______________________ is decreased, then the __________________________ will also decrease because shorter blades create less air resistance (drag), so the helicopter falls faster.</a:t>
            </a:r>
          </a:p>
        </p:txBody>
      </p:sp>
      <p:cxnSp>
        <p:nvCxnSpPr>
          <p:cNvPr id="19" name="Straight Arrow Connector 18">
            <a:extLst>
              <a:ext uri="{FF2B5EF4-FFF2-40B4-BE49-F238E27FC236}">
                <a16:creationId xmlns:a16="http://schemas.microsoft.com/office/drawing/2014/main" id="{3475AF10-897F-EA8D-9EFA-F7E6128F1BBF}"/>
              </a:ext>
              <a:ext uri="{C183D7F6-B498-43B3-948B-1728B52AA6E4}">
                <adec:decorative xmlns:adec="http://schemas.microsoft.com/office/drawing/2017/decorative" val="1"/>
              </a:ext>
            </a:extLst>
          </p:cNvPr>
          <p:cNvCxnSpPr>
            <a:cxnSpLocks/>
          </p:cNvCxnSpPr>
          <p:nvPr/>
        </p:nvCxnSpPr>
        <p:spPr>
          <a:xfrm flipH="1">
            <a:off x="2339788" y="3806685"/>
            <a:ext cx="1844285" cy="1079351"/>
          </a:xfrm>
          <a:prstGeom prst="straightConnector1">
            <a:avLst/>
          </a:prstGeom>
          <a:noFill/>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Arrow Connector 21">
            <a:extLst>
              <a:ext uri="{FF2B5EF4-FFF2-40B4-BE49-F238E27FC236}">
                <a16:creationId xmlns:a16="http://schemas.microsoft.com/office/drawing/2014/main" id="{029B0B20-89ED-90C0-8418-00FBDA4A66D9}"/>
              </a:ext>
              <a:ext uri="{C183D7F6-B498-43B3-948B-1728B52AA6E4}">
                <adec:decorative xmlns:adec="http://schemas.microsoft.com/office/drawing/2017/decorative" val="1"/>
              </a:ext>
            </a:extLst>
          </p:cNvPr>
          <p:cNvCxnSpPr>
            <a:cxnSpLocks/>
          </p:cNvCxnSpPr>
          <p:nvPr/>
        </p:nvCxnSpPr>
        <p:spPr>
          <a:xfrm>
            <a:off x="8571340" y="3806685"/>
            <a:ext cx="0" cy="1079351"/>
          </a:xfrm>
          <a:prstGeom prst="straightConnector1">
            <a:avLst/>
          </a:prstGeom>
          <a:noFill/>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Rectangle: Rounded Corners 6">
            <a:extLst>
              <a:ext uri="{FF2B5EF4-FFF2-40B4-BE49-F238E27FC236}">
                <a16:creationId xmlns:a16="http://schemas.microsoft.com/office/drawing/2014/main" id="{C87A72F3-0B37-7AB8-C4C3-EF0F3EE704D4}"/>
              </a:ext>
            </a:extLst>
          </p:cNvPr>
          <p:cNvSpPr/>
          <p:nvPr/>
        </p:nvSpPr>
        <p:spPr>
          <a:xfrm>
            <a:off x="841869" y="4926564"/>
            <a:ext cx="3138459" cy="426306"/>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AU" sz="2000">
                <a:solidFill>
                  <a:schemeClr val="tx1"/>
                </a:solidFill>
              </a:rPr>
              <a:t>length of the rotor blades</a:t>
            </a:r>
          </a:p>
        </p:txBody>
      </p:sp>
      <p:sp>
        <p:nvSpPr>
          <p:cNvPr id="9" name="Rectangle: Rounded Corners 8">
            <a:extLst>
              <a:ext uri="{FF2B5EF4-FFF2-40B4-BE49-F238E27FC236}">
                <a16:creationId xmlns:a16="http://schemas.microsoft.com/office/drawing/2014/main" id="{E55F36F8-D875-7310-4A1D-CB2EC9D0BA25}"/>
              </a:ext>
            </a:extLst>
          </p:cNvPr>
          <p:cNvSpPr/>
          <p:nvPr/>
        </p:nvSpPr>
        <p:spPr>
          <a:xfrm>
            <a:off x="6570316" y="4926564"/>
            <a:ext cx="3709756" cy="426306"/>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AU" sz="2000">
                <a:solidFill>
                  <a:schemeClr val="tx1"/>
                </a:solidFill>
              </a:rPr>
              <a:t>time the helicopter takes to fall</a:t>
            </a:r>
          </a:p>
        </p:txBody>
      </p:sp>
    </p:spTree>
    <p:extLst>
      <p:ext uri="{BB962C8B-B14F-4D97-AF65-F5344CB8AC3E}">
        <p14:creationId xmlns:p14="http://schemas.microsoft.com/office/powerpoint/2010/main" val="30630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0B4CD-8C85-5D64-A006-CE38105DADE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34C4BE-67A1-E1F5-1EF3-62A693C821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26</a:t>
            </a:fld>
            <a:endParaRPr lang="en-AU"/>
          </a:p>
        </p:txBody>
      </p:sp>
      <p:sp>
        <p:nvSpPr>
          <p:cNvPr id="5" name="Title 4">
            <a:extLst>
              <a:ext uri="{FF2B5EF4-FFF2-40B4-BE49-F238E27FC236}">
                <a16:creationId xmlns:a16="http://schemas.microsoft.com/office/drawing/2014/main" id="{C96138D2-D6E3-6AF0-C18B-C09ACD2CF09D}"/>
              </a:ext>
              <a:ext uri="{C183D7F6-B498-43B3-948B-1728B52AA6E4}">
                <adec:decorative xmlns:adec="http://schemas.microsoft.com/office/drawing/2017/decorative" val="0"/>
              </a:ext>
            </a:extLst>
          </p:cNvPr>
          <p:cNvSpPr>
            <a:spLocks noGrp="1"/>
          </p:cNvSpPr>
          <p:nvPr>
            <p:ph type="title"/>
          </p:nvPr>
        </p:nvSpPr>
        <p:spPr/>
        <p:txBody>
          <a:bodyPr/>
          <a:lstStyle/>
          <a:p>
            <a:r>
              <a:rPr lang="en-AU" dirty="0">
                <a:cs typeface="Arial"/>
              </a:rPr>
              <a:t>1.3 Evaluating online content</a:t>
            </a:r>
          </a:p>
        </p:txBody>
      </p:sp>
      <p:sp>
        <p:nvSpPr>
          <p:cNvPr id="6" name="Text Placeholder 5">
            <a:extLst>
              <a:ext uri="{FF2B5EF4-FFF2-40B4-BE49-F238E27FC236}">
                <a16:creationId xmlns:a16="http://schemas.microsoft.com/office/drawing/2014/main" id="{D4EC2871-CD58-C316-9B10-144A7C365814}"/>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39B5706C-9D4A-5C77-8937-681B6174B407}"/>
              </a:ext>
            </a:extLst>
          </p:cNvPr>
          <p:cNvGraphicFramePr>
            <a:graphicFrameLocks noGrp="1"/>
          </p:cNvGraphicFramePr>
          <p:nvPr/>
        </p:nvGraphicFramePr>
        <p:xfrm>
          <a:off x="359998" y="1763182"/>
          <a:ext cx="11142191" cy="4212600"/>
        </p:xfrm>
        <a:graphic>
          <a:graphicData uri="http://schemas.openxmlformats.org/drawingml/2006/table">
            <a:tbl>
              <a:tblPr firstRow="1">
                <a:tableStyleId>{B301B821-A1FF-4177-AEE7-76D212191A09}</a:tableStyleId>
              </a:tblPr>
              <a:tblGrid>
                <a:gridCol w="5452079">
                  <a:extLst>
                    <a:ext uri="{9D8B030D-6E8A-4147-A177-3AD203B41FA5}">
                      <a16:colId xmlns:a16="http://schemas.microsoft.com/office/drawing/2014/main" val="3623447875"/>
                    </a:ext>
                  </a:extLst>
                </a:gridCol>
                <a:gridCol w="5690112">
                  <a:extLst>
                    <a:ext uri="{9D8B030D-6E8A-4147-A177-3AD203B41FA5}">
                      <a16:colId xmlns:a16="http://schemas.microsoft.com/office/drawing/2014/main" val="3573327086"/>
                    </a:ext>
                  </a:extLst>
                </a:gridCol>
              </a:tblGrid>
              <a:tr h="579246">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083194">
                <a:tc>
                  <a:txBody>
                    <a:bodyPr/>
                    <a:lstStyle/>
                    <a:p>
                      <a:pPr marL="285750" indent="-285750">
                        <a:lnSpc>
                          <a:spcPct val="150000"/>
                        </a:lnSpc>
                        <a:buFont typeface="Arial" panose="020B0604020202020204" pitchFamily="34" charset="0"/>
                        <a:buChar char="•"/>
                      </a:pPr>
                      <a:r>
                        <a:rPr lang="en-AU" sz="1800" kern="1200" dirty="0">
                          <a:solidFill>
                            <a:schemeClr val="dk1"/>
                          </a:solidFill>
                          <a:effectLst/>
                          <a:latin typeface="+mn-lt"/>
                          <a:ea typeface="+mn-ea"/>
                          <a:cs typeface="+mn-cs"/>
                        </a:rPr>
                        <a:t>to assess the use of scientific data and information in verifying information</a:t>
                      </a:r>
                      <a:endParaRPr lang="en-AU" sz="1800" dirty="0">
                        <a:latin typeface="Arial" panose="020B0604020202020204" pitchFamily="34" charset="0"/>
                        <a:cs typeface="Arial" panose="020B0604020202020204" pitchFamily="34" charset="0"/>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define reliability, accuracy and validity in the context of secondary sources</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develop and apply a set of criteria to evaluate the reliability and validity of a secondary source</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1083194">
                <a:tc>
                  <a:txBody>
                    <a:bodyPr/>
                    <a:lstStyle/>
                    <a:p>
                      <a:pPr marL="285750" indent="-28575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to analyse data from investigations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kern="1200" dirty="0">
                          <a:solidFill>
                            <a:schemeClr val="dk1"/>
                          </a:solidFill>
                          <a:effectLst/>
                          <a:latin typeface="+mn-lt"/>
                          <a:ea typeface="+mn-ea"/>
                          <a:cs typeface="+mn-cs"/>
                        </a:rPr>
                        <a:t>identify the components of a valid secondary source of information or data</a:t>
                      </a: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4669260"/>
                  </a:ext>
                </a:extLst>
              </a:tr>
              <a:tr h="0">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a:latin typeface="Arial" panose="020B0604020202020204" pitchFamily="34" charset="0"/>
                          <a:cs typeface="Arial" panose="020B0604020202020204" pitchFamily="34" charset="0"/>
                        </a:rPr>
                        <a:t>to develop criteria to solve problems.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develop and apply criteria to solve a given problem.</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930822"/>
                  </a:ext>
                </a:extLst>
              </a:tr>
            </a:tbl>
          </a:graphicData>
        </a:graphic>
      </p:graphicFrame>
    </p:spTree>
    <p:extLst>
      <p:ext uri="{BB962C8B-B14F-4D97-AF65-F5344CB8AC3E}">
        <p14:creationId xmlns:p14="http://schemas.microsoft.com/office/powerpoint/2010/main" val="1630855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99FFFC-B41B-F5A8-5067-8742D93F496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27</a:t>
            </a:fld>
            <a:endParaRPr lang="en-AU"/>
          </a:p>
        </p:txBody>
      </p:sp>
      <p:sp>
        <p:nvSpPr>
          <p:cNvPr id="3" name="Title 2">
            <a:extLst>
              <a:ext uri="{FF2B5EF4-FFF2-40B4-BE49-F238E27FC236}">
                <a16:creationId xmlns:a16="http://schemas.microsoft.com/office/drawing/2014/main" id="{4298BD50-97B9-D07B-7A1A-3C0CD3D085E9}"/>
              </a:ext>
            </a:extLst>
          </p:cNvPr>
          <p:cNvSpPr>
            <a:spLocks noGrp="1"/>
          </p:cNvSpPr>
          <p:nvPr>
            <p:ph type="title"/>
          </p:nvPr>
        </p:nvSpPr>
        <p:spPr/>
        <p:txBody>
          <a:bodyPr/>
          <a:lstStyle/>
          <a:p>
            <a:r>
              <a:rPr lang="en-AU"/>
              <a:t>1.3 Reliability of secondary sources</a:t>
            </a:r>
          </a:p>
        </p:txBody>
      </p:sp>
      <p:sp>
        <p:nvSpPr>
          <p:cNvPr id="4" name="Text Placeholder 3">
            <a:extLst>
              <a:ext uri="{FF2B5EF4-FFF2-40B4-BE49-F238E27FC236}">
                <a16:creationId xmlns:a16="http://schemas.microsoft.com/office/drawing/2014/main" id="{1D92782A-C020-092E-83C8-DAB693319B99}"/>
              </a:ext>
            </a:extLst>
          </p:cNvPr>
          <p:cNvSpPr>
            <a:spLocks noGrp="1"/>
          </p:cNvSpPr>
          <p:nvPr>
            <p:ph type="body" sz="quarter" idx="18"/>
          </p:nvPr>
        </p:nvSpPr>
        <p:spPr/>
        <p:txBody>
          <a:bodyPr/>
          <a:lstStyle/>
          <a:p>
            <a:r>
              <a:rPr lang="en-AU"/>
              <a:t>When evaluating a secondary resource, ask these questions:</a:t>
            </a:r>
          </a:p>
        </p:txBody>
      </p:sp>
      <p:sp>
        <p:nvSpPr>
          <p:cNvPr id="5" name="Text Placeholder 4">
            <a:extLst>
              <a:ext uri="{FF2B5EF4-FFF2-40B4-BE49-F238E27FC236}">
                <a16:creationId xmlns:a16="http://schemas.microsoft.com/office/drawing/2014/main" id="{7AE60B49-FB5D-12E8-CAA8-96E849E72760}"/>
              </a:ext>
            </a:extLst>
          </p:cNvPr>
          <p:cNvSpPr>
            <a:spLocks noGrp="1"/>
          </p:cNvSpPr>
          <p:nvPr>
            <p:ph type="body" sz="quarter" idx="17"/>
          </p:nvPr>
        </p:nvSpPr>
        <p:spPr>
          <a:xfrm>
            <a:off x="359999" y="1664286"/>
            <a:ext cx="5364480" cy="4807835"/>
          </a:xfrm>
        </p:spPr>
        <p:txBody>
          <a:bodyPr/>
          <a:lstStyle/>
          <a:p>
            <a:r>
              <a:rPr lang="en-AU" sz="1800" b="1" dirty="0"/>
              <a:t>Who created it?</a:t>
            </a:r>
          </a:p>
          <a:p>
            <a:pPr marL="342900" indent="-342900">
              <a:buFont typeface="Arial" panose="020B0604020202020204" pitchFamily="34" charset="0"/>
              <a:buChar char="•"/>
            </a:pPr>
            <a:r>
              <a:rPr lang="en-AU" sz="1800" dirty="0"/>
              <a:t>Is the author or organisation qualified to discuss the topic?</a:t>
            </a:r>
          </a:p>
          <a:p>
            <a:pPr marL="342900" indent="-342900">
              <a:buFont typeface="Arial" panose="020B0604020202020204" pitchFamily="34" charset="0"/>
              <a:buChar char="•"/>
            </a:pPr>
            <a:r>
              <a:rPr lang="en-AU" sz="1800" dirty="0"/>
              <a:t>Do they have expertise in Science?</a:t>
            </a:r>
          </a:p>
          <a:p>
            <a:r>
              <a:rPr lang="en-AU" sz="1800" b="1" dirty="0"/>
              <a:t>Is the information supported by evidence?</a:t>
            </a:r>
          </a:p>
          <a:p>
            <a:pPr marL="342900" indent="-342900">
              <a:buFont typeface="Arial" panose="020B0604020202020204" pitchFamily="34" charset="0"/>
              <a:buChar char="•"/>
            </a:pPr>
            <a:r>
              <a:rPr lang="en-AU" sz="1800" dirty="0"/>
              <a:t>Does the resource provide facts, data, references, or links to scientific research?</a:t>
            </a:r>
          </a:p>
          <a:p>
            <a:pPr marL="342900" indent="-342900">
              <a:buFont typeface="Arial" panose="020B0604020202020204" pitchFamily="34" charset="0"/>
              <a:buChar char="•"/>
            </a:pPr>
            <a:r>
              <a:rPr lang="en-AU" sz="1800" dirty="0"/>
              <a:t>Can the claims be checked against other sources?</a:t>
            </a:r>
          </a:p>
        </p:txBody>
      </p:sp>
      <p:sp>
        <p:nvSpPr>
          <p:cNvPr id="7" name="Text Placeholder 4">
            <a:extLst>
              <a:ext uri="{FF2B5EF4-FFF2-40B4-BE49-F238E27FC236}">
                <a16:creationId xmlns:a16="http://schemas.microsoft.com/office/drawing/2014/main" id="{5B0CBF53-F147-49A8-C464-A192F0801501}"/>
              </a:ext>
            </a:extLst>
          </p:cNvPr>
          <p:cNvSpPr txBox="1">
            <a:spLocks/>
          </p:cNvSpPr>
          <p:nvPr/>
        </p:nvSpPr>
        <p:spPr>
          <a:xfrm>
            <a:off x="6270171" y="1567086"/>
            <a:ext cx="5738949" cy="4807835"/>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a:t>Is the information current?</a:t>
            </a:r>
          </a:p>
          <a:p>
            <a:pPr marL="342900" indent="-342900">
              <a:buFont typeface="Arial" panose="020B0604020202020204" pitchFamily="34" charset="0"/>
              <a:buChar char="•"/>
            </a:pPr>
            <a:r>
              <a:rPr lang="en-AU" sz="1800"/>
              <a:t>When was the resource published or updated?</a:t>
            </a:r>
          </a:p>
          <a:p>
            <a:pPr marL="342900" indent="-342900">
              <a:buFont typeface="Arial" panose="020B0604020202020204" pitchFamily="34" charset="0"/>
              <a:buChar char="•"/>
            </a:pPr>
            <a:r>
              <a:rPr lang="en-AU" sz="1800"/>
              <a:t>Is the information still accurate?</a:t>
            </a:r>
          </a:p>
          <a:p>
            <a:r>
              <a:rPr lang="en-AU" sz="1800" b="1"/>
              <a:t>Is the source objective?</a:t>
            </a:r>
          </a:p>
          <a:p>
            <a:pPr marL="342900" indent="-342900">
              <a:buFont typeface="Arial" panose="020B0604020202020204" pitchFamily="34" charset="0"/>
              <a:buChar char="•"/>
            </a:pPr>
            <a:r>
              <a:rPr lang="en-AU" sz="1800"/>
              <a:t>Does the source present the information fairly?</a:t>
            </a:r>
          </a:p>
          <a:p>
            <a:pPr marL="342900" indent="-342900">
              <a:buFont typeface="Arial" panose="020B0604020202020204" pitchFamily="34" charset="0"/>
              <a:buChar char="•"/>
            </a:pPr>
            <a:r>
              <a:rPr lang="en-AU" sz="1800"/>
              <a:t>Is it trying to inform, persuade, entertain or sell something?</a:t>
            </a:r>
          </a:p>
          <a:p>
            <a:r>
              <a:rPr lang="en-AU" sz="1800" b="1"/>
              <a:t>Can the information be verified?</a:t>
            </a:r>
          </a:p>
          <a:p>
            <a:pPr marL="342900" indent="-342900">
              <a:buFont typeface="Arial" panose="020B0604020202020204" pitchFamily="34" charset="0"/>
              <a:buChar char="•"/>
            </a:pPr>
            <a:r>
              <a:rPr lang="en-AU" sz="1800"/>
              <a:t>Do other reliable sources report similar information?</a:t>
            </a:r>
          </a:p>
          <a:p>
            <a:pPr marL="342900" indent="-342900">
              <a:buFont typeface="Arial" panose="020B0604020202020204" pitchFamily="34" charset="0"/>
              <a:buChar char="•"/>
            </a:pPr>
            <a:endParaRPr lang="en-AU" sz="1800"/>
          </a:p>
        </p:txBody>
      </p:sp>
    </p:spTree>
    <p:extLst>
      <p:ext uri="{BB962C8B-B14F-4D97-AF65-F5344CB8AC3E}">
        <p14:creationId xmlns:p14="http://schemas.microsoft.com/office/powerpoint/2010/main" val="356693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2E70D9-624B-D7E2-23B7-23FD5E32D936}"/>
              </a:ext>
            </a:extLst>
          </p:cNvPr>
          <p:cNvSpPr>
            <a:spLocks noGrp="1"/>
          </p:cNvSpPr>
          <p:nvPr>
            <p:ph type="title"/>
          </p:nvPr>
        </p:nvSpPr>
        <p:spPr/>
        <p:txBody>
          <a:bodyPr/>
          <a:lstStyle/>
          <a:p>
            <a:r>
              <a:rPr lang="en-AU"/>
              <a:t>1.3 Reliability of secondary sources – red flags</a:t>
            </a:r>
          </a:p>
        </p:txBody>
      </p:sp>
      <p:pic>
        <p:nvPicPr>
          <p:cNvPr id="10" name="Picture 9" descr="A text about crystals and how they have been known to have healing properties by influencing energy.">
            <a:extLst>
              <a:ext uri="{FF2B5EF4-FFF2-40B4-BE49-F238E27FC236}">
                <a16:creationId xmlns:a16="http://schemas.microsoft.com/office/drawing/2014/main" id="{E67FF9D5-DD66-B42B-C805-17C6C4A7A3BC}"/>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2619545" y="1554480"/>
            <a:ext cx="6898640" cy="4473650"/>
          </a:xfrm>
          <a:prstGeom prst="rect">
            <a:avLst/>
          </a:prstGeom>
          <a:ln>
            <a:solidFill>
              <a:schemeClr val="tx1"/>
            </a:solidFill>
          </a:ln>
        </p:spPr>
      </p:pic>
      <p:sp>
        <p:nvSpPr>
          <p:cNvPr id="7" name="Rectangle 6">
            <a:extLst>
              <a:ext uri="{FF2B5EF4-FFF2-40B4-BE49-F238E27FC236}">
                <a16:creationId xmlns:a16="http://schemas.microsoft.com/office/drawing/2014/main" id="{38F869FD-DD74-2234-6DFD-3C66CA65D626}"/>
              </a:ext>
            </a:extLst>
          </p:cNvPr>
          <p:cNvSpPr/>
          <p:nvPr/>
        </p:nvSpPr>
        <p:spPr>
          <a:xfrm>
            <a:off x="99949" y="1404012"/>
            <a:ext cx="2348845" cy="1056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Unscientific claim.</a:t>
            </a:r>
          </a:p>
        </p:txBody>
      </p:sp>
      <p:sp>
        <p:nvSpPr>
          <p:cNvPr id="4" name="Rectangle 3">
            <a:extLst>
              <a:ext uri="{FF2B5EF4-FFF2-40B4-BE49-F238E27FC236}">
                <a16:creationId xmlns:a16="http://schemas.microsoft.com/office/drawing/2014/main" id="{347F7524-8C58-5C20-F4CB-4A312BDE67CE}"/>
              </a:ext>
            </a:extLst>
          </p:cNvPr>
          <p:cNvSpPr/>
          <p:nvPr/>
        </p:nvSpPr>
        <p:spPr>
          <a:xfrm>
            <a:off x="99949" y="3164861"/>
            <a:ext cx="2348845" cy="1056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Attempt to persuade that it must be true.</a:t>
            </a:r>
          </a:p>
        </p:txBody>
      </p:sp>
      <p:sp>
        <p:nvSpPr>
          <p:cNvPr id="5" name="Rectangle 4">
            <a:extLst>
              <a:ext uri="{FF2B5EF4-FFF2-40B4-BE49-F238E27FC236}">
                <a16:creationId xmlns:a16="http://schemas.microsoft.com/office/drawing/2014/main" id="{753384A0-589A-FE19-697A-A09F538B0E9C}"/>
              </a:ext>
            </a:extLst>
          </p:cNvPr>
          <p:cNvSpPr/>
          <p:nvPr/>
        </p:nvSpPr>
        <p:spPr>
          <a:xfrm>
            <a:off x="99949" y="4971580"/>
            <a:ext cx="2348845" cy="1056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No evidence or references provided.</a:t>
            </a:r>
          </a:p>
        </p:txBody>
      </p:sp>
      <p:sp>
        <p:nvSpPr>
          <p:cNvPr id="8" name="Rectangle 7">
            <a:extLst>
              <a:ext uri="{FF2B5EF4-FFF2-40B4-BE49-F238E27FC236}">
                <a16:creationId xmlns:a16="http://schemas.microsoft.com/office/drawing/2014/main" id="{41FA2952-719D-3E3D-165A-A781D15207AB}"/>
              </a:ext>
            </a:extLst>
          </p:cNvPr>
          <p:cNvSpPr/>
          <p:nvPr/>
        </p:nvSpPr>
        <p:spPr>
          <a:xfrm>
            <a:off x="9688936" y="1362860"/>
            <a:ext cx="2348845" cy="1056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No author listed.</a:t>
            </a:r>
          </a:p>
        </p:txBody>
      </p:sp>
      <p:sp>
        <p:nvSpPr>
          <p:cNvPr id="9" name="Rectangle 8">
            <a:extLst>
              <a:ext uri="{FF2B5EF4-FFF2-40B4-BE49-F238E27FC236}">
                <a16:creationId xmlns:a16="http://schemas.microsoft.com/office/drawing/2014/main" id="{847E5036-88CF-BDAD-0749-02BC6C99A9A1}"/>
              </a:ext>
            </a:extLst>
          </p:cNvPr>
          <p:cNvSpPr/>
          <p:nvPr/>
        </p:nvSpPr>
        <p:spPr>
          <a:xfrm>
            <a:off x="9688936" y="2746421"/>
            <a:ext cx="2348845" cy="16921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Vague terms used: ‘enhanced intuition’ ‘emotional balance’.</a:t>
            </a:r>
          </a:p>
        </p:txBody>
      </p:sp>
      <p:sp>
        <p:nvSpPr>
          <p:cNvPr id="11" name="Rectangle 10">
            <a:extLst>
              <a:ext uri="{FF2B5EF4-FFF2-40B4-BE49-F238E27FC236}">
                <a16:creationId xmlns:a16="http://schemas.microsoft.com/office/drawing/2014/main" id="{9ADDCE8D-80E0-8B19-3749-62ECB4491A84}"/>
              </a:ext>
            </a:extLst>
          </p:cNvPr>
          <p:cNvSpPr/>
          <p:nvPr/>
        </p:nvSpPr>
        <p:spPr>
          <a:xfrm>
            <a:off x="9688936" y="4971579"/>
            <a:ext cx="2348845" cy="105655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No date provided.</a:t>
            </a:r>
          </a:p>
        </p:txBody>
      </p:sp>
      <p:sp>
        <p:nvSpPr>
          <p:cNvPr id="2" name="Slide Number Placeholder 1">
            <a:extLst>
              <a:ext uri="{FF2B5EF4-FFF2-40B4-BE49-F238E27FC236}">
                <a16:creationId xmlns:a16="http://schemas.microsoft.com/office/drawing/2014/main" id="{A0C1CC8A-5B55-CE16-84D8-477D66ECABB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28</a:t>
            </a:fld>
            <a:endParaRPr lang="en-AU"/>
          </a:p>
        </p:txBody>
      </p:sp>
    </p:spTree>
    <p:extLst>
      <p:ext uri="{BB962C8B-B14F-4D97-AF65-F5344CB8AC3E}">
        <p14:creationId xmlns:p14="http://schemas.microsoft.com/office/powerpoint/2010/main" val="310446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85E187-2679-F71E-FF6D-035261AA8E4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29</a:t>
            </a:fld>
            <a:endParaRPr lang="en-AU"/>
          </a:p>
        </p:txBody>
      </p:sp>
      <p:sp>
        <p:nvSpPr>
          <p:cNvPr id="8" name="Title 7">
            <a:extLst>
              <a:ext uri="{FF2B5EF4-FFF2-40B4-BE49-F238E27FC236}">
                <a16:creationId xmlns:a16="http://schemas.microsoft.com/office/drawing/2014/main" id="{23BB8B1E-868C-6EDA-DFD8-9E82FCAA81C5}"/>
              </a:ext>
            </a:extLst>
          </p:cNvPr>
          <p:cNvSpPr>
            <a:spLocks noGrp="1"/>
          </p:cNvSpPr>
          <p:nvPr>
            <p:ph type="title"/>
          </p:nvPr>
        </p:nvSpPr>
        <p:spPr/>
        <p:txBody>
          <a:bodyPr/>
          <a:lstStyle/>
          <a:p>
            <a:r>
              <a:rPr lang="en-AU" dirty="0"/>
              <a:t>1.3 Solving a problem about secondary sources</a:t>
            </a:r>
          </a:p>
        </p:txBody>
      </p:sp>
      <p:sp>
        <p:nvSpPr>
          <p:cNvPr id="10" name="Content Placeholder 9">
            <a:extLst>
              <a:ext uri="{FF2B5EF4-FFF2-40B4-BE49-F238E27FC236}">
                <a16:creationId xmlns:a16="http://schemas.microsoft.com/office/drawing/2014/main" id="{5B3D0FAE-6767-48A5-95F4-9ECEFC930D75}"/>
              </a:ext>
            </a:extLst>
          </p:cNvPr>
          <p:cNvSpPr>
            <a:spLocks noGrp="1"/>
          </p:cNvSpPr>
          <p:nvPr>
            <p:ph sz="quarter" idx="19"/>
          </p:nvPr>
        </p:nvSpPr>
        <p:spPr>
          <a:xfrm>
            <a:off x="248477" y="1369454"/>
            <a:ext cx="6758609" cy="4814518"/>
          </a:xfrm>
        </p:spPr>
        <p:txBody>
          <a:bodyPr/>
          <a:lstStyle/>
          <a:p>
            <a:pPr marL="342900" indent="-342900">
              <a:buFont typeface="Arial" panose="020B0604020202020204" pitchFamily="34" charset="0"/>
              <a:buChar char="•"/>
            </a:pPr>
            <a:r>
              <a:rPr lang="en-AU" sz="1800"/>
              <a:t>Muhammad’s teacher has given him a research question that he must find reliable and valid online secondary sources to answer. The research question is </a:t>
            </a:r>
            <a:r>
              <a:rPr lang="en-AU" sz="1800" i="1"/>
              <a:t>‘Does blue light from screens damage the retina of your eyes?’</a:t>
            </a:r>
          </a:p>
          <a:p>
            <a:pPr marL="342900" indent="-342900">
              <a:buFont typeface="Arial" panose="020B0604020202020204" pitchFamily="34" charset="0"/>
              <a:buChar char="•"/>
            </a:pPr>
            <a:r>
              <a:rPr lang="en-AU" sz="1800"/>
              <a:t>His problem is that he needs to make sure that the online secondary sources he finds are both reliable and valid.</a:t>
            </a:r>
          </a:p>
          <a:p>
            <a:pPr marL="342900" indent="-342900">
              <a:buFont typeface="Arial" panose="020B0604020202020204" pitchFamily="34" charset="0"/>
              <a:buChar char="•"/>
            </a:pPr>
            <a:r>
              <a:rPr lang="en-AU" sz="1800"/>
              <a:t>To do this, he is going to work with his teacher and class to develop criteria to determine whether the online sources he finds are reliable and valid. </a:t>
            </a:r>
          </a:p>
          <a:p>
            <a:pPr marL="342900" indent="-342900">
              <a:buFont typeface="Arial" panose="020B0604020202020204" pitchFamily="34" charset="0"/>
              <a:buChar char="•"/>
            </a:pPr>
            <a:r>
              <a:rPr lang="en-AU" sz="1800"/>
              <a:t>He will then use these criteria to make a judgement about the sources he uses to answer the question.</a:t>
            </a:r>
          </a:p>
        </p:txBody>
      </p:sp>
      <p:pic>
        <p:nvPicPr>
          <p:cNvPr id="13" name="Picture Placeholder 12" descr="Person working with laptop and notepad">
            <a:extLst>
              <a:ext uri="{FF2B5EF4-FFF2-40B4-BE49-F238E27FC236}">
                <a16:creationId xmlns:a16="http://schemas.microsoft.com/office/drawing/2014/main" id="{097255E6-E1F0-6026-405F-4B9AC6ADB454}"/>
              </a:ext>
            </a:extLst>
          </p:cNvPr>
          <p:cNvPicPr>
            <a:picLocks noGrp="1" noChangeAspect="1"/>
          </p:cNvPicPr>
          <p:nvPr>
            <p:ph type="pic" sz="quarter" idx="20"/>
          </p:nvPr>
        </p:nvPicPr>
        <p:blipFill>
          <a:blip r:embed="rId3">
            <a:extLst>
              <a:ext uri="{28A0092B-C50C-407E-A947-70E740481C1C}">
                <a14:useLocalDpi xmlns:a14="http://schemas.microsoft.com/office/drawing/2010/main"/>
              </a:ext>
            </a:extLst>
          </a:blip>
          <a:srcRect/>
          <a:stretch>
            <a:fillRect/>
          </a:stretch>
        </p:blipFill>
        <p:spPr>
          <a:xfrm>
            <a:off x="7391303" y="1690703"/>
            <a:ext cx="4452697" cy="3892762"/>
          </a:xfrm>
        </p:spPr>
      </p:pic>
    </p:spTree>
    <p:extLst>
      <p:ext uri="{BB962C8B-B14F-4D97-AF65-F5344CB8AC3E}">
        <p14:creationId xmlns:p14="http://schemas.microsoft.com/office/powerpoint/2010/main" val="200150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a:extLst>
              <a:ext uri="{FF2B5EF4-FFF2-40B4-BE49-F238E27FC236}">
                <a16:creationId xmlns:a16="http://schemas.microsoft.com/office/drawing/2014/main" id="{E0E9B484-73DB-EFF2-49FB-C36C0AB9DDC2}"/>
              </a:ext>
            </a:extLst>
          </p:cNvPr>
          <p:cNvSpPr>
            <a:spLocks noGrp="1"/>
          </p:cNvSpPr>
          <p:nvPr>
            <p:ph type="title"/>
          </p:nvPr>
        </p:nvSpPr>
        <p:spPr/>
        <p:txBody>
          <a:bodyPr vert="horz" lIns="0" tIns="0" rIns="0" bIns="0" rtlCol="0" anchor="t">
            <a:normAutofit/>
          </a:bodyPr>
          <a:lstStyle/>
          <a:p>
            <a:r>
              <a:rPr lang="en-AU" dirty="0"/>
              <a:t>1.3 Defining key terms</a:t>
            </a:r>
          </a:p>
        </p:txBody>
      </p:sp>
      <p:sp>
        <p:nvSpPr>
          <p:cNvPr id="6" name="Text Placeholder 5">
            <a:extLst>
              <a:ext uri="{FF2B5EF4-FFF2-40B4-BE49-F238E27FC236}">
                <a16:creationId xmlns:a16="http://schemas.microsoft.com/office/drawing/2014/main" id="{A29F8A67-9F06-2F81-C6EC-55DD7E1A2D62}"/>
              </a:ext>
            </a:extLst>
          </p:cNvPr>
          <p:cNvSpPr>
            <a:spLocks noGrp="1"/>
          </p:cNvSpPr>
          <p:nvPr>
            <p:ph type="body" sz="quarter" idx="18"/>
          </p:nvPr>
        </p:nvSpPr>
        <p:spPr/>
        <p:txBody>
          <a:bodyPr/>
          <a:lstStyle/>
          <a:p>
            <a:r>
              <a:rPr lang="en-AU"/>
              <a:t>Secondary source reliability, accuracy and validity</a:t>
            </a:r>
          </a:p>
        </p:txBody>
      </p:sp>
      <p:grpSp>
        <p:nvGrpSpPr>
          <p:cNvPr id="2" name="Group 1" descr="Reliability – This refers to the consistency of information with other reliable sources.">
            <a:extLst>
              <a:ext uri="{FF2B5EF4-FFF2-40B4-BE49-F238E27FC236}">
                <a16:creationId xmlns:a16="http://schemas.microsoft.com/office/drawing/2014/main" id="{B3483521-43C7-F848-E286-BCE8A315555B}"/>
              </a:ext>
            </a:extLst>
          </p:cNvPr>
          <p:cNvGrpSpPr/>
          <p:nvPr/>
        </p:nvGrpSpPr>
        <p:grpSpPr>
          <a:xfrm>
            <a:off x="360363" y="1563058"/>
            <a:ext cx="11483635" cy="1065811"/>
            <a:chOff x="360363" y="1563058"/>
            <a:chExt cx="11483635" cy="1065811"/>
          </a:xfrm>
        </p:grpSpPr>
        <p:sp>
          <p:nvSpPr>
            <p:cNvPr id="22" name="Rounded Rectangle 21">
              <a:extLst>
                <a:ext uri="{FF2B5EF4-FFF2-40B4-BE49-F238E27FC236}">
                  <a16:creationId xmlns:a16="http://schemas.microsoft.com/office/drawing/2014/main" id="{54030E9F-DF9C-5F80-315C-CAB468F8D781}"/>
                </a:ext>
              </a:extLst>
            </p:cNvPr>
            <p:cNvSpPr/>
            <p:nvPr/>
          </p:nvSpPr>
          <p:spPr>
            <a:xfrm>
              <a:off x="360363" y="1563058"/>
              <a:ext cx="11483635" cy="1065811"/>
            </a:xfrm>
            <a:prstGeom prst="roundRect">
              <a:avLst>
                <a:gd name="adj" fmla="val 10000"/>
              </a:avLst>
            </a:prstGeom>
            <a:solidFill>
              <a:schemeClr val="accent4"/>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440000" anchor="ctr"/>
            <a:lstStyle/>
            <a:p>
              <a:pPr>
                <a:lnSpc>
                  <a:spcPct val="150000"/>
                </a:lnSpc>
              </a:pPr>
              <a:r>
                <a:rPr lang="en-AU" sz="1800" b="1" kern="1200">
                  <a:latin typeface="+mn-lt"/>
                </a:rPr>
                <a:t>Reliability</a:t>
              </a:r>
              <a:r>
                <a:rPr lang="en-AU" sz="1800" kern="1200">
                  <a:latin typeface="+mn-lt"/>
                </a:rPr>
                <a:t> – This refers to the credibility of the source and the consistency of information with other reliable sources.</a:t>
              </a:r>
              <a:endParaRPr lang="en-US" sz="1800" kern="1200">
                <a:latin typeface="+mn-lt"/>
              </a:endParaRPr>
            </a:p>
          </p:txBody>
        </p:sp>
        <p:sp>
          <p:nvSpPr>
            <p:cNvPr id="23" name="Rectangle 22" descr="Checkmark">
              <a:extLst>
                <a:ext uri="{FF2B5EF4-FFF2-40B4-BE49-F238E27FC236}">
                  <a16:creationId xmlns:a16="http://schemas.microsoft.com/office/drawing/2014/main" id="{28D0CB75-4882-071D-5715-30F1C5976C13}"/>
                </a:ext>
              </a:extLst>
            </p:cNvPr>
            <p:cNvSpPr/>
            <p:nvPr/>
          </p:nvSpPr>
          <p:spPr>
            <a:xfrm>
              <a:off x="776373" y="1717772"/>
              <a:ext cx="756382" cy="75638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4" name="Group 3" descr="Accuracy – The information presented is correct, with information we know to be true.">
            <a:extLst>
              <a:ext uri="{FF2B5EF4-FFF2-40B4-BE49-F238E27FC236}">
                <a16:creationId xmlns:a16="http://schemas.microsoft.com/office/drawing/2014/main" id="{BA762FA4-8989-7780-C77D-2D2F5FD79FC6}"/>
              </a:ext>
            </a:extLst>
          </p:cNvPr>
          <p:cNvGrpSpPr/>
          <p:nvPr/>
        </p:nvGrpSpPr>
        <p:grpSpPr>
          <a:xfrm>
            <a:off x="360363" y="3055711"/>
            <a:ext cx="11483635" cy="1065811"/>
            <a:chOff x="360363" y="3055711"/>
            <a:chExt cx="11483635" cy="1065811"/>
          </a:xfrm>
        </p:grpSpPr>
        <p:sp>
          <p:nvSpPr>
            <p:cNvPr id="24" name="Rounded Rectangle 23">
              <a:extLst>
                <a:ext uri="{FF2B5EF4-FFF2-40B4-BE49-F238E27FC236}">
                  <a16:creationId xmlns:a16="http://schemas.microsoft.com/office/drawing/2014/main" id="{1D876918-F288-035D-B986-E80C45A4128B}"/>
                </a:ext>
              </a:extLst>
            </p:cNvPr>
            <p:cNvSpPr/>
            <p:nvPr/>
          </p:nvSpPr>
          <p:spPr>
            <a:xfrm>
              <a:off x="360363" y="3055711"/>
              <a:ext cx="11483635" cy="1065811"/>
            </a:xfrm>
            <a:prstGeom prst="roundRect">
              <a:avLst>
                <a:gd name="adj" fmla="val 10000"/>
              </a:avLst>
            </a:prstGeom>
            <a:solidFill>
              <a:schemeClr val="accent4"/>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440000" anchor="ctr"/>
            <a:lstStyle/>
            <a:p>
              <a:pPr marL="0" lvl="0" indent="0" algn="l" defTabSz="800100">
                <a:lnSpc>
                  <a:spcPct val="100000"/>
                </a:lnSpc>
                <a:spcBef>
                  <a:spcPct val="0"/>
                </a:spcBef>
                <a:spcAft>
                  <a:spcPct val="35000"/>
                </a:spcAft>
                <a:buNone/>
              </a:pPr>
              <a:r>
                <a:rPr lang="en-AU" sz="1800" b="1" kern="1200">
                  <a:latin typeface="+mn-lt"/>
                </a:rPr>
                <a:t>Accuracy</a:t>
              </a:r>
              <a:r>
                <a:rPr lang="en-AU" sz="1800" kern="1200">
                  <a:latin typeface="+mn-lt"/>
                </a:rPr>
                <a:t> – The information presented is correct, with information we know to be true.</a:t>
              </a:r>
              <a:endParaRPr lang="en-US" sz="1800" kern="1200">
                <a:latin typeface="+mn-lt"/>
              </a:endParaRPr>
            </a:p>
          </p:txBody>
        </p:sp>
        <p:sp>
          <p:nvSpPr>
            <p:cNvPr id="25" name="Rectangle 24" descr="Target">
              <a:extLst>
                <a:ext uri="{FF2B5EF4-FFF2-40B4-BE49-F238E27FC236}">
                  <a16:creationId xmlns:a16="http://schemas.microsoft.com/office/drawing/2014/main" id="{5FF7D0E2-E8F3-4E16-52AC-8BAD743A91DD}"/>
                </a:ext>
              </a:extLst>
            </p:cNvPr>
            <p:cNvSpPr/>
            <p:nvPr/>
          </p:nvSpPr>
          <p:spPr>
            <a:xfrm>
              <a:off x="776373" y="3224035"/>
              <a:ext cx="756382" cy="75638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grpSp>
        <p:nvGrpSpPr>
          <p:cNvPr id="5" name="Group 4" descr="Validity – This evaluates the appropriateness of the information for the topic under investigation.">
            <a:extLst>
              <a:ext uri="{FF2B5EF4-FFF2-40B4-BE49-F238E27FC236}">
                <a16:creationId xmlns:a16="http://schemas.microsoft.com/office/drawing/2014/main" id="{C213EDA1-6712-937F-1DC0-F52936F13D93}"/>
              </a:ext>
            </a:extLst>
          </p:cNvPr>
          <p:cNvGrpSpPr/>
          <p:nvPr/>
        </p:nvGrpSpPr>
        <p:grpSpPr>
          <a:xfrm>
            <a:off x="360363" y="4550418"/>
            <a:ext cx="11483635" cy="1065811"/>
            <a:chOff x="360363" y="4550418"/>
            <a:chExt cx="11483635" cy="1065811"/>
          </a:xfrm>
        </p:grpSpPr>
        <p:sp>
          <p:nvSpPr>
            <p:cNvPr id="26" name="Rounded Rectangle 25">
              <a:extLst>
                <a:ext uri="{FF2B5EF4-FFF2-40B4-BE49-F238E27FC236}">
                  <a16:creationId xmlns:a16="http://schemas.microsoft.com/office/drawing/2014/main" id="{E723B43F-B621-BD3C-88FF-2816A433E519}"/>
                </a:ext>
              </a:extLst>
            </p:cNvPr>
            <p:cNvSpPr/>
            <p:nvPr/>
          </p:nvSpPr>
          <p:spPr>
            <a:xfrm>
              <a:off x="360363" y="4550418"/>
              <a:ext cx="11483635" cy="1065811"/>
            </a:xfrm>
            <a:prstGeom prst="roundRect">
              <a:avLst>
                <a:gd name="adj" fmla="val 10000"/>
              </a:avLst>
            </a:prstGeom>
            <a:solidFill>
              <a:schemeClr val="accent4"/>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440000" anchor="ctr"/>
            <a:lstStyle/>
            <a:p>
              <a:pPr marL="0" lvl="0" indent="0" algn="l" defTabSz="800100">
                <a:lnSpc>
                  <a:spcPct val="150000"/>
                </a:lnSpc>
                <a:spcBef>
                  <a:spcPct val="0"/>
                </a:spcBef>
                <a:spcAft>
                  <a:spcPct val="35000"/>
                </a:spcAft>
                <a:buNone/>
              </a:pPr>
              <a:r>
                <a:rPr lang="en-AU" sz="1800" b="1" kern="1200"/>
                <a:t>Validity</a:t>
              </a:r>
              <a:r>
                <a:rPr lang="en-AU" sz="1800" kern="1200"/>
                <a:t> – This evaluates the appropriateness of the information for the topic under investigation, including its reliability and accuracy.</a:t>
              </a:r>
              <a:endParaRPr lang="en-US" sz="1800" kern="1200"/>
            </a:p>
          </p:txBody>
        </p:sp>
        <p:sp>
          <p:nvSpPr>
            <p:cNvPr id="27" name="Rectangle 26" descr="Magnifying glass with solid fill">
              <a:extLst>
                <a:ext uri="{FF2B5EF4-FFF2-40B4-BE49-F238E27FC236}">
                  <a16:creationId xmlns:a16="http://schemas.microsoft.com/office/drawing/2014/main" id="{75DB97D6-041B-5FED-8530-58758A7605C7}"/>
                </a:ext>
              </a:extLst>
            </p:cNvPr>
            <p:cNvSpPr/>
            <p:nvPr/>
          </p:nvSpPr>
          <p:spPr>
            <a:xfrm>
              <a:off x="758953" y="4709720"/>
              <a:ext cx="756382" cy="756382"/>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grpSp>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vert="horz" lIns="0" tIns="0" rIns="0" bIns="0" rtlCol="0" anchor="t">
            <a:normAutofit/>
          </a:bodyPr>
          <a:lstStyle/>
          <a:p>
            <a:pPr>
              <a:lnSpc>
                <a:spcPct val="90000"/>
              </a:lnSpc>
              <a:spcAft>
                <a:spcPts val="600"/>
              </a:spcAft>
            </a:pPr>
            <a:fld id="{10A01DC5-1685-4615-8240-15192985C6A2}" type="slidenum">
              <a:rPr lang="en-AU" smtClean="0"/>
              <a:pPr>
                <a:lnSpc>
                  <a:spcPct val="90000"/>
                </a:lnSpc>
                <a:spcAft>
                  <a:spcPts val="600"/>
                </a:spcAft>
              </a:pPr>
              <a:t>30</a:t>
            </a:fld>
            <a:endParaRPr lang="en-AU"/>
          </a:p>
        </p:txBody>
      </p:sp>
    </p:spTree>
    <p:extLst>
      <p:ext uri="{BB962C8B-B14F-4D97-AF65-F5344CB8AC3E}">
        <p14:creationId xmlns:p14="http://schemas.microsoft.com/office/powerpoint/2010/main" val="1025757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CE5FCC-C908-D3C0-3757-31D9A6813EA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31</a:t>
            </a:fld>
            <a:endParaRPr lang="en-AU"/>
          </a:p>
        </p:txBody>
      </p:sp>
      <p:sp>
        <p:nvSpPr>
          <p:cNvPr id="3" name="Title 2">
            <a:extLst>
              <a:ext uri="{FF2B5EF4-FFF2-40B4-BE49-F238E27FC236}">
                <a16:creationId xmlns:a16="http://schemas.microsoft.com/office/drawing/2014/main" id="{09741CFE-5FB7-2750-1E55-8DAB4694CC35}"/>
              </a:ext>
            </a:extLst>
          </p:cNvPr>
          <p:cNvSpPr>
            <a:spLocks noGrp="1"/>
          </p:cNvSpPr>
          <p:nvPr>
            <p:ph type="title"/>
          </p:nvPr>
        </p:nvSpPr>
        <p:spPr/>
        <p:txBody>
          <a:bodyPr/>
          <a:lstStyle/>
          <a:p>
            <a:r>
              <a:rPr lang="en-AU" dirty="0"/>
              <a:t>1.3 Developing evaluation criteria (1 of 14)</a:t>
            </a:r>
          </a:p>
        </p:txBody>
      </p:sp>
      <p:sp>
        <p:nvSpPr>
          <p:cNvPr id="5" name="Text Placeholder 4">
            <a:extLst>
              <a:ext uri="{FF2B5EF4-FFF2-40B4-BE49-F238E27FC236}">
                <a16:creationId xmlns:a16="http://schemas.microsoft.com/office/drawing/2014/main" id="{1924BF14-EFE1-02A1-69FC-D83F6F2E9393}"/>
              </a:ext>
            </a:extLst>
          </p:cNvPr>
          <p:cNvSpPr>
            <a:spLocks noGrp="1"/>
          </p:cNvSpPr>
          <p:nvPr>
            <p:ph type="body" sz="quarter" idx="17"/>
          </p:nvPr>
        </p:nvSpPr>
        <p:spPr>
          <a:xfrm>
            <a:off x="360000" y="859881"/>
            <a:ext cx="11832000" cy="4807835"/>
          </a:xfrm>
        </p:spPr>
        <p:txBody>
          <a:bodyPr/>
          <a:lstStyle/>
          <a:p>
            <a:r>
              <a:rPr lang="en-AU" sz="1800" b="1"/>
              <a:t>Reliability</a:t>
            </a:r>
          </a:p>
          <a:p>
            <a:pPr marL="342900" indent="-342900">
              <a:buFontTx/>
              <a:buChar char="-"/>
            </a:pPr>
            <a:r>
              <a:rPr lang="en-AU" sz="1800"/>
              <a:t>Author</a:t>
            </a:r>
          </a:p>
          <a:p>
            <a:pPr marL="342900" indent="-342900">
              <a:buFontTx/>
              <a:buChar char="-"/>
            </a:pPr>
            <a:r>
              <a:rPr lang="en-AU" sz="1800"/>
              <a:t>Domain (.gov)</a:t>
            </a:r>
          </a:p>
          <a:p>
            <a:pPr marL="342900" indent="-342900">
              <a:buFontTx/>
              <a:buChar char="-"/>
            </a:pPr>
            <a:r>
              <a:rPr lang="en-AU" sz="1800"/>
              <a:t>Bias</a:t>
            </a:r>
          </a:p>
          <a:p>
            <a:pPr marL="342900" indent="-342900">
              <a:buFontTx/>
              <a:buChar char="-"/>
            </a:pPr>
            <a:r>
              <a:rPr lang="en-AU" sz="1800"/>
              <a:t>Date published</a:t>
            </a:r>
          </a:p>
          <a:p>
            <a:pPr marL="342900" indent="-342900">
              <a:buFontTx/>
              <a:buChar char="-"/>
            </a:pPr>
            <a:r>
              <a:rPr lang="en-AU" sz="1800"/>
              <a:t>Consistency of information</a:t>
            </a:r>
          </a:p>
          <a:p>
            <a:r>
              <a:rPr lang="en-AU" sz="1800" b="1"/>
              <a:t>Accuracy</a:t>
            </a:r>
          </a:p>
          <a:p>
            <a:pPr marL="342900" indent="-342900">
              <a:buFontTx/>
              <a:buChar char="-"/>
            </a:pPr>
            <a:r>
              <a:rPr lang="en-AU" sz="1800"/>
              <a:t>Scientific accuracy</a:t>
            </a:r>
          </a:p>
          <a:p>
            <a:r>
              <a:rPr lang="en-AU" sz="1800" b="1"/>
              <a:t>Validity</a:t>
            </a:r>
          </a:p>
          <a:p>
            <a:pPr marL="342900" indent="-342900">
              <a:buFontTx/>
              <a:buChar char="-"/>
            </a:pPr>
            <a:r>
              <a:rPr lang="en-AU" sz="1800"/>
              <a:t>Relevance to question or topic investigated</a:t>
            </a:r>
          </a:p>
          <a:p>
            <a:pPr marL="342900" indent="-342900">
              <a:buFontTx/>
              <a:buChar char="-"/>
            </a:pPr>
            <a:r>
              <a:rPr lang="en-AU" sz="1800"/>
              <a:t>Reliable and accurate</a:t>
            </a:r>
          </a:p>
          <a:p>
            <a:endParaRPr lang="en-AU" sz="1800"/>
          </a:p>
          <a:p>
            <a:endParaRPr lang="en-AU" sz="1800"/>
          </a:p>
        </p:txBody>
      </p:sp>
      <p:grpSp>
        <p:nvGrpSpPr>
          <p:cNvPr id="4" name="Group 3" descr="A box saying the author or organisation is clearly named and the author has relevant qualifications or expertise in science.">
            <a:extLst>
              <a:ext uri="{FF2B5EF4-FFF2-40B4-BE49-F238E27FC236}">
                <a16:creationId xmlns:a16="http://schemas.microsoft.com/office/drawing/2014/main" id="{1CE7BD61-0DFA-C377-1BD8-6313EFD4B376}"/>
              </a:ext>
            </a:extLst>
          </p:cNvPr>
          <p:cNvGrpSpPr/>
          <p:nvPr/>
        </p:nvGrpSpPr>
        <p:grpSpPr>
          <a:xfrm>
            <a:off x="1587260" y="1079175"/>
            <a:ext cx="10092906" cy="2503766"/>
            <a:chOff x="1587260" y="1079175"/>
            <a:chExt cx="10092906" cy="2503766"/>
          </a:xfrm>
        </p:grpSpPr>
        <p:cxnSp>
          <p:nvCxnSpPr>
            <p:cNvPr id="12" name="Straight Connector 11" descr="A line.">
              <a:extLst>
                <a:ext uri="{FF2B5EF4-FFF2-40B4-BE49-F238E27FC236}">
                  <a16:creationId xmlns:a16="http://schemas.microsoft.com/office/drawing/2014/main" id="{AAC74F13-33A5-CF17-E4DE-B5B22126FE39}"/>
                </a:ext>
              </a:extLst>
            </p:cNvPr>
            <p:cNvCxnSpPr>
              <a:cxnSpLocks/>
            </p:cNvCxnSpPr>
            <p:nvPr/>
          </p:nvCxnSpPr>
          <p:spPr>
            <a:xfrm>
              <a:off x="1587260" y="1638553"/>
              <a:ext cx="3588588" cy="1199036"/>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F4938460-CC41-E539-AA33-AB32B5C87C15}"/>
                </a:ext>
              </a:extLst>
            </p:cNvPr>
            <p:cNvSpPr/>
            <p:nvPr/>
          </p:nvSpPr>
          <p:spPr>
            <a:xfrm>
              <a:off x="5175849" y="1079175"/>
              <a:ext cx="6504317" cy="10883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The author or organisation is clearly named</a:t>
              </a:r>
            </a:p>
          </p:txBody>
        </p:sp>
        <p:cxnSp>
          <p:nvCxnSpPr>
            <p:cNvPr id="17" name="Straight Connector 16" descr="A line.">
              <a:extLst>
                <a:ext uri="{FF2B5EF4-FFF2-40B4-BE49-F238E27FC236}">
                  <a16:creationId xmlns:a16="http://schemas.microsoft.com/office/drawing/2014/main" id="{4122D160-1254-AFD7-13D6-828303AD7F24}"/>
                </a:ext>
              </a:extLst>
            </p:cNvPr>
            <p:cNvCxnSpPr>
              <a:endCxn id="6" idx="1"/>
            </p:cNvCxnSpPr>
            <p:nvPr/>
          </p:nvCxnSpPr>
          <p:spPr>
            <a:xfrm>
              <a:off x="1587260" y="1623353"/>
              <a:ext cx="3588589"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 name="Rectangle: Rounded Corners 6">
              <a:extLst>
                <a:ext uri="{FF2B5EF4-FFF2-40B4-BE49-F238E27FC236}">
                  <a16:creationId xmlns:a16="http://schemas.microsoft.com/office/drawing/2014/main" id="{48BD3045-0D04-3713-1811-6F2C0C18610C}"/>
                </a:ext>
              </a:extLst>
            </p:cNvPr>
            <p:cNvSpPr/>
            <p:nvPr/>
          </p:nvSpPr>
          <p:spPr>
            <a:xfrm>
              <a:off x="5175848" y="2494585"/>
              <a:ext cx="6504317" cy="10883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The author has relevant qualifications or expertise in science</a:t>
              </a:r>
            </a:p>
          </p:txBody>
        </p:sp>
      </p:grpSp>
    </p:spTree>
    <p:extLst>
      <p:ext uri="{BB962C8B-B14F-4D97-AF65-F5344CB8AC3E}">
        <p14:creationId xmlns:p14="http://schemas.microsoft.com/office/powerpoint/2010/main" val="312143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44512F-F0E2-95A6-B277-3FCEAF38E9C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32</a:t>
            </a:fld>
            <a:endParaRPr lang="en-AU"/>
          </a:p>
        </p:txBody>
      </p:sp>
      <p:sp>
        <p:nvSpPr>
          <p:cNvPr id="3" name="Title 2">
            <a:extLst>
              <a:ext uri="{FF2B5EF4-FFF2-40B4-BE49-F238E27FC236}">
                <a16:creationId xmlns:a16="http://schemas.microsoft.com/office/drawing/2014/main" id="{26FCB7D2-8234-8C17-7840-DDC1D4432A3D}"/>
              </a:ext>
            </a:extLst>
          </p:cNvPr>
          <p:cNvSpPr>
            <a:spLocks noGrp="1"/>
          </p:cNvSpPr>
          <p:nvPr>
            <p:ph type="title"/>
          </p:nvPr>
        </p:nvSpPr>
        <p:spPr/>
        <p:txBody>
          <a:bodyPr/>
          <a:lstStyle/>
          <a:p>
            <a:r>
              <a:rPr lang="en-AU" dirty="0"/>
              <a:t>1.3 Developing evaluation criteria (2 of 14)</a:t>
            </a:r>
          </a:p>
        </p:txBody>
      </p:sp>
      <p:sp>
        <p:nvSpPr>
          <p:cNvPr id="9" name="Text Placeholder 8">
            <a:extLst>
              <a:ext uri="{FF2B5EF4-FFF2-40B4-BE49-F238E27FC236}">
                <a16:creationId xmlns:a16="http://schemas.microsoft.com/office/drawing/2014/main" id="{1FDA4E7F-EB3E-A409-BAD2-EAECA8265434}"/>
              </a:ext>
            </a:extLst>
          </p:cNvPr>
          <p:cNvSpPr>
            <a:spLocks noGrp="1"/>
          </p:cNvSpPr>
          <p:nvPr>
            <p:ph type="body" sz="quarter" idx="18"/>
          </p:nvPr>
        </p:nvSpPr>
        <p:spPr/>
        <p:txBody>
          <a:bodyPr/>
          <a:lstStyle/>
          <a:p>
            <a:r>
              <a:rPr lang="en-AU"/>
              <a:t>The author</a:t>
            </a:r>
          </a:p>
        </p:txBody>
      </p:sp>
      <p:pic>
        <p:nvPicPr>
          <p:cNvPr id="7" name="Picture 6" descr="A screenshot of an article heading.">
            <a:extLst>
              <a:ext uri="{FF2B5EF4-FFF2-40B4-BE49-F238E27FC236}">
                <a16:creationId xmlns:a16="http://schemas.microsoft.com/office/drawing/2014/main" id="{73B8C324-50AB-1226-3D00-6BA3E8BA34B3}"/>
              </a:ext>
            </a:extLst>
          </p:cNvPr>
          <p:cNvPicPr>
            <a:picLocks noChangeAspect="1"/>
          </p:cNvPicPr>
          <p:nvPr/>
        </p:nvPicPr>
        <p:blipFill>
          <a:blip r:embed="rId3"/>
          <a:stretch>
            <a:fillRect/>
          </a:stretch>
        </p:blipFill>
        <p:spPr>
          <a:xfrm>
            <a:off x="359999" y="2306258"/>
            <a:ext cx="11290852" cy="3196019"/>
          </a:xfrm>
          <a:prstGeom prst="rect">
            <a:avLst/>
          </a:prstGeom>
          <a:ln>
            <a:solidFill>
              <a:schemeClr val="tx1"/>
            </a:solidFill>
          </a:ln>
        </p:spPr>
      </p:pic>
      <p:sp>
        <p:nvSpPr>
          <p:cNvPr id="10" name="Rectangle: Rounded Corners 9" descr="A box outlining the author.">
            <a:extLst>
              <a:ext uri="{FF2B5EF4-FFF2-40B4-BE49-F238E27FC236}">
                <a16:creationId xmlns:a16="http://schemas.microsoft.com/office/drawing/2014/main" id="{40B5C5D0-6B6E-29D7-2731-1B6BC09566C1}"/>
              </a:ext>
            </a:extLst>
          </p:cNvPr>
          <p:cNvSpPr/>
          <p:nvPr/>
        </p:nvSpPr>
        <p:spPr>
          <a:xfrm>
            <a:off x="636399" y="4912456"/>
            <a:ext cx="3456000" cy="589821"/>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227141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5B66A-AEF4-0E1C-7487-CE4EF48073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C9D4B1-79D1-4E9B-75BB-DA1EAD4C528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33</a:t>
            </a:fld>
            <a:endParaRPr lang="en-AU"/>
          </a:p>
        </p:txBody>
      </p:sp>
      <p:sp>
        <p:nvSpPr>
          <p:cNvPr id="3" name="Title 2">
            <a:extLst>
              <a:ext uri="{FF2B5EF4-FFF2-40B4-BE49-F238E27FC236}">
                <a16:creationId xmlns:a16="http://schemas.microsoft.com/office/drawing/2014/main" id="{AED53BEE-F25B-5368-0A01-FC53CF0DED7B}"/>
              </a:ext>
            </a:extLst>
          </p:cNvPr>
          <p:cNvSpPr>
            <a:spLocks noGrp="1"/>
          </p:cNvSpPr>
          <p:nvPr>
            <p:ph type="title"/>
          </p:nvPr>
        </p:nvSpPr>
        <p:spPr/>
        <p:txBody>
          <a:bodyPr/>
          <a:lstStyle/>
          <a:p>
            <a:r>
              <a:rPr lang="en-AU" dirty="0"/>
              <a:t>1.3 Developing evaluation criteria (3 of 14)</a:t>
            </a:r>
          </a:p>
        </p:txBody>
      </p:sp>
      <p:sp>
        <p:nvSpPr>
          <p:cNvPr id="9" name="Text Placeholder 8">
            <a:extLst>
              <a:ext uri="{FF2B5EF4-FFF2-40B4-BE49-F238E27FC236}">
                <a16:creationId xmlns:a16="http://schemas.microsoft.com/office/drawing/2014/main" id="{02A43270-AFBA-82D0-3775-429644B5CB01}"/>
              </a:ext>
            </a:extLst>
          </p:cNvPr>
          <p:cNvSpPr>
            <a:spLocks noGrp="1"/>
          </p:cNvSpPr>
          <p:nvPr>
            <p:ph type="body" sz="quarter" idx="18"/>
          </p:nvPr>
        </p:nvSpPr>
        <p:spPr/>
        <p:txBody>
          <a:bodyPr/>
          <a:lstStyle/>
          <a:p>
            <a:r>
              <a:rPr lang="en-AU"/>
              <a:t>The author</a:t>
            </a:r>
          </a:p>
        </p:txBody>
      </p:sp>
      <p:pic>
        <p:nvPicPr>
          <p:cNvPr id="12" name="Picture 11" descr="A screenshot of the biography of David Ramsey, a doctor who specialises in retinal diseases such as macular degeneration.">
            <a:extLst>
              <a:ext uri="{FF2B5EF4-FFF2-40B4-BE49-F238E27FC236}">
                <a16:creationId xmlns:a16="http://schemas.microsoft.com/office/drawing/2014/main" id="{DF9AD90A-7F3F-2413-7A73-BD4E4BB76391}"/>
              </a:ext>
            </a:extLst>
          </p:cNvPr>
          <p:cNvPicPr>
            <a:picLocks noChangeAspect="1"/>
          </p:cNvPicPr>
          <p:nvPr/>
        </p:nvPicPr>
        <p:blipFill>
          <a:blip r:embed="rId3"/>
          <a:stretch>
            <a:fillRect/>
          </a:stretch>
        </p:blipFill>
        <p:spPr>
          <a:xfrm>
            <a:off x="644772" y="1292535"/>
            <a:ext cx="10379259" cy="5403465"/>
          </a:xfrm>
          <a:prstGeom prst="rect">
            <a:avLst/>
          </a:prstGeom>
          <a:ln>
            <a:solidFill>
              <a:schemeClr val="tx1"/>
            </a:solidFill>
          </a:ln>
        </p:spPr>
      </p:pic>
      <p:sp>
        <p:nvSpPr>
          <p:cNvPr id="4" name="Rectangle: Rounded Corners 3" descr="A box outlining the qualifications of the author.">
            <a:extLst>
              <a:ext uri="{FF2B5EF4-FFF2-40B4-BE49-F238E27FC236}">
                <a16:creationId xmlns:a16="http://schemas.microsoft.com/office/drawing/2014/main" id="{8AC02F8E-8EC9-4976-9FC4-364C1347818A}"/>
              </a:ext>
            </a:extLst>
          </p:cNvPr>
          <p:cNvSpPr/>
          <p:nvPr/>
        </p:nvSpPr>
        <p:spPr>
          <a:xfrm>
            <a:off x="8091228" y="2866689"/>
            <a:ext cx="2264352" cy="26513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Rounded Corners 4" descr="A box outlining the qualifications of the author.">
            <a:extLst>
              <a:ext uri="{FF2B5EF4-FFF2-40B4-BE49-F238E27FC236}">
                <a16:creationId xmlns:a16="http://schemas.microsoft.com/office/drawing/2014/main" id="{B17826A0-89B8-2800-382B-39A64953549A}"/>
              </a:ext>
            </a:extLst>
          </p:cNvPr>
          <p:cNvSpPr/>
          <p:nvPr/>
        </p:nvSpPr>
        <p:spPr>
          <a:xfrm>
            <a:off x="3570048" y="3233936"/>
            <a:ext cx="7151291" cy="26513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descr="A box outlining the qualifications of the author.">
            <a:extLst>
              <a:ext uri="{FF2B5EF4-FFF2-40B4-BE49-F238E27FC236}">
                <a16:creationId xmlns:a16="http://schemas.microsoft.com/office/drawing/2014/main" id="{45F27E85-B9AB-9397-BC09-F8482E554368}"/>
              </a:ext>
            </a:extLst>
          </p:cNvPr>
          <p:cNvSpPr/>
          <p:nvPr/>
        </p:nvSpPr>
        <p:spPr>
          <a:xfrm>
            <a:off x="3547188" y="3555374"/>
            <a:ext cx="773352" cy="26513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Rounded Corners 7" descr="A box outlining the qualifications of the author.">
            <a:extLst>
              <a:ext uri="{FF2B5EF4-FFF2-40B4-BE49-F238E27FC236}">
                <a16:creationId xmlns:a16="http://schemas.microsoft.com/office/drawing/2014/main" id="{E2C1ACCB-FD39-A7D1-40F2-CCD31C617B1E}"/>
              </a:ext>
            </a:extLst>
          </p:cNvPr>
          <p:cNvSpPr/>
          <p:nvPr/>
        </p:nvSpPr>
        <p:spPr>
          <a:xfrm>
            <a:off x="4789899" y="3543950"/>
            <a:ext cx="2592000" cy="276555"/>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Rounded Corners 10" descr="A box outlining the qualifications of the author.">
            <a:extLst>
              <a:ext uri="{FF2B5EF4-FFF2-40B4-BE49-F238E27FC236}">
                <a16:creationId xmlns:a16="http://schemas.microsoft.com/office/drawing/2014/main" id="{843CBBFC-FEAC-DA51-E775-736B9A0C278F}"/>
              </a:ext>
            </a:extLst>
          </p:cNvPr>
          <p:cNvSpPr/>
          <p:nvPr/>
        </p:nvSpPr>
        <p:spPr>
          <a:xfrm>
            <a:off x="5811541" y="4573408"/>
            <a:ext cx="2664000" cy="276555"/>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Rounded Corners 12" descr="A box outlining the qualifications of the author.">
            <a:extLst>
              <a:ext uri="{FF2B5EF4-FFF2-40B4-BE49-F238E27FC236}">
                <a16:creationId xmlns:a16="http://schemas.microsoft.com/office/drawing/2014/main" id="{8A9E58ED-9881-CFD5-315B-C3D8D0F635A8}"/>
              </a:ext>
            </a:extLst>
          </p:cNvPr>
          <p:cNvSpPr/>
          <p:nvPr/>
        </p:nvSpPr>
        <p:spPr>
          <a:xfrm>
            <a:off x="3769380" y="5245257"/>
            <a:ext cx="5946119" cy="320208"/>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Rounded Corners 13" descr="A box outlining the qualifications of the author.">
            <a:extLst>
              <a:ext uri="{FF2B5EF4-FFF2-40B4-BE49-F238E27FC236}">
                <a16:creationId xmlns:a16="http://schemas.microsoft.com/office/drawing/2014/main" id="{315315AA-C2A8-F80B-2E89-B19304A1E929}"/>
              </a:ext>
            </a:extLst>
          </p:cNvPr>
          <p:cNvSpPr/>
          <p:nvPr/>
        </p:nvSpPr>
        <p:spPr>
          <a:xfrm>
            <a:off x="8691099" y="5610348"/>
            <a:ext cx="2264352" cy="26513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Rounded Corners 15" descr="A box outlining the qualifications of the author.">
            <a:extLst>
              <a:ext uri="{FF2B5EF4-FFF2-40B4-BE49-F238E27FC236}">
                <a16:creationId xmlns:a16="http://schemas.microsoft.com/office/drawing/2014/main" id="{0E1B81D3-D63D-FAF7-0ADF-1FC78C1A6E72}"/>
              </a:ext>
            </a:extLst>
          </p:cNvPr>
          <p:cNvSpPr/>
          <p:nvPr/>
        </p:nvSpPr>
        <p:spPr>
          <a:xfrm>
            <a:off x="3589142" y="5942952"/>
            <a:ext cx="6720718" cy="33176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Rounded Corners 16" descr="A box outlining the qualifications of the author.">
            <a:extLst>
              <a:ext uri="{FF2B5EF4-FFF2-40B4-BE49-F238E27FC236}">
                <a16:creationId xmlns:a16="http://schemas.microsoft.com/office/drawing/2014/main" id="{191A3458-F198-1771-62A4-337D5B4D2BE0}"/>
              </a:ext>
            </a:extLst>
          </p:cNvPr>
          <p:cNvSpPr/>
          <p:nvPr/>
        </p:nvSpPr>
        <p:spPr>
          <a:xfrm>
            <a:off x="3581522" y="6301092"/>
            <a:ext cx="2700000" cy="331762"/>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162260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ACDF2-2682-EBE1-DAD5-51112209BD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E308D9E-F82E-6045-923C-576E1637BF65}"/>
              </a:ext>
              <a:ext uri="{C183D7F6-B498-43B3-948B-1728B52AA6E4}">
                <adec:decorative xmlns:adec="http://schemas.microsoft.com/office/drawing/2017/decorative" val="0"/>
              </a:ext>
            </a:extLst>
          </p:cNvPr>
          <p:cNvSpPr>
            <a:spLocks noGrp="1"/>
          </p:cNvSpPr>
          <p:nvPr>
            <p:ph type="title"/>
          </p:nvPr>
        </p:nvSpPr>
        <p:spPr/>
        <p:txBody>
          <a:bodyPr/>
          <a:lstStyle/>
          <a:p>
            <a:r>
              <a:rPr lang="en-AU" dirty="0"/>
              <a:t>1.3 Developing evaluation criteria (4 of 14)</a:t>
            </a:r>
          </a:p>
        </p:txBody>
      </p:sp>
      <p:sp>
        <p:nvSpPr>
          <p:cNvPr id="9" name="Text Placeholder 8">
            <a:extLst>
              <a:ext uri="{FF2B5EF4-FFF2-40B4-BE49-F238E27FC236}">
                <a16:creationId xmlns:a16="http://schemas.microsoft.com/office/drawing/2014/main" id="{BB0B70C0-CAB7-9240-1114-08943AC155BB}"/>
              </a:ext>
            </a:extLst>
          </p:cNvPr>
          <p:cNvSpPr>
            <a:spLocks noGrp="1"/>
          </p:cNvSpPr>
          <p:nvPr>
            <p:ph type="body" sz="quarter" idx="18"/>
          </p:nvPr>
        </p:nvSpPr>
        <p:spPr/>
        <p:txBody>
          <a:bodyPr/>
          <a:lstStyle/>
          <a:p>
            <a:r>
              <a:rPr lang="en-AU"/>
              <a:t>The author – evaluation criteria: reliability</a:t>
            </a:r>
          </a:p>
        </p:txBody>
      </p:sp>
      <p:sp>
        <p:nvSpPr>
          <p:cNvPr id="10" name="Rectangle: Rounded Corners 9">
            <a:extLst>
              <a:ext uri="{FF2B5EF4-FFF2-40B4-BE49-F238E27FC236}">
                <a16:creationId xmlns:a16="http://schemas.microsoft.com/office/drawing/2014/main" id="{82FA66D2-FB4D-D410-C505-686EA64F38C0}"/>
              </a:ext>
            </a:extLst>
          </p:cNvPr>
          <p:cNvSpPr/>
          <p:nvPr/>
        </p:nvSpPr>
        <p:spPr>
          <a:xfrm>
            <a:off x="1055914" y="1621971"/>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Has someone with an appropriate scientific background written the source? What are their qualifications? </a:t>
            </a:r>
          </a:p>
        </p:txBody>
      </p:sp>
      <p:sp>
        <p:nvSpPr>
          <p:cNvPr id="15" name="Arrow: Down 14" descr="An arrow pointing down.">
            <a:extLst>
              <a:ext uri="{FF2B5EF4-FFF2-40B4-BE49-F238E27FC236}">
                <a16:creationId xmlns:a16="http://schemas.microsoft.com/office/drawing/2014/main" id="{99F681AB-82E2-A995-8710-763740336930}"/>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D0D24503-AA82-26DC-0488-6BA785E2F883}"/>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(reliability): The source is written by someone with an appropriate scientific background, and the author’s qualifications or expertise relate to the topic in the text.</a:t>
            </a:r>
          </a:p>
        </p:txBody>
      </p:sp>
    </p:spTree>
    <p:extLst>
      <p:ext uri="{BB962C8B-B14F-4D97-AF65-F5344CB8AC3E}">
        <p14:creationId xmlns:p14="http://schemas.microsoft.com/office/powerpoint/2010/main" val="2732923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032E1-81B6-0F15-F114-D9D3269FFA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204E35-FB63-A88D-9693-EEDA2FF63726}"/>
              </a:ext>
            </a:extLst>
          </p:cNvPr>
          <p:cNvSpPr>
            <a:spLocks noGrp="1"/>
          </p:cNvSpPr>
          <p:nvPr>
            <p:ph type="title"/>
          </p:nvPr>
        </p:nvSpPr>
        <p:spPr/>
        <p:txBody>
          <a:bodyPr/>
          <a:lstStyle/>
          <a:p>
            <a:r>
              <a:rPr lang="en-AU" dirty="0"/>
              <a:t>1.3 Developing evaluation criteria (5 of 14)</a:t>
            </a:r>
          </a:p>
        </p:txBody>
      </p:sp>
      <p:sp>
        <p:nvSpPr>
          <p:cNvPr id="9" name="Text Placeholder 8">
            <a:extLst>
              <a:ext uri="{FF2B5EF4-FFF2-40B4-BE49-F238E27FC236}">
                <a16:creationId xmlns:a16="http://schemas.microsoft.com/office/drawing/2014/main" id="{0A3888CB-34EF-C670-7C5A-1D4C9B27BDA6}"/>
              </a:ext>
            </a:extLst>
          </p:cNvPr>
          <p:cNvSpPr>
            <a:spLocks noGrp="1"/>
          </p:cNvSpPr>
          <p:nvPr>
            <p:ph type="body" sz="quarter" idx="18"/>
          </p:nvPr>
        </p:nvSpPr>
        <p:spPr/>
        <p:txBody>
          <a:bodyPr/>
          <a:lstStyle/>
          <a:p>
            <a:r>
              <a:rPr lang="en-AU"/>
              <a:t>The domain</a:t>
            </a:r>
          </a:p>
        </p:txBody>
      </p:sp>
      <p:pic>
        <p:nvPicPr>
          <p:cNvPr id="4" name="Picture 3" descr="A screenshot of the domain and site of publishing.">
            <a:extLst>
              <a:ext uri="{FF2B5EF4-FFF2-40B4-BE49-F238E27FC236}">
                <a16:creationId xmlns:a16="http://schemas.microsoft.com/office/drawing/2014/main" id="{43C806B8-5C2E-DF6C-BF04-DDB92FD9F7DA}"/>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59999" y="1786504"/>
            <a:ext cx="11305221" cy="3284992"/>
          </a:xfrm>
          <a:prstGeom prst="rect">
            <a:avLst/>
          </a:prstGeom>
          <a:ln>
            <a:solidFill>
              <a:schemeClr val="tx1"/>
            </a:solidFill>
          </a:ln>
        </p:spPr>
      </p:pic>
      <p:sp>
        <p:nvSpPr>
          <p:cNvPr id="5" name="Rectangle: Rounded Corners 4" descr="A box outlining the URL of the website.">
            <a:extLst>
              <a:ext uri="{FF2B5EF4-FFF2-40B4-BE49-F238E27FC236}">
                <a16:creationId xmlns:a16="http://schemas.microsoft.com/office/drawing/2014/main" id="{2910B7AF-E422-8027-4345-2D201A65DDAF}"/>
              </a:ext>
            </a:extLst>
          </p:cNvPr>
          <p:cNvSpPr/>
          <p:nvPr/>
        </p:nvSpPr>
        <p:spPr>
          <a:xfrm>
            <a:off x="2365342" y="2387716"/>
            <a:ext cx="3033972" cy="420797"/>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Rounded Corners 5" descr="A box outlining where the information is published.">
            <a:extLst>
              <a:ext uri="{FF2B5EF4-FFF2-40B4-BE49-F238E27FC236}">
                <a16:creationId xmlns:a16="http://schemas.microsoft.com/office/drawing/2014/main" id="{6A5F662F-839F-091D-FD64-D64FE69726EA}"/>
              </a:ext>
            </a:extLst>
          </p:cNvPr>
          <p:cNvSpPr/>
          <p:nvPr/>
        </p:nvSpPr>
        <p:spPr>
          <a:xfrm>
            <a:off x="1627835" y="3651708"/>
            <a:ext cx="2576772" cy="720000"/>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descr="A box outlining where the information is published.">
            <a:extLst>
              <a:ext uri="{FF2B5EF4-FFF2-40B4-BE49-F238E27FC236}">
                <a16:creationId xmlns:a16="http://schemas.microsoft.com/office/drawing/2014/main" id="{19FCEF1E-2421-165A-ED47-DBF84E1CB05C}"/>
              </a:ext>
            </a:extLst>
          </p:cNvPr>
          <p:cNvSpPr/>
          <p:nvPr/>
        </p:nvSpPr>
        <p:spPr>
          <a:xfrm>
            <a:off x="1646885" y="4364721"/>
            <a:ext cx="2556000" cy="324000"/>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7731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46E78-D65F-6E17-3E45-EE5EB395A3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D6E643-7C69-CA04-BEE1-5F756C888E4B}"/>
              </a:ext>
            </a:extLst>
          </p:cNvPr>
          <p:cNvSpPr>
            <a:spLocks noGrp="1"/>
          </p:cNvSpPr>
          <p:nvPr>
            <p:ph type="title"/>
          </p:nvPr>
        </p:nvSpPr>
        <p:spPr/>
        <p:txBody>
          <a:bodyPr/>
          <a:lstStyle/>
          <a:p>
            <a:r>
              <a:rPr lang="en-AU" dirty="0"/>
              <a:t>1.3 Developing evaluation criteria (6 of 14)</a:t>
            </a:r>
          </a:p>
        </p:txBody>
      </p:sp>
      <p:sp>
        <p:nvSpPr>
          <p:cNvPr id="9" name="Text Placeholder 8">
            <a:extLst>
              <a:ext uri="{FF2B5EF4-FFF2-40B4-BE49-F238E27FC236}">
                <a16:creationId xmlns:a16="http://schemas.microsoft.com/office/drawing/2014/main" id="{66E83159-477F-BC37-C27F-8A4B97079D1D}"/>
              </a:ext>
            </a:extLst>
          </p:cNvPr>
          <p:cNvSpPr>
            <a:spLocks noGrp="1"/>
          </p:cNvSpPr>
          <p:nvPr>
            <p:ph type="body" sz="quarter" idx="18"/>
          </p:nvPr>
        </p:nvSpPr>
        <p:spPr/>
        <p:txBody>
          <a:bodyPr/>
          <a:lstStyle/>
          <a:p>
            <a:r>
              <a:rPr lang="en-AU"/>
              <a:t>Credible medium – evaluation criteria: reliability</a:t>
            </a:r>
          </a:p>
        </p:txBody>
      </p:sp>
      <p:sp>
        <p:nvSpPr>
          <p:cNvPr id="10" name="Rectangle: Rounded Corners 9">
            <a:extLst>
              <a:ext uri="{FF2B5EF4-FFF2-40B4-BE49-F238E27FC236}">
                <a16:creationId xmlns:a16="http://schemas.microsoft.com/office/drawing/2014/main" id="{67593090-7013-B234-D97A-D4B94A0CF7FC}"/>
              </a:ext>
            </a:extLst>
          </p:cNvPr>
          <p:cNvSpPr/>
          <p:nvPr/>
        </p:nvSpPr>
        <p:spPr>
          <a:xfrm>
            <a:off x="1055914" y="2026830"/>
            <a:ext cx="10080171" cy="14021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Is the source published on a credible medium? For example, .</a:t>
            </a:r>
            <a:r>
              <a:rPr lang="en-AU" sz="1800" err="1"/>
              <a:t>edu</a:t>
            </a:r>
            <a:endParaRPr lang="en-AU" sz="1800"/>
          </a:p>
        </p:txBody>
      </p:sp>
      <p:sp>
        <p:nvSpPr>
          <p:cNvPr id="15" name="Arrow: Down 14" descr="An arrow pointing down.">
            <a:extLst>
              <a:ext uri="{FF2B5EF4-FFF2-40B4-BE49-F238E27FC236}">
                <a16:creationId xmlns:a16="http://schemas.microsoft.com/office/drawing/2014/main" id="{E6AF93FE-6881-CC93-453A-77CB76F5A47B}"/>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73C44A1B-E64F-3FBD-132E-994AB9CCF0F4}"/>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(reliability): The source is published on a credible medium, such as a recognised scientific organisation, university, government site, or reputable science publication.</a:t>
            </a:r>
          </a:p>
        </p:txBody>
      </p:sp>
    </p:spTree>
    <p:extLst>
      <p:ext uri="{BB962C8B-B14F-4D97-AF65-F5344CB8AC3E}">
        <p14:creationId xmlns:p14="http://schemas.microsoft.com/office/powerpoint/2010/main" val="4279056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BCD72-2B38-F9BF-A3A0-7AB89154EB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67FE28-E78F-82F9-A065-775F07158E77}"/>
              </a:ext>
            </a:extLst>
          </p:cNvPr>
          <p:cNvSpPr>
            <a:spLocks noGrp="1"/>
          </p:cNvSpPr>
          <p:nvPr>
            <p:ph type="title"/>
          </p:nvPr>
        </p:nvSpPr>
        <p:spPr/>
        <p:txBody>
          <a:bodyPr/>
          <a:lstStyle/>
          <a:p>
            <a:r>
              <a:rPr lang="en-AU" dirty="0"/>
              <a:t>1.3 Developing evaluation criteria (7 of 14)</a:t>
            </a:r>
          </a:p>
        </p:txBody>
      </p:sp>
      <p:sp>
        <p:nvSpPr>
          <p:cNvPr id="9" name="Text Placeholder 8">
            <a:extLst>
              <a:ext uri="{FF2B5EF4-FFF2-40B4-BE49-F238E27FC236}">
                <a16:creationId xmlns:a16="http://schemas.microsoft.com/office/drawing/2014/main" id="{8590AA07-1E63-5C90-2005-1D1E6A1095ED}"/>
              </a:ext>
            </a:extLst>
          </p:cNvPr>
          <p:cNvSpPr>
            <a:spLocks noGrp="1"/>
          </p:cNvSpPr>
          <p:nvPr>
            <p:ph type="body" sz="quarter" idx="18"/>
          </p:nvPr>
        </p:nvSpPr>
        <p:spPr/>
        <p:txBody>
          <a:bodyPr/>
          <a:lstStyle/>
          <a:p>
            <a:r>
              <a:rPr lang="en-AU"/>
              <a:t>Bias – evaluation criteria: reliability</a:t>
            </a:r>
          </a:p>
        </p:txBody>
      </p:sp>
      <p:sp>
        <p:nvSpPr>
          <p:cNvPr id="10" name="Rectangle: Rounded Corners 9">
            <a:extLst>
              <a:ext uri="{FF2B5EF4-FFF2-40B4-BE49-F238E27FC236}">
                <a16:creationId xmlns:a16="http://schemas.microsoft.com/office/drawing/2014/main" id="{921AF0D8-0125-107E-7FE6-6A2250A6103A}"/>
              </a:ext>
            </a:extLst>
          </p:cNvPr>
          <p:cNvSpPr/>
          <p:nvPr/>
        </p:nvSpPr>
        <p:spPr>
          <a:xfrm>
            <a:off x="1055914" y="2152996"/>
            <a:ext cx="10080171" cy="12760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Does the source show any evidence of bias?</a:t>
            </a:r>
          </a:p>
        </p:txBody>
      </p:sp>
      <p:sp>
        <p:nvSpPr>
          <p:cNvPr id="15" name="Arrow: Down 14" descr="An arrow pointing down.">
            <a:extLst>
              <a:ext uri="{FF2B5EF4-FFF2-40B4-BE49-F238E27FC236}">
                <a16:creationId xmlns:a16="http://schemas.microsoft.com/office/drawing/2014/main" id="{CB28AD1E-B810-3F83-A5D2-A251DE581B8D}"/>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EAEE999D-A73D-B3C6-9957-7953B6F02D35}"/>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(reliability): The source shows little or no evidence of bias, such as strong opinions, selective information, or attempts to promote or sell a product.</a:t>
            </a:r>
          </a:p>
        </p:txBody>
      </p:sp>
    </p:spTree>
    <p:extLst>
      <p:ext uri="{BB962C8B-B14F-4D97-AF65-F5344CB8AC3E}">
        <p14:creationId xmlns:p14="http://schemas.microsoft.com/office/powerpoint/2010/main" val="342749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0A0E-AB11-66E3-5F0D-6650A4210CD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CDC5F5-B56C-1D69-10B5-6E78BA9A397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38</a:t>
            </a:fld>
            <a:endParaRPr lang="en-AU"/>
          </a:p>
        </p:txBody>
      </p:sp>
      <p:sp>
        <p:nvSpPr>
          <p:cNvPr id="3" name="Title 2">
            <a:extLst>
              <a:ext uri="{FF2B5EF4-FFF2-40B4-BE49-F238E27FC236}">
                <a16:creationId xmlns:a16="http://schemas.microsoft.com/office/drawing/2014/main" id="{E0CE550A-8D08-F805-E79E-82F5803A23CE}"/>
              </a:ext>
            </a:extLst>
          </p:cNvPr>
          <p:cNvSpPr>
            <a:spLocks noGrp="1"/>
          </p:cNvSpPr>
          <p:nvPr>
            <p:ph type="title"/>
          </p:nvPr>
        </p:nvSpPr>
        <p:spPr/>
        <p:txBody>
          <a:bodyPr/>
          <a:lstStyle/>
          <a:p>
            <a:r>
              <a:rPr lang="en-AU" dirty="0"/>
              <a:t>1.3 Developing evaluation criteria (8 of 14)</a:t>
            </a:r>
          </a:p>
        </p:txBody>
      </p:sp>
      <p:sp>
        <p:nvSpPr>
          <p:cNvPr id="9" name="Text Placeholder 8">
            <a:extLst>
              <a:ext uri="{FF2B5EF4-FFF2-40B4-BE49-F238E27FC236}">
                <a16:creationId xmlns:a16="http://schemas.microsoft.com/office/drawing/2014/main" id="{1E14C368-8E99-2F55-FCFA-3243E352A096}"/>
              </a:ext>
            </a:extLst>
          </p:cNvPr>
          <p:cNvSpPr>
            <a:spLocks noGrp="1"/>
          </p:cNvSpPr>
          <p:nvPr>
            <p:ph type="body" sz="quarter" idx="18"/>
          </p:nvPr>
        </p:nvSpPr>
        <p:spPr/>
        <p:txBody>
          <a:bodyPr/>
          <a:lstStyle/>
          <a:p>
            <a:r>
              <a:rPr lang="en-AU"/>
              <a:t>Date published</a:t>
            </a:r>
          </a:p>
        </p:txBody>
      </p:sp>
      <p:pic>
        <p:nvPicPr>
          <p:cNvPr id="7" name="Picture 6" descr="A screenshot of an article heading highlighting the date published">
            <a:extLst>
              <a:ext uri="{FF2B5EF4-FFF2-40B4-BE49-F238E27FC236}">
                <a16:creationId xmlns:a16="http://schemas.microsoft.com/office/drawing/2014/main" id="{C294A11D-65A0-BB62-2B0C-73FC6DEF2D70}"/>
              </a:ext>
            </a:extLst>
          </p:cNvPr>
          <p:cNvPicPr>
            <a:picLocks noChangeAspect="1"/>
          </p:cNvPicPr>
          <p:nvPr/>
        </p:nvPicPr>
        <p:blipFill>
          <a:blip r:embed="rId3"/>
          <a:stretch>
            <a:fillRect/>
          </a:stretch>
        </p:blipFill>
        <p:spPr>
          <a:xfrm>
            <a:off x="359999" y="2306258"/>
            <a:ext cx="11290852" cy="3196019"/>
          </a:xfrm>
          <a:prstGeom prst="rect">
            <a:avLst/>
          </a:prstGeom>
          <a:ln>
            <a:solidFill>
              <a:schemeClr val="tx1"/>
            </a:solidFill>
          </a:ln>
        </p:spPr>
      </p:pic>
      <p:sp>
        <p:nvSpPr>
          <p:cNvPr id="10" name="Rectangle: Rounded Corners 9" descr="A box outlining the date of publishing.">
            <a:extLst>
              <a:ext uri="{FF2B5EF4-FFF2-40B4-BE49-F238E27FC236}">
                <a16:creationId xmlns:a16="http://schemas.microsoft.com/office/drawing/2014/main" id="{4E7AC65B-3153-7BE7-EE50-8254C55BE90E}"/>
              </a:ext>
            </a:extLst>
          </p:cNvPr>
          <p:cNvSpPr/>
          <p:nvPr/>
        </p:nvSpPr>
        <p:spPr>
          <a:xfrm>
            <a:off x="541149" y="4398106"/>
            <a:ext cx="1516251" cy="589821"/>
          </a:xfrm>
          <a:prstGeom prst="round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43631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AE68F-6805-1832-F91F-4A5AA6BA41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D68A6E-EDB3-F86F-DFE0-86D0F4876313}"/>
              </a:ext>
            </a:extLst>
          </p:cNvPr>
          <p:cNvSpPr>
            <a:spLocks noGrp="1"/>
          </p:cNvSpPr>
          <p:nvPr>
            <p:ph type="title"/>
          </p:nvPr>
        </p:nvSpPr>
        <p:spPr/>
        <p:txBody>
          <a:bodyPr/>
          <a:lstStyle/>
          <a:p>
            <a:r>
              <a:rPr lang="en-AU" dirty="0"/>
              <a:t>1.3 Developing evaluation criteria (9 of 14)</a:t>
            </a:r>
          </a:p>
        </p:txBody>
      </p:sp>
      <p:sp>
        <p:nvSpPr>
          <p:cNvPr id="9" name="Text Placeholder 8">
            <a:extLst>
              <a:ext uri="{FF2B5EF4-FFF2-40B4-BE49-F238E27FC236}">
                <a16:creationId xmlns:a16="http://schemas.microsoft.com/office/drawing/2014/main" id="{17573472-961C-2829-78DD-9C192813248C}"/>
              </a:ext>
            </a:extLst>
          </p:cNvPr>
          <p:cNvSpPr>
            <a:spLocks noGrp="1"/>
          </p:cNvSpPr>
          <p:nvPr>
            <p:ph type="body" sz="quarter" idx="18"/>
          </p:nvPr>
        </p:nvSpPr>
        <p:spPr/>
        <p:txBody>
          <a:bodyPr/>
          <a:lstStyle/>
          <a:p>
            <a:r>
              <a:rPr lang="en-AU"/>
              <a:t>Date published – evaluation criteria: reliability</a:t>
            </a:r>
          </a:p>
        </p:txBody>
      </p:sp>
      <p:sp>
        <p:nvSpPr>
          <p:cNvPr id="10" name="Rectangle: Rounded Corners 9">
            <a:extLst>
              <a:ext uri="{FF2B5EF4-FFF2-40B4-BE49-F238E27FC236}">
                <a16:creationId xmlns:a16="http://schemas.microsoft.com/office/drawing/2014/main" id="{B52BFF09-74E4-3161-3724-B8D4A129C439}"/>
              </a:ext>
            </a:extLst>
          </p:cNvPr>
          <p:cNvSpPr/>
          <p:nvPr/>
        </p:nvSpPr>
        <p:spPr>
          <a:xfrm>
            <a:off x="1055914" y="2103120"/>
            <a:ext cx="10080171" cy="132588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When was the source published?</a:t>
            </a:r>
          </a:p>
        </p:txBody>
      </p:sp>
      <p:sp>
        <p:nvSpPr>
          <p:cNvPr id="15" name="Arrow: Down 14" descr="An arrow pointing down.">
            <a:extLst>
              <a:ext uri="{FF2B5EF4-FFF2-40B4-BE49-F238E27FC236}">
                <a16:creationId xmlns:a16="http://schemas.microsoft.com/office/drawing/2014/main" id="{D4959B17-BC59-AD5A-6BE1-42AEF3448480}"/>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06E8D58F-0859-7B7F-6DC0-A98F0EED2A8F}"/>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(reliability): The information is current, given the topic under investigation and the research currently being conducted in that field.</a:t>
            </a:r>
          </a:p>
        </p:txBody>
      </p:sp>
    </p:spTree>
    <p:extLst>
      <p:ext uri="{BB962C8B-B14F-4D97-AF65-F5344CB8AC3E}">
        <p14:creationId xmlns:p14="http://schemas.microsoft.com/office/powerpoint/2010/main" val="3591948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ABBEA-1739-EE88-895A-349ED43DCD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ECC06F-DA32-7A6E-C6FE-6974E5CD9C30}"/>
              </a:ext>
            </a:extLst>
          </p:cNvPr>
          <p:cNvSpPr>
            <a:spLocks noGrp="1"/>
          </p:cNvSpPr>
          <p:nvPr>
            <p:ph type="title"/>
          </p:nvPr>
        </p:nvSpPr>
        <p:spPr/>
        <p:txBody>
          <a:bodyPr/>
          <a:lstStyle/>
          <a:p>
            <a:r>
              <a:rPr lang="en-AU" dirty="0"/>
              <a:t>1.3 Developing evaluation criteria (10 of 14)</a:t>
            </a:r>
          </a:p>
        </p:txBody>
      </p:sp>
      <p:sp>
        <p:nvSpPr>
          <p:cNvPr id="9" name="Text Placeholder 8">
            <a:extLst>
              <a:ext uri="{FF2B5EF4-FFF2-40B4-BE49-F238E27FC236}">
                <a16:creationId xmlns:a16="http://schemas.microsoft.com/office/drawing/2014/main" id="{004F39F0-46C7-3E8B-CD83-21B398622CB3}"/>
              </a:ext>
            </a:extLst>
          </p:cNvPr>
          <p:cNvSpPr>
            <a:spLocks noGrp="1"/>
          </p:cNvSpPr>
          <p:nvPr>
            <p:ph type="body" sz="quarter" idx="18"/>
          </p:nvPr>
        </p:nvSpPr>
        <p:spPr/>
        <p:txBody>
          <a:bodyPr/>
          <a:lstStyle/>
          <a:p>
            <a:r>
              <a:rPr lang="en-AU"/>
              <a:t>Consistency of information – evaluation criteria: reliability</a:t>
            </a:r>
          </a:p>
        </p:txBody>
      </p:sp>
      <p:sp>
        <p:nvSpPr>
          <p:cNvPr id="10" name="Rectangle: Rounded Corners 9">
            <a:extLst>
              <a:ext uri="{FF2B5EF4-FFF2-40B4-BE49-F238E27FC236}">
                <a16:creationId xmlns:a16="http://schemas.microsoft.com/office/drawing/2014/main" id="{E47F98D9-FE1D-0EDC-6E62-99094F4543EE}"/>
              </a:ext>
            </a:extLst>
          </p:cNvPr>
          <p:cNvSpPr/>
          <p:nvPr/>
        </p:nvSpPr>
        <p:spPr>
          <a:xfrm>
            <a:off x="1055914" y="1621971"/>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Is the information in this source consistent with information in other reliable sources?</a:t>
            </a:r>
          </a:p>
        </p:txBody>
      </p:sp>
      <p:sp>
        <p:nvSpPr>
          <p:cNvPr id="15" name="Arrow: Down 14" descr="An arrow pointing down.">
            <a:extLst>
              <a:ext uri="{FF2B5EF4-FFF2-40B4-BE49-F238E27FC236}">
                <a16:creationId xmlns:a16="http://schemas.microsoft.com/office/drawing/2014/main" id="{29421D2D-A1D7-F34C-336F-EC2BE0AD520B}"/>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AAC15A25-C0D4-0B45-73C3-2592A946A11A}"/>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(reliability): The information is consistent with information found in at least two other reliable sources.</a:t>
            </a:r>
          </a:p>
        </p:txBody>
      </p:sp>
    </p:spTree>
    <p:extLst>
      <p:ext uri="{BB962C8B-B14F-4D97-AF65-F5344CB8AC3E}">
        <p14:creationId xmlns:p14="http://schemas.microsoft.com/office/powerpoint/2010/main" val="212535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3808C-9CFF-BA8A-AD90-624DEA1EB8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9F7F35-1FBC-EBF7-0009-23C009B01726}"/>
              </a:ext>
            </a:extLst>
          </p:cNvPr>
          <p:cNvSpPr>
            <a:spLocks noGrp="1"/>
          </p:cNvSpPr>
          <p:nvPr>
            <p:ph type="title"/>
          </p:nvPr>
        </p:nvSpPr>
        <p:spPr/>
        <p:txBody>
          <a:bodyPr/>
          <a:lstStyle/>
          <a:p>
            <a:r>
              <a:rPr lang="en-AU" dirty="0"/>
              <a:t>1.3 Developing evaluation criteria (11 of 14)</a:t>
            </a:r>
          </a:p>
        </p:txBody>
      </p:sp>
      <p:sp>
        <p:nvSpPr>
          <p:cNvPr id="9" name="Text Placeholder 8">
            <a:extLst>
              <a:ext uri="{FF2B5EF4-FFF2-40B4-BE49-F238E27FC236}">
                <a16:creationId xmlns:a16="http://schemas.microsoft.com/office/drawing/2014/main" id="{D558BDCD-793F-4867-4EF3-9CE00AEECD91}"/>
              </a:ext>
            </a:extLst>
          </p:cNvPr>
          <p:cNvSpPr>
            <a:spLocks noGrp="1"/>
          </p:cNvSpPr>
          <p:nvPr>
            <p:ph type="body" sz="quarter" idx="18"/>
          </p:nvPr>
        </p:nvSpPr>
        <p:spPr/>
        <p:txBody>
          <a:bodyPr/>
          <a:lstStyle/>
          <a:p>
            <a:r>
              <a:rPr lang="en-AU"/>
              <a:t>Scientific accuracy – evaluation criteria: accuracy</a:t>
            </a:r>
          </a:p>
        </p:txBody>
      </p:sp>
      <p:sp>
        <p:nvSpPr>
          <p:cNvPr id="10" name="Rectangle: Rounded Corners 9">
            <a:extLst>
              <a:ext uri="{FF2B5EF4-FFF2-40B4-BE49-F238E27FC236}">
                <a16:creationId xmlns:a16="http://schemas.microsoft.com/office/drawing/2014/main" id="{B3536F8E-3536-F173-6FD4-A06A12E812C8}"/>
              </a:ext>
            </a:extLst>
          </p:cNvPr>
          <p:cNvSpPr/>
          <p:nvPr/>
        </p:nvSpPr>
        <p:spPr>
          <a:xfrm>
            <a:off x="1055914" y="1621971"/>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Is the information in this source similar to accepted information or referenced values? (For example, information in peer-reviewed journal articles)</a:t>
            </a:r>
          </a:p>
        </p:txBody>
      </p:sp>
      <p:sp>
        <p:nvSpPr>
          <p:cNvPr id="15" name="Arrow: Down 14" descr="An arrow pointing down.">
            <a:extLst>
              <a:ext uri="{FF2B5EF4-FFF2-40B4-BE49-F238E27FC236}">
                <a16:creationId xmlns:a16="http://schemas.microsoft.com/office/drawing/2014/main" id="{75B7F41B-1C43-5E26-FC1E-713584E04376}"/>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EE63F53C-79B7-43AB-027A-002EED88ABF9}"/>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(accuracy): The information presented is similar to accepted scientific explanations, data, or referenced values (For example, in peer-reviewed journal articles).</a:t>
            </a:r>
          </a:p>
        </p:txBody>
      </p:sp>
    </p:spTree>
    <p:extLst>
      <p:ext uri="{BB962C8B-B14F-4D97-AF65-F5344CB8AC3E}">
        <p14:creationId xmlns:p14="http://schemas.microsoft.com/office/powerpoint/2010/main" val="275107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5099A-A220-FB94-F376-F9A01755B8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82680F-85E2-DA7D-B353-7F6066017BF3}"/>
              </a:ext>
            </a:extLst>
          </p:cNvPr>
          <p:cNvSpPr>
            <a:spLocks noGrp="1"/>
          </p:cNvSpPr>
          <p:nvPr>
            <p:ph type="title"/>
          </p:nvPr>
        </p:nvSpPr>
        <p:spPr/>
        <p:txBody>
          <a:bodyPr/>
          <a:lstStyle/>
          <a:p>
            <a:r>
              <a:rPr lang="en-AU" dirty="0"/>
              <a:t>1.3 Developing evaluation criteria (12 of 14)</a:t>
            </a:r>
          </a:p>
        </p:txBody>
      </p:sp>
      <p:sp>
        <p:nvSpPr>
          <p:cNvPr id="9" name="Text Placeholder 8">
            <a:extLst>
              <a:ext uri="{FF2B5EF4-FFF2-40B4-BE49-F238E27FC236}">
                <a16:creationId xmlns:a16="http://schemas.microsoft.com/office/drawing/2014/main" id="{72E07E4B-4CD5-0672-D75B-4CA697D2F926}"/>
              </a:ext>
            </a:extLst>
          </p:cNvPr>
          <p:cNvSpPr>
            <a:spLocks noGrp="1"/>
          </p:cNvSpPr>
          <p:nvPr>
            <p:ph type="body" sz="quarter" idx="18"/>
          </p:nvPr>
        </p:nvSpPr>
        <p:spPr/>
        <p:txBody>
          <a:bodyPr/>
          <a:lstStyle/>
          <a:p>
            <a:r>
              <a:rPr lang="en-AU"/>
              <a:t>Relevance to question or topic investigated – evaluation criteria: validity</a:t>
            </a:r>
          </a:p>
        </p:txBody>
      </p:sp>
      <p:sp>
        <p:nvSpPr>
          <p:cNvPr id="10" name="Rectangle: Rounded Corners 9">
            <a:extLst>
              <a:ext uri="{FF2B5EF4-FFF2-40B4-BE49-F238E27FC236}">
                <a16:creationId xmlns:a16="http://schemas.microsoft.com/office/drawing/2014/main" id="{C00085C0-84B8-78E6-8142-9C405A3AD1B4}"/>
              </a:ext>
            </a:extLst>
          </p:cNvPr>
          <p:cNvSpPr/>
          <p:nvPr/>
        </p:nvSpPr>
        <p:spPr>
          <a:xfrm>
            <a:off x="1055914" y="1621971"/>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Is the information in this source relevant to the topic or question being investigated?</a:t>
            </a:r>
          </a:p>
        </p:txBody>
      </p:sp>
      <p:sp>
        <p:nvSpPr>
          <p:cNvPr id="15" name="Arrow: Down 14" descr="An arrow pointing down.">
            <a:extLst>
              <a:ext uri="{FF2B5EF4-FFF2-40B4-BE49-F238E27FC236}">
                <a16:creationId xmlns:a16="http://schemas.microsoft.com/office/drawing/2014/main" id="{D42B6433-77F7-B20C-0DE4-BED7DDF4333A}"/>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51226551-8886-BBFB-FB80-C860F1C0C346}"/>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(validity): The information is relevant to the question or topic being investigated.</a:t>
            </a:r>
          </a:p>
        </p:txBody>
      </p:sp>
    </p:spTree>
    <p:extLst>
      <p:ext uri="{BB962C8B-B14F-4D97-AF65-F5344CB8AC3E}">
        <p14:creationId xmlns:p14="http://schemas.microsoft.com/office/powerpoint/2010/main" val="140381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88EDB-6F33-12E5-C8D0-F5183A66FD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3CBB08-4517-62DD-C2EE-68F07018C57C}"/>
              </a:ext>
            </a:extLst>
          </p:cNvPr>
          <p:cNvSpPr>
            <a:spLocks noGrp="1"/>
          </p:cNvSpPr>
          <p:nvPr>
            <p:ph type="title"/>
          </p:nvPr>
        </p:nvSpPr>
        <p:spPr/>
        <p:txBody>
          <a:bodyPr/>
          <a:lstStyle/>
          <a:p>
            <a:r>
              <a:rPr lang="en-AU" dirty="0"/>
              <a:t>1.3 Developing evaluation criteria (13 of 14)</a:t>
            </a:r>
          </a:p>
        </p:txBody>
      </p:sp>
      <p:sp>
        <p:nvSpPr>
          <p:cNvPr id="9" name="Text Placeholder 8">
            <a:extLst>
              <a:ext uri="{FF2B5EF4-FFF2-40B4-BE49-F238E27FC236}">
                <a16:creationId xmlns:a16="http://schemas.microsoft.com/office/drawing/2014/main" id="{81E2F1B9-0B24-F640-5B0D-E03ADEE44143}"/>
              </a:ext>
            </a:extLst>
          </p:cNvPr>
          <p:cNvSpPr>
            <a:spLocks noGrp="1"/>
          </p:cNvSpPr>
          <p:nvPr>
            <p:ph type="body" sz="quarter" idx="18"/>
          </p:nvPr>
        </p:nvSpPr>
        <p:spPr/>
        <p:txBody>
          <a:bodyPr/>
          <a:lstStyle/>
          <a:p>
            <a:r>
              <a:rPr lang="en-AU"/>
              <a:t>Reliable and valid– evaluation criteria: validity</a:t>
            </a:r>
          </a:p>
        </p:txBody>
      </p:sp>
      <p:sp>
        <p:nvSpPr>
          <p:cNvPr id="10" name="Rectangle: Rounded Corners 9">
            <a:extLst>
              <a:ext uri="{FF2B5EF4-FFF2-40B4-BE49-F238E27FC236}">
                <a16:creationId xmlns:a16="http://schemas.microsoft.com/office/drawing/2014/main" id="{F582CE4F-7F27-D6F8-D6FF-07BF0DAAC97B}"/>
              </a:ext>
            </a:extLst>
          </p:cNvPr>
          <p:cNvSpPr/>
          <p:nvPr/>
        </p:nvSpPr>
        <p:spPr>
          <a:xfrm>
            <a:off x="1055914" y="1621971"/>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Is the source reliable and valid?</a:t>
            </a:r>
          </a:p>
        </p:txBody>
      </p:sp>
      <p:sp>
        <p:nvSpPr>
          <p:cNvPr id="15" name="Arrow: Down 14" descr="An arrow pointing down.">
            <a:extLst>
              <a:ext uri="{FF2B5EF4-FFF2-40B4-BE49-F238E27FC236}">
                <a16:creationId xmlns:a16="http://schemas.microsoft.com/office/drawing/2014/main" id="{CB3DEA94-D99B-71B0-BBDD-684581AD9564}"/>
              </a:ext>
            </a:extLst>
          </p:cNvPr>
          <p:cNvSpPr/>
          <p:nvPr/>
        </p:nvSpPr>
        <p:spPr>
          <a:xfrm>
            <a:off x="5704113" y="3429000"/>
            <a:ext cx="783772" cy="112122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Rounded Corners 17">
            <a:extLst>
              <a:ext uri="{FF2B5EF4-FFF2-40B4-BE49-F238E27FC236}">
                <a16:creationId xmlns:a16="http://schemas.microsoft.com/office/drawing/2014/main" id="{0A7C29F2-B661-2D4A-40AD-244330C84528}"/>
              </a:ext>
            </a:extLst>
          </p:cNvPr>
          <p:cNvSpPr/>
          <p:nvPr/>
        </p:nvSpPr>
        <p:spPr>
          <a:xfrm>
            <a:off x="1055914" y="4550229"/>
            <a:ext cx="10080171" cy="18070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Evaluation criteria (validity): The information in the source is both reliable and accurate.</a:t>
            </a:r>
          </a:p>
        </p:txBody>
      </p:sp>
    </p:spTree>
    <p:extLst>
      <p:ext uri="{BB962C8B-B14F-4D97-AF65-F5344CB8AC3E}">
        <p14:creationId xmlns:p14="http://schemas.microsoft.com/office/powerpoint/2010/main" val="26493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8664C-EC04-8A4E-E9CB-8D79E41C07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63F627-91EC-1A92-FDBD-6B6A76987C02}"/>
              </a:ext>
            </a:extLst>
          </p:cNvPr>
          <p:cNvSpPr>
            <a:spLocks noGrp="1"/>
          </p:cNvSpPr>
          <p:nvPr>
            <p:ph type="title"/>
          </p:nvPr>
        </p:nvSpPr>
        <p:spPr>
          <a:xfrm>
            <a:off x="179464" y="397682"/>
            <a:ext cx="11832000" cy="545601"/>
          </a:xfrm>
        </p:spPr>
        <p:txBody>
          <a:bodyPr/>
          <a:lstStyle/>
          <a:p>
            <a:r>
              <a:rPr lang="en-AU" dirty="0"/>
              <a:t>1.3 Developing evaluation criteria (14 of 14)</a:t>
            </a:r>
          </a:p>
        </p:txBody>
      </p:sp>
      <p:graphicFrame>
        <p:nvGraphicFramePr>
          <p:cNvPr id="8" name="Table 7">
            <a:extLst>
              <a:ext uri="{FF2B5EF4-FFF2-40B4-BE49-F238E27FC236}">
                <a16:creationId xmlns:a16="http://schemas.microsoft.com/office/drawing/2014/main" id="{D3088989-F4C8-1446-2BFE-B4A99070D96E}"/>
              </a:ext>
            </a:extLst>
          </p:cNvPr>
          <p:cNvGraphicFramePr>
            <a:graphicFrameLocks noGrp="1"/>
          </p:cNvGraphicFramePr>
          <p:nvPr/>
        </p:nvGraphicFramePr>
        <p:xfrm>
          <a:off x="179464" y="943283"/>
          <a:ext cx="11470929" cy="5326874"/>
        </p:xfrm>
        <a:graphic>
          <a:graphicData uri="http://schemas.openxmlformats.org/drawingml/2006/table">
            <a:tbl>
              <a:tblPr firstRow="1" firstCol="1"/>
              <a:tblGrid>
                <a:gridCol w="6896250">
                  <a:extLst>
                    <a:ext uri="{9D8B030D-6E8A-4147-A177-3AD203B41FA5}">
                      <a16:colId xmlns:a16="http://schemas.microsoft.com/office/drawing/2014/main" val="2735057816"/>
                    </a:ext>
                  </a:extLst>
                </a:gridCol>
                <a:gridCol w="2286000">
                  <a:extLst>
                    <a:ext uri="{9D8B030D-6E8A-4147-A177-3AD203B41FA5}">
                      <a16:colId xmlns:a16="http://schemas.microsoft.com/office/drawing/2014/main" val="4023973905"/>
                    </a:ext>
                  </a:extLst>
                </a:gridCol>
                <a:gridCol w="2288679">
                  <a:extLst>
                    <a:ext uri="{9D8B030D-6E8A-4147-A177-3AD203B41FA5}">
                      <a16:colId xmlns:a16="http://schemas.microsoft.com/office/drawing/2014/main" val="210624279"/>
                    </a:ext>
                  </a:extLst>
                </a:gridCol>
              </a:tblGrid>
              <a:tr h="489772">
                <a:tc>
                  <a:txBody>
                    <a:bodyPr/>
                    <a:lstStyle/>
                    <a:p>
                      <a:pPr algn="l" fontAlgn="t">
                        <a:lnSpc>
                          <a:spcPct val="150000"/>
                        </a:lnSpc>
                        <a:spcBef>
                          <a:spcPts val="0"/>
                        </a:spcBef>
                        <a:spcAft>
                          <a:spcPts val="600"/>
                        </a:spcAft>
                      </a:pPr>
                      <a:r>
                        <a:rPr lang="en-AU" sz="1800" b="1" i="0" u="none" strike="noStrike">
                          <a:solidFill>
                            <a:srgbClr val="FFFFFF"/>
                          </a:solidFill>
                          <a:effectLst/>
                          <a:latin typeface="Arial" panose="020B0604020202020204" pitchFamily="34" charset="0"/>
                          <a:ea typeface="Calibri" panose="020F0502020204030204" pitchFamily="34" charset="0"/>
                          <a:cs typeface="Arial" panose="020B0604020202020204" pitchFamily="34" charset="0"/>
                        </a:rPr>
                        <a:t>Reliability</a:t>
                      </a:r>
                      <a:endParaRPr lang="en-AU" sz="1800" b="0" i="0" u="none" strike="noStrike">
                        <a:effectLst/>
                        <a:latin typeface="Arial" panose="020B0604020202020204" pitchFamily="34" charset="0"/>
                        <a:cs typeface="Arial" panose="020B0604020202020204" pitchFamily="34" charset="0"/>
                      </a:endParaRPr>
                    </a:p>
                  </a:txBody>
                  <a:tcPr marL="63886" marR="63886" marT="8873"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002664"/>
                    </a:solidFill>
                  </a:tcPr>
                </a:tc>
                <a:tc>
                  <a:txBody>
                    <a:bodyPr/>
                    <a:lstStyle/>
                    <a:p>
                      <a:pPr algn="l" fontAlgn="t">
                        <a:lnSpc>
                          <a:spcPct val="150000"/>
                        </a:lnSpc>
                        <a:spcBef>
                          <a:spcPts val="0"/>
                        </a:spcBef>
                        <a:spcAft>
                          <a:spcPts val="600"/>
                        </a:spcAft>
                      </a:pPr>
                      <a:r>
                        <a:rPr lang="en-AU" sz="1800" b="1" i="0" u="none" strike="noStrike">
                          <a:solidFill>
                            <a:srgbClr val="FFFFFF"/>
                          </a:solidFill>
                          <a:effectLst/>
                          <a:latin typeface="Arial" panose="020B0604020202020204" pitchFamily="34" charset="0"/>
                          <a:ea typeface="Calibri" panose="020F0502020204030204" pitchFamily="34" charset="0"/>
                          <a:cs typeface="Arial" panose="020B0604020202020204" pitchFamily="34" charset="0"/>
                        </a:rPr>
                        <a:t>Accuracy</a:t>
                      </a:r>
                      <a:endParaRPr lang="en-AU" sz="1800" b="0" i="0" u="none" strike="noStrike">
                        <a:effectLst/>
                        <a:latin typeface="Arial" panose="020B0604020202020204" pitchFamily="34" charset="0"/>
                        <a:cs typeface="Arial" panose="020B0604020202020204" pitchFamily="34" charset="0"/>
                      </a:endParaRPr>
                    </a:p>
                  </a:txBody>
                  <a:tcPr marL="63886" marR="63886" marT="8873" marB="0" anchor="ctr">
                    <a:lnL>
                      <a:noFill/>
                    </a:lnL>
                    <a:lnR w="12700" cap="flat" cmpd="sng" algn="ctr">
                      <a:no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2664"/>
                    </a:solidFill>
                  </a:tcPr>
                </a:tc>
                <a:tc>
                  <a:txBody>
                    <a:bodyPr/>
                    <a:lstStyle/>
                    <a:p>
                      <a:pPr algn="l" fontAlgn="t">
                        <a:lnSpc>
                          <a:spcPct val="150000"/>
                        </a:lnSpc>
                        <a:spcBef>
                          <a:spcPts val="0"/>
                        </a:spcBef>
                        <a:spcAft>
                          <a:spcPts val="600"/>
                        </a:spcAft>
                      </a:pPr>
                      <a:r>
                        <a:rPr lang="en-AU" sz="1800" b="1" i="0" u="none" strike="noStrike">
                          <a:solidFill>
                            <a:srgbClr val="FFFFFF"/>
                          </a:solidFill>
                          <a:effectLst/>
                          <a:latin typeface="Arial" panose="020B0604020202020204" pitchFamily="34" charset="0"/>
                          <a:ea typeface="Calibri" panose="020F0502020204030204" pitchFamily="34" charset="0"/>
                          <a:cs typeface="Arial" panose="020B0604020202020204" pitchFamily="34" charset="0"/>
                        </a:rPr>
                        <a:t>Validity</a:t>
                      </a:r>
                      <a:endParaRPr lang="en-AU" sz="1800" b="0" i="0" u="none" strike="noStrike">
                        <a:effectLst/>
                        <a:latin typeface="Arial" panose="020B0604020202020204" pitchFamily="34" charset="0"/>
                        <a:cs typeface="Arial" panose="020B0604020202020204" pitchFamily="34" charset="0"/>
                      </a:endParaRPr>
                    </a:p>
                  </a:txBody>
                  <a:tcPr marL="63886" marR="63886" marT="8873"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2664"/>
                    </a:solidFill>
                  </a:tcPr>
                </a:tc>
                <a:extLst>
                  <a:ext uri="{0D108BD9-81ED-4DB2-BD59-A6C34878D82A}">
                    <a16:rowId xmlns:a16="http://schemas.microsoft.com/office/drawing/2014/main" val="1868914014"/>
                  </a:ext>
                </a:extLst>
              </a:tr>
              <a:tr h="3755747">
                <a:tc>
                  <a:txBody>
                    <a:bodyPr/>
                    <a:lstStyle/>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b="0" kern="1200">
                          <a:solidFill>
                            <a:schemeClr val="tx1"/>
                          </a:solidFill>
                          <a:effectLst/>
                          <a:latin typeface="Arial" panose="020B0604020202020204" pitchFamily="34" charset="0"/>
                          <a:ea typeface="+mn-ea"/>
                          <a:cs typeface="Arial" panose="020B0604020202020204" pitchFamily="34" charset="0"/>
                        </a:rPr>
                        <a:t>The source is written by someone with an appropriate scientific background, and the author’s qualifications or expertise relate to the topic in the text.</a:t>
                      </a:r>
                    </a:p>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b="0" kern="1200">
                          <a:solidFill>
                            <a:schemeClr val="tx1"/>
                          </a:solidFill>
                          <a:effectLst/>
                          <a:latin typeface="Arial" panose="020B0604020202020204" pitchFamily="34" charset="0"/>
                          <a:ea typeface="+mn-ea"/>
                          <a:cs typeface="Arial" panose="020B0604020202020204" pitchFamily="34" charset="0"/>
                        </a:rPr>
                        <a:t>The source is published on a credible medium, such as a recognised scientific organisation, university, government site, or reputable science publication.</a:t>
                      </a:r>
                    </a:p>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kern="1200">
                          <a:solidFill>
                            <a:schemeClr val="tx1"/>
                          </a:solidFill>
                          <a:effectLst/>
                          <a:latin typeface="+mn-lt"/>
                          <a:ea typeface="+mn-ea"/>
                          <a:cs typeface="+mn-cs"/>
                        </a:rPr>
                        <a:t>The source shows minimal or no evidence of bias, such as strong opinions, selective information, or attempts to promote or sell a product.</a:t>
                      </a:r>
                    </a:p>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b="0" kern="1200">
                          <a:solidFill>
                            <a:schemeClr val="tx1"/>
                          </a:solidFill>
                          <a:effectLst/>
                          <a:latin typeface="Arial" panose="020B0604020202020204" pitchFamily="34" charset="0"/>
                          <a:ea typeface="+mn-ea"/>
                          <a:cs typeface="Arial" panose="020B0604020202020204" pitchFamily="34" charset="0"/>
                        </a:rPr>
                        <a:t>The information is current, considering the topic being investigated and the research currently being conducted in that field.</a:t>
                      </a:r>
                    </a:p>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b="0" kern="1200">
                          <a:solidFill>
                            <a:schemeClr val="tx1"/>
                          </a:solidFill>
                          <a:effectLst/>
                          <a:latin typeface="Arial" panose="020B0604020202020204" pitchFamily="34" charset="0"/>
                          <a:ea typeface="+mn-ea"/>
                          <a:cs typeface="Arial" panose="020B0604020202020204" pitchFamily="34" charset="0"/>
                        </a:rPr>
                        <a:t>The information is consistent with information found in at least two other reliable sources.</a:t>
                      </a:r>
                      <a:endParaRPr lang="en-AU" sz="1800" b="0" cap="none" spc="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77574" marR="83115" marT="22164" marB="1662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b="0" kern="1200">
                          <a:solidFill>
                            <a:schemeClr val="tx1"/>
                          </a:solidFill>
                          <a:effectLst/>
                          <a:latin typeface="Arial" panose="020B0604020202020204" pitchFamily="34" charset="0"/>
                          <a:ea typeface="+mn-ea"/>
                          <a:cs typeface="Arial" panose="020B0604020202020204" pitchFamily="34" charset="0"/>
                        </a:rPr>
                        <a:t>The information in this source is similar to accepted information or referenced values (For example, information in peer-reviewed journal articles).</a:t>
                      </a:r>
                      <a:endParaRPr lang="en-AU" sz="1600" b="0" cap="none" spc="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77574" marR="83115" marT="22164" marB="1662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kern="1200" dirty="0">
                          <a:solidFill>
                            <a:schemeClr val="tx1"/>
                          </a:solidFill>
                          <a:effectLst/>
                          <a:latin typeface="+mn-lt"/>
                          <a:ea typeface="+mn-ea"/>
                          <a:cs typeface="+mn-cs"/>
                        </a:rPr>
                        <a:t>The information is relevant to the question or topic being investigated.</a:t>
                      </a:r>
                    </a:p>
                    <a:p>
                      <a:pPr marL="285750" indent="-285750" algn="l">
                        <a:lnSpc>
                          <a:spcPct val="150000"/>
                        </a:lnSpc>
                        <a:spcBef>
                          <a:spcPts val="0"/>
                        </a:spcBef>
                        <a:spcAft>
                          <a:spcPts val="600"/>
                        </a:spcAft>
                        <a:buFont typeface="Wingdings" panose="05000000000000000000" pitchFamily="2" charset="2"/>
                        <a:buChar char="q"/>
                        <a:tabLst>
                          <a:tab pos="228600" algn="l"/>
                          <a:tab pos="457200" algn="l"/>
                        </a:tabLst>
                      </a:pPr>
                      <a:r>
                        <a:rPr lang="en-AU" sz="1600" b="0" kern="1200" dirty="0">
                          <a:solidFill>
                            <a:schemeClr val="tx1"/>
                          </a:solidFill>
                          <a:effectLst/>
                          <a:latin typeface="Arial" panose="020B0604020202020204" pitchFamily="34" charset="0"/>
                          <a:ea typeface="+mn-ea"/>
                          <a:cs typeface="Arial" panose="020B0604020202020204" pitchFamily="34" charset="0"/>
                        </a:rPr>
                        <a:t>The information is reliable and accurate.</a:t>
                      </a:r>
                      <a:endParaRPr lang="en-AU" sz="1600" b="0" cap="none" spc="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77574" marR="83115" marT="22164" marB="16623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84854374"/>
                  </a:ext>
                </a:extLst>
              </a:tr>
            </a:tbl>
          </a:graphicData>
        </a:graphic>
      </p:graphicFrame>
      <p:sp>
        <p:nvSpPr>
          <p:cNvPr id="2" name="Slide Number Placeholder 1">
            <a:extLst>
              <a:ext uri="{FF2B5EF4-FFF2-40B4-BE49-F238E27FC236}">
                <a16:creationId xmlns:a16="http://schemas.microsoft.com/office/drawing/2014/main" id="{37A05856-F340-EC77-EAC2-D00224700D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44</a:t>
            </a:fld>
            <a:endParaRPr lang="en-AU"/>
          </a:p>
        </p:txBody>
      </p:sp>
    </p:spTree>
    <p:extLst>
      <p:ext uri="{BB962C8B-B14F-4D97-AF65-F5344CB8AC3E}">
        <p14:creationId xmlns:p14="http://schemas.microsoft.com/office/powerpoint/2010/main" val="3368094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702569-CCDC-086A-E464-343314B874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45</a:t>
            </a:fld>
            <a:endParaRPr lang="en-AU"/>
          </a:p>
        </p:txBody>
      </p:sp>
      <p:sp>
        <p:nvSpPr>
          <p:cNvPr id="5" name="Title 4">
            <a:extLst>
              <a:ext uri="{FF2B5EF4-FFF2-40B4-BE49-F238E27FC236}">
                <a16:creationId xmlns:a16="http://schemas.microsoft.com/office/drawing/2014/main" id="{191AA1A8-90F0-9741-A37D-882F57C31D95}"/>
              </a:ext>
            </a:extLst>
          </p:cNvPr>
          <p:cNvSpPr>
            <a:spLocks noGrp="1"/>
          </p:cNvSpPr>
          <p:nvPr>
            <p:ph type="title"/>
          </p:nvPr>
        </p:nvSpPr>
        <p:spPr/>
        <p:txBody>
          <a:bodyPr/>
          <a:lstStyle/>
          <a:p>
            <a:r>
              <a:rPr lang="en-AU" dirty="0"/>
              <a:t>1.3 Check for understanding 1 (1 of 2)</a:t>
            </a:r>
          </a:p>
        </p:txBody>
      </p:sp>
      <p:sp>
        <p:nvSpPr>
          <p:cNvPr id="7" name="Text Placeholder 6">
            <a:extLst>
              <a:ext uri="{FF2B5EF4-FFF2-40B4-BE49-F238E27FC236}">
                <a16:creationId xmlns:a16="http://schemas.microsoft.com/office/drawing/2014/main" id="{401ECEB9-F5A3-09C7-921B-E22224ED5EE0}"/>
              </a:ext>
            </a:extLst>
          </p:cNvPr>
          <p:cNvSpPr>
            <a:spLocks noGrp="1"/>
          </p:cNvSpPr>
          <p:nvPr>
            <p:ph type="body" sz="quarter" idx="18"/>
          </p:nvPr>
        </p:nvSpPr>
        <p:spPr/>
        <p:txBody>
          <a:bodyPr/>
          <a:lstStyle/>
          <a:p>
            <a:r>
              <a:rPr lang="en-AU" dirty="0"/>
              <a:t>Evaluating secondary sources</a:t>
            </a:r>
          </a:p>
        </p:txBody>
      </p:sp>
      <p:sp>
        <p:nvSpPr>
          <p:cNvPr id="6" name="Text Placeholder 5">
            <a:extLst>
              <a:ext uri="{FF2B5EF4-FFF2-40B4-BE49-F238E27FC236}">
                <a16:creationId xmlns:a16="http://schemas.microsoft.com/office/drawing/2014/main" id="{58A34CF0-3CEF-1453-74FE-2FB64EE27208}"/>
              </a:ext>
            </a:extLst>
          </p:cNvPr>
          <p:cNvSpPr>
            <a:spLocks noGrp="1"/>
          </p:cNvSpPr>
          <p:nvPr>
            <p:ph type="body" sz="quarter" idx="17"/>
          </p:nvPr>
        </p:nvSpPr>
        <p:spPr>
          <a:xfrm>
            <a:off x="348000" y="1875865"/>
            <a:ext cx="11496000" cy="4891523"/>
          </a:xfrm>
        </p:spPr>
        <p:txBody>
          <a:bodyPr/>
          <a:lstStyle/>
          <a:p>
            <a:r>
              <a:rPr lang="en-AU" sz="1800" b="1" dirty="0"/>
              <a:t>Is the criteria about reliability, accuracy or validity of online secondary sources?</a:t>
            </a:r>
          </a:p>
          <a:p>
            <a:pPr marL="457200" indent="-457200">
              <a:buAutoNum type="arabicPeriod"/>
            </a:pPr>
            <a:r>
              <a:rPr lang="en-AU" sz="1800" dirty="0"/>
              <a:t>The information is current, considering the topic being investigated and the research currently being conducted in that field. </a:t>
            </a:r>
            <a:r>
              <a:rPr lang="en-AU" sz="1800" b="1" dirty="0"/>
              <a:t>Reliability</a:t>
            </a:r>
          </a:p>
          <a:p>
            <a:pPr marL="457200" indent="-457200">
              <a:buFont typeface="Arial" panose="020B0604020202020204" pitchFamily="34" charset="0"/>
              <a:buAutoNum type="arabicPeriod"/>
            </a:pPr>
            <a:r>
              <a:rPr lang="en-AU" sz="1800" dirty="0"/>
              <a:t>The information is relevant to the question or topic being investigated. </a:t>
            </a:r>
            <a:r>
              <a:rPr lang="en-AU" sz="1800" b="1" dirty="0"/>
              <a:t>Validity</a:t>
            </a:r>
            <a:endParaRPr lang="en-AU" sz="1800" dirty="0"/>
          </a:p>
          <a:p>
            <a:pPr marL="457200" indent="-457200">
              <a:buFont typeface="Arial" panose="020B0604020202020204" pitchFamily="34" charset="0"/>
              <a:buAutoNum type="arabicPeriod"/>
            </a:pPr>
            <a:r>
              <a:rPr lang="en-AU" sz="1800" dirty="0"/>
              <a:t>The source is written by someone with an appropriate scientific background, and the author’s qualifications or expertise relate to the topic in the text. </a:t>
            </a:r>
            <a:r>
              <a:rPr lang="en-AU" sz="1800" b="1" dirty="0"/>
              <a:t>Reliability</a:t>
            </a:r>
            <a:endParaRPr lang="en-AU" sz="1800" dirty="0"/>
          </a:p>
          <a:p>
            <a:pPr marL="457200" indent="-457200">
              <a:buFont typeface="Arial" panose="020B0604020202020204" pitchFamily="34" charset="0"/>
              <a:buAutoNum type="arabicPeriod"/>
            </a:pPr>
            <a:r>
              <a:rPr lang="en-AU" sz="1800" dirty="0"/>
              <a:t>The information is consistent with information found in at least two other reliable sources. </a:t>
            </a:r>
            <a:r>
              <a:rPr lang="en-AU" sz="1800" b="1" dirty="0"/>
              <a:t>Reliability</a:t>
            </a:r>
            <a:endParaRPr lang="en-AU" sz="1800" dirty="0"/>
          </a:p>
          <a:p>
            <a:pPr marL="457200" indent="-457200">
              <a:buAutoNum type="arabicPeriod"/>
            </a:pPr>
            <a:r>
              <a:rPr lang="en-AU" sz="1800" dirty="0"/>
              <a:t>The information in the source is both reliable and accurate. </a:t>
            </a:r>
            <a:r>
              <a:rPr lang="en-AU" sz="1800" b="1" dirty="0"/>
              <a:t>Validity</a:t>
            </a:r>
          </a:p>
        </p:txBody>
      </p:sp>
      <p:sp>
        <p:nvSpPr>
          <p:cNvPr id="3" name="Rectangle 2">
            <a:extLst>
              <a:ext uri="{FF2B5EF4-FFF2-40B4-BE49-F238E27FC236}">
                <a16:creationId xmlns:a16="http://schemas.microsoft.com/office/drawing/2014/main" id="{D46FB926-E180-9928-795E-A4D164D60034}"/>
              </a:ext>
              <a:ext uri="{C183D7F6-B498-43B3-948B-1728B52AA6E4}">
                <adec:decorative xmlns:adec="http://schemas.microsoft.com/office/drawing/2017/decorative" val="1"/>
              </a:ext>
            </a:extLst>
          </p:cNvPr>
          <p:cNvSpPr/>
          <p:nvPr/>
        </p:nvSpPr>
        <p:spPr>
          <a:xfrm>
            <a:off x="3082123" y="2850799"/>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Rectangle 3">
            <a:extLst>
              <a:ext uri="{FF2B5EF4-FFF2-40B4-BE49-F238E27FC236}">
                <a16:creationId xmlns:a16="http://schemas.microsoft.com/office/drawing/2014/main" id="{D9D85CF9-8BE2-5F2E-05BF-33CAAE00497D}"/>
              </a:ext>
              <a:ext uri="{C183D7F6-B498-43B3-948B-1728B52AA6E4}">
                <adec:decorative xmlns:adec="http://schemas.microsoft.com/office/drawing/2017/decorative" val="1"/>
              </a:ext>
            </a:extLst>
          </p:cNvPr>
          <p:cNvSpPr/>
          <p:nvPr/>
        </p:nvSpPr>
        <p:spPr>
          <a:xfrm>
            <a:off x="7865441" y="3390750"/>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F57E459A-A494-D5FA-84BC-80DFBB3CE901}"/>
              </a:ext>
              <a:ext uri="{C183D7F6-B498-43B3-948B-1728B52AA6E4}">
                <adec:decorative xmlns:adec="http://schemas.microsoft.com/office/drawing/2017/decorative" val="1"/>
              </a:ext>
            </a:extLst>
          </p:cNvPr>
          <p:cNvSpPr/>
          <p:nvPr/>
        </p:nvSpPr>
        <p:spPr>
          <a:xfrm>
            <a:off x="4946259" y="4449255"/>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80AD37FC-9B50-0580-3978-C0E6172EA330}"/>
              </a:ext>
              <a:ext uri="{C183D7F6-B498-43B3-948B-1728B52AA6E4}">
                <adec:decorative xmlns:adec="http://schemas.microsoft.com/office/drawing/2017/decorative" val="1"/>
              </a:ext>
            </a:extLst>
          </p:cNvPr>
          <p:cNvSpPr/>
          <p:nvPr/>
        </p:nvSpPr>
        <p:spPr>
          <a:xfrm>
            <a:off x="9752768" y="4902656"/>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E5F70097-665A-F08C-A85D-22F5C8F18EB1}"/>
              </a:ext>
              <a:ext uri="{C183D7F6-B498-43B3-948B-1728B52AA6E4}">
                <adec:decorative xmlns:adec="http://schemas.microsoft.com/office/drawing/2017/decorative" val="1"/>
              </a:ext>
            </a:extLst>
          </p:cNvPr>
          <p:cNvSpPr/>
          <p:nvPr/>
        </p:nvSpPr>
        <p:spPr>
          <a:xfrm>
            <a:off x="6731286" y="5485826"/>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43740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9" grpId="0" animBg="1"/>
      <p:bldP spid="10"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13BDE-F44D-F948-82E3-E9EA71AD14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F58174-5AAD-9B7E-1D25-496F2B209B2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46</a:t>
            </a:fld>
            <a:endParaRPr lang="en-AU"/>
          </a:p>
        </p:txBody>
      </p:sp>
      <p:sp>
        <p:nvSpPr>
          <p:cNvPr id="5" name="Title 4">
            <a:extLst>
              <a:ext uri="{FF2B5EF4-FFF2-40B4-BE49-F238E27FC236}">
                <a16:creationId xmlns:a16="http://schemas.microsoft.com/office/drawing/2014/main" id="{E29B1674-2C17-5840-6D7D-772D58880F6F}"/>
              </a:ext>
            </a:extLst>
          </p:cNvPr>
          <p:cNvSpPr>
            <a:spLocks noGrp="1"/>
          </p:cNvSpPr>
          <p:nvPr>
            <p:ph type="title"/>
          </p:nvPr>
        </p:nvSpPr>
        <p:spPr/>
        <p:txBody>
          <a:bodyPr/>
          <a:lstStyle/>
          <a:p>
            <a:r>
              <a:rPr lang="en-AU" dirty="0"/>
              <a:t>1.3 Check for understanding 1 (2 of 2)</a:t>
            </a:r>
          </a:p>
        </p:txBody>
      </p:sp>
      <p:sp>
        <p:nvSpPr>
          <p:cNvPr id="7" name="Text Placeholder 6">
            <a:extLst>
              <a:ext uri="{FF2B5EF4-FFF2-40B4-BE49-F238E27FC236}">
                <a16:creationId xmlns:a16="http://schemas.microsoft.com/office/drawing/2014/main" id="{DB5D1E3A-C2B5-4384-5397-E152D3019D1B}"/>
              </a:ext>
            </a:extLst>
          </p:cNvPr>
          <p:cNvSpPr>
            <a:spLocks noGrp="1"/>
          </p:cNvSpPr>
          <p:nvPr>
            <p:ph type="body" sz="quarter" idx="18"/>
          </p:nvPr>
        </p:nvSpPr>
        <p:spPr/>
        <p:txBody>
          <a:bodyPr/>
          <a:lstStyle/>
          <a:p>
            <a:r>
              <a:rPr lang="en-AU" dirty="0"/>
              <a:t>Evaluating secondary sources</a:t>
            </a:r>
          </a:p>
        </p:txBody>
      </p:sp>
      <p:sp>
        <p:nvSpPr>
          <p:cNvPr id="6" name="Text Placeholder 5">
            <a:extLst>
              <a:ext uri="{FF2B5EF4-FFF2-40B4-BE49-F238E27FC236}">
                <a16:creationId xmlns:a16="http://schemas.microsoft.com/office/drawing/2014/main" id="{957584E5-7FD4-9D62-F002-F8F7C9B3AC53}"/>
              </a:ext>
            </a:extLst>
          </p:cNvPr>
          <p:cNvSpPr>
            <a:spLocks noGrp="1"/>
          </p:cNvSpPr>
          <p:nvPr>
            <p:ph type="body" sz="quarter" idx="17"/>
          </p:nvPr>
        </p:nvSpPr>
        <p:spPr>
          <a:xfrm>
            <a:off x="359998" y="1982564"/>
            <a:ext cx="11101239" cy="4515436"/>
          </a:xfrm>
        </p:spPr>
        <p:txBody>
          <a:bodyPr/>
          <a:lstStyle/>
          <a:p>
            <a:r>
              <a:rPr lang="en-AU" sz="1800" b="1" dirty="0"/>
              <a:t>Is the criteria about reliability, accuracy or validity of online secondary sources?</a:t>
            </a:r>
          </a:p>
          <a:p>
            <a:pPr marL="457200" indent="-457200">
              <a:buFont typeface="+mj-lt"/>
              <a:buAutoNum type="arabicPeriod" startAt="6"/>
            </a:pPr>
            <a:r>
              <a:rPr lang="en-AU" sz="1800" dirty="0"/>
              <a:t>The source is published on a credible medium, such as a recognised scientific organisation, university, government site, or reputable science publication. </a:t>
            </a:r>
            <a:r>
              <a:rPr lang="en-AU" sz="1800" b="1" dirty="0"/>
              <a:t>Reliability</a:t>
            </a:r>
          </a:p>
          <a:p>
            <a:pPr marL="457200" indent="-457200">
              <a:buAutoNum type="arabicPeriod" startAt="6"/>
            </a:pPr>
            <a:r>
              <a:rPr lang="en-AU" sz="1800" dirty="0"/>
              <a:t>The information presented is similar to accepted scientific explanations, data, or referenced values (For example, in peer-reviewed journal articles). </a:t>
            </a:r>
            <a:r>
              <a:rPr lang="en-AU" sz="1800" b="1" dirty="0"/>
              <a:t>Accuracy</a:t>
            </a:r>
          </a:p>
          <a:p>
            <a:pPr marL="457200" indent="-457200">
              <a:buAutoNum type="arabicPeriod" startAt="6"/>
            </a:pPr>
            <a:r>
              <a:rPr lang="en-AU" sz="1800" dirty="0"/>
              <a:t>The source shows minimal or no evidence of bias, such as strong opinions, selective information, or attempts to promote or sell a product. </a:t>
            </a:r>
            <a:r>
              <a:rPr lang="en-AU" sz="1800" b="1" dirty="0"/>
              <a:t>Reliability</a:t>
            </a:r>
          </a:p>
          <a:p>
            <a:pPr marL="457200" indent="-457200">
              <a:buAutoNum type="arabicPeriod" startAt="6"/>
            </a:pPr>
            <a:endParaRPr lang="en-AU" sz="1800" dirty="0"/>
          </a:p>
        </p:txBody>
      </p:sp>
      <p:sp>
        <p:nvSpPr>
          <p:cNvPr id="3" name="Rectangle 2">
            <a:extLst>
              <a:ext uri="{FF2B5EF4-FFF2-40B4-BE49-F238E27FC236}">
                <a16:creationId xmlns:a16="http://schemas.microsoft.com/office/drawing/2014/main" id="{79EAB725-87BF-0C6C-9427-0FF3022CDA0F}"/>
              </a:ext>
              <a:ext uri="{C183D7F6-B498-43B3-948B-1728B52AA6E4}">
                <adec:decorative xmlns:adec="http://schemas.microsoft.com/office/drawing/2017/decorative" val="1"/>
              </a:ext>
            </a:extLst>
          </p:cNvPr>
          <p:cNvSpPr/>
          <p:nvPr/>
        </p:nvSpPr>
        <p:spPr>
          <a:xfrm>
            <a:off x="5812316" y="2912165"/>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AFF9E665-5B41-951D-74B8-CDF4CA224EE3}"/>
              </a:ext>
              <a:ext uri="{C183D7F6-B498-43B3-948B-1728B52AA6E4}">
                <adec:decorative xmlns:adec="http://schemas.microsoft.com/office/drawing/2017/decorative" val="1"/>
              </a:ext>
            </a:extLst>
          </p:cNvPr>
          <p:cNvSpPr/>
          <p:nvPr/>
        </p:nvSpPr>
        <p:spPr>
          <a:xfrm>
            <a:off x="5150273" y="3956930"/>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86455768-18A5-2713-953A-A4F65FF64CED}"/>
              </a:ext>
              <a:ext uri="{C183D7F6-B498-43B3-948B-1728B52AA6E4}">
                <adec:decorative xmlns:adec="http://schemas.microsoft.com/office/drawing/2017/decorative" val="1"/>
              </a:ext>
            </a:extLst>
          </p:cNvPr>
          <p:cNvSpPr/>
          <p:nvPr/>
        </p:nvSpPr>
        <p:spPr>
          <a:xfrm>
            <a:off x="4639656" y="4886531"/>
            <a:ext cx="1520687" cy="516835"/>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10659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EABF86-AF31-5E19-9DBD-DA95747304C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47</a:t>
            </a:fld>
            <a:endParaRPr lang="en-AU"/>
          </a:p>
        </p:txBody>
      </p:sp>
      <p:sp>
        <p:nvSpPr>
          <p:cNvPr id="6" name="Title 5">
            <a:extLst>
              <a:ext uri="{FF2B5EF4-FFF2-40B4-BE49-F238E27FC236}">
                <a16:creationId xmlns:a16="http://schemas.microsoft.com/office/drawing/2014/main" id="{BC0093D2-BD4A-2536-F11F-DB3D5CD1F311}"/>
              </a:ext>
            </a:extLst>
          </p:cNvPr>
          <p:cNvSpPr>
            <a:spLocks noGrp="1"/>
          </p:cNvSpPr>
          <p:nvPr>
            <p:ph type="title"/>
          </p:nvPr>
        </p:nvSpPr>
        <p:spPr/>
        <p:txBody>
          <a:bodyPr/>
          <a:lstStyle/>
          <a:p>
            <a:r>
              <a:rPr lang="en-AU" dirty="0"/>
              <a:t>1.3 Defining claim</a:t>
            </a:r>
          </a:p>
        </p:txBody>
      </p:sp>
      <p:sp>
        <p:nvSpPr>
          <p:cNvPr id="21" name="Rectangle: Rounded Corners 20">
            <a:extLst>
              <a:ext uri="{FF2B5EF4-FFF2-40B4-BE49-F238E27FC236}">
                <a16:creationId xmlns:a16="http://schemas.microsoft.com/office/drawing/2014/main" id="{D540CCBD-E7A5-B9D9-CE5D-3A97A0C79A2E}"/>
              </a:ext>
            </a:extLst>
          </p:cNvPr>
          <p:cNvSpPr/>
          <p:nvPr/>
        </p:nvSpPr>
        <p:spPr>
          <a:xfrm>
            <a:off x="1097280" y="1394460"/>
            <a:ext cx="10026720" cy="1280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An assertion that something is true.</a:t>
            </a:r>
          </a:p>
        </p:txBody>
      </p:sp>
      <p:sp>
        <p:nvSpPr>
          <p:cNvPr id="24" name="TextBox 23">
            <a:extLst>
              <a:ext uri="{FF2B5EF4-FFF2-40B4-BE49-F238E27FC236}">
                <a16:creationId xmlns:a16="http://schemas.microsoft.com/office/drawing/2014/main" id="{293E507B-2C08-625B-7191-A88AD196AF93}"/>
              </a:ext>
            </a:extLst>
          </p:cNvPr>
          <p:cNvSpPr txBox="1"/>
          <p:nvPr/>
        </p:nvSpPr>
        <p:spPr>
          <a:xfrm>
            <a:off x="1097280" y="3429000"/>
            <a:ext cx="10026720" cy="640080"/>
          </a:xfrm>
          <a:prstGeom prst="rect">
            <a:avLst/>
          </a:prstGeom>
          <a:noFill/>
        </p:spPr>
        <p:txBody>
          <a:bodyPr wrap="square" lIns="0" tIns="0" rIns="0" bIns="0" rtlCol="0">
            <a:noAutofit/>
          </a:bodyPr>
          <a:lstStyle/>
          <a:p>
            <a:pPr algn="l"/>
            <a:r>
              <a:rPr lang="en-AU" sz="2000"/>
              <a:t>What to consider when determining whether a claim on a published online source is true:</a:t>
            </a:r>
          </a:p>
        </p:txBody>
      </p:sp>
      <p:sp>
        <p:nvSpPr>
          <p:cNvPr id="22" name="Rectangle: Rounded Corners 21">
            <a:extLst>
              <a:ext uri="{FF2B5EF4-FFF2-40B4-BE49-F238E27FC236}">
                <a16:creationId xmlns:a16="http://schemas.microsoft.com/office/drawing/2014/main" id="{7C8AFC59-F190-AFF3-113A-C4B83E5D4A7B}"/>
              </a:ext>
            </a:extLst>
          </p:cNvPr>
          <p:cNvSpPr/>
          <p:nvPr/>
        </p:nvSpPr>
        <p:spPr>
          <a:xfrm>
            <a:off x="1097280" y="4175760"/>
            <a:ext cx="4426620" cy="1280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Where the claim is published</a:t>
            </a:r>
          </a:p>
        </p:txBody>
      </p:sp>
      <p:sp>
        <p:nvSpPr>
          <p:cNvPr id="23" name="Rectangle: Rounded Corners 22">
            <a:extLst>
              <a:ext uri="{FF2B5EF4-FFF2-40B4-BE49-F238E27FC236}">
                <a16:creationId xmlns:a16="http://schemas.microsoft.com/office/drawing/2014/main" id="{3849D022-8790-1874-15CA-0E248DEF9F7C}"/>
              </a:ext>
            </a:extLst>
          </p:cNvPr>
          <p:cNvSpPr/>
          <p:nvPr/>
        </p:nvSpPr>
        <p:spPr>
          <a:xfrm>
            <a:off x="6668102" y="4183380"/>
            <a:ext cx="4426620" cy="1280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000"/>
              <a:t>The evidence used to support or refute the claim</a:t>
            </a:r>
          </a:p>
        </p:txBody>
      </p:sp>
    </p:spTree>
    <p:extLst>
      <p:ext uri="{BB962C8B-B14F-4D97-AF65-F5344CB8AC3E}">
        <p14:creationId xmlns:p14="http://schemas.microsoft.com/office/powerpoint/2010/main" val="376986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7552E-5FCF-EC9E-642A-4C695D067E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06F230A-FFDD-ECB3-18BB-23B4C1E30AC7}"/>
              </a:ext>
            </a:extLst>
          </p:cNvPr>
          <p:cNvSpPr>
            <a:spLocks noGrp="1"/>
          </p:cNvSpPr>
          <p:nvPr>
            <p:ph type="title"/>
          </p:nvPr>
        </p:nvSpPr>
        <p:spPr/>
        <p:txBody>
          <a:bodyPr/>
          <a:lstStyle/>
          <a:p>
            <a:r>
              <a:rPr lang="en-AU" dirty="0"/>
              <a:t>1.3 Microwaves and cancer</a:t>
            </a:r>
          </a:p>
        </p:txBody>
      </p:sp>
      <p:pic>
        <p:nvPicPr>
          <p:cNvPr id="13" name="Picture 12" descr="icon of a microwave">
            <a:extLst>
              <a:ext uri="{FF2B5EF4-FFF2-40B4-BE49-F238E27FC236}">
                <a16:creationId xmlns:a16="http://schemas.microsoft.com/office/drawing/2014/main" id="{2F996149-6E14-EB26-6B76-09BAF705580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240508" y="1460469"/>
            <a:ext cx="4222457" cy="4222457"/>
          </a:xfrm>
          <a:prstGeom prst="rect">
            <a:avLst/>
          </a:prstGeom>
        </p:spPr>
      </p:pic>
      <p:sp>
        <p:nvSpPr>
          <p:cNvPr id="9" name="TextBox 8">
            <a:extLst>
              <a:ext uri="{FF2B5EF4-FFF2-40B4-BE49-F238E27FC236}">
                <a16:creationId xmlns:a16="http://schemas.microsoft.com/office/drawing/2014/main" id="{EFB3DA0F-F436-0794-DD5E-51C59B0BCCAA}"/>
              </a:ext>
            </a:extLst>
          </p:cNvPr>
          <p:cNvSpPr txBox="1"/>
          <p:nvPr/>
        </p:nvSpPr>
        <p:spPr>
          <a:xfrm>
            <a:off x="2295891" y="6342462"/>
            <a:ext cx="4503494" cy="369332"/>
          </a:xfrm>
          <a:prstGeom prst="rect">
            <a:avLst/>
          </a:prstGeom>
          <a:noFill/>
        </p:spPr>
        <p:txBody>
          <a:bodyPr wrap="square">
            <a:spAutoFit/>
          </a:bodyPr>
          <a:lstStyle/>
          <a:p>
            <a:r>
              <a:rPr lang="en-AU" sz="1800">
                <a:hlinkClick r:id="rId5"/>
              </a:rPr>
              <a:t>Your MICROWAVE Isn’t Convenient (1:38)</a:t>
            </a:r>
            <a:endParaRPr lang="en-AU" sz="1800"/>
          </a:p>
        </p:txBody>
      </p:sp>
      <p:pic>
        <p:nvPicPr>
          <p:cNvPr id="4" name="Online Media 3" title="Your MICROWAVE Isn’t Convenient—It’s CARCINOGENIC 🔥🚫">
            <a:hlinkClick r:id="" action="ppaction://media"/>
            <a:extLst>
              <a:ext uri="{FF2B5EF4-FFF2-40B4-BE49-F238E27FC236}">
                <a16:creationId xmlns:a16="http://schemas.microsoft.com/office/drawing/2014/main" id="{53FBBF92-668F-8945-FAFE-55333C3970FB}"/>
              </a:ext>
            </a:extLst>
          </p:cNvPr>
          <p:cNvPicPr>
            <a:picLocks noRot="1" noChangeAspect="1"/>
          </p:cNvPicPr>
          <p:nvPr>
            <a:videoFile r:link="rId1"/>
          </p:nvPr>
        </p:nvPicPr>
        <p:blipFill>
          <a:blip r:embed="rId6"/>
          <a:stretch>
            <a:fillRect/>
          </a:stretch>
        </p:blipFill>
        <p:spPr>
          <a:xfrm>
            <a:off x="6848110" y="0"/>
            <a:ext cx="3875087" cy="6858000"/>
          </a:xfrm>
          <a:prstGeom prst="rect">
            <a:avLst/>
          </a:prstGeom>
        </p:spPr>
      </p:pic>
      <p:sp>
        <p:nvSpPr>
          <p:cNvPr id="2" name="Slide Number Placeholder 1">
            <a:extLst>
              <a:ext uri="{FF2B5EF4-FFF2-40B4-BE49-F238E27FC236}">
                <a16:creationId xmlns:a16="http://schemas.microsoft.com/office/drawing/2014/main" id="{A952595C-E0FD-2D76-F2D6-718027694D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48</a:t>
            </a:fld>
            <a:endParaRPr lang="en-AU"/>
          </a:p>
        </p:txBody>
      </p:sp>
    </p:spTree>
    <p:extLst>
      <p:ext uri="{BB962C8B-B14F-4D97-AF65-F5344CB8AC3E}">
        <p14:creationId xmlns:p14="http://schemas.microsoft.com/office/powerpoint/2010/main" val="146553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728B0-6303-2A2E-763D-165C9B63D57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9D5BF6-94C3-6808-DBA2-739C774F81FC}"/>
              </a:ext>
            </a:extLst>
          </p:cNvPr>
          <p:cNvSpPr>
            <a:spLocks noGrp="1"/>
          </p:cNvSpPr>
          <p:nvPr>
            <p:ph type="title"/>
          </p:nvPr>
        </p:nvSpPr>
        <p:spPr/>
        <p:txBody>
          <a:bodyPr/>
          <a:lstStyle/>
          <a:p>
            <a:r>
              <a:rPr lang="en-AU" dirty="0">
                <a:solidFill>
                  <a:schemeClr val="accent1"/>
                </a:solidFill>
              </a:rPr>
              <a:t>1.3 Think-Pair-Share</a:t>
            </a:r>
          </a:p>
        </p:txBody>
      </p:sp>
      <p:sp>
        <p:nvSpPr>
          <p:cNvPr id="5" name="Text Placeholder 3">
            <a:extLst>
              <a:ext uri="{FF2B5EF4-FFF2-40B4-BE49-F238E27FC236}">
                <a16:creationId xmlns:a16="http://schemas.microsoft.com/office/drawing/2014/main" id="{BF9B2497-42D6-0F19-0B0E-483CB43433B4}"/>
              </a:ext>
            </a:extLst>
          </p:cNvPr>
          <p:cNvSpPr>
            <a:spLocks noGrp="1"/>
          </p:cNvSpPr>
          <p:nvPr>
            <p:ph type="body" sz="quarter" idx="18"/>
          </p:nvPr>
        </p:nvSpPr>
        <p:spPr>
          <a:xfrm>
            <a:off x="372700" y="949994"/>
            <a:ext cx="11483999" cy="310015"/>
          </a:xfrm>
        </p:spPr>
        <p:txBody>
          <a:bodyPr/>
          <a:lstStyle/>
          <a:p>
            <a:r>
              <a:rPr lang="en-AU"/>
              <a:t>Do microwaves really cause cancer?</a:t>
            </a:r>
          </a:p>
        </p:txBody>
      </p:sp>
      <p:sp>
        <p:nvSpPr>
          <p:cNvPr id="3" name="Rectangle: Rounded Corners 2">
            <a:extLst>
              <a:ext uri="{FF2B5EF4-FFF2-40B4-BE49-F238E27FC236}">
                <a16:creationId xmlns:a16="http://schemas.microsoft.com/office/drawing/2014/main" id="{0E26A5EB-6219-BDA6-5B96-EDA377E72CF4}"/>
              </a:ext>
              <a:ext uri="{C183D7F6-B498-43B3-948B-1728B52AA6E4}">
                <adec:decorative xmlns:adec="http://schemas.microsoft.com/office/drawing/2017/decorative" val="1"/>
              </a:ext>
            </a:extLst>
          </p:cNvPr>
          <p:cNvSpPr/>
          <p:nvPr/>
        </p:nvSpPr>
        <p:spPr>
          <a:xfrm>
            <a:off x="262800" y="1485902"/>
            <a:ext cx="3813900" cy="5037500"/>
          </a:xfrm>
          <a:prstGeom prst="roundRect">
            <a:avLst>
              <a:gd name="adj" fmla="val 6100"/>
            </a:avLst>
          </a:prstGeom>
          <a:solidFill>
            <a:schemeClr val="bg1"/>
          </a:solidFill>
          <a:ln w="25400">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5" name="Group 54" descr="Think. Individual thinking time.">
            <a:extLst>
              <a:ext uri="{FF2B5EF4-FFF2-40B4-BE49-F238E27FC236}">
                <a16:creationId xmlns:a16="http://schemas.microsoft.com/office/drawing/2014/main" id="{0ADE1287-3033-1840-46E5-068B23C8979C}"/>
              </a:ext>
            </a:extLst>
          </p:cNvPr>
          <p:cNvGrpSpPr/>
          <p:nvPr/>
        </p:nvGrpSpPr>
        <p:grpSpPr>
          <a:xfrm>
            <a:off x="372700" y="1594229"/>
            <a:ext cx="3594100" cy="1210000"/>
            <a:chOff x="372700" y="1289427"/>
            <a:chExt cx="3594100" cy="1210000"/>
          </a:xfrm>
        </p:grpSpPr>
        <p:sp>
          <p:nvSpPr>
            <p:cNvPr id="6" name="Rectangle: Rounded Corners 5">
              <a:extLst>
                <a:ext uri="{FF2B5EF4-FFF2-40B4-BE49-F238E27FC236}">
                  <a16:creationId xmlns:a16="http://schemas.microsoft.com/office/drawing/2014/main" id="{AC85DC02-E001-0FDC-C56C-47F572235002}"/>
                </a:ext>
              </a:extLst>
            </p:cNvPr>
            <p:cNvSpPr/>
            <p:nvPr/>
          </p:nvSpPr>
          <p:spPr>
            <a:xfrm>
              <a:off x="372700" y="1289427"/>
              <a:ext cx="3594100" cy="1210000"/>
            </a:xfrm>
            <a:prstGeom prst="round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85838">
                <a:lnSpc>
                  <a:spcPct val="114000"/>
                </a:lnSpc>
                <a:spcAft>
                  <a:spcPts val="600"/>
                </a:spcAft>
              </a:pPr>
              <a:r>
                <a:rPr lang="en-US" sz="1800" b="1" dirty="0">
                  <a:latin typeface="+mj-lt"/>
                </a:rPr>
                <a:t>Think</a:t>
              </a:r>
              <a:endParaRPr lang="en-US" sz="1600" b="1" dirty="0">
                <a:latin typeface="+mj-lt"/>
              </a:endParaRPr>
            </a:p>
            <a:p>
              <a:pPr marL="985838">
                <a:lnSpc>
                  <a:spcPct val="114000"/>
                </a:lnSpc>
                <a:spcAft>
                  <a:spcPts val="600"/>
                </a:spcAft>
              </a:pPr>
              <a:r>
                <a:rPr lang="en-AU" sz="1600" dirty="0"/>
                <a:t>Individual thinking time</a:t>
              </a:r>
            </a:p>
          </p:txBody>
        </p:sp>
        <p:pic>
          <p:nvPicPr>
            <p:cNvPr id="8" name="Graphic 7">
              <a:extLst>
                <a:ext uri="{FF2B5EF4-FFF2-40B4-BE49-F238E27FC236}">
                  <a16:creationId xmlns:a16="http://schemas.microsoft.com/office/drawing/2014/main" id="{23E44997-E0DB-A46F-5B37-C92CFEDBD47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5549" y="1599159"/>
              <a:ext cx="590535" cy="590535"/>
            </a:xfrm>
            <a:prstGeom prst="rect">
              <a:avLst/>
            </a:prstGeom>
          </p:spPr>
        </p:pic>
      </p:grpSp>
      <p:sp>
        <p:nvSpPr>
          <p:cNvPr id="16" name="Rectangle: Rounded Corners 15">
            <a:extLst>
              <a:ext uri="{FF2B5EF4-FFF2-40B4-BE49-F238E27FC236}">
                <a16:creationId xmlns:a16="http://schemas.microsoft.com/office/drawing/2014/main" id="{F94664D7-D66B-2669-CD5B-656FEBDA3956}"/>
              </a:ext>
              <a:ext uri="{C183D7F6-B498-43B3-948B-1728B52AA6E4}">
                <adec:decorative xmlns:adec="http://schemas.microsoft.com/office/drawing/2017/decorative" val="1"/>
              </a:ext>
            </a:extLst>
          </p:cNvPr>
          <p:cNvSpPr/>
          <p:nvPr/>
        </p:nvSpPr>
        <p:spPr>
          <a:xfrm>
            <a:off x="4201750" y="1485902"/>
            <a:ext cx="3813900" cy="5037500"/>
          </a:xfrm>
          <a:prstGeom prst="roundRect">
            <a:avLst>
              <a:gd name="adj" fmla="val 6100"/>
            </a:avLst>
          </a:prstGeom>
          <a:solidFill>
            <a:schemeClr val="bg1"/>
          </a:solidFill>
          <a:ln w="25400">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6" name="Group 55" descr="Pair. Share your thoughts with a partner.">
            <a:extLst>
              <a:ext uri="{FF2B5EF4-FFF2-40B4-BE49-F238E27FC236}">
                <a16:creationId xmlns:a16="http://schemas.microsoft.com/office/drawing/2014/main" id="{C024F18C-3304-4C61-BAC5-CAEBD62ACC24}"/>
              </a:ext>
            </a:extLst>
          </p:cNvPr>
          <p:cNvGrpSpPr/>
          <p:nvPr/>
        </p:nvGrpSpPr>
        <p:grpSpPr>
          <a:xfrm>
            <a:off x="4311650" y="1594229"/>
            <a:ext cx="3594100" cy="1210000"/>
            <a:chOff x="4311650" y="1289427"/>
            <a:chExt cx="3594100" cy="1210000"/>
          </a:xfrm>
        </p:grpSpPr>
        <p:sp>
          <p:nvSpPr>
            <p:cNvPr id="30" name="Rectangle: Rounded Corners 29">
              <a:extLst>
                <a:ext uri="{FF2B5EF4-FFF2-40B4-BE49-F238E27FC236}">
                  <a16:creationId xmlns:a16="http://schemas.microsoft.com/office/drawing/2014/main" id="{E550560F-DBAE-7F23-626E-C3EA8B4BF395}"/>
                </a:ext>
              </a:extLst>
            </p:cNvPr>
            <p:cNvSpPr/>
            <p:nvPr/>
          </p:nvSpPr>
          <p:spPr>
            <a:xfrm>
              <a:off x="4311650" y="1289427"/>
              <a:ext cx="3594100" cy="1210000"/>
            </a:xfrm>
            <a:prstGeom prst="round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85838">
                <a:lnSpc>
                  <a:spcPct val="114000"/>
                </a:lnSpc>
                <a:spcAft>
                  <a:spcPts val="600"/>
                </a:spcAft>
              </a:pPr>
              <a:r>
                <a:rPr lang="en-US" sz="1800" b="1">
                  <a:latin typeface="+mj-lt"/>
                </a:rPr>
                <a:t>Pair</a:t>
              </a:r>
              <a:endParaRPr lang="en-US" sz="1600" b="1">
                <a:latin typeface="+mj-lt"/>
              </a:endParaRPr>
            </a:p>
            <a:p>
              <a:pPr marL="985838">
                <a:lnSpc>
                  <a:spcPct val="114000"/>
                </a:lnSpc>
                <a:spcAft>
                  <a:spcPts val="600"/>
                </a:spcAft>
              </a:pPr>
              <a:r>
                <a:rPr lang="en-AU" sz="1600"/>
                <a:t>Share your thoughts with a partner</a:t>
              </a:r>
            </a:p>
          </p:txBody>
        </p:sp>
        <p:pic>
          <p:nvPicPr>
            <p:cNvPr id="28" name="Graphic 27">
              <a:extLst>
                <a:ext uri="{FF2B5EF4-FFF2-40B4-BE49-F238E27FC236}">
                  <a16:creationId xmlns:a16="http://schemas.microsoft.com/office/drawing/2014/main" id="{FA0D264D-CB45-036F-39F4-41B909827992}"/>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58539" y="1413952"/>
              <a:ext cx="960948" cy="960948"/>
            </a:xfrm>
            <a:prstGeom prst="rect">
              <a:avLst/>
            </a:prstGeom>
          </p:spPr>
        </p:pic>
      </p:grpSp>
      <p:sp>
        <p:nvSpPr>
          <p:cNvPr id="27" name="Rectangle: Rounded Corners 26">
            <a:extLst>
              <a:ext uri="{FF2B5EF4-FFF2-40B4-BE49-F238E27FC236}">
                <a16:creationId xmlns:a16="http://schemas.microsoft.com/office/drawing/2014/main" id="{E4453765-B7ED-FAE3-E2DB-20AF095FA91E}"/>
              </a:ext>
              <a:ext uri="{C183D7F6-B498-43B3-948B-1728B52AA6E4}">
                <adec:decorative xmlns:adec="http://schemas.microsoft.com/office/drawing/2017/decorative" val="1"/>
              </a:ext>
            </a:extLst>
          </p:cNvPr>
          <p:cNvSpPr/>
          <p:nvPr/>
        </p:nvSpPr>
        <p:spPr>
          <a:xfrm>
            <a:off x="8140700" y="1485902"/>
            <a:ext cx="3813900" cy="5037500"/>
          </a:xfrm>
          <a:prstGeom prst="roundRect">
            <a:avLst>
              <a:gd name="adj" fmla="val 6100"/>
            </a:avLst>
          </a:prstGeom>
          <a:solidFill>
            <a:schemeClr val="bg1"/>
          </a:solidFill>
          <a:ln w="25400">
            <a:solidFill>
              <a:schemeClr val="accent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57" name="Group 56" descr="Share. Share with a larger group or class.">
            <a:extLst>
              <a:ext uri="{FF2B5EF4-FFF2-40B4-BE49-F238E27FC236}">
                <a16:creationId xmlns:a16="http://schemas.microsoft.com/office/drawing/2014/main" id="{7D4BD3F7-E8D1-2237-581E-92C7457A80B9}"/>
              </a:ext>
            </a:extLst>
          </p:cNvPr>
          <p:cNvGrpSpPr/>
          <p:nvPr/>
        </p:nvGrpSpPr>
        <p:grpSpPr>
          <a:xfrm>
            <a:off x="8250600" y="1594229"/>
            <a:ext cx="3594100" cy="1210000"/>
            <a:chOff x="8250600" y="1289427"/>
            <a:chExt cx="3594100" cy="1210000"/>
          </a:xfrm>
        </p:grpSpPr>
        <p:sp>
          <p:nvSpPr>
            <p:cNvPr id="53" name="Rectangle: Rounded Corners 52">
              <a:extLst>
                <a:ext uri="{FF2B5EF4-FFF2-40B4-BE49-F238E27FC236}">
                  <a16:creationId xmlns:a16="http://schemas.microsoft.com/office/drawing/2014/main" id="{51C9E251-347F-C36C-D3D6-94E847D2DD99}"/>
                </a:ext>
              </a:extLst>
            </p:cNvPr>
            <p:cNvSpPr/>
            <p:nvPr/>
          </p:nvSpPr>
          <p:spPr>
            <a:xfrm>
              <a:off x="8250600" y="1289427"/>
              <a:ext cx="3594100" cy="1210000"/>
            </a:xfrm>
            <a:prstGeom prst="round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85838">
                <a:lnSpc>
                  <a:spcPct val="114000"/>
                </a:lnSpc>
                <a:spcAft>
                  <a:spcPts val="600"/>
                </a:spcAft>
              </a:pPr>
              <a:r>
                <a:rPr lang="en-US" sz="1800" b="1">
                  <a:latin typeface="+mj-lt"/>
                </a:rPr>
                <a:t>Share</a:t>
              </a:r>
              <a:endParaRPr lang="en-US" sz="1600" b="1">
                <a:latin typeface="+mj-lt"/>
              </a:endParaRPr>
            </a:p>
            <a:p>
              <a:pPr marL="985838">
                <a:lnSpc>
                  <a:spcPct val="114000"/>
                </a:lnSpc>
                <a:spcAft>
                  <a:spcPts val="600"/>
                </a:spcAft>
              </a:pPr>
              <a:r>
                <a:rPr lang="en-AU" sz="1600"/>
                <a:t>Share with a larger group or class</a:t>
              </a:r>
            </a:p>
          </p:txBody>
        </p:sp>
        <p:pic>
          <p:nvPicPr>
            <p:cNvPr id="26" name="Graphic 25">
              <a:extLst>
                <a:ext uri="{FF2B5EF4-FFF2-40B4-BE49-F238E27FC236}">
                  <a16:creationId xmlns:a16="http://schemas.microsoft.com/office/drawing/2014/main" id="{83AEADB3-D192-F22C-07EE-1EABC860A06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51842" y="1497340"/>
              <a:ext cx="794172" cy="794172"/>
            </a:xfrm>
            <a:prstGeom prst="rect">
              <a:avLst/>
            </a:prstGeom>
          </p:spPr>
        </p:pic>
      </p:grpSp>
      <p:sp>
        <p:nvSpPr>
          <p:cNvPr id="2" name="Slide Number Placeholder 1">
            <a:extLst>
              <a:ext uri="{FF2B5EF4-FFF2-40B4-BE49-F238E27FC236}">
                <a16:creationId xmlns:a16="http://schemas.microsoft.com/office/drawing/2014/main" id="{C4E15A92-4FBB-DA5F-DC15-CEC1F249FC1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49</a:t>
            </a:fld>
            <a:endParaRPr lang="en-AU"/>
          </a:p>
        </p:txBody>
      </p:sp>
    </p:spTree>
    <p:extLst>
      <p:ext uri="{BB962C8B-B14F-4D97-AF65-F5344CB8AC3E}">
        <p14:creationId xmlns:p14="http://schemas.microsoft.com/office/powerpoint/2010/main" val="2935273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A6B26-CE53-62E3-53CC-6DE273AE76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C8D632-6859-9F05-7CB6-6456825C028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50</a:t>
            </a:fld>
            <a:endParaRPr lang="en-AU"/>
          </a:p>
        </p:txBody>
      </p:sp>
      <p:sp>
        <p:nvSpPr>
          <p:cNvPr id="5" name="Title 4">
            <a:extLst>
              <a:ext uri="{FF2B5EF4-FFF2-40B4-BE49-F238E27FC236}">
                <a16:creationId xmlns:a16="http://schemas.microsoft.com/office/drawing/2014/main" id="{48371F0D-92A5-BCBC-ACEC-435D6184B3D7}"/>
              </a:ext>
            </a:extLst>
          </p:cNvPr>
          <p:cNvSpPr>
            <a:spLocks noGrp="1"/>
          </p:cNvSpPr>
          <p:nvPr>
            <p:ph type="title"/>
          </p:nvPr>
        </p:nvSpPr>
        <p:spPr>
          <a:xfrm>
            <a:off x="360000" y="409015"/>
            <a:ext cx="10260002" cy="522000"/>
          </a:xfrm>
        </p:spPr>
        <p:txBody>
          <a:bodyPr/>
          <a:lstStyle/>
          <a:p>
            <a:r>
              <a:rPr lang="en-AU" dirty="0"/>
              <a:t>1.3 Check for understanding 2</a:t>
            </a:r>
          </a:p>
        </p:txBody>
      </p:sp>
      <p:sp>
        <p:nvSpPr>
          <p:cNvPr id="7" name="Text Placeholder 6">
            <a:extLst>
              <a:ext uri="{FF2B5EF4-FFF2-40B4-BE49-F238E27FC236}">
                <a16:creationId xmlns:a16="http://schemas.microsoft.com/office/drawing/2014/main" id="{4D8841AA-EB1A-3A5B-DB30-88D7842861F0}"/>
              </a:ext>
            </a:extLst>
          </p:cNvPr>
          <p:cNvSpPr>
            <a:spLocks noGrp="1"/>
          </p:cNvSpPr>
          <p:nvPr>
            <p:ph type="body" sz="quarter" idx="18"/>
          </p:nvPr>
        </p:nvSpPr>
        <p:spPr/>
        <p:txBody>
          <a:bodyPr/>
          <a:lstStyle/>
          <a:p>
            <a:r>
              <a:rPr lang="en-AU" dirty="0"/>
              <a:t>Claims</a:t>
            </a:r>
          </a:p>
        </p:txBody>
      </p:sp>
      <p:sp>
        <p:nvSpPr>
          <p:cNvPr id="8" name="Rectangle: Rounded Corners 7">
            <a:extLst>
              <a:ext uri="{FF2B5EF4-FFF2-40B4-BE49-F238E27FC236}">
                <a16:creationId xmlns:a16="http://schemas.microsoft.com/office/drawing/2014/main" id="{DE05F508-04F3-4091-0EF8-47E9514B869F}"/>
              </a:ext>
            </a:extLst>
          </p:cNvPr>
          <p:cNvSpPr/>
          <p:nvPr/>
        </p:nvSpPr>
        <p:spPr>
          <a:xfrm>
            <a:off x="1374763" y="1821024"/>
            <a:ext cx="9442473" cy="33805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b="1" dirty="0"/>
              <a:t>If you think the statement below is true, place your hands on your heads. If you think it is false, place your hands on your hips:</a:t>
            </a:r>
          </a:p>
          <a:p>
            <a:pPr algn="ctr">
              <a:lnSpc>
                <a:spcPct val="150000"/>
              </a:lnSpc>
            </a:pPr>
            <a:endParaRPr lang="en-AU" sz="1800" b="1" dirty="0"/>
          </a:p>
          <a:p>
            <a:pPr algn="ctr">
              <a:lnSpc>
                <a:spcPct val="150000"/>
              </a:lnSpc>
            </a:pPr>
            <a:r>
              <a:rPr lang="en-AU" sz="1800" dirty="0"/>
              <a:t>When determining whether a claim is true, it is important to assess both the credibility of the source where the claim is published and the reliability, accuracy, and validity of the evidence used to accept or reject it. </a:t>
            </a:r>
          </a:p>
        </p:txBody>
      </p:sp>
      <p:sp>
        <p:nvSpPr>
          <p:cNvPr id="13" name="Rectangle: Rounded Corners 12">
            <a:extLst>
              <a:ext uri="{FF2B5EF4-FFF2-40B4-BE49-F238E27FC236}">
                <a16:creationId xmlns:a16="http://schemas.microsoft.com/office/drawing/2014/main" id="{5648B8D1-2854-51BD-103D-5C12CD52C2ED}"/>
              </a:ext>
            </a:extLst>
          </p:cNvPr>
          <p:cNvSpPr/>
          <p:nvPr/>
        </p:nvSpPr>
        <p:spPr>
          <a:xfrm>
            <a:off x="4502726" y="5597236"/>
            <a:ext cx="3186545" cy="9187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True</a:t>
            </a:r>
          </a:p>
        </p:txBody>
      </p:sp>
    </p:spTree>
    <p:extLst>
      <p:ext uri="{BB962C8B-B14F-4D97-AF65-F5344CB8AC3E}">
        <p14:creationId xmlns:p14="http://schemas.microsoft.com/office/powerpoint/2010/main" val="1634221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17099-53C6-FC74-F810-3A2F0C7641E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1B240B-A55B-B064-728A-C6D7360B520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51</a:t>
            </a:fld>
            <a:endParaRPr lang="en-AU"/>
          </a:p>
        </p:txBody>
      </p:sp>
      <p:sp>
        <p:nvSpPr>
          <p:cNvPr id="5" name="Title 4">
            <a:extLst>
              <a:ext uri="{FF2B5EF4-FFF2-40B4-BE49-F238E27FC236}">
                <a16:creationId xmlns:a16="http://schemas.microsoft.com/office/drawing/2014/main" id="{9A02602A-CD49-6726-6268-4FF251080280}"/>
              </a:ext>
            </a:extLst>
          </p:cNvPr>
          <p:cNvSpPr>
            <a:spLocks noGrp="1"/>
          </p:cNvSpPr>
          <p:nvPr>
            <p:ph type="title"/>
          </p:nvPr>
        </p:nvSpPr>
        <p:spPr/>
        <p:txBody>
          <a:bodyPr/>
          <a:lstStyle/>
          <a:p>
            <a:r>
              <a:rPr lang="en-AU" dirty="0">
                <a:cs typeface="Arial"/>
              </a:rPr>
              <a:t>1.4 Claims that can be investigated scientifically</a:t>
            </a:r>
          </a:p>
        </p:txBody>
      </p:sp>
      <p:sp>
        <p:nvSpPr>
          <p:cNvPr id="6" name="Text Placeholder 5">
            <a:extLst>
              <a:ext uri="{FF2B5EF4-FFF2-40B4-BE49-F238E27FC236}">
                <a16:creationId xmlns:a16="http://schemas.microsoft.com/office/drawing/2014/main" id="{822A0D32-ACB7-86DB-1695-592B44E064DF}"/>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3890576B-8ECB-204B-788B-806E5F95FCEB}"/>
              </a:ext>
            </a:extLst>
          </p:cNvPr>
          <p:cNvGraphicFramePr>
            <a:graphicFrameLocks noGrp="1"/>
          </p:cNvGraphicFramePr>
          <p:nvPr>
            <p:extLst>
              <p:ext uri="{D42A27DB-BD31-4B8C-83A1-F6EECF244321}">
                <p14:modId xmlns:p14="http://schemas.microsoft.com/office/powerpoint/2010/main" val="4264029893"/>
              </p:ext>
            </p:extLst>
          </p:nvPr>
        </p:nvGraphicFramePr>
        <p:xfrm>
          <a:off x="359998" y="1687574"/>
          <a:ext cx="11676974" cy="4977693"/>
        </p:xfrm>
        <a:graphic>
          <a:graphicData uri="http://schemas.openxmlformats.org/drawingml/2006/table">
            <a:tbl>
              <a:tblPr firstRow="1">
                <a:tableStyleId>{B301B821-A1FF-4177-AEE7-76D212191A09}</a:tableStyleId>
              </a:tblPr>
              <a:tblGrid>
                <a:gridCol w="4251416">
                  <a:extLst>
                    <a:ext uri="{9D8B030D-6E8A-4147-A177-3AD203B41FA5}">
                      <a16:colId xmlns:a16="http://schemas.microsoft.com/office/drawing/2014/main" val="3623447875"/>
                    </a:ext>
                  </a:extLst>
                </a:gridCol>
                <a:gridCol w="7425558">
                  <a:extLst>
                    <a:ext uri="{9D8B030D-6E8A-4147-A177-3AD203B41FA5}">
                      <a16:colId xmlns:a16="http://schemas.microsoft.com/office/drawing/2014/main" val="3573327086"/>
                    </a:ext>
                  </a:extLst>
                </a:gridCol>
              </a:tblGrid>
              <a:tr h="370133">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083194">
                <a:tc>
                  <a:txBody>
                    <a:bodyPr/>
                    <a:lstStyle/>
                    <a:p>
                      <a:pPr marL="285750" indent="-28575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to assess the use of scientific knowledge and data when testing claims.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mn-lt"/>
                          <a:cs typeface="Arial" panose="020B0604020202020204" pitchFamily="34" charset="0"/>
                        </a:rPr>
                        <a:t>define a claim that can be tested scientifically</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mn-lt"/>
                          <a:cs typeface="Arial" panose="020B0604020202020204" pitchFamily="34" charset="0"/>
                        </a:rPr>
                        <a:t>outline the criteria for a claim to be scientifically tested through investigation</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mn-lt"/>
                          <a:cs typeface="Arial" panose="020B0604020202020204" pitchFamily="34" charset="0"/>
                        </a:rPr>
                        <a:t>identify that a claim can be scientific but not scientifically testable </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mn-lt"/>
                          <a:cs typeface="Arial" panose="020B0604020202020204" pitchFamily="34" charset="0"/>
                        </a:rPr>
                        <a:t>assess if the given claims can be scientifically tested </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370133">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kern="1200" dirty="0">
                          <a:solidFill>
                            <a:schemeClr val="dk1"/>
                          </a:solidFill>
                          <a:effectLst/>
                          <a:latin typeface="+mn-lt"/>
                          <a:ea typeface="+mn-ea"/>
                          <a:cs typeface="+mn-cs"/>
                        </a:rPr>
                        <a:t>to use </a:t>
                      </a:r>
                      <a:r>
                        <a:rPr lang="en-AU" sz="1800" kern="1200">
                          <a:solidFill>
                            <a:schemeClr val="dk1"/>
                          </a:solidFill>
                          <a:effectLst/>
                          <a:latin typeface="+mn-lt"/>
                          <a:ea typeface="+mn-ea"/>
                          <a:cs typeface="+mn-cs"/>
                        </a:rPr>
                        <a:t>scientific methods </a:t>
                      </a:r>
                      <a:r>
                        <a:rPr lang="en-AU" sz="1800" kern="1200" dirty="0">
                          <a:solidFill>
                            <a:schemeClr val="dk1"/>
                          </a:solidFill>
                          <a:effectLst/>
                          <a:latin typeface="+mn-lt"/>
                          <a:ea typeface="+mn-ea"/>
                          <a:cs typeface="+mn-cs"/>
                        </a:rPr>
                        <a:t>to evaluate claims</a:t>
                      </a:r>
                      <a:endParaRPr lang="en-AU" sz="1800" dirty="0">
                        <a:latin typeface="Arial" panose="020B0604020202020204" pitchFamily="34" charset="0"/>
                        <a:cs typeface="Arial" panose="020B0604020202020204" pitchFamily="34" charset="0"/>
                      </a:endParaRP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lnSpc>
                          <a:spcPct val="150000"/>
                        </a:lnSpc>
                        <a:buFont typeface="Arial" panose="020B0604020202020204" pitchFamily="34" charset="0"/>
                        <a:buChar char="•"/>
                      </a:pPr>
                      <a:r>
                        <a:rPr lang="en-AU" sz="1800" kern="1200" dirty="0">
                          <a:solidFill>
                            <a:schemeClr val="dk1"/>
                          </a:solidFill>
                          <a:effectLst/>
                          <a:latin typeface="+mn-lt"/>
                          <a:ea typeface="+mn-ea"/>
                          <a:cs typeface="+mn-cs"/>
                        </a:rPr>
                        <a:t>design an investigation to evaluate a claim</a:t>
                      </a:r>
                    </a:p>
                    <a:p>
                      <a:pPr marL="285750" lvl="0" indent="-285750">
                        <a:lnSpc>
                          <a:spcPct val="150000"/>
                        </a:lnSpc>
                        <a:buFont typeface="Arial" panose="020B0604020202020204" pitchFamily="34" charset="0"/>
                        <a:buChar char="•"/>
                      </a:pPr>
                      <a:r>
                        <a:rPr lang="en-AU" sz="1800" kern="1200" dirty="0">
                          <a:solidFill>
                            <a:schemeClr val="dk1"/>
                          </a:solidFill>
                          <a:effectLst/>
                          <a:latin typeface="+mn-lt"/>
                          <a:ea typeface="+mn-ea"/>
                          <a:cs typeface="+mn-cs"/>
                        </a:rPr>
                        <a:t>collect data to investigate a claim</a:t>
                      </a:r>
                    </a:p>
                    <a:p>
                      <a:pPr marL="285750" lvl="0" indent="-285750">
                        <a:lnSpc>
                          <a:spcPct val="150000"/>
                        </a:lnSpc>
                        <a:buFont typeface="Arial" panose="020B0604020202020204" pitchFamily="34" charset="0"/>
                        <a:buChar char="•"/>
                      </a:pPr>
                      <a:r>
                        <a:rPr lang="en-AU" sz="1800" kern="1200" dirty="0">
                          <a:solidFill>
                            <a:schemeClr val="dk1"/>
                          </a:solidFill>
                          <a:effectLst/>
                          <a:latin typeface="+mn-lt"/>
                          <a:ea typeface="+mn-ea"/>
                          <a:cs typeface="+mn-cs"/>
                        </a:rPr>
                        <a:t>represent and interpret data in a graph to show how it supports or refutes a claim</a:t>
                      </a:r>
                    </a:p>
                    <a:p>
                      <a:pPr marL="285750" indent="-285750">
                        <a:lnSpc>
                          <a:spcPct val="150000"/>
                        </a:lnSpc>
                        <a:buFont typeface="Arial" panose="020B0604020202020204" pitchFamily="34" charset="0"/>
                        <a:buChar char="•"/>
                      </a:pPr>
                      <a:r>
                        <a:rPr lang="en-AU" sz="1800" kern="1200" dirty="0">
                          <a:solidFill>
                            <a:schemeClr val="dk1"/>
                          </a:solidFill>
                          <a:effectLst/>
                          <a:latin typeface="+mn-lt"/>
                          <a:ea typeface="+mn-ea"/>
                          <a:cs typeface="+mn-cs"/>
                        </a:rPr>
                        <a:t>draw an evidence-based conclusion from an investigation based on a claim.</a:t>
                      </a:r>
                      <a:endParaRPr lang="en-AU" sz="1800" dirty="0">
                        <a:latin typeface="+mn-lt"/>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930822"/>
                  </a:ext>
                </a:extLst>
              </a:tr>
            </a:tbl>
          </a:graphicData>
        </a:graphic>
      </p:graphicFrame>
    </p:spTree>
    <p:extLst>
      <p:ext uri="{BB962C8B-B14F-4D97-AF65-F5344CB8AC3E}">
        <p14:creationId xmlns:p14="http://schemas.microsoft.com/office/powerpoint/2010/main" val="23053334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F6117-D6D1-B85C-454F-B0EF6B4CD7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67EEBE-2C4F-3406-088F-DFB096E42B9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52</a:t>
            </a:fld>
            <a:endParaRPr lang="en-AU"/>
          </a:p>
        </p:txBody>
      </p:sp>
      <p:sp>
        <p:nvSpPr>
          <p:cNvPr id="6" name="Title 5">
            <a:extLst>
              <a:ext uri="{FF2B5EF4-FFF2-40B4-BE49-F238E27FC236}">
                <a16:creationId xmlns:a16="http://schemas.microsoft.com/office/drawing/2014/main" id="{A35B723C-5838-240A-DBC6-752380384FD2}"/>
              </a:ext>
            </a:extLst>
          </p:cNvPr>
          <p:cNvSpPr>
            <a:spLocks noGrp="1"/>
          </p:cNvSpPr>
          <p:nvPr>
            <p:ph type="title"/>
          </p:nvPr>
        </p:nvSpPr>
        <p:spPr/>
        <p:txBody>
          <a:bodyPr/>
          <a:lstStyle/>
          <a:p>
            <a:r>
              <a:rPr lang="en-AU" dirty="0"/>
              <a:t>1.4 Check for understanding 1 (1 of 2)</a:t>
            </a:r>
          </a:p>
        </p:txBody>
      </p:sp>
      <p:sp>
        <p:nvSpPr>
          <p:cNvPr id="8" name="Text Placeholder 7">
            <a:extLst>
              <a:ext uri="{FF2B5EF4-FFF2-40B4-BE49-F238E27FC236}">
                <a16:creationId xmlns:a16="http://schemas.microsoft.com/office/drawing/2014/main" id="{416702DC-7DEB-FBD1-A6F2-2315843E5DB8}"/>
              </a:ext>
            </a:extLst>
          </p:cNvPr>
          <p:cNvSpPr>
            <a:spLocks noGrp="1"/>
          </p:cNvSpPr>
          <p:nvPr>
            <p:ph type="body" sz="quarter" idx="18"/>
          </p:nvPr>
        </p:nvSpPr>
        <p:spPr/>
        <p:txBody>
          <a:bodyPr/>
          <a:lstStyle/>
          <a:p>
            <a:r>
              <a:rPr lang="en-AU" dirty="0"/>
              <a:t>Distinguishing between a claim and an investigable question</a:t>
            </a:r>
          </a:p>
        </p:txBody>
      </p:sp>
      <p:sp>
        <p:nvSpPr>
          <p:cNvPr id="3" name="Text Placeholder 2">
            <a:extLst>
              <a:ext uri="{FF2B5EF4-FFF2-40B4-BE49-F238E27FC236}">
                <a16:creationId xmlns:a16="http://schemas.microsoft.com/office/drawing/2014/main" id="{9940E402-A87B-E652-587C-DBA140A2ABB4}"/>
              </a:ext>
            </a:extLst>
          </p:cNvPr>
          <p:cNvSpPr>
            <a:spLocks noGrp="1"/>
          </p:cNvSpPr>
          <p:nvPr>
            <p:ph type="body" sz="quarter" idx="17"/>
          </p:nvPr>
        </p:nvSpPr>
        <p:spPr>
          <a:xfrm>
            <a:off x="360000" y="1859485"/>
            <a:ext cx="11484000" cy="522000"/>
          </a:xfrm>
        </p:spPr>
        <p:txBody>
          <a:bodyPr/>
          <a:lstStyle/>
          <a:p>
            <a:r>
              <a:rPr lang="en-AU" b="1" dirty="0"/>
              <a:t>Are these statements a claim or investigable question?</a:t>
            </a:r>
          </a:p>
          <a:p>
            <a:endParaRPr lang="en-AU" dirty="0"/>
          </a:p>
        </p:txBody>
      </p:sp>
      <p:graphicFrame>
        <p:nvGraphicFramePr>
          <p:cNvPr id="9" name="Table 8">
            <a:extLst>
              <a:ext uri="{FF2B5EF4-FFF2-40B4-BE49-F238E27FC236}">
                <a16:creationId xmlns:a16="http://schemas.microsoft.com/office/drawing/2014/main" id="{14D628BB-ADF3-569E-1732-641076B62487}"/>
              </a:ext>
            </a:extLst>
          </p:cNvPr>
          <p:cNvGraphicFramePr>
            <a:graphicFrameLocks noGrp="1"/>
          </p:cNvGraphicFramePr>
          <p:nvPr/>
        </p:nvGraphicFramePr>
        <p:xfrm>
          <a:off x="359997" y="2427865"/>
          <a:ext cx="10260003" cy="4178135"/>
        </p:xfrm>
        <a:graphic>
          <a:graphicData uri="http://schemas.openxmlformats.org/drawingml/2006/table">
            <a:tbl>
              <a:tblPr firstRow="1" bandRow="1">
                <a:tableStyleId>{69012ECD-51FC-41F1-AA8D-1B2483CD663E}</a:tableStyleId>
              </a:tblPr>
              <a:tblGrid>
                <a:gridCol w="3952472">
                  <a:extLst>
                    <a:ext uri="{9D8B030D-6E8A-4147-A177-3AD203B41FA5}">
                      <a16:colId xmlns:a16="http://schemas.microsoft.com/office/drawing/2014/main" val="4011454083"/>
                    </a:ext>
                  </a:extLst>
                </a:gridCol>
                <a:gridCol w="1911927">
                  <a:extLst>
                    <a:ext uri="{9D8B030D-6E8A-4147-A177-3AD203B41FA5}">
                      <a16:colId xmlns:a16="http://schemas.microsoft.com/office/drawing/2014/main" val="2207800421"/>
                    </a:ext>
                  </a:extLst>
                </a:gridCol>
                <a:gridCol w="4395604">
                  <a:extLst>
                    <a:ext uri="{9D8B030D-6E8A-4147-A177-3AD203B41FA5}">
                      <a16:colId xmlns:a16="http://schemas.microsoft.com/office/drawing/2014/main" val="2867611443"/>
                    </a:ext>
                  </a:extLst>
                </a:gridCol>
              </a:tblGrid>
              <a:tr h="887618">
                <a:tc>
                  <a:txBody>
                    <a:bodyPr/>
                    <a:lstStyle/>
                    <a:p>
                      <a:endParaRPr lang="en-AU"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800"/>
                        <a:t>Is it a claim?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800"/>
                        <a:t>Why?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4925274"/>
                  </a:ext>
                </a:extLst>
              </a:tr>
              <a:tr h="1096839">
                <a:tc>
                  <a:txBody>
                    <a:bodyPr/>
                    <a:lstStyle/>
                    <a:p>
                      <a:pPr>
                        <a:lnSpc>
                          <a:spcPct val="150000"/>
                        </a:lnSpc>
                      </a:pPr>
                      <a:r>
                        <a:rPr lang="en-AU" sz="1800"/>
                        <a:t>Plants need sunlight to grow.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AU"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endParaRPr lang="en-AU"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0740351"/>
                  </a:ext>
                </a:extLst>
              </a:tr>
              <a:tr h="1096839">
                <a:tc>
                  <a:txBody>
                    <a:bodyPr/>
                    <a:lstStyle/>
                    <a:p>
                      <a:pPr>
                        <a:lnSpc>
                          <a:spcPct val="150000"/>
                        </a:lnSpc>
                      </a:pPr>
                      <a:r>
                        <a:rPr lang="en-AU" sz="1800" dirty="0"/>
                        <a:t>Chocolate ice cream tastes better than vanilla.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AU"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endParaRPr lang="en-AU"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5038962"/>
                  </a:ext>
                </a:extLst>
              </a:tr>
              <a:tr h="1096839">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dirty="0"/>
                        <a:t>Do plants need water to grow?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AU" sz="180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endParaRPr lang="en-AU"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8459736"/>
                  </a:ext>
                </a:extLst>
              </a:tr>
            </a:tbl>
          </a:graphicData>
        </a:graphic>
      </p:graphicFrame>
    </p:spTree>
    <p:extLst>
      <p:ext uri="{BB962C8B-B14F-4D97-AF65-F5344CB8AC3E}">
        <p14:creationId xmlns:p14="http://schemas.microsoft.com/office/powerpoint/2010/main" val="1323435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546E3-A9C9-1C92-F883-9360481314A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9E2E8C-1409-152F-94CD-407C75945E9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53</a:t>
            </a:fld>
            <a:endParaRPr lang="en-AU"/>
          </a:p>
        </p:txBody>
      </p:sp>
      <p:sp>
        <p:nvSpPr>
          <p:cNvPr id="6" name="Title 5">
            <a:extLst>
              <a:ext uri="{FF2B5EF4-FFF2-40B4-BE49-F238E27FC236}">
                <a16:creationId xmlns:a16="http://schemas.microsoft.com/office/drawing/2014/main" id="{E76DFE4E-D28B-E816-2E27-355ABE7AAA7B}"/>
              </a:ext>
            </a:extLst>
          </p:cNvPr>
          <p:cNvSpPr>
            <a:spLocks noGrp="1"/>
          </p:cNvSpPr>
          <p:nvPr>
            <p:ph type="title"/>
          </p:nvPr>
        </p:nvSpPr>
        <p:spPr/>
        <p:txBody>
          <a:bodyPr/>
          <a:lstStyle/>
          <a:p>
            <a:r>
              <a:rPr lang="en-AU" dirty="0"/>
              <a:t>1.4 Check for understanding 1 (2 of 2)</a:t>
            </a:r>
          </a:p>
        </p:txBody>
      </p:sp>
      <p:sp>
        <p:nvSpPr>
          <p:cNvPr id="8" name="Text Placeholder 7">
            <a:extLst>
              <a:ext uri="{FF2B5EF4-FFF2-40B4-BE49-F238E27FC236}">
                <a16:creationId xmlns:a16="http://schemas.microsoft.com/office/drawing/2014/main" id="{72B8DE06-0A96-4914-2606-C41FF3EE881A}"/>
              </a:ext>
            </a:extLst>
          </p:cNvPr>
          <p:cNvSpPr>
            <a:spLocks noGrp="1"/>
          </p:cNvSpPr>
          <p:nvPr>
            <p:ph type="body" sz="quarter" idx="18"/>
          </p:nvPr>
        </p:nvSpPr>
        <p:spPr/>
        <p:txBody>
          <a:bodyPr/>
          <a:lstStyle/>
          <a:p>
            <a:r>
              <a:rPr lang="en-AU" dirty="0"/>
              <a:t>Distinguishing between a claim and an investigable question</a:t>
            </a:r>
          </a:p>
        </p:txBody>
      </p:sp>
      <p:sp>
        <p:nvSpPr>
          <p:cNvPr id="3" name="Text Placeholder 2">
            <a:extLst>
              <a:ext uri="{FF2B5EF4-FFF2-40B4-BE49-F238E27FC236}">
                <a16:creationId xmlns:a16="http://schemas.microsoft.com/office/drawing/2014/main" id="{2C8D4CFA-D5D3-D1F4-9693-A54723622579}"/>
              </a:ext>
            </a:extLst>
          </p:cNvPr>
          <p:cNvSpPr>
            <a:spLocks noGrp="1"/>
          </p:cNvSpPr>
          <p:nvPr>
            <p:ph type="body" sz="quarter" idx="17"/>
          </p:nvPr>
        </p:nvSpPr>
        <p:spPr/>
        <p:txBody>
          <a:bodyPr/>
          <a:lstStyle/>
          <a:p>
            <a:r>
              <a:rPr lang="en-AU" b="1" dirty="0"/>
              <a:t>Are these statements a claim or investigable question?</a:t>
            </a:r>
          </a:p>
          <a:p>
            <a:endParaRPr lang="en-AU" dirty="0"/>
          </a:p>
        </p:txBody>
      </p:sp>
      <p:graphicFrame>
        <p:nvGraphicFramePr>
          <p:cNvPr id="9" name="Table 8">
            <a:extLst>
              <a:ext uri="{FF2B5EF4-FFF2-40B4-BE49-F238E27FC236}">
                <a16:creationId xmlns:a16="http://schemas.microsoft.com/office/drawing/2014/main" id="{5C5EBA47-A069-A303-9CAA-57782DDB7D48}"/>
              </a:ext>
            </a:extLst>
          </p:cNvPr>
          <p:cNvGraphicFramePr>
            <a:graphicFrameLocks noGrp="1"/>
          </p:cNvGraphicFramePr>
          <p:nvPr/>
        </p:nvGraphicFramePr>
        <p:xfrm>
          <a:off x="359998" y="2427865"/>
          <a:ext cx="10260003" cy="4178135"/>
        </p:xfrm>
        <a:graphic>
          <a:graphicData uri="http://schemas.openxmlformats.org/drawingml/2006/table">
            <a:tbl>
              <a:tblPr firstRow="1" bandRow="1">
                <a:tableStyleId>{69012ECD-51FC-41F1-AA8D-1B2483CD663E}</a:tableStyleId>
              </a:tblPr>
              <a:tblGrid>
                <a:gridCol w="3952472">
                  <a:extLst>
                    <a:ext uri="{9D8B030D-6E8A-4147-A177-3AD203B41FA5}">
                      <a16:colId xmlns:a16="http://schemas.microsoft.com/office/drawing/2014/main" val="4011454083"/>
                    </a:ext>
                  </a:extLst>
                </a:gridCol>
                <a:gridCol w="1911927">
                  <a:extLst>
                    <a:ext uri="{9D8B030D-6E8A-4147-A177-3AD203B41FA5}">
                      <a16:colId xmlns:a16="http://schemas.microsoft.com/office/drawing/2014/main" val="2207800421"/>
                    </a:ext>
                  </a:extLst>
                </a:gridCol>
                <a:gridCol w="4395604">
                  <a:extLst>
                    <a:ext uri="{9D8B030D-6E8A-4147-A177-3AD203B41FA5}">
                      <a16:colId xmlns:a16="http://schemas.microsoft.com/office/drawing/2014/main" val="2867611443"/>
                    </a:ext>
                  </a:extLst>
                </a:gridCol>
              </a:tblGrid>
              <a:tr h="887618">
                <a:tc>
                  <a:txBody>
                    <a:bodyPr/>
                    <a:lstStyle/>
                    <a:p>
                      <a:endParaRPr lang="en-AU"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800"/>
                        <a:t>Is it a claim?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AU" sz="1800"/>
                        <a:t>Why?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4925274"/>
                  </a:ext>
                </a:extLst>
              </a:tr>
              <a:tr h="1096839">
                <a:tc>
                  <a:txBody>
                    <a:bodyPr/>
                    <a:lstStyle/>
                    <a:p>
                      <a:pPr>
                        <a:lnSpc>
                          <a:spcPct val="150000"/>
                        </a:lnSpc>
                      </a:pPr>
                      <a:r>
                        <a:rPr lang="en-AU" sz="1800"/>
                        <a:t>Plants need sunlight to grow.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sz="180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dirty="0"/>
                        <a:t>It asserts something as true.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0740351"/>
                  </a:ext>
                </a:extLst>
              </a:tr>
              <a:tr h="1096839">
                <a:tc>
                  <a:txBody>
                    <a:bodyPr/>
                    <a:lstStyle/>
                    <a:p>
                      <a:pPr>
                        <a:lnSpc>
                          <a:spcPct val="150000"/>
                        </a:lnSpc>
                      </a:pPr>
                      <a:r>
                        <a:rPr lang="en-AU" sz="1800"/>
                        <a:t>Chocolate ice cream tastes better than vanilla.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sz="180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dirty="0"/>
                        <a:t>It asserts something as true.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5038962"/>
                  </a:ext>
                </a:extLst>
              </a:tr>
              <a:tr h="1096839">
                <a:tc>
                  <a:txBody>
                    <a:bodyPr/>
                    <a:lstStyle/>
                    <a:p>
                      <a:pPr marL="0" marR="0" lvl="0" indent="0" algn="l" defTabSz="914377" rtl="0" eaLnBrk="1" fontAlgn="auto" latinLnBrk="0" hangingPunct="1">
                        <a:lnSpc>
                          <a:spcPct val="150000"/>
                        </a:lnSpc>
                        <a:spcBef>
                          <a:spcPts val="0"/>
                        </a:spcBef>
                        <a:spcAft>
                          <a:spcPts val="0"/>
                        </a:spcAft>
                        <a:buClrTx/>
                        <a:buSzTx/>
                        <a:buFontTx/>
                        <a:buNone/>
                        <a:tabLst/>
                        <a:defRPr/>
                      </a:pPr>
                      <a:r>
                        <a:rPr lang="en-AU" sz="1800" dirty="0"/>
                        <a:t>Do plants need water to grow?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sz="1800"/>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sz="1800" dirty="0"/>
                        <a:t>This is a question; it is not a statement asserting something to be true.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8459736"/>
                  </a:ext>
                </a:extLst>
              </a:tr>
            </a:tbl>
          </a:graphicData>
        </a:graphic>
      </p:graphicFrame>
    </p:spTree>
    <p:extLst>
      <p:ext uri="{BB962C8B-B14F-4D97-AF65-F5344CB8AC3E}">
        <p14:creationId xmlns:p14="http://schemas.microsoft.com/office/powerpoint/2010/main" val="41700099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8044A-40E5-5160-06B0-8BB8C4E5693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1129A94-B10A-49D6-8847-0897D901A41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54</a:t>
            </a:fld>
            <a:endParaRPr lang="en-AU"/>
          </a:p>
        </p:txBody>
      </p:sp>
      <p:sp>
        <p:nvSpPr>
          <p:cNvPr id="3" name="Title 2">
            <a:extLst>
              <a:ext uri="{FF2B5EF4-FFF2-40B4-BE49-F238E27FC236}">
                <a16:creationId xmlns:a16="http://schemas.microsoft.com/office/drawing/2014/main" id="{7A4D4DDB-7679-7C70-9D57-78B8097796E6}"/>
              </a:ext>
            </a:extLst>
          </p:cNvPr>
          <p:cNvSpPr>
            <a:spLocks noGrp="1"/>
          </p:cNvSpPr>
          <p:nvPr>
            <p:ph type="title"/>
          </p:nvPr>
        </p:nvSpPr>
        <p:spPr>
          <a:xfrm>
            <a:off x="229372" y="356150"/>
            <a:ext cx="11484000" cy="545601"/>
          </a:xfrm>
        </p:spPr>
        <p:txBody>
          <a:bodyPr/>
          <a:lstStyle/>
          <a:p>
            <a:r>
              <a:rPr lang="en-AU" dirty="0"/>
              <a:t>1.4 Everyday claims</a:t>
            </a:r>
          </a:p>
        </p:txBody>
      </p:sp>
      <p:sp>
        <p:nvSpPr>
          <p:cNvPr id="4" name="Text Placeholder 3">
            <a:extLst>
              <a:ext uri="{FF2B5EF4-FFF2-40B4-BE49-F238E27FC236}">
                <a16:creationId xmlns:a16="http://schemas.microsoft.com/office/drawing/2014/main" id="{F0F7F9AE-AF54-4349-4F5E-84AA17BD0929}"/>
              </a:ext>
            </a:extLst>
          </p:cNvPr>
          <p:cNvSpPr>
            <a:spLocks noGrp="1"/>
          </p:cNvSpPr>
          <p:nvPr>
            <p:ph type="body" sz="quarter" idx="18"/>
          </p:nvPr>
        </p:nvSpPr>
        <p:spPr/>
        <p:txBody>
          <a:bodyPr/>
          <a:lstStyle/>
          <a:p>
            <a:r>
              <a:rPr lang="en-AU"/>
              <a:t>Not every claim can be scientifically tested by investigation</a:t>
            </a:r>
          </a:p>
        </p:txBody>
      </p:sp>
      <p:sp>
        <p:nvSpPr>
          <p:cNvPr id="6" name="Rounded Rectangle 9">
            <a:extLst>
              <a:ext uri="{FF2B5EF4-FFF2-40B4-BE49-F238E27FC236}">
                <a16:creationId xmlns:a16="http://schemas.microsoft.com/office/drawing/2014/main" id="{835A8D0E-F38F-7F07-44CE-7F8636FDAA02}"/>
              </a:ext>
              <a:ext uri="{C183D7F6-B498-43B3-948B-1728B52AA6E4}">
                <adec:decorative xmlns:adec="http://schemas.microsoft.com/office/drawing/2017/decorative" val="1"/>
              </a:ext>
            </a:extLst>
          </p:cNvPr>
          <p:cNvSpPr/>
          <p:nvPr/>
        </p:nvSpPr>
        <p:spPr>
          <a:xfrm>
            <a:off x="8543107" y="1721229"/>
            <a:ext cx="3228728" cy="3239128"/>
          </a:xfrm>
          <a:prstGeom prst="roundRect">
            <a:avLst>
              <a:gd name="adj" fmla="val 10472"/>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9" name="Picture 8" descr="A group of posters with headline text:&#10;- Energy drinks improve reaction time&#10;- Plants grow faster in sunlight than in shade&#10;- Microwaves destroy nutrients in food&#10;">
            <a:extLst>
              <a:ext uri="{FF2B5EF4-FFF2-40B4-BE49-F238E27FC236}">
                <a16:creationId xmlns:a16="http://schemas.microsoft.com/office/drawing/2014/main" id="{E468AD50-A169-9F9A-D77C-C33E2CE32DE2}"/>
              </a:ext>
            </a:extLst>
          </p:cNvPr>
          <p:cNvPicPr>
            <a:picLocks noChangeAspect="1"/>
          </p:cNvPicPr>
          <p:nvPr/>
        </p:nvPicPr>
        <p:blipFill>
          <a:blip r:embed="rId3"/>
          <a:stretch>
            <a:fillRect/>
          </a:stretch>
        </p:blipFill>
        <p:spPr>
          <a:xfrm>
            <a:off x="316798" y="1373304"/>
            <a:ext cx="8312851" cy="5541901"/>
          </a:xfrm>
          <a:prstGeom prst="rect">
            <a:avLst/>
          </a:prstGeom>
        </p:spPr>
      </p:pic>
      <p:sp>
        <p:nvSpPr>
          <p:cNvPr id="7" name="Text Placeholder 6" descr="Box containing the text: Sam claims that science can prove that blue is the best colour.&#10;She asks 10 classmates to rank colours and then records how many people say ‘blue’.&#10;Sam concludes: ‘Science proves blue is the best colour.’&#10;">
            <a:extLst>
              <a:ext uri="{FF2B5EF4-FFF2-40B4-BE49-F238E27FC236}">
                <a16:creationId xmlns:a16="http://schemas.microsoft.com/office/drawing/2014/main" id="{AF03725F-FBF2-B1EF-B5B4-DF08DE547DED}"/>
              </a:ext>
            </a:extLst>
          </p:cNvPr>
          <p:cNvSpPr txBox="1">
            <a:spLocks noGrp="1"/>
          </p:cNvSpPr>
          <p:nvPr>
            <p:ph type="body" sz="quarter" idx="17"/>
          </p:nvPr>
        </p:nvSpPr>
        <p:spPr>
          <a:xfrm>
            <a:off x="8827544" y="1854779"/>
            <a:ext cx="3047658" cy="2970406"/>
          </a:xfrm>
          <a:prstGeom prst="rect">
            <a:avLst/>
          </a:prstGeom>
          <a:noFill/>
        </p:spPr>
        <p:txBody>
          <a:bodyPr wrap="square" lIns="0" tIns="0" rIns="0" bIns="0" rtlCol="0">
            <a:noAutofit/>
          </a:bodyPr>
          <a:lstStyle/>
          <a:p>
            <a:r>
              <a:rPr lang="en-AU" sz="1800">
                <a:solidFill>
                  <a:schemeClr val="bg1"/>
                </a:solidFill>
              </a:rPr>
              <a:t>A scientific claim is a statement about a scientific concept that can be examined by collecting measurable data through observation or experimentation.</a:t>
            </a:r>
          </a:p>
        </p:txBody>
      </p:sp>
    </p:spTree>
    <p:extLst>
      <p:ext uri="{BB962C8B-B14F-4D97-AF65-F5344CB8AC3E}">
        <p14:creationId xmlns:p14="http://schemas.microsoft.com/office/powerpoint/2010/main" val="403233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5F710-2E94-F615-0D68-BBB0E25B022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C6FE97-3771-C9AF-9FD1-94B323C748B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55</a:t>
            </a:fld>
            <a:endParaRPr lang="en-AU"/>
          </a:p>
        </p:txBody>
      </p:sp>
      <p:sp>
        <p:nvSpPr>
          <p:cNvPr id="3" name="Title 2">
            <a:extLst>
              <a:ext uri="{FF2B5EF4-FFF2-40B4-BE49-F238E27FC236}">
                <a16:creationId xmlns:a16="http://schemas.microsoft.com/office/drawing/2014/main" id="{A9EF4AEE-3093-8057-8DD8-36315F2B8645}"/>
              </a:ext>
            </a:extLst>
          </p:cNvPr>
          <p:cNvSpPr>
            <a:spLocks noGrp="1"/>
          </p:cNvSpPr>
          <p:nvPr>
            <p:ph type="title"/>
          </p:nvPr>
        </p:nvSpPr>
        <p:spPr/>
        <p:txBody>
          <a:bodyPr/>
          <a:lstStyle/>
          <a:p>
            <a:r>
              <a:rPr lang="en-AU" dirty="0"/>
              <a:t>1.4 Criteria for claims that can be scientifically tested</a:t>
            </a:r>
          </a:p>
        </p:txBody>
      </p:sp>
      <p:sp>
        <p:nvSpPr>
          <p:cNvPr id="4" name="Text Placeholder 3">
            <a:extLst>
              <a:ext uri="{FF2B5EF4-FFF2-40B4-BE49-F238E27FC236}">
                <a16:creationId xmlns:a16="http://schemas.microsoft.com/office/drawing/2014/main" id="{52D118F2-AB25-C11D-518D-EE6E1E9D4DE0}"/>
              </a:ext>
            </a:extLst>
          </p:cNvPr>
          <p:cNvSpPr>
            <a:spLocks noGrp="1"/>
          </p:cNvSpPr>
          <p:nvPr>
            <p:ph type="body" sz="quarter" idx="18"/>
          </p:nvPr>
        </p:nvSpPr>
        <p:spPr/>
        <p:txBody>
          <a:bodyPr/>
          <a:lstStyle/>
          <a:p>
            <a:r>
              <a:rPr lang="en-AU"/>
              <a:t>How do we know a claim can be scientifically tested by investigation?</a:t>
            </a:r>
          </a:p>
        </p:txBody>
      </p:sp>
      <p:sp>
        <p:nvSpPr>
          <p:cNvPr id="5" name="Text Placeholder 4">
            <a:extLst>
              <a:ext uri="{FF2B5EF4-FFF2-40B4-BE49-F238E27FC236}">
                <a16:creationId xmlns:a16="http://schemas.microsoft.com/office/drawing/2014/main" id="{A3B990DC-DC30-A9CF-653A-3FEEBFA22721}"/>
              </a:ext>
            </a:extLst>
          </p:cNvPr>
          <p:cNvSpPr>
            <a:spLocks noGrp="1"/>
          </p:cNvSpPr>
          <p:nvPr>
            <p:ph type="body" sz="quarter" idx="17"/>
          </p:nvPr>
        </p:nvSpPr>
        <p:spPr>
          <a:xfrm>
            <a:off x="359999" y="1592965"/>
            <a:ext cx="11484000" cy="4807835"/>
          </a:xfrm>
        </p:spPr>
        <p:txBody>
          <a:bodyPr/>
          <a:lstStyle/>
          <a:p>
            <a:pPr marL="342900" indent="-342900">
              <a:buFont typeface="Wingdings" panose="05000000000000000000" pitchFamily="2" charset="2"/>
              <a:buChar char="q"/>
            </a:pPr>
            <a:r>
              <a:rPr lang="en-AU" sz="1800"/>
              <a:t>It is a statement that is asserting something to be true.</a:t>
            </a:r>
          </a:p>
          <a:p>
            <a:pPr marL="342900" indent="-342900">
              <a:buFont typeface="Wingdings" panose="05000000000000000000" pitchFamily="2" charset="2"/>
              <a:buChar char="q"/>
            </a:pPr>
            <a:r>
              <a:rPr lang="en-AU" sz="1800"/>
              <a:t>It is related to a scientific concept that can be measured objectively and not based on personal preference or opinion.</a:t>
            </a:r>
          </a:p>
          <a:p>
            <a:pPr marL="342900" indent="-342900">
              <a:buFont typeface="Wingdings" panose="05000000000000000000" pitchFamily="2" charset="2"/>
              <a:buChar char="q"/>
            </a:pPr>
            <a:r>
              <a:rPr lang="en-AU" sz="1800"/>
              <a:t>The independent and dependent variables have been clearly defined (that is, the variables are specific and not vague).</a:t>
            </a:r>
          </a:p>
          <a:p>
            <a:pPr marL="342900" indent="-342900">
              <a:buFont typeface="Wingdings" panose="05000000000000000000" pitchFamily="2" charset="2"/>
              <a:buChar char="q"/>
            </a:pPr>
            <a:r>
              <a:rPr lang="en-AU" sz="1800"/>
              <a:t>Valid data to support or refute the claim can be collected through secondary-source or practical investigation.</a:t>
            </a:r>
          </a:p>
          <a:p>
            <a:pPr marL="342900" indent="-342900">
              <a:buFont typeface="Wingdings" panose="05000000000000000000" pitchFamily="2" charset="2"/>
              <a:buChar char="q"/>
            </a:pPr>
            <a:endParaRPr lang="en-AU" sz="1800"/>
          </a:p>
          <a:p>
            <a:endParaRPr lang="en-AU" sz="1800"/>
          </a:p>
        </p:txBody>
      </p:sp>
      <p:sp>
        <p:nvSpPr>
          <p:cNvPr id="6" name="Rectangle: Rounded Corners 5">
            <a:extLst>
              <a:ext uri="{FF2B5EF4-FFF2-40B4-BE49-F238E27FC236}">
                <a16:creationId xmlns:a16="http://schemas.microsoft.com/office/drawing/2014/main" id="{0B61E624-2EA0-DC76-F695-5C948DA57C95}"/>
              </a:ext>
            </a:extLst>
          </p:cNvPr>
          <p:cNvSpPr/>
          <p:nvPr/>
        </p:nvSpPr>
        <p:spPr>
          <a:xfrm>
            <a:off x="949679" y="5483274"/>
            <a:ext cx="4792320" cy="112272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Temperature affects how fast sugar dissolves in water.</a:t>
            </a:r>
          </a:p>
        </p:txBody>
      </p:sp>
      <p:sp>
        <p:nvSpPr>
          <p:cNvPr id="7" name="Rectangle: Rounded Corners 6">
            <a:extLst>
              <a:ext uri="{FF2B5EF4-FFF2-40B4-BE49-F238E27FC236}">
                <a16:creationId xmlns:a16="http://schemas.microsoft.com/office/drawing/2014/main" id="{E04BAF6C-9357-DC5D-81E7-E5C3211BD363}"/>
              </a:ext>
            </a:extLst>
          </p:cNvPr>
          <p:cNvSpPr/>
          <p:nvPr/>
        </p:nvSpPr>
        <p:spPr>
          <a:xfrm>
            <a:off x="6331679" y="5457288"/>
            <a:ext cx="4792320" cy="112272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Sugar tastes better in hot drinks than cold ones.</a:t>
            </a:r>
          </a:p>
        </p:txBody>
      </p:sp>
    </p:spTree>
    <p:extLst>
      <p:ext uri="{BB962C8B-B14F-4D97-AF65-F5344CB8AC3E}">
        <p14:creationId xmlns:p14="http://schemas.microsoft.com/office/powerpoint/2010/main" val="1026758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8F7C6-47A0-3901-A339-20F073A1D28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74C170-E295-6D69-5215-DA98547D169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56</a:t>
            </a:fld>
            <a:endParaRPr lang="en-AU"/>
          </a:p>
        </p:txBody>
      </p:sp>
      <p:sp>
        <p:nvSpPr>
          <p:cNvPr id="3" name="Title 2">
            <a:extLst>
              <a:ext uri="{FF2B5EF4-FFF2-40B4-BE49-F238E27FC236}">
                <a16:creationId xmlns:a16="http://schemas.microsoft.com/office/drawing/2014/main" id="{72F74301-2D88-1255-09D5-CE80201831CB}"/>
              </a:ext>
            </a:extLst>
          </p:cNvPr>
          <p:cNvSpPr>
            <a:spLocks noGrp="1"/>
          </p:cNvSpPr>
          <p:nvPr>
            <p:ph type="title"/>
          </p:nvPr>
        </p:nvSpPr>
        <p:spPr/>
        <p:txBody>
          <a:bodyPr/>
          <a:lstStyle/>
          <a:p>
            <a:r>
              <a:rPr lang="en-AU" dirty="0"/>
              <a:t>1.4 Check for understanding 2</a:t>
            </a:r>
          </a:p>
        </p:txBody>
      </p:sp>
      <p:sp>
        <p:nvSpPr>
          <p:cNvPr id="8" name="Text Placeholder 7">
            <a:extLst>
              <a:ext uri="{FF2B5EF4-FFF2-40B4-BE49-F238E27FC236}">
                <a16:creationId xmlns:a16="http://schemas.microsoft.com/office/drawing/2014/main" id="{9AFDB8CA-FAE5-08B5-B6EE-BB3EEACD51D2}"/>
              </a:ext>
            </a:extLst>
          </p:cNvPr>
          <p:cNvSpPr>
            <a:spLocks noGrp="1"/>
          </p:cNvSpPr>
          <p:nvPr>
            <p:ph type="body" sz="quarter" idx="18"/>
          </p:nvPr>
        </p:nvSpPr>
        <p:spPr/>
        <p:txBody>
          <a:bodyPr/>
          <a:lstStyle/>
          <a:p>
            <a:r>
              <a:rPr lang="en-AU" dirty="0"/>
              <a:t>Claims</a:t>
            </a:r>
          </a:p>
        </p:txBody>
      </p:sp>
      <p:sp>
        <p:nvSpPr>
          <p:cNvPr id="4" name="Text Placeholder 3">
            <a:extLst>
              <a:ext uri="{FF2B5EF4-FFF2-40B4-BE49-F238E27FC236}">
                <a16:creationId xmlns:a16="http://schemas.microsoft.com/office/drawing/2014/main" id="{995618CE-0248-4A07-2872-3D95C4EE9283}"/>
              </a:ext>
            </a:extLst>
          </p:cNvPr>
          <p:cNvSpPr>
            <a:spLocks noGrp="1"/>
          </p:cNvSpPr>
          <p:nvPr>
            <p:ph type="body" sz="quarter" idx="17"/>
          </p:nvPr>
        </p:nvSpPr>
        <p:spPr>
          <a:xfrm>
            <a:off x="360000" y="1544533"/>
            <a:ext cx="11484000" cy="4515436"/>
          </a:xfrm>
        </p:spPr>
        <p:txBody>
          <a:bodyPr/>
          <a:lstStyle/>
          <a:p>
            <a:r>
              <a:rPr lang="en-AU" dirty="0"/>
              <a:t>Categorise these claims as able or unable to be scientifically tested with investigation</a:t>
            </a:r>
          </a:p>
        </p:txBody>
      </p:sp>
      <p:sp>
        <p:nvSpPr>
          <p:cNvPr id="12" name="Rectangle: Rounded Corners 11">
            <a:extLst>
              <a:ext uri="{FF2B5EF4-FFF2-40B4-BE49-F238E27FC236}">
                <a16:creationId xmlns:a16="http://schemas.microsoft.com/office/drawing/2014/main" id="{7038CEA1-C0E7-6720-1633-44F97E2033D5}"/>
              </a:ext>
            </a:extLst>
          </p:cNvPr>
          <p:cNvSpPr/>
          <p:nvPr/>
        </p:nvSpPr>
        <p:spPr>
          <a:xfrm>
            <a:off x="794631" y="2124687"/>
            <a:ext cx="4339801" cy="91435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bg1"/>
                </a:solidFill>
                <a:latin typeface="Arial" panose="020B0604020202020204" pitchFamily="34" charset="0"/>
                <a:ea typeface="Calibri" panose="020F0502020204030204" pitchFamily="34" charset="0"/>
              </a:rPr>
              <a:t>Saltwater freezes at a lower temperature than fresh water</a:t>
            </a:r>
            <a:endParaRPr lang="en-AU" sz="1800"/>
          </a:p>
        </p:txBody>
      </p:sp>
      <p:sp>
        <p:nvSpPr>
          <p:cNvPr id="11" name="Rectangle: Rounded Corners 10">
            <a:extLst>
              <a:ext uri="{FF2B5EF4-FFF2-40B4-BE49-F238E27FC236}">
                <a16:creationId xmlns:a16="http://schemas.microsoft.com/office/drawing/2014/main" id="{0014FCCF-6F7F-D3F4-B8EF-7C17D6E63EA2}"/>
              </a:ext>
            </a:extLst>
          </p:cNvPr>
          <p:cNvSpPr/>
          <p:nvPr/>
        </p:nvSpPr>
        <p:spPr>
          <a:xfrm>
            <a:off x="794631" y="3345074"/>
            <a:ext cx="4339801" cy="9143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bg1"/>
                </a:solidFill>
                <a:latin typeface="Arial" panose="020B0604020202020204" pitchFamily="34" charset="0"/>
                <a:ea typeface="Calibri" panose="020F0502020204030204" pitchFamily="34" charset="0"/>
              </a:rPr>
              <a:t>Listening to music makes you happier</a:t>
            </a:r>
            <a:endParaRPr lang="en-AU" sz="1800"/>
          </a:p>
        </p:txBody>
      </p:sp>
      <p:sp>
        <p:nvSpPr>
          <p:cNvPr id="9" name="Rectangle: Rounded Corners 8">
            <a:extLst>
              <a:ext uri="{FF2B5EF4-FFF2-40B4-BE49-F238E27FC236}">
                <a16:creationId xmlns:a16="http://schemas.microsoft.com/office/drawing/2014/main" id="{30706988-2E32-104D-32ED-F34C78DF9FAC}"/>
              </a:ext>
            </a:extLst>
          </p:cNvPr>
          <p:cNvSpPr/>
          <p:nvPr/>
        </p:nvSpPr>
        <p:spPr>
          <a:xfrm>
            <a:off x="794632" y="4579048"/>
            <a:ext cx="4339800" cy="9370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bg1"/>
                </a:solidFill>
                <a:latin typeface="Arial" panose="020B0604020202020204" pitchFamily="34" charset="0"/>
                <a:ea typeface="Calibri" panose="020F0502020204030204" pitchFamily="34" charset="0"/>
              </a:rPr>
              <a:t>Washing hands reduces the amount of germs</a:t>
            </a:r>
          </a:p>
        </p:txBody>
      </p:sp>
      <p:sp>
        <p:nvSpPr>
          <p:cNvPr id="10" name="Rectangle: Rounded Corners 9">
            <a:extLst>
              <a:ext uri="{FF2B5EF4-FFF2-40B4-BE49-F238E27FC236}">
                <a16:creationId xmlns:a16="http://schemas.microsoft.com/office/drawing/2014/main" id="{ADB6D0BF-C4BC-CF07-A0D1-424D6522EF26}"/>
              </a:ext>
            </a:extLst>
          </p:cNvPr>
          <p:cNvSpPr/>
          <p:nvPr/>
        </p:nvSpPr>
        <p:spPr>
          <a:xfrm>
            <a:off x="794630" y="5807558"/>
            <a:ext cx="4339800" cy="508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solidFill>
                  <a:schemeClr val="bg1"/>
                </a:solidFill>
                <a:latin typeface="Arial" panose="020B0604020202020204" pitchFamily="34" charset="0"/>
                <a:ea typeface="Calibri" panose="020F0502020204030204" pitchFamily="34" charset="0"/>
              </a:rPr>
              <a:t>Cats are cuter than dogs</a:t>
            </a:r>
          </a:p>
        </p:txBody>
      </p:sp>
      <p:sp>
        <p:nvSpPr>
          <p:cNvPr id="5" name="Rectangle: Rounded Corners 4">
            <a:extLst>
              <a:ext uri="{FF2B5EF4-FFF2-40B4-BE49-F238E27FC236}">
                <a16:creationId xmlns:a16="http://schemas.microsoft.com/office/drawing/2014/main" id="{C4CD61CF-EA07-749B-C2A6-F13F394C1EE4}"/>
              </a:ext>
            </a:extLst>
          </p:cNvPr>
          <p:cNvSpPr/>
          <p:nvPr/>
        </p:nvSpPr>
        <p:spPr>
          <a:xfrm>
            <a:off x="6788989" y="1997479"/>
            <a:ext cx="4608380" cy="522000"/>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Can be scientifically tested</a:t>
            </a:r>
          </a:p>
        </p:txBody>
      </p:sp>
      <p:sp>
        <p:nvSpPr>
          <p:cNvPr id="6" name="Rectangle: Rounded Corners 5">
            <a:extLst>
              <a:ext uri="{FF2B5EF4-FFF2-40B4-BE49-F238E27FC236}">
                <a16:creationId xmlns:a16="http://schemas.microsoft.com/office/drawing/2014/main" id="{264A4847-8C32-C199-7F57-97CC4B2CFF5D}"/>
              </a:ext>
            </a:extLst>
          </p:cNvPr>
          <p:cNvSpPr/>
          <p:nvPr/>
        </p:nvSpPr>
        <p:spPr>
          <a:xfrm>
            <a:off x="6788988" y="4518396"/>
            <a:ext cx="4608380" cy="522000"/>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Cannot be scientifically tested</a:t>
            </a:r>
          </a:p>
        </p:txBody>
      </p:sp>
    </p:spTree>
    <p:extLst>
      <p:ext uri="{BB962C8B-B14F-4D97-AF65-F5344CB8AC3E}">
        <p14:creationId xmlns:p14="http://schemas.microsoft.com/office/powerpoint/2010/main" val="8286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04167E-6 1.11111E-6 L 0.50338 0.06898 " pathEditMode="relative" rAng="0" ptsTypes="AA">
                                      <p:cBhvr>
                                        <p:cTn id="6" dur="2000" fill="hold"/>
                                        <p:tgtEl>
                                          <p:spTgt spid="12"/>
                                        </p:tgtEl>
                                        <p:attrNameLst>
                                          <p:attrName>ppt_x</p:attrName>
                                          <p:attrName>ppt_y</p:attrName>
                                        </p:attrNameLst>
                                      </p:cBhvr>
                                      <p:rCtr x="25169" y="344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04167E-6 1.85185E-6 L 0.5112 0.26018 " pathEditMode="relative" rAng="0" ptsTypes="AA">
                                      <p:cBhvr>
                                        <p:cTn id="10" dur="2000" fill="hold"/>
                                        <p:tgtEl>
                                          <p:spTgt spid="11"/>
                                        </p:tgtEl>
                                        <p:attrNameLst>
                                          <p:attrName>ppt_x</p:attrName>
                                          <p:attrName>ppt_y</p:attrName>
                                        </p:attrNameLst>
                                      </p:cBhvr>
                                      <p:rCtr x="25560" y="1300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04167E-6 3.7037E-7 L 0.49844 -0.1581 " pathEditMode="relative" rAng="0" ptsTypes="AA">
                                      <p:cBhvr>
                                        <p:cTn id="14" dur="2000" fill="hold"/>
                                        <p:tgtEl>
                                          <p:spTgt spid="9"/>
                                        </p:tgtEl>
                                        <p:attrNameLst>
                                          <p:attrName>ppt_x</p:attrName>
                                          <p:attrName>ppt_y</p:attrName>
                                        </p:attrNameLst>
                                      </p:cBhvr>
                                      <p:rCtr x="24922" y="-7917"/>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04167E-6 3.7037E-6 L 0.50338 0.07963 " pathEditMode="relative" rAng="0" ptsTypes="AA">
                                      <p:cBhvr>
                                        <p:cTn id="18" dur="2000" fill="hold"/>
                                        <p:tgtEl>
                                          <p:spTgt spid="10"/>
                                        </p:tgtEl>
                                        <p:attrNameLst>
                                          <p:attrName>ppt_x</p:attrName>
                                          <p:attrName>ppt_y</p:attrName>
                                        </p:attrNameLst>
                                      </p:cBhvr>
                                      <p:rCtr x="25169" y="3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9" grpId="0" animBg="1"/>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CE5E6F-7E6D-768D-87BD-22654B7734C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57</a:t>
            </a:fld>
            <a:endParaRPr lang="en-AU"/>
          </a:p>
        </p:txBody>
      </p:sp>
      <p:sp>
        <p:nvSpPr>
          <p:cNvPr id="4" name="Title 3">
            <a:extLst>
              <a:ext uri="{FF2B5EF4-FFF2-40B4-BE49-F238E27FC236}">
                <a16:creationId xmlns:a16="http://schemas.microsoft.com/office/drawing/2014/main" id="{96DA38C0-BE6F-338C-5DC4-8464C3E0C803}"/>
              </a:ext>
            </a:extLst>
          </p:cNvPr>
          <p:cNvSpPr>
            <a:spLocks noGrp="1"/>
          </p:cNvSpPr>
          <p:nvPr>
            <p:ph type="title"/>
          </p:nvPr>
        </p:nvSpPr>
        <p:spPr/>
        <p:txBody>
          <a:bodyPr/>
          <a:lstStyle/>
          <a:p>
            <a:r>
              <a:rPr lang="en-AU" dirty="0">
                <a:solidFill>
                  <a:schemeClr val="accent1"/>
                </a:solidFill>
              </a:rPr>
              <a:t>1.4 Think-Pair-Share investigating a claim</a:t>
            </a:r>
          </a:p>
        </p:txBody>
      </p:sp>
      <p:sp>
        <p:nvSpPr>
          <p:cNvPr id="9" name="Text Placeholder 8">
            <a:extLst>
              <a:ext uri="{FF2B5EF4-FFF2-40B4-BE49-F238E27FC236}">
                <a16:creationId xmlns:a16="http://schemas.microsoft.com/office/drawing/2014/main" id="{F321C2E1-0009-C659-912F-2C73B159BCE8}"/>
              </a:ext>
            </a:extLst>
          </p:cNvPr>
          <p:cNvSpPr>
            <a:spLocks noGrp="1"/>
          </p:cNvSpPr>
          <p:nvPr>
            <p:ph type="body" sz="quarter" idx="18"/>
          </p:nvPr>
        </p:nvSpPr>
        <p:spPr/>
        <p:txBody>
          <a:bodyPr/>
          <a:lstStyle/>
          <a:p>
            <a:r>
              <a:rPr lang="en-AU"/>
              <a:t>‘Black or dark coloured items heat up more then white or light-coloured items’</a:t>
            </a:r>
          </a:p>
        </p:txBody>
      </p:sp>
      <p:sp>
        <p:nvSpPr>
          <p:cNvPr id="3" name="Rectangle: Rounded Corners 2">
            <a:extLst>
              <a:ext uri="{FF2B5EF4-FFF2-40B4-BE49-F238E27FC236}">
                <a16:creationId xmlns:a16="http://schemas.microsoft.com/office/drawing/2014/main" id="{48A522ED-F212-3650-08E2-BDD22B11FC57}"/>
              </a:ext>
              <a:ext uri="{C183D7F6-B498-43B3-948B-1728B52AA6E4}">
                <adec:decorative xmlns:adec="http://schemas.microsoft.com/office/drawing/2017/decorative" val="1"/>
              </a:ext>
            </a:extLst>
          </p:cNvPr>
          <p:cNvSpPr/>
          <p:nvPr/>
        </p:nvSpPr>
        <p:spPr>
          <a:xfrm>
            <a:off x="262800" y="1460500"/>
            <a:ext cx="3813900" cy="5037500"/>
          </a:xfrm>
          <a:prstGeom prst="roundRect">
            <a:avLst>
              <a:gd name="adj" fmla="val 6100"/>
            </a:avLst>
          </a:prstGeom>
          <a:solidFill>
            <a:schemeClr val="bg1">
              <a:lumMod val="85000"/>
            </a:schemeClr>
          </a:solidFill>
          <a:ln w="571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5" name="Group 54" descr="Think. Individual thinking time.">
            <a:extLst>
              <a:ext uri="{FF2B5EF4-FFF2-40B4-BE49-F238E27FC236}">
                <a16:creationId xmlns:a16="http://schemas.microsoft.com/office/drawing/2014/main" id="{462B6E8D-C2AE-5521-8160-59B7DE153EC9}"/>
              </a:ext>
            </a:extLst>
          </p:cNvPr>
          <p:cNvGrpSpPr/>
          <p:nvPr/>
        </p:nvGrpSpPr>
        <p:grpSpPr>
          <a:xfrm>
            <a:off x="372700" y="1586247"/>
            <a:ext cx="3594100" cy="1210000"/>
            <a:chOff x="372700" y="1289427"/>
            <a:chExt cx="3594100" cy="1210000"/>
          </a:xfrm>
        </p:grpSpPr>
        <p:sp>
          <p:nvSpPr>
            <p:cNvPr id="6" name="Rectangle: Rounded Corners 5">
              <a:extLst>
                <a:ext uri="{FF2B5EF4-FFF2-40B4-BE49-F238E27FC236}">
                  <a16:creationId xmlns:a16="http://schemas.microsoft.com/office/drawing/2014/main" id="{95529EF7-F67C-D9DF-1FA0-87F28742808C}"/>
                </a:ext>
              </a:extLst>
            </p:cNvPr>
            <p:cNvSpPr/>
            <p:nvPr/>
          </p:nvSpPr>
          <p:spPr>
            <a:xfrm>
              <a:off x="372700" y="1289427"/>
              <a:ext cx="3594100" cy="1210000"/>
            </a:xfrm>
            <a:prstGeom prst="round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85838">
                <a:lnSpc>
                  <a:spcPct val="114000"/>
                </a:lnSpc>
                <a:spcAft>
                  <a:spcPts val="600"/>
                </a:spcAft>
              </a:pPr>
              <a:r>
                <a:rPr lang="en-US" sz="1800" b="1" dirty="0">
                  <a:latin typeface="+mj-lt"/>
                </a:rPr>
                <a:t>Think</a:t>
              </a:r>
              <a:endParaRPr lang="en-US" sz="1600" b="1" dirty="0">
                <a:latin typeface="+mj-lt"/>
              </a:endParaRPr>
            </a:p>
            <a:p>
              <a:pPr marL="985838">
                <a:lnSpc>
                  <a:spcPct val="114000"/>
                </a:lnSpc>
                <a:spcAft>
                  <a:spcPts val="600"/>
                </a:spcAft>
              </a:pPr>
              <a:r>
                <a:rPr lang="en-AU" sz="1600" dirty="0"/>
                <a:t>Individual thinking time</a:t>
              </a:r>
            </a:p>
          </p:txBody>
        </p:sp>
        <p:pic>
          <p:nvPicPr>
            <p:cNvPr id="8" name="Graphic 7">
              <a:extLst>
                <a:ext uri="{FF2B5EF4-FFF2-40B4-BE49-F238E27FC236}">
                  <a16:creationId xmlns:a16="http://schemas.microsoft.com/office/drawing/2014/main" id="{BE9B7A7A-6511-8709-47E4-A99ADE1126A5}"/>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5549" y="1599159"/>
              <a:ext cx="590535" cy="590535"/>
            </a:xfrm>
            <a:prstGeom prst="rect">
              <a:avLst/>
            </a:prstGeom>
          </p:spPr>
        </p:pic>
      </p:grpSp>
      <p:sp>
        <p:nvSpPr>
          <p:cNvPr id="16" name="Rectangle: Rounded Corners 15">
            <a:extLst>
              <a:ext uri="{FF2B5EF4-FFF2-40B4-BE49-F238E27FC236}">
                <a16:creationId xmlns:a16="http://schemas.microsoft.com/office/drawing/2014/main" id="{8E1E1355-AD18-CEA2-EBD4-0752CA29EC1C}"/>
              </a:ext>
              <a:ext uri="{C183D7F6-B498-43B3-948B-1728B52AA6E4}">
                <adec:decorative xmlns:adec="http://schemas.microsoft.com/office/drawing/2017/decorative" val="1"/>
              </a:ext>
            </a:extLst>
          </p:cNvPr>
          <p:cNvSpPr/>
          <p:nvPr/>
        </p:nvSpPr>
        <p:spPr>
          <a:xfrm>
            <a:off x="4201750" y="1466390"/>
            <a:ext cx="3813900" cy="5037500"/>
          </a:xfrm>
          <a:prstGeom prst="roundRect">
            <a:avLst>
              <a:gd name="adj" fmla="val 6100"/>
            </a:avLst>
          </a:prstGeom>
          <a:solidFill>
            <a:schemeClr val="bg1">
              <a:lumMod val="85000"/>
            </a:schemeClr>
          </a:solidFill>
          <a:ln w="571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6" name="Group 55" descr="Pair. Share your thoughts with a partner.">
            <a:extLst>
              <a:ext uri="{FF2B5EF4-FFF2-40B4-BE49-F238E27FC236}">
                <a16:creationId xmlns:a16="http://schemas.microsoft.com/office/drawing/2014/main" id="{6CF90C61-DB89-EC71-9031-B61C92D55B6D}"/>
              </a:ext>
            </a:extLst>
          </p:cNvPr>
          <p:cNvGrpSpPr/>
          <p:nvPr/>
        </p:nvGrpSpPr>
        <p:grpSpPr>
          <a:xfrm>
            <a:off x="4311650" y="1586246"/>
            <a:ext cx="3594100" cy="1210000"/>
            <a:chOff x="4311650" y="1289427"/>
            <a:chExt cx="3594100" cy="1210000"/>
          </a:xfrm>
        </p:grpSpPr>
        <p:sp>
          <p:nvSpPr>
            <p:cNvPr id="30" name="Rectangle: Rounded Corners 29">
              <a:extLst>
                <a:ext uri="{FF2B5EF4-FFF2-40B4-BE49-F238E27FC236}">
                  <a16:creationId xmlns:a16="http://schemas.microsoft.com/office/drawing/2014/main" id="{18B09E98-FDA4-09CC-6AD6-83E50AA1D3FD}"/>
                </a:ext>
              </a:extLst>
            </p:cNvPr>
            <p:cNvSpPr/>
            <p:nvPr/>
          </p:nvSpPr>
          <p:spPr>
            <a:xfrm>
              <a:off x="4311650" y="1289427"/>
              <a:ext cx="3594100" cy="1210000"/>
            </a:xfrm>
            <a:prstGeom prst="round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85838">
                <a:lnSpc>
                  <a:spcPct val="114000"/>
                </a:lnSpc>
                <a:spcAft>
                  <a:spcPts val="600"/>
                </a:spcAft>
              </a:pPr>
              <a:r>
                <a:rPr lang="en-US" sz="1800" b="1" dirty="0">
                  <a:latin typeface="+mj-lt"/>
                </a:rPr>
                <a:t>Pair</a:t>
              </a:r>
              <a:endParaRPr lang="en-US" sz="1600" b="1" dirty="0">
                <a:latin typeface="+mj-lt"/>
              </a:endParaRPr>
            </a:p>
            <a:p>
              <a:pPr marL="985838">
                <a:lnSpc>
                  <a:spcPct val="114000"/>
                </a:lnSpc>
                <a:spcAft>
                  <a:spcPts val="600"/>
                </a:spcAft>
              </a:pPr>
              <a:r>
                <a:rPr lang="en-AU" sz="1600" dirty="0"/>
                <a:t>Share your thoughts with a partner</a:t>
              </a:r>
            </a:p>
          </p:txBody>
        </p:sp>
        <p:pic>
          <p:nvPicPr>
            <p:cNvPr id="28" name="Graphic 27">
              <a:extLst>
                <a:ext uri="{FF2B5EF4-FFF2-40B4-BE49-F238E27FC236}">
                  <a16:creationId xmlns:a16="http://schemas.microsoft.com/office/drawing/2014/main" id="{3C9FA500-0682-B8B1-3DA9-492898D4907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58539" y="1413952"/>
              <a:ext cx="960948" cy="960948"/>
            </a:xfrm>
            <a:prstGeom prst="rect">
              <a:avLst/>
            </a:prstGeom>
          </p:spPr>
        </p:pic>
      </p:grpSp>
      <p:sp>
        <p:nvSpPr>
          <p:cNvPr id="27" name="Rectangle: Rounded Corners 26">
            <a:extLst>
              <a:ext uri="{FF2B5EF4-FFF2-40B4-BE49-F238E27FC236}">
                <a16:creationId xmlns:a16="http://schemas.microsoft.com/office/drawing/2014/main" id="{EC113BB1-6242-06E2-A2C1-9E1630BE35D8}"/>
              </a:ext>
              <a:ext uri="{C183D7F6-B498-43B3-948B-1728B52AA6E4}">
                <adec:decorative xmlns:adec="http://schemas.microsoft.com/office/drawing/2017/decorative" val="1"/>
              </a:ext>
            </a:extLst>
          </p:cNvPr>
          <p:cNvSpPr/>
          <p:nvPr/>
        </p:nvSpPr>
        <p:spPr>
          <a:xfrm>
            <a:off x="8140700" y="1460500"/>
            <a:ext cx="3813900" cy="5037500"/>
          </a:xfrm>
          <a:prstGeom prst="roundRect">
            <a:avLst>
              <a:gd name="adj" fmla="val 6100"/>
            </a:avLst>
          </a:prstGeom>
          <a:solidFill>
            <a:schemeClr val="bg1">
              <a:lumMod val="85000"/>
            </a:schemeClr>
          </a:solidFill>
          <a:ln w="57150">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7" name="Group 56" descr="Share. Share with a larger group or class.">
            <a:extLst>
              <a:ext uri="{FF2B5EF4-FFF2-40B4-BE49-F238E27FC236}">
                <a16:creationId xmlns:a16="http://schemas.microsoft.com/office/drawing/2014/main" id="{CB791246-A015-182A-8CE7-3C58CC9FF367}"/>
              </a:ext>
            </a:extLst>
          </p:cNvPr>
          <p:cNvGrpSpPr/>
          <p:nvPr/>
        </p:nvGrpSpPr>
        <p:grpSpPr>
          <a:xfrm>
            <a:off x="8250600" y="1568827"/>
            <a:ext cx="3594100" cy="1210000"/>
            <a:chOff x="8250600" y="1289427"/>
            <a:chExt cx="3594100" cy="1210000"/>
          </a:xfrm>
        </p:grpSpPr>
        <p:sp>
          <p:nvSpPr>
            <p:cNvPr id="53" name="Rectangle: Rounded Corners 52">
              <a:extLst>
                <a:ext uri="{FF2B5EF4-FFF2-40B4-BE49-F238E27FC236}">
                  <a16:creationId xmlns:a16="http://schemas.microsoft.com/office/drawing/2014/main" id="{D0412FD1-F386-78FA-3BBD-AE32FC2351A7}"/>
                </a:ext>
              </a:extLst>
            </p:cNvPr>
            <p:cNvSpPr/>
            <p:nvPr/>
          </p:nvSpPr>
          <p:spPr>
            <a:xfrm>
              <a:off x="8250600" y="1289427"/>
              <a:ext cx="3594100" cy="1210000"/>
            </a:xfrm>
            <a:prstGeom prst="roundRect">
              <a:avLst/>
            </a:prstGeom>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85838">
                <a:lnSpc>
                  <a:spcPct val="114000"/>
                </a:lnSpc>
                <a:spcAft>
                  <a:spcPts val="600"/>
                </a:spcAft>
              </a:pPr>
              <a:r>
                <a:rPr lang="en-US" sz="1800" b="1">
                  <a:latin typeface="+mj-lt"/>
                </a:rPr>
                <a:t>Share</a:t>
              </a:r>
              <a:endParaRPr lang="en-US" sz="1600" b="1">
                <a:latin typeface="+mj-lt"/>
              </a:endParaRPr>
            </a:p>
            <a:p>
              <a:pPr marL="985838">
                <a:lnSpc>
                  <a:spcPct val="114000"/>
                </a:lnSpc>
                <a:spcAft>
                  <a:spcPts val="600"/>
                </a:spcAft>
              </a:pPr>
              <a:r>
                <a:rPr lang="en-AU" sz="1600"/>
                <a:t>Share with a larger group or class</a:t>
              </a:r>
            </a:p>
          </p:txBody>
        </p:sp>
        <p:pic>
          <p:nvPicPr>
            <p:cNvPr id="26" name="Graphic 25">
              <a:extLst>
                <a:ext uri="{FF2B5EF4-FFF2-40B4-BE49-F238E27FC236}">
                  <a16:creationId xmlns:a16="http://schemas.microsoft.com/office/drawing/2014/main" id="{219C1B23-3887-1ADB-F1BC-5B46D8C427CF}"/>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51842" y="1497340"/>
              <a:ext cx="794172" cy="794172"/>
            </a:xfrm>
            <a:prstGeom prst="rect">
              <a:avLst/>
            </a:prstGeom>
          </p:spPr>
        </p:pic>
      </p:grpSp>
      <p:sp>
        <p:nvSpPr>
          <p:cNvPr id="5" name="TextBox 4">
            <a:extLst>
              <a:ext uri="{FF2B5EF4-FFF2-40B4-BE49-F238E27FC236}">
                <a16:creationId xmlns:a16="http://schemas.microsoft.com/office/drawing/2014/main" id="{9CCE47A3-DF67-422A-15DD-BC746EE95552}"/>
              </a:ext>
            </a:extLst>
          </p:cNvPr>
          <p:cNvSpPr txBox="1"/>
          <p:nvPr/>
        </p:nvSpPr>
        <p:spPr>
          <a:xfrm>
            <a:off x="372700" y="2965450"/>
            <a:ext cx="3594100" cy="3381375"/>
          </a:xfrm>
          <a:prstGeom prst="rect">
            <a:avLst/>
          </a:prstGeom>
          <a:noFill/>
        </p:spPr>
        <p:txBody>
          <a:bodyPr wrap="square" lIns="0" tIns="0" rIns="0" bIns="0" rtlCol="0">
            <a:noAutofit/>
          </a:bodyPr>
          <a:lstStyle/>
          <a:p>
            <a:pPr marL="285750" indent="-285750" algn="l">
              <a:lnSpc>
                <a:spcPct val="150000"/>
              </a:lnSpc>
              <a:buFont typeface="Arial" panose="020B0604020202020204" pitchFamily="34" charset="0"/>
              <a:buChar char="•"/>
            </a:pPr>
            <a:r>
              <a:rPr lang="en-AU" sz="1700"/>
              <a:t>How will you investigate the claim?</a:t>
            </a:r>
          </a:p>
          <a:p>
            <a:pPr marL="285750" indent="-285750" algn="l">
              <a:lnSpc>
                <a:spcPct val="150000"/>
              </a:lnSpc>
              <a:buFont typeface="Arial" panose="020B0604020202020204" pitchFamily="34" charset="0"/>
              <a:buChar char="•"/>
            </a:pPr>
            <a:r>
              <a:rPr lang="en-AU" sz="1700"/>
              <a:t>How will you measure the dependent variable?</a:t>
            </a:r>
          </a:p>
          <a:p>
            <a:pPr marL="285750" indent="-285750" algn="l">
              <a:lnSpc>
                <a:spcPct val="150000"/>
              </a:lnSpc>
              <a:buFont typeface="Arial" panose="020B0604020202020204" pitchFamily="34" charset="0"/>
              <a:buChar char="•"/>
            </a:pPr>
            <a:r>
              <a:rPr lang="en-AU" sz="1700"/>
              <a:t>How frequently will you make measurements and for how long?</a:t>
            </a:r>
          </a:p>
          <a:p>
            <a:pPr marL="285750" indent="-285750" algn="l">
              <a:lnSpc>
                <a:spcPct val="150000"/>
              </a:lnSpc>
              <a:buFont typeface="Arial" panose="020B0604020202020204" pitchFamily="34" charset="0"/>
              <a:buChar char="•"/>
            </a:pPr>
            <a:r>
              <a:rPr lang="en-AU" sz="1700"/>
              <a:t>How will you control other variables? </a:t>
            </a:r>
          </a:p>
        </p:txBody>
      </p:sp>
    </p:spTree>
    <p:extLst>
      <p:ext uri="{BB962C8B-B14F-4D97-AF65-F5344CB8AC3E}">
        <p14:creationId xmlns:p14="http://schemas.microsoft.com/office/powerpoint/2010/main" val="1534047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82C28-4FA8-1DE7-50FD-CD2FBFF53CB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A8414-FAA3-6075-9ABB-9FFBF85BD68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58</a:t>
            </a:fld>
            <a:endParaRPr lang="en-AU"/>
          </a:p>
        </p:txBody>
      </p:sp>
      <p:sp>
        <p:nvSpPr>
          <p:cNvPr id="5" name="Title 4">
            <a:extLst>
              <a:ext uri="{FF2B5EF4-FFF2-40B4-BE49-F238E27FC236}">
                <a16:creationId xmlns:a16="http://schemas.microsoft.com/office/drawing/2014/main" id="{1982DDD7-979D-5FF1-E6B6-8BB3734027E5}"/>
              </a:ext>
            </a:extLst>
          </p:cNvPr>
          <p:cNvSpPr>
            <a:spLocks noGrp="1"/>
          </p:cNvSpPr>
          <p:nvPr>
            <p:ph type="title"/>
          </p:nvPr>
        </p:nvSpPr>
        <p:spPr/>
        <p:txBody>
          <a:bodyPr/>
          <a:lstStyle/>
          <a:p>
            <a:r>
              <a:rPr lang="en-AU" dirty="0">
                <a:cs typeface="Arial"/>
              </a:rPr>
              <a:t>1.5 Evidence to support conclusions</a:t>
            </a:r>
          </a:p>
        </p:txBody>
      </p:sp>
      <p:sp>
        <p:nvSpPr>
          <p:cNvPr id="6" name="Text Placeholder 5">
            <a:extLst>
              <a:ext uri="{FF2B5EF4-FFF2-40B4-BE49-F238E27FC236}">
                <a16:creationId xmlns:a16="http://schemas.microsoft.com/office/drawing/2014/main" id="{7A16C045-1DFC-5A25-4529-EE50AFC2A5DE}"/>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C9EEDC3B-1FD9-FD83-D49C-7A899114326D}"/>
              </a:ext>
            </a:extLst>
          </p:cNvPr>
          <p:cNvGraphicFramePr>
            <a:graphicFrameLocks noGrp="1"/>
          </p:cNvGraphicFramePr>
          <p:nvPr/>
        </p:nvGraphicFramePr>
        <p:xfrm>
          <a:off x="272839" y="1734871"/>
          <a:ext cx="11243424" cy="4781129"/>
        </p:xfrm>
        <a:graphic>
          <a:graphicData uri="http://schemas.openxmlformats.org/drawingml/2006/table">
            <a:tbl>
              <a:tblPr firstRow="1">
                <a:tableStyleId>{B301B821-A1FF-4177-AEE7-76D212191A09}</a:tableStyleId>
              </a:tblPr>
              <a:tblGrid>
                <a:gridCol w="4160507">
                  <a:extLst>
                    <a:ext uri="{9D8B030D-6E8A-4147-A177-3AD203B41FA5}">
                      <a16:colId xmlns:a16="http://schemas.microsoft.com/office/drawing/2014/main" val="3623447875"/>
                    </a:ext>
                  </a:extLst>
                </a:gridCol>
                <a:gridCol w="7082917">
                  <a:extLst>
                    <a:ext uri="{9D8B030D-6E8A-4147-A177-3AD203B41FA5}">
                      <a16:colId xmlns:a16="http://schemas.microsoft.com/office/drawing/2014/main" val="3573327086"/>
                    </a:ext>
                  </a:extLst>
                </a:gridCol>
              </a:tblGrid>
              <a:tr h="384135">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323316">
                <a:tc>
                  <a:txBody>
                    <a:bodyPr/>
                    <a:lstStyle/>
                    <a:p>
                      <a:pPr marL="342900" indent="-34290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to assess the use of scientific knowledge and data when testing claims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the evidence which supports a claim</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construct a written scientific argument about a claim</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7990626"/>
                  </a:ext>
                </a:extLst>
              </a:tr>
              <a:tr h="1323316">
                <a:tc>
                  <a:txBody>
                    <a:bodyPr/>
                    <a:lstStyle/>
                    <a:p>
                      <a:pPr marL="342900" indent="-34290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to use strategies to solve problems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evaluate a claim using scientific knowledge</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how evidence in scientific investigations can be used to support or refute a claim</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8499964"/>
                  </a:ext>
                </a:extLst>
              </a:tr>
              <a:tr h="1750362">
                <a:tc>
                  <a:txBody>
                    <a:bodyPr/>
                    <a:lstStyle/>
                    <a:p>
                      <a:pPr marL="342900" indent="-34290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to communicate scientific arguments.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use appropriate terminology to communicate evidence and reasoning</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the audience and purpose of an argument</a:t>
                      </a:r>
                    </a:p>
                    <a:p>
                      <a:pPr marL="342900" marR="0" lvl="0" indent="-34290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explain scientific concepts to support a written argument.</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703665"/>
                  </a:ext>
                </a:extLst>
              </a:tr>
            </a:tbl>
          </a:graphicData>
        </a:graphic>
      </p:graphicFrame>
    </p:spTree>
    <p:extLst>
      <p:ext uri="{BB962C8B-B14F-4D97-AF65-F5344CB8AC3E}">
        <p14:creationId xmlns:p14="http://schemas.microsoft.com/office/powerpoint/2010/main" val="1601234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A9AE9-050D-DAD9-F417-5ECD05E6305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52C2F0-2443-72AA-651C-EBCD0ACA29C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59</a:t>
            </a:fld>
            <a:endParaRPr lang="en-AU"/>
          </a:p>
        </p:txBody>
      </p:sp>
      <p:sp>
        <p:nvSpPr>
          <p:cNvPr id="6" name="Title 5">
            <a:extLst>
              <a:ext uri="{FF2B5EF4-FFF2-40B4-BE49-F238E27FC236}">
                <a16:creationId xmlns:a16="http://schemas.microsoft.com/office/drawing/2014/main" id="{29E92799-466E-FB0E-1C00-00828C3DE5E4}"/>
              </a:ext>
            </a:extLst>
          </p:cNvPr>
          <p:cNvSpPr>
            <a:spLocks noGrp="1"/>
          </p:cNvSpPr>
          <p:nvPr>
            <p:ph type="title"/>
          </p:nvPr>
        </p:nvSpPr>
        <p:spPr/>
        <p:txBody>
          <a:bodyPr/>
          <a:lstStyle/>
          <a:p>
            <a:r>
              <a:rPr lang="en-AU" dirty="0"/>
              <a:t>1.5 Check </a:t>
            </a:r>
            <a:r>
              <a:rPr lang="en-AU"/>
              <a:t>for understanding</a:t>
            </a:r>
            <a:endParaRPr lang="en-AU" dirty="0"/>
          </a:p>
        </p:txBody>
      </p:sp>
      <p:sp>
        <p:nvSpPr>
          <p:cNvPr id="8" name="Text Placeholder 7">
            <a:extLst>
              <a:ext uri="{FF2B5EF4-FFF2-40B4-BE49-F238E27FC236}">
                <a16:creationId xmlns:a16="http://schemas.microsoft.com/office/drawing/2014/main" id="{2D320307-EB5E-2803-52AD-300301C58CC0}"/>
              </a:ext>
            </a:extLst>
          </p:cNvPr>
          <p:cNvSpPr>
            <a:spLocks noGrp="1"/>
          </p:cNvSpPr>
          <p:nvPr>
            <p:ph type="body" sz="quarter" idx="18"/>
          </p:nvPr>
        </p:nvSpPr>
        <p:spPr/>
        <p:txBody>
          <a:bodyPr/>
          <a:lstStyle/>
          <a:p>
            <a:r>
              <a:rPr lang="en-AU" dirty="0"/>
              <a:t>Scientific claims</a:t>
            </a:r>
          </a:p>
        </p:txBody>
      </p:sp>
      <p:sp>
        <p:nvSpPr>
          <p:cNvPr id="7" name="Text Placeholder 6">
            <a:extLst>
              <a:ext uri="{FF2B5EF4-FFF2-40B4-BE49-F238E27FC236}">
                <a16:creationId xmlns:a16="http://schemas.microsoft.com/office/drawing/2014/main" id="{7C6871EE-2000-83C3-7A4C-D7797AF15ED3}"/>
              </a:ext>
            </a:extLst>
          </p:cNvPr>
          <p:cNvSpPr>
            <a:spLocks noGrp="1"/>
          </p:cNvSpPr>
          <p:nvPr>
            <p:ph type="body" sz="quarter" idx="17"/>
          </p:nvPr>
        </p:nvSpPr>
        <p:spPr>
          <a:xfrm>
            <a:off x="360000" y="1917674"/>
            <a:ext cx="11484000" cy="4515436"/>
          </a:xfrm>
        </p:spPr>
        <p:txBody>
          <a:bodyPr/>
          <a:lstStyle/>
          <a:p>
            <a:r>
              <a:rPr lang="en-AU" sz="1800" dirty="0"/>
              <a:t>Which statement best describes a scientific claim?</a:t>
            </a:r>
          </a:p>
          <a:p>
            <a:pPr marL="457200" indent="-457200">
              <a:buAutoNum type="alphaUcPeriod"/>
            </a:pPr>
            <a:r>
              <a:rPr lang="en-AU" sz="1800" dirty="0"/>
              <a:t>An opinion that cannot be tested</a:t>
            </a:r>
          </a:p>
          <a:p>
            <a:pPr marL="457200" indent="-457200">
              <a:buAutoNum type="alphaUcPeriod"/>
            </a:pPr>
            <a:r>
              <a:rPr lang="en-AU" sz="1800" dirty="0"/>
              <a:t>A statement about the natural world that can be supported or challenged using evidence</a:t>
            </a:r>
          </a:p>
          <a:p>
            <a:pPr marL="457200" indent="-457200">
              <a:buAutoNum type="alphaUcPeriod"/>
            </a:pPr>
            <a:r>
              <a:rPr lang="en-AU" sz="1800" dirty="0"/>
              <a:t>A question a scientist wants to investigate</a:t>
            </a:r>
          </a:p>
          <a:p>
            <a:pPr marL="457200" indent="-457200">
              <a:buAutoNum type="alphaUcPeriod"/>
            </a:pPr>
            <a:r>
              <a:rPr lang="en-AU" sz="1800" dirty="0"/>
              <a:t>A list of observations collected during an experiment</a:t>
            </a:r>
          </a:p>
        </p:txBody>
      </p:sp>
    </p:spTree>
    <p:extLst>
      <p:ext uri="{BB962C8B-B14F-4D97-AF65-F5344CB8AC3E}">
        <p14:creationId xmlns:p14="http://schemas.microsoft.com/office/powerpoint/2010/main" val="97576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7">
                                            <p:txEl>
                                              <p:pRg st="2" end="2"/>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237F7-A2BA-48C3-F4FC-B3DE300FCD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C9E8FD-68F5-1621-5E40-EF215292801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60</a:t>
            </a:fld>
            <a:endParaRPr lang="en-AU"/>
          </a:p>
        </p:txBody>
      </p:sp>
      <p:sp>
        <p:nvSpPr>
          <p:cNvPr id="3" name="Title 2">
            <a:extLst>
              <a:ext uri="{FF2B5EF4-FFF2-40B4-BE49-F238E27FC236}">
                <a16:creationId xmlns:a16="http://schemas.microsoft.com/office/drawing/2014/main" id="{1E54CA19-B70E-DC10-BDAB-9E31F2E11774}"/>
              </a:ext>
            </a:extLst>
          </p:cNvPr>
          <p:cNvSpPr>
            <a:spLocks noGrp="1"/>
          </p:cNvSpPr>
          <p:nvPr>
            <p:ph type="title"/>
          </p:nvPr>
        </p:nvSpPr>
        <p:spPr/>
        <p:txBody>
          <a:bodyPr/>
          <a:lstStyle/>
          <a:p>
            <a:r>
              <a:rPr lang="en-AU" dirty="0"/>
              <a:t>1.5 What is a scientific argument?</a:t>
            </a:r>
          </a:p>
        </p:txBody>
      </p:sp>
      <p:sp>
        <p:nvSpPr>
          <p:cNvPr id="9" name="Rectangle 8">
            <a:extLst>
              <a:ext uri="{FF2B5EF4-FFF2-40B4-BE49-F238E27FC236}">
                <a16:creationId xmlns:a16="http://schemas.microsoft.com/office/drawing/2014/main" id="{C51C35CB-F9D0-0184-2C51-759175132F6B}"/>
              </a:ext>
            </a:extLst>
          </p:cNvPr>
          <p:cNvSpPr/>
          <p:nvPr/>
        </p:nvSpPr>
        <p:spPr>
          <a:xfrm>
            <a:off x="1771048" y="2107932"/>
            <a:ext cx="8884118" cy="294533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1800"/>
              <a:t>A </a:t>
            </a:r>
            <a:r>
              <a:rPr lang="en-AU" sz="1800" b="1"/>
              <a:t>scientific argument </a:t>
            </a:r>
            <a:r>
              <a:rPr lang="en-AU" sz="1800"/>
              <a:t>is a reasoned explanation that uses </a:t>
            </a:r>
            <a:r>
              <a:rPr lang="en-AU" sz="1800" b="1"/>
              <a:t>evidence</a:t>
            </a:r>
            <a:r>
              <a:rPr lang="en-AU" sz="1800"/>
              <a:t> from observations, experiments, or data to support a </a:t>
            </a:r>
            <a:r>
              <a:rPr lang="en-AU" sz="1800" b="1"/>
              <a:t>claim</a:t>
            </a:r>
            <a:r>
              <a:rPr lang="en-AU" sz="1800"/>
              <a:t>. </a:t>
            </a:r>
          </a:p>
          <a:p>
            <a:pPr algn="ctr">
              <a:lnSpc>
                <a:spcPct val="150000"/>
              </a:lnSpc>
            </a:pPr>
            <a:endParaRPr lang="en-AU" sz="1800"/>
          </a:p>
          <a:p>
            <a:pPr algn="ctr">
              <a:lnSpc>
                <a:spcPct val="150000"/>
              </a:lnSpc>
            </a:pPr>
            <a:r>
              <a:rPr lang="en-AU" sz="1800"/>
              <a:t>It explains </a:t>
            </a:r>
            <a:r>
              <a:rPr lang="en-AU" sz="1800" b="1"/>
              <a:t>why the evidence supports the claim</a:t>
            </a:r>
            <a:r>
              <a:rPr lang="en-AU" sz="1800"/>
              <a:t>, using scientific ideas, and may consider </a:t>
            </a:r>
            <a:r>
              <a:rPr lang="en-AU" sz="1800" b="1"/>
              <a:t>alternative explanations</a:t>
            </a:r>
            <a:r>
              <a:rPr lang="en-AU" sz="1800"/>
              <a:t>.</a:t>
            </a:r>
          </a:p>
        </p:txBody>
      </p:sp>
    </p:spTree>
    <p:extLst>
      <p:ext uri="{BB962C8B-B14F-4D97-AF65-F5344CB8AC3E}">
        <p14:creationId xmlns:p14="http://schemas.microsoft.com/office/powerpoint/2010/main" val="72937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5">
          <a:extLst>
            <a:ext uri="{FF2B5EF4-FFF2-40B4-BE49-F238E27FC236}">
              <a16:creationId xmlns:a16="http://schemas.microsoft.com/office/drawing/2014/main" id="{4242836F-3D6D-6E18-8AA5-71C0F054F11A}"/>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47F73CF8-64A7-CDAD-71EF-4B54401765AD}"/>
              </a:ext>
            </a:extLst>
          </p:cNvPr>
          <p:cNvSpPr txBox="1">
            <a:spLocks/>
          </p:cNvSpPr>
          <p:nvPr/>
        </p:nvSpPr>
        <p:spPr>
          <a:xfrm>
            <a:off x="0" y="147967"/>
            <a:ext cx="11484000" cy="545601"/>
          </a:xfrm>
          <a:prstGeom prst="rect">
            <a:avLst/>
          </a:prstGeom>
        </p:spPr>
        <p:txBody>
          <a:bodyPr spcFirstLastPara="1" vert="horz" wrap="square" lIns="91425" tIns="91425" rIns="91425" bIns="91425" rtlCol="0" anchor="b" anchorCtr="0">
            <a:normAutofit fontScale="47500" lnSpcReduction="20000"/>
          </a:bodyPr>
          <a:lstStyle>
            <a:lvl1pPr lvl="0" algn="ctr" defTabSz="914377" rtl="0" eaLnBrk="1" latinLnBrk="0" hangingPunct="1">
              <a:lnSpc>
                <a:spcPct val="90000"/>
              </a:lnSpc>
              <a:spcBef>
                <a:spcPts val="0"/>
              </a:spcBef>
              <a:spcAft>
                <a:spcPts val="0"/>
              </a:spcAft>
              <a:buSzPts val="5200"/>
              <a:buNone/>
              <a:defRPr sz="6933" kern="1200">
                <a:solidFill>
                  <a:schemeClr val="tx1"/>
                </a:solidFill>
                <a:latin typeface="+mj-lt"/>
                <a:ea typeface="+mj-ea"/>
                <a:cs typeface="Arial" panose="020B0604020202020204" pitchFamily="34" charset="0"/>
              </a:defRPr>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pPr marL="0" marR="0" lvl="0" indent="0" algn="l" defTabSz="914377" rtl="0" eaLnBrk="1" fontAlgn="auto" latinLnBrk="0" hangingPunct="1">
              <a:lnSpc>
                <a:spcPct val="90000"/>
              </a:lnSpc>
              <a:spcBef>
                <a:spcPts val="0"/>
              </a:spcBef>
              <a:spcAft>
                <a:spcPts val="0"/>
              </a:spcAft>
              <a:buClrTx/>
              <a:buSzPts val="5200"/>
              <a:buFontTx/>
              <a:buNone/>
              <a:tabLst/>
              <a:defRPr/>
            </a:pPr>
            <a:r>
              <a:rPr kumimoji="0" lang="en-AU" sz="6933" b="0" i="0" u="none" strike="noStrike" kern="1200" cap="none" spc="0" normalizeH="0" baseline="0" noProof="0" dirty="0">
                <a:ln>
                  <a:noFill/>
                </a:ln>
                <a:solidFill>
                  <a:schemeClr val="accent1"/>
                </a:solidFill>
                <a:effectLst/>
                <a:uLnTx/>
                <a:uFillTx/>
                <a:latin typeface="+mj-lt"/>
                <a:ea typeface="+mj-ea"/>
                <a:cs typeface="Arial" panose="020B0604020202020204" pitchFamily="34" charset="0"/>
              </a:rPr>
              <a:t>1.5 Claim–Evidence–Reasoning (CER)</a:t>
            </a:r>
          </a:p>
        </p:txBody>
      </p:sp>
      <p:pic>
        <p:nvPicPr>
          <p:cNvPr id="77" name="Google Shape;77;p15" descr="The CER scaffold.">
            <a:extLst>
              <a:ext uri="{FF2B5EF4-FFF2-40B4-BE49-F238E27FC236}">
                <a16:creationId xmlns:a16="http://schemas.microsoft.com/office/drawing/2014/main" id="{07789C36-0D8B-69FF-B692-50BBF9BA6AE9}"/>
              </a:ext>
            </a:extLst>
          </p:cNvPr>
          <p:cNvPicPr preferRelativeResize="0"/>
          <p:nvPr/>
        </p:nvPicPr>
        <p:blipFill>
          <a:blip r:embed="rId3">
            <a:alphaModFix/>
          </a:blip>
          <a:stretch>
            <a:fillRect/>
          </a:stretch>
        </p:blipFill>
        <p:spPr>
          <a:xfrm>
            <a:off x="79251" y="775600"/>
            <a:ext cx="12033499" cy="6044899"/>
          </a:xfrm>
          <a:prstGeom prst="rect">
            <a:avLst/>
          </a:prstGeom>
          <a:noFill/>
          <a:ln>
            <a:noFill/>
          </a:ln>
        </p:spPr>
      </p:pic>
      <p:sp>
        <p:nvSpPr>
          <p:cNvPr id="80" name="Google Shape;80;p15">
            <a:extLst>
              <a:ext uri="{FF2B5EF4-FFF2-40B4-BE49-F238E27FC236}">
                <a16:creationId xmlns:a16="http://schemas.microsoft.com/office/drawing/2014/main" id="{6A8B0B61-ED73-0BB7-3B43-1796CE2EECAB}"/>
              </a:ext>
            </a:extLst>
          </p:cNvPr>
          <p:cNvSpPr txBox="1">
            <a:spLocks noGrp="1"/>
          </p:cNvSpPr>
          <p:nvPr>
            <p:ph type="title" idx="4294967295"/>
          </p:nvPr>
        </p:nvSpPr>
        <p:spPr>
          <a:xfrm>
            <a:off x="354233" y="2958867"/>
            <a:ext cx="3656400" cy="3506800"/>
          </a:xfrm>
          <a:prstGeom prst="rect">
            <a:avLst/>
          </a:prstGeom>
          <a:noFill/>
          <a:ln>
            <a:noFill/>
            <a:prstDash/>
          </a:ln>
          <a:effectLst/>
        </p:spPr>
        <p:txBody>
          <a:bodyPr rot="0" spcFirstLastPara="1" vertOverflow="overflow" horzOverflow="overflow" vert="horz" wrap="square" lIns="121900" tIns="121900" rIns="121900" bIns="121900" numCol="1" spcCol="0" rtlCol="0" fromWordArt="0" anchor="t" anchorCtr="0" forceAA="0" compatLnSpc="1">
            <a:prstTxWarp prst="textNoShape">
              <a:avLst/>
            </a:prstTxWarp>
            <a:no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chemeClr val="tx1"/>
                </a:solidFill>
                <a:effectLst/>
                <a:uLnTx/>
                <a:uFillTx/>
                <a:latin typeface="+mn-lt"/>
                <a:ea typeface="+mn-ea"/>
                <a:cs typeface="+mn-cs"/>
              </a:rPr>
              <a:t>Plants grow better in nutrient-rich soil.</a:t>
            </a:r>
          </a:p>
        </p:txBody>
      </p:sp>
      <p:sp>
        <p:nvSpPr>
          <p:cNvPr id="81" name="Google Shape;81;p15">
            <a:extLst>
              <a:ext uri="{FF2B5EF4-FFF2-40B4-BE49-F238E27FC236}">
                <a16:creationId xmlns:a16="http://schemas.microsoft.com/office/drawing/2014/main" id="{D77862FC-3417-AD44-2BE9-53E8DF1FFF5B}"/>
              </a:ext>
            </a:extLst>
          </p:cNvPr>
          <p:cNvSpPr txBox="1"/>
          <p:nvPr/>
        </p:nvSpPr>
        <p:spPr>
          <a:xfrm>
            <a:off x="4057500" y="2958867"/>
            <a:ext cx="3897600" cy="3506800"/>
          </a:xfrm>
          <a:prstGeom prst="rect">
            <a:avLst/>
          </a:prstGeom>
          <a:noFill/>
          <a:ln>
            <a:noFill/>
          </a:ln>
        </p:spPr>
        <p:txBody>
          <a:bodyPr spcFirstLastPara="1" wrap="square" lIns="121900" tIns="121900" rIns="121900" bIns="121900" anchor="t" anchorCtr="0">
            <a:noAutofit/>
          </a:bodyPr>
          <a:lstStyle/>
          <a:p>
            <a:r>
              <a:rPr lang="en" sz="1800" dirty="0"/>
              <a:t>In an experiment, plants grown in potting mix grew 15cm tall on average, while plants grown in sandy soil only grew 8 cm tall over the same time.</a:t>
            </a:r>
            <a:endParaRPr sz="1800" dirty="0"/>
          </a:p>
        </p:txBody>
      </p:sp>
      <p:sp>
        <p:nvSpPr>
          <p:cNvPr id="82" name="Google Shape;82;p15">
            <a:extLst>
              <a:ext uri="{FF2B5EF4-FFF2-40B4-BE49-F238E27FC236}">
                <a16:creationId xmlns:a16="http://schemas.microsoft.com/office/drawing/2014/main" id="{6D768153-A55C-614C-4080-F02AD78693CD}"/>
              </a:ext>
            </a:extLst>
          </p:cNvPr>
          <p:cNvSpPr txBox="1"/>
          <p:nvPr/>
        </p:nvSpPr>
        <p:spPr>
          <a:xfrm>
            <a:off x="7975300" y="2958867"/>
            <a:ext cx="3623200" cy="3506800"/>
          </a:xfrm>
          <a:prstGeom prst="rect">
            <a:avLst/>
          </a:prstGeom>
          <a:noFill/>
          <a:ln>
            <a:noFill/>
          </a:ln>
        </p:spPr>
        <p:txBody>
          <a:bodyPr spcFirstLastPara="1" wrap="square" lIns="121900" tIns="121900" rIns="121900" bIns="121900" anchor="t" anchorCtr="0">
            <a:noAutofit/>
          </a:bodyPr>
          <a:lstStyle/>
          <a:p>
            <a:r>
              <a:rPr lang="en" sz="1800" dirty="0"/>
              <a:t>Different types of soil contain varying amounts of nutrients. Nutrient-rich soil such as potting mix contains more essential nutrients and retains water better than sandy soil. The plants in nutrient-rich soil grew taller because they had better access to nutrients and water needed for growth.</a:t>
            </a:r>
            <a:endParaRPr sz="1800" dirty="0"/>
          </a:p>
        </p:txBody>
      </p:sp>
      <p:sp>
        <p:nvSpPr>
          <p:cNvPr id="3" name="Rectangle: Rounded Corners 2">
            <a:extLst>
              <a:ext uri="{FF2B5EF4-FFF2-40B4-BE49-F238E27FC236}">
                <a16:creationId xmlns:a16="http://schemas.microsoft.com/office/drawing/2014/main" id="{AA5AFF7F-FAD1-FC33-7AC4-9E823B789AEE}"/>
              </a:ext>
            </a:extLst>
          </p:cNvPr>
          <p:cNvSpPr/>
          <p:nvPr/>
        </p:nvSpPr>
        <p:spPr>
          <a:xfrm>
            <a:off x="532015" y="4605251"/>
            <a:ext cx="7099069" cy="19424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dirty="0"/>
              <a:t>In Data Science 2 we are going deeper to ensure that we incorporate multiple sources of valid evidence in our scientific arguments.</a:t>
            </a:r>
          </a:p>
        </p:txBody>
      </p:sp>
    </p:spTree>
    <p:extLst>
      <p:ext uri="{BB962C8B-B14F-4D97-AF65-F5344CB8AC3E}">
        <p14:creationId xmlns:p14="http://schemas.microsoft.com/office/powerpoint/2010/main" val="231158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8B9E76-D3A9-E1BD-FAD0-C8B4C01BD07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62</a:t>
            </a:fld>
            <a:endParaRPr lang="en-AU"/>
          </a:p>
        </p:txBody>
      </p:sp>
      <p:sp>
        <p:nvSpPr>
          <p:cNvPr id="3" name="Title 2">
            <a:extLst>
              <a:ext uri="{FF2B5EF4-FFF2-40B4-BE49-F238E27FC236}">
                <a16:creationId xmlns:a16="http://schemas.microsoft.com/office/drawing/2014/main" id="{D57F3FAA-0C4E-D681-B814-7B4F79147635}"/>
              </a:ext>
            </a:extLst>
          </p:cNvPr>
          <p:cNvSpPr>
            <a:spLocks noGrp="1"/>
          </p:cNvSpPr>
          <p:nvPr>
            <p:ph type="title"/>
          </p:nvPr>
        </p:nvSpPr>
        <p:spPr>
          <a:xfrm>
            <a:off x="0" y="-660278"/>
            <a:ext cx="11484000" cy="545601"/>
          </a:xfrm>
        </p:spPr>
        <p:txBody>
          <a:bodyPr/>
          <a:lstStyle/>
          <a:p>
            <a:r>
              <a:rPr lang="en-AU" dirty="0"/>
              <a:t>1.5 Scientific arguments</a:t>
            </a:r>
          </a:p>
        </p:txBody>
      </p:sp>
      <p:pic>
        <p:nvPicPr>
          <p:cNvPr id="5" name="Picture 4" descr="Image shows features of a scientific argument in the form of a scientific poster">
            <a:extLst>
              <a:ext uri="{FF2B5EF4-FFF2-40B4-BE49-F238E27FC236}">
                <a16:creationId xmlns:a16="http://schemas.microsoft.com/office/drawing/2014/main" id="{F8B59A92-0B10-2363-65DA-73A9D1BD800B}"/>
              </a:ext>
            </a:extLst>
          </p:cNvPr>
          <p:cNvPicPr>
            <a:picLocks noChangeAspect="1"/>
          </p:cNvPicPr>
          <p:nvPr/>
        </p:nvPicPr>
        <p:blipFill>
          <a:blip r:embed="rId3"/>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AE76183-4F82-F7AB-A530-F15C01EE7E7C}"/>
              </a:ext>
            </a:extLst>
          </p:cNvPr>
          <p:cNvSpPr txBox="1"/>
          <p:nvPr/>
        </p:nvSpPr>
        <p:spPr>
          <a:xfrm>
            <a:off x="0" y="6634206"/>
            <a:ext cx="10046287" cy="276999"/>
          </a:xfrm>
          <a:prstGeom prst="rect">
            <a:avLst/>
          </a:prstGeom>
          <a:noFill/>
        </p:spPr>
        <p:txBody>
          <a:bodyPr wrap="square">
            <a:spAutoFit/>
          </a:bodyPr>
          <a:lstStyle/>
          <a:p>
            <a:r>
              <a:rPr lang="en-AU" sz="1200" b="0" i="0">
                <a:solidFill>
                  <a:schemeClr val="bg1"/>
                </a:solidFill>
                <a:effectLst/>
              </a:rPr>
              <a:t>Images from Canva used in accordance with the Canva for Education licence for educational, non-commercial purposes. </a:t>
            </a:r>
            <a:endParaRPr lang="en-AU" sz="1200">
              <a:solidFill>
                <a:schemeClr val="bg1"/>
              </a:solidFill>
            </a:endParaRPr>
          </a:p>
        </p:txBody>
      </p:sp>
    </p:spTree>
    <p:extLst>
      <p:ext uri="{BB962C8B-B14F-4D97-AF65-F5344CB8AC3E}">
        <p14:creationId xmlns:p14="http://schemas.microsoft.com/office/powerpoint/2010/main" val="204216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C2CED-5BFC-8C46-7DD2-4A67C2843B7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DA59705-2D08-66E4-8D02-EAF72DF02629}"/>
              </a:ext>
            </a:extLst>
          </p:cNvPr>
          <p:cNvSpPr>
            <a:spLocks noGrp="1"/>
          </p:cNvSpPr>
          <p:nvPr>
            <p:ph type="ctrTitle"/>
          </p:nvPr>
        </p:nvSpPr>
        <p:spPr/>
        <p:txBody>
          <a:bodyPr/>
          <a:lstStyle/>
          <a:p>
            <a:r>
              <a:rPr lang="en-AU" b="1">
                <a:latin typeface="+mj-lt"/>
                <a:cs typeface="Arial"/>
              </a:rPr>
              <a:t>Essential question 2</a:t>
            </a:r>
            <a:endParaRPr lang="en-AU" sz="2800">
              <a:latin typeface="+mj-lt"/>
            </a:endParaRPr>
          </a:p>
        </p:txBody>
      </p:sp>
      <p:sp>
        <p:nvSpPr>
          <p:cNvPr id="3" name="TextBox 2">
            <a:extLst>
              <a:ext uri="{FF2B5EF4-FFF2-40B4-BE49-F238E27FC236}">
                <a16:creationId xmlns:a16="http://schemas.microsoft.com/office/drawing/2014/main" id="{637EF6D5-9318-78ED-CD7F-BA96AF2CB6E5}"/>
              </a:ext>
            </a:extLst>
          </p:cNvPr>
          <p:cNvSpPr txBox="1"/>
          <p:nvPr/>
        </p:nvSpPr>
        <p:spPr>
          <a:xfrm>
            <a:off x="540000" y="4868562"/>
            <a:ext cx="9727095" cy="2308324"/>
          </a:xfrm>
          <a:prstGeom prst="rect">
            <a:avLst/>
          </a:prstGeom>
          <a:noFill/>
        </p:spPr>
        <p:txBody>
          <a:bodyPr wrap="square">
            <a:spAutoFit/>
          </a:bodyPr>
          <a:lstStyle/>
          <a:p>
            <a:r>
              <a:rPr lang="en-AU" sz="3600">
                <a:solidFill>
                  <a:schemeClr val="accent4"/>
                </a:solidFill>
                <a:latin typeface="+mj-lt"/>
                <a:cs typeface="Arial"/>
              </a:rPr>
              <a:t>How do we analyse large datasets to support scientific investigations?</a:t>
            </a:r>
            <a:br>
              <a:rPr lang="en-AU" sz="3600">
                <a:solidFill>
                  <a:schemeClr val="accent4"/>
                </a:solidFill>
                <a:latin typeface="+mj-lt"/>
                <a:cs typeface="Arial"/>
              </a:rPr>
            </a:br>
            <a:br>
              <a:rPr lang="en-AU" sz="3600">
                <a:solidFill>
                  <a:schemeClr val="accent4"/>
                </a:solidFill>
                <a:latin typeface="+mj-lt"/>
                <a:cs typeface="Arial"/>
              </a:rPr>
            </a:br>
            <a:endParaRPr lang="en-AU" sz="3600">
              <a:solidFill>
                <a:schemeClr val="accent4"/>
              </a:solidFill>
              <a:latin typeface="+mj-lt"/>
            </a:endParaRPr>
          </a:p>
        </p:txBody>
      </p:sp>
    </p:spTree>
    <p:extLst>
      <p:ext uri="{BB962C8B-B14F-4D97-AF65-F5344CB8AC3E}">
        <p14:creationId xmlns:p14="http://schemas.microsoft.com/office/powerpoint/2010/main" val="1528108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B3AD4-E683-4A3A-AAB2-9CE1F992AC9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7ED040-7F9B-9E88-1E09-5949136AAAC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64</a:t>
            </a:fld>
            <a:endParaRPr lang="en-AU"/>
          </a:p>
        </p:txBody>
      </p:sp>
      <p:sp>
        <p:nvSpPr>
          <p:cNvPr id="5" name="Title 4">
            <a:extLst>
              <a:ext uri="{FF2B5EF4-FFF2-40B4-BE49-F238E27FC236}">
                <a16:creationId xmlns:a16="http://schemas.microsoft.com/office/drawing/2014/main" id="{C3607655-4D9E-CA9D-6E66-AB13355F9AB2}"/>
              </a:ext>
            </a:extLst>
          </p:cNvPr>
          <p:cNvSpPr>
            <a:spLocks noGrp="1"/>
          </p:cNvSpPr>
          <p:nvPr>
            <p:ph type="title"/>
          </p:nvPr>
        </p:nvSpPr>
        <p:spPr/>
        <p:txBody>
          <a:bodyPr/>
          <a:lstStyle/>
          <a:p>
            <a:r>
              <a:rPr lang="en-AU">
                <a:cs typeface="Arial"/>
              </a:rPr>
              <a:t>2.1 Large datasets</a:t>
            </a:r>
          </a:p>
        </p:txBody>
      </p:sp>
      <p:sp>
        <p:nvSpPr>
          <p:cNvPr id="6" name="Text Placeholder 5">
            <a:extLst>
              <a:ext uri="{FF2B5EF4-FFF2-40B4-BE49-F238E27FC236}">
                <a16:creationId xmlns:a16="http://schemas.microsoft.com/office/drawing/2014/main" id="{03C1D795-D68B-F105-7371-0896639CD71F}"/>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66844E6D-DDDB-7364-9E81-B3AF914B2407}"/>
              </a:ext>
            </a:extLst>
          </p:cNvPr>
          <p:cNvGraphicFramePr>
            <a:graphicFrameLocks noGrp="1"/>
          </p:cNvGraphicFramePr>
          <p:nvPr>
            <p:extLst>
              <p:ext uri="{D42A27DB-BD31-4B8C-83A1-F6EECF244321}">
                <p14:modId xmlns:p14="http://schemas.microsoft.com/office/powerpoint/2010/main" val="2814723175"/>
              </p:ext>
            </p:extLst>
          </p:nvPr>
        </p:nvGraphicFramePr>
        <p:xfrm>
          <a:off x="287652" y="1769242"/>
          <a:ext cx="11496000" cy="4349500"/>
        </p:xfrm>
        <a:graphic>
          <a:graphicData uri="http://schemas.openxmlformats.org/drawingml/2006/table">
            <a:tbl>
              <a:tblPr firstRow="1">
                <a:tableStyleId>{B301B821-A1FF-4177-AEE7-76D212191A09}</a:tableStyleId>
              </a:tblPr>
              <a:tblGrid>
                <a:gridCol w="5517391">
                  <a:extLst>
                    <a:ext uri="{9D8B030D-6E8A-4147-A177-3AD203B41FA5}">
                      <a16:colId xmlns:a16="http://schemas.microsoft.com/office/drawing/2014/main" val="3623447875"/>
                    </a:ext>
                  </a:extLst>
                </a:gridCol>
                <a:gridCol w="5978609">
                  <a:extLst>
                    <a:ext uri="{9D8B030D-6E8A-4147-A177-3AD203B41FA5}">
                      <a16:colId xmlns:a16="http://schemas.microsoft.com/office/drawing/2014/main" val="3573327086"/>
                    </a:ext>
                  </a:extLst>
                </a:gridCol>
              </a:tblGrid>
              <a:tr h="378787">
                <a:tc>
                  <a:txBody>
                    <a:bodyPr/>
                    <a:lstStyle/>
                    <a:p>
                      <a:pPr>
                        <a:lnSpc>
                          <a:spcPct val="150000"/>
                        </a:lnSpc>
                      </a:pPr>
                      <a:r>
                        <a:rPr lang="en-AU" sz="1800" dirty="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pPr>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3897380">
                <a:tc>
                  <a:txBody>
                    <a:bodyPr/>
                    <a:lstStyle/>
                    <a:p>
                      <a:pPr marL="285750" indent="-28575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to describe how large data sets are used to investigate questions and claims.</a:t>
                      </a:r>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define a large dataset and provide examples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outline the features and benefits of using large datasets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outline methods of collection and the uses and applications of large datasets.</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bl>
          </a:graphicData>
        </a:graphic>
      </p:graphicFrame>
    </p:spTree>
    <p:extLst>
      <p:ext uri="{BB962C8B-B14F-4D97-AF65-F5344CB8AC3E}">
        <p14:creationId xmlns:p14="http://schemas.microsoft.com/office/powerpoint/2010/main" val="27821343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F2206D-A311-F4CE-E80E-254FD715688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65</a:t>
            </a:fld>
            <a:endParaRPr lang="en-AU"/>
          </a:p>
        </p:txBody>
      </p:sp>
      <p:sp>
        <p:nvSpPr>
          <p:cNvPr id="6" name="Title 5">
            <a:extLst>
              <a:ext uri="{FF2B5EF4-FFF2-40B4-BE49-F238E27FC236}">
                <a16:creationId xmlns:a16="http://schemas.microsoft.com/office/drawing/2014/main" id="{C61FFF3C-C5E5-258F-3A40-EF1A626BA6F8}"/>
              </a:ext>
            </a:extLst>
          </p:cNvPr>
          <p:cNvSpPr>
            <a:spLocks noGrp="1"/>
          </p:cNvSpPr>
          <p:nvPr>
            <p:ph type="title"/>
          </p:nvPr>
        </p:nvSpPr>
        <p:spPr/>
        <p:txBody>
          <a:bodyPr/>
          <a:lstStyle/>
          <a:p>
            <a:r>
              <a:rPr lang="en-AU" dirty="0"/>
              <a:t>2.1 Check for understanding 1</a:t>
            </a:r>
          </a:p>
        </p:txBody>
      </p:sp>
      <p:sp>
        <p:nvSpPr>
          <p:cNvPr id="8" name="Text Placeholder 7">
            <a:extLst>
              <a:ext uri="{FF2B5EF4-FFF2-40B4-BE49-F238E27FC236}">
                <a16:creationId xmlns:a16="http://schemas.microsoft.com/office/drawing/2014/main" id="{1DB8AF9F-8E5A-6145-D158-F9E2D12F6295}"/>
              </a:ext>
            </a:extLst>
          </p:cNvPr>
          <p:cNvSpPr>
            <a:spLocks noGrp="1"/>
          </p:cNvSpPr>
          <p:nvPr>
            <p:ph type="body" sz="quarter" idx="18"/>
          </p:nvPr>
        </p:nvSpPr>
        <p:spPr/>
        <p:txBody>
          <a:bodyPr/>
          <a:lstStyle/>
          <a:p>
            <a:r>
              <a:rPr lang="en-AU" dirty="0"/>
              <a:t>Datasets</a:t>
            </a:r>
          </a:p>
        </p:txBody>
      </p:sp>
      <p:sp>
        <p:nvSpPr>
          <p:cNvPr id="7" name="Text Placeholder 6">
            <a:extLst>
              <a:ext uri="{FF2B5EF4-FFF2-40B4-BE49-F238E27FC236}">
                <a16:creationId xmlns:a16="http://schemas.microsoft.com/office/drawing/2014/main" id="{EE0806F9-7D42-7F0E-93CB-A5FD8601D823}"/>
              </a:ext>
            </a:extLst>
          </p:cNvPr>
          <p:cNvSpPr>
            <a:spLocks noGrp="1"/>
          </p:cNvSpPr>
          <p:nvPr>
            <p:ph type="body" sz="quarter" idx="17"/>
          </p:nvPr>
        </p:nvSpPr>
        <p:spPr/>
        <p:txBody>
          <a:bodyPr/>
          <a:lstStyle/>
          <a:p>
            <a:r>
              <a:rPr lang="en-AU" sz="1800" b="1" dirty="0"/>
              <a:t>Which statement best describes a dataset?</a:t>
            </a:r>
          </a:p>
          <a:p>
            <a:pPr marL="457200" indent="-457200">
              <a:buFont typeface="+mj-lt"/>
              <a:buAutoNum type="alphaUcPeriod"/>
            </a:pPr>
            <a:r>
              <a:rPr lang="en-AU" sz="1800" dirty="0"/>
              <a:t>a single measurement taken during an investigation, such as the temperature of a beaker at one point in time.</a:t>
            </a:r>
          </a:p>
          <a:p>
            <a:pPr marL="457200" indent="-457200">
              <a:buFont typeface="+mj-lt"/>
              <a:buAutoNum type="alphaUcPeriod"/>
            </a:pPr>
            <a:r>
              <a:rPr lang="en-AU" sz="1800" dirty="0"/>
              <a:t>a set of instructions for a computer to follow when processing data.</a:t>
            </a:r>
          </a:p>
          <a:p>
            <a:pPr marL="457200" indent="-457200">
              <a:buFont typeface="+mj-lt"/>
              <a:buAutoNum type="alphaUcPeriod"/>
            </a:pPr>
            <a:r>
              <a:rPr lang="en-AU" sz="1800" dirty="0"/>
              <a:t>a collection of related data values typically organised in a specific format such as tables, graphs and spreadsheets for easy retrieval and analysis.</a:t>
            </a:r>
          </a:p>
          <a:p>
            <a:pPr marL="457200" indent="-457200">
              <a:buFont typeface="+mj-lt"/>
              <a:buAutoNum type="alphaUcPeriod"/>
            </a:pPr>
            <a:r>
              <a:rPr lang="en-AU" sz="1800" dirty="0"/>
              <a:t>a simplified representation of a system or phenomenon, such as a diagram of the water cycle.</a:t>
            </a:r>
          </a:p>
          <a:p>
            <a:pPr marL="457200" indent="-457200">
              <a:buAutoNum type="alphaUcPeriod"/>
            </a:pPr>
            <a:endParaRPr lang="en-AU" sz="1800" dirty="0"/>
          </a:p>
        </p:txBody>
      </p:sp>
    </p:spTree>
    <p:extLst>
      <p:ext uri="{BB962C8B-B14F-4D97-AF65-F5344CB8AC3E}">
        <p14:creationId xmlns:p14="http://schemas.microsoft.com/office/powerpoint/2010/main" val="270391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7">
                                            <p:txEl>
                                              <p:pRg st="3" end="3"/>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727346-5EAC-C40A-C687-0B54A3A7194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66</a:t>
            </a:fld>
            <a:endParaRPr lang="en-AU"/>
          </a:p>
        </p:txBody>
      </p:sp>
      <p:sp>
        <p:nvSpPr>
          <p:cNvPr id="3" name="Title 2">
            <a:extLst>
              <a:ext uri="{FF2B5EF4-FFF2-40B4-BE49-F238E27FC236}">
                <a16:creationId xmlns:a16="http://schemas.microsoft.com/office/drawing/2014/main" id="{07B4E790-724A-1142-1313-0B7934ED2C35}"/>
              </a:ext>
            </a:extLst>
          </p:cNvPr>
          <p:cNvSpPr>
            <a:spLocks noGrp="1"/>
          </p:cNvSpPr>
          <p:nvPr>
            <p:ph type="title"/>
          </p:nvPr>
        </p:nvSpPr>
        <p:spPr/>
        <p:txBody>
          <a:bodyPr/>
          <a:lstStyle/>
          <a:p>
            <a:r>
              <a:rPr lang="en-AU"/>
              <a:t>2.1 How much data is enough?</a:t>
            </a:r>
          </a:p>
        </p:txBody>
      </p:sp>
      <p:sp>
        <p:nvSpPr>
          <p:cNvPr id="4" name="Text Placeholder 3">
            <a:extLst>
              <a:ext uri="{FF2B5EF4-FFF2-40B4-BE49-F238E27FC236}">
                <a16:creationId xmlns:a16="http://schemas.microsoft.com/office/drawing/2014/main" id="{A2E8AF7A-CFF6-E9AC-6D78-767E4565B21A}"/>
              </a:ext>
            </a:extLst>
          </p:cNvPr>
          <p:cNvSpPr>
            <a:spLocks noGrp="1"/>
          </p:cNvSpPr>
          <p:nvPr>
            <p:ph type="body" sz="quarter" idx="18"/>
          </p:nvPr>
        </p:nvSpPr>
        <p:spPr/>
        <p:txBody>
          <a:bodyPr/>
          <a:lstStyle/>
          <a:p>
            <a:r>
              <a:rPr lang="en-AU"/>
              <a:t>Consider the following questions…</a:t>
            </a:r>
          </a:p>
        </p:txBody>
      </p:sp>
      <p:sp>
        <p:nvSpPr>
          <p:cNvPr id="5" name="Text Placeholder 4">
            <a:extLst>
              <a:ext uri="{FF2B5EF4-FFF2-40B4-BE49-F238E27FC236}">
                <a16:creationId xmlns:a16="http://schemas.microsoft.com/office/drawing/2014/main" id="{57FB4A46-8F3D-64E6-FA0A-B2A4F5AB4591}"/>
              </a:ext>
            </a:extLst>
          </p:cNvPr>
          <p:cNvSpPr>
            <a:spLocks noGrp="1"/>
          </p:cNvSpPr>
          <p:nvPr>
            <p:ph type="body" sz="quarter" idx="17"/>
          </p:nvPr>
        </p:nvSpPr>
        <p:spPr/>
        <p:txBody>
          <a:bodyPr/>
          <a:lstStyle/>
          <a:p>
            <a:r>
              <a:rPr lang="en-AU" sz="1800"/>
              <a:t>Would you trust a weather forecast based on data from 3 days?</a:t>
            </a:r>
          </a:p>
          <a:p>
            <a:r>
              <a:rPr lang="en-AU" sz="1800"/>
              <a:t>Would you trust a climate trend based on data from 30 years?</a:t>
            </a:r>
          </a:p>
          <a:p>
            <a:r>
              <a:rPr lang="en-AU" sz="1800"/>
              <a:t>Would you trust a medical study based on study with 5 people?</a:t>
            </a:r>
          </a:p>
          <a:p>
            <a:r>
              <a:rPr lang="en-AU" sz="1800"/>
              <a:t>Would you trust a study based on 50000 people?</a:t>
            </a:r>
          </a:p>
        </p:txBody>
      </p:sp>
    </p:spTree>
    <p:extLst>
      <p:ext uri="{BB962C8B-B14F-4D97-AF65-F5344CB8AC3E}">
        <p14:creationId xmlns:p14="http://schemas.microsoft.com/office/powerpoint/2010/main" val="236272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C64E78-6DAE-005C-AA1C-4845B3B475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67</a:t>
            </a:fld>
            <a:endParaRPr lang="en-AU"/>
          </a:p>
        </p:txBody>
      </p:sp>
      <p:sp>
        <p:nvSpPr>
          <p:cNvPr id="6" name="Title 5">
            <a:extLst>
              <a:ext uri="{FF2B5EF4-FFF2-40B4-BE49-F238E27FC236}">
                <a16:creationId xmlns:a16="http://schemas.microsoft.com/office/drawing/2014/main" id="{30199980-FD8A-F65C-CA1C-477E968F2D04}"/>
              </a:ext>
            </a:extLst>
          </p:cNvPr>
          <p:cNvSpPr>
            <a:spLocks noGrp="1"/>
          </p:cNvSpPr>
          <p:nvPr>
            <p:ph type="title"/>
          </p:nvPr>
        </p:nvSpPr>
        <p:spPr>
          <a:xfrm>
            <a:off x="188550" y="263738"/>
            <a:ext cx="11484000" cy="545601"/>
          </a:xfrm>
        </p:spPr>
        <p:txBody>
          <a:bodyPr/>
          <a:lstStyle/>
          <a:p>
            <a:r>
              <a:rPr lang="en-AU" dirty="0"/>
              <a:t>2.1 Defining large dataset</a:t>
            </a:r>
          </a:p>
        </p:txBody>
      </p:sp>
      <p:sp>
        <p:nvSpPr>
          <p:cNvPr id="8" name="Content Placeholder 7">
            <a:extLst>
              <a:ext uri="{FF2B5EF4-FFF2-40B4-BE49-F238E27FC236}">
                <a16:creationId xmlns:a16="http://schemas.microsoft.com/office/drawing/2014/main" id="{6F2ED32F-F1A9-FEFB-8366-8AC2AB0BBC6B}"/>
              </a:ext>
            </a:extLst>
          </p:cNvPr>
          <p:cNvSpPr>
            <a:spLocks noGrp="1"/>
          </p:cNvSpPr>
          <p:nvPr>
            <p:ph sz="quarter" idx="19"/>
          </p:nvPr>
        </p:nvSpPr>
        <p:spPr>
          <a:xfrm>
            <a:off x="359245" y="2589701"/>
            <a:ext cx="4786841" cy="2371700"/>
          </a:xfrm>
        </p:spPr>
        <p:txBody>
          <a:bodyPr/>
          <a:lstStyle/>
          <a:p>
            <a:r>
              <a:rPr lang="en-AU" sz="1800" b="1" dirty="0"/>
              <a:t>Large dataset: </a:t>
            </a:r>
            <a:r>
              <a:rPr lang="en-AU" sz="1800" dirty="0"/>
              <a:t>A dataset that must be of a size to be statistically reliable and require computational analysis to reveal patterns, trends and associations.</a:t>
            </a:r>
          </a:p>
        </p:txBody>
      </p:sp>
      <p:sp>
        <p:nvSpPr>
          <p:cNvPr id="13" name="TextBox 12">
            <a:extLst>
              <a:ext uri="{FF2B5EF4-FFF2-40B4-BE49-F238E27FC236}">
                <a16:creationId xmlns:a16="http://schemas.microsoft.com/office/drawing/2014/main" id="{9CC82917-A128-B533-FC63-6D3D25E56F91}"/>
              </a:ext>
              <a:ext uri="{C183D7F6-B498-43B3-948B-1728B52AA6E4}">
                <adec:decorative xmlns:adec="http://schemas.microsoft.com/office/drawing/2017/decorative" val="1"/>
              </a:ext>
            </a:extLst>
          </p:cNvPr>
          <p:cNvSpPr txBox="1"/>
          <p:nvPr/>
        </p:nvSpPr>
        <p:spPr>
          <a:xfrm>
            <a:off x="5431080" y="6536758"/>
            <a:ext cx="5923865" cy="246221"/>
          </a:xfrm>
          <a:prstGeom prst="rect">
            <a:avLst/>
          </a:prstGeom>
          <a:noFill/>
        </p:spPr>
        <p:txBody>
          <a:bodyPr wrap="square">
            <a:spAutoFit/>
          </a:bodyPr>
          <a:lstStyle/>
          <a:p>
            <a:r>
              <a:rPr lang="it-IT" sz="1000">
                <a:hlinkClick r:id="rId3"/>
              </a:rPr>
              <a:t>Climate Data Online: Dataset Discovery</a:t>
            </a:r>
            <a:r>
              <a:rPr lang="it-IT" sz="1000"/>
              <a:t> by NCEI, licensed under </a:t>
            </a:r>
            <a:r>
              <a:rPr lang="it-IT" sz="1000">
                <a:hlinkClick r:id="rId4"/>
              </a:rPr>
              <a:t>CC BY 4.0 </a:t>
            </a:r>
            <a:endParaRPr lang="en-AU" sz="1000"/>
          </a:p>
        </p:txBody>
      </p:sp>
      <p:pic>
        <p:nvPicPr>
          <p:cNvPr id="17" name="Picture Placeholder 16" descr="A screenshot of part of a large dataset">
            <a:extLst>
              <a:ext uri="{FF2B5EF4-FFF2-40B4-BE49-F238E27FC236}">
                <a16:creationId xmlns:a16="http://schemas.microsoft.com/office/drawing/2014/main" id="{4DA6A425-6659-37A3-A0BA-77E7A47A1DAC}"/>
              </a:ext>
            </a:extLst>
          </p:cNvPr>
          <p:cNvPicPr>
            <a:picLocks noGrp="1" noChangeAspect="1"/>
          </p:cNvPicPr>
          <p:nvPr>
            <p:ph type="pic" sz="quarter" idx="20"/>
          </p:nvPr>
        </p:nvPicPr>
        <p:blipFill rotWithShape="1">
          <a:blip r:embed="rId5">
            <a:extLst>
              <a:ext uri="{28A0092B-C50C-407E-A947-70E740481C1C}">
                <a14:useLocalDpi xmlns:a14="http://schemas.microsoft.com/office/drawing/2010/main"/>
              </a:ext>
            </a:extLst>
          </a:blip>
          <a:srcRect t="580" b="3298"/>
          <a:stretch>
            <a:fillRect/>
          </a:stretch>
        </p:blipFill>
        <p:spPr bwMode="auto">
          <a:xfrm>
            <a:off x="5431080" y="350717"/>
            <a:ext cx="6686670" cy="60158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1951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CFF759-9107-F480-C2AD-EA9BB386792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68</a:t>
            </a:fld>
            <a:endParaRPr lang="en-AU"/>
          </a:p>
        </p:txBody>
      </p:sp>
      <p:sp>
        <p:nvSpPr>
          <p:cNvPr id="3" name="Title 2">
            <a:extLst>
              <a:ext uri="{FF2B5EF4-FFF2-40B4-BE49-F238E27FC236}">
                <a16:creationId xmlns:a16="http://schemas.microsoft.com/office/drawing/2014/main" id="{A0B4F5F8-601B-5702-B9F1-7080B162F2AC}"/>
              </a:ext>
            </a:extLst>
          </p:cNvPr>
          <p:cNvSpPr>
            <a:spLocks noGrp="1"/>
          </p:cNvSpPr>
          <p:nvPr>
            <p:ph type="title"/>
          </p:nvPr>
        </p:nvSpPr>
        <p:spPr/>
        <p:txBody>
          <a:bodyPr/>
          <a:lstStyle/>
          <a:p>
            <a:r>
              <a:rPr lang="en-AU"/>
              <a:t>2.1 Features of large data sets</a:t>
            </a:r>
          </a:p>
        </p:txBody>
      </p:sp>
      <p:sp>
        <p:nvSpPr>
          <p:cNvPr id="5" name="Text Placeholder 4">
            <a:extLst>
              <a:ext uri="{FF2B5EF4-FFF2-40B4-BE49-F238E27FC236}">
                <a16:creationId xmlns:a16="http://schemas.microsoft.com/office/drawing/2014/main" id="{D2ADFEE9-33BD-EF6B-F4E1-5D2E7F6CCDC3}"/>
              </a:ext>
            </a:extLst>
          </p:cNvPr>
          <p:cNvSpPr>
            <a:spLocks noGrp="1"/>
          </p:cNvSpPr>
          <p:nvPr>
            <p:ph type="body" sz="quarter" idx="17"/>
          </p:nvPr>
        </p:nvSpPr>
        <p:spPr/>
        <p:txBody>
          <a:bodyPr/>
          <a:lstStyle/>
          <a:p>
            <a:pPr marL="342900" indent="-342900">
              <a:buFont typeface="Arial" panose="020B0604020202020204" pitchFamily="34" charset="0"/>
              <a:buChar char="•"/>
            </a:pPr>
            <a:r>
              <a:rPr lang="en-AU" sz="1800"/>
              <a:t>Many observations</a:t>
            </a:r>
          </a:p>
          <a:p>
            <a:pPr marL="342900" indent="-342900">
              <a:buFont typeface="Arial" panose="020B0604020202020204" pitchFamily="34" charset="0"/>
              <a:buChar char="•"/>
            </a:pPr>
            <a:r>
              <a:rPr lang="en-AU" sz="1800"/>
              <a:t>Collected over time and/or across many locations</a:t>
            </a:r>
          </a:p>
          <a:p>
            <a:pPr marL="342900" indent="-342900">
              <a:buFont typeface="Arial" panose="020B0604020202020204" pitchFamily="34" charset="0"/>
              <a:buChar char="•"/>
            </a:pPr>
            <a:r>
              <a:rPr lang="en-AU" sz="1800"/>
              <a:t>Multiple variables</a:t>
            </a:r>
          </a:p>
          <a:p>
            <a:pPr marL="342900" indent="-342900">
              <a:buFont typeface="Arial" panose="020B0604020202020204" pitchFamily="34" charset="0"/>
              <a:buChar char="•"/>
            </a:pPr>
            <a:r>
              <a:rPr lang="en-AU" sz="1800"/>
              <a:t>Representative of a larger population or system</a:t>
            </a:r>
          </a:p>
          <a:p>
            <a:pPr marL="342900" indent="-342900">
              <a:buFont typeface="Arial" panose="020B0604020202020204" pitchFamily="34" charset="0"/>
              <a:buChar char="•"/>
            </a:pPr>
            <a:r>
              <a:rPr lang="en-AU" sz="1800"/>
              <a:t>Organised and structured</a:t>
            </a:r>
          </a:p>
          <a:p>
            <a:pPr marL="342900" indent="-342900">
              <a:buFont typeface="Arial" panose="020B0604020202020204" pitchFamily="34" charset="0"/>
              <a:buChar char="•"/>
            </a:pPr>
            <a:r>
              <a:rPr lang="en-AU" sz="1800"/>
              <a:t>Suitable for statistical analysis</a:t>
            </a:r>
          </a:p>
        </p:txBody>
      </p:sp>
    </p:spTree>
    <p:extLst>
      <p:ext uri="{BB962C8B-B14F-4D97-AF65-F5344CB8AC3E}">
        <p14:creationId xmlns:p14="http://schemas.microsoft.com/office/powerpoint/2010/main" val="27555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432FC5-99FA-ADEB-42D5-0453D7BB9C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69</a:t>
            </a:fld>
            <a:endParaRPr lang="en-AU"/>
          </a:p>
        </p:txBody>
      </p:sp>
      <p:sp>
        <p:nvSpPr>
          <p:cNvPr id="3" name="Title 2">
            <a:extLst>
              <a:ext uri="{FF2B5EF4-FFF2-40B4-BE49-F238E27FC236}">
                <a16:creationId xmlns:a16="http://schemas.microsoft.com/office/drawing/2014/main" id="{9EF24140-5902-52B6-680E-4F94917C3486}"/>
              </a:ext>
            </a:extLst>
          </p:cNvPr>
          <p:cNvSpPr>
            <a:spLocks noGrp="1"/>
          </p:cNvSpPr>
          <p:nvPr>
            <p:ph type="title"/>
          </p:nvPr>
        </p:nvSpPr>
        <p:spPr/>
        <p:txBody>
          <a:bodyPr/>
          <a:lstStyle/>
          <a:p>
            <a:r>
              <a:rPr lang="en-AU"/>
              <a:t>2.1 Benefits of collecting and using large data sets</a:t>
            </a:r>
          </a:p>
        </p:txBody>
      </p:sp>
      <p:sp>
        <p:nvSpPr>
          <p:cNvPr id="5" name="Text Placeholder 4">
            <a:extLst>
              <a:ext uri="{FF2B5EF4-FFF2-40B4-BE49-F238E27FC236}">
                <a16:creationId xmlns:a16="http://schemas.microsoft.com/office/drawing/2014/main" id="{6FFD89DE-BB25-1BE6-43D4-735680F69A37}"/>
              </a:ext>
            </a:extLst>
          </p:cNvPr>
          <p:cNvSpPr>
            <a:spLocks noGrp="1"/>
          </p:cNvSpPr>
          <p:nvPr>
            <p:ph type="body" sz="quarter" idx="17"/>
          </p:nvPr>
        </p:nvSpPr>
        <p:spPr/>
        <p:txBody>
          <a:bodyPr/>
          <a:lstStyle/>
          <a:p>
            <a:pPr marL="342900" indent="-342900">
              <a:buFont typeface="Arial" panose="020B0604020202020204" pitchFamily="34" charset="0"/>
              <a:buChar char="•"/>
            </a:pPr>
            <a:r>
              <a:rPr lang="en-AU" sz="1800" dirty="0"/>
              <a:t>Reveal patterns and trends</a:t>
            </a:r>
          </a:p>
          <a:p>
            <a:pPr marL="342900" indent="-342900">
              <a:buFont typeface="Arial" panose="020B0604020202020204" pitchFamily="34" charset="0"/>
              <a:buChar char="•"/>
            </a:pPr>
            <a:r>
              <a:rPr lang="en-AU" sz="1800" dirty="0"/>
              <a:t>Provides stronger evidence</a:t>
            </a:r>
          </a:p>
          <a:p>
            <a:pPr marL="342900" indent="-342900">
              <a:buFont typeface="Arial" panose="020B0604020202020204" pitchFamily="34" charset="0"/>
              <a:buChar char="•"/>
            </a:pPr>
            <a:r>
              <a:rPr lang="en-AU" sz="1800" dirty="0"/>
              <a:t>Reduces the influence of unusual results</a:t>
            </a:r>
          </a:p>
          <a:p>
            <a:pPr marL="342900" indent="-342900">
              <a:buFont typeface="Arial" panose="020B0604020202020204" pitchFamily="34" charset="0"/>
              <a:buChar char="•"/>
            </a:pPr>
            <a:r>
              <a:rPr lang="en-AU" sz="1800" dirty="0"/>
              <a:t>Allows comparisons</a:t>
            </a:r>
          </a:p>
          <a:p>
            <a:pPr marL="342900" indent="-342900">
              <a:buFont typeface="Arial" panose="020B0604020202020204" pitchFamily="34" charset="0"/>
              <a:buChar char="•"/>
            </a:pPr>
            <a:r>
              <a:rPr lang="en-AU" sz="1800" dirty="0"/>
              <a:t>Supports statistical analysis</a:t>
            </a:r>
          </a:p>
          <a:p>
            <a:pPr marL="342900" indent="-342900">
              <a:buFont typeface="Arial" panose="020B0604020202020204" pitchFamily="34" charset="0"/>
              <a:buChar char="•"/>
            </a:pPr>
            <a:r>
              <a:rPr lang="en-AU" sz="1800" dirty="0"/>
              <a:t>Supports evidence-based decision making</a:t>
            </a:r>
          </a:p>
          <a:p>
            <a:pPr marL="342900" indent="-342900">
              <a:buFont typeface="Arial" panose="020B0604020202020204" pitchFamily="34" charset="0"/>
              <a:buChar char="•"/>
            </a:pPr>
            <a:r>
              <a:rPr lang="en-AU" sz="1800" dirty="0"/>
              <a:t>Enables predictions and forecasting</a:t>
            </a:r>
          </a:p>
        </p:txBody>
      </p:sp>
    </p:spTree>
    <p:extLst>
      <p:ext uri="{BB962C8B-B14F-4D97-AF65-F5344CB8AC3E}">
        <p14:creationId xmlns:p14="http://schemas.microsoft.com/office/powerpoint/2010/main" val="239516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24EA3F-EC72-2CE5-EF2D-1D18631AB31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70</a:t>
            </a:fld>
            <a:endParaRPr lang="en-AU"/>
          </a:p>
        </p:txBody>
      </p:sp>
      <p:sp>
        <p:nvSpPr>
          <p:cNvPr id="3" name="Title 2">
            <a:extLst>
              <a:ext uri="{FF2B5EF4-FFF2-40B4-BE49-F238E27FC236}">
                <a16:creationId xmlns:a16="http://schemas.microsoft.com/office/drawing/2014/main" id="{377258E4-DBD8-689A-AA1F-3D86F7D4026B}"/>
              </a:ext>
            </a:extLst>
          </p:cNvPr>
          <p:cNvSpPr>
            <a:spLocks noGrp="1"/>
          </p:cNvSpPr>
          <p:nvPr>
            <p:ph type="title"/>
          </p:nvPr>
        </p:nvSpPr>
        <p:spPr/>
        <p:txBody>
          <a:bodyPr/>
          <a:lstStyle/>
          <a:p>
            <a:r>
              <a:rPr lang="en-AU"/>
              <a:t>2.1 Uses of large datasets (1 of 5) </a:t>
            </a:r>
          </a:p>
        </p:txBody>
      </p:sp>
      <p:sp>
        <p:nvSpPr>
          <p:cNvPr id="4" name="Text Placeholder 3">
            <a:extLst>
              <a:ext uri="{FF2B5EF4-FFF2-40B4-BE49-F238E27FC236}">
                <a16:creationId xmlns:a16="http://schemas.microsoft.com/office/drawing/2014/main" id="{D9B216BD-3221-127E-0C61-50C3EFFECE1E}"/>
              </a:ext>
            </a:extLst>
          </p:cNvPr>
          <p:cNvSpPr>
            <a:spLocks noGrp="1"/>
          </p:cNvSpPr>
          <p:nvPr>
            <p:ph type="body" sz="quarter" idx="18"/>
          </p:nvPr>
        </p:nvSpPr>
        <p:spPr>
          <a:xfrm>
            <a:off x="360000" y="982521"/>
            <a:ext cx="3918386" cy="261456"/>
          </a:xfrm>
        </p:spPr>
        <p:txBody>
          <a:bodyPr/>
          <a:lstStyle/>
          <a:p>
            <a:r>
              <a:rPr lang="en-AU"/>
              <a:t>Identify patterns and trends</a:t>
            </a:r>
          </a:p>
        </p:txBody>
      </p:sp>
      <p:sp>
        <p:nvSpPr>
          <p:cNvPr id="5" name="Text Placeholder 4">
            <a:extLst>
              <a:ext uri="{FF2B5EF4-FFF2-40B4-BE49-F238E27FC236}">
                <a16:creationId xmlns:a16="http://schemas.microsoft.com/office/drawing/2014/main" id="{EB93D5C5-ED58-EC76-22FB-1A912A381AC9}"/>
              </a:ext>
            </a:extLst>
          </p:cNvPr>
          <p:cNvSpPr>
            <a:spLocks noGrp="1"/>
          </p:cNvSpPr>
          <p:nvPr>
            <p:ph type="body" sz="quarter" idx="17"/>
          </p:nvPr>
        </p:nvSpPr>
        <p:spPr>
          <a:xfrm>
            <a:off x="360000" y="1567086"/>
            <a:ext cx="5442386" cy="1053451"/>
          </a:xfrm>
        </p:spPr>
        <p:txBody>
          <a:bodyPr/>
          <a:lstStyle/>
          <a:p>
            <a:r>
              <a:rPr lang="en-AU" sz="1800" dirty="0"/>
              <a:t>Scientists analyse many observations to detect patterns or changes over time that are not obvious in small datasets.</a:t>
            </a:r>
          </a:p>
          <a:p>
            <a:endParaRPr lang="en-AU" dirty="0"/>
          </a:p>
        </p:txBody>
      </p:sp>
      <p:pic>
        <p:nvPicPr>
          <p:cNvPr id="15" name="Picture 14" descr="Line graph showing carbon dioxide concentration over the past 800,000 years, highlighting cyclical ice age patterns. An inset graph displays a sharp rise in carbon dioxide levels from 1000 CE to present, with a notable increase starting around the Industrial Revolution">
            <a:extLst>
              <a:ext uri="{FF2B5EF4-FFF2-40B4-BE49-F238E27FC236}">
                <a16:creationId xmlns:a16="http://schemas.microsoft.com/office/drawing/2014/main" id="{AFDA011A-43EC-7544-3ABF-3DBEE06BED4A}"/>
              </a:ext>
            </a:extLst>
          </p:cNvPr>
          <p:cNvPicPr>
            <a:picLocks noChangeAspect="1"/>
          </p:cNvPicPr>
          <p:nvPr/>
        </p:nvPicPr>
        <p:blipFill>
          <a:blip r:embed="rId3"/>
          <a:stretch>
            <a:fillRect/>
          </a:stretch>
        </p:blipFill>
        <p:spPr>
          <a:xfrm>
            <a:off x="267725" y="2754803"/>
            <a:ext cx="5534661" cy="3735896"/>
          </a:xfrm>
          <a:prstGeom prst="rect">
            <a:avLst/>
          </a:prstGeom>
        </p:spPr>
      </p:pic>
      <p:sp>
        <p:nvSpPr>
          <p:cNvPr id="8" name="TextBox 7">
            <a:extLst>
              <a:ext uri="{FF2B5EF4-FFF2-40B4-BE49-F238E27FC236}">
                <a16:creationId xmlns:a16="http://schemas.microsoft.com/office/drawing/2014/main" id="{B62EE422-407E-69D3-BB53-CB7139B36BF9}"/>
              </a:ext>
            </a:extLst>
          </p:cNvPr>
          <p:cNvSpPr txBox="1"/>
          <p:nvPr/>
        </p:nvSpPr>
        <p:spPr>
          <a:xfrm>
            <a:off x="267725" y="6438702"/>
            <a:ext cx="6353883" cy="375107"/>
          </a:xfrm>
          <a:prstGeom prst="rect">
            <a:avLst/>
          </a:prstGeom>
          <a:noFill/>
        </p:spPr>
        <p:txBody>
          <a:bodyPr wrap="square" lIns="0" tIns="0" rIns="0" bIns="0" rtlCol="0">
            <a:noAutofit/>
          </a:bodyPr>
          <a:lstStyle/>
          <a:p>
            <a:r>
              <a:rPr lang="en-AU" sz="1400">
                <a:hlinkClick r:id="rId4"/>
              </a:rPr>
              <a:t>Carbon Dioxide 800kyr</a:t>
            </a:r>
            <a:r>
              <a:rPr lang="en-AU" sz="1400"/>
              <a:t> by </a:t>
            </a:r>
            <a:r>
              <a:rPr lang="en-AU" sz="1400" u="sng">
                <a:hlinkClick r:id="rId5" tooltip="User:Femkemilene (page does not exist)"/>
              </a:rPr>
              <a:t>Femke </a:t>
            </a:r>
            <a:r>
              <a:rPr lang="en-AU" sz="1400" u="sng" err="1">
                <a:hlinkClick r:id="rId5" tooltip="User:Femkemilene (page does not exist)"/>
              </a:rPr>
              <a:t>Nijsse</a:t>
            </a:r>
            <a:r>
              <a:rPr lang="en-AU" sz="1400" u="sng"/>
              <a:t> </a:t>
            </a:r>
            <a:r>
              <a:rPr lang="en-AU" sz="1400"/>
              <a:t>is licensed under </a:t>
            </a:r>
            <a:r>
              <a:rPr lang="en-AU" sz="1400">
                <a:hlinkClick r:id="rId6"/>
              </a:rPr>
              <a:t>CC BY-SA 3.0 </a:t>
            </a:r>
            <a:endParaRPr lang="en-AU" sz="1400"/>
          </a:p>
        </p:txBody>
      </p:sp>
      <p:sp>
        <p:nvSpPr>
          <p:cNvPr id="16" name="Text Placeholder 3">
            <a:extLst>
              <a:ext uri="{FF2B5EF4-FFF2-40B4-BE49-F238E27FC236}">
                <a16:creationId xmlns:a16="http://schemas.microsoft.com/office/drawing/2014/main" id="{ED22A6A1-1023-9618-1C2E-CE4E8D3265C3}"/>
              </a:ext>
            </a:extLst>
          </p:cNvPr>
          <p:cNvSpPr txBox="1">
            <a:spLocks/>
          </p:cNvSpPr>
          <p:nvPr/>
        </p:nvSpPr>
        <p:spPr>
          <a:xfrm>
            <a:off x="6921589" y="971395"/>
            <a:ext cx="3918386" cy="261456"/>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t>Monitor change</a:t>
            </a:r>
          </a:p>
        </p:txBody>
      </p:sp>
      <p:sp>
        <p:nvSpPr>
          <p:cNvPr id="17" name="Text Placeholder 4">
            <a:extLst>
              <a:ext uri="{FF2B5EF4-FFF2-40B4-BE49-F238E27FC236}">
                <a16:creationId xmlns:a16="http://schemas.microsoft.com/office/drawing/2014/main" id="{978E6066-C0E7-CAED-4BC3-6CE6C7980969}"/>
              </a:ext>
            </a:extLst>
          </p:cNvPr>
          <p:cNvSpPr txBox="1">
            <a:spLocks/>
          </p:cNvSpPr>
          <p:nvPr/>
        </p:nvSpPr>
        <p:spPr>
          <a:xfrm>
            <a:off x="6921589" y="1492786"/>
            <a:ext cx="4910411" cy="1053451"/>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t>Repeated measurements allow scientists to track changes in natural or human systems over time.</a:t>
            </a:r>
            <a:endParaRPr lang="en-AU" dirty="0"/>
          </a:p>
        </p:txBody>
      </p:sp>
      <p:pic>
        <p:nvPicPr>
          <p:cNvPr id="10" name="Picture 9" descr="Photograph showing a person holding a long, clear ice core sample used for climate or environmental research.">
            <a:extLst>
              <a:ext uri="{FF2B5EF4-FFF2-40B4-BE49-F238E27FC236}">
                <a16:creationId xmlns:a16="http://schemas.microsoft.com/office/drawing/2014/main" id="{E9DD3A1E-74E8-2AFF-93A7-F571F70CC0D9}"/>
              </a:ext>
            </a:extLst>
          </p:cNvPr>
          <p:cNvPicPr>
            <a:picLocks noChangeAspect="1"/>
          </p:cNvPicPr>
          <p:nvPr/>
        </p:nvPicPr>
        <p:blipFill>
          <a:blip r:embed="rId7"/>
          <a:stretch>
            <a:fillRect/>
          </a:stretch>
        </p:blipFill>
        <p:spPr>
          <a:xfrm>
            <a:off x="6949050" y="2933706"/>
            <a:ext cx="4792236" cy="3194824"/>
          </a:xfrm>
          <a:prstGeom prst="rect">
            <a:avLst/>
          </a:prstGeom>
        </p:spPr>
      </p:pic>
      <p:sp>
        <p:nvSpPr>
          <p:cNvPr id="11" name="TextBox 10">
            <a:extLst>
              <a:ext uri="{FF2B5EF4-FFF2-40B4-BE49-F238E27FC236}">
                <a16:creationId xmlns:a16="http://schemas.microsoft.com/office/drawing/2014/main" id="{40E80BAF-8715-AB85-62E5-034EC71B5349}"/>
              </a:ext>
            </a:extLst>
          </p:cNvPr>
          <p:cNvSpPr txBox="1"/>
          <p:nvPr/>
        </p:nvSpPr>
        <p:spPr>
          <a:xfrm>
            <a:off x="6992825" y="6460120"/>
            <a:ext cx="4232453" cy="332270"/>
          </a:xfrm>
          <a:prstGeom prst="rect">
            <a:avLst/>
          </a:prstGeom>
          <a:noFill/>
        </p:spPr>
        <p:txBody>
          <a:bodyPr wrap="square" lIns="0" tIns="0" rIns="0" bIns="0" rtlCol="0">
            <a:noAutofit/>
          </a:bodyPr>
          <a:lstStyle/>
          <a:p>
            <a:pPr algn="l"/>
            <a:r>
              <a:rPr lang="en-AU" sz="1400">
                <a:hlinkClick r:id="rId8"/>
              </a:rPr>
              <a:t>Icecore 4 </a:t>
            </a:r>
            <a:r>
              <a:rPr lang="en-AU" sz="1400"/>
              <a:t>by </a:t>
            </a:r>
            <a:r>
              <a:rPr lang="en-AU" sz="1400">
                <a:hlinkClick r:id="rId8"/>
              </a:rPr>
              <a:t>Lonnie Thompson </a:t>
            </a:r>
            <a:r>
              <a:rPr lang="en-AU" sz="1400"/>
              <a:t>is in the public domain</a:t>
            </a:r>
          </a:p>
        </p:txBody>
      </p:sp>
    </p:spTree>
    <p:extLst>
      <p:ext uri="{BB962C8B-B14F-4D97-AF65-F5344CB8AC3E}">
        <p14:creationId xmlns:p14="http://schemas.microsoft.com/office/powerpoint/2010/main" val="2501138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C6A1E-F7D9-570B-5327-024B1E5CE7B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8761D95-CFFA-CFC4-4CF3-A9153EAF835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71</a:t>
            </a:fld>
            <a:endParaRPr lang="en-AU"/>
          </a:p>
        </p:txBody>
      </p:sp>
      <p:sp>
        <p:nvSpPr>
          <p:cNvPr id="3" name="Title 2">
            <a:extLst>
              <a:ext uri="{FF2B5EF4-FFF2-40B4-BE49-F238E27FC236}">
                <a16:creationId xmlns:a16="http://schemas.microsoft.com/office/drawing/2014/main" id="{0BAB03CA-F5FC-B079-DB6A-5829B3CB11A8}"/>
              </a:ext>
            </a:extLst>
          </p:cNvPr>
          <p:cNvSpPr>
            <a:spLocks noGrp="1"/>
          </p:cNvSpPr>
          <p:nvPr>
            <p:ph type="title"/>
          </p:nvPr>
        </p:nvSpPr>
        <p:spPr/>
        <p:txBody>
          <a:bodyPr/>
          <a:lstStyle/>
          <a:p>
            <a:r>
              <a:rPr lang="en-AU"/>
              <a:t>2.1 Uses of large datasets (2 of 5)</a:t>
            </a:r>
          </a:p>
        </p:txBody>
      </p:sp>
      <p:sp>
        <p:nvSpPr>
          <p:cNvPr id="4" name="Text Placeholder 3">
            <a:extLst>
              <a:ext uri="{FF2B5EF4-FFF2-40B4-BE49-F238E27FC236}">
                <a16:creationId xmlns:a16="http://schemas.microsoft.com/office/drawing/2014/main" id="{289C41C3-DFB5-7209-A2CE-AF43B42AAF8F}"/>
              </a:ext>
            </a:extLst>
          </p:cNvPr>
          <p:cNvSpPr>
            <a:spLocks noGrp="1"/>
          </p:cNvSpPr>
          <p:nvPr>
            <p:ph type="body" sz="quarter" idx="18"/>
          </p:nvPr>
        </p:nvSpPr>
        <p:spPr/>
        <p:txBody>
          <a:bodyPr/>
          <a:lstStyle/>
          <a:p>
            <a:r>
              <a:rPr lang="en-AU"/>
              <a:t>Investigate relationships</a:t>
            </a:r>
          </a:p>
        </p:txBody>
      </p:sp>
      <p:sp>
        <p:nvSpPr>
          <p:cNvPr id="5" name="Text Placeholder 4">
            <a:extLst>
              <a:ext uri="{FF2B5EF4-FFF2-40B4-BE49-F238E27FC236}">
                <a16:creationId xmlns:a16="http://schemas.microsoft.com/office/drawing/2014/main" id="{50D61821-63F9-3241-F4C5-1AD599090312}"/>
              </a:ext>
            </a:extLst>
          </p:cNvPr>
          <p:cNvSpPr>
            <a:spLocks noGrp="1"/>
          </p:cNvSpPr>
          <p:nvPr>
            <p:ph type="body" sz="quarter" idx="17"/>
          </p:nvPr>
        </p:nvSpPr>
        <p:spPr>
          <a:xfrm>
            <a:off x="360000" y="1567086"/>
            <a:ext cx="11484000" cy="742753"/>
          </a:xfrm>
        </p:spPr>
        <p:txBody>
          <a:bodyPr/>
          <a:lstStyle/>
          <a:p>
            <a:r>
              <a:rPr lang="en-AU" sz="1800"/>
              <a:t>Scientists examine whether two or more variables are related.</a:t>
            </a:r>
          </a:p>
        </p:txBody>
      </p:sp>
      <p:pic>
        <p:nvPicPr>
          <p:cNvPr id="7" name="Picture 6" descr="Line graph showing temperature change in degrees Celsius and carbon dioxide concentration over the past 800,000 years. Lighter blue line represent temperature and darker blue represents carbon dioxide levels. Both display cyclical patterns with peaks and troughs closely aligned, indicating a strong correlation between temperature fluctuations and atmospheric carbon dioxide concentrations.">
            <a:extLst>
              <a:ext uri="{FF2B5EF4-FFF2-40B4-BE49-F238E27FC236}">
                <a16:creationId xmlns:a16="http://schemas.microsoft.com/office/drawing/2014/main" id="{93CD7509-4C6A-A9A6-21DC-6CEC57920D39}"/>
              </a:ext>
            </a:extLst>
          </p:cNvPr>
          <p:cNvPicPr>
            <a:picLocks noChangeAspect="1"/>
          </p:cNvPicPr>
          <p:nvPr/>
        </p:nvPicPr>
        <p:blipFill>
          <a:blip r:embed="rId3"/>
          <a:stretch>
            <a:fillRect/>
          </a:stretch>
        </p:blipFill>
        <p:spPr>
          <a:xfrm>
            <a:off x="276109" y="2309839"/>
            <a:ext cx="8305829" cy="3453626"/>
          </a:xfrm>
          <a:prstGeom prst="rect">
            <a:avLst/>
          </a:prstGeom>
        </p:spPr>
      </p:pic>
      <p:sp>
        <p:nvSpPr>
          <p:cNvPr id="8" name="TextBox 7">
            <a:extLst>
              <a:ext uri="{FF2B5EF4-FFF2-40B4-BE49-F238E27FC236}">
                <a16:creationId xmlns:a16="http://schemas.microsoft.com/office/drawing/2014/main" id="{878105A5-68E8-3796-B95A-E6025C75AC88}"/>
              </a:ext>
            </a:extLst>
          </p:cNvPr>
          <p:cNvSpPr txBox="1"/>
          <p:nvPr/>
        </p:nvSpPr>
        <p:spPr>
          <a:xfrm>
            <a:off x="347999" y="6150399"/>
            <a:ext cx="6353883" cy="545601"/>
          </a:xfrm>
          <a:prstGeom prst="rect">
            <a:avLst/>
          </a:prstGeom>
          <a:noFill/>
        </p:spPr>
        <p:txBody>
          <a:bodyPr wrap="square" lIns="0" tIns="0" rIns="0" bIns="0" rtlCol="0">
            <a:noAutofit/>
          </a:bodyPr>
          <a:lstStyle/>
          <a:p>
            <a:r>
              <a:rPr lang="en-AU" sz="1400">
                <a:hlinkClick r:id="rId4"/>
              </a:rPr>
              <a:t>Temperature-change-and-carbon-dioxide-change-measured-from-EPICA-Dome-C-ice-core0in-Antarctica</a:t>
            </a:r>
            <a:r>
              <a:rPr lang="en-AU" sz="1400"/>
              <a:t> by </a:t>
            </a:r>
            <a:r>
              <a:rPr lang="en-AU" sz="1400">
                <a:hlinkClick r:id="rId5" tooltip="National Oceanic and Atmospheric Administration"/>
              </a:rPr>
              <a:t>National Oceanic and Atmospheric Administration</a:t>
            </a:r>
            <a:r>
              <a:rPr lang="en-AU" sz="1400"/>
              <a:t>  is in the public domain</a:t>
            </a:r>
          </a:p>
        </p:txBody>
      </p:sp>
    </p:spTree>
    <p:extLst>
      <p:ext uri="{BB962C8B-B14F-4D97-AF65-F5344CB8AC3E}">
        <p14:creationId xmlns:p14="http://schemas.microsoft.com/office/powerpoint/2010/main" val="373493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B6DCF-7F52-0A4D-AB01-79C9989A6C9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885FE8-B8AC-521B-A56A-838CB2EE3A2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72</a:t>
            </a:fld>
            <a:endParaRPr lang="en-AU"/>
          </a:p>
        </p:txBody>
      </p:sp>
      <p:sp>
        <p:nvSpPr>
          <p:cNvPr id="3" name="Title 2">
            <a:extLst>
              <a:ext uri="{FF2B5EF4-FFF2-40B4-BE49-F238E27FC236}">
                <a16:creationId xmlns:a16="http://schemas.microsoft.com/office/drawing/2014/main" id="{D4F47B22-A591-2F35-4E33-830696144E8F}"/>
              </a:ext>
            </a:extLst>
          </p:cNvPr>
          <p:cNvSpPr>
            <a:spLocks noGrp="1"/>
          </p:cNvSpPr>
          <p:nvPr>
            <p:ph type="title"/>
          </p:nvPr>
        </p:nvSpPr>
        <p:spPr/>
        <p:txBody>
          <a:bodyPr/>
          <a:lstStyle/>
          <a:p>
            <a:r>
              <a:rPr lang="en-AU"/>
              <a:t>2.1 Uses of large datasets (3 of 5)</a:t>
            </a:r>
          </a:p>
        </p:txBody>
      </p:sp>
      <p:sp>
        <p:nvSpPr>
          <p:cNvPr id="4" name="Text Placeholder 3">
            <a:extLst>
              <a:ext uri="{FF2B5EF4-FFF2-40B4-BE49-F238E27FC236}">
                <a16:creationId xmlns:a16="http://schemas.microsoft.com/office/drawing/2014/main" id="{659839FB-5D91-DB78-C6D7-B96820101590}"/>
              </a:ext>
            </a:extLst>
          </p:cNvPr>
          <p:cNvSpPr>
            <a:spLocks noGrp="1"/>
          </p:cNvSpPr>
          <p:nvPr>
            <p:ph type="body" sz="quarter" idx="18"/>
          </p:nvPr>
        </p:nvSpPr>
        <p:spPr/>
        <p:txBody>
          <a:bodyPr/>
          <a:lstStyle/>
          <a:p>
            <a:r>
              <a:rPr lang="en-AU"/>
              <a:t>Evaluate scientific claims</a:t>
            </a:r>
          </a:p>
        </p:txBody>
      </p:sp>
      <p:sp>
        <p:nvSpPr>
          <p:cNvPr id="5" name="Text Placeholder 4">
            <a:extLst>
              <a:ext uri="{FF2B5EF4-FFF2-40B4-BE49-F238E27FC236}">
                <a16:creationId xmlns:a16="http://schemas.microsoft.com/office/drawing/2014/main" id="{FF18B2E5-5F4D-450D-89DB-073F57CF3E4A}"/>
              </a:ext>
            </a:extLst>
          </p:cNvPr>
          <p:cNvSpPr>
            <a:spLocks noGrp="1"/>
          </p:cNvSpPr>
          <p:nvPr>
            <p:ph type="body" sz="quarter" idx="17"/>
          </p:nvPr>
        </p:nvSpPr>
        <p:spPr>
          <a:xfrm>
            <a:off x="360000" y="1567087"/>
            <a:ext cx="11484000" cy="545110"/>
          </a:xfrm>
        </p:spPr>
        <p:txBody>
          <a:bodyPr/>
          <a:lstStyle/>
          <a:p>
            <a:r>
              <a:rPr lang="en-AU" sz="1800"/>
              <a:t>Large datasets provide a substantial body of evidence to support or refute scientific claims.</a:t>
            </a:r>
          </a:p>
        </p:txBody>
      </p:sp>
      <p:sp>
        <p:nvSpPr>
          <p:cNvPr id="6" name="Rectangle: Rounded Corners 5">
            <a:extLst>
              <a:ext uri="{FF2B5EF4-FFF2-40B4-BE49-F238E27FC236}">
                <a16:creationId xmlns:a16="http://schemas.microsoft.com/office/drawing/2014/main" id="{537CFF97-8158-8114-6495-D4A46C72C704}"/>
              </a:ext>
              <a:ext uri="{C183D7F6-B498-43B3-948B-1728B52AA6E4}">
                <adec:decorative xmlns:adec="http://schemas.microsoft.com/office/drawing/2017/decorative" val="1"/>
              </a:ext>
            </a:extLst>
          </p:cNvPr>
          <p:cNvSpPr/>
          <p:nvPr/>
        </p:nvSpPr>
        <p:spPr>
          <a:xfrm>
            <a:off x="437262" y="2322223"/>
            <a:ext cx="11317476" cy="42837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AU"/>
          </a:p>
        </p:txBody>
      </p:sp>
      <p:sp>
        <p:nvSpPr>
          <p:cNvPr id="7" name="TextBox 6">
            <a:extLst>
              <a:ext uri="{FF2B5EF4-FFF2-40B4-BE49-F238E27FC236}">
                <a16:creationId xmlns:a16="http://schemas.microsoft.com/office/drawing/2014/main" id="{120A9D35-CD74-3D6A-81C9-852D485AA02B}"/>
              </a:ext>
            </a:extLst>
          </p:cNvPr>
          <p:cNvSpPr txBox="1"/>
          <p:nvPr/>
        </p:nvSpPr>
        <p:spPr>
          <a:xfrm>
            <a:off x="1023456" y="2595491"/>
            <a:ext cx="10368793" cy="409526"/>
          </a:xfrm>
          <a:prstGeom prst="rect">
            <a:avLst/>
          </a:prstGeom>
          <a:noFill/>
        </p:spPr>
        <p:txBody>
          <a:bodyPr wrap="square" lIns="0" tIns="0" rIns="0" bIns="0" rtlCol="0">
            <a:noAutofit/>
          </a:bodyPr>
          <a:lstStyle/>
          <a:p>
            <a:pPr algn="l"/>
            <a:r>
              <a:rPr lang="en-AU" sz="1800" b="1">
                <a:solidFill>
                  <a:schemeClr val="bg1"/>
                </a:solidFill>
              </a:rPr>
              <a:t>Scientific claim: Increasing atmospheric CO</a:t>
            </a:r>
            <a:r>
              <a:rPr lang="en-AU" sz="1800" b="1" baseline="-25000">
                <a:solidFill>
                  <a:schemeClr val="bg1"/>
                </a:solidFill>
              </a:rPr>
              <a:t>2</a:t>
            </a:r>
            <a:r>
              <a:rPr lang="en-AU" sz="1800" b="1">
                <a:solidFill>
                  <a:schemeClr val="bg1"/>
                </a:solidFill>
              </a:rPr>
              <a:t> is associated with increasing global temperature.</a:t>
            </a:r>
          </a:p>
        </p:txBody>
      </p:sp>
      <p:graphicFrame>
        <p:nvGraphicFramePr>
          <p:cNvPr id="8" name="Table 7">
            <a:extLst>
              <a:ext uri="{FF2B5EF4-FFF2-40B4-BE49-F238E27FC236}">
                <a16:creationId xmlns:a16="http://schemas.microsoft.com/office/drawing/2014/main" id="{7935A8CD-7784-41AB-E7FC-66C29BBE3856}"/>
              </a:ext>
            </a:extLst>
          </p:cNvPr>
          <p:cNvGraphicFramePr>
            <a:graphicFrameLocks noGrp="1"/>
          </p:cNvGraphicFramePr>
          <p:nvPr>
            <p:extLst>
              <p:ext uri="{D42A27DB-BD31-4B8C-83A1-F6EECF244321}">
                <p14:modId xmlns:p14="http://schemas.microsoft.com/office/powerpoint/2010/main" val="877912516"/>
              </p:ext>
            </p:extLst>
          </p:nvPr>
        </p:nvGraphicFramePr>
        <p:xfrm>
          <a:off x="731396" y="3347959"/>
          <a:ext cx="10729208" cy="2970215"/>
        </p:xfrm>
        <a:graphic>
          <a:graphicData uri="http://schemas.openxmlformats.org/drawingml/2006/table">
            <a:tbl>
              <a:tblPr firstRow="1" bandRow="1">
                <a:tableStyleId>{5A111915-BE36-4E01-A7E5-04B1672EAD32}</a:tableStyleId>
              </a:tblPr>
              <a:tblGrid>
                <a:gridCol w="5907614">
                  <a:extLst>
                    <a:ext uri="{9D8B030D-6E8A-4147-A177-3AD203B41FA5}">
                      <a16:colId xmlns:a16="http://schemas.microsoft.com/office/drawing/2014/main" val="766252682"/>
                    </a:ext>
                  </a:extLst>
                </a:gridCol>
                <a:gridCol w="4821594">
                  <a:extLst>
                    <a:ext uri="{9D8B030D-6E8A-4147-A177-3AD203B41FA5}">
                      <a16:colId xmlns:a16="http://schemas.microsoft.com/office/drawing/2014/main" val="1465252511"/>
                    </a:ext>
                  </a:extLst>
                </a:gridCol>
              </a:tblGrid>
              <a:tr h="438918">
                <a:tc>
                  <a:txBody>
                    <a:bodyPr/>
                    <a:lstStyle/>
                    <a:p>
                      <a:r>
                        <a:rPr lang="en-AU" dirty="0">
                          <a:solidFill>
                            <a:schemeClr val="accent1"/>
                          </a:solidFill>
                        </a:rPr>
                        <a:t>Evidence for the claim</a:t>
                      </a:r>
                    </a:p>
                  </a:txBody>
                  <a:tcPr>
                    <a:solidFill>
                      <a:schemeClr val="accent4"/>
                    </a:solidFill>
                  </a:tcPr>
                </a:tc>
                <a:tc>
                  <a:txBody>
                    <a:bodyPr/>
                    <a:lstStyle/>
                    <a:p>
                      <a:r>
                        <a:rPr lang="en-AU" dirty="0">
                          <a:solidFill>
                            <a:schemeClr val="accent1"/>
                          </a:solidFill>
                        </a:rPr>
                        <a:t>What scientists conclude</a:t>
                      </a:r>
                    </a:p>
                  </a:txBody>
                  <a:tcPr>
                    <a:solidFill>
                      <a:schemeClr val="accent4"/>
                    </a:solidFill>
                  </a:tcPr>
                </a:tc>
                <a:extLst>
                  <a:ext uri="{0D108BD9-81ED-4DB2-BD59-A6C34878D82A}">
                    <a16:rowId xmlns:a16="http://schemas.microsoft.com/office/drawing/2014/main" val="2486218495"/>
                  </a:ext>
                </a:extLst>
              </a:tr>
              <a:tr h="1022139">
                <a:tc>
                  <a:txBody>
                    <a:bodyPr/>
                    <a:lstStyle/>
                    <a:p>
                      <a:pPr>
                        <a:lnSpc>
                          <a:spcPct val="150000"/>
                        </a:lnSpc>
                      </a:pPr>
                      <a:r>
                        <a:rPr lang="en-AU">
                          <a:solidFill>
                            <a:schemeClr val="bg1"/>
                          </a:solidFill>
                        </a:rPr>
                        <a:t>Ice core records show CO₂ and temperature have changed together over hundreds of thousands of years.</a:t>
                      </a:r>
                    </a:p>
                  </a:txBody>
                  <a:tcPr/>
                </a:tc>
                <a:tc>
                  <a:txBody>
                    <a:bodyPr/>
                    <a:lstStyle/>
                    <a:p>
                      <a:pPr>
                        <a:lnSpc>
                          <a:spcPct val="150000"/>
                        </a:lnSpc>
                      </a:pPr>
                      <a:r>
                        <a:rPr lang="en-AU">
                          <a:solidFill>
                            <a:schemeClr val="bg1"/>
                          </a:solidFill>
                        </a:rPr>
                        <a:t>The long-term pattern supports the claim that the two variables are related.</a:t>
                      </a:r>
                    </a:p>
                  </a:txBody>
                  <a:tcPr/>
                </a:tc>
                <a:extLst>
                  <a:ext uri="{0D108BD9-81ED-4DB2-BD59-A6C34878D82A}">
                    <a16:rowId xmlns:a16="http://schemas.microsoft.com/office/drawing/2014/main" val="3901532681"/>
                  </a:ext>
                </a:extLst>
              </a:tr>
              <a:tr h="1509158">
                <a:tc>
                  <a:txBody>
                    <a:bodyPr/>
                    <a:lstStyle/>
                    <a:p>
                      <a:pPr>
                        <a:lnSpc>
                          <a:spcPct val="150000"/>
                        </a:lnSpc>
                      </a:pPr>
                      <a:r>
                        <a:rPr lang="en-AU">
                          <a:solidFill>
                            <a:schemeClr val="bg1"/>
                          </a:solidFill>
                        </a:rPr>
                        <a:t>Modern atmospheric measurements show CO₂ concentrations increasing rapidly since the Industrial Revolution.</a:t>
                      </a:r>
                    </a:p>
                  </a:txBody>
                  <a:tcPr/>
                </a:tc>
                <a:tc>
                  <a:txBody>
                    <a:bodyPr/>
                    <a:lstStyle/>
                    <a:p>
                      <a:pPr>
                        <a:lnSpc>
                          <a:spcPct val="150000"/>
                        </a:lnSpc>
                      </a:pPr>
                      <a:r>
                        <a:rPr lang="en-AU" dirty="0">
                          <a:solidFill>
                            <a:schemeClr val="bg1"/>
                          </a:solidFill>
                        </a:rPr>
                        <a:t>Modern observations are consistent with the long-term evidence.</a:t>
                      </a:r>
                    </a:p>
                  </a:txBody>
                  <a:tcPr/>
                </a:tc>
                <a:extLst>
                  <a:ext uri="{0D108BD9-81ED-4DB2-BD59-A6C34878D82A}">
                    <a16:rowId xmlns:a16="http://schemas.microsoft.com/office/drawing/2014/main" val="1824190612"/>
                  </a:ext>
                </a:extLst>
              </a:tr>
            </a:tbl>
          </a:graphicData>
        </a:graphic>
      </p:graphicFrame>
    </p:spTree>
    <p:extLst>
      <p:ext uri="{BB962C8B-B14F-4D97-AF65-F5344CB8AC3E}">
        <p14:creationId xmlns:p14="http://schemas.microsoft.com/office/powerpoint/2010/main" val="260746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87DD2-72CB-E0C8-A5CA-2BE5F84551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5E2B92-E859-6E9A-78BB-3D80E8F2F6BC}"/>
              </a:ext>
            </a:extLst>
          </p:cNvPr>
          <p:cNvSpPr>
            <a:spLocks noGrp="1"/>
          </p:cNvSpPr>
          <p:nvPr>
            <p:ph type="title"/>
          </p:nvPr>
        </p:nvSpPr>
        <p:spPr/>
        <p:txBody>
          <a:bodyPr/>
          <a:lstStyle/>
          <a:p>
            <a:r>
              <a:rPr lang="en-AU"/>
              <a:t>2.1 Uses of large datasets (4 of 5) </a:t>
            </a:r>
          </a:p>
        </p:txBody>
      </p:sp>
      <p:sp>
        <p:nvSpPr>
          <p:cNvPr id="4" name="Text Placeholder 3">
            <a:extLst>
              <a:ext uri="{FF2B5EF4-FFF2-40B4-BE49-F238E27FC236}">
                <a16:creationId xmlns:a16="http://schemas.microsoft.com/office/drawing/2014/main" id="{A1C7F83E-FA95-7481-5DAA-8FCA8368081A}"/>
              </a:ext>
            </a:extLst>
          </p:cNvPr>
          <p:cNvSpPr>
            <a:spLocks noGrp="1"/>
          </p:cNvSpPr>
          <p:nvPr>
            <p:ph type="body" sz="quarter" idx="18"/>
          </p:nvPr>
        </p:nvSpPr>
        <p:spPr>
          <a:xfrm>
            <a:off x="359999" y="982520"/>
            <a:ext cx="2483869" cy="342941"/>
          </a:xfrm>
        </p:spPr>
        <p:txBody>
          <a:bodyPr/>
          <a:lstStyle/>
          <a:p>
            <a:r>
              <a:rPr lang="en-AU"/>
              <a:t>Make predictions</a:t>
            </a:r>
          </a:p>
        </p:txBody>
      </p:sp>
      <p:sp>
        <p:nvSpPr>
          <p:cNvPr id="5" name="Text Placeholder 4">
            <a:extLst>
              <a:ext uri="{FF2B5EF4-FFF2-40B4-BE49-F238E27FC236}">
                <a16:creationId xmlns:a16="http://schemas.microsoft.com/office/drawing/2014/main" id="{93CDD297-B649-BEC9-CACD-2221433B6D38}"/>
              </a:ext>
            </a:extLst>
          </p:cNvPr>
          <p:cNvSpPr>
            <a:spLocks noGrp="1"/>
          </p:cNvSpPr>
          <p:nvPr>
            <p:ph type="body" sz="quarter" idx="17"/>
          </p:nvPr>
        </p:nvSpPr>
        <p:spPr>
          <a:xfrm>
            <a:off x="360000" y="1567086"/>
            <a:ext cx="3314378" cy="1964679"/>
          </a:xfrm>
        </p:spPr>
        <p:txBody>
          <a:bodyPr/>
          <a:lstStyle/>
          <a:p>
            <a:r>
              <a:rPr lang="en-AU" sz="1800" dirty="0"/>
              <a:t>Patterns identified in historical data can be used to predict future events or conditions.</a:t>
            </a:r>
          </a:p>
        </p:txBody>
      </p:sp>
      <p:pic>
        <p:nvPicPr>
          <p:cNvPr id="7" name="Picture 6" descr="Line graph showing historical and projected average temperature changes in Riverina Murray from 1980 to 2100, with temperature on the vertical axis ranging from -2°C to 8°C. The graph includes observed temperatures in black, and projections for high (dark red), medium (orange), and low (blue) emissions scenarios, each with shaded ranges indicating uncertainty, highlighting a rising temperature trend, especially under high emissions reaching around 6°C by 2100.">
            <a:extLst>
              <a:ext uri="{FF2B5EF4-FFF2-40B4-BE49-F238E27FC236}">
                <a16:creationId xmlns:a16="http://schemas.microsoft.com/office/drawing/2014/main" id="{974E5E89-64ED-54CC-D7A6-2D0591B71841}"/>
              </a:ext>
            </a:extLst>
          </p:cNvPr>
          <p:cNvPicPr>
            <a:picLocks noChangeAspect="1"/>
          </p:cNvPicPr>
          <p:nvPr/>
        </p:nvPicPr>
        <p:blipFill>
          <a:blip r:embed="rId3"/>
          <a:stretch>
            <a:fillRect/>
          </a:stretch>
        </p:blipFill>
        <p:spPr>
          <a:xfrm>
            <a:off x="3456264" y="905601"/>
            <a:ext cx="8546704" cy="5592399"/>
          </a:xfrm>
          <a:prstGeom prst="rect">
            <a:avLst/>
          </a:prstGeom>
        </p:spPr>
      </p:pic>
      <p:sp>
        <p:nvSpPr>
          <p:cNvPr id="8" name="Text Placeholder 3">
            <a:extLst>
              <a:ext uri="{FF2B5EF4-FFF2-40B4-BE49-F238E27FC236}">
                <a16:creationId xmlns:a16="http://schemas.microsoft.com/office/drawing/2014/main" id="{3ECCFF00-6FE2-FBB0-E049-D52D5A19FB03}"/>
              </a:ext>
            </a:extLst>
          </p:cNvPr>
          <p:cNvSpPr txBox="1">
            <a:spLocks/>
          </p:cNvSpPr>
          <p:nvPr/>
        </p:nvSpPr>
        <p:spPr>
          <a:xfrm>
            <a:off x="348001" y="3799532"/>
            <a:ext cx="2999206" cy="342941"/>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t>Support decision making</a:t>
            </a:r>
          </a:p>
        </p:txBody>
      </p:sp>
      <p:sp>
        <p:nvSpPr>
          <p:cNvPr id="9" name="Text Placeholder 4">
            <a:extLst>
              <a:ext uri="{FF2B5EF4-FFF2-40B4-BE49-F238E27FC236}">
                <a16:creationId xmlns:a16="http://schemas.microsoft.com/office/drawing/2014/main" id="{E90319CC-CF02-84A3-B9E4-326A67CBB213}"/>
              </a:ext>
            </a:extLst>
          </p:cNvPr>
          <p:cNvSpPr txBox="1">
            <a:spLocks/>
          </p:cNvSpPr>
          <p:nvPr/>
        </p:nvSpPr>
        <p:spPr>
          <a:xfrm>
            <a:off x="359999" y="4308574"/>
            <a:ext cx="3238878" cy="196467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dirty="0"/>
              <a:t>Governments, scientists and organisations use evidence from large datasets to inform policies and management decisions.</a:t>
            </a:r>
          </a:p>
        </p:txBody>
      </p:sp>
      <p:sp>
        <p:nvSpPr>
          <p:cNvPr id="11" name="TextBox 10">
            <a:extLst>
              <a:ext uri="{FF2B5EF4-FFF2-40B4-BE49-F238E27FC236}">
                <a16:creationId xmlns:a16="http://schemas.microsoft.com/office/drawing/2014/main" id="{908E2BCB-02F2-C6C2-3D9F-EF67A4706AA3}"/>
              </a:ext>
            </a:extLst>
          </p:cNvPr>
          <p:cNvSpPr txBox="1"/>
          <p:nvPr/>
        </p:nvSpPr>
        <p:spPr>
          <a:xfrm>
            <a:off x="3944923" y="6396335"/>
            <a:ext cx="7422160" cy="430887"/>
          </a:xfrm>
          <a:prstGeom prst="rect">
            <a:avLst/>
          </a:prstGeom>
          <a:noFill/>
        </p:spPr>
        <p:txBody>
          <a:bodyPr wrap="square">
            <a:spAutoFit/>
          </a:bodyPr>
          <a:lstStyle/>
          <a:p>
            <a:r>
              <a:rPr lang="en-AU" sz="1100">
                <a:hlinkClick r:id="rId4"/>
              </a:rPr>
              <a:t>State of NSW and Department of Climate Change, Energy, the Environment and Water (DCCEEW)</a:t>
            </a:r>
            <a:r>
              <a:rPr lang="en-AU" sz="1100"/>
              <a:t> is licensed under </a:t>
            </a:r>
            <a:r>
              <a:rPr lang="en-AU" sz="1100">
                <a:hlinkClick r:id="rId5"/>
              </a:rPr>
              <a:t>CC-BY  4.0 </a:t>
            </a:r>
            <a:endParaRPr lang="en-AU" sz="1100"/>
          </a:p>
        </p:txBody>
      </p:sp>
      <p:sp>
        <p:nvSpPr>
          <p:cNvPr id="2" name="Slide Number Placeholder 1">
            <a:extLst>
              <a:ext uri="{FF2B5EF4-FFF2-40B4-BE49-F238E27FC236}">
                <a16:creationId xmlns:a16="http://schemas.microsoft.com/office/drawing/2014/main" id="{D65C29B7-886C-AF9E-BDBD-23EB2ED06F9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73</a:t>
            </a:fld>
            <a:endParaRPr lang="en-AU"/>
          </a:p>
        </p:txBody>
      </p:sp>
    </p:spTree>
    <p:extLst>
      <p:ext uri="{BB962C8B-B14F-4D97-AF65-F5344CB8AC3E}">
        <p14:creationId xmlns:p14="http://schemas.microsoft.com/office/powerpoint/2010/main" val="407822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4A044F-AFA2-61E8-305D-3A46BB70C79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74</a:t>
            </a:fld>
            <a:endParaRPr lang="en-AU"/>
          </a:p>
        </p:txBody>
      </p:sp>
      <p:sp>
        <p:nvSpPr>
          <p:cNvPr id="3" name="Title 2">
            <a:extLst>
              <a:ext uri="{FF2B5EF4-FFF2-40B4-BE49-F238E27FC236}">
                <a16:creationId xmlns:a16="http://schemas.microsoft.com/office/drawing/2014/main" id="{0CA6E810-FEE2-69A0-C8C7-00DCA0BF6DC3}"/>
              </a:ext>
            </a:extLst>
          </p:cNvPr>
          <p:cNvSpPr>
            <a:spLocks noGrp="1"/>
          </p:cNvSpPr>
          <p:nvPr>
            <p:ph type="title"/>
          </p:nvPr>
        </p:nvSpPr>
        <p:spPr/>
        <p:txBody>
          <a:bodyPr/>
          <a:lstStyle/>
          <a:p>
            <a:r>
              <a:rPr lang="en-AU"/>
              <a:t>2.1 Uses of large datasets (5 of 5)</a:t>
            </a:r>
          </a:p>
        </p:txBody>
      </p:sp>
      <p:sp>
        <p:nvSpPr>
          <p:cNvPr id="4" name="Text Placeholder 3">
            <a:extLst>
              <a:ext uri="{FF2B5EF4-FFF2-40B4-BE49-F238E27FC236}">
                <a16:creationId xmlns:a16="http://schemas.microsoft.com/office/drawing/2014/main" id="{571BE3CF-8334-22AA-2830-BF1D44C58EBA}"/>
              </a:ext>
            </a:extLst>
          </p:cNvPr>
          <p:cNvSpPr>
            <a:spLocks noGrp="1"/>
          </p:cNvSpPr>
          <p:nvPr>
            <p:ph type="body" sz="quarter" idx="18"/>
          </p:nvPr>
        </p:nvSpPr>
        <p:spPr/>
        <p:txBody>
          <a:bodyPr/>
          <a:lstStyle/>
          <a:p>
            <a:r>
              <a:rPr lang="en-AU"/>
              <a:t>Compare data</a:t>
            </a:r>
          </a:p>
        </p:txBody>
      </p:sp>
      <p:sp>
        <p:nvSpPr>
          <p:cNvPr id="5" name="Text Placeholder 4">
            <a:extLst>
              <a:ext uri="{FF2B5EF4-FFF2-40B4-BE49-F238E27FC236}">
                <a16:creationId xmlns:a16="http://schemas.microsoft.com/office/drawing/2014/main" id="{DA9F49E1-F21C-DE14-7903-3785951D82FC}"/>
              </a:ext>
            </a:extLst>
          </p:cNvPr>
          <p:cNvSpPr>
            <a:spLocks noGrp="1"/>
          </p:cNvSpPr>
          <p:nvPr>
            <p:ph type="body" sz="quarter" idx="17"/>
          </p:nvPr>
        </p:nvSpPr>
        <p:spPr>
          <a:xfrm>
            <a:off x="360000" y="1567086"/>
            <a:ext cx="2958235" cy="4807835"/>
          </a:xfrm>
        </p:spPr>
        <p:txBody>
          <a:bodyPr/>
          <a:lstStyle/>
          <a:p>
            <a:r>
              <a:rPr lang="en-AU" sz="1800" dirty="0"/>
              <a:t>Large datasets allow comparisons between different locations, time periods or groups.</a:t>
            </a:r>
          </a:p>
        </p:txBody>
      </p:sp>
      <p:pic>
        <p:nvPicPr>
          <p:cNvPr id="7" name="Picture 6" descr="Map showing rotavirus death rates per 100,000 children under five in 2016 across countries worldwide, with a color gradient from light yellow (no data or low rates) to dark red (highest rates). Highest death rates appear in central and western Africa, while most other regions, including the Americas, Europe, and Asia, show lower rates or no data.">
            <a:extLst>
              <a:ext uri="{FF2B5EF4-FFF2-40B4-BE49-F238E27FC236}">
                <a16:creationId xmlns:a16="http://schemas.microsoft.com/office/drawing/2014/main" id="{C072E5DA-5350-999B-C0C0-B0515FAEFE1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3203865" y="905601"/>
            <a:ext cx="8296835" cy="5822694"/>
          </a:xfrm>
          <a:prstGeom prst="rect">
            <a:avLst/>
          </a:prstGeom>
        </p:spPr>
      </p:pic>
    </p:spTree>
    <p:extLst>
      <p:ext uri="{BB962C8B-B14F-4D97-AF65-F5344CB8AC3E}">
        <p14:creationId xmlns:p14="http://schemas.microsoft.com/office/powerpoint/2010/main" val="256087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EF9AD3-4272-91F0-AEB1-F05420BBBD0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75</a:t>
            </a:fld>
            <a:endParaRPr lang="en-AU"/>
          </a:p>
        </p:txBody>
      </p:sp>
      <p:sp>
        <p:nvSpPr>
          <p:cNvPr id="6" name="Title 5">
            <a:extLst>
              <a:ext uri="{FF2B5EF4-FFF2-40B4-BE49-F238E27FC236}">
                <a16:creationId xmlns:a16="http://schemas.microsoft.com/office/drawing/2014/main" id="{F8DCA22E-E922-C1F2-E7D3-EF87C48B965C}"/>
              </a:ext>
            </a:extLst>
          </p:cNvPr>
          <p:cNvSpPr>
            <a:spLocks noGrp="1"/>
          </p:cNvSpPr>
          <p:nvPr>
            <p:ph type="title"/>
          </p:nvPr>
        </p:nvSpPr>
        <p:spPr/>
        <p:txBody>
          <a:bodyPr/>
          <a:lstStyle/>
          <a:p>
            <a:r>
              <a:rPr lang="en-AU" dirty="0"/>
              <a:t>2.1 Check for understanding 2</a:t>
            </a:r>
          </a:p>
        </p:txBody>
      </p:sp>
      <p:sp>
        <p:nvSpPr>
          <p:cNvPr id="8" name="Text Placeholder 7">
            <a:extLst>
              <a:ext uri="{FF2B5EF4-FFF2-40B4-BE49-F238E27FC236}">
                <a16:creationId xmlns:a16="http://schemas.microsoft.com/office/drawing/2014/main" id="{9373F035-A29B-AFFD-D49B-901D1E992F1C}"/>
              </a:ext>
            </a:extLst>
          </p:cNvPr>
          <p:cNvSpPr>
            <a:spLocks noGrp="1"/>
          </p:cNvSpPr>
          <p:nvPr>
            <p:ph type="body" sz="quarter" idx="18"/>
          </p:nvPr>
        </p:nvSpPr>
        <p:spPr/>
        <p:txBody>
          <a:bodyPr/>
          <a:lstStyle/>
          <a:p>
            <a:r>
              <a:rPr lang="en-AU" dirty="0"/>
              <a:t>Large datasets</a:t>
            </a:r>
          </a:p>
        </p:txBody>
      </p:sp>
      <p:sp>
        <p:nvSpPr>
          <p:cNvPr id="7" name="Text Placeholder 6">
            <a:extLst>
              <a:ext uri="{FF2B5EF4-FFF2-40B4-BE49-F238E27FC236}">
                <a16:creationId xmlns:a16="http://schemas.microsoft.com/office/drawing/2014/main" id="{ABBD86A2-5978-BD58-A35C-AC94010C53E4}"/>
              </a:ext>
            </a:extLst>
          </p:cNvPr>
          <p:cNvSpPr>
            <a:spLocks noGrp="1"/>
          </p:cNvSpPr>
          <p:nvPr>
            <p:ph type="body" sz="quarter" idx="17"/>
          </p:nvPr>
        </p:nvSpPr>
        <p:spPr>
          <a:xfrm>
            <a:off x="354000" y="1859485"/>
            <a:ext cx="11484000" cy="4515436"/>
          </a:xfrm>
        </p:spPr>
        <p:txBody>
          <a:bodyPr/>
          <a:lstStyle/>
          <a:p>
            <a:r>
              <a:rPr lang="en-AU" sz="1800" b="1" dirty="0"/>
              <a:t>Answer true or false for each statement.</a:t>
            </a:r>
          </a:p>
          <a:p>
            <a:pPr marL="457200" indent="-457200">
              <a:buFont typeface="+mj-lt"/>
              <a:buAutoNum type="arabicPeriod"/>
            </a:pPr>
            <a:r>
              <a:rPr lang="en-AU" sz="1800" dirty="0"/>
              <a:t>Large datasets make scientific conclusions more reliable by reducing the influence of random errors.</a:t>
            </a:r>
          </a:p>
          <a:p>
            <a:pPr marL="457200" indent="-457200">
              <a:buFont typeface="+mj-lt"/>
              <a:buAutoNum type="arabicPeriod"/>
            </a:pPr>
            <a:r>
              <a:rPr lang="en-AU" sz="1800" dirty="0"/>
              <a:t>Large datasets always prove that one variable causes another.</a:t>
            </a:r>
          </a:p>
          <a:p>
            <a:pPr marL="457200" indent="-457200">
              <a:buFont typeface="+mj-lt"/>
              <a:buAutoNum type="arabicPeriod"/>
            </a:pPr>
            <a:r>
              <a:rPr lang="en-AU" sz="1800" dirty="0"/>
              <a:t>Large datasets can reveal patterns or trends that may not be evident in smaller ones.</a:t>
            </a:r>
          </a:p>
          <a:p>
            <a:endParaRPr lang="en-AU" sz="1800" dirty="0"/>
          </a:p>
        </p:txBody>
      </p:sp>
    </p:spTree>
    <p:extLst>
      <p:ext uri="{BB962C8B-B14F-4D97-AF65-F5344CB8AC3E}">
        <p14:creationId xmlns:p14="http://schemas.microsoft.com/office/powerpoint/2010/main" val="2947458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A2E16E3-A0CB-BF58-19D3-53F603DEA25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76</a:t>
            </a:fld>
            <a:endParaRPr lang="en-AU"/>
          </a:p>
        </p:txBody>
      </p:sp>
      <p:sp>
        <p:nvSpPr>
          <p:cNvPr id="3" name="Title 2">
            <a:extLst>
              <a:ext uri="{FF2B5EF4-FFF2-40B4-BE49-F238E27FC236}">
                <a16:creationId xmlns:a16="http://schemas.microsoft.com/office/drawing/2014/main" id="{CC743C24-8579-D1A5-D366-0F78EBC2123F}"/>
              </a:ext>
            </a:extLst>
          </p:cNvPr>
          <p:cNvSpPr>
            <a:spLocks noGrp="1"/>
          </p:cNvSpPr>
          <p:nvPr>
            <p:ph type="title"/>
          </p:nvPr>
        </p:nvSpPr>
        <p:spPr/>
        <p:txBody>
          <a:bodyPr/>
          <a:lstStyle/>
          <a:p>
            <a:r>
              <a:rPr lang="en-AU"/>
              <a:t>2.1 Collection of data</a:t>
            </a:r>
          </a:p>
        </p:txBody>
      </p:sp>
      <p:sp>
        <p:nvSpPr>
          <p:cNvPr id="4" name="Text Placeholder 3">
            <a:extLst>
              <a:ext uri="{FF2B5EF4-FFF2-40B4-BE49-F238E27FC236}">
                <a16:creationId xmlns:a16="http://schemas.microsoft.com/office/drawing/2014/main" id="{91D7CBAD-B20A-102C-F8CF-F326CA947286}"/>
              </a:ext>
            </a:extLst>
          </p:cNvPr>
          <p:cNvSpPr>
            <a:spLocks noGrp="1"/>
          </p:cNvSpPr>
          <p:nvPr>
            <p:ph type="body" sz="quarter" idx="18"/>
          </p:nvPr>
        </p:nvSpPr>
        <p:spPr/>
        <p:txBody>
          <a:bodyPr/>
          <a:lstStyle/>
          <a:p>
            <a:r>
              <a:rPr lang="en-AU"/>
              <a:t>Large datasets are created by collating many individual measurements</a:t>
            </a:r>
          </a:p>
        </p:txBody>
      </p:sp>
      <p:sp>
        <p:nvSpPr>
          <p:cNvPr id="5" name="Text Placeholder 4">
            <a:extLst>
              <a:ext uri="{FF2B5EF4-FFF2-40B4-BE49-F238E27FC236}">
                <a16:creationId xmlns:a16="http://schemas.microsoft.com/office/drawing/2014/main" id="{86785805-7061-6B37-F9D6-E7CB4C78DBF1}"/>
              </a:ext>
            </a:extLst>
          </p:cNvPr>
          <p:cNvSpPr>
            <a:spLocks noGrp="1"/>
          </p:cNvSpPr>
          <p:nvPr>
            <p:ph type="body" sz="quarter" idx="17"/>
          </p:nvPr>
        </p:nvSpPr>
        <p:spPr>
          <a:xfrm>
            <a:off x="360000" y="1567086"/>
            <a:ext cx="11484000" cy="5128914"/>
          </a:xfrm>
        </p:spPr>
        <p:txBody>
          <a:bodyPr/>
          <a:lstStyle/>
          <a:p>
            <a:r>
              <a:rPr lang="en-AU" sz="1800"/>
              <a:t>To ensure the data is reliable, scientists use standardised methods so that measurements collected by different people, instruments or locations can be accurately compared.</a:t>
            </a:r>
          </a:p>
          <a:p>
            <a:r>
              <a:rPr lang="en-AU" sz="1800"/>
              <a:t>Data can be:</a:t>
            </a:r>
          </a:p>
          <a:p>
            <a:pPr marL="342900" indent="-342900">
              <a:buFont typeface="Arial" panose="020B0604020202020204" pitchFamily="34" charset="0"/>
              <a:buChar char="•"/>
            </a:pPr>
            <a:r>
              <a:rPr lang="en-AU" sz="1800"/>
              <a:t>gathered automatically using sensors</a:t>
            </a:r>
          </a:p>
          <a:p>
            <a:pPr marL="342900" indent="-342900">
              <a:buFont typeface="Arial" panose="020B0604020202020204" pitchFamily="34" charset="0"/>
              <a:buChar char="•"/>
            </a:pPr>
            <a:r>
              <a:rPr lang="en-AU" sz="1800"/>
              <a:t>collected by satellites</a:t>
            </a:r>
          </a:p>
          <a:p>
            <a:pPr marL="342900" indent="-342900">
              <a:buFont typeface="Arial" panose="020B0604020202020204" pitchFamily="34" charset="0"/>
              <a:buChar char="•"/>
            </a:pPr>
            <a:r>
              <a:rPr lang="en-AU" sz="1800"/>
              <a:t>collected by scientists in field investigations</a:t>
            </a:r>
          </a:p>
          <a:p>
            <a:pPr marL="342900" indent="-342900">
              <a:buFont typeface="Arial" panose="020B0604020202020204" pitchFamily="34" charset="0"/>
              <a:buChar char="•"/>
            </a:pPr>
            <a:r>
              <a:rPr lang="en-AU" sz="1800"/>
              <a:t>collected in laboratories with specialised instruments</a:t>
            </a:r>
          </a:p>
          <a:p>
            <a:pPr marL="342900" indent="-342900">
              <a:buFont typeface="Arial" panose="020B0604020202020204" pitchFamily="34" charset="0"/>
              <a:buChar char="•"/>
            </a:pPr>
            <a:r>
              <a:rPr lang="en-AU" sz="1800"/>
              <a:t>collated in through reporting</a:t>
            </a:r>
          </a:p>
          <a:p>
            <a:pPr marL="342900" indent="-342900">
              <a:buFont typeface="Arial" panose="020B0604020202020204" pitchFamily="34" charset="0"/>
              <a:buChar char="•"/>
            </a:pPr>
            <a:r>
              <a:rPr lang="en-AU" sz="1800"/>
              <a:t>collected by citizen scientists</a:t>
            </a:r>
          </a:p>
        </p:txBody>
      </p:sp>
    </p:spTree>
    <p:extLst>
      <p:ext uri="{BB962C8B-B14F-4D97-AF65-F5344CB8AC3E}">
        <p14:creationId xmlns:p14="http://schemas.microsoft.com/office/powerpoint/2010/main" val="108462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D85D7-055F-0092-45B0-4442EF0E5C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4E1475-46E0-B09D-9DA0-AC87B176A3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77</a:t>
            </a:fld>
            <a:endParaRPr lang="en-AU"/>
          </a:p>
        </p:txBody>
      </p:sp>
      <p:sp>
        <p:nvSpPr>
          <p:cNvPr id="5" name="Title 4">
            <a:extLst>
              <a:ext uri="{FF2B5EF4-FFF2-40B4-BE49-F238E27FC236}">
                <a16:creationId xmlns:a16="http://schemas.microsoft.com/office/drawing/2014/main" id="{6C3613DE-2555-19D6-FED4-6EEEABE04649}"/>
              </a:ext>
            </a:extLst>
          </p:cNvPr>
          <p:cNvSpPr>
            <a:spLocks noGrp="1"/>
          </p:cNvSpPr>
          <p:nvPr>
            <p:ph type="title"/>
          </p:nvPr>
        </p:nvSpPr>
        <p:spPr/>
        <p:txBody>
          <a:bodyPr/>
          <a:lstStyle/>
          <a:p>
            <a:r>
              <a:rPr lang="en-AU">
                <a:cs typeface="Arial"/>
              </a:rPr>
              <a:t>2.2 Descriptive statistics techniques</a:t>
            </a:r>
            <a:br>
              <a:rPr lang="en-AU">
                <a:cs typeface="Arial"/>
              </a:rPr>
            </a:br>
            <a:endParaRPr lang="en-AU">
              <a:cs typeface="Arial"/>
            </a:endParaRPr>
          </a:p>
        </p:txBody>
      </p:sp>
      <p:sp>
        <p:nvSpPr>
          <p:cNvPr id="6" name="Text Placeholder 5">
            <a:extLst>
              <a:ext uri="{FF2B5EF4-FFF2-40B4-BE49-F238E27FC236}">
                <a16:creationId xmlns:a16="http://schemas.microsoft.com/office/drawing/2014/main" id="{E3CF414D-2D02-D0F3-6640-21B631FFE312}"/>
              </a:ext>
            </a:extLst>
          </p:cNvPr>
          <p:cNvSpPr>
            <a:spLocks noGrp="1"/>
          </p:cNvSpPr>
          <p:nvPr>
            <p:ph type="body" sz="quarter" idx="18"/>
          </p:nvPr>
        </p:nvSpPr>
        <p:spPr/>
        <p:txBody>
          <a:bodyPr/>
          <a:lstStyle/>
          <a:p>
            <a:r>
              <a:rPr lang="en-AU"/>
              <a:t>Learning intentions and success criteria</a:t>
            </a:r>
          </a:p>
        </p:txBody>
      </p:sp>
      <p:graphicFrame>
        <p:nvGraphicFramePr>
          <p:cNvPr id="4" name="Table 3">
            <a:extLst>
              <a:ext uri="{FF2B5EF4-FFF2-40B4-BE49-F238E27FC236}">
                <a16:creationId xmlns:a16="http://schemas.microsoft.com/office/drawing/2014/main" id="{A6F07B94-6916-A6A6-2F57-23BCD2FD7DF1}"/>
              </a:ext>
            </a:extLst>
          </p:cNvPr>
          <p:cNvGraphicFramePr>
            <a:graphicFrameLocks noGrp="1"/>
          </p:cNvGraphicFramePr>
          <p:nvPr/>
        </p:nvGraphicFramePr>
        <p:xfrm>
          <a:off x="359998" y="1702507"/>
          <a:ext cx="11574267" cy="4755069"/>
        </p:xfrm>
        <a:graphic>
          <a:graphicData uri="http://schemas.openxmlformats.org/drawingml/2006/table">
            <a:tbl>
              <a:tblPr firstRow="1">
                <a:tableStyleId>{B301B821-A1FF-4177-AEE7-76D212191A09}</a:tableStyleId>
              </a:tblPr>
              <a:tblGrid>
                <a:gridCol w="4920111">
                  <a:extLst>
                    <a:ext uri="{9D8B030D-6E8A-4147-A177-3AD203B41FA5}">
                      <a16:colId xmlns:a16="http://schemas.microsoft.com/office/drawing/2014/main" val="3623447875"/>
                    </a:ext>
                  </a:extLst>
                </a:gridCol>
                <a:gridCol w="6654156">
                  <a:extLst>
                    <a:ext uri="{9D8B030D-6E8A-4147-A177-3AD203B41FA5}">
                      <a16:colId xmlns:a16="http://schemas.microsoft.com/office/drawing/2014/main" val="3573327086"/>
                    </a:ext>
                  </a:extLst>
                </a:gridCol>
              </a:tblGrid>
              <a:tr h="344876">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784203">
                <a:tc>
                  <a:txBody>
                    <a:bodyPr/>
                    <a:lstStyle/>
                    <a:p>
                      <a:pPr marL="28575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Aptos" panose="020B0004020202020204" pitchFamily="34" charset="0"/>
                        </a:rPr>
                        <a:t>to describe how datasets are used to investigate questions and claims.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50000"/>
                        </a:lnSpc>
                        <a:buFont typeface="Arial" panose="020B0604020202020204" pitchFamily="34" charset="0"/>
                        <a:buChar char="•"/>
                      </a:pPr>
                      <a:r>
                        <a:rPr lang="en-AU" sz="1800" kern="1200" dirty="0">
                          <a:solidFill>
                            <a:schemeClr val="dk1"/>
                          </a:solidFill>
                          <a:latin typeface="Arial" panose="020B0604020202020204" pitchFamily="34" charset="0"/>
                          <a:ea typeface="+mn-ea"/>
                          <a:cs typeface="Arial" panose="020B0604020202020204" pitchFamily="34" charset="0"/>
                        </a:rPr>
                        <a:t>define descriptive statistics and descriptive analysis</a:t>
                      </a:r>
                    </a:p>
                    <a:p>
                      <a:pPr marL="285750" indent="-285750">
                        <a:lnSpc>
                          <a:spcPct val="150000"/>
                        </a:lnSpc>
                        <a:buFont typeface="Arial" panose="020B0604020202020204" pitchFamily="34" charset="0"/>
                        <a:buChar char="•"/>
                      </a:pPr>
                      <a:r>
                        <a:rPr lang="en-AU" sz="1800" kern="1200" dirty="0">
                          <a:solidFill>
                            <a:schemeClr val="dk1"/>
                          </a:solidFill>
                          <a:latin typeface="Arial" panose="020B0604020202020204" pitchFamily="34" charset="0"/>
                          <a:ea typeface="+mn-ea"/>
                          <a:cs typeface="Arial" panose="020B0604020202020204" pitchFamily="34" charset="0"/>
                        </a:rPr>
                        <a:t>outline the benefits of descriptive statistical analysis techniques using examples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outline the features of a box plot and the information they communicate</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1016189">
                <a:tc>
                  <a:txBody>
                    <a:bodyPr/>
                    <a:lstStyle/>
                    <a:p>
                      <a:pPr marL="285750" indent="-285750">
                        <a:lnSpc>
                          <a:spcPct val="150000"/>
                        </a:lnSpc>
                        <a:spcBef>
                          <a:spcPts val="1200"/>
                        </a:spcBef>
                        <a:spcAft>
                          <a:spcPts val="600"/>
                        </a:spcAft>
                        <a:buFont typeface="Arial" panose="020B0604020202020204" pitchFamily="34" charset="0"/>
                        <a:buChar char="•"/>
                      </a:pPr>
                      <a:r>
                        <a:rPr lang="en-AU" sz="1800">
                          <a:effectLst/>
                          <a:latin typeface="Arial" panose="020B0604020202020204" pitchFamily="34" charset="0"/>
                          <a:ea typeface="Aptos" panose="020B0004020202020204" pitchFamily="34" charset="0"/>
                        </a:rPr>
                        <a:t>to process data from investigations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calculate the mean, median and standard deviation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process data in a Microsoft Excel workbook</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930822"/>
                  </a:ext>
                </a:extLst>
              </a:tr>
              <a:tr h="900105">
                <a:tc>
                  <a:txBody>
                    <a:bodyPr/>
                    <a:lstStyle/>
                    <a:p>
                      <a:pPr marL="285750" marR="0" lvl="0" indent="-285750" algn="l" defTabSz="914377" rtl="0" eaLnBrk="1" fontAlgn="auto" latinLnBrk="0" hangingPunct="1">
                        <a:lnSpc>
                          <a:spcPct val="150000"/>
                        </a:lnSpc>
                        <a:spcBef>
                          <a:spcPts val="1200"/>
                        </a:spcBef>
                        <a:spcAft>
                          <a:spcPts val="600"/>
                        </a:spcAft>
                        <a:buClrTx/>
                        <a:buSzTx/>
                        <a:buFont typeface="Arial" panose="020B0604020202020204" pitchFamily="34" charset="0"/>
                        <a:buChar char="•"/>
                        <a:tabLst/>
                        <a:defRPr/>
                      </a:pPr>
                      <a:r>
                        <a:rPr lang="en-AU" sz="1800" dirty="0">
                          <a:effectLst/>
                          <a:latin typeface="Arial" panose="020B0604020202020204" pitchFamily="34" charset="0"/>
                          <a:ea typeface="Aptos" panose="020B0004020202020204" pitchFamily="34" charset="0"/>
                        </a:rPr>
                        <a:t>to analyse data from investigations.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interpret descriptive statistics to describe trends and patterns in a dataset.</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evaluate a claim using descriptive analysis.</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6891196"/>
                  </a:ext>
                </a:extLst>
              </a:tr>
            </a:tbl>
          </a:graphicData>
        </a:graphic>
      </p:graphicFrame>
    </p:spTree>
    <p:extLst>
      <p:ext uri="{BB962C8B-B14F-4D97-AF65-F5344CB8AC3E}">
        <p14:creationId xmlns:p14="http://schemas.microsoft.com/office/powerpoint/2010/main" val="259367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2">
            <a:extLst>
              <a:ext uri="{FF2B5EF4-FFF2-40B4-BE49-F238E27FC236}">
                <a16:creationId xmlns:a16="http://schemas.microsoft.com/office/drawing/2014/main" id="{4DB2774A-F66B-8667-F2B0-06F086DB0D98}"/>
              </a:ext>
              <a:ext uri="{C183D7F6-B498-43B3-948B-1728B52AA6E4}">
                <adec:decorative xmlns:adec="http://schemas.microsoft.com/office/drawing/2017/decorative" val="1"/>
              </a:ext>
            </a:extLst>
          </p:cNvPr>
          <p:cNvSpPr/>
          <p:nvPr/>
        </p:nvSpPr>
        <p:spPr>
          <a:xfrm>
            <a:off x="6385224" y="1941185"/>
            <a:ext cx="5587026" cy="4750778"/>
          </a:xfrm>
          <a:prstGeom prst="roundRect">
            <a:avLst>
              <a:gd name="adj" fmla="val 332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5B800551-DBBE-D6A8-8B7F-DCA3D07C725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78</a:t>
            </a:fld>
            <a:endParaRPr lang="en-AU"/>
          </a:p>
        </p:txBody>
      </p:sp>
      <p:sp>
        <p:nvSpPr>
          <p:cNvPr id="7" name="Title 6">
            <a:extLst>
              <a:ext uri="{FF2B5EF4-FFF2-40B4-BE49-F238E27FC236}">
                <a16:creationId xmlns:a16="http://schemas.microsoft.com/office/drawing/2014/main" id="{7D0D875B-43A4-15CE-41C9-76B188DD18E0}"/>
              </a:ext>
            </a:extLst>
          </p:cNvPr>
          <p:cNvSpPr>
            <a:spLocks noGrp="1"/>
          </p:cNvSpPr>
          <p:nvPr>
            <p:ph type="title"/>
          </p:nvPr>
        </p:nvSpPr>
        <p:spPr/>
        <p:txBody>
          <a:bodyPr/>
          <a:lstStyle/>
          <a:p>
            <a:r>
              <a:rPr lang="en-AU" dirty="0"/>
              <a:t>2.2 Check for understanding 1 (1 of 2)</a:t>
            </a:r>
          </a:p>
        </p:txBody>
      </p:sp>
      <p:sp>
        <p:nvSpPr>
          <p:cNvPr id="9" name="Text Placeholder 8">
            <a:extLst>
              <a:ext uri="{FF2B5EF4-FFF2-40B4-BE49-F238E27FC236}">
                <a16:creationId xmlns:a16="http://schemas.microsoft.com/office/drawing/2014/main" id="{672DA59A-8FFE-268F-D39A-BE7AEA8D4D26}"/>
              </a:ext>
            </a:extLst>
          </p:cNvPr>
          <p:cNvSpPr>
            <a:spLocks noGrp="1"/>
          </p:cNvSpPr>
          <p:nvPr>
            <p:ph type="body" sz="quarter" idx="18"/>
          </p:nvPr>
        </p:nvSpPr>
        <p:spPr/>
        <p:txBody>
          <a:bodyPr/>
          <a:lstStyle/>
          <a:p>
            <a:r>
              <a:rPr lang="en-AU" dirty="0"/>
              <a:t>Key terms</a:t>
            </a:r>
          </a:p>
        </p:txBody>
      </p:sp>
      <p:sp>
        <p:nvSpPr>
          <p:cNvPr id="19" name="Text Placeholder 1">
            <a:extLst>
              <a:ext uri="{FF2B5EF4-FFF2-40B4-BE49-F238E27FC236}">
                <a16:creationId xmlns:a16="http://schemas.microsoft.com/office/drawing/2014/main" id="{D2051208-A515-AAEB-539A-308A3673B0A5}"/>
              </a:ext>
            </a:extLst>
          </p:cNvPr>
          <p:cNvSpPr txBox="1">
            <a:spLocks/>
          </p:cNvSpPr>
          <p:nvPr/>
        </p:nvSpPr>
        <p:spPr>
          <a:xfrm>
            <a:off x="507120" y="4478169"/>
            <a:ext cx="5424788" cy="310015"/>
          </a:xfrm>
          <a:prstGeom prst="rect">
            <a:avLst/>
          </a:prstGeom>
        </p:spPr>
        <p:txBody>
          <a:bodyPr vert="horz" lIns="0" tIns="0" rIns="0" bIns="0" rtlCol="0" anchor="b">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accent2"/>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2000" b="0" kern="1200">
                <a:solidFill>
                  <a:schemeClr val="bg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2000" kern="1200">
                <a:solidFill>
                  <a:schemeClr val="bg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2272B"/>
                </a:solidFill>
                <a:effectLst/>
                <a:uLnTx/>
                <a:uFillTx/>
                <a:latin typeface="Arial" panose="020B0604020202020204"/>
                <a:ea typeface="+mn-ea"/>
                <a:cs typeface="Arial" panose="020B0604020202020204" pitchFamily="34" charset="0"/>
              </a:rPr>
              <a:t>Word bank</a:t>
            </a:r>
            <a:endParaRPr kumimoji="0" lang="en-AU" sz="2000" b="1" i="0" u="none" strike="noStrike" kern="1200" cap="none" spc="0" normalizeH="0" baseline="0" noProof="0">
              <a:ln>
                <a:noFill/>
              </a:ln>
              <a:solidFill>
                <a:srgbClr val="22272B"/>
              </a:solidFill>
              <a:effectLst/>
              <a:uLnTx/>
              <a:uFillTx/>
              <a:latin typeface="Arial" panose="020B0604020202020204"/>
              <a:ea typeface="+mn-ea"/>
              <a:cs typeface="Arial" panose="020B0604020202020204" pitchFamily="34" charset="0"/>
            </a:endParaRPr>
          </a:p>
        </p:txBody>
      </p:sp>
      <p:sp>
        <p:nvSpPr>
          <p:cNvPr id="10" name="Electric circuit" descr="Pus">
            <a:extLst>
              <a:ext uri="{FF2B5EF4-FFF2-40B4-BE49-F238E27FC236}">
                <a16:creationId xmlns:a16="http://schemas.microsoft.com/office/drawing/2014/main" id="{184308EB-ECD7-2936-CBCF-4750116239BD}"/>
              </a:ext>
            </a:extLst>
          </p:cNvPr>
          <p:cNvSpPr/>
          <p:nvPr/>
        </p:nvSpPr>
        <p:spPr>
          <a:xfrm>
            <a:off x="309413" y="5021023"/>
            <a:ext cx="1696221" cy="820273"/>
          </a:xfrm>
          <a:prstGeom prst="roundRect">
            <a:avLst/>
          </a:prstGeom>
          <a:solidFill>
            <a:schemeClr val="bg2"/>
          </a:solidFill>
          <a:ln w="2540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2000" b="1">
                <a:solidFill>
                  <a:srgbClr val="002664"/>
                </a:solidFill>
                <a:latin typeface="Arial" panose="020B0604020202020204"/>
              </a:rPr>
              <a:t>Mean</a:t>
            </a:r>
            <a:endParaRPr kumimoji="0" lang="en-AU" sz="2000" b="1" i="0" u="none" strike="noStrike" kern="1200" cap="none" spc="0" normalizeH="0" baseline="0" noProof="0">
              <a:ln>
                <a:noFill/>
              </a:ln>
              <a:solidFill>
                <a:srgbClr val="002664"/>
              </a:solidFill>
              <a:effectLst/>
              <a:uLnTx/>
              <a:uFillTx/>
              <a:latin typeface="Arial" panose="020B0604020202020204"/>
              <a:ea typeface="+mn-ea"/>
              <a:cs typeface="+mn-cs"/>
            </a:endParaRPr>
          </a:p>
        </p:txBody>
      </p:sp>
      <p:sp>
        <p:nvSpPr>
          <p:cNvPr id="14" name="Switch" descr="Fever">
            <a:extLst>
              <a:ext uri="{FF2B5EF4-FFF2-40B4-BE49-F238E27FC236}">
                <a16:creationId xmlns:a16="http://schemas.microsoft.com/office/drawing/2014/main" id="{033B2E7A-4E61-2135-7FB0-133A5465C829}"/>
              </a:ext>
            </a:extLst>
          </p:cNvPr>
          <p:cNvSpPr/>
          <p:nvPr/>
        </p:nvSpPr>
        <p:spPr>
          <a:xfrm>
            <a:off x="2214672" y="5021022"/>
            <a:ext cx="1696221" cy="820273"/>
          </a:xfrm>
          <a:prstGeom prst="roundRect">
            <a:avLst/>
          </a:prstGeom>
          <a:solidFill>
            <a:schemeClr val="bg2"/>
          </a:solidFill>
          <a:ln w="2540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AU" sz="2000" b="1" i="0" u="none" strike="noStrike" kern="1200" cap="none" spc="0" normalizeH="0" baseline="0" noProof="0">
                <a:ln>
                  <a:noFill/>
                </a:ln>
                <a:solidFill>
                  <a:srgbClr val="002664"/>
                </a:solidFill>
                <a:effectLst/>
                <a:uLnTx/>
                <a:uFillTx/>
                <a:latin typeface="Arial" panose="020B0604020202020204"/>
                <a:ea typeface="+mn-ea"/>
                <a:cs typeface="+mn-cs"/>
              </a:rPr>
              <a:t>Mode</a:t>
            </a:r>
          </a:p>
        </p:txBody>
      </p:sp>
      <p:sp>
        <p:nvSpPr>
          <p:cNvPr id="12" name="Battery" descr="White blood cells">
            <a:extLst>
              <a:ext uri="{FF2B5EF4-FFF2-40B4-BE49-F238E27FC236}">
                <a16:creationId xmlns:a16="http://schemas.microsoft.com/office/drawing/2014/main" id="{5541E7A6-CFE9-927C-3B00-B8E468303733}"/>
              </a:ext>
            </a:extLst>
          </p:cNvPr>
          <p:cNvSpPr/>
          <p:nvPr/>
        </p:nvSpPr>
        <p:spPr>
          <a:xfrm>
            <a:off x="4119931" y="5021022"/>
            <a:ext cx="1696221" cy="820273"/>
          </a:xfrm>
          <a:prstGeom prst="roundRect">
            <a:avLst/>
          </a:prstGeom>
          <a:solidFill>
            <a:schemeClr val="bg2"/>
          </a:solidFill>
          <a:ln w="2540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lang="en-US" sz="2000" b="1" noProof="0">
                <a:solidFill>
                  <a:srgbClr val="002664"/>
                </a:solidFill>
                <a:latin typeface="Arial" panose="020B0604020202020204"/>
              </a:rPr>
              <a:t>Range</a:t>
            </a:r>
            <a:endParaRPr kumimoji="0" lang="en-AU" sz="2000" b="1" i="0" u="none" strike="noStrike" kern="1200" cap="none" spc="0" normalizeH="0" baseline="0" noProof="0">
              <a:ln>
                <a:noFill/>
              </a:ln>
              <a:solidFill>
                <a:srgbClr val="002664"/>
              </a:solidFill>
              <a:effectLst/>
              <a:uLnTx/>
              <a:uFillTx/>
              <a:latin typeface="Arial" panose="020B0604020202020204"/>
              <a:ea typeface="+mn-ea"/>
              <a:cs typeface="+mn-cs"/>
            </a:endParaRPr>
          </a:p>
        </p:txBody>
      </p:sp>
      <p:sp>
        <p:nvSpPr>
          <p:cNvPr id="16" name="Rectangle: Rounded Corners 14">
            <a:extLst>
              <a:ext uri="{FF2B5EF4-FFF2-40B4-BE49-F238E27FC236}">
                <a16:creationId xmlns:a16="http://schemas.microsoft.com/office/drawing/2014/main" id="{6A87ADA7-4396-CD69-5553-0DA3B2A05FBF}"/>
              </a:ext>
            </a:extLst>
          </p:cNvPr>
          <p:cNvSpPr/>
          <p:nvPr/>
        </p:nvSpPr>
        <p:spPr>
          <a:xfrm>
            <a:off x="8270629" y="2048959"/>
            <a:ext cx="3590785" cy="1336533"/>
          </a:xfrm>
          <a:prstGeom prst="round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342900" lvl="0" indent="-342900">
              <a:lnSpc>
                <a:spcPct val="110000"/>
              </a:lnSpc>
              <a:buFont typeface="+mj-lt"/>
              <a:buAutoNum type="alphaLcParenR"/>
              <a:defRPr/>
            </a:pPr>
            <a:r>
              <a:rPr lang="en-AU" sz="1800">
                <a:solidFill>
                  <a:srgbClr val="002664"/>
                </a:solidFill>
              </a:rPr>
              <a:t>The most common value in a dataset</a:t>
            </a:r>
            <a:r>
              <a:rPr kumimoji="0" lang="en-US" sz="1800" b="0" i="0" u="none" strike="noStrike" kern="1200" cap="none" spc="0" normalizeH="0" baseline="0" noProof="0">
                <a:ln>
                  <a:noFill/>
                </a:ln>
                <a:solidFill>
                  <a:srgbClr val="002664"/>
                </a:solidFill>
                <a:effectLst/>
                <a:uLnTx/>
                <a:uFillTx/>
                <a:latin typeface="Arial" panose="020B0604020202020204"/>
                <a:ea typeface="+mn-ea"/>
                <a:cs typeface="+mn-cs"/>
              </a:rPr>
              <a:t>.</a:t>
            </a:r>
            <a:endParaRPr kumimoji="0" lang="en-AU" sz="1800" b="0" i="0" u="none" strike="noStrike" kern="1200" cap="none" spc="0" normalizeH="0" baseline="0" noProof="0">
              <a:ln>
                <a:noFill/>
              </a:ln>
              <a:solidFill>
                <a:srgbClr val="002664"/>
              </a:solidFill>
              <a:effectLst/>
              <a:uLnTx/>
              <a:uFillTx/>
              <a:latin typeface="Arial" panose="020B0604020202020204"/>
              <a:ea typeface="+mn-ea"/>
              <a:cs typeface="+mn-cs"/>
            </a:endParaRPr>
          </a:p>
        </p:txBody>
      </p:sp>
      <p:sp>
        <p:nvSpPr>
          <p:cNvPr id="17" name="Rectangle: Rounded Corners 19">
            <a:extLst>
              <a:ext uri="{FF2B5EF4-FFF2-40B4-BE49-F238E27FC236}">
                <a16:creationId xmlns:a16="http://schemas.microsoft.com/office/drawing/2014/main" id="{57B9F4E6-EC51-F984-1BB4-80DA6BDF5B38}"/>
              </a:ext>
            </a:extLst>
          </p:cNvPr>
          <p:cNvSpPr/>
          <p:nvPr/>
        </p:nvSpPr>
        <p:spPr>
          <a:xfrm>
            <a:off x="8251896" y="3442582"/>
            <a:ext cx="3592103" cy="1883702"/>
          </a:xfrm>
          <a:prstGeom prst="round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342900" lvl="0" indent="-342900">
              <a:lnSpc>
                <a:spcPct val="110000"/>
              </a:lnSpc>
              <a:buFont typeface="+mj-lt"/>
              <a:buAutoNum type="alphaLcParenR" startAt="2"/>
              <a:defRPr/>
            </a:pPr>
            <a:r>
              <a:rPr lang="en-AU" sz="1800" dirty="0">
                <a:solidFill>
                  <a:srgbClr val="002664"/>
                </a:solidFill>
              </a:rPr>
              <a:t>The sum of values in a dataset divided by the total number of values in the dataset. Also called the average.</a:t>
            </a:r>
            <a:endParaRPr kumimoji="0" lang="en-AU" sz="1800" b="0" i="0" u="none" strike="noStrike" kern="1200" cap="none" spc="0" normalizeH="0" baseline="0" noProof="0" dirty="0">
              <a:ln>
                <a:noFill/>
              </a:ln>
              <a:solidFill>
                <a:srgbClr val="002664"/>
              </a:solidFill>
              <a:effectLst/>
              <a:uLnTx/>
              <a:uFillTx/>
              <a:latin typeface="Arial" panose="020B0604020202020204"/>
              <a:ea typeface="+mn-ea"/>
              <a:cs typeface="+mn-cs"/>
            </a:endParaRPr>
          </a:p>
        </p:txBody>
      </p:sp>
      <p:sp>
        <p:nvSpPr>
          <p:cNvPr id="18" name="Rectangle: Rounded Corners 20">
            <a:extLst>
              <a:ext uri="{FF2B5EF4-FFF2-40B4-BE49-F238E27FC236}">
                <a16:creationId xmlns:a16="http://schemas.microsoft.com/office/drawing/2014/main" id="{8A3CE5D9-C803-D0B1-C682-061F652C0876}"/>
              </a:ext>
            </a:extLst>
          </p:cNvPr>
          <p:cNvSpPr/>
          <p:nvPr/>
        </p:nvSpPr>
        <p:spPr>
          <a:xfrm>
            <a:off x="8249948" y="5396157"/>
            <a:ext cx="3592104" cy="1111947"/>
          </a:xfrm>
          <a:prstGeom prst="round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342900" lvl="0" indent="-342900">
              <a:lnSpc>
                <a:spcPct val="110000"/>
              </a:lnSpc>
              <a:buFont typeface="+mj-lt"/>
              <a:buAutoNum type="alphaLcParenR" startAt="3"/>
              <a:defRPr/>
            </a:pPr>
            <a:r>
              <a:rPr lang="en-AU" sz="1800">
                <a:solidFill>
                  <a:srgbClr val="002664"/>
                </a:solidFill>
              </a:rPr>
              <a:t>The difference between the highest and lowest values in a dataset.</a:t>
            </a:r>
            <a:endParaRPr kumimoji="0" lang="en-AU" sz="1800" b="0" i="0" u="none" strike="noStrike" kern="1200" cap="none" spc="0" normalizeH="0" baseline="0" noProof="0">
              <a:ln>
                <a:noFill/>
              </a:ln>
              <a:solidFill>
                <a:srgbClr val="00266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53067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875E-6 1.85185E-6 L 0.50287 -0.16204 " pathEditMode="relative" rAng="0" ptsTypes="AA">
                                      <p:cBhvr>
                                        <p:cTn id="6" dur="2000" fill="hold"/>
                                        <p:tgtEl>
                                          <p:spTgt spid="10"/>
                                        </p:tgtEl>
                                        <p:attrNameLst>
                                          <p:attrName>ppt_x</p:attrName>
                                          <p:attrName>ppt_y</p:attrName>
                                        </p:attrNameLst>
                                      </p:cBhvr>
                                      <p:rCtr x="25143" y="-8102"/>
                                    </p:animMotion>
                                  </p:childTnLst>
                                </p:cTn>
                              </p:par>
                            </p:childTnLst>
                          </p:cTn>
                        </p:par>
                      </p:childTnLst>
                    </p:cTn>
                  </p:par>
                </p:childTnLst>
              </p:cTn>
              <p:nextCondLst>
                <p:cond evt="onClick" delay="0">
                  <p:tgtEl>
                    <p:spTgt spid="10"/>
                  </p:tgtEl>
                </p:cond>
              </p:nextCondLst>
            </p:seq>
            <p:seq concurrent="1" nextAc="seek">
              <p:cTn id="7" restart="whenNotActive" fill="hold" evtFilter="cancelBubble" nodeType="interactiveSeq">
                <p:stCondLst>
                  <p:cond evt="onClick" delay="0">
                    <p:tgtEl>
                      <p:spTgt spid="12"/>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1.875E-6 1.85185E-6 L 0.19479 0.05995 " pathEditMode="relative" rAng="0" ptsTypes="AA">
                                      <p:cBhvr>
                                        <p:cTn id="11" dur="2000" fill="hold"/>
                                        <p:tgtEl>
                                          <p:spTgt spid="12"/>
                                        </p:tgtEl>
                                        <p:attrNameLst>
                                          <p:attrName>ppt_x</p:attrName>
                                          <p:attrName>ppt_y</p:attrName>
                                        </p:attrNameLst>
                                      </p:cBhvr>
                                      <p:rCtr x="9740" y="2986"/>
                                    </p:animMotion>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1.875E-6 1.85185E-6 L 0.35104 -0.40394 " pathEditMode="relative" rAng="0" ptsTypes="AA">
                                      <p:cBhvr>
                                        <p:cTn id="16" dur="2000" fill="hold"/>
                                        <p:tgtEl>
                                          <p:spTgt spid="14"/>
                                        </p:tgtEl>
                                        <p:attrNameLst>
                                          <p:attrName>ppt_x</p:attrName>
                                          <p:attrName>ppt_y</p:attrName>
                                        </p:attrNameLst>
                                      </p:cBhvr>
                                      <p:rCtr x="17552" y="-20208"/>
                                    </p:animMotion>
                                  </p:childTnLst>
                                </p:cTn>
                              </p:par>
                            </p:childTnLst>
                          </p:cTn>
                        </p:par>
                      </p:childTnLst>
                    </p:cTn>
                  </p:par>
                </p:childTnLst>
              </p:cTn>
              <p:nextCondLst>
                <p:cond evt="onClick" delay="0">
                  <p:tgtEl>
                    <p:spTgt spid="14"/>
                  </p:tgtEl>
                </p:cond>
              </p:nextCondLst>
            </p:seq>
          </p:childTnLst>
        </p:cTn>
      </p:par>
    </p:tnLst>
    <p:bldLst>
      <p:bldP spid="10" grpId="0" animBg="1"/>
      <p:bldP spid="14" grpId="0" animBg="1"/>
      <p:bldP spid="12"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5B60A0-B8D1-2744-5F07-2DBCDD7E230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79</a:t>
            </a:fld>
            <a:endParaRPr lang="en-AU"/>
          </a:p>
        </p:txBody>
      </p:sp>
      <p:sp>
        <p:nvSpPr>
          <p:cNvPr id="6" name="Title 5">
            <a:extLst>
              <a:ext uri="{FF2B5EF4-FFF2-40B4-BE49-F238E27FC236}">
                <a16:creationId xmlns:a16="http://schemas.microsoft.com/office/drawing/2014/main" id="{36C049FF-8DC4-18CC-A292-1E973A46EC7D}"/>
              </a:ext>
            </a:extLst>
          </p:cNvPr>
          <p:cNvSpPr>
            <a:spLocks noGrp="1"/>
          </p:cNvSpPr>
          <p:nvPr>
            <p:ph type="title"/>
          </p:nvPr>
        </p:nvSpPr>
        <p:spPr/>
        <p:txBody>
          <a:bodyPr/>
          <a:lstStyle/>
          <a:p>
            <a:r>
              <a:rPr lang="en-AU" dirty="0"/>
              <a:t>2.2 Check for understanding 1 (2 of 2)</a:t>
            </a:r>
            <a:br>
              <a:rPr lang="en-AU" dirty="0"/>
            </a:br>
            <a:endParaRPr lang="en-AU" dirty="0"/>
          </a:p>
        </p:txBody>
      </p:sp>
      <p:sp>
        <p:nvSpPr>
          <p:cNvPr id="4" name="Text Placeholder 3">
            <a:extLst>
              <a:ext uri="{FF2B5EF4-FFF2-40B4-BE49-F238E27FC236}">
                <a16:creationId xmlns:a16="http://schemas.microsoft.com/office/drawing/2014/main" id="{E6CFE0EE-4B3B-83A2-4ED2-69B4AC9A5B55}"/>
              </a:ext>
            </a:extLst>
          </p:cNvPr>
          <p:cNvSpPr>
            <a:spLocks noGrp="1"/>
          </p:cNvSpPr>
          <p:nvPr>
            <p:ph type="body" sz="quarter" idx="18"/>
          </p:nvPr>
        </p:nvSpPr>
        <p:spPr/>
        <p:txBody>
          <a:bodyPr/>
          <a:lstStyle/>
          <a:p>
            <a:r>
              <a:rPr lang="en-AU" dirty="0"/>
              <a:t>Excel calculations</a:t>
            </a:r>
          </a:p>
        </p:txBody>
      </p:sp>
      <p:sp>
        <p:nvSpPr>
          <p:cNvPr id="3" name="Text Placeholder 2">
            <a:extLst>
              <a:ext uri="{FF2B5EF4-FFF2-40B4-BE49-F238E27FC236}">
                <a16:creationId xmlns:a16="http://schemas.microsoft.com/office/drawing/2014/main" id="{E88FE9B6-E2F4-9ECC-1200-97F8E1E926E6}"/>
              </a:ext>
            </a:extLst>
          </p:cNvPr>
          <p:cNvSpPr>
            <a:spLocks noGrp="1"/>
          </p:cNvSpPr>
          <p:nvPr>
            <p:ph type="body" sz="quarter" idx="17"/>
          </p:nvPr>
        </p:nvSpPr>
        <p:spPr>
          <a:xfrm>
            <a:off x="360000" y="1912975"/>
            <a:ext cx="3197847" cy="4396385"/>
          </a:xfrm>
        </p:spPr>
        <p:txBody>
          <a:bodyPr/>
          <a:lstStyle/>
          <a:p>
            <a:r>
              <a:rPr lang="en-AU" sz="1800" dirty="0"/>
              <a:t>Calculate the mean, mode and range in Microsoft Excel.</a:t>
            </a:r>
          </a:p>
          <a:p>
            <a:endParaRPr lang="en-AU" sz="1800" dirty="0"/>
          </a:p>
        </p:txBody>
      </p:sp>
      <p:graphicFrame>
        <p:nvGraphicFramePr>
          <p:cNvPr id="8" name="Table 7" descr="Table containing a dataset for use when calculating mean, mode and range in Microsoft Excel. Dataset shows air temperature in degrees Celsius across a period of ten consecutive days.&#10;">
            <a:extLst>
              <a:ext uri="{FF2B5EF4-FFF2-40B4-BE49-F238E27FC236}">
                <a16:creationId xmlns:a16="http://schemas.microsoft.com/office/drawing/2014/main" id="{5BE092E7-D02C-FA73-8049-F13924902F15}"/>
              </a:ext>
            </a:extLst>
          </p:cNvPr>
          <p:cNvGraphicFramePr>
            <a:graphicFrameLocks noGrp="1"/>
          </p:cNvGraphicFramePr>
          <p:nvPr/>
        </p:nvGraphicFramePr>
        <p:xfrm>
          <a:off x="3977082" y="1859485"/>
          <a:ext cx="3025834" cy="4940036"/>
        </p:xfrm>
        <a:graphic>
          <a:graphicData uri="http://schemas.openxmlformats.org/drawingml/2006/table">
            <a:tbl>
              <a:tblPr firstRow="1" firstCol="1" bandRow="1">
                <a:tableStyleId>{69012ECD-51FC-41F1-AA8D-1B2483CD663E}</a:tableStyleId>
              </a:tblPr>
              <a:tblGrid>
                <a:gridCol w="931129">
                  <a:extLst>
                    <a:ext uri="{9D8B030D-6E8A-4147-A177-3AD203B41FA5}">
                      <a16:colId xmlns:a16="http://schemas.microsoft.com/office/drawing/2014/main" val="3807092807"/>
                    </a:ext>
                  </a:extLst>
                </a:gridCol>
                <a:gridCol w="2094705">
                  <a:extLst>
                    <a:ext uri="{9D8B030D-6E8A-4147-A177-3AD203B41FA5}">
                      <a16:colId xmlns:a16="http://schemas.microsoft.com/office/drawing/2014/main" val="160318073"/>
                    </a:ext>
                  </a:extLst>
                </a:gridCol>
              </a:tblGrid>
              <a:tr h="615006">
                <a:tc>
                  <a:txBody>
                    <a:bodyPr/>
                    <a:lstStyle/>
                    <a:p>
                      <a:pPr>
                        <a:lnSpc>
                          <a:spcPct val="100000"/>
                        </a:lnSpc>
                        <a:spcBef>
                          <a:spcPts val="600"/>
                        </a:spcBef>
                        <a:spcAft>
                          <a:spcPts val="600"/>
                        </a:spcAft>
                        <a:buNone/>
                      </a:pPr>
                      <a:r>
                        <a:rPr lang="en-AU" sz="2000" dirty="0">
                          <a:effectLst/>
                        </a:rPr>
                        <a:t>Day</a:t>
                      </a:r>
                      <a:endParaRPr lang="en-AU"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Air temperature (°C)</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2862330"/>
                  </a:ext>
                </a:extLst>
              </a:tr>
              <a:tr h="432503">
                <a:tc>
                  <a:txBody>
                    <a:bodyPr/>
                    <a:lstStyle/>
                    <a:p>
                      <a:pPr>
                        <a:lnSpc>
                          <a:spcPct val="100000"/>
                        </a:lnSpc>
                        <a:spcBef>
                          <a:spcPts val="600"/>
                        </a:spcBef>
                        <a:spcAft>
                          <a:spcPts val="600"/>
                        </a:spcAft>
                        <a:buNone/>
                      </a:pPr>
                      <a:r>
                        <a:rPr lang="en-AU" sz="2000">
                          <a:effectLst/>
                        </a:rPr>
                        <a:t>1</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22</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7938081"/>
                  </a:ext>
                </a:extLst>
              </a:tr>
              <a:tr h="432503">
                <a:tc>
                  <a:txBody>
                    <a:bodyPr/>
                    <a:lstStyle/>
                    <a:p>
                      <a:pPr>
                        <a:lnSpc>
                          <a:spcPct val="100000"/>
                        </a:lnSpc>
                        <a:spcBef>
                          <a:spcPts val="600"/>
                        </a:spcBef>
                        <a:spcAft>
                          <a:spcPts val="600"/>
                        </a:spcAft>
                        <a:buNone/>
                      </a:pPr>
                      <a:r>
                        <a:rPr lang="en-AU" sz="2000">
                          <a:effectLst/>
                        </a:rPr>
                        <a:t>2</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24</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2899417"/>
                  </a:ext>
                </a:extLst>
              </a:tr>
              <a:tr h="432503">
                <a:tc>
                  <a:txBody>
                    <a:bodyPr/>
                    <a:lstStyle/>
                    <a:p>
                      <a:pPr>
                        <a:lnSpc>
                          <a:spcPct val="100000"/>
                        </a:lnSpc>
                        <a:spcBef>
                          <a:spcPts val="600"/>
                        </a:spcBef>
                        <a:spcAft>
                          <a:spcPts val="600"/>
                        </a:spcAft>
                        <a:buNone/>
                      </a:pPr>
                      <a:r>
                        <a:rPr lang="en-AU" sz="2000">
                          <a:effectLst/>
                        </a:rPr>
                        <a:t>3</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23</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005046"/>
                  </a:ext>
                </a:extLst>
              </a:tr>
              <a:tr h="432503">
                <a:tc>
                  <a:txBody>
                    <a:bodyPr/>
                    <a:lstStyle/>
                    <a:p>
                      <a:pPr>
                        <a:lnSpc>
                          <a:spcPct val="100000"/>
                        </a:lnSpc>
                        <a:spcBef>
                          <a:spcPts val="600"/>
                        </a:spcBef>
                        <a:spcAft>
                          <a:spcPts val="600"/>
                        </a:spcAft>
                        <a:buNone/>
                      </a:pPr>
                      <a:r>
                        <a:rPr lang="en-AU" sz="2000">
                          <a:effectLst/>
                        </a:rPr>
                        <a:t>4</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26</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548823"/>
                  </a:ext>
                </a:extLst>
              </a:tr>
              <a:tr h="432503">
                <a:tc>
                  <a:txBody>
                    <a:bodyPr/>
                    <a:lstStyle/>
                    <a:p>
                      <a:pPr>
                        <a:lnSpc>
                          <a:spcPct val="100000"/>
                        </a:lnSpc>
                        <a:spcBef>
                          <a:spcPts val="600"/>
                        </a:spcBef>
                        <a:spcAft>
                          <a:spcPts val="600"/>
                        </a:spcAft>
                        <a:buNone/>
                      </a:pPr>
                      <a:r>
                        <a:rPr lang="en-AU" sz="2000">
                          <a:effectLst/>
                        </a:rPr>
                        <a:t>5</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24</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218039"/>
                  </a:ext>
                </a:extLst>
              </a:tr>
              <a:tr h="432503">
                <a:tc>
                  <a:txBody>
                    <a:bodyPr/>
                    <a:lstStyle/>
                    <a:p>
                      <a:pPr>
                        <a:lnSpc>
                          <a:spcPct val="100000"/>
                        </a:lnSpc>
                        <a:spcBef>
                          <a:spcPts val="600"/>
                        </a:spcBef>
                        <a:spcAft>
                          <a:spcPts val="600"/>
                        </a:spcAft>
                        <a:buNone/>
                      </a:pPr>
                      <a:r>
                        <a:rPr lang="en-AU" sz="2000">
                          <a:effectLst/>
                        </a:rPr>
                        <a:t>6</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21</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5326442"/>
                  </a:ext>
                </a:extLst>
              </a:tr>
              <a:tr h="432503">
                <a:tc>
                  <a:txBody>
                    <a:bodyPr/>
                    <a:lstStyle/>
                    <a:p>
                      <a:pPr>
                        <a:lnSpc>
                          <a:spcPct val="100000"/>
                        </a:lnSpc>
                        <a:spcBef>
                          <a:spcPts val="600"/>
                        </a:spcBef>
                        <a:spcAft>
                          <a:spcPts val="600"/>
                        </a:spcAft>
                        <a:buNone/>
                      </a:pPr>
                      <a:r>
                        <a:rPr lang="en-AU" sz="2000">
                          <a:effectLst/>
                        </a:rPr>
                        <a:t>7</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24</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591551"/>
                  </a:ext>
                </a:extLst>
              </a:tr>
              <a:tr h="432503">
                <a:tc>
                  <a:txBody>
                    <a:bodyPr/>
                    <a:lstStyle/>
                    <a:p>
                      <a:pPr>
                        <a:lnSpc>
                          <a:spcPct val="100000"/>
                        </a:lnSpc>
                        <a:spcBef>
                          <a:spcPts val="600"/>
                        </a:spcBef>
                        <a:spcAft>
                          <a:spcPts val="600"/>
                        </a:spcAft>
                        <a:buNone/>
                      </a:pPr>
                      <a:r>
                        <a:rPr lang="en-AU" sz="2000">
                          <a:effectLst/>
                        </a:rPr>
                        <a:t>8</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25</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042508"/>
                  </a:ext>
                </a:extLst>
              </a:tr>
              <a:tr h="432503">
                <a:tc>
                  <a:txBody>
                    <a:bodyPr/>
                    <a:lstStyle/>
                    <a:p>
                      <a:pPr>
                        <a:lnSpc>
                          <a:spcPct val="100000"/>
                        </a:lnSpc>
                        <a:spcBef>
                          <a:spcPts val="600"/>
                        </a:spcBef>
                        <a:spcAft>
                          <a:spcPts val="600"/>
                        </a:spcAft>
                        <a:buNone/>
                      </a:pPr>
                      <a:r>
                        <a:rPr lang="en-AU" sz="2000">
                          <a:effectLst/>
                        </a:rPr>
                        <a:t>9</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a:effectLst/>
                        </a:rPr>
                        <a:t>22</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1601465"/>
                  </a:ext>
                </a:extLst>
              </a:tr>
              <a:tr h="432503">
                <a:tc>
                  <a:txBody>
                    <a:bodyPr/>
                    <a:lstStyle/>
                    <a:p>
                      <a:pPr>
                        <a:lnSpc>
                          <a:spcPct val="100000"/>
                        </a:lnSpc>
                        <a:spcBef>
                          <a:spcPts val="600"/>
                        </a:spcBef>
                        <a:spcAft>
                          <a:spcPts val="600"/>
                        </a:spcAft>
                        <a:buNone/>
                      </a:pPr>
                      <a:r>
                        <a:rPr lang="en-AU" sz="2000">
                          <a:effectLst/>
                        </a:rPr>
                        <a:t>10</a:t>
                      </a:r>
                      <a:endParaRPr lang="en-AU"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Bef>
                          <a:spcPts val="600"/>
                        </a:spcBef>
                        <a:spcAft>
                          <a:spcPts val="600"/>
                        </a:spcAft>
                        <a:buNone/>
                      </a:pPr>
                      <a:r>
                        <a:rPr lang="en-AU" sz="2000" dirty="0">
                          <a:effectLst/>
                        </a:rPr>
                        <a:t>23</a:t>
                      </a:r>
                      <a:endParaRPr lang="en-AU"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38484152"/>
                  </a:ext>
                </a:extLst>
              </a:tr>
            </a:tbl>
          </a:graphicData>
        </a:graphic>
      </p:graphicFrame>
      <p:sp>
        <p:nvSpPr>
          <p:cNvPr id="5" name="Rectangle 4">
            <a:extLst>
              <a:ext uri="{FF2B5EF4-FFF2-40B4-BE49-F238E27FC236}">
                <a16:creationId xmlns:a16="http://schemas.microsoft.com/office/drawing/2014/main" id="{2319D380-E130-05FA-AE95-3E0565FF76D5}"/>
              </a:ext>
            </a:extLst>
          </p:cNvPr>
          <p:cNvSpPr/>
          <p:nvPr/>
        </p:nvSpPr>
        <p:spPr>
          <a:xfrm>
            <a:off x="7528017" y="2194561"/>
            <a:ext cx="3224463" cy="10876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Mean = 23.4 °C</a:t>
            </a:r>
          </a:p>
        </p:txBody>
      </p:sp>
      <p:sp>
        <p:nvSpPr>
          <p:cNvPr id="7" name="Rectangle 6">
            <a:extLst>
              <a:ext uri="{FF2B5EF4-FFF2-40B4-BE49-F238E27FC236}">
                <a16:creationId xmlns:a16="http://schemas.microsoft.com/office/drawing/2014/main" id="{8266632A-84E2-B1D3-0646-017543118F90}"/>
              </a:ext>
            </a:extLst>
          </p:cNvPr>
          <p:cNvSpPr/>
          <p:nvPr/>
        </p:nvSpPr>
        <p:spPr>
          <a:xfrm>
            <a:off x="7528017" y="3752443"/>
            <a:ext cx="3224463" cy="10876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Mode = 24 °C</a:t>
            </a:r>
          </a:p>
        </p:txBody>
      </p:sp>
      <p:sp>
        <p:nvSpPr>
          <p:cNvPr id="9" name="Rectangle 8">
            <a:extLst>
              <a:ext uri="{FF2B5EF4-FFF2-40B4-BE49-F238E27FC236}">
                <a16:creationId xmlns:a16="http://schemas.microsoft.com/office/drawing/2014/main" id="{2E8445D0-86D5-F220-F107-0A08A116ABDF}"/>
              </a:ext>
            </a:extLst>
          </p:cNvPr>
          <p:cNvSpPr/>
          <p:nvPr/>
        </p:nvSpPr>
        <p:spPr>
          <a:xfrm>
            <a:off x="7528016" y="5310325"/>
            <a:ext cx="3224463" cy="10876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a:t>Range = 5 °C</a:t>
            </a:r>
          </a:p>
        </p:txBody>
      </p:sp>
    </p:spTree>
    <p:extLst>
      <p:ext uri="{BB962C8B-B14F-4D97-AF65-F5344CB8AC3E}">
        <p14:creationId xmlns:p14="http://schemas.microsoft.com/office/powerpoint/2010/main" val="283248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3B9ED4-33AC-FC46-BD67-C74D8FD4A38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80</a:t>
            </a:fld>
            <a:endParaRPr lang="en-AU"/>
          </a:p>
        </p:txBody>
      </p:sp>
      <p:sp>
        <p:nvSpPr>
          <p:cNvPr id="6" name="Title 5">
            <a:extLst>
              <a:ext uri="{FF2B5EF4-FFF2-40B4-BE49-F238E27FC236}">
                <a16:creationId xmlns:a16="http://schemas.microsoft.com/office/drawing/2014/main" id="{A75B4FD4-AA0B-F479-06CF-503B65600E31}"/>
              </a:ext>
              <a:ext uri="{C183D7F6-B498-43B3-948B-1728B52AA6E4}">
                <adec:decorative xmlns:adec="http://schemas.microsoft.com/office/drawing/2017/decorative" val="0"/>
              </a:ext>
            </a:extLst>
          </p:cNvPr>
          <p:cNvSpPr>
            <a:spLocks noGrp="1"/>
          </p:cNvSpPr>
          <p:nvPr>
            <p:ph type="title"/>
          </p:nvPr>
        </p:nvSpPr>
        <p:spPr>
          <a:xfrm>
            <a:off x="359999" y="360000"/>
            <a:ext cx="11713467" cy="545601"/>
          </a:xfrm>
        </p:spPr>
        <p:txBody>
          <a:bodyPr/>
          <a:lstStyle/>
          <a:p>
            <a:r>
              <a:rPr lang="en-AU" sz="3200"/>
              <a:t>2.2 Defining descriptive statistics and descriptive analysis (1 of 2)</a:t>
            </a:r>
          </a:p>
        </p:txBody>
      </p:sp>
      <p:sp>
        <p:nvSpPr>
          <p:cNvPr id="8" name="Content Placeholder 7">
            <a:extLst>
              <a:ext uri="{FF2B5EF4-FFF2-40B4-BE49-F238E27FC236}">
                <a16:creationId xmlns:a16="http://schemas.microsoft.com/office/drawing/2014/main" id="{D6B2BABF-3D36-853A-21F7-E52CB3C83B81}"/>
              </a:ext>
            </a:extLst>
          </p:cNvPr>
          <p:cNvSpPr>
            <a:spLocks noGrp="1"/>
          </p:cNvSpPr>
          <p:nvPr>
            <p:ph sz="quarter" idx="19"/>
          </p:nvPr>
        </p:nvSpPr>
        <p:spPr>
          <a:xfrm>
            <a:off x="359999" y="1318055"/>
            <a:ext cx="5147808" cy="5097856"/>
          </a:xfrm>
        </p:spPr>
        <p:txBody>
          <a:bodyPr/>
          <a:lstStyle/>
          <a:p>
            <a:r>
              <a:rPr lang="en-AU" sz="1800" b="1" dirty="0"/>
              <a:t>Descriptive statistics: </a:t>
            </a:r>
            <a:r>
              <a:rPr lang="en-AU" sz="1800" dirty="0"/>
              <a:t>statistics that quantitatively describe or summarise features of a collection of information.</a:t>
            </a:r>
          </a:p>
          <a:p>
            <a:r>
              <a:rPr lang="en-AU" sz="1800" dirty="0"/>
              <a:t>For example:</a:t>
            </a:r>
          </a:p>
          <a:p>
            <a:pPr marL="342900" indent="-342900">
              <a:buFont typeface="Arial" panose="020B0604020202020204" pitchFamily="34" charset="0"/>
              <a:buChar char="•"/>
            </a:pPr>
            <a:r>
              <a:rPr lang="en-AU" sz="1800" dirty="0"/>
              <a:t>mean</a:t>
            </a:r>
          </a:p>
          <a:p>
            <a:pPr marL="342900" indent="-342900">
              <a:buFont typeface="Arial" panose="020B0604020202020204" pitchFamily="34" charset="0"/>
              <a:buChar char="•"/>
            </a:pPr>
            <a:r>
              <a:rPr lang="en-AU" sz="1800" dirty="0"/>
              <a:t>median</a:t>
            </a:r>
          </a:p>
          <a:p>
            <a:pPr marL="342900" indent="-342900">
              <a:buFont typeface="Arial" panose="020B0604020202020204" pitchFamily="34" charset="0"/>
              <a:buChar char="•"/>
            </a:pPr>
            <a:r>
              <a:rPr lang="en-AU" sz="1800" dirty="0"/>
              <a:t>mode</a:t>
            </a:r>
          </a:p>
          <a:p>
            <a:pPr marL="342900" indent="-342900">
              <a:buFont typeface="Arial" panose="020B0604020202020204" pitchFamily="34" charset="0"/>
              <a:buChar char="•"/>
            </a:pPr>
            <a:r>
              <a:rPr lang="en-AU" sz="1800" dirty="0"/>
              <a:t>range</a:t>
            </a:r>
          </a:p>
          <a:p>
            <a:pPr marL="342900" indent="-342900">
              <a:buFont typeface="Arial" panose="020B0604020202020204" pitchFamily="34" charset="0"/>
              <a:buChar char="•"/>
            </a:pPr>
            <a:endParaRPr lang="en-AU" sz="1800" dirty="0"/>
          </a:p>
        </p:txBody>
      </p:sp>
      <p:sp>
        <p:nvSpPr>
          <p:cNvPr id="11" name="TextBox 10">
            <a:extLst>
              <a:ext uri="{FF2B5EF4-FFF2-40B4-BE49-F238E27FC236}">
                <a16:creationId xmlns:a16="http://schemas.microsoft.com/office/drawing/2014/main" id="{BFA7CD3E-AE27-FAAA-D670-9CEE1D57ED58}"/>
              </a:ext>
            </a:extLst>
          </p:cNvPr>
          <p:cNvSpPr txBox="1"/>
          <p:nvPr/>
        </p:nvSpPr>
        <p:spPr>
          <a:xfrm>
            <a:off x="6096000" y="1294647"/>
            <a:ext cx="5834743" cy="4134465"/>
          </a:xfrm>
          <a:prstGeom prst="rect">
            <a:avLst/>
          </a:prstGeom>
          <a:noFill/>
        </p:spPr>
        <p:txBody>
          <a:bodyPr wrap="square">
            <a:spAutoFit/>
          </a:bodyPr>
          <a:lstStyle/>
          <a:p>
            <a:pPr>
              <a:lnSpc>
                <a:spcPct val="150000"/>
              </a:lnSpc>
              <a:spcAft>
                <a:spcPts val="1200"/>
              </a:spcAft>
            </a:pPr>
            <a:r>
              <a:rPr lang="en-AU" sz="1800" b="1" dirty="0"/>
              <a:t>Descriptive analysis: </a:t>
            </a:r>
            <a:r>
              <a:rPr lang="en-AU" sz="1800" dirty="0"/>
              <a:t>the analysis of statistics that quantitatively describe or summarise features of a collection of information.</a:t>
            </a:r>
          </a:p>
          <a:p>
            <a:pPr>
              <a:lnSpc>
                <a:spcPct val="150000"/>
              </a:lnSpc>
              <a:spcAft>
                <a:spcPts val="1200"/>
              </a:spcAft>
            </a:pPr>
            <a:r>
              <a:rPr lang="en-AU" sz="1800" dirty="0"/>
              <a:t>For example:</a:t>
            </a:r>
          </a:p>
          <a:p>
            <a:pPr marL="342900" indent="-342900">
              <a:lnSpc>
                <a:spcPct val="150000"/>
              </a:lnSpc>
              <a:spcAft>
                <a:spcPts val="1200"/>
              </a:spcAft>
              <a:buFont typeface="Arial" panose="020B0604020202020204" pitchFamily="34" charset="0"/>
              <a:buChar char="•"/>
            </a:pPr>
            <a:r>
              <a:rPr lang="en-AU" sz="1800" dirty="0"/>
              <a:t>the interpretation of the descriptive statistics</a:t>
            </a:r>
          </a:p>
          <a:p>
            <a:pPr marL="342900" indent="-342900">
              <a:lnSpc>
                <a:spcPct val="150000"/>
              </a:lnSpc>
              <a:spcAft>
                <a:spcPts val="1200"/>
              </a:spcAft>
              <a:buFont typeface="Arial" panose="020B0604020202020204" pitchFamily="34" charset="0"/>
              <a:buChar char="•"/>
            </a:pPr>
            <a:r>
              <a:rPr lang="en-AU" sz="1800" dirty="0"/>
              <a:t>identifying trends and patterns</a:t>
            </a:r>
          </a:p>
          <a:p>
            <a:pPr marL="342900" indent="-342900">
              <a:lnSpc>
                <a:spcPct val="150000"/>
              </a:lnSpc>
              <a:spcAft>
                <a:spcPts val="1200"/>
              </a:spcAft>
              <a:buFont typeface="Arial" panose="020B0604020202020204" pitchFamily="34" charset="0"/>
              <a:buChar char="•"/>
            </a:pPr>
            <a:r>
              <a:rPr lang="en-AU" sz="1800" dirty="0"/>
              <a:t>describing the variability</a:t>
            </a:r>
          </a:p>
          <a:p>
            <a:pPr marL="342900" indent="-342900">
              <a:lnSpc>
                <a:spcPct val="150000"/>
              </a:lnSpc>
              <a:spcAft>
                <a:spcPts val="1200"/>
              </a:spcAft>
              <a:buFont typeface="Arial" panose="020B0604020202020204" pitchFamily="34" charset="0"/>
              <a:buChar char="•"/>
            </a:pPr>
            <a:r>
              <a:rPr lang="en-AU" sz="1800" dirty="0"/>
              <a:t>explaining what the statistics mean in context</a:t>
            </a:r>
          </a:p>
        </p:txBody>
      </p:sp>
    </p:spTree>
    <p:extLst>
      <p:ext uri="{BB962C8B-B14F-4D97-AF65-F5344CB8AC3E}">
        <p14:creationId xmlns:p14="http://schemas.microsoft.com/office/powerpoint/2010/main" val="16275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7A7D3-444D-CF94-BCC4-7E7A6700469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2B3930-60F1-DC5B-45FC-230FA8C9C8A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81</a:t>
            </a:fld>
            <a:endParaRPr lang="en-AU"/>
          </a:p>
        </p:txBody>
      </p:sp>
      <p:sp>
        <p:nvSpPr>
          <p:cNvPr id="6" name="Title 5">
            <a:extLst>
              <a:ext uri="{FF2B5EF4-FFF2-40B4-BE49-F238E27FC236}">
                <a16:creationId xmlns:a16="http://schemas.microsoft.com/office/drawing/2014/main" id="{FAFA1114-3B05-8CE1-DE34-1F853677FE46}"/>
              </a:ext>
              <a:ext uri="{C183D7F6-B498-43B3-948B-1728B52AA6E4}">
                <adec:decorative xmlns:adec="http://schemas.microsoft.com/office/drawing/2017/decorative" val="0"/>
              </a:ext>
            </a:extLst>
          </p:cNvPr>
          <p:cNvSpPr>
            <a:spLocks noGrp="1"/>
          </p:cNvSpPr>
          <p:nvPr>
            <p:ph type="title"/>
          </p:nvPr>
        </p:nvSpPr>
        <p:spPr>
          <a:xfrm>
            <a:off x="360000" y="360000"/>
            <a:ext cx="11832000" cy="545601"/>
          </a:xfrm>
        </p:spPr>
        <p:txBody>
          <a:bodyPr/>
          <a:lstStyle/>
          <a:p>
            <a:r>
              <a:rPr lang="en-AU" sz="3200"/>
              <a:t>2.2 Defining descriptive statistics and descriptive analysis (2 of 2)</a:t>
            </a:r>
          </a:p>
        </p:txBody>
      </p:sp>
      <p:sp>
        <p:nvSpPr>
          <p:cNvPr id="7" name="Text Placeholder 6">
            <a:extLst>
              <a:ext uri="{FF2B5EF4-FFF2-40B4-BE49-F238E27FC236}">
                <a16:creationId xmlns:a16="http://schemas.microsoft.com/office/drawing/2014/main" id="{A4134BB6-D554-D0B0-54C1-DF841D0EFB74}"/>
              </a:ext>
            </a:extLst>
          </p:cNvPr>
          <p:cNvSpPr>
            <a:spLocks noGrp="1"/>
          </p:cNvSpPr>
          <p:nvPr>
            <p:ph type="body" sz="quarter" idx="18"/>
          </p:nvPr>
        </p:nvSpPr>
        <p:spPr/>
        <p:txBody>
          <a:bodyPr/>
          <a:lstStyle/>
          <a:p>
            <a:r>
              <a:rPr lang="en-AU"/>
              <a:t>An example</a:t>
            </a:r>
          </a:p>
        </p:txBody>
      </p:sp>
      <p:sp>
        <p:nvSpPr>
          <p:cNvPr id="4" name="TextBox 3">
            <a:extLst>
              <a:ext uri="{FF2B5EF4-FFF2-40B4-BE49-F238E27FC236}">
                <a16:creationId xmlns:a16="http://schemas.microsoft.com/office/drawing/2014/main" id="{26A2267F-CDA3-A885-B91F-9A5638D76F7B}"/>
              </a:ext>
            </a:extLst>
          </p:cNvPr>
          <p:cNvSpPr txBox="1"/>
          <p:nvPr/>
        </p:nvSpPr>
        <p:spPr>
          <a:xfrm>
            <a:off x="227270" y="1854771"/>
            <a:ext cx="5936138" cy="465022"/>
          </a:xfrm>
          <a:prstGeom prst="rect">
            <a:avLst/>
          </a:prstGeom>
          <a:noFill/>
        </p:spPr>
        <p:txBody>
          <a:bodyPr wrap="square" lIns="0" tIns="0" rIns="0" bIns="0" rtlCol="0">
            <a:noAutofit/>
          </a:bodyPr>
          <a:lstStyle/>
          <a:p>
            <a:pPr algn="l">
              <a:lnSpc>
                <a:spcPct val="150000"/>
              </a:lnSpc>
            </a:pPr>
            <a:r>
              <a:rPr lang="en-AU" sz="1800" b="1"/>
              <a:t>Descriptive statistics </a:t>
            </a:r>
            <a:r>
              <a:rPr lang="en-AU" sz="1800"/>
              <a:t>for the heights of 100 Year 8 students at Sample High School </a:t>
            </a:r>
          </a:p>
        </p:txBody>
      </p:sp>
      <p:graphicFrame>
        <p:nvGraphicFramePr>
          <p:cNvPr id="3" name="Table 2">
            <a:extLst>
              <a:ext uri="{FF2B5EF4-FFF2-40B4-BE49-F238E27FC236}">
                <a16:creationId xmlns:a16="http://schemas.microsoft.com/office/drawing/2014/main" id="{5713CED8-1EB1-65C0-0677-DE226563C1BA}"/>
              </a:ext>
            </a:extLst>
          </p:cNvPr>
          <p:cNvGraphicFramePr>
            <a:graphicFrameLocks noGrp="1"/>
          </p:cNvGraphicFramePr>
          <p:nvPr>
            <p:extLst>
              <p:ext uri="{D42A27DB-BD31-4B8C-83A1-F6EECF244321}">
                <p14:modId xmlns:p14="http://schemas.microsoft.com/office/powerpoint/2010/main" val="1793036272"/>
              </p:ext>
            </p:extLst>
          </p:nvPr>
        </p:nvGraphicFramePr>
        <p:xfrm>
          <a:off x="227270" y="2706727"/>
          <a:ext cx="5936138" cy="2712720"/>
        </p:xfrm>
        <a:graphic>
          <a:graphicData uri="http://schemas.openxmlformats.org/drawingml/2006/table">
            <a:tbl>
              <a:tblPr firstRow="1" bandRow="1">
                <a:tableStyleId>{5A111915-BE36-4E01-A7E5-04B1672EAD32}</a:tableStyleId>
              </a:tblPr>
              <a:tblGrid>
                <a:gridCol w="2937961">
                  <a:extLst>
                    <a:ext uri="{9D8B030D-6E8A-4147-A177-3AD203B41FA5}">
                      <a16:colId xmlns:a16="http://schemas.microsoft.com/office/drawing/2014/main" val="3714226609"/>
                    </a:ext>
                  </a:extLst>
                </a:gridCol>
                <a:gridCol w="2998177">
                  <a:extLst>
                    <a:ext uri="{9D8B030D-6E8A-4147-A177-3AD203B41FA5}">
                      <a16:colId xmlns:a16="http://schemas.microsoft.com/office/drawing/2014/main" val="2790950386"/>
                    </a:ext>
                  </a:extLst>
                </a:gridCol>
              </a:tblGrid>
              <a:tr h="370840">
                <a:tc>
                  <a:txBody>
                    <a:bodyPr/>
                    <a:lstStyle/>
                    <a:p>
                      <a:pPr>
                        <a:lnSpc>
                          <a:spcPct val="150000"/>
                        </a:lnSpc>
                      </a:pPr>
                      <a:r>
                        <a:rPr lang="en-AU" dirty="0"/>
                        <a:t>Descriptive statistic</a:t>
                      </a:r>
                    </a:p>
                  </a:txBody>
                  <a:tcPr>
                    <a:solidFill>
                      <a:schemeClr val="accent5"/>
                    </a:solidFill>
                  </a:tcPr>
                </a:tc>
                <a:tc>
                  <a:txBody>
                    <a:bodyPr/>
                    <a:lstStyle/>
                    <a:p>
                      <a:pPr>
                        <a:lnSpc>
                          <a:spcPct val="150000"/>
                        </a:lnSpc>
                      </a:pPr>
                      <a:r>
                        <a:rPr lang="en-AU" dirty="0"/>
                        <a:t>Height (cm)</a:t>
                      </a:r>
                    </a:p>
                  </a:txBody>
                  <a:tcPr>
                    <a:solidFill>
                      <a:schemeClr val="accent5"/>
                    </a:solidFill>
                  </a:tcPr>
                </a:tc>
                <a:extLst>
                  <a:ext uri="{0D108BD9-81ED-4DB2-BD59-A6C34878D82A}">
                    <a16:rowId xmlns:a16="http://schemas.microsoft.com/office/drawing/2014/main" val="3331443622"/>
                  </a:ext>
                </a:extLst>
              </a:tr>
              <a:tr h="370840">
                <a:tc>
                  <a:txBody>
                    <a:bodyPr/>
                    <a:lstStyle/>
                    <a:p>
                      <a:pPr>
                        <a:lnSpc>
                          <a:spcPct val="150000"/>
                        </a:lnSpc>
                      </a:pPr>
                      <a:r>
                        <a:rPr lang="en-AU"/>
                        <a:t>Mean</a:t>
                      </a:r>
                    </a:p>
                  </a:txBody>
                  <a:tcPr/>
                </a:tc>
                <a:tc>
                  <a:txBody>
                    <a:bodyPr/>
                    <a:lstStyle/>
                    <a:p>
                      <a:pPr>
                        <a:lnSpc>
                          <a:spcPct val="150000"/>
                        </a:lnSpc>
                      </a:pPr>
                      <a:r>
                        <a:rPr lang="en-AU"/>
                        <a:t>161.4</a:t>
                      </a:r>
                    </a:p>
                  </a:txBody>
                  <a:tcPr/>
                </a:tc>
                <a:extLst>
                  <a:ext uri="{0D108BD9-81ED-4DB2-BD59-A6C34878D82A}">
                    <a16:rowId xmlns:a16="http://schemas.microsoft.com/office/drawing/2014/main" val="3648715320"/>
                  </a:ext>
                </a:extLst>
              </a:tr>
              <a:tr h="370840">
                <a:tc>
                  <a:txBody>
                    <a:bodyPr/>
                    <a:lstStyle/>
                    <a:p>
                      <a:pPr>
                        <a:lnSpc>
                          <a:spcPct val="150000"/>
                        </a:lnSpc>
                      </a:pPr>
                      <a:r>
                        <a:rPr lang="en-AU"/>
                        <a:t>Median</a:t>
                      </a:r>
                    </a:p>
                  </a:txBody>
                  <a:tcPr/>
                </a:tc>
                <a:tc>
                  <a:txBody>
                    <a:bodyPr/>
                    <a:lstStyle/>
                    <a:p>
                      <a:pPr>
                        <a:lnSpc>
                          <a:spcPct val="150000"/>
                        </a:lnSpc>
                      </a:pPr>
                      <a:r>
                        <a:rPr lang="en-AU"/>
                        <a:t>160.8</a:t>
                      </a:r>
                    </a:p>
                  </a:txBody>
                  <a:tcPr/>
                </a:tc>
                <a:extLst>
                  <a:ext uri="{0D108BD9-81ED-4DB2-BD59-A6C34878D82A}">
                    <a16:rowId xmlns:a16="http://schemas.microsoft.com/office/drawing/2014/main" val="1021410160"/>
                  </a:ext>
                </a:extLst>
              </a:tr>
              <a:tr h="370840">
                <a:tc>
                  <a:txBody>
                    <a:bodyPr/>
                    <a:lstStyle/>
                    <a:p>
                      <a:pPr>
                        <a:lnSpc>
                          <a:spcPct val="150000"/>
                        </a:lnSpc>
                      </a:pPr>
                      <a:r>
                        <a:rPr lang="en-AU"/>
                        <a:t>Standard deviation</a:t>
                      </a:r>
                    </a:p>
                  </a:txBody>
                  <a:tcPr/>
                </a:tc>
                <a:tc>
                  <a:txBody>
                    <a:bodyPr/>
                    <a:lstStyle/>
                    <a:p>
                      <a:pPr>
                        <a:lnSpc>
                          <a:spcPct val="150000"/>
                        </a:lnSpc>
                      </a:pPr>
                      <a:r>
                        <a:rPr lang="en-AU"/>
                        <a:t>7.2</a:t>
                      </a:r>
                    </a:p>
                  </a:txBody>
                  <a:tcPr/>
                </a:tc>
                <a:extLst>
                  <a:ext uri="{0D108BD9-81ED-4DB2-BD59-A6C34878D82A}">
                    <a16:rowId xmlns:a16="http://schemas.microsoft.com/office/drawing/2014/main" val="1265480450"/>
                  </a:ext>
                </a:extLst>
              </a:tr>
              <a:tr h="370840">
                <a:tc>
                  <a:txBody>
                    <a:bodyPr/>
                    <a:lstStyle/>
                    <a:p>
                      <a:pPr>
                        <a:lnSpc>
                          <a:spcPct val="150000"/>
                        </a:lnSpc>
                      </a:pPr>
                      <a:r>
                        <a:rPr lang="en-AU"/>
                        <a:t>Minimum</a:t>
                      </a:r>
                    </a:p>
                  </a:txBody>
                  <a:tcPr/>
                </a:tc>
                <a:tc>
                  <a:txBody>
                    <a:bodyPr/>
                    <a:lstStyle/>
                    <a:p>
                      <a:pPr>
                        <a:lnSpc>
                          <a:spcPct val="150000"/>
                        </a:lnSpc>
                      </a:pPr>
                      <a:r>
                        <a:rPr lang="en-AU"/>
                        <a:t>145</a:t>
                      </a:r>
                    </a:p>
                  </a:txBody>
                  <a:tcPr/>
                </a:tc>
                <a:extLst>
                  <a:ext uri="{0D108BD9-81ED-4DB2-BD59-A6C34878D82A}">
                    <a16:rowId xmlns:a16="http://schemas.microsoft.com/office/drawing/2014/main" val="299983936"/>
                  </a:ext>
                </a:extLst>
              </a:tr>
              <a:tr h="370840">
                <a:tc>
                  <a:txBody>
                    <a:bodyPr/>
                    <a:lstStyle/>
                    <a:p>
                      <a:pPr>
                        <a:lnSpc>
                          <a:spcPct val="150000"/>
                        </a:lnSpc>
                      </a:pPr>
                      <a:r>
                        <a:rPr lang="en-AU"/>
                        <a:t>Maximum</a:t>
                      </a:r>
                    </a:p>
                  </a:txBody>
                  <a:tcPr/>
                </a:tc>
                <a:tc>
                  <a:txBody>
                    <a:bodyPr/>
                    <a:lstStyle/>
                    <a:p>
                      <a:pPr>
                        <a:lnSpc>
                          <a:spcPct val="150000"/>
                        </a:lnSpc>
                      </a:pPr>
                      <a:r>
                        <a:rPr lang="en-AU" dirty="0"/>
                        <a:t>178</a:t>
                      </a:r>
                    </a:p>
                  </a:txBody>
                  <a:tcPr/>
                </a:tc>
                <a:extLst>
                  <a:ext uri="{0D108BD9-81ED-4DB2-BD59-A6C34878D82A}">
                    <a16:rowId xmlns:a16="http://schemas.microsoft.com/office/drawing/2014/main" val="3615069619"/>
                  </a:ext>
                </a:extLst>
              </a:tr>
            </a:tbl>
          </a:graphicData>
        </a:graphic>
      </p:graphicFrame>
      <p:sp>
        <p:nvSpPr>
          <p:cNvPr id="16" name="Rectangle 15">
            <a:extLst>
              <a:ext uri="{FF2B5EF4-FFF2-40B4-BE49-F238E27FC236}">
                <a16:creationId xmlns:a16="http://schemas.microsoft.com/office/drawing/2014/main" id="{49C2707D-2E4B-84EA-74ED-4B3AA0762974}"/>
              </a:ext>
            </a:extLst>
          </p:cNvPr>
          <p:cNvSpPr/>
          <p:nvPr/>
        </p:nvSpPr>
        <p:spPr>
          <a:xfrm>
            <a:off x="6875585" y="1922854"/>
            <a:ext cx="5089145" cy="39526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50000"/>
              </a:lnSpc>
            </a:pPr>
            <a:r>
              <a:rPr lang="en-AU" sz="1800" b="1" dirty="0"/>
              <a:t>Descriptive analysis</a:t>
            </a:r>
          </a:p>
          <a:p>
            <a:pPr>
              <a:lnSpc>
                <a:spcPct val="150000"/>
              </a:lnSpc>
            </a:pPr>
            <a:r>
              <a:rPr lang="en-AU" sz="1800" dirty="0"/>
              <a:t>The average height of the students is approximately 161 cm. The mean and median are very similar, suggesting the data are approximately symmetric. The standard deviation of 7.2 cm indicates moderate variation in student heights, with most students falling within a relatively narrow range. No unusually large gaps or extreme outliers are evident.</a:t>
            </a:r>
          </a:p>
        </p:txBody>
      </p:sp>
    </p:spTree>
    <p:extLst>
      <p:ext uri="{BB962C8B-B14F-4D97-AF65-F5344CB8AC3E}">
        <p14:creationId xmlns:p14="http://schemas.microsoft.com/office/powerpoint/2010/main" val="343815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0F2941-C584-22BB-CD89-4485FB3B15A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82</a:t>
            </a:fld>
            <a:endParaRPr lang="en-AU"/>
          </a:p>
        </p:txBody>
      </p:sp>
      <p:sp>
        <p:nvSpPr>
          <p:cNvPr id="8" name="Title 7">
            <a:extLst>
              <a:ext uri="{FF2B5EF4-FFF2-40B4-BE49-F238E27FC236}">
                <a16:creationId xmlns:a16="http://schemas.microsoft.com/office/drawing/2014/main" id="{0E5B6DB0-0A30-BC1B-0057-0AB6484B7709}"/>
              </a:ext>
            </a:extLst>
          </p:cNvPr>
          <p:cNvSpPr>
            <a:spLocks noGrp="1"/>
          </p:cNvSpPr>
          <p:nvPr>
            <p:ph type="title"/>
          </p:nvPr>
        </p:nvSpPr>
        <p:spPr/>
        <p:txBody>
          <a:bodyPr/>
          <a:lstStyle/>
          <a:p>
            <a:r>
              <a:rPr lang="en-AU"/>
              <a:t>2.2 Defining the median</a:t>
            </a:r>
          </a:p>
        </p:txBody>
      </p:sp>
      <p:sp>
        <p:nvSpPr>
          <p:cNvPr id="10" name="Content Placeholder 9">
            <a:extLst>
              <a:ext uri="{FF2B5EF4-FFF2-40B4-BE49-F238E27FC236}">
                <a16:creationId xmlns:a16="http://schemas.microsoft.com/office/drawing/2014/main" id="{290E6E97-7E02-DC48-9878-73DE56F5406E}"/>
              </a:ext>
            </a:extLst>
          </p:cNvPr>
          <p:cNvSpPr>
            <a:spLocks noGrp="1"/>
          </p:cNvSpPr>
          <p:nvPr>
            <p:ph sz="quarter" idx="19"/>
          </p:nvPr>
        </p:nvSpPr>
        <p:spPr>
          <a:xfrm>
            <a:off x="360362" y="1562471"/>
            <a:ext cx="9511771" cy="4814518"/>
          </a:xfrm>
        </p:spPr>
        <p:txBody>
          <a:bodyPr/>
          <a:lstStyle/>
          <a:p>
            <a:r>
              <a:rPr lang="en-AU" sz="1800" b="1" dirty="0"/>
              <a:t>Median:</a:t>
            </a:r>
            <a:r>
              <a:rPr lang="en-AU" sz="1800" dirty="0"/>
              <a:t> the value in a set of ordered data that divides the data into two parts.</a:t>
            </a:r>
          </a:p>
          <a:p>
            <a:r>
              <a:rPr lang="en-AU" sz="1800" dirty="0"/>
              <a:t>The median is:</a:t>
            </a:r>
          </a:p>
          <a:p>
            <a:pPr marL="342900" indent="-342900">
              <a:buFontTx/>
              <a:buChar char="-"/>
            </a:pPr>
            <a:r>
              <a:rPr lang="en-AU" sz="1800" dirty="0"/>
              <a:t>frequently called the ‘middle value’</a:t>
            </a:r>
          </a:p>
          <a:p>
            <a:pPr marL="342900" indent="-342900">
              <a:buFontTx/>
              <a:buChar char="-"/>
            </a:pPr>
            <a:r>
              <a:rPr lang="en-AU" sz="1800" dirty="0"/>
              <a:t>not affected by outliers (unlike the mean)</a:t>
            </a:r>
          </a:p>
          <a:p>
            <a:pPr marL="342900" indent="-342900">
              <a:buFontTx/>
              <a:buChar char="-"/>
            </a:pPr>
            <a:r>
              <a:rPr lang="en-AU" sz="1800" dirty="0"/>
              <a:t>useful when the data is skewed or contains a few very high or low numbers (outliers)</a:t>
            </a:r>
          </a:p>
          <a:p>
            <a:pPr marL="342900" indent="-342900">
              <a:buFontTx/>
              <a:buChar char="-"/>
            </a:pPr>
            <a:r>
              <a:rPr lang="en-AU" sz="1800" dirty="0"/>
              <a:t>calculated differently depending on whether there is an odd or even number of data points.</a:t>
            </a:r>
          </a:p>
        </p:txBody>
      </p:sp>
    </p:spTree>
    <p:extLst>
      <p:ext uri="{BB962C8B-B14F-4D97-AF65-F5344CB8AC3E}">
        <p14:creationId xmlns:p14="http://schemas.microsoft.com/office/powerpoint/2010/main" val="631087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03A7ED-7A67-3389-CB78-E73B6F79D0F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83</a:t>
            </a:fld>
            <a:endParaRPr lang="en-AU"/>
          </a:p>
        </p:txBody>
      </p:sp>
      <p:sp>
        <p:nvSpPr>
          <p:cNvPr id="3" name="Title 2">
            <a:extLst>
              <a:ext uri="{FF2B5EF4-FFF2-40B4-BE49-F238E27FC236}">
                <a16:creationId xmlns:a16="http://schemas.microsoft.com/office/drawing/2014/main" id="{49614782-4435-ED6B-F78A-D4A316BF0AB2}"/>
              </a:ext>
            </a:extLst>
          </p:cNvPr>
          <p:cNvSpPr>
            <a:spLocks noGrp="1"/>
          </p:cNvSpPr>
          <p:nvPr>
            <p:ph type="title"/>
          </p:nvPr>
        </p:nvSpPr>
        <p:spPr/>
        <p:txBody>
          <a:bodyPr/>
          <a:lstStyle/>
          <a:p>
            <a:r>
              <a:rPr lang="en-AU"/>
              <a:t>2.2 Determining the median</a:t>
            </a:r>
          </a:p>
        </p:txBody>
      </p:sp>
      <p:sp>
        <p:nvSpPr>
          <p:cNvPr id="4" name="Text Placeholder 3">
            <a:extLst>
              <a:ext uri="{FF2B5EF4-FFF2-40B4-BE49-F238E27FC236}">
                <a16:creationId xmlns:a16="http://schemas.microsoft.com/office/drawing/2014/main" id="{8592B28E-B5DB-5432-9A03-6A284F769514}"/>
              </a:ext>
            </a:extLst>
          </p:cNvPr>
          <p:cNvSpPr>
            <a:spLocks noGrp="1"/>
          </p:cNvSpPr>
          <p:nvPr>
            <p:ph type="body" sz="quarter" idx="18"/>
          </p:nvPr>
        </p:nvSpPr>
        <p:spPr/>
        <p:txBody>
          <a:bodyPr/>
          <a:lstStyle/>
          <a:p>
            <a:r>
              <a:rPr lang="en-AU"/>
              <a:t>The median is determined differently depending on if the number of values is even or odd.</a:t>
            </a:r>
          </a:p>
        </p:txBody>
      </p:sp>
      <p:sp>
        <p:nvSpPr>
          <p:cNvPr id="5" name="Text Placeholder 4">
            <a:extLst>
              <a:ext uri="{FF2B5EF4-FFF2-40B4-BE49-F238E27FC236}">
                <a16:creationId xmlns:a16="http://schemas.microsoft.com/office/drawing/2014/main" id="{EB2C22C7-FD65-D495-8FB1-09FFCDF0C624}"/>
              </a:ext>
            </a:extLst>
          </p:cNvPr>
          <p:cNvSpPr>
            <a:spLocks noGrp="1"/>
          </p:cNvSpPr>
          <p:nvPr>
            <p:ph type="body" sz="quarter" idx="17"/>
          </p:nvPr>
        </p:nvSpPr>
        <p:spPr/>
        <p:txBody>
          <a:bodyPr/>
          <a:lstStyle/>
          <a:p>
            <a:r>
              <a:rPr lang="en-AU" sz="1800" dirty="0"/>
              <a:t>In a data set with an odd number of values the middle number in the ordered data set is the median.</a:t>
            </a:r>
          </a:p>
          <a:p>
            <a:r>
              <a:rPr lang="en-AU" sz="1800" dirty="0"/>
              <a:t>Example:</a:t>
            </a:r>
          </a:p>
          <a:p>
            <a:r>
              <a:rPr lang="en-AU" sz="1800" b="1" dirty="0">
                <a:latin typeface="Public Sans" pitchFamily="2" charset="0"/>
              </a:rPr>
              <a:t>1, 3, 3, 6, 7, 8, 9 </a:t>
            </a:r>
          </a:p>
          <a:p>
            <a:r>
              <a:rPr lang="en-AU" sz="1800" dirty="0"/>
              <a:t>In a data set with an even number of values the mean of the two numbers in the middle of the data set are the median.</a:t>
            </a:r>
          </a:p>
          <a:p>
            <a:r>
              <a:rPr lang="en-AU" sz="1800" dirty="0"/>
              <a:t>Example:</a:t>
            </a:r>
          </a:p>
          <a:p>
            <a:r>
              <a:rPr lang="en-AU" sz="1800" b="1" dirty="0">
                <a:latin typeface="Public Sans" pitchFamily="2" charset="0"/>
              </a:rPr>
              <a:t>2, 2, 3, 5, 6, 8, 8, 9, </a:t>
            </a:r>
            <a:endParaRPr lang="en-AU" sz="1800" b="1" dirty="0"/>
          </a:p>
        </p:txBody>
      </p:sp>
      <p:sp>
        <p:nvSpPr>
          <p:cNvPr id="6" name="Rectangle 5">
            <a:extLst>
              <a:ext uri="{FF2B5EF4-FFF2-40B4-BE49-F238E27FC236}">
                <a16:creationId xmlns:a16="http://schemas.microsoft.com/office/drawing/2014/main" id="{D01E91D5-8A9E-601B-2ADC-83863F3834F1}"/>
              </a:ext>
              <a:ext uri="{C183D7F6-B498-43B3-948B-1728B52AA6E4}">
                <adec:decorative xmlns:adec="http://schemas.microsoft.com/office/drawing/2017/decorative" val="1"/>
              </a:ext>
            </a:extLst>
          </p:cNvPr>
          <p:cNvSpPr/>
          <p:nvPr/>
        </p:nvSpPr>
        <p:spPr>
          <a:xfrm>
            <a:off x="1055401" y="2750634"/>
            <a:ext cx="310662" cy="35451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a:extLst>
              <a:ext uri="{FF2B5EF4-FFF2-40B4-BE49-F238E27FC236}">
                <a16:creationId xmlns:a16="http://schemas.microsoft.com/office/drawing/2014/main" id="{84317DA7-694E-4B8F-8FC3-8DC9D07B8F28}"/>
              </a:ext>
              <a:ext uri="{C183D7F6-B498-43B3-948B-1728B52AA6E4}">
                <adec:decorative xmlns:adec="http://schemas.microsoft.com/office/drawing/2017/decorative" val="1"/>
              </a:ext>
            </a:extLst>
          </p:cNvPr>
          <p:cNvSpPr/>
          <p:nvPr/>
        </p:nvSpPr>
        <p:spPr>
          <a:xfrm>
            <a:off x="1115121" y="4873109"/>
            <a:ext cx="542693" cy="35451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extBox 7">
            <a:extLst>
              <a:ext uri="{FF2B5EF4-FFF2-40B4-BE49-F238E27FC236}">
                <a16:creationId xmlns:a16="http://schemas.microsoft.com/office/drawing/2014/main" id="{CB0534B4-FA7A-08A0-653B-CBD39E4B5FE5}"/>
              </a:ext>
            </a:extLst>
          </p:cNvPr>
          <p:cNvSpPr txBox="1"/>
          <p:nvPr/>
        </p:nvSpPr>
        <p:spPr>
          <a:xfrm>
            <a:off x="359999" y="5774267"/>
            <a:ext cx="3534668" cy="600654"/>
          </a:xfrm>
          <a:prstGeom prst="rect">
            <a:avLst/>
          </a:prstGeom>
          <a:noFill/>
        </p:spPr>
        <p:txBody>
          <a:bodyPr wrap="square" lIns="0" tIns="0" rIns="0" bIns="0" rtlCol="0">
            <a:noAutofit/>
          </a:bodyPr>
          <a:lstStyle/>
          <a:p>
            <a:pPr algn="l"/>
            <a:r>
              <a:rPr lang="en-AU" sz="1800" b="1"/>
              <a:t>The </a:t>
            </a:r>
            <a:r>
              <a:rPr lang="en-AU" sz="2000" b="1"/>
              <a:t>median</a:t>
            </a:r>
            <a:r>
              <a:rPr lang="en-AU" sz="1800" b="1"/>
              <a:t> is 5.5</a:t>
            </a:r>
          </a:p>
        </p:txBody>
      </p:sp>
    </p:spTree>
    <p:extLst>
      <p:ext uri="{BB962C8B-B14F-4D97-AF65-F5344CB8AC3E}">
        <p14:creationId xmlns:p14="http://schemas.microsoft.com/office/powerpoint/2010/main" val="52100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E78836-3A35-FBB0-B936-0E4F02BAA13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84</a:t>
            </a:fld>
            <a:endParaRPr lang="en-AU"/>
          </a:p>
        </p:txBody>
      </p:sp>
      <p:sp>
        <p:nvSpPr>
          <p:cNvPr id="3" name="Title 2">
            <a:extLst>
              <a:ext uri="{FF2B5EF4-FFF2-40B4-BE49-F238E27FC236}">
                <a16:creationId xmlns:a16="http://schemas.microsoft.com/office/drawing/2014/main" id="{6A25E179-9BCE-3A78-223E-B9BDEB9A44C5}"/>
              </a:ext>
            </a:extLst>
          </p:cNvPr>
          <p:cNvSpPr>
            <a:spLocks noGrp="1"/>
          </p:cNvSpPr>
          <p:nvPr>
            <p:ph type="title"/>
          </p:nvPr>
        </p:nvSpPr>
        <p:spPr/>
        <p:txBody>
          <a:bodyPr/>
          <a:lstStyle/>
          <a:p>
            <a:r>
              <a:rPr lang="en-AU" dirty="0"/>
              <a:t>2.2 Check for understanding 2</a:t>
            </a:r>
          </a:p>
        </p:txBody>
      </p:sp>
      <p:sp>
        <p:nvSpPr>
          <p:cNvPr id="4" name="Text Placeholder 3">
            <a:extLst>
              <a:ext uri="{FF2B5EF4-FFF2-40B4-BE49-F238E27FC236}">
                <a16:creationId xmlns:a16="http://schemas.microsoft.com/office/drawing/2014/main" id="{30E51512-C324-6356-826D-C2A3EF9DDC62}"/>
              </a:ext>
            </a:extLst>
          </p:cNvPr>
          <p:cNvSpPr>
            <a:spLocks noGrp="1"/>
          </p:cNvSpPr>
          <p:nvPr>
            <p:ph type="body" sz="quarter" idx="18"/>
          </p:nvPr>
        </p:nvSpPr>
        <p:spPr/>
        <p:txBody>
          <a:bodyPr/>
          <a:lstStyle/>
          <a:p>
            <a:r>
              <a:rPr lang="en-AU" dirty="0"/>
              <a:t>Calculating median</a:t>
            </a:r>
          </a:p>
        </p:txBody>
      </p:sp>
      <p:sp>
        <p:nvSpPr>
          <p:cNvPr id="5" name="Text Placeholder 4">
            <a:extLst>
              <a:ext uri="{FF2B5EF4-FFF2-40B4-BE49-F238E27FC236}">
                <a16:creationId xmlns:a16="http://schemas.microsoft.com/office/drawing/2014/main" id="{CF61070A-3A0E-C7D6-D376-4C69D512A271}"/>
              </a:ext>
            </a:extLst>
          </p:cNvPr>
          <p:cNvSpPr>
            <a:spLocks noGrp="1"/>
          </p:cNvSpPr>
          <p:nvPr>
            <p:ph type="body" sz="quarter" idx="17"/>
          </p:nvPr>
        </p:nvSpPr>
        <p:spPr>
          <a:xfrm>
            <a:off x="360000" y="1778924"/>
            <a:ext cx="11484000" cy="2406524"/>
          </a:xfrm>
        </p:spPr>
        <p:txBody>
          <a:bodyPr/>
          <a:lstStyle/>
          <a:p>
            <a:r>
              <a:rPr lang="en-AU" sz="1800" b="1" dirty="0"/>
              <a:t>Calculate the median for each data set and write it on your mini whiteboard.</a:t>
            </a:r>
          </a:p>
          <a:p>
            <a:r>
              <a:rPr lang="en-AU" sz="1800" b="1" dirty="0"/>
              <a:t>1. Student heights were recorded as 150, 145, 153, 161, 151 and 164. </a:t>
            </a:r>
          </a:p>
          <a:p>
            <a:r>
              <a:rPr lang="en-AU" sz="1800" dirty="0"/>
              <a:t>Step 1: order the values	</a:t>
            </a:r>
          </a:p>
          <a:p>
            <a:r>
              <a:rPr lang="en-AU" sz="1800" dirty="0"/>
              <a:t>Step 2: find the median value</a:t>
            </a:r>
          </a:p>
        </p:txBody>
      </p:sp>
      <p:sp>
        <p:nvSpPr>
          <p:cNvPr id="6" name="Text Placeholder 4">
            <a:extLst>
              <a:ext uri="{FF2B5EF4-FFF2-40B4-BE49-F238E27FC236}">
                <a16:creationId xmlns:a16="http://schemas.microsoft.com/office/drawing/2014/main" id="{3CB95777-2903-7DEC-35B6-5B5E5B6C6224}"/>
              </a:ext>
            </a:extLst>
          </p:cNvPr>
          <p:cNvSpPr txBox="1">
            <a:spLocks/>
          </p:cNvSpPr>
          <p:nvPr/>
        </p:nvSpPr>
        <p:spPr>
          <a:xfrm>
            <a:off x="5101333" y="2810220"/>
            <a:ext cx="3661667" cy="171344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t>145, 150, </a:t>
            </a:r>
            <a:r>
              <a:rPr lang="en-AU" sz="1800" b="1" dirty="0">
                <a:solidFill>
                  <a:schemeClr val="bg1"/>
                </a:solidFill>
                <a:highlight>
                  <a:srgbClr val="800000"/>
                </a:highlight>
              </a:rPr>
              <a:t>151, 153, </a:t>
            </a:r>
            <a:r>
              <a:rPr lang="en-AU" sz="1800" b="1" dirty="0"/>
              <a:t>161, 164</a:t>
            </a:r>
          </a:p>
          <a:p>
            <a:r>
              <a:rPr lang="en-AU" sz="1800" b="1" dirty="0"/>
              <a:t>Median = (151 + 153) </a:t>
            </a:r>
            <a:r>
              <a:rPr lang="en-AU" sz="1800" b="1" dirty="0">
                <a:sym typeface="Symbol" panose="05050102010706020507" pitchFamily="18" charset="2"/>
              </a:rPr>
              <a:t> 2</a:t>
            </a:r>
          </a:p>
          <a:p>
            <a:r>
              <a:rPr lang="en-AU" sz="1800" b="1" dirty="0">
                <a:sym typeface="Symbol" panose="05050102010706020507" pitchFamily="18" charset="2"/>
              </a:rPr>
              <a:t>	= 152</a:t>
            </a:r>
            <a:r>
              <a:rPr lang="en-AU" sz="1800" b="1" dirty="0"/>
              <a:t> </a:t>
            </a:r>
            <a:endParaRPr lang="en-AU" sz="1800" dirty="0"/>
          </a:p>
        </p:txBody>
      </p:sp>
      <p:sp>
        <p:nvSpPr>
          <p:cNvPr id="7" name="Text Placeholder 4">
            <a:extLst>
              <a:ext uri="{FF2B5EF4-FFF2-40B4-BE49-F238E27FC236}">
                <a16:creationId xmlns:a16="http://schemas.microsoft.com/office/drawing/2014/main" id="{FEFC401A-859A-0249-FF2B-FF0D9AB1AE6D}"/>
              </a:ext>
            </a:extLst>
          </p:cNvPr>
          <p:cNvSpPr txBox="1">
            <a:spLocks/>
          </p:cNvSpPr>
          <p:nvPr/>
        </p:nvSpPr>
        <p:spPr>
          <a:xfrm>
            <a:off x="360000" y="4529001"/>
            <a:ext cx="11484000" cy="191664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t>2. The highest daily temperature (</a:t>
            </a:r>
            <a:r>
              <a:rPr lang="en-AU" sz="1800" b="1" dirty="0">
                <a:sym typeface="Symbol" panose="05050102010706020507" pitchFamily="18" charset="2"/>
              </a:rPr>
              <a:t>C)</a:t>
            </a:r>
            <a:r>
              <a:rPr lang="en-AU" sz="1800" b="1" dirty="0"/>
              <a:t> were recorded as 12, 15, 29, 18, 16, 20, 18</a:t>
            </a:r>
          </a:p>
          <a:p>
            <a:r>
              <a:rPr lang="en-AU" sz="1800" dirty="0"/>
              <a:t>Step 1: order the values	</a:t>
            </a:r>
          </a:p>
          <a:p>
            <a:r>
              <a:rPr lang="en-AU" sz="1800" dirty="0"/>
              <a:t>Step 2: find the median value</a:t>
            </a:r>
          </a:p>
        </p:txBody>
      </p:sp>
      <p:sp>
        <p:nvSpPr>
          <p:cNvPr id="10" name="Text Placeholder 4">
            <a:extLst>
              <a:ext uri="{FF2B5EF4-FFF2-40B4-BE49-F238E27FC236}">
                <a16:creationId xmlns:a16="http://schemas.microsoft.com/office/drawing/2014/main" id="{0674A6A5-325B-E024-DB6C-0FEF33914A39}"/>
              </a:ext>
            </a:extLst>
          </p:cNvPr>
          <p:cNvSpPr txBox="1">
            <a:spLocks/>
          </p:cNvSpPr>
          <p:nvPr/>
        </p:nvSpPr>
        <p:spPr>
          <a:xfrm>
            <a:off x="6411186" y="5063992"/>
            <a:ext cx="3524935" cy="145200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dirty="0"/>
              <a:t>12, 15, 16, </a:t>
            </a:r>
            <a:r>
              <a:rPr lang="en-AU" sz="1800" b="1" dirty="0">
                <a:solidFill>
                  <a:schemeClr val="bg1"/>
                </a:solidFill>
                <a:highlight>
                  <a:srgbClr val="800000"/>
                </a:highlight>
              </a:rPr>
              <a:t>18</a:t>
            </a:r>
            <a:r>
              <a:rPr lang="en-AU" sz="1800" b="1" dirty="0"/>
              <a:t>, 18, 20, 29</a:t>
            </a:r>
          </a:p>
          <a:p>
            <a:r>
              <a:rPr lang="en-AU" sz="1800" b="1" dirty="0"/>
              <a:t>Median = 18</a:t>
            </a:r>
          </a:p>
          <a:p>
            <a:endParaRPr lang="en-AU" sz="1800" b="1" dirty="0"/>
          </a:p>
          <a:p>
            <a:r>
              <a:rPr lang="en-AU" sz="1800" b="1" dirty="0"/>
              <a:t> </a:t>
            </a:r>
          </a:p>
        </p:txBody>
      </p:sp>
    </p:spTree>
    <p:extLst>
      <p:ext uri="{BB962C8B-B14F-4D97-AF65-F5344CB8AC3E}">
        <p14:creationId xmlns:p14="http://schemas.microsoft.com/office/powerpoint/2010/main" val="166446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B08EA2-54C4-DF85-E247-3481C6B5E392}"/>
              </a:ext>
            </a:extLst>
          </p:cNvPr>
          <p:cNvSpPr>
            <a:spLocks noGrp="1"/>
          </p:cNvSpPr>
          <p:nvPr>
            <p:ph type="title"/>
          </p:nvPr>
        </p:nvSpPr>
        <p:spPr/>
        <p:txBody>
          <a:bodyPr/>
          <a:lstStyle/>
          <a:p>
            <a:r>
              <a:rPr lang="en-AU" dirty="0"/>
              <a:t>2.2 Median vs mean as a descriptive statistic</a:t>
            </a:r>
          </a:p>
        </p:txBody>
      </p:sp>
      <p:sp>
        <p:nvSpPr>
          <p:cNvPr id="4" name="Text Placeholder 3">
            <a:extLst>
              <a:ext uri="{FF2B5EF4-FFF2-40B4-BE49-F238E27FC236}">
                <a16:creationId xmlns:a16="http://schemas.microsoft.com/office/drawing/2014/main" id="{2D71C952-4004-CCDC-A314-6C821FB7329A}"/>
              </a:ext>
            </a:extLst>
          </p:cNvPr>
          <p:cNvSpPr>
            <a:spLocks noGrp="1"/>
          </p:cNvSpPr>
          <p:nvPr>
            <p:ph type="body" sz="quarter" idx="18"/>
          </p:nvPr>
        </p:nvSpPr>
        <p:spPr/>
        <p:txBody>
          <a:bodyPr/>
          <a:lstStyle/>
          <a:p>
            <a:r>
              <a:rPr lang="en-AU"/>
              <a:t>Which descriptive statistic is more valuable in this scenario?</a:t>
            </a:r>
          </a:p>
        </p:txBody>
      </p:sp>
      <p:sp>
        <p:nvSpPr>
          <p:cNvPr id="5" name="Text Placeholder 4">
            <a:extLst>
              <a:ext uri="{FF2B5EF4-FFF2-40B4-BE49-F238E27FC236}">
                <a16:creationId xmlns:a16="http://schemas.microsoft.com/office/drawing/2014/main" id="{4A0BFCF0-0901-5D24-6C42-31D71F38ED1E}"/>
              </a:ext>
            </a:extLst>
          </p:cNvPr>
          <p:cNvSpPr>
            <a:spLocks noGrp="1"/>
          </p:cNvSpPr>
          <p:nvPr>
            <p:ph type="body" sz="quarter" idx="17"/>
          </p:nvPr>
        </p:nvSpPr>
        <p:spPr>
          <a:xfrm>
            <a:off x="360000" y="1567086"/>
            <a:ext cx="11484000" cy="481067"/>
          </a:xfrm>
        </p:spPr>
        <p:txBody>
          <a:bodyPr/>
          <a:lstStyle/>
          <a:p>
            <a:r>
              <a:rPr lang="en-AU" sz="1800"/>
              <a:t>A biology class measured the number of seeds produced by 11 bean plants.</a:t>
            </a:r>
          </a:p>
          <a:p>
            <a:endParaRPr lang="en-AU" sz="1800"/>
          </a:p>
        </p:txBody>
      </p:sp>
      <p:graphicFrame>
        <p:nvGraphicFramePr>
          <p:cNvPr id="6" name="Table 5">
            <a:extLst>
              <a:ext uri="{FF2B5EF4-FFF2-40B4-BE49-F238E27FC236}">
                <a16:creationId xmlns:a16="http://schemas.microsoft.com/office/drawing/2014/main" id="{20EABA04-632C-C895-F19C-7935FA0B0FB3}"/>
              </a:ext>
            </a:extLst>
          </p:cNvPr>
          <p:cNvGraphicFramePr>
            <a:graphicFrameLocks noGrp="1"/>
          </p:cNvGraphicFramePr>
          <p:nvPr/>
        </p:nvGraphicFramePr>
        <p:xfrm>
          <a:off x="348000" y="2161000"/>
          <a:ext cx="3130696" cy="4445000"/>
        </p:xfrm>
        <a:graphic>
          <a:graphicData uri="http://schemas.openxmlformats.org/drawingml/2006/table">
            <a:tbl>
              <a:tblPr firstRow="1" bandRow="1">
                <a:tableStyleId>{5A111915-BE36-4E01-A7E5-04B1672EAD32}</a:tableStyleId>
              </a:tblPr>
              <a:tblGrid>
                <a:gridCol w="1023600">
                  <a:extLst>
                    <a:ext uri="{9D8B030D-6E8A-4147-A177-3AD203B41FA5}">
                      <a16:colId xmlns:a16="http://schemas.microsoft.com/office/drawing/2014/main" val="1690180963"/>
                    </a:ext>
                  </a:extLst>
                </a:gridCol>
                <a:gridCol w="2107096">
                  <a:extLst>
                    <a:ext uri="{9D8B030D-6E8A-4147-A177-3AD203B41FA5}">
                      <a16:colId xmlns:a16="http://schemas.microsoft.com/office/drawing/2014/main" val="2138649029"/>
                    </a:ext>
                  </a:extLst>
                </a:gridCol>
              </a:tblGrid>
              <a:tr h="355011">
                <a:tc>
                  <a:txBody>
                    <a:bodyPr/>
                    <a:lstStyle/>
                    <a:p>
                      <a:r>
                        <a:rPr lang="en-AU"/>
                        <a:t>Plant</a:t>
                      </a:r>
                    </a:p>
                  </a:txBody>
                  <a:tcPr/>
                </a:tc>
                <a:tc>
                  <a:txBody>
                    <a:bodyPr/>
                    <a:lstStyle/>
                    <a:p>
                      <a:r>
                        <a:rPr lang="en-AU"/>
                        <a:t>Seeds produced</a:t>
                      </a:r>
                    </a:p>
                  </a:txBody>
                  <a:tcPr/>
                </a:tc>
                <a:extLst>
                  <a:ext uri="{0D108BD9-81ED-4DB2-BD59-A6C34878D82A}">
                    <a16:rowId xmlns:a16="http://schemas.microsoft.com/office/drawing/2014/main" val="4077758578"/>
                  </a:ext>
                </a:extLst>
              </a:tr>
              <a:tr h="370840">
                <a:tc>
                  <a:txBody>
                    <a:bodyPr/>
                    <a:lstStyle/>
                    <a:p>
                      <a:r>
                        <a:rPr lang="en-AU"/>
                        <a:t>1</a:t>
                      </a:r>
                    </a:p>
                  </a:txBody>
                  <a:tcPr/>
                </a:tc>
                <a:tc>
                  <a:txBody>
                    <a:bodyPr/>
                    <a:lstStyle/>
                    <a:p>
                      <a:r>
                        <a:rPr lang="en-AU"/>
                        <a:t>18</a:t>
                      </a:r>
                    </a:p>
                  </a:txBody>
                  <a:tcPr/>
                </a:tc>
                <a:extLst>
                  <a:ext uri="{0D108BD9-81ED-4DB2-BD59-A6C34878D82A}">
                    <a16:rowId xmlns:a16="http://schemas.microsoft.com/office/drawing/2014/main" val="2212665096"/>
                  </a:ext>
                </a:extLst>
              </a:tr>
              <a:tr h="370840">
                <a:tc>
                  <a:txBody>
                    <a:bodyPr/>
                    <a:lstStyle/>
                    <a:p>
                      <a:r>
                        <a:rPr lang="en-AU"/>
                        <a:t>2</a:t>
                      </a:r>
                    </a:p>
                  </a:txBody>
                  <a:tcPr/>
                </a:tc>
                <a:tc>
                  <a:txBody>
                    <a:bodyPr/>
                    <a:lstStyle/>
                    <a:p>
                      <a:r>
                        <a:rPr lang="en-AU"/>
                        <a:t>80</a:t>
                      </a:r>
                    </a:p>
                  </a:txBody>
                  <a:tcPr/>
                </a:tc>
                <a:extLst>
                  <a:ext uri="{0D108BD9-81ED-4DB2-BD59-A6C34878D82A}">
                    <a16:rowId xmlns:a16="http://schemas.microsoft.com/office/drawing/2014/main" val="1297750768"/>
                  </a:ext>
                </a:extLst>
              </a:tr>
              <a:tr h="370840">
                <a:tc>
                  <a:txBody>
                    <a:bodyPr/>
                    <a:lstStyle/>
                    <a:p>
                      <a:r>
                        <a:rPr lang="en-AU"/>
                        <a:t>3</a:t>
                      </a:r>
                    </a:p>
                  </a:txBody>
                  <a:tcPr/>
                </a:tc>
                <a:tc>
                  <a:txBody>
                    <a:bodyPr/>
                    <a:lstStyle/>
                    <a:p>
                      <a:r>
                        <a:rPr lang="en-AU"/>
                        <a:t>19</a:t>
                      </a:r>
                    </a:p>
                  </a:txBody>
                  <a:tcPr/>
                </a:tc>
                <a:extLst>
                  <a:ext uri="{0D108BD9-81ED-4DB2-BD59-A6C34878D82A}">
                    <a16:rowId xmlns:a16="http://schemas.microsoft.com/office/drawing/2014/main" val="3568161039"/>
                  </a:ext>
                </a:extLst>
              </a:tr>
              <a:tr h="370840">
                <a:tc>
                  <a:txBody>
                    <a:bodyPr/>
                    <a:lstStyle/>
                    <a:p>
                      <a:r>
                        <a:rPr lang="en-AU"/>
                        <a:t>4</a:t>
                      </a:r>
                    </a:p>
                  </a:txBody>
                  <a:tcPr/>
                </a:tc>
                <a:tc>
                  <a:txBody>
                    <a:bodyPr/>
                    <a:lstStyle/>
                    <a:p>
                      <a:r>
                        <a:rPr lang="en-AU"/>
                        <a:t>25</a:t>
                      </a:r>
                    </a:p>
                  </a:txBody>
                  <a:tcPr/>
                </a:tc>
                <a:extLst>
                  <a:ext uri="{0D108BD9-81ED-4DB2-BD59-A6C34878D82A}">
                    <a16:rowId xmlns:a16="http://schemas.microsoft.com/office/drawing/2014/main" val="335626404"/>
                  </a:ext>
                </a:extLst>
              </a:tr>
              <a:tr h="370840">
                <a:tc>
                  <a:txBody>
                    <a:bodyPr/>
                    <a:lstStyle/>
                    <a:p>
                      <a:r>
                        <a:rPr lang="en-AU"/>
                        <a:t>5</a:t>
                      </a:r>
                    </a:p>
                  </a:txBody>
                  <a:tcPr/>
                </a:tc>
                <a:tc>
                  <a:txBody>
                    <a:bodyPr/>
                    <a:lstStyle/>
                    <a:p>
                      <a:r>
                        <a:rPr lang="en-AU"/>
                        <a:t>20</a:t>
                      </a:r>
                    </a:p>
                  </a:txBody>
                  <a:tcPr/>
                </a:tc>
                <a:extLst>
                  <a:ext uri="{0D108BD9-81ED-4DB2-BD59-A6C34878D82A}">
                    <a16:rowId xmlns:a16="http://schemas.microsoft.com/office/drawing/2014/main" val="2839743058"/>
                  </a:ext>
                </a:extLst>
              </a:tr>
              <a:tr h="370840">
                <a:tc>
                  <a:txBody>
                    <a:bodyPr/>
                    <a:lstStyle/>
                    <a:p>
                      <a:r>
                        <a:rPr lang="en-AU"/>
                        <a:t>6</a:t>
                      </a:r>
                    </a:p>
                  </a:txBody>
                  <a:tcPr/>
                </a:tc>
                <a:tc>
                  <a:txBody>
                    <a:bodyPr/>
                    <a:lstStyle/>
                    <a:p>
                      <a:r>
                        <a:rPr lang="en-AU"/>
                        <a:t>24</a:t>
                      </a:r>
                    </a:p>
                  </a:txBody>
                  <a:tcPr/>
                </a:tc>
                <a:extLst>
                  <a:ext uri="{0D108BD9-81ED-4DB2-BD59-A6C34878D82A}">
                    <a16:rowId xmlns:a16="http://schemas.microsoft.com/office/drawing/2014/main" val="1960048846"/>
                  </a:ext>
                </a:extLst>
              </a:tr>
              <a:tr h="370840">
                <a:tc>
                  <a:txBody>
                    <a:bodyPr/>
                    <a:lstStyle/>
                    <a:p>
                      <a:r>
                        <a:rPr lang="en-AU"/>
                        <a:t>7</a:t>
                      </a:r>
                    </a:p>
                  </a:txBody>
                  <a:tcPr/>
                </a:tc>
                <a:tc>
                  <a:txBody>
                    <a:bodyPr/>
                    <a:lstStyle/>
                    <a:p>
                      <a:r>
                        <a:rPr lang="en-AU"/>
                        <a:t>20</a:t>
                      </a:r>
                    </a:p>
                  </a:txBody>
                  <a:tcPr/>
                </a:tc>
                <a:extLst>
                  <a:ext uri="{0D108BD9-81ED-4DB2-BD59-A6C34878D82A}">
                    <a16:rowId xmlns:a16="http://schemas.microsoft.com/office/drawing/2014/main" val="1089693875"/>
                  </a:ext>
                </a:extLst>
              </a:tr>
              <a:tr h="370840">
                <a:tc>
                  <a:txBody>
                    <a:bodyPr/>
                    <a:lstStyle/>
                    <a:p>
                      <a:r>
                        <a:rPr lang="en-AU"/>
                        <a:t>8</a:t>
                      </a:r>
                    </a:p>
                  </a:txBody>
                  <a:tcPr/>
                </a:tc>
                <a:tc>
                  <a:txBody>
                    <a:bodyPr/>
                    <a:lstStyle/>
                    <a:p>
                      <a:r>
                        <a:rPr lang="en-AU"/>
                        <a:t>23</a:t>
                      </a:r>
                    </a:p>
                  </a:txBody>
                  <a:tcPr/>
                </a:tc>
                <a:extLst>
                  <a:ext uri="{0D108BD9-81ED-4DB2-BD59-A6C34878D82A}">
                    <a16:rowId xmlns:a16="http://schemas.microsoft.com/office/drawing/2014/main" val="3562865423"/>
                  </a:ext>
                </a:extLst>
              </a:tr>
              <a:tr h="370840">
                <a:tc>
                  <a:txBody>
                    <a:bodyPr/>
                    <a:lstStyle/>
                    <a:p>
                      <a:r>
                        <a:rPr lang="en-AU"/>
                        <a:t>9</a:t>
                      </a:r>
                    </a:p>
                  </a:txBody>
                  <a:tcPr/>
                </a:tc>
                <a:tc>
                  <a:txBody>
                    <a:bodyPr/>
                    <a:lstStyle/>
                    <a:p>
                      <a:r>
                        <a:rPr lang="en-AU"/>
                        <a:t>21</a:t>
                      </a:r>
                    </a:p>
                  </a:txBody>
                  <a:tcPr/>
                </a:tc>
                <a:extLst>
                  <a:ext uri="{0D108BD9-81ED-4DB2-BD59-A6C34878D82A}">
                    <a16:rowId xmlns:a16="http://schemas.microsoft.com/office/drawing/2014/main" val="2454609959"/>
                  </a:ext>
                </a:extLst>
              </a:tr>
              <a:tr h="370840">
                <a:tc>
                  <a:txBody>
                    <a:bodyPr/>
                    <a:lstStyle/>
                    <a:p>
                      <a:r>
                        <a:rPr lang="en-AU"/>
                        <a:t>10</a:t>
                      </a:r>
                    </a:p>
                  </a:txBody>
                  <a:tcPr/>
                </a:tc>
                <a:tc>
                  <a:txBody>
                    <a:bodyPr/>
                    <a:lstStyle/>
                    <a:p>
                      <a:r>
                        <a:rPr lang="en-AU"/>
                        <a:t>22</a:t>
                      </a:r>
                    </a:p>
                  </a:txBody>
                  <a:tcPr/>
                </a:tc>
                <a:extLst>
                  <a:ext uri="{0D108BD9-81ED-4DB2-BD59-A6C34878D82A}">
                    <a16:rowId xmlns:a16="http://schemas.microsoft.com/office/drawing/2014/main" val="2189764820"/>
                  </a:ext>
                </a:extLst>
              </a:tr>
              <a:tr h="370840">
                <a:tc>
                  <a:txBody>
                    <a:bodyPr/>
                    <a:lstStyle/>
                    <a:p>
                      <a:r>
                        <a:rPr lang="en-AU"/>
                        <a:t>11</a:t>
                      </a:r>
                    </a:p>
                  </a:txBody>
                  <a:tcPr/>
                </a:tc>
                <a:tc>
                  <a:txBody>
                    <a:bodyPr/>
                    <a:lstStyle/>
                    <a:p>
                      <a:r>
                        <a:rPr lang="en-AU" dirty="0"/>
                        <a:t>22</a:t>
                      </a:r>
                    </a:p>
                  </a:txBody>
                  <a:tcPr/>
                </a:tc>
                <a:extLst>
                  <a:ext uri="{0D108BD9-81ED-4DB2-BD59-A6C34878D82A}">
                    <a16:rowId xmlns:a16="http://schemas.microsoft.com/office/drawing/2014/main" val="21112896"/>
                  </a:ext>
                </a:extLst>
              </a:tr>
            </a:tbl>
          </a:graphicData>
        </a:graphic>
      </p:graphicFrame>
      <p:graphicFrame>
        <p:nvGraphicFramePr>
          <p:cNvPr id="7" name="Table 6">
            <a:extLst>
              <a:ext uri="{FF2B5EF4-FFF2-40B4-BE49-F238E27FC236}">
                <a16:creationId xmlns:a16="http://schemas.microsoft.com/office/drawing/2014/main" id="{CC652FDF-3E06-D6AA-7F3C-AD9CCF287881}"/>
              </a:ext>
            </a:extLst>
          </p:cNvPr>
          <p:cNvGraphicFramePr>
            <a:graphicFrameLocks noGrp="1"/>
          </p:cNvGraphicFramePr>
          <p:nvPr/>
        </p:nvGraphicFramePr>
        <p:xfrm>
          <a:off x="5888383" y="2765696"/>
          <a:ext cx="3941417" cy="1381760"/>
        </p:xfrm>
        <a:graphic>
          <a:graphicData uri="http://schemas.openxmlformats.org/drawingml/2006/table">
            <a:tbl>
              <a:tblPr firstRow="1" bandRow="1">
                <a:tableStyleId>{5A111915-BE36-4E01-A7E5-04B1672EAD32}</a:tableStyleId>
              </a:tblPr>
              <a:tblGrid>
                <a:gridCol w="1509309">
                  <a:extLst>
                    <a:ext uri="{9D8B030D-6E8A-4147-A177-3AD203B41FA5}">
                      <a16:colId xmlns:a16="http://schemas.microsoft.com/office/drawing/2014/main" val="1793558421"/>
                    </a:ext>
                  </a:extLst>
                </a:gridCol>
                <a:gridCol w="2432108">
                  <a:extLst>
                    <a:ext uri="{9D8B030D-6E8A-4147-A177-3AD203B41FA5}">
                      <a16:colId xmlns:a16="http://schemas.microsoft.com/office/drawing/2014/main" val="3900829970"/>
                    </a:ext>
                  </a:extLst>
                </a:gridCol>
              </a:tblGrid>
              <a:tr h="370840">
                <a:tc>
                  <a:txBody>
                    <a:bodyPr/>
                    <a:lstStyle/>
                    <a:p>
                      <a:r>
                        <a:rPr lang="en-AU"/>
                        <a:t>Descriptive statistic</a:t>
                      </a:r>
                    </a:p>
                  </a:txBody>
                  <a:tcPr/>
                </a:tc>
                <a:tc>
                  <a:txBody>
                    <a:bodyPr/>
                    <a:lstStyle/>
                    <a:p>
                      <a:r>
                        <a:rPr lang="en-AU"/>
                        <a:t>Seeds produced</a:t>
                      </a:r>
                    </a:p>
                  </a:txBody>
                  <a:tcPr/>
                </a:tc>
                <a:extLst>
                  <a:ext uri="{0D108BD9-81ED-4DB2-BD59-A6C34878D82A}">
                    <a16:rowId xmlns:a16="http://schemas.microsoft.com/office/drawing/2014/main" val="1595354516"/>
                  </a:ext>
                </a:extLst>
              </a:tr>
              <a:tr h="370840">
                <a:tc>
                  <a:txBody>
                    <a:bodyPr/>
                    <a:lstStyle/>
                    <a:p>
                      <a:r>
                        <a:rPr lang="en-AU"/>
                        <a:t>Mean</a:t>
                      </a:r>
                    </a:p>
                  </a:txBody>
                  <a:tcPr/>
                </a:tc>
                <a:tc>
                  <a:txBody>
                    <a:bodyPr/>
                    <a:lstStyle/>
                    <a:p>
                      <a:r>
                        <a:rPr lang="en-AU"/>
                        <a:t>26.7</a:t>
                      </a:r>
                    </a:p>
                  </a:txBody>
                  <a:tcPr/>
                </a:tc>
                <a:extLst>
                  <a:ext uri="{0D108BD9-81ED-4DB2-BD59-A6C34878D82A}">
                    <a16:rowId xmlns:a16="http://schemas.microsoft.com/office/drawing/2014/main" val="406407936"/>
                  </a:ext>
                </a:extLst>
              </a:tr>
              <a:tr h="370840">
                <a:tc>
                  <a:txBody>
                    <a:bodyPr/>
                    <a:lstStyle/>
                    <a:p>
                      <a:r>
                        <a:rPr lang="en-AU"/>
                        <a:t>Median</a:t>
                      </a:r>
                    </a:p>
                  </a:txBody>
                  <a:tcPr/>
                </a:tc>
                <a:tc>
                  <a:txBody>
                    <a:bodyPr/>
                    <a:lstStyle/>
                    <a:p>
                      <a:r>
                        <a:rPr lang="en-AU" dirty="0"/>
                        <a:t>22</a:t>
                      </a:r>
                    </a:p>
                  </a:txBody>
                  <a:tcPr/>
                </a:tc>
                <a:extLst>
                  <a:ext uri="{0D108BD9-81ED-4DB2-BD59-A6C34878D82A}">
                    <a16:rowId xmlns:a16="http://schemas.microsoft.com/office/drawing/2014/main" val="3010209495"/>
                  </a:ext>
                </a:extLst>
              </a:tr>
            </a:tbl>
          </a:graphicData>
        </a:graphic>
      </p:graphicFrame>
      <p:sp>
        <p:nvSpPr>
          <p:cNvPr id="2" name="Slide Number Placeholder 1">
            <a:extLst>
              <a:ext uri="{FF2B5EF4-FFF2-40B4-BE49-F238E27FC236}">
                <a16:creationId xmlns:a16="http://schemas.microsoft.com/office/drawing/2014/main" id="{41E3C9B3-A445-DD49-3CF6-4A404D5C4D3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85</a:t>
            </a:fld>
            <a:endParaRPr lang="en-AU"/>
          </a:p>
        </p:txBody>
      </p:sp>
    </p:spTree>
    <p:extLst>
      <p:ext uri="{BB962C8B-B14F-4D97-AF65-F5344CB8AC3E}">
        <p14:creationId xmlns:p14="http://schemas.microsoft.com/office/powerpoint/2010/main" val="160491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10E65-AF6A-EF69-AA72-CF7B7B7A934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783A12B-801E-39F5-EFFB-A6B3F973F3B9}"/>
              </a:ext>
            </a:extLst>
          </p:cNvPr>
          <p:cNvSpPr>
            <a:spLocks noGrp="1"/>
          </p:cNvSpPr>
          <p:nvPr>
            <p:ph type="title"/>
          </p:nvPr>
        </p:nvSpPr>
        <p:spPr/>
        <p:txBody>
          <a:bodyPr/>
          <a:lstStyle/>
          <a:p>
            <a:r>
              <a:rPr lang="en-AU"/>
              <a:t>2.2 Defining standard deviation</a:t>
            </a:r>
          </a:p>
        </p:txBody>
      </p:sp>
      <p:sp>
        <p:nvSpPr>
          <p:cNvPr id="4" name="TextBox 3">
            <a:extLst>
              <a:ext uri="{FF2B5EF4-FFF2-40B4-BE49-F238E27FC236}">
                <a16:creationId xmlns:a16="http://schemas.microsoft.com/office/drawing/2014/main" id="{4D50C545-2FCB-6394-48DA-26D79406CAC7}"/>
              </a:ext>
            </a:extLst>
          </p:cNvPr>
          <p:cNvSpPr txBox="1"/>
          <p:nvPr/>
        </p:nvSpPr>
        <p:spPr>
          <a:xfrm>
            <a:off x="348000" y="1402356"/>
            <a:ext cx="6810058" cy="4626908"/>
          </a:xfrm>
          <a:prstGeom prst="rect">
            <a:avLst/>
          </a:prstGeom>
          <a:noFill/>
        </p:spPr>
        <p:txBody>
          <a:bodyPr wrap="square">
            <a:spAutoFit/>
          </a:bodyPr>
          <a:lstStyle/>
          <a:p>
            <a:pPr lvl="0">
              <a:lnSpc>
                <a:spcPct val="150000"/>
              </a:lnSpc>
              <a:spcBef>
                <a:spcPts val="1200"/>
              </a:spcBef>
              <a:spcAft>
                <a:spcPts val="600"/>
              </a:spcAft>
            </a:pPr>
            <a:r>
              <a:rPr lang="en-AU" sz="1800" b="1">
                <a:latin typeface="Arial" panose="020B0604020202020204" pitchFamily="34" charset="0"/>
                <a:ea typeface="Calibri" panose="020F0502020204030204" pitchFamily="34" charset="0"/>
              </a:rPr>
              <a:t>Standard deviation</a:t>
            </a:r>
            <a:r>
              <a:rPr lang="en-AU" sz="1800">
                <a:latin typeface="Arial" panose="020B0604020202020204" pitchFamily="34" charset="0"/>
                <a:ea typeface="Calibri" panose="020F0502020204030204" pitchFamily="34" charset="0"/>
              </a:rPr>
              <a:t>: </a:t>
            </a:r>
            <a:r>
              <a:rPr lang="en-AU" sz="1800">
                <a:effectLst/>
                <a:latin typeface="Arial" panose="020B0604020202020204" pitchFamily="34" charset="0"/>
                <a:ea typeface="Calibri" panose="020F0502020204030204" pitchFamily="34" charset="0"/>
              </a:rPr>
              <a:t>a measure of the variability or spread of a dataset. </a:t>
            </a:r>
          </a:p>
          <a:p>
            <a:pPr lvl="0">
              <a:lnSpc>
                <a:spcPct val="150000"/>
              </a:lnSpc>
              <a:spcBef>
                <a:spcPts val="1200"/>
              </a:spcBef>
            </a:pPr>
            <a:r>
              <a:rPr lang="en-AU" sz="1800">
                <a:effectLst/>
                <a:latin typeface="Arial" panose="020B0604020202020204" pitchFamily="34" charset="0"/>
                <a:ea typeface="Calibri" panose="020F0502020204030204" pitchFamily="34" charset="0"/>
              </a:rPr>
              <a:t>The standard deviation:</a:t>
            </a:r>
          </a:p>
          <a:p>
            <a:pPr marL="342900" lvl="0" indent="-342900">
              <a:lnSpc>
                <a:spcPct val="150000"/>
              </a:lnSpc>
              <a:spcBef>
                <a:spcPts val="1200"/>
              </a:spcBef>
              <a:spcAft>
                <a:spcPts val="600"/>
              </a:spcAft>
              <a:buFontTx/>
              <a:buChar char="-"/>
            </a:pPr>
            <a:r>
              <a:rPr lang="en-AU" sz="1800">
                <a:latin typeface="Arial" panose="020B0604020202020204" pitchFamily="34" charset="0"/>
                <a:ea typeface="Calibri" panose="020F0502020204030204" pitchFamily="34" charset="0"/>
              </a:rPr>
              <a:t>gives an </a:t>
            </a:r>
            <a:r>
              <a:rPr lang="en-AU" sz="1800">
                <a:effectLst/>
                <a:latin typeface="Arial" panose="020B0604020202020204" pitchFamily="34" charset="0"/>
                <a:ea typeface="Calibri" panose="020F0502020204030204" pitchFamily="34" charset="0"/>
              </a:rPr>
              <a:t>indication of the degree to which the individual data values are spread around </a:t>
            </a:r>
            <a:r>
              <a:rPr lang="en-AU" sz="1800">
                <a:latin typeface="Arial" panose="020B0604020202020204" pitchFamily="34" charset="0"/>
                <a:ea typeface="Calibri" panose="020F0502020204030204" pitchFamily="34" charset="0"/>
              </a:rPr>
              <a:t>their mean</a:t>
            </a:r>
          </a:p>
          <a:p>
            <a:pPr marL="342900" lvl="0" indent="-342900">
              <a:lnSpc>
                <a:spcPct val="150000"/>
              </a:lnSpc>
              <a:spcBef>
                <a:spcPts val="1200"/>
              </a:spcBef>
              <a:spcAft>
                <a:spcPts val="600"/>
              </a:spcAft>
              <a:buFontTx/>
              <a:buChar char="-"/>
            </a:pPr>
            <a:r>
              <a:rPr lang="en-AU" sz="1800">
                <a:latin typeface="Arial" panose="020B0604020202020204" pitchFamily="34" charset="0"/>
                <a:ea typeface="Calibri" panose="020F0502020204030204" pitchFamily="34" charset="0"/>
              </a:rPr>
              <a:t>is useful for comparing how consistent or variable different datasets are</a:t>
            </a:r>
          </a:p>
          <a:p>
            <a:pPr marL="342900" lvl="0" indent="-342900">
              <a:lnSpc>
                <a:spcPct val="150000"/>
              </a:lnSpc>
              <a:spcBef>
                <a:spcPts val="1200"/>
              </a:spcBef>
              <a:spcAft>
                <a:spcPts val="600"/>
              </a:spcAft>
              <a:buFontTx/>
              <a:buChar char="-"/>
            </a:pPr>
            <a:r>
              <a:rPr lang="en-AU" sz="1800">
                <a:latin typeface="Arial" panose="020B0604020202020204" pitchFamily="34" charset="0"/>
                <a:ea typeface="Calibri" panose="020F0502020204030204" pitchFamily="34" charset="0"/>
              </a:rPr>
              <a:t>helps detect if there are outliers or unusually large differences in the data.</a:t>
            </a:r>
          </a:p>
        </p:txBody>
      </p:sp>
      <p:sp>
        <p:nvSpPr>
          <p:cNvPr id="13" name="Rectangle 12">
            <a:extLst>
              <a:ext uri="{FF2B5EF4-FFF2-40B4-BE49-F238E27FC236}">
                <a16:creationId xmlns:a16="http://schemas.microsoft.com/office/drawing/2014/main" id="{01119B1D-2492-3284-FEFD-51E00CD803D4}"/>
              </a:ext>
            </a:extLst>
          </p:cNvPr>
          <p:cNvSpPr/>
          <p:nvPr/>
        </p:nvSpPr>
        <p:spPr>
          <a:xfrm>
            <a:off x="7705759" y="2350237"/>
            <a:ext cx="4019510" cy="27211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nSpc>
                <a:spcPct val="150000"/>
              </a:lnSpc>
              <a:spcBef>
                <a:spcPts val="1200"/>
              </a:spcBef>
              <a:spcAft>
                <a:spcPts val="600"/>
              </a:spcAft>
            </a:pPr>
            <a:r>
              <a:rPr lang="en-AU" sz="1800">
                <a:latin typeface="Arial" panose="020B0604020202020204" pitchFamily="34" charset="0"/>
                <a:ea typeface="Calibri" panose="020F0502020204030204" pitchFamily="34" charset="0"/>
              </a:rPr>
              <a:t>A </a:t>
            </a:r>
            <a:r>
              <a:rPr lang="en-AU" sz="1800" b="1">
                <a:latin typeface="Arial" panose="020B0604020202020204" pitchFamily="34" charset="0"/>
                <a:ea typeface="Calibri" panose="020F0502020204030204" pitchFamily="34" charset="0"/>
              </a:rPr>
              <a:t>small</a:t>
            </a:r>
            <a:r>
              <a:rPr lang="en-AU" sz="1800">
                <a:latin typeface="Arial" panose="020B0604020202020204" pitchFamily="34" charset="0"/>
                <a:ea typeface="Calibri" panose="020F0502020204030204" pitchFamily="34" charset="0"/>
              </a:rPr>
              <a:t> standard deviation means the values are close to the mean and less spread out.</a:t>
            </a:r>
          </a:p>
          <a:p>
            <a:pPr lvl="0" algn="ctr"/>
            <a:endParaRPr lang="en-AU" sz="1800">
              <a:latin typeface="Arial" panose="020B0604020202020204" pitchFamily="34" charset="0"/>
              <a:ea typeface="Calibri" panose="020F0502020204030204" pitchFamily="34" charset="0"/>
            </a:endParaRPr>
          </a:p>
          <a:p>
            <a:pPr lvl="0">
              <a:lnSpc>
                <a:spcPct val="150000"/>
              </a:lnSpc>
              <a:spcBef>
                <a:spcPts val="1200"/>
              </a:spcBef>
              <a:spcAft>
                <a:spcPts val="600"/>
              </a:spcAft>
            </a:pPr>
            <a:r>
              <a:rPr lang="en-AU" sz="1800">
                <a:latin typeface="Arial" panose="020B0604020202020204" pitchFamily="34" charset="0"/>
                <a:ea typeface="Calibri" panose="020F0502020204030204" pitchFamily="34" charset="0"/>
              </a:rPr>
              <a:t>A </a:t>
            </a:r>
            <a:r>
              <a:rPr lang="en-AU" sz="1800" b="1">
                <a:latin typeface="Arial" panose="020B0604020202020204" pitchFamily="34" charset="0"/>
                <a:ea typeface="Calibri" panose="020F0502020204030204" pitchFamily="34" charset="0"/>
              </a:rPr>
              <a:t>large</a:t>
            </a:r>
            <a:r>
              <a:rPr lang="en-AU" sz="1800">
                <a:latin typeface="Arial" panose="020B0604020202020204" pitchFamily="34" charset="0"/>
                <a:ea typeface="Calibri" panose="020F0502020204030204" pitchFamily="34" charset="0"/>
              </a:rPr>
              <a:t> standard deviation means the values are more spread out.</a:t>
            </a:r>
          </a:p>
        </p:txBody>
      </p:sp>
      <p:sp>
        <p:nvSpPr>
          <p:cNvPr id="2" name="Slide Number Placeholder 1">
            <a:extLst>
              <a:ext uri="{FF2B5EF4-FFF2-40B4-BE49-F238E27FC236}">
                <a16:creationId xmlns:a16="http://schemas.microsoft.com/office/drawing/2014/main" id="{91D20535-161C-787E-A327-3E0DFF8EC53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86</a:t>
            </a:fld>
            <a:endParaRPr lang="en-AU"/>
          </a:p>
        </p:txBody>
      </p:sp>
    </p:spTree>
    <p:extLst>
      <p:ext uri="{BB962C8B-B14F-4D97-AF65-F5344CB8AC3E}">
        <p14:creationId xmlns:p14="http://schemas.microsoft.com/office/powerpoint/2010/main" val="32058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9FE43-0C38-5EA7-A213-0833F8CBFDE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D8FD3BF-F0CC-7D81-5AF7-9300A131DD5D}"/>
              </a:ext>
            </a:extLst>
          </p:cNvPr>
          <p:cNvSpPr>
            <a:spLocks noGrp="1"/>
          </p:cNvSpPr>
          <p:nvPr>
            <p:ph type="title"/>
          </p:nvPr>
        </p:nvSpPr>
        <p:spPr/>
        <p:txBody>
          <a:bodyPr/>
          <a:lstStyle/>
          <a:p>
            <a:r>
              <a:rPr lang="en-AU"/>
              <a:t>2.2 Unpacking standard deviation</a:t>
            </a:r>
            <a:br>
              <a:rPr lang="en-AU"/>
            </a:br>
            <a:endParaRPr lang="en-AU"/>
          </a:p>
        </p:txBody>
      </p:sp>
      <p:graphicFrame>
        <p:nvGraphicFramePr>
          <p:cNvPr id="8" name="Table 7" descr="Table showing the number of steps taken by two groups of students: Group A and Group B. The table also shows the mean and standard deviation for each group.">
            <a:extLst>
              <a:ext uri="{FF2B5EF4-FFF2-40B4-BE49-F238E27FC236}">
                <a16:creationId xmlns:a16="http://schemas.microsoft.com/office/drawing/2014/main" id="{2F269B62-843B-A8FC-678C-D2A3AC65A40F}"/>
              </a:ext>
            </a:extLst>
          </p:cNvPr>
          <p:cNvGraphicFramePr>
            <a:graphicFrameLocks noGrp="1"/>
          </p:cNvGraphicFramePr>
          <p:nvPr/>
        </p:nvGraphicFramePr>
        <p:xfrm>
          <a:off x="1008183" y="1751036"/>
          <a:ext cx="10115817" cy="4216238"/>
        </p:xfrm>
        <a:graphic>
          <a:graphicData uri="http://schemas.openxmlformats.org/drawingml/2006/table">
            <a:tbl>
              <a:tblPr firstRow="1" firstCol="1" bandRow="1">
                <a:tableStyleId>{69012ECD-51FC-41F1-AA8D-1B2483CD663E}</a:tableStyleId>
              </a:tblPr>
              <a:tblGrid>
                <a:gridCol w="3371939">
                  <a:extLst>
                    <a:ext uri="{9D8B030D-6E8A-4147-A177-3AD203B41FA5}">
                      <a16:colId xmlns:a16="http://schemas.microsoft.com/office/drawing/2014/main" val="3807092807"/>
                    </a:ext>
                  </a:extLst>
                </a:gridCol>
                <a:gridCol w="3371939">
                  <a:extLst>
                    <a:ext uri="{9D8B030D-6E8A-4147-A177-3AD203B41FA5}">
                      <a16:colId xmlns:a16="http://schemas.microsoft.com/office/drawing/2014/main" val="160318073"/>
                    </a:ext>
                  </a:extLst>
                </a:gridCol>
                <a:gridCol w="3371939">
                  <a:extLst>
                    <a:ext uri="{9D8B030D-6E8A-4147-A177-3AD203B41FA5}">
                      <a16:colId xmlns:a16="http://schemas.microsoft.com/office/drawing/2014/main" val="3873706387"/>
                    </a:ext>
                  </a:extLst>
                </a:gridCol>
              </a:tblGrid>
              <a:tr h="520631">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Day</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Group A (steps)</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1">
                          <a:solidFill>
                            <a:srgbClr val="FFFFFF"/>
                          </a:solidFill>
                          <a:effectLst/>
                          <a:latin typeface="Arial" panose="020B0604020202020204" pitchFamily="34" charset="0"/>
                          <a:ea typeface="Calibri" panose="020F0502020204030204" pitchFamily="34" charset="0"/>
                          <a:cs typeface="Arial" panose="020B0604020202020204" pitchFamily="34" charset="0"/>
                        </a:rPr>
                        <a:t>Group B (steps)</a:t>
                      </a:r>
                      <a:endParaRPr lang="en-AU" sz="18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2862330"/>
                  </a:ext>
                </a:extLst>
              </a:tr>
              <a:tr h="520631">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1</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5900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rgbClr val="000000"/>
                          </a:solidFill>
                          <a:effectLst/>
                          <a:latin typeface="Arial" panose="020B0604020202020204" pitchFamily="34" charset="0"/>
                          <a:ea typeface="Calibri" panose="020F0502020204030204" pitchFamily="34" charset="0"/>
                          <a:cs typeface="Arial" panose="020B0604020202020204" pitchFamily="34" charset="0"/>
                        </a:rPr>
                        <a:t>5600</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7938081"/>
                  </a:ext>
                </a:extLst>
              </a:tr>
              <a:tr h="520631">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2</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6050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rgbClr val="000000"/>
                          </a:solidFill>
                          <a:effectLst/>
                          <a:latin typeface="Arial" panose="020B0604020202020204" pitchFamily="34" charset="0"/>
                          <a:ea typeface="Calibri" panose="020F0502020204030204" pitchFamily="34" charset="0"/>
                          <a:cs typeface="Arial" panose="020B0604020202020204" pitchFamily="34" charset="0"/>
                        </a:rPr>
                        <a:t>6200</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2899417"/>
                  </a:ext>
                </a:extLst>
              </a:tr>
              <a:tr h="573271">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3</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6100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rgbClr val="000000"/>
                          </a:solidFill>
                          <a:effectLst/>
                          <a:latin typeface="Arial" panose="020B0604020202020204" pitchFamily="34" charset="0"/>
                          <a:ea typeface="Calibri" panose="020F0502020204030204" pitchFamily="34" charset="0"/>
                          <a:cs typeface="Arial" panose="020B0604020202020204" pitchFamily="34" charset="0"/>
                        </a:rPr>
                        <a:t>5900</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005046"/>
                  </a:ext>
                </a:extLst>
              </a:tr>
              <a:tr h="520631">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4</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5950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rgbClr val="000000"/>
                          </a:solidFill>
                          <a:effectLst/>
                          <a:latin typeface="Arial" panose="020B0604020202020204" pitchFamily="34" charset="0"/>
                          <a:ea typeface="Calibri" panose="020F0502020204030204" pitchFamily="34" charset="0"/>
                          <a:cs typeface="Arial" panose="020B0604020202020204" pitchFamily="34" charset="0"/>
                        </a:rPr>
                        <a:t>6100</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548823"/>
                  </a:ext>
                </a:extLst>
              </a:tr>
              <a:tr h="548779">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5</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6000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600"/>
                        </a:spcAft>
                        <a:buNone/>
                      </a:pPr>
                      <a:r>
                        <a:rPr lang="en-AU" sz="1800" b="0">
                          <a:solidFill>
                            <a:srgbClr val="000000"/>
                          </a:solidFill>
                          <a:effectLst/>
                          <a:latin typeface="Arial" panose="020B0604020202020204" pitchFamily="34" charset="0"/>
                          <a:ea typeface="Calibri" panose="020F0502020204030204" pitchFamily="34" charset="0"/>
                          <a:cs typeface="Arial" panose="020B0604020202020204" pitchFamily="34" charset="0"/>
                        </a:rPr>
                        <a:t>6200</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4218039"/>
                  </a:ext>
                </a:extLst>
              </a:tr>
              <a:tr h="491033">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Mean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6000</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50000"/>
                        </a:lnSpc>
                        <a:spcBef>
                          <a:spcPts val="1200"/>
                        </a:spcBef>
                        <a:spcAft>
                          <a:spcPts val="600"/>
                        </a:spcAft>
                        <a:buNone/>
                      </a:pPr>
                      <a:r>
                        <a:rPr lang="en-AU" sz="1800" b="0">
                          <a:solidFill>
                            <a:srgbClr val="000000"/>
                          </a:solidFill>
                          <a:effectLst/>
                          <a:latin typeface="Arial" panose="020B0604020202020204" pitchFamily="34" charset="0"/>
                          <a:ea typeface="Calibri" panose="020F0502020204030204" pitchFamily="34" charset="0"/>
                          <a:cs typeface="Arial" panose="020B0604020202020204" pitchFamily="34" charset="0"/>
                        </a:rPr>
                        <a:t>6000</a:t>
                      </a:r>
                      <a:endParaRPr lang="en-AU" sz="1800" b="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55326442"/>
                  </a:ext>
                </a:extLst>
              </a:tr>
              <a:tr h="520631">
                <a:tc>
                  <a:txBody>
                    <a:bodyPr/>
                    <a:lstStyle/>
                    <a:p>
                      <a:pPr>
                        <a:lnSpc>
                          <a:spcPct val="150000"/>
                        </a:lnSpc>
                        <a:spcBef>
                          <a:spcPts val="1200"/>
                        </a:spcBef>
                        <a:spcAft>
                          <a:spcPts val="600"/>
                        </a:spcAft>
                        <a:buNone/>
                      </a:pPr>
                      <a:r>
                        <a:rPr lang="en-AU" sz="1800" b="1">
                          <a:solidFill>
                            <a:srgbClr val="000000"/>
                          </a:solidFill>
                          <a:effectLst/>
                          <a:latin typeface="Arial" panose="020B0604020202020204" pitchFamily="34" charset="0"/>
                          <a:ea typeface="Calibri" panose="020F0502020204030204" pitchFamily="34" charset="0"/>
                          <a:cs typeface="Arial" panose="020B0604020202020204" pitchFamily="34" charset="0"/>
                        </a:rPr>
                        <a:t>Standard deviation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50000"/>
                        </a:lnSpc>
                        <a:spcBef>
                          <a:spcPts val="1200"/>
                        </a:spcBef>
                        <a:spcAft>
                          <a:spcPts val="600"/>
                        </a:spcAft>
                        <a:buNone/>
                      </a:pPr>
                      <a:r>
                        <a:rPr lang="en-AU" sz="1800">
                          <a:solidFill>
                            <a:srgbClr val="000000"/>
                          </a:solidFill>
                          <a:effectLst/>
                          <a:latin typeface="Arial" panose="020B0604020202020204" pitchFamily="34" charset="0"/>
                          <a:ea typeface="Calibri" panose="020F0502020204030204" pitchFamily="34" charset="0"/>
                          <a:cs typeface="Arial" panose="020B0604020202020204" pitchFamily="34" charset="0"/>
                        </a:rPr>
                        <a:t>70.7</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nSpc>
                          <a:spcPct val="150000"/>
                        </a:lnSpc>
                        <a:spcBef>
                          <a:spcPts val="1200"/>
                        </a:spcBef>
                        <a:spcAft>
                          <a:spcPts val="600"/>
                        </a:spcAft>
                        <a:buNone/>
                      </a:pPr>
                      <a:r>
                        <a:rPr lang="en-AU" sz="1800" b="0" dirty="0">
                          <a:solidFill>
                            <a:srgbClr val="000000"/>
                          </a:solidFill>
                          <a:effectLst/>
                          <a:latin typeface="Arial" panose="020B0604020202020204" pitchFamily="34" charset="0"/>
                          <a:ea typeface="Calibri" panose="020F0502020204030204" pitchFamily="34" charset="0"/>
                          <a:cs typeface="Arial" panose="020B0604020202020204" pitchFamily="34" charset="0"/>
                        </a:rPr>
                        <a:t>228.0</a:t>
                      </a:r>
                      <a:endParaRPr lang="en-AU" sz="18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92591551"/>
                  </a:ext>
                </a:extLst>
              </a:tr>
            </a:tbl>
          </a:graphicData>
        </a:graphic>
      </p:graphicFrame>
      <p:sp>
        <p:nvSpPr>
          <p:cNvPr id="3" name="TextBox 2">
            <a:extLst>
              <a:ext uri="{FF2B5EF4-FFF2-40B4-BE49-F238E27FC236}">
                <a16:creationId xmlns:a16="http://schemas.microsoft.com/office/drawing/2014/main" id="{78B1B13F-9FC3-13F6-46BC-BFF5EE07968B}"/>
              </a:ext>
            </a:extLst>
          </p:cNvPr>
          <p:cNvSpPr txBox="1"/>
          <p:nvPr/>
        </p:nvSpPr>
        <p:spPr>
          <a:xfrm>
            <a:off x="1008183" y="1341733"/>
            <a:ext cx="10034286" cy="426720"/>
          </a:xfrm>
          <a:prstGeom prst="rect">
            <a:avLst/>
          </a:prstGeom>
          <a:noFill/>
        </p:spPr>
        <p:txBody>
          <a:bodyPr wrap="square" lIns="0" tIns="0" rIns="0" bIns="0" rtlCol="0">
            <a:noAutofit/>
          </a:bodyPr>
          <a:lstStyle/>
          <a:p>
            <a:pPr algn="l"/>
            <a:r>
              <a:rPr lang="en-AU" sz="1800" b="1"/>
              <a:t>Number of steps taken in a day by different student groups</a:t>
            </a:r>
          </a:p>
        </p:txBody>
      </p:sp>
      <p:sp>
        <p:nvSpPr>
          <p:cNvPr id="2" name="Slide Number Placeholder 1">
            <a:extLst>
              <a:ext uri="{FF2B5EF4-FFF2-40B4-BE49-F238E27FC236}">
                <a16:creationId xmlns:a16="http://schemas.microsoft.com/office/drawing/2014/main" id="{10435169-93E6-4540-7664-0733263B7EA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87</a:t>
            </a:fld>
            <a:endParaRPr lang="en-AU"/>
          </a:p>
        </p:txBody>
      </p:sp>
    </p:spTree>
    <p:extLst>
      <p:ext uri="{BB962C8B-B14F-4D97-AF65-F5344CB8AC3E}">
        <p14:creationId xmlns:p14="http://schemas.microsoft.com/office/powerpoint/2010/main" val="3132548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9AF98-4F49-6F45-1D34-A0D773F47F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056B4D-342A-46E6-24AE-50D4FA011A1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88</a:t>
            </a:fld>
            <a:endParaRPr lang="en-AU"/>
          </a:p>
        </p:txBody>
      </p:sp>
      <p:sp>
        <p:nvSpPr>
          <p:cNvPr id="6" name="Title 5">
            <a:extLst>
              <a:ext uri="{FF2B5EF4-FFF2-40B4-BE49-F238E27FC236}">
                <a16:creationId xmlns:a16="http://schemas.microsoft.com/office/drawing/2014/main" id="{0CA027E0-DCF2-425F-B9F9-80B020B26AAA}"/>
              </a:ext>
            </a:extLst>
          </p:cNvPr>
          <p:cNvSpPr>
            <a:spLocks noGrp="1"/>
          </p:cNvSpPr>
          <p:nvPr>
            <p:ph type="title"/>
          </p:nvPr>
        </p:nvSpPr>
        <p:spPr/>
        <p:txBody>
          <a:bodyPr/>
          <a:lstStyle/>
          <a:p>
            <a:r>
              <a:rPr lang="en-AU"/>
              <a:t>2.2 How to calculate standard deviation in Microsoft Excel (1 of 4)</a:t>
            </a:r>
            <a:br>
              <a:rPr lang="en-AU"/>
            </a:br>
            <a:endParaRPr lang="en-AU"/>
          </a:p>
        </p:txBody>
      </p:sp>
      <p:sp>
        <p:nvSpPr>
          <p:cNvPr id="7" name="Text Placeholder 6">
            <a:extLst>
              <a:ext uri="{FF2B5EF4-FFF2-40B4-BE49-F238E27FC236}">
                <a16:creationId xmlns:a16="http://schemas.microsoft.com/office/drawing/2014/main" id="{61B2BFA5-1026-F25C-46D3-C0A3B019D7AB}"/>
              </a:ext>
            </a:extLst>
          </p:cNvPr>
          <p:cNvSpPr>
            <a:spLocks noGrp="1"/>
          </p:cNvSpPr>
          <p:nvPr>
            <p:ph type="body" sz="quarter" idx="18"/>
          </p:nvPr>
        </p:nvSpPr>
        <p:spPr>
          <a:xfrm>
            <a:off x="354000" y="1485876"/>
            <a:ext cx="11484000" cy="310015"/>
          </a:xfrm>
        </p:spPr>
        <p:txBody>
          <a:bodyPr/>
          <a:lstStyle/>
          <a:p>
            <a:r>
              <a:rPr lang="en-AU"/>
              <a:t>Step 1</a:t>
            </a:r>
          </a:p>
        </p:txBody>
      </p:sp>
      <p:sp>
        <p:nvSpPr>
          <p:cNvPr id="5" name="TextBox 4">
            <a:extLst>
              <a:ext uri="{FF2B5EF4-FFF2-40B4-BE49-F238E27FC236}">
                <a16:creationId xmlns:a16="http://schemas.microsoft.com/office/drawing/2014/main" id="{E44089C7-8F4D-6326-BE41-FA7B079D56B4}"/>
              </a:ext>
            </a:extLst>
          </p:cNvPr>
          <p:cNvSpPr txBox="1"/>
          <p:nvPr/>
        </p:nvSpPr>
        <p:spPr>
          <a:xfrm>
            <a:off x="442502" y="2041931"/>
            <a:ext cx="3276975" cy="452423"/>
          </a:xfrm>
          <a:prstGeom prst="rect">
            <a:avLst/>
          </a:prstGeom>
          <a:noFill/>
        </p:spPr>
        <p:txBody>
          <a:bodyPr wrap="none" lIns="0" tIns="0" rIns="0" bIns="0" rtlCol="0">
            <a:noAutofit/>
          </a:bodyPr>
          <a:lstStyle/>
          <a:p>
            <a:pPr marL="342900" indent="-342900" algn="l">
              <a:buFont typeface="Arial" panose="020B0604020202020204" pitchFamily="34" charset="0"/>
              <a:buChar char="•"/>
            </a:pPr>
            <a:r>
              <a:rPr lang="en-AU" sz="2000"/>
              <a:t>Select an empty cell beneath the data</a:t>
            </a:r>
          </a:p>
        </p:txBody>
      </p:sp>
      <p:pic>
        <p:nvPicPr>
          <p:cNvPr id="10" name="Picture 9" descr="Screenshot from Microsoft Excel showing how to select an empty cell.">
            <a:extLst>
              <a:ext uri="{FF2B5EF4-FFF2-40B4-BE49-F238E27FC236}">
                <a16:creationId xmlns:a16="http://schemas.microsoft.com/office/drawing/2014/main" id="{29435AA6-0B44-3306-0B0E-901229A085EE}"/>
              </a:ext>
            </a:extLst>
          </p:cNvPr>
          <p:cNvPicPr>
            <a:picLocks noChangeAspect="1"/>
          </p:cNvPicPr>
          <p:nvPr/>
        </p:nvPicPr>
        <p:blipFill>
          <a:blip r:embed="rId3"/>
          <a:stretch>
            <a:fillRect/>
          </a:stretch>
        </p:blipFill>
        <p:spPr>
          <a:xfrm>
            <a:off x="752382" y="2729507"/>
            <a:ext cx="7094041" cy="3868353"/>
          </a:xfrm>
          <a:prstGeom prst="rect">
            <a:avLst/>
          </a:prstGeom>
        </p:spPr>
      </p:pic>
    </p:spTree>
    <p:extLst>
      <p:ext uri="{BB962C8B-B14F-4D97-AF65-F5344CB8AC3E}">
        <p14:creationId xmlns:p14="http://schemas.microsoft.com/office/powerpoint/2010/main" val="2643017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05C88-D97D-BCB1-4E0C-DBF2AD9FFE1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5E83B3-A1D7-1F19-6D72-5EB666CF04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89</a:t>
            </a:fld>
            <a:endParaRPr lang="en-AU"/>
          </a:p>
        </p:txBody>
      </p:sp>
      <p:sp>
        <p:nvSpPr>
          <p:cNvPr id="15" name="Title 5">
            <a:extLst>
              <a:ext uri="{FF2B5EF4-FFF2-40B4-BE49-F238E27FC236}">
                <a16:creationId xmlns:a16="http://schemas.microsoft.com/office/drawing/2014/main" id="{2D8FE3B9-C0C6-60F8-FEA2-C1C0FAF3D08E}"/>
              </a:ext>
            </a:extLst>
          </p:cNvPr>
          <p:cNvSpPr>
            <a:spLocks noGrp="1"/>
          </p:cNvSpPr>
          <p:nvPr>
            <p:ph type="title"/>
          </p:nvPr>
        </p:nvSpPr>
        <p:spPr>
          <a:xfrm>
            <a:off x="360000" y="360000"/>
            <a:ext cx="11484000" cy="545601"/>
          </a:xfrm>
        </p:spPr>
        <p:txBody>
          <a:bodyPr/>
          <a:lstStyle/>
          <a:p>
            <a:r>
              <a:rPr lang="en-AU"/>
              <a:t>2.2 How to calculate standard deviation in Microsoft Excel (2 of 4)</a:t>
            </a:r>
            <a:br>
              <a:rPr lang="en-AU"/>
            </a:br>
            <a:endParaRPr lang="en-AU"/>
          </a:p>
        </p:txBody>
      </p:sp>
      <p:sp>
        <p:nvSpPr>
          <p:cNvPr id="16" name="Text Placeholder 6">
            <a:extLst>
              <a:ext uri="{FF2B5EF4-FFF2-40B4-BE49-F238E27FC236}">
                <a16:creationId xmlns:a16="http://schemas.microsoft.com/office/drawing/2014/main" id="{556B4B4C-D979-C11C-1982-8D602B115E98}"/>
              </a:ext>
            </a:extLst>
          </p:cNvPr>
          <p:cNvSpPr>
            <a:spLocks noGrp="1"/>
          </p:cNvSpPr>
          <p:nvPr>
            <p:ph type="body" sz="quarter" idx="18"/>
          </p:nvPr>
        </p:nvSpPr>
        <p:spPr>
          <a:xfrm>
            <a:off x="354000" y="1485876"/>
            <a:ext cx="11484000" cy="310015"/>
          </a:xfrm>
        </p:spPr>
        <p:txBody>
          <a:bodyPr/>
          <a:lstStyle/>
          <a:p>
            <a:r>
              <a:rPr lang="en-AU"/>
              <a:t>Steps 2 and 3</a:t>
            </a:r>
          </a:p>
        </p:txBody>
      </p:sp>
      <p:sp>
        <p:nvSpPr>
          <p:cNvPr id="5" name="TextBox 4">
            <a:extLst>
              <a:ext uri="{FF2B5EF4-FFF2-40B4-BE49-F238E27FC236}">
                <a16:creationId xmlns:a16="http://schemas.microsoft.com/office/drawing/2014/main" id="{439275DF-F1EA-66F4-2D6F-54FB2530A568}"/>
              </a:ext>
            </a:extLst>
          </p:cNvPr>
          <p:cNvSpPr txBox="1"/>
          <p:nvPr/>
        </p:nvSpPr>
        <p:spPr>
          <a:xfrm>
            <a:off x="442502" y="2041931"/>
            <a:ext cx="3276975" cy="452423"/>
          </a:xfrm>
          <a:prstGeom prst="rect">
            <a:avLst/>
          </a:prstGeom>
          <a:noFill/>
        </p:spPr>
        <p:txBody>
          <a:bodyPr wrap="none" lIns="0" tIns="0" rIns="0" bIns="0" rtlCol="0">
            <a:noAutofit/>
          </a:bodyPr>
          <a:lstStyle/>
          <a:p>
            <a:pPr marL="342900" indent="-342900" algn="l">
              <a:buFont typeface="Arial" panose="020B0604020202020204" pitchFamily="34" charset="0"/>
              <a:buChar char="•"/>
            </a:pPr>
            <a:r>
              <a:rPr lang="en-AU" sz="1800"/>
              <a:t>Type ‘=’ to bring up the formula list</a:t>
            </a:r>
          </a:p>
          <a:p>
            <a:pPr marL="342900" indent="-342900" algn="l">
              <a:buFont typeface="Arial" panose="020B0604020202020204" pitchFamily="34" charset="0"/>
              <a:buChar char="•"/>
            </a:pPr>
            <a:r>
              <a:rPr lang="en-AU" sz="1800"/>
              <a:t>Select ‘STDEV.P’ from the drop-down list</a:t>
            </a:r>
          </a:p>
          <a:p>
            <a:pPr marL="342900" indent="-342900" algn="l">
              <a:buFont typeface="Arial" panose="020B0604020202020204" pitchFamily="34" charset="0"/>
              <a:buChar char="•"/>
            </a:pPr>
            <a:endParaRPr lang="en-AU" sz="1800"/>
          </a:p>
        </p:txBody>
      </p:sp>
      <p:pic>
        <p:nvPicPr>
          <p:cNvPr id="7" name="Picture 6" descr="Screenshot from Microsoft Excel showing how to type an equals sign to bring up the formula list and then to select STDEV.P from the drop-down list. ">
            <a:extLst>
              <a:ext uri="{FF2B5EF4-FFF2-40B4-BE49-F238E27FC236}">
                <a16:creationId xmlns:a16="http://schemas.microsoft.com/office/drawing/2014/main" id="{9E3CB50D-A9F9-ED11-2F52-8FD1A3909849}"/>
              </a:ext>
            </a:extLst>
          </p:cNvPr>
          <p:cNvPicPr>
            <a:picLocks noChangeAspect="1"/>
          </p:cNvPicPr>
          <p:nvPr/>
        </p:nvPicPr>
        <p:blipFill>
          <a:blip r:embed="rId3"/>
          <a:stretch>
            <a:fillRect/>
          </a:stretch>
        </p:blipFill>
        <p:spPr>
          <a:xfrm>
            <a:off x="878352" y="2740394"/>
            <a:ext cx="8728930" cy="4074809"/>
          </a:xfrm>
          <a:prstGeom prst="rect">
            <a:avLst/>
          </a:prstGeom>
        </p:spPr>
      </p:pic>
    </p:spTree>
    <p:extLst>
      <p:ext uri="{BB962C8B-B14F-4D97-AF65-F5344CB8AC3E}">
        <p14:creationId xmlns:p14="http://schemas.microsoft.com/office/powerpoint/2010/main" val="2309364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F4F02-FBB6-C681-35DC-83923C408FB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2EBD68-0EBF-91E0-41E7-1F6230B112C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90</a:t>
            </a:fld>
            <a:endParaRPr lang="en-AU"/>
          </a:p>
        </p:txBody>
      </p:sp>
      <p:sp>
        <p:nvSpPr>
          <p:cNvPr id="13" name="Title 5">
            <a:extLst>
              <a:ext uri="{FF2B5EF4-FFF2-40B4-BE49-F238E27FC236}">
                <a16:creationId xmlns:a16="http://schemas.microsoft.com/office/drawing/2014/main" id="{19072D0C-1617-BA66-3A3B-CFF104563242}"/>
              </a:ext>
            </a:extLst>
          </p:cNvPr>
          <p:cNvSpPr>
            <a:spLocks noGrp="1"/>
          </p:cNvSpPr>
          <p:nvPr>
            <p:ph type="title"/>
          </p:nvPr>
        </p:nvSpPr>
        <p:spPr>
          <a:xfrm>
            <a:off x="360000" y="360000"/>
            <a:ext cx="11484000" cy="545601"/>
          </a:xfrm>
        </p:spPr>
        <p:txBody>
          <a:bodyPr/>
          <a:lstStyle/>
          <a:p>
            <a:r>
              <a:rPr lang="en-AU"/>
              <a:t>2.2 How to calculate standard deviation in Microsoft Excel (3 of 4)</a:t>
            </a:r>
            <a:br>
              <a:rPr lang="en-AU"/>
            </a:br>
            <a:endParaRPr lang="en-AU"/>
          </a:p>
        </p:txBody>
      </p:sp>
      <p:sp>
        <p:nvSpPr>
          <p:cNvPr id="14" name="Text Placeholder 6">
            <a:extLst>
              <a:ext uri="{FF2B5EF4-FFF2-40B4-BE49-F238E27FC236}">
                <a16:creationId xmlns:a16="http://schemas.microsoft.com/office/drawing/2014/main" id="{F84F02BE-C929-9117-37F5-6B21226F4D9C}"/>
              </a:ext>
            </a:extLst>
          </p:cNvPr>
          <p:cNvSpPr>
            <a:spLocks noGrp="1"/>
          </p:cNvSpPr>
          <p:nvPr>
            <p:ph type="body" sz="quarter" idx="18"/>
          </p:nvPr>
        </p:nvSpPr>
        <p:spPr>
          <a:xfrm>
            <a:off x="354000" y="1485876"/>
            <a:ext cx="11484000" cy="310015"/>
          </a:xfrm>
        </p:spPr>
        <p:txBody>
          <a:bodyPr/>
          <a:lstStyle/>
          <a:p>
            <a:r>
              <a:rPr lang="en-AU"/>
              <a:t>Step 4</a:t>
            </a:r>
          </a:p>
        </p:txBody>
      </p:sp>
      <p:sp>
        <p:nvSpPr>
          <p:cNvPr id="5" name="TextBox 4">
            <a:extLst>
              <a:ext uri="{FF2B5EF4-FFF2-40B4-BE49-F238E27FC236}">
                <a16:creationId xmlns:a16="http://schemas.microsoft.com/office/drawing/2014/main" id="{4BB7EFC2-9525-0787-43C1-6B94578CAC26}"/>
              </a:ext>
            </a:extLst>
          </p:cNvPr>
          <p:cNvSpPr txBox="1"/>
          <p:nvPr/>
        </p:nvSpPr>
        <p:spPr>
          <a:xfrm>
            <a:off x="442502" y="2041931"/>
            <a:ext cx="8277752" cy="452423"/>
          </a:xfrm>
          <a:prstGeom prst="rect">
            <a:avLst/>
          </a:prstGeom>
          <a:noFill/>
        </p:spPr>
        <p:txBody>
          <a:bodyPr wrap="none" lIns="0" tIns="0" rIns="0" bIns="0" rtlCol="0">
            <a:noAutofit/>
          </a:bodyPr>
          <a:lstStyle/>
          <a:p>
            <a:pPr marL="342900" indent="-342900" algn="l">
              <a:buFont typeface="Arial" panose="020B0604020202020204" pitchFamily="34" charset="0"/>
              <a:buChar char="•"/>
            </a:pPr>
            <a:r>
              <a:rPr lang="en-AU" sz="1800" dirty="0"/>
              <a:t>Highlight the cells containing the data to be analysed to select them</a:t>
            </a:r>
          </a:p>
          <a:p>
            <a:pPr marL="342900" indent="-342900" algn="l">
              <a:buFont typeface="Arial" panose="020B0604020202020204" pitchFamily="34" charset="0"/>
              <a:buChar char="•"/>
            </a:pPr>
            <a:endParaRPr lang="en-AU" sz="1800" dirty="0"/>
          </a:p>
        </p:txBody>
      </p:sp>
      <p:pic>
        <p:nvPicPr>
          <p:cNvPr id="6" name="Picture 5" descr="Screenshot from Microsoft Excel showing how to highlight the cells containing the data to be analysed to select them.">
            <a:extLst>
              <a:ext uri="{FF2B5EF4-FFF2-40B4-BE49-F238E27FC236}">
                <a16:creationId xmlns:a16="http://schemas.microsoft.com/office/drawing/2014/main" id="{DA2F8A8E-E17D-AA4A-8B74-13B59A533EB9}"/>
              </a:ext>
            </a:extLst>
          </p:cNvPr>
          <p:cNvPicPr>
            <a:picLocks noChangeAspect="1"/>
          </p:cNvPicPr>
          <p:nvPr/>
        </p:nvPicPr>
        <p:blipFill>
          <a:blip r:embed="rId3"/>
          <a:stretch>
            <a:fillRect/>
          </a:stretch>
        </p:blipFill>
        <p:spPr>
          <a:xfrm>
            <a:off x="442502" y="2508391"/>
            <a:ext cx="7400112" cy="4073929"/>
          </a:xfrm>
          <a:prstGeom prst="rect">
            <a:avLst/>
          </a:prstGeom>
        </p:spPr>
      </p:pic>
    </p:spTree>
    <p:extLst>
      <p:ext uri="{BB962C8B-B14F-4D97-AF65-F5344CB8AC3E}">
        <p14:creationId xmlns:p14="http://schemas.microsoft.com/office/powerpoint/2010/main" val="3082600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862D2-16A8-FD19-A6F6-96E6A296E53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C459EF-5409-E83A-ACDF-3F754E10D49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91</a:t>
            </a:fld>
            <a:endParaRPr lang="en-AU"/>
          </a:p>
        </p:txBody>
      </p:sp>
      <p:sp>
        <p:nvSpPr>
          <p:cNvPr id="13" name="Title 5">
            <a:extLst>
              <a:ext uri="{FF2B5EF4-FFF2-40B4-BE49-F238E27FC236}">
                <a16:creationId xmlns:a16="http://schemas.microsoft.com/office/drawing/2014/main" id="{8F1173E1-9C8A-3C4C-8F8F-9EDB6A6832DD}"/>
              </a:ext>
            </a:extLst>
          </p:cNvPr>
          <p:cNvSpPr>
            <a:spLocks noGrp="1"/>
          </p:cNvSpPr>
          <p:nvPr>
            <p:ph type="title"/>
          </p:nvPr>
        </p:nvSpPr>
        <p:spPr>
          <a:xfrm>
            <a:off x="360000" y="360000"/>
            <a:ext cx="11484000" cy="545601"/>
          </a:xfrm>
        </p:spPr>
        <p:txBody>
          <a:bodyPr/>
          <a:lstStyle/>
          <a:p>
            <a:r>
              <a:rPr lang="en-AU"/>
              <a:t>2.2 How to calculate standard deviation in Microsoft Excel (4 of 4)</a:t>
            </a:r>
            <a:br>
              <a:rPr lang="en-AU"/>
            </a:br>
            <a:endParaRPr lang="en-AU"/>
          </a:p>
        </p:txBody>
      </p:sp>
      <p:sp>
        <p:nvSpPr>
          <p:cNvPr id="14" name="Text Placeholder 6">
            <a:extLst>
              <a:ext uri="{FF2B5EF4-FFF2-40B4-BE49-F238E27FC236}">
                <a16:creationId xmlns:a16="http://schemas.microsoft.com/office/drawing/2014/main" id="{4C13E930-3013-482C-0193-C66CE474764A}"/>
              </a:ext>
            </a:extLst>
          </p:cNvPr>
          <p:cNvSpPr>
            <a:spLocks noGrp="1"/>
          </p:cNvSpPr>
          <p:nvPr>
            <p:ph type="body" sz="quarter" idx="18"/>
          </p:nvPr>
        </p:nvSpPr>
        <p:spPr>
          <a:xfrm>
            <a:off x="354000" y="1485876"/>
            <a:ext cx="11484000" cy="310015"/>
          </a:xfrm>
        </p:spPr>
        <p:txBody>
          <a:bodyPr/>
          <a:lstStyle/>
          <a:p>
            <a:r>
              <a:rPr lang="en-AU"/>
              <a:t>Step 5</a:t>
            </a:r>
          </a:p>
        </p:txBody>
      </p:sp>
      <p:sp>
        <p:nvSpPr>
          <p:cNvPr id="5" name="TextBox 4">
            <a:extLst>
              <a:ext uri="{FF2B5EF4-FFF2-40B4-BE49-F238E27FC236}">
                <a16:creationId xmlns:a16="http://schemas.microsoft.com/office/drawing/2014/main" id="{68D29E78-2089-AB34-CE85-26297A56B079}"/>
              </a:ext>
            </a:extLst>
          </p:cNvPr>
          <p:cNvSpPr txBox="1"/>
          <p:nvPr/>
        </p:nvSpPr>
        <p:spPr>
          <a:xfrm>
            <a:off x="442502" y="2041931"/>
            <a:ext cx="6359742" cy="452423"/>
          </a:xfrm>
          <a:prstGeom prst="rect">
            <a:avLst/>
          </a:prstGeom>
          <a:noFill/>
        </p:spPr>
        <p:txBody>
          <a:bodyPr wrap="none" lIns="0" tIns="0" rIns="0" bIns="0" rtlCol="0">
            <a:noAutofit/>
          </a:bodyPr>
          <a:lstStyle/>
          <a:p>
            <a:pPr marL="342900" indent="-342900" algn="l">
              <a:buFont typeface="Arial" panose="020B0604020202020204" pitchFamily="34" charset="0"/>
              <a:buChar char="•"/>
            </a:pPr>
            <a:r>
              <a:rPr lang="en-AU" sz="1800" dirty="0"/>
              <a:t>Type ‘)’ to confirm your selection and press enter</a:t>
            </a:r>
          </a:p>
        </p:txBody>
      </p:sp>
      <p:pic>
        <p:nvPicPr>
          <p:cNvPr id="6" name="Picture 5" descr="Screenshot from Microsoft Excel showing how to confirm a selected group of cells by closing the brackets. ">
            <a:extLst>
              <a:ext uri="{FF2B5EF4-FFF2-40B4-BE49-F238E27FC236}">
                <a16:creationId xmlns:a16="http://schemas.microsoft.com/office/drawing/2014/main" id="{5901C91E-45C3-46C1-2DC1-1F9231B565F9}"/>
              </a:ext>
            </a:extLst>
          </p:cNvPr>
          <p:cNvPicPr>
            <a:picLocks noChangeAspect="1"/>
          </p:cNvPicPr>
          <p:nvPr/>
        </p:nvPicPr>
        <p:blipFill>
          <a:blip r:embed="rId3"/>
          <a:stretch>
            <a:fillRect/>
          </a:stretch>
        </p:blipFill>
        <p:spPr>
          <a:xfrm>
            <a:off x="442502" y="2740394"/>
            <a:ext cx="7192738" cy="3721679"/>
          </a:xfrm>
          <a:prstGeom prst="rect">
            <a:avLst/>
          </a:prstGeom>
        </p:spPr>
      </p:pic>
    </p:spTree>
    <p:extLst>
      <p:ext uri="{BB962C8B-B14F-4D97-AF65-F5344CB8AC3E}">
        <p14:creationId xmlns:p14="http://schemas.microsoft.com/office/powerpoint/2010/main" val="30420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00E941-B874-BC5B-D1DF-A6378A02E4D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92</a:t>
            </a:fld>
            <a:endParaRPr lang="en-AU"/>
          </a:p>
        </p:txBody>
      </p:sp>
      <p:sp>
        <p:nvSpPr>
          <p:cNvPr id="5" name="Title 4">
            <a:extLst>
              <a:ext uri="{FF2B5EF4-FFF2-40B4-BE49-F238E27FC236}">
                <a16:creationId xmlns:a16="http://schemas.microsoft.com/office/drawing/2014/main" id="{6AAF9726-3E6E-F6B4-E63B-C7D68880E6D9}"/>
              </a:ext>
            </a:extLst>
          </p:cNvPr>
          <p:cNvSpPr>
            <a:spLocks noGrp="1"/>
          </p:cNvSpPr>
          <p:nvPr>
            <p:ph type="title"/>
          </p:nvPr>
        </p:nvSpPr>
        <p:spPr/>
        <p:txBody>
          <a:bodyPr/>
          <a:lstStyle/>
          <a:p>
            <a:r>
              <a:rPr lang="en-AU" dirty="0"/>
              <a:t>2.2 Check for understanding 3</a:t>
            </a:r>
          </a:p>
        </p:txBody>
      </p:sp>
      <p:sp>
        <p:nvSpPr>
          <p:cNvPr id="7" name="Text Placeholder 6">
            <a:extLst>
              <a:ext uri="{FF2B5EF4-FFF2-40B4-BE49-F238E27FC236}">
                <a16:creationId xmlns:a16="http://schemas.microsoft.com/office/drawing/2014/main" id="{3497158C-E511-87AD-007B-AEEF3A5DE4CA}"/>
              </a:ext>
            </a:extLst>
          </p:cNvPr>
          <p:cNvSpPr>
            <a:spLocks noGrp="1"/>
          </p:cNvSpPr>
          <p:nvPr>
            <p:ph type="body" sz="quarter" idx="18"/>
          </p:nvPr>
        </p:nvSpPr>
        <p:spPr/>
        <p:txBody>
          <a:bodyPr/>
          <a:lstStyle/>
          <a:p>
            <a:pPr>
              <a:lnSpc>
                <a:spcPct val="100000"/>
              </a:lnSpc>
              <a:spcAft>
                <a:spcPts val="0"/>
              </a:spcAft>
            </a:pPr>
            <a:r>
              <a:rPr lang="en-AU" dirty="0"/>
              <a:t>Standard deviation Excel formula</a:t>
            </a:r>
          </a:p>
        </p:txBody>
      </p:sp>
      <p:sp>
        <p:nvSpPr>
          <p:cNvPr id="6" name="Text Placeholder 5">
            <a:extLst>
              <a:ext uri="{FF2B5EF4-FFF2-40B4-BE49-F238E27FC236}">
                <a16:creationId xmlns:a16="http://schemas.microsoft.com/office/drawing/2014/main" id="{0E2D8866-4075-6D03-709E-232FDD3EDA60}"/>
              </a:ext>
            </a:extLst>
          </p:cNvPr>
          <p:cNvSpPr>
            <a:spLocks noGrp="1"/>
          </p:cNvSpPr>
          <p:nvPr>
            <p:ph type="body" sz="quarter" idx="17"/>
          </p:nvPr>
        </p:nvSpPr>
        <p:spPr>
          <a:xfrm>
            <a:off x="360000" y="1859485"/>
            <a:ext cx="11484000" cy="850464"/>
          </a:xfrm>
        </p:spPr>
        <p:txBody>
          <a:bodyPr/>
          <a:lstStyle/>
          <a:p>
            <a:r>
              <a:rPr lang="en-AU" dirty="0"/>
              <a:t>Which of the following formulas could be used in Microsoft Excel to calculate the standard deviation of the dataset?</a:t>
            </a:r>
          </a:p>
          <a:p>
            <a:endParaRPr lang="en-AU" dirty="0"/>
          </a:p>
        </p:txBody>
      </p:sp>
      <p:pic>
        <p:nvPicPr>
          <p:cNvPr id="9" name="Picture 8" descr="Screenshot of a dataset from Microsoft Excel. The dataset show reaction time in seconds for five trials of an experiment.">
            <a:extLst>
              <a:ext uri="{FF2B5EF4-FFF2-40B4-BE49-F238E27FC236}">
                <a16:creationId xmlns:a16="http://schemas.microsoft.com/office/drawing/2014/main" id="{AB3ECEFD-2F33-C41D-11D5-514148B48FC8}"/>
              </a:ext>
            </a:extLst>
          </p:cNvPr>
          <p:cNvPicPr>
            <a:picLocks noChangeAspect="1"/>
          </p:cNvPicPr>
          <p:nvPr/>
        </p:nvPicPr>
        <p:blipFill>
          <a:blip r:embed="rId3"/>
          <a:stretch>
            <a:fillRect/>
          </a:stretch>
        </p:blipFill>
        <p:spPr>
          <a:xfrm>
            <a:off x="226031" y="2790149"/>
            <a:ext cx="5011855" cy="3450985"/>
          </a:xfrm>
          <a:prstGeom prst="rect">
            <a:avLst/>
          </a:prstGeom>
          <a:ln>
            <a:solidFill>
              <a:schemeClr val="tx1"/>
            </a:solidFill>
          </a:ln>
        </p:spPr>
      </p:pic>
      <p:sp>
        <p:nvSpPr>
          <p:cNvPr id="3" name="TextBox 2">
            <a:extLst>
              <a:ext uri="{FF2B5EF4-FFF2-40B4-BE49-F238E27FC236}">
                <a16:creationId xmlns:a16="http://schemas.microsoft.com/office/drawing/2014/main" id="{C0AC328B-8E87-98A0-8F36-10A2DDFA3409}"/>
              </a:ext>
            </a:extLst>
          </p:cNvPr>
          <p:cNvSpPr txBox="1"/>
          <p:nvPr/>
        </p:nvSpPr>
        <p:spPr>
          <a:xfrm>
            <a:off x="5928205" y="3092045"/>
            <a:ext cx="5700909" cy="3041858"/>
          </a:xfrm>
          <a:prstGeom prst="rect">
            <a:avLst/>
          </a:prstGeom>
          <a:noFill/>
        </p:spPr>
        <p:txBody>
          <a:bodyPr wrap="square">
            <a:spAutoFit/>
          </a:bodyPr>
          <a:lstStyle/>
          <a:p>
            <a:pPr>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rPr>
              <a:t>A. </a:t>
            </a:r>
            <a:r>
              <a:rPr lang="en-AU" sz="1800" dirty="0">
                <a:latin typeface="Arial" panose="020B0604020202020204" pitchFamily="34" charset="0"/>
                <a:ea typeface="Calibri" panose="020F0502020204030204" pitchFamily="34" charset="0"/>
              </a:rPr>
              <a:t>=STDEV.P(B1:B6)</a:t>
            </a:r>
            <a:endParaRPr lang="en-AU" sz="1800" dirty="0">
              <a:effectLst/>
              <a:latin typeface="Arial" panose="020B0604020202020204" pitchFamily="34" charset="0"/>
              <a:ea typeface="Calibri" panose="020F0502020204030204" pitchFamily="34" charset="0"/>
            </a:endParaRPr>
          </a:p>
          <a:p>
            <a:pPr lvl="0">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B. =STDEV.P(B2:B6)</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C.</a:t>
            </a:r>
            <a:r>
              <a:rPr lang="en-AU" sz="1800" dirty="0">
                <a:effectLst/>
                <a:latin typeface="Arial" panose="020B0604020202020204" pitchFamily="34" charset="0"/>
                <a:ea typeface="Calibri" panose="020F0502020204030204" pitchFamily="34" charset="0"/>
              </a:rPr>
              <a:t> </a:t>
            </a:r>
            <a:r>
              <a:rPr lang="en-AU" sz="1800" dirty="0">
                <a:latin typeface="Arial" panose="020B0604020202020204" pitchFamily="34" charset="0"/>
                <a:ea typeface="Calibri" panose="020F0502020204030204" pitchFamily="34" charset="0"/>
              </a:rPr>
              <a:t>=STDEV.P(A2:A6)</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D. =STDEV.S(B1:B6)</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rPr>
              <a:t>E. =STDEV.S(B2:B6)</a:t>
            </a:r>
          </a:p>
        </p:txBody>
      </p:sp>
    </p:spTree>
    <p:extLst>
      <p:ext uri="{BB962C8B-B14F-4D97-AF65-F5344CB8AC3E}">
        <p14:creationId xmlns:p14="http://schemas.microsoft.com/office/powerpoint/2010/main" val="255137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25BB7-A1DD-3ABD-C727-ED2EC0A3E41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75D795C-2853-661E-E276-1A7D6F74D3BE}"/>
              </a:ext>
            </a:extLst>
          </p:cNvPr>
          <p:cNvSpPr>
            <a:spLocks noGrp="1"/>
          </p:cNvSpPr>
          <p:nvPr>
            <p:ph type="title"/>
          </p:nvPr>
        </p:nvSpPr>
        <p:spPr/>
        <p:txBody>
          <a:bodyPr/>
          <a:lstStyle/>
          <a:p>
            <a:r>
              <a:rPr lang="en-AU"/>
              <a:t>2.2 Coefficient of Variation</a:t>
            </a:r>
          </a:p>
        </p:txBody>
      </p:sp>
      <p:sp>
        <p:nvSpPr>
          <p:cNvPr id="5" name="TextBox 4">
            <a:extLst>
              <a:ext uri="{FF2B5EF4-FFF2-40B4-BE49-F238E27FC236}">
                <a16:creationId xmlns:a16="http://schemas.microsoft.com/office/drawing/2014/main" id="{A29F9392-9E03-0DC0-5A69-67FEA3ABF0C6}"/>
              </a:ext>
            </a:extLst>
          </p:cNvPr>
          <p:cNvSpPr txBox="1"/>
          <p:nvPr/>
        </p:nvSpPr>
        <p:spPr>
          <a:xfrm>
            <a:off x="294896" y="1723405"/>
            <a:ext cx="7035713" cy="3411190"/>
          </a:xfrm>
          <a:prstGeom prst="rect">
            <a:avLst/>
          </a:prstGeom>
          <a:noFill/>
        </p:spPr>
        <p:txBody>
          <a:bodyPr wrap="square">
            <a:spAutoFit/>
          </a:bodyPr>
          <a:lstStyle/>
          <a:p>
            <a:pPr>
              <a:lnSpc>
                <a:spcPct val="150000"/>
              </a:lnSpc>
              <a:spcBef>
                <a:spcPts val="1200"/>
              </a:spcBef>
              <a:spcAft>
                <a:spcPts val="600"/>
              </a:spcAft>
              <a:buNone/>
            </a:pPr>
            <a:r>
              <a:rPr lang="en-AU" sz="1800" dirty="0">
                <a:effectLst/>
                <a:latin typeface="Arial" panose="020B0604020202020204" pitchFamily="34" charset="0"/>
                <a:ea typeface="Calibri" panose="020F0502020204030204" pitchFamily="34" charset="0"/>
              </a:rPr>
              <a:t>The </a:t>
            </a:r>
            <a:r>
              <a:rPr lang="en-AU" sz="1800" dirty="0">
                <a:latin typeface="Arial" panose="020B0604020202020204" pitchFamily="34" charset="0"/>
                <a:ea typeface="Calibri" panose="020F0502020204030204" pitchFamily="34" charset="0"/>
              </a:rPr>
              <a:t>C</a:t>
            </a:r>
            <a:r>
              <a:rPr lang="en-AU" sz="1800" dirty="0">
                <a:effectLst/>
                <a:latin typeface="Arial" panose="020B0604020202020204" pitchFamily="34" charset="0"/>
                <a:ea typeface="Calibri" panose="020F0502020204030204" pitchFamily="34" charset="0"/>
              </a:rPr>
              <a:t>oefficient of Variation is a number that shows how much the data varies compared to the mean.</a:t>
            </a:r>
          </a:p>
          <a:p>
            <a:pPr>
              <a:lnSpc>
                <a:spcPct val="150000"/>
              </a:lnSpc>
              <a:spcBef>
                <a:spcPts val="1200"/>
              </a:spcBef>
              <a:spcAft>
                <a:spcPts val="600"/>
              </a:spcAft>
              <a:buNone/>
            </a:pPr>
            <a:r>
              <a:rPr lang="en-AU" sz="1800" dirty="0">
                <a:effectLst/>
                <a:latin typeface="Arial" panose="020B0604020202020204" pitchFamily="34" charset="0"/>
                <a:ea typeface="Calibri" panose="020F0502020204030204" pitchFamily="34" charset="0"/>
              </a:rPr>
              <a:t>It is calculated by dividing the standard deviation by the mean and then multiplying by 100 to get a percentage.</a:t>
            </a:r>
          </a:p>
          <a:p>
            <a:pPr>
              <a:lnSpc>
                <a:spcPct val="150000"/>
              </a:lnSpc>
              <a:spcBef>
                <a:spcPts val="1200"/>
              </a:spcBef>
              <a:spcAft>
                <a:spcPts val="600"/>
              </a:spcAft>
              <a:buNone/>
            </a:pPr>
            <a:r>
              <a:rPr lang="en-AU" sz="1800" dirty="0">
                <a:effectLst/>
                <a:latin typeface="Arial" panose="020B0604020202020204" pitchFamily="34" charset="0"/>
                <a:ea typeface="Calibri" panose="020F0502020204030204" pitchFamily="34" charset="0"/>
              </a:rPr>
              <a:t>A low Coefficient of Variation means the data points are close to the average (less spread out), while a high Coefficient of Variation means the data varies a lot (more spread out).</a:t>
            </a:r>
          </a:p>
        </p:txBody>
      </p:sp>
      <p:grpSp>
        <p:nvGrpSpPr>
          <p:cNvPr id="3" name="Group 2" descr="Image contains text showing the output of the Coefficient of variation values tell us if the data is less spread out or more spread out. For example, a value of 16% means the data is less spread out, and a value of 73% means the data is more spread out.">
            <a:extLst>
              <a:ext uri="{FF2B5EF4-FFF2-40B4-BE49-F238E27FC236}">
                <a16:creationId xmlns:a16="http://schemas.microsoft.com/office/drawing/2014/main" id="{F4667678-00F2-3D41-961E-38AC35AACCFB}"/>
              </a:ext>
            </a:extLst>
          </p:cNvPr>
          <p:cNvGrpSpPr/>
          <p:nvPr/>
        </p:nvGrpSpPr>
        <p:grpSpPr>
          <a:xfrm>
            <a:off x="1257185" y="5592576"/>
            <a:ext cx="5329831" cy="1013424"/>
            <a:chOff x="1020932" y="5703272"/>
            <a:chExt cx="5329831" cy="1013424"/>
          </a:xfrm>
        </p:grpSpPr>
        <p:sp>
          <p:nvSpPr>
            <p:cNvPr id="14" name="Rectangle 13">
              <a:extLst>
                <a:ext uri="{FF2B5EF4-FFF2-40B4-BE49-F238E27FC236}">
                  <a16:creationId xmlns:a16="http://schemas.microsoft.com/office/drawing/2014/main" id="{103FF689-78EB-DE61-BC14-0FADE81E547D}"/>
                </a:ext>
                <a:ext uri="{C183D7F6-B498-43B3-948B-1728B52AA6E4}">
                  <adec:decorative xmlns:adec="http://schemas.microsoft.com/office/drawing/2017/decorative" val="1"/>
                </a:ext>
              </a:extLst>
            </p:cNvPr>
            <p:cNvSpPr/>
            <p:nvPr/>
          </p:nvSpPr>
          <p:spPr>
            <a:xfrm>
              <a:off x="1020932" y="5758036"/>
              <a:ext cx="5329831" cy="958660"/>
            </a:xfrm>
            <a:prstGeom prst="rect">
              <a:avLst/>
            </a:prstGeom>
            <a:solidFill>
              <a:srgbClr val="002664">
                <a:alpha val="21176"/>
              </a:srgbClr>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800"/>
            </a:p>
          </p:txBody>
        </p:sp>
        <p:sp>
          <p:nvSpPr>
            <p:cNvPr id="12" name="TextBox 11">
              <a:extLst>
                <a:ext uri="{FF2B5EF4-FFF2-40B4-BE49-F238E27FC236}">
                  <a16:creationId xmlns:a16="http://schemas.microsoft.com/office/drawing/2014/main" id="{0138EA33-35D8-C0C9-A3CF-FA455BC0D021}"/>
                </a:ext>
              </a:extLst>
            </p:cNvPr>
            <p:cNvSpPr txBox="1"/>
            <p:nvPr/>
          </p:nvSpPr>
          <p:spPr>
            <a:xfrm>
              <a:off x="1124780" y="5703272"/>
              <a:ext cx="2087447" cy="958660"/>
            </a:xfrm>
            <a:prstGeom prst="rect">
              <a:avLst/>
            </a:prstGeom>
            <a:noFill/>
          </p:spPr>
          <p:txBody>
            <a:bodyPr wrap="square">
              <a:spAutoFit/>
            </a:bodyPr>
            <a:lstStyle/>
            <a:p>
              <a:pPr algn="ctr">
                <a:lnSpc>
                  <a:spcPct val="150000"/>
                </a:lnSpc>
                <a:spcBef>
                  <a:spcPts val="1200"/>
                </a:spcBef>
                <a:buNone/>
              </a:pPr>
              <a:r>
                <a:rPr lang="en-AU" sz="2000" dirty="0">
                  <a:effectLst/>
                  <a:latin typeface="Arial" panose="020B0604020202020204" pitchFamily="34" charset="0"/>
                  <a:ea typeface="Calibri" panose="020F0502020204030204" pitchFamily="34" charset="0"/>
                </a:rPr>
                <a:t>16%</a:t>
              </a:r>
            </a:p>
            <a:p>
              <a:pPr algn="ctr">
                <a:lnSpc>
                  <a:spcPct val="150000"/>
                </a:lnSpc>
                <a:spcAft>
                  <a:spcPts val="600"/>
                </a:spcAft>
                <a:buNone/>
              </a:pPr>
              <a:r>
                <a:rPr lang="en-AU" sz="2000" dirty="0">
                  <a:latin typeface="Arial" panose="020B0604020202020204" pitchFamily="34" charset="0"/>
                  <a:ea typeface="Calibri" panose="020F0502020204030204" pitchFamily="34" charset="0"/>
                </a:rPr>
                <a:t>less spread out</a:t>
              </a:r>
              <a:endParaRPr lang="en-AU" sz="2000" dirty="0">
                <a:effectLst/>
                <a:latin typeface="Arial" panose="020B0604020202020204" pitchFamily="34" charset="0"/>
                <a:ea typeface="Calibri" panose="020F0502020204030204" pitchFamily="34" charset="0"/>
              </a:endParaRPr>
            </a:p>
          </p:txBody>
        </p:sp>
        <p:sp>
          <p:nvSpPr>
            <p:cNvPr id="13" name="TextBox 12">
              <a:extLst>
                <a:ext uri="{FF2B5EF4-FFF2-40B4-BE49-F238E27FC236}">
                  <a16:creationId xmlns:a16="http://schemas.microsoft.com/office/drawing/2014/main" id="{533C8E6D-53E8-BE1A-3F65-5E720ED21E3D}"/>
                </a:ext>
              </a:extLst>
            </p:cNvPr>
            <p:cNvSpPr txBox="1"/>
            <p:nvPr/>
          </p:nvSpPr>
          <p:spPr>
            <a:xfrm>
              <a:off x="3916601" y="5703272"/>
              <a:ext cx="2283247" cy="958660"/>
            </a:xfrm>
            <a:prstGeom prst="rect">
              <a:avLst/>
            </a:prstGeom>
            <a:noFill/>
          </p:spPr>
          <p:txBody>
            <a:bodyPr wrap="square">
              <a:spAutoFit/>
            </a:bodyPr>
            <a:lstStyle/>
            <a:p>
              <a:pPr algn="ctr">
                <a:lnSpc>
                  <a:spcPct val="150000"/>
                </a:lnSpc>
                <a:spcBef>
                  <a:spcPts val="1200"/>
                </a:spcBef>
                <a:buNone/>
              </a:pPr>
              <a:r>
                <a:rPr lang="en-AU" sz="2000" dirty="0">
                  <a:effectLst/>
                  <a:latin typeface="Arial" panose="020B0604020202020204" pitchFamily="34" charset="0"/>
                  <a:ea typeface="Calibri" panose="020F0502020204030204" pitchFamily="34" charset="0"/>
                </a:rPr>
                <a:t>73%</a:t>
              </a:r>
            </a:p>
            <a:p>
              <a:pPr algn="ctr">
                <a:lnSpc>
                  <a:spcPct val="150000"/>
                </a:lnSpc>
                <a:spcAft>
                  <a:spcPts val="600"/>
                </a:spcAft>
                <a:buNone/>
              </a:pPr>
              <a:r>
                <a:rPr lang="en-AU" sz="2000" dirty="0">
                  <a:latin typeface="Arial" panose="020B0604020202020204" pitchFamily="34" charset="0"/>
                  <a:ea typeface="Calibri" panose="020F0502020204030204" pitchFamily="34" charset="0"/>
                </a:rPr>
                <a:t> more spread out</a:t>
              </a:r>
              <a:endParaRPr lang="en-AU" sz="2000" dirty="0">
                <a:effectLst/>
                <a:latin typeface="Arial" panose="020B0604020202020204" pitchFamily="34" charset="0"/>
                <a:ea typeface="Calibri" panose="020F0502020204030204" pitchFamily="34" charset="0"/>
              </a:endParaRPr>
            </a:p>
          </p:txBody>
        </p:sp>
      </p:grpSp>
      <mc:AlternateContent xmlns:mc="http://schemas.openxmlformats.org/markup-compatibility/2006" xmlns:a14="http://schemas.microsoft.com/office/drawing/2010/main">
        <mc:Choice Requires="a14">
          <p:sp>
            <p:nvSpPr>
              <p:cNvPr id="8" name="Rectangle 7" descr="A worked example. &#10;Standard deviation =1.31&#10;Mean = 8.2&#10;Coefficient of variation =16%">
                <a:extLst>
                  <a:ext uri="{FF2B5EF4-FFF2-40B4-BE49-F238E27FC236}">
                    <a16:creationId xmlns:a16="http://schemas.microsoft.com/office/drawing/2014/main" id="{6C532E77-E422-2377-81F3-16F71598B0EB}"/>
                  </a:ext>
                  <a:ext uri="{C183D7F6-B498-43B3-948B-1728B52AA6E4}">
                    <adec:decorative xmlns:adec="http://schemas.microsoft.com/office/drawing/2017/decorative" val="0"/>
                  </a:ext>
                </a:extLst>
              </p:cNvPr>
              <p:cNvSpPr/>
              <p:nvPr/>
            </p:nvSpPr>
            <p:spPr>
              <a:xfrm>
                <a:off x="8099344" y="1671940"/>
                <a:ext cx="3797760" cy="502405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AU" sz="2000" b="1" u="sng" dirty="0"/>
                  <a:t>Example</a:t>
                </a:r>
              </a:p>
              <a:p>
                <a:pPr algn="ctr">
                  <a:lnSpc>
                    <a:spcPct val="150000"/>
                  </a:lnSpc>
                </a:pPr>
                <a:r>
                  <a:rPr lang="en-AU" sz="2000" b="1" dirty="0"/>
                  <a:t>Standard deviation = 1.31</a:t>
                </a:r>
              </a:p>
              <a:p>
                <a:pPr algn="ctr">
                  <a:lnSpc>
                    <a:spcPct val="150000"/>
                  </a:lnSpc>
                </a:pPr>
                <a:endParaRPr lang="en-AU" sz="2000" b="1" dirty="0"/>
              </a:p>
              <a:p>
                <a:pPr algn="ctr">
                  <a:lnSpc>
                    <a:spcPct val="150000"/>
                  </a:lnSpc>
                </a:pPr>
                <a:r>
                  <a:rPr lang="en-AU" sz="2000" b="1" dirty="0"/>
                  <a:t>Mean = 8.2</a:t>
                </a:r>
              </a:p>
              <a:p>
                <a:pPr algn="ctr">
                  <a:lnSpc>
                    <a:spcPct val="150000"/>
                  </a:lnSpc>
                </a:pPr>
                <a:endParaRPr lang="en-AU" sz="2000" b="1" dirty="0"/>
              </a:p>
              <a:p>
                <a:pPr algn="ctr">
                  <a:lnSpc>
                    <a:spcPct val="150000"/>
                  </a:lnSpc>
                </a:pPr>
                <a:r>
                  <a:rPr lang="en-AU" sz="2000" b="1" dirty="0"/>
                  <a:t>Coefficient of variation =  </a:t>
                </a:r>
              </a:p>
              <a:p>
                <a:pPr algn="ctr">
                  <a:lnSpc>
                    <a:spcPct val="150000"/>
                  </a:lnSpc>
                </a:pPr>
                <a14:m>
                  <m:oMathPara xmlns:m="http://schemas.openxmlformats.org/officeDocument/2006/math">
                    <m:oMath>
                      <m:f>
                        <m:fPr>
                          <m:ctrlPr>
                            <a:rPr lang="en-AU" sz="2000" b="1" i="1" smtClean="0">
                              <a:latin typeface="Cambria Math" panose="02040503050406030204" pitchFamily="18" charset="0"/>
                            </a:rPr>
                          </m:ctrlPr>
                        </m:fPr>
                        <m:num>
                          <m:r>
                            <a:rPr lang="en-AU" sz="2000" b="1" i="1" smtClean="0">
                              <a:latin typeface="Cambria Math" panose="02040503050406030204" pitchFamily="18" charset="0"/>
                            </a:rPr>
                            <m:t>𝟏</m:t>
                          </m:r>
                          <m:r>
                            <a:rPr lang="en-AU" sz="2000" b="1" i="1" smtClean="0">
                              <a:latin typeface="Cambria Math" panose="02040503050406030204" pitchFamily="18" charset="0"/>
                            </a:rPr>
                            <m:t>.</m:t>
                          </m:r>
                          <m:r>
                            <a:rPr lang="en-AU" sz="2000" b="1" i="1" smtClean="0">
                              <a:latin typeface="Cambria Math" panose="02040503050406030204" pitchFamily="18" charset="0"/>
                            </a:rPr>
                            <m:t>𝟑𝟏</m:t>
                          </m:r>
                        </m:num>
                        <m:den>
                          <m:r>
                            <a:rPr lang="en-AU" sz="2000" b="1" i="1" smtClean="0">
                              <a:latin typeface="Cambria Math" panose="02040503050406030204" pitchFamily="18" charset="0"/>
                            </a:rPr>
                            <m:t>𝟖</m:t>
                          </m:r>
                          <m:r>
                            <a:rPr lang="en-AU" sz="2000" b="1" i="1" smtClean="0">
                              <a:latin typeface="Cambria Math" panose="02040503050406030204" pitchFamily="18" charset="0"/>
                            </a:rPr>
                            <m:t>.</m:t>
                          </m:r>
                          <m:r>
                            <a:rPr lang="en-AU" sz="2000" b="1" i="1" smtClean="0">
                              <a:latin typeface="Cambria Math" panose="02040503050406030204" pitchFamily="18" charset="0"/>
                            </a:rPr>
                            <m:t>𝟐</m:t>
                          </m:r>
                        </m:den>
                      </m:f>
                      <m:r>
                        <a:rPr lang="en-AU" sz="2000" b="1" i="1" smtClean="0">
                          <a:latin typeface="Cambria Math" panose="02040503050406030204" pitchFamily="18" charset="0"/>
                          <a:ea typeface="Cambria Math" panose="02040503050406030204" pitchFamily="18" charset="0"/>
                        </a:rPr>
                        <m:t>×</m:t>
                      </m:r>
                      <m:r>
                        <a:rPr lang="en-AU" sz="2000" b="1" i="1" smtClean="0">
                          <a:latin typeface="Cambria Math" panose="02040503050406030204" pitchFamily="18" charset="0"/>
                          <a:ea typeface="Cambria Math" panose="02040503050406030204" pitchFamily="18" charset="0"/>
                        </a:rPr>
                        <m:t>𝟏𝟎𝟎</m:t>
                      </m:r>
                    </m:oMath>
                  </m:oMathPara>
                </a14:m>
                <a:endParaRPr lang="en-AU" sz="2000" b="1" dirty="0">
                  <a:latin typeface="Arial" panose="020B0604020202020204" pitchFamily="34" charset="0"/>
                  <a:cs typeface="Arial" panose="020B0604020202020204" pitchFamily="34" charset="0"/>
                </a:endParaRPr>
              </a:p>
              <a:p>
                <a:pPr algn="ctr">
                  <a:lnSpc>
                    <a:spcPct val="150000"/>
                  </a:lnSpc>
                </a:pPr>
                <a:r>
                  <a:rPr lang="en-AU" sz="2000" b="1" dirty="0">
                    <a:latin typeface="Arial" panose="020B0604020202020204" pitchFamily="34" charset="0"/>
                    <a:cs typeface="Arial" panose="020B0604020202020204" pitchFamily="34" charset="0"/>
                  </a:rPr>
                  <a:t>= 16%</a:t>
                </a:r>
              </a:p>
            </p:txBody>
          </p:sp>
        </mc:Choice>
        <mc:Fallback xmlns="">
          <p:sp>
            <p:nvSpPr>
              <p:cNvPr id="8" name="Rectangle 7" descr="A worked example. &#10;Standard deviation =1.31&#10;Mean = 8.2&#10;Coefficient of variation =16%">
                <a:extLst>
                  <a:ext uri="{FF2B5EF4-FFF2-40B4-BE49-F238E27FC236}">
                    <a16:creationId xmlns:a16="http://schemas.microsoft.com/office/drawing/2014/main" id="{6C532E77-E422-2377-81F3-16F71598B0EB}"/>
                  </a:ext>
                  <a:ext uri="{C183D7F6-B498-43B3-948B-1728B52AA6E4}">
                    <adec:decorative xmlns:adec="http://schemas.microsoft.com/office/drawing/2017/decorative" val="0"/>
                  </a:ext>
                </a:extLst>
              </p:cNvPr>
              <p:cNvSpPr>
                <a:spLocks noRot="1" noChangeAspect="1" noMove="1" noResize="1" noEditPoints="1" noAdjustHandles="1" noChangeArrowheads="1" noChangeShapeType="1" noTextEdit="1"/>
              </p:cNvSpPr>
              <p:nvPr/>
            </p:nvSpPr>
            <p:spPr>
              <a:xfrm>
                <a:off x="8099344" y="1671940"/>
                <a:ext cx="3797760" cy="5024059"/>
              </a:xfrm>
              <a:prstGeom prst="rect">
                <a:avLst/>
              </a:prstGeom>
              <a:blipFill>
                <a:blip r:embed="rId4"/>
                <a:stretch>
                  <a:fillRect/>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3D01D8D1-C2C6-0EE5-6567-1459D62DB7C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93</a:t>
            </a:fld>
            <a:endParaRPr lang="en-AU"/>
          </a:p>
        </p:txBody>
      </p:sp>
    </p:spTree>
    <p:extLst>
      <p:ext uri="{BB962C8B-B14F-4D97-AF65-F5344CB8AC3E}">
        <p14:creationId xmlns:p14="http://schemas.microsoft.com/office/powerpoint/2010/main" val="249410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500"/>
                                        <p:tgtEl>
                                          <p:spTgt spid="5">
                                            <p:txEl>
                                              <p:pRg st="2" end="2"/>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3116F-B581-1104-F72B-6EA9BA5994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44A191-E4ED-1F62-3CC2-AF8E4594763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94</a:t>
            </a:fld>
            <a:endParaRPr lang="en-AU"/>
          </a:p>
        </p:txBody>
      </p:sp>
      <p:sp>
        <p:nvSpPr>
          <p:cNvPr id="6" name="Title 5">
            <a:extLst>
              <a:ext uri="{FF2B5EF4-FFF2-40B4-BE49-F238E27FC236}">
                <a16:creationId xmlns:a16="http://schemas.microsoft.com/office/drawing/2014/main" id="{F8C7E1FC-7C65-2694-CB81-4B708447D710}"/>
              </a:ext>
            </a:extLst>
          </p:cNvPr>
          <p:cNvSpPr>
            <a:spLocks noGrp="1"/>
          </p:cNvSpPr>
          <p:nvPr>
            <p:ph type="title"/>
          </p:nvPr>
        </p:nvSpPr>
        <p:spPr/>
        <p:txBody>
          <a:bodyPr/>
          <a:lstStyle/>
          <a:p>
            <a:r>
              <a:rPr lang="en-AU"/>
              <a:t>2.2 Quartiles</a:t>
            </a:r>
          </a:p>
        </p:txBody>
      </p:sp>
      <p:sp>
        <p:nvSpPr>
          <p:cNvPr id="7" name="Text Placeholder 6">
            <a:extLst>
              <a:ext uri="{FF2B5EF4-FFF2-40B4-BE49-F238E27FC236}">
                <a16:creationId xmlns:a16="http://schemas.microsoft.com/office/drawing/2014/main" id="{B93A7AF0-7AF5-DE01-60D7-6051FB87B0A9}"/>
              </a:ext>
            </a:extLst>
          </p:cNvPr>
          <p:cNvSpPr>
            <a:spLocks noGrp="1"/>
          </p:cNvSpPr>
          <p:nvPr>
            <p:ph type="body" sz="quarter" idx="18"/>
          </p:nvPr>
        </p:nvSpPr>
        <p:spPr/>
        <p:txBody>
          <a:bodyPr/>
          <a:lstStyle/>
          <a:p>
            <a:r>
              <a:rPr lang="en-AU"/>
              <a:t>Quartiles in a dataset</a:t>
            </a:r>
          </a:p>
        </p:txBody>
      </p:sp>
      <p:sp>
        <p:nvSpPr>
          <p:cNvPr id="3" name="TextBox 2">
            <a:extLst>
              <a:ext uri="{FF2B5EF4-FFF2-40B4-BE49-F238E27FC236}">
                <a16:creationId xmlns:a16="http://schemas.microsoft.com/office/drawing/2014/main" id="{86FDA6BF-1967-4E53-3AB8-59CF7686D269}"/>
              </a:ext>
            </a:extLst>
          </p:cNvPr>
          <p:cNvSpPr txBox="1"/>
          <p:nvPr/>
        </p:nvSpPr>
        <p:spPr>
          <a:xfrm>
            <a:off x="360000" y="1456267"/>
            <a:ext cx="11188533" cy="1161540"/>
          </a:xfrm>
          <a:prstGeom prst="rect">
            <a:avLst/>
          </a:prstGeom>
          <a:noFill/>
        </p:spPr>
        <p:txBody>
          <a:bodyPr wrap="square" lIns="0" tIns="0" rIns="0" bIns="0" rtlCol="0">
            <a:noAutofit/>
          </a:bodyPr>
          <a:lstStyle/>
          <a:p>
            <a:pPr algn="l">
              <a:lnSpc>
                <a:spcPct val="150000"/>
              </a:lnSpc>
            </a:pPr>
            <a:r>
              <a:rPr lang="en-AU" sz="1800" dirty="0"/>
              <a:t>Quartiles are numerical values that divides a rank-ordered dataset into four equal parts.</a:t>
            </a:r>
          </a:p>
          <a:p>
            <a:pPr algn="l">
              <a:lnSpc>
                <a:spcPct val="150000"/>
              </a:lnSpc>
            </a:pPr>
            <a:endParaRPr lang="en-AU" sz="1800" dirty="0"/>
          </a:p>
          <a:p>
            <a:pPr algn="l">
              <a:lnSpc>
                <a:spcPct val="150000"/>
              </a:lnSpc>
            </a:pPr>
            <a:r>
              <a:rPr lang="en-AU" sz="1800" dirty="0"/>
              <a:t>Quartiles act as boundary points that highlight the distribution and spread of data, rather than just the centre. </a:t>
            </a:r>
          </a:p>
          <a:p>
            <a:pPr algn="l">
              <a:lnSpc>
                <a:spcPct val="150000"/>
              </a:lnSpc>
            </a:pPr>
            <a:endParaRPr lang="en-AU" sz="1800" dirty="0"/>
          </a:p>
        </p:txBody>
      </p:sp>
      <p:pic>
        <p:nvPicPr>
          <p:cNvPr id="4" name="Picture 3" descr="Diagram showing the different quartiles that can be found in a dataset. The diagram shows a rectangular bar that is broken up into four quarters. Each quart is labelled to show that it contains 25% of the data in the dataset. Also labelled on the diagram are Q1, median (Q2) and Q3.">
            <a:extLst>
              <a:ext uri="{FF2B5EF4-FFF2-40B4-BE49-F238E27FC236}">
                <a16:creationId xmlns:a16="http://schemas.microsoft.com/office/drawing/2014/main" id="{CAE9FCD3-7BB5-3781-C57D-0BE07D54B87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00005" y="3368424"/>
            <a:ext cx="10623995" cy="2870739"/>
          </a:xfrm>
          <a:prstGeom prst="rect">
            <a:avLst/>
          </a:prstGeom>
        </p:spPr>
      </p:pic>
    </p:spTree>
    <p:extLst>
      <p:ext uri="{BB962C8B-B14F-4D97-AF65-F5344CB8AC3E}">
        <p14:creationId xmlns:p14="http://schemas.microsoft.com/office/powerpoint/2010/main" val="413175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6BDF0-7CFE-5971-9746-06E1FF7152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83F1B3-B80C-04EA-8B63-7C80FFAB2A4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95</a:t>
            </a:fld>
            <a:endParaRPr lang="en-AU"/>
          </a:p>
        </p:txBody>
      </p:sp>
      <p:sp>
        <p:nvSpPr>
          <p:cNvPr id="6" name="Title 5">
            <a:extLst>
              <a:ext uri="{FF2B5EF4-FFF2-40B4-BE49-F238E27FC236}">
                <a16:creationId xmlns:a16="http://schemas.microsoft.com/office/drawing/2014/main" id="{E0B78785-5B20-5FD1-8BE2-4F2DEE24170C}"/>
              </a:ext>
            </a:extLst>
          </p:cNvPr>
          <p:cNvSpPr>
            <a:spLocks noGrp="1"/>
          </p:cNvSpPr>
          <p:nvPr>
            <p:ph type="title"/>
          </p:nvPr>
        </p:nvSpPr>
        <p:spPr/>
        <p:txBody>
          <a:bodyPr/>
          <a:lstStyle/>
          <a:p>
            <a:r>
              <a:rPr lang="en-AU"/>
              <a:t>2.2 Components of a box plot</a:t>
            </a:r>
            <a:br>
              <a:rPr lang="en-AU"/>
            </a:br>
            <a:endParaRPr lang="en-AU"/>
          </a:p>
        </p:txBody>
      </p:sp>
      <p:sp>
        <p:nvSpPr>
          <p:cNvPr id="3" name="TextBox 2">
            <a:extLst>
              <a:ext uri="{FF2B5EF4-FFF2-40B4-BE49-F238E27FC236}">
                <a16:creationId xmlns:a16="http://schemas.microsoft.com/office/drawing/2014/main" id="{8606BF3D-12F3-7FEB-114E-E3CE56AF3F4C}"/>
              </a:ext>
            </a:extLst>
          </p:cNvPr>
          <p:cNvSpPr txBox="1"/>
          <p:nvPr/>
        </p:nvSpPr>
        <p:spPr>
          <a:xfrm>
            <a:off x="360000" y="1537558"/>
            <a:ext cx="5617467" cy="4131722"/>
          </a:xfrm>
          <a:prstGeom prst="rect">
            <a:avLst/>
          </a:prstGeom>
          <a:noFill/>
        </p:spPr>
        <p:txBody>
          <a:bodyPr wrap="square" lIns="0" tIns="0" rIns="0" bIns="0" rtlCol="0">
            <a:noAutofit/>
          </a:bodyPr>
          <a:lstStyle/>
          <a:p>
            <a:pPr algn="l">
              <a:lnSpc>
                <a:spcPct val="150000"/>
              </a:lnSpc>
            </a:pPr>
            <a:r>
              <a:rPr lang="en-AU" sz="1800"/>
              <a:t>A box-and-whisker plot is a graphical representation of a dataset that summarises its distribution using the five-number summary:</a:t>
            </a:r>
          </a:p>
          <a:p>
            <a:pPr marL="342900" indent="-342900" algn="l">
              <a:lnSpc>
                <a:spcPct val="150000"/>
              </a:lnSpc>
              <a:buFontTx/>
              <a:buChar char="-"/>
            </a:pPr>
            <a:r>
              <a:rPr lang="en-AU" sz="1800"/>
              <a:t>minimum</a:t>
            </a:r>
          </a:p>
          <a:p>
            <a:pPr marL="342900" indent="-342900" algn="l">
              <a:lnSpc>
                <a:spcPct val="150000"/>
              </a:lnSpc>
              <a:buFontTx/>
              <a:buChar char="-"/>
            </a:pPr>
            <a:r>
              <a:rPr lang="en-AU" sz="1800"/>
              <a:t>lower quartile (Q1)</a:t>
            </a:r>
          </a:p>
          <a:p>
            <a:pPr marL="342900" indent="-342900" algn="l">
              <a:lnSpc>
                <a:spcPct val="150000"/>
              </a:lnSpc>
              <a:buFontTx/>
              <a:buChar char="-"/>
            </a:pPr>
            <a:r>
              <a:rPr lang="en-AU" sz="1800"/>
              <a:t>median (Q2)</a:t>
            </a:r>
          </a:p>
          <a:p>
            <a:pPr marL="342900" indent="-342900" algn="l">
              <a:lnSpc>
                <a:spcPct val="150000"/>
              </a:lnSpc>
              <a:buFontTx/>
              <a:buChar char="-"/>
            </a:pPr>
            <a:r>
              <a:rPr lang="en-AU" sz="1800"/>
              <a:t>upper quartile (Q3)</a:t>
            </a:r>
          </a:p>
          <a:p>
            <a:pPr marL="342900" indent="-342900" algn="l">
              <a:lnSpc>
                <a:spcPct val="150000"/>
              </a:lnSpc>
              <a:buFontTx/>
              <a:buChar char="-"/>
            </a:pPr>
            <a:r>
              <a:rPr lang="en-AU" sz="1800"/>
              <a:t>maximum</a:t>
            </a:r>
          </a:p>
        </p:txBody>
      </p:sp>
      <p:pic>
        <p:nvPicPr>
          <p:cNvPr id="4" name="Picture 3" descr="Diagram showing the features of a box and whisker plot. Labelled on the diagram are an outlier, upper extreme, upper quartile (Q3), mean, median (Q2), lower quartile (Q1) and lower extreme.">
            <a:extLst>
              <a:ext uri="{FF2B5EF4-FFF2-40B4-BE49-F238E27FC236}">
                <a16:creationId xmlns:a16="http://schemas.microsoft.com/office/drawing/2014/main" id="{6E43316A-AB6B-817A-9624-FD510EA21F29}"/>
              </a:ext>
            </a:extLst>
          </p:cNvPr>
          <p:cNvPicPr>
            <a:picLocks noChangeAspect="1"/>
          </p:cNvPicPr>
          <p:nvPr/>
        </p:nvPicPr>
        <p:blipFill>
          <a:blip r:embed="rId3">
            <a:extLst>
              <a:ext uri="{28A0092B-C50C-407E-A947-70E740481C1C}">
                <a14:useLocalDpi xmlns:a14="http://schemas.microsoft.com/office/drawing/2010/main"/>
              </a:ext>
            </a:extLst>
          </a:blip>
          <a:srcRect t="8547"/>
          <a:stretch>
            <a:fillRect/>
          </a:stretch>
        </p:blipFill>
        <p:spPr>
          <a:xfrm>
            <a:off x="6096000" y="1684421"/>
            <a:ext cx="4386369" cy="4470555"/>
          </a:xfrm>
          <a:prstGeom prst="rect">
            <a:avLst/>
          </a:prstGeom>
        </p:spPr>
      </p:pic>
      <p:pic>
        <p:nvPicPr>
          <p:cNvPr id="7" name="Picture 6" descr="Diagram showing the features of a box and whisker plot. Labelled on the diagram are an outlier, upper extreme, upper quartile (Q3), mean, median (Q2), lower quartile (Q1) and lower extreme.">
            <a:extLst>
              <a:ext uri="{FF2B5EF4-FFF2-40B4-BE49-F238E27FC236}">
                <a16:creationId xmlns:a16="http://schemas.microsoft.com/office/drawing/2014/main" id="{E18F2406-86B2-FCE8-EE7B-FF891A07A60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095999" y="1266624"/>
            <a:ext cx="4386369" cy="417797"/>
          </a:xfrm>
          <a:prstGeom prst="rect">
            <a:avLst/>
          </a:prstGeom>
        </p:spPr>
      </p:pic>
    </p:spTree>
    <p:extLst>
      <p:ext uri="{BB962C8B-B14F-4D97-AF65-F5344CB8AC3E}">
        <p14:creationId xmlns:p14="http://schemas.microsoft.com/office/powerpoint/2010/main" val="4073251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92D4A-4353-ED62-CC94-ABB5E8C3FBC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653DD2-58C7-7B5F-A9A5-87D15C1DADE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96</a:t>
            </a:fld>
            <a:endParaRPr lang="en-AU"/>
          </a:p>
        </p:txBody>
      </p:sp>
      <p:sp>
        <p:nvSpPr>
          <p:cNvPr id="6" name="Title 5">
            <a:extLst>
              <a:ext uri="{FF2B5EF4-FFF2-40B4-BE49-F238E27FC236}">
                <a16:creationId xmlns:a16="http://schemas.microsoft.com/office/drawing/2014/main" id="{83236DEA-A4F1-0618-48C5-18BEF9EABD1C}"/>
              </a:ext>
            </a:extLst>
          </p:cNvPr>
          <p:cNvSpPr>
            <a:spLocks noGrp="1"/>
          </p:cNvSpPr>
          <p:nvPr>
            <p:ph type="title"/>
          </p:nvPr>
        </p:nvSpPr>
        <p:spPr/>
        <p:txBody>
          <a:bodyPr/>
          <a:lstStyle/>
          <a:p>
            <a:r>
              <a:rPr lang="en-AU"/>
              <a:t>2.2 Unpacking a box plot (1 of 2)</a:t>
            </a:r>
            <a:br>
              <a:rPr lang="en-AU"/>
            </a:br>
            <a:endParaRPr lang="en-AU"/>
          </a:p>
        </p:txBody>
      </p:sp>
      <p:pic>
        <p:nvPicPr>
          <p:cNvPr id="17" name="Picture 16" descr="Diagram showing a box plot of a dataset shows variations in heart rate in beats per minute for a group of ten students.">
            <a:extLst>
              <a:ext uri="{FF2B5EF4-FFF2-40B4-BE49-F238E27FC236}">
                <a16:creationId xmlns:a16="http://schemas.microsoft.com/office/drawing/2014/main" id="{0EC65D74-7282-BF19-C548-41C6138A33DF}"/>
              </a:ext>
            </a:extLst>
          </p:cNvPr>
          <p:cNvPicPr>
            <a:picLocks noChangeAspect="1"/>
          </p:cNvPicPr>
          <p:nvPr/>
        </p:nvPicPr>
        <p:blipFill>
          <a:blip r:embed="rId3"/>
          <a:stretch>
            <a:fillRect/>
          </a:stretch>
        </p:blipFill>
        <p:spPr>
          <a:xfrm>
            <a:off x="360000" y="1535279"/>
            <a:ext cx="5090178" cy="4699265"/>
          </a:xfrm>
          <a:prstGeom prst="rect">
            <a:avLst/>
          </a:prstGeom>
        </p:spPr>
      </p:pic>
      <p:grpSp>
        <p:nvGrpSpPr>
          <p:cNvPr id="24" name="Group 23">
            <a:extLst>
              <a:ext uri="{FF2B5EF4-FFF2-40B4-BE49-F238E27FC236}">
                <a16:creationId xmlns:a16="http://schemas.microsoft.com/office/drawing/2014/main" id="{EDB91897-6803-2476-E036-813307E5F826}"/>
              </a:ext>
              <a:ext uri="{C183D7F6-B498-43B3-948B-1728B52AA6E4}">
                <adec:decorative xmlns:adec="http://schemas.microsoft.com/office/drawing/2017/decorative" val="1"/>
              </a:ext>
            </a:extLst>
          </p:cNvPr>
          <p:cNvGrpSpPr/>
          <p:nvPr/>
        </p:nvGrpSpPr>
        <p:grpSpPr>
          <a:xfrm>
            <a:off x="1402080" y="3530482"/>
            <a:ext cx="9458332" cy="456535"/>
            <a:chOff x="1402080" y="3530482"/>
            <a:chExt cx="9458332" cy="456535"/>
          </a:xfrm>
        </p:grpSpPr>
        <p:sp>
          <p:nvSpPr>
            <p:cNvPr id="3" name="TextBox 2">
              <a:extLst>
                <a:ext uri="{FF2B5EF4-FFF2-40B4-BE49-F238E27FC236}">
                  <a16:creationId xmlns:a16="http://schemas.microsoft.com/office/drawing/2014/main" id="{AC64E860-F30F-F471-0625-8CDA0062CE44}"/>
                </a:ext>
              </a:extLst>
            </p:cNvPr>
            <p:cNvSpPr txBox="1"/>
            <p:nvPr/>
          </p:nvSpPr>
          <p:spPr>
            <a:xfrm>
              <a:off x="7203384" y="3530482"/>
              <a:ext cx="3657028" cy="456535"/>
            </a:xfrm>
            <a:prstGeom prst="rect">
              <a:avLst/>
            </a:prstGeom>
            <a:noFill/>
          </p:spPr>
          <p:txBody>
            <a:bodyPr wrap="square">
              <a:spAutoFit/>
            </a:bodyPr>
            <a:lstStyle/>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Mean = 80.5</a:t>
              </a:r>
            </a:p>
          </p:txBody>
        </p:sp>
        <p:cxnSp>
          <p:nvCxnSpPr>
            <p:cNvPr id="5" name="Straight Arrow Connector 4">
              <a:extLst>
                <a:ext uri="{FF2B5EF4-FFF2-40B4-BE49-F238E27FC236}">
                  <a16:creationId xmlns:a16="http://schemas.microsoft.com/office/drawing/2014/main" id="{DAA9C0E0-5242-F075-C6F9-3381ED5E5068}"/>
                </a:ext>
              </a:extLst>
            </p:cNvPr>
            <p:cNvCxnSpPr>
              <a:cxnSpLocks/>
              <a:stCxn id="3" idx="1"/>
            </p:cNvCxnSpPr>
            <p:nvPr/>
          </p:nvCxnSpPr>
          <p:spPr>
            <a:xfrm flipH="1">
              <a:off x="3657600" y="3758750"/>
              <a:ext cx="3545784" cy="22719"/>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57E0D69E-9494-DC2D-B06A-144FC501570E}"/>
                </a:ext>
              </a:extLst>
            </p:cNvPr>
            <p:cNvCxnSpPr>
              <a:cxnSpLocks/>
            </p:cNvCxnSpPr>
            <p:nvPr/>
          </p:nvCxnSpPr>
          <p:spPr>
            <a:xfrm flipH="1">
              <a:off x="1402080" y="3758750"/>
              <a:ext cx="1959428"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32" name="Group 31">
            <a:extLst>
              <a:ext uri="{FF2B5EF4-FFF2-40B4-BE49-F238E27FC236}">
                <a16:creationId xmlns:a16="http://schemas.microsoft.com/office/drawing/2014/main" id="{E966CFE9-C85F-74DC-F8D8-088637E14702}"/>
              </a:ext>
              <a:ext uri="{C183D7F6-B498-43B3-948B-1728B52AA6E4}">
                <adec:decorative xmlns:adec="http://schemas.microsoft.com/office/drawing/2017/decorative" val="1"/>
              </a:ext>
            </a:extLst>
          </p:cNvPr>
          <p:cNvGrpSpPr/>
          <p:nvPr/>
        </p:nvGrpSpPr>
        <p:grpSpPr>
          <a:xfrm>
            <a:off x="1402080" y="3382270"/>
            <a:ext cx="9458332" cy="456535"/>
            <a:chOff x="1402080" y="3382270"/>
            <a:chExt cx="9458332" cy="456535"/>
          </a:xfrm>
        </p:grpSpPr>
        <p:sp>
          <p:nvSpPr>
            <p:cNvPr id="26" name="TextBox 25">
              <a:extLst>
                <a:ext uri="{FF2B5EF4-FFF2-40B4-BE49-F238E27FC236}">
                  <a16:creationId xmlns:a16="http://schemas.microsoft.com/office/drawing/2014/main" id="{736E932F-3135-9D25-C961-8568780AC739}"/>
                </a:ext>
              </a:extLst>
            </p:cNvPr>
            <p:cNvSpPr txBox="1"/>
            <p:nvPr/>
          </p:nvSpPr>
          <p:spPr>
            <a:xfrm>
              <a:off x="7203384" y="3382270"/>
              <a:ext cx="3657028" cy="456535"/>
            </a:xfrm>
            <a:prstGeom prst="rect">
              <a:avLst/>
            </a:prstGeom>
            <a:noFill/>
          </p:spPr>
          <p:txBody>
            <a:bodyPr wrap="square">
              <a:spAutoFit/>
            </a:bodyPr>
            <a:lstStyle/>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Median = 81</a:t>
              </a:r>
            </a:p>
          </p:txBody>
        </p:sp>
        <p:cxnSp>
          <p:nvCxnSpPr>
            <p:cNvPr id="27" name="Straight Arrow Connector 26">
              <a:extLst>
                <a:ext uri="{FF2B5EF4-FFF2-40B4-BE49-F238E27FC236}">
                  <a16:creationId xmlns:a16="http://schemas.microsoft.com/office/drawing/2014/main" id="{F52E50DA-8124-16A5-1978-ADCFAD514A48}"/>
                </a:ext>
              </a:extLst>
            </p:cNvPr>
            <p:cNvCxnSpPr>
              <a:cxnSpLocks/>
              <a:stCxn id="26" idx="1"/>
            </p:cNvCxnSpPr>
            <p:nvPr/>
          </p:nvCxnSpPr>
          <p:spPr>
            <a:xfrm flipH="1">
              <a:off x="4049486" y="3610538"/>
              <a:ext cx="3153898" cy="5379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9" name="Straight Arrow Connector 28">
              <a:extLst>
                <a:ext uri="{FF2B5EF4-FFF2-40B4-BE49-F238E27FC236}">
                  <a16:creationId xmlns:a16="http://schemas.microsoft.com/office/drawing/2014/main" id="{43E9B563-656E-5817-7153-0B956FC40741}"/>
                </a:ext>
              </a:extLst>
            </p:cNvPr>
            <p:cNvCxnSpPr>
              <a:cxnSpLocks/>
            </p:cNvCxnSpPr>
            <p:nvPr/>
          </p:nvCxnSpPr>
          <p:spPr>
            <a:xfrm flipH="1">
              <a:off x="1402080" y="3664328"/>
              <a:ext cx="1584960"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15" name="Group 14">
            <a:extLst>
              <a:ext uri="{FF2B5EF4-FFF2-40B4-BE49-F238E27FC236}">
                <a16:creationId xmlns:a16="http://schemas.microsoft.com/office/drawing/2014/main" id="{3E1EEE98-969F-2461-6347-C3BA7D14669E}"/>
              </a:ext>
              <a:ext uri="{C183D7F6-B498-43B3-948B-1728B52AA6E4}">
                <adec:decorative xmlns:adec="http://schemas.microsoft.com/office/drawing/2017/decorative" val="1"/>
              </a:ext>
            </a:extLst>
          </p:cNvPr>
          <p:cNvGrpSpPr/>
          <p:nvPr/>
        </p:nvGrpSpPr>
        <p:grpSpPr>
          <a:xfrm>
            <a:off x="1420534" y="1513259"/>
            <a:ext cx="9439878" cy="456535"/>
            <a:chOff x="1420534" y="1498890"/>
            <a:chExt cx="9439878" cy="456535"/>
          </a:xfrm>
        </p:grpSpPr>
        <p:sp>
          <p:nvSpPr>
            <p:cNvPr id="8" name="TextBox 7">
              <a:extLst>
                <a:ext uri="{FF2B5EF4-FFF2-40B4-BE49-F238E27FC236}">
                  <a16:creationId xmlns:a16="http://schemas.microsoft.com/office/drawing/2014/main" id="{06B4FD35-A656-CDAA-5D8F-69A6BA64937D}"/>
                </a:ext>
              </a:extLst>
            </p:cNvPr>
            <p:cNvSpPr txBox="1"/>
            <p:nvPr/>
          </p:nvSpPr>
          <p:spPr>
            <a:xfrm>
              <a:off x="7203384" y="1498890"/>
              <a:ext cx="3657028" cy="456535"/>
            </a:xfrm>
            <a:prstGeom prst="rect">
              <a:avLst/>
            </a:prstGeom>
            <a:noFill/>
          </p:spPr>
          <p:txBody>
            <a:bodyPr wrap="square">
              <a:spAutoFit/>
            </a:bodyPr>
            <a:lstStyle/>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Maximum = 95</a:t>
              </a:r>
            </a:p>
          </p:txBody>
        </p:sp>
        <p:cxnSp>
          <p:nvCxnSpPr>
            <p:cNvPr id="9" name="Straight Arrow Connector 8">
              <a:extLst>
                <a:ext uri="{FF2B5EF4-FFF2-40B4-BE49-F238E27FC236}">
                  <a16:creationId xmlns:a16="http://schemas.microsoft.com/office/drawing/2014/main" id="{ED580157-2DC2-2879-E2EA-3B1201BB45F2}"/>
                </a:ext>
              </a:extLst>
            </p:cNvPr>
            <p:cNvCxnSpPr>
              <a:cxnSpLocks/>
              <a:stCxn id="8" idx="1"/>
            </p:cNvCxnSpPr>
            <p:nvPr/>
          </p:nvCxnSpPr>
          <p:spPr>
            <a:xfrm flipH="1">
              <a:off x="4049486" y="1727158"/>
              <a:ext cx="3153898"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CB1BD5C5-7642-B877-E67C-0E9D44DA006C}"/>
                </a:ext>
              </a:extLst>
            </p:cNvPr>
            <p:cNvCxnSpPr>
              <a:cxnSpLocks/>
            </p:cNvCxnSpPr>
            <p:nvPr/>
          </p:nvCxnSpPr>
          <p:spPr>
            <a:xfrm flipH="1">
              <a:off x="1420534" y="1727157"/>
              <a:ext cx="1566506"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16" name="Group 15">
            <a:extLst>
              <a:ext uri="{FF2B5EF4-FFF2-40B4-BE49-F238E27FC236}">
                <a16:creationId xmlns:a16="http://schemas.microsoft.com/office/drawing/2014/main" id="{AB062BEA-7775-BED0-3A54-6368B5BECBE9}"/>
              </a:ext>
              <a:ext uri="{C183D7F6-B498-43B3-948B-1728B52AA6E4}">
                <adec:decorative xmlns:adec="http://schemas.microsoft.com/office/drawing/2017/decorative" val="1"/>
              </a:ext>
            </a:extLst>
          </p:cNvPr>
          <p:cNvGrpSpPr/>
          <p:nvPr/>
        </p:nvGrpSpPr>
        <p:grpSpPr>
          <a:xfrm>
            <a:off x="1420534" y="5775975"/>
            <a:ext cx="9439878" cy="456535"/>
            <a:chOff x="1420534" y="1498890"/>
            <a:chExt cx="9439878" cy="456535"/>
          </a:xfrm>
        </p:grpSpPr>
        <p:sp>
          <p:nvSpPr>
            <p:cNvPr id="18" name="TextBox 17">
              <a:extLst>
                <a:ext uri="{FF2B5EF4-FFF2-40B4-BE49-F238E27FC236}">
                  <a16:creationId xmlns:a16="http://schemas.microsoft.com/office/drawing/2014/main" id="{A532BF55-6230-5D19-419D-969C9E0C1F57}"/>
                </a:ext>
              </a:extLst>
            </p:cNvPr>
            <p:cNvSpPr txBox="1"/>
            <p:nvPr/>
          </p:nvSpPr>
          <p:spPr>
            <a:xfrm>
              <a:off x="7203384" y="1498890"/>
              <a:ext cx="3657028" cy="456535"/>
            </a:xfrm>
            <a:prstGeom prst="rect">
              <a:avLst/>
            </a:prstGeom>
            <a:noFill/>
          </p:spPr>
          <p:txBody>
            <a:bodyPr wrap="square">
              <a:spAutoFit/>
            </a:bodyPr>
            <a:lstStyle/>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Minimum = 64</a:t>
              </a:r>
            </a:p>
          </p:txBody>
        </p:sp>
        <p:cxnSp>
          <p:nvCxnSpPr>
            <p:cNvPr id="19" name="Straight Arrow Connector 18">
              <a:extLst>
                <a:ext uri="{FF2B5EF4-FFF2-40B4-BE49-F238E27FC236}">
                  <a16:creationId xmlns:a16="http://schemas.microsoft.com/office/drawing/2014/main" id="{BEB37158-971C-C620-F948-C9F4A0B3B9FA}"/>
                </a:ext>
              </a:extLst>
            </p:cNvPr>
            <p:cNvCxnSpPr>
              <a:cxnSpLocks/>
              <a:stCxn id="18" idx="1"/>
            </p:cNvCxnSpPr>
            <p:nvPr/>
          </p:nvCxnSpPr>
          <p:spPr>
            <a:xfrm flipH="1">
              <a:off x="4049486" y="1727158"/>
              <a:ext cx="3153898"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AEAAD4BB-8E06-947A-7D80-9DBCEEFFFBE2}"/>
                </a:ext>
              </a:extLst>
            </p:cNvPr>
            <p:cNvCxnSpPr>
              <a:cxnSpLocks/>
            </p:cNvCxnSpPr>
            <p:nvPr/>
          </p:nvCxnSpPr>
          <p:spPr>
            <a:xfrm flipH="1">
              <a:off x="1420534" y="1727157"/>
              <a:ext cx="1566506"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332420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2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2789-66D6-CB05-7668-92D1283B25F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858BED5-F0F7-B869-D9F0-B22006C3B2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97</a:t>
            </a:fld>
            <a:endParaRPr lang="en-AU"/>
          </a:p>
        </p:txBody>
      </p:sp>
      <p:sp>
        <p:nvSpPr>
          <p:cNvPr id="6" name="Title 5">
            <a:extLst>
              <a:ext uri="{FF2B5EF4-FFF2-40B4-BE49-F238E27FC236}">
                <a16:creationId xmlns:a16="http://schemas.microsoft.com/office/drawing/2014/main" id="{A06B2C25-4AAE-0FFA-8CCA-DED5B5F2A864}"/>
              </a:ext>
            </a:extLst>
          </p:cNvPr>
          <p:cNvSpPr>
            <a:spLocks noGrp="1"/>
          </p:cNvSpPr>
          <p:nvPr>
            <p:ph type="title"/>
          </p:nvPr>
        </p:nvSpPr>
        <p:spPr/>
        <p:txBody>
          <a:bodyPr/>
          <a:lstStyle/>
          <a:p>
            <a:r>
              <a:rPr lang="en-AU"/>
              <a:t>2.2 Unpacking a box plot (2 of 2)</a:t>
            </a:r>
            <a:br>
              <a:rPr lang="en-AU"/>
            </a:br>
            <a:endParaRPr lang="en-AU"/>
          </a:p>
        </p:txBody>
      </p:sp>
      <p:pic>
        <p:nvPicPr>
          <p:cNvPr id="17" name="Picture 16" descr="Diagram showing a box plot of a dataset shows variations in heart rate in beats per minute for a group of ten students.">
            <a:extLst>
              <a:ext uri="{FF2B5EF4-FFF2-40B4-BE49-F238E27FC236}">
                <a16:creationId xmlns:a16="http://schemas.microsoft.com/office/drawing/2014/main" id="{7951BE77-BD1E-4B3D-A23D-7DF69F9F4818}"/>
              </a:ext>
            </a:extLst>
          </p:cNvPr>
          <p:cNvPicPr>
            <a:picLocks noChangeAspect="1"/>
          </p:cNvPicPr>
          <p:nvPr/>
        </p:nvPicPr>
        <p:blipFill>
          <a:blip r:embed="rId3"/>
          <a:stretch>
            <a:fillRect/>
          </a:stretch>
        </p:blipFill>
        <p:spPr>
          <a:xfrm>
            <a:off x="360000" y="1535279"/>
            <a:ext cx="5090178" cy="4699265"/>
          </a:xfrm>
          <a:prstGeom prst="rect">
            <a:avLst/>
          </a:prstGeom>
        </p:spPr>
      </p:pic>
      <p:grpSp>
        <p:nvGrpSpPr>
          <p:cNvPr id="30" name="Group 29">
            <a:extLst>
              <a:ext uri="{FF2B5EF4-FFF2-40B4-BE49-F238E27FC236}">
                <a16:creationId xmlns:a16="http://schemas.microsoft.com/office/drawing/2014/main" id="{A173E7F9-CB79-F7F0-2069-01C07582E97F}"/>
              </a:ext>
              <a:ext uri="{C183D7F6-B498-43B3-948B-1728B52AA6E4}">
                <adec:decorative xmlns:adec="http://schemas.microsoft.com/office/drawing/2017/decorative" val="1"/>
              </a:ext>
            </a:extLst>
          </p:cNvPr>
          <p:cNvGrpSpPr/>
          <p:nvPr/>
        </p:nvGrpSpPr>
        <p:grpSpPr>
          <a:xfrm>
            <a:off x="4049486" y="1709227"/>
            <a:ext cx="6430252" cy="4320000"/>
            <a:chOff x="4049486" y="1709227"/>
            <a:chExt cx="6430252" cy="4320000"/>
          </a:xfrm>
        </p:grpSpPr>
        <p:sp>
          <p:nvSpPr>
            <p:cNvPr id="8" name="TextBox 7">
              <a:extLst>
                <a:ext uri="{FF2B5EF4-FFF2-40B4-BE49-F238E27FC236}">
                  <a16:creationId xmlns:a16="http://schemas.microsoft.com/office/drawing/2014/main" id="{7B1818BD-6DF4-AB37-FAE7-987854AEA8BC}"/>
                </a:ext>
              </a:extLst>
            </p:cNvPr>
            <p:cNvSpPr txBox="1"/>
            <p:nvPr/>
          </p:nvSpPr>
          <p:spPr>
            <a:xfrm>
              <a:off x="5903501" y="2836202"/>
              <a:ext cx="4576237" cy="1749197"/>
            </a:xfrm>
            <a:prstGeom prst="rect">
              <a:avLst/>
            </a:prstGeom>
            <a:noFill/>
          </p:spPr>
          <p:txBody>
            <a:bodyPr wrap="square">
              <a:spAutoFit/>
            </a:bodyPr>
            <a:lstStyle/>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Range 	= maximum – minimum</a:t>
              </a:r>
            </a:p>
            <a:p>
              <a:pPr lvl="0">
                <a:lnSpc>
                  <a:spcPct val="150000"/>
                </a:lnSpc>
                <a:spcBef>
                  <a:spcPts val="1200"/>
                </a:spcBef>
                <a:spcAft>
                  <a:spcPts val="600"/>
                </a:spcAft>
              </a:pPr>
              <a:r>
                <a:rPr lang="en-AU" sz="1800">
                  <a:latin typeface="Arial" panose="020B0604020202020204" pitchFamily="34" charset="0"/>
                  <a:ea typeface="Calibri" panose="020F0502020204030204" pitchFamily="34" charset="0"/>
                </a:rPr>
                <a:t>		= 95 – 64</a:t>
              </a:r>
            </a:p>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		= 31</a:t>
              </a:r>
            </a:p>
          </p:txBody>
        </p:sp>
        <p:grpSp>
          <p:nvGrpSpPr>
            <p:cNvPr id="28" name="Group 27">
              <a:extLst>
                <a:ext uri="{FF2B5EF4-FFF2-40B4-BE49-F238E27FC236}">
                  <a16:creationId xmlns:a16="http://schemas.microsoft.com/office/drawing/2014/main" id="{DF83BC61-781E-800D-40E0-CF73674755EA}"/>
                </a:ext>
              </a:extLst>
            </p:cNvPr>
            <p:cNvGrpSpPr/>
            <p:nvPr/>
          </p:nvGrpSpPr>
          <p:grpSpPr>
            <a:xfrm>
              <a:off x="4049486" y="1709227"/>
              <a:ext cx="1575730" cy="4320000"/>
              <a:chOff x="4049486" y="1709227"/>
              <a:chExt cx="1575730" cy="4320000"/>
            </a:xfrm>
          </p:grpSpPr>
          <p:cxnSp>
            <p:nvCxnSpPr>
              <p:cNvPr id="9" name="Straight Arrow Connector 8">
                <a:extLst>
                  <a:ext uri="{FF2B5EF4-FFF2-40B4-BE49-F238E27FC236}">
                    <a16:creationId xmlns:a16="http://schemas.microsoft.com/office/drawing/2014/main" id="{470DDF03-FBA8-30DE-6D52-4C8E36E2364D}"/>
                  </a:ext>
                </a:extLst>
              </p:cNvPr>
              <p:cNvCxnSpPr>
                <a:cxnSpLocks/>
              </p:cNvCxnSpPr>
              <p:nvPr/>
            </p:nvCxnSpPr>
            <p:spPr>
              <a:xfrm flipH="1">
                <a:off x="4049486" y="1727158"/>
                <a:ext cx="1553455"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 name="Straight Arrow Connector 6">
                <a:extLst>
                  <a:ext uri="{FF2B5EF4-FFF2-40B4-BE49-F238E27FC236}">
                    <a16:creationId xmlns:a16="http://schemas.microsoft.com/office/drawing/2014/main" id="{16964CD1-FE3C-39B1-F10E-E80E8D0DA6BE}"/>
                  </a:ext>
                </a:extLst>
              </p:cNvPr>
              <p:cNvCxnSpPr>
                <a:cxnSpLocks/>
              </p:cNvCxnSpPr>
              <p:nvPr/>
            </p:nvCxnSpPr>
            <p:spPr>
              <a:xfrm flipH="1">
                <a:off x="4049486" y="6012287"/>
                <a:ext cx="1553455"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Connector 10">
                <a:extLst>
                  <a:ext uri="{FF2B5EF4-FFF2-40B4-BE49-F238E27FC236}">
                    <a16:creationId xmlns:a16="http://schemas.microsoft.com/office/drawing/2014/main" id="{6B2ED9E9-5937-3C2E-77D1-B0B73F2BD913}"/>
                  </a:ext>
                </a:extLst>
              </p:cNvPr>
              <p:cNvCxnSpPr>
                <a:cxnSpLocks/>
              </p:cNvCxnSpPr>
              <p:nvPr/>
            </p:nvCxnSpPr>
            <p:spPr>
              <a:xfrm>
                <a:off x="5625216" y="1709227"/>
                <a:ext cx="0" cy="4320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31" name="Group 30">
            <a:extLst>
              <a:ext uri="{FF2B5EF4-FFF2-40B4-BE49-F238E27FC236}">
                <a16:creationId xmlns:a16="http://schemas.microsoft.com/office/drawing/2014/main" id="{EE8D1585-38AE-640B-474B-07693D80D177}"/>
              </a:ext>
              <a:ext uri="{C183D7F6-B498-43B3-948B-1728B52AA6E4}">
                <adec:decorative xmlns:adec="http://schemas.microsoft.com/office/drawing/2017/decorative" val="1"/>
              </a:ext>
            </a:extLst>
          </p:cNvPr>
          <p:cNvGrpSpPr/>
          <p:nvPr/>
        </p:nvGrpSpPr>
        <p:grpSpPr>
          <a:xfrm>
            <a:off x="4049486" y="2465293"/>
            <a:ext cx="6430252" cy="2725436"/>
            <a:chOff x="4049486" y="1709227"/>
            <a:chExt cx="6430252" cy="4320000"/>
          </a:xfrm>
        </p:grpSpPr>
        <p:sp>
          <p:nvSpPr>
            <p:cNvPr id="33" name="TextBox 32">
              <a:extLst>
                <a:ext uri="{FF2B5EF4-FFF2-40B4-BE49-F238E27FC236}">
                  <a16:creationId xmlns:a16="http://schemas.microsoft.com/office/drawing/2014/main" id="{EA0709A4-83EC-6CCA-E820-39A3106415C7}"/>
                </a:ext>
              </a:extLst>
            </p:cNvPr>
            <p:cNvSpPr txBox="1"/>
            <p:nvPr/>
          </p:nvSpPr>
          <p:spPr>
            <a:xfrm>
              <a:off x="5903501" y="2836202"/>
              <a:ext cx="4576237" cy="2772596"/>
            </a:xfrm>
            <a:prstGeom prst="rect">
              <a:avLst/>
            </a:prstGeom>
            <a:noFill/>
          </p:spPr>
          <p:txBody>
            <a:bodyPr wrap="square">
              <a:spAutoFit/>
            </a:bodyPr>
            <a:lstStyle/>
            <a:p>
              <a:pPr lvl="0">
                <a:lnSpc>
                  <a:spcPct val="150000"/>
                </a:lnSpc>
                <a:spcBef>
                  <a:spcPts val="1200"/>
                </a:spcBef>
                <a:spcAft>
                  <a:spcPts val="600"/>
                </a:spcAft>
              </a:pPr>
              <a:r>
                <a:rPr lang="en-AU" sz="1800">
                  <a:effectLst/>
                  <a:latin typeface="Arial" panose="020B0604020202020204" pitchFamily="34" charset="0"/>
                  <a:ea typeface="Calibri" panose="020F0502020204030204" pitchFamily="34" charset="0"/>
                </a:rPr>
                <a:t>Interquartile range 	= Q3 – Q1</a:t>
              </a:r>
            </a:p>
            <a:p>
              <a:pPr lvl="0">
                <a:lnSpc>
                  <a:spcPct val="150000"/>
                </a:lnSpc>
                <a:spcBef>
                  <a:spcPts val="1200"/>
                </a:spcBef>
                <a:spcAft>
                  <a:spcPts val="600"/>
                </a:spcAft>
              </a:pPr>
              <a:r>
                <a:rPr lang="en-AU" sz="1800">
                  <a:latin typeface="Arial" panose="020B0604020202020204" pitchFamily="34" charset="0"/>
                  <a:ea typeface="Calibri" panose="020F0502020204030204" pitchFamily="34" charset="0"/>
                </a:rPr>
                <a:t>				= 90 – 70 </a:t>
              </a:r>
            </a:p>
            <a:p>
              <a:pPr lvl="0">
                <a:lnSpc>
                  <a:spcPct val="150000"/>
                </a:lnSpc>
                <a:spcBef>
                  <a:spcPts val="1200"/>
                </a:spcBef>
                <a:spcAft>
                  <a:spcPts val="600"/>
                </a:spcAft>
              </a:pPr>
              <a:r>
                <a:rPr lang="en-AU" sz="1800">
                  <a:latin typeface="Arial" panose="020B0604020202020204" pitchFamily="34" charset="0"/>
                  <a:ea typeface="Calibri" panose="020F0502020204030204" pitchFamily="34" charset="0"/>
                </a:rPr>
                <a:t>				= 20</a:t>
              </a:r>
              <a:endParaRPr lang="en-AU" sz="1800">
                <a:effectLst/>
                <a:latin typeface="Arial" panose="020B0604020202020204" pitchFamily="34" charset="0"/>
                <a:ea typeface="Calibri" panose="020F0502020204030204" pitchFamily="34" charset="0"/>
              </a:endParaRPr>
            </a:p>
          </p:txBody>
        </p:sp>
        <p:grpSp>
          <p:nvGrpSpPr>
            <p:cNvPr id="34" name="Group 33">
              <a:extLst>
                <a:ext uri="{FF2B5EF4-FFF2-40B4-BE49-F238E27FC236}">
                  <a16:creationId xmlns:a16="http://schemas.microsoft.com/office/drawing/2014/main" id="{C6ADCB54-2659-C259-CDA2-1377913D232B}"/>
                </a:ext>
              </a:extLst>
            </p:cNvPr>
            <p:cNvGrpSpPr/>
            <p:nvPr/>
          </p:nvGrpSpPr>
          <p:grpSpPr>
            <a:xfrm>
              <a:off x="4049486" y="1709227"/>
              <a:ext cx="1575730" cy="4320000"/>
              <a:chOff x="4049486" y="1709227"/>
              <a:chExt cx="1575730" cy="4320000"/>
            </a:xfrm>
          </p:grpSpPr>
          <p:cxnSp>
            <p:nvCxnSpPr>
              <p:cNvPr id="35" name="Straight Arrow Connector 34">
                <a:extLst>
                  <a:ext uri="{FF2B5EF4-FFF2-40B4-BE49-F238E27FC236}">
                    <a16:creationId xmlns:a16="http://schemas.microsoft.com/office/drawing/2014/main" id="{9C1F3997-A1FD-77CD-0D20-5C806D769E29}"/>
                  </a:ext>
                </a:extLst>
              </p:cNvPr>
              <p:cNvCxnSpPr>
                <a:cxnSpLocks/>
              </p:cNvCxnSpPr>
              <p:nvPr/>
            </p:nvCxnSpPr>
            <p:spPr>
              <a:xfrm flipH="1">
                <a:off x="4049486" y="1727158"/>
                <a:ext cx="1553455"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 name="Straight Arrow Connector 35">
                <a:extLst>
                  <a:ext uri="{FF2B5EF4-FFF2-40B4-BE49-F238E27FC236}">
                    <a16:creationId xmlns:a16="http://schemas.microsoft.com/office/drawing/2014/main" id="{E2CBEB8C-C56A-F60A-6698-16447F584C40}"/>
                  </a:ext>
                </a:extLst>
              </p:cNvPr>
              <p:cNvCxnSpPr>
                <a:cxnSpLocks/>
              </p:cNvCxnSpPr>
              <p:nvPr/>
            </p:nvCxnSpPr>
            <p:spPr>
              <a:xfrm flipH="1">
                <a:off x="4049486" y="6012287"/>
                <a:ext cx="1553455" cy="0"/>
              </a:xfrm>
              <a:prstGeom prst="straightConnector1">
                <a:avLst/>
              </a:prstGeom>
              <a:ln w="3810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7" name="Straight Connector 36">
                <a:extLst>
                  <a:ext uri="{FF2B5EF4-FFF2-40B4-BE49-F238E27FC236}">
                    <a16:creationId xmlns:a16="http://schemas.microsoft.com/office/drawing/2014/main" id="{20DBEEC4-4880-FA38-2CBC-801430787D59}"/>
                  </a:ext>
                </a:extLst>
              </p:cNvPr>
              <p:cNvCxnSpPr>
                <a:cxnSpLocks/>
              </p:cNvCxnSpPr>
              <p:nvPr/>
            </p:nvCxnSpPr>
            <p:spPr>
              <a:xfrm>
                <a:off x="5625216" y="1709227"/>
                <a:ext cx="0" cy="43200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7868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32D81-D326-41F8-2BB5-49476AC18B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55C59E-3B47-6705-F4E1-409BA7083F13}"/>
              </a:ext>
            </a:extLst>
          </p:cNvPr>
          <p:cNvSpPr>
            <a:spLocks noGrp="1"/>
          </p:cNvSpPr>
          <p:nvPr>
            <p:ph type="title"/>
          </p:nvPr>
        </p:nvSpPr>
        <p:spPr/>
        <p:txBody>
          <a:bodyPr/>
          <a:lstStyle/>
          <a:p>
            <a:r>
              <a:rPr lang="en-AU" dirty="0"/>
              <a:t>2.2 Check for understanding 4</a:t>
            </a:r>
          </a:p>
        </p:txBody>
      </p:sp>
      <p:sp>
        <p:nvSpPr>
          <p:cNvPr id="4" name="Text Placeholder 3">
            <a:extLst>
              <a:ext uri="{FF2B5EF4-FFF2-40B4-BE49-F238E27FC236}">
                <a16:creationId xmlns:a16="http://schemas.microsoft.com/office/drawing/2014/main" id="{C98A1117-7968-9510-E834-73CC812ED2EF}"/>
              </a:ext>
            </a:extLst>
          </p:cNvPr>
          <p:cNvSpPr>
            <a:spLocks noGrp="1"/>
          </p:cNvSpPr>
          <p:nvPr>
            <p:ph type="body" sz="quarter" idx="18"/>
          </p:nvPr>
        </p:nvSpPr>
        <p:spPr>
          <a:xfrm>
            <a:off x="316698" y="1016704"/>
            <a:ext cx="10080000" cy="310015"/>
          </a:xfrm>
        </p:spPr>
        <p:txBody>
          <a:bodyPr/>
          <a:lstStyle/>
          <a:p>
            <a:r>
              <a:rPr lang="en-AU" dirty="0"/>
              <a:t>Interpreting box plots</a:t>
            </a:r>
          </a:p>
        </p:txBody>
      </p:sp>
      <mc:AlternateContent xmlns:mc="http://schemas.openxmlformats.org/markup-compatibility/2006" xmlns:cx1="http://schemas.microsoft.com/office/drawing/2015/9/8/chartex">
        <mc:Choice Requires="cx1">
          <p:graphicFrame>
            <p:nvGraphicFramePr>
              <p:cNvPr id="7" name="Chart 6" descr="A box plot representing data on daily step count. The box plot has been annotated to show the values for the outlier, upper extreme, Q3, median, mean, Q1 and lower extreme. The interquartile range has also been annotated showing that it represents the middle 50% of the data.">
                <a:extLst>
                  <a:ext uri="{FF2B5EF4-FFF2-40B4-BE49-F238E27FC236}">
                    <a16:creationId xmlns:a16="http://schemas.microsoft.com/office/drawing/2014/main" id="{79AA07E4-4921-75E3-1A35-77B583D75FCB}"/>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3061371711"/>
                  </p:ext>
                </p:extLst>
              </p:nvPr>
            </p:nvGraphicFramePr>
            <p:xfrm>
              <a:off x="582240" y="1677826"/>
              <a:ext cx="4774458" cy="5200531"/>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Chart 6" descr="A box plot representing data on daily step count. The box plot has been annotated to show the values for the outlier, upper extreme, Q3, median, mean, Q1 and lower extreme. The interquartile range has also been annotated showing that it represents the middle 50% of the data.">
                <a:extLst>
                  <a:ext uri="{FF2B5EF4-FFF2-40B4-BE49-F238E27FC236}">
                    <a16:creationId xmlns:a16="http://schemas.microsoft.com/office/drawing/2014/main" id="{79AA07E4-4921-75E3-1A35-77B583D75FCB}"/>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p:cNvPicPr>
              <p:nvPr/>
            </p:nvPicPr>
            <p:blipFill>
              <a:blip r:embed="rId5"/>
              <a:stretch>
                <a:fillRect/>
              </a:stretch>
            </p:blipFill>
            <p:spPr>
              <a:xfrm>
                <a:off x="582240" y="1677826"/>
                <a:ext cx="4774458" cy="5200531"/>
              </a:xfrm>
              <a:prstGeom prst="rect">
                <a:avLst/>
              </a:prstGeom>
            </p:spPr>
          </p:pic>
        </mc:Fallback>
      </mc:AlternateContent>
      <p:sp>
        <p:nvSpPr>
          <p:cNvPr id="2" name="Slide Number Placeholder 1">
            <a:extLst>
              <a:ext uri="{FF2B5EF4-FFF2-40B4-BE49-F238E27FC236}">
                <a16:creationId xmlns:a16="http://schemas.microsoft.com/office/drawing/2014/main" id="{A856089C-1AA3-ACE6-B4B0-E6C8D78AE26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98</a:t>
            </a:fld>
            <a:endParaRPr lang="en-AU"/>
          </a:p>
        </p:txBody>
      </p:sp>
      <p:sp>
        <p:nvSpPr>
          <p:cNvPr id="5" name="Text Placeholder 4">
            <a:extLst>
              <a:ext uri="{FF2B5EF4-FFF2-40B4-BE49-F238E27FC236}">
                <a16:creationId xmlns:a16="http://schemas.microsoft.com/office/drawing/2014/main" id="{85771610-BB89-3576-3CED-1F02B200FBB3}"/>
              </a:ext>
            </a:extLst>
          </p:cNvPr>
          <p:cNvSpPr>
            <a:spLocks noGrp="1"/>
          </p:cNvSpPr>
          <p:nvPr>
            <p:ph type="body" sz="quarter" idx="17"/>
          </p:nvPr>
        </p:nvSpPr>
        <p:spPr>
          <a:xfrm>
            <a:off x="5881993" y="1677826"/>
            <a:ext cx="5910128" cy="4748838"/>
          </a:xfrm>
        </p:spPr>
        <p:txBody>
          <a:bodyPr/>
          <a:lstStyle/>
          <a:p>
            <a:r>
              <a:rPr lang="en-AU" sz="1800" dirty="0"/>
              <a:t>This is a box plot of the daily step count for 15 students. Answer the following questions by interpreting the plot:</a:t>
            </a:r>
          </a:p>
          <a:p>
            <a:pPr marL="457200" indent="-457200">
              <a:buAutoNum type="arabicPeriod"/>
            </a:pPr>
            <a:r>
              <a:rPr lang="en-AU" sz="1800" dirty="0"/>
              <a:t>What is the mean of the data? </a:t>
            </a:r>
            <a:r>
              <a:rPr lang="en-AU" sz="1800" b="1" dirty="0"/>
              <a:t>7,520 steps</a:t>
            </a:r>
          </a:p>
          <a:p>
            <a:pPr marL="457200" indent="-457200">
              <a:buAutoNum type="arabicPeriod"/>
            </a:pPr>
            <a:r>
              <a:rPr lang="en-AU" sz="1800" dirty="0"/>
              <a:t>What is the median? </a:t>
            </a:r>
            <a:r>
              <a:rPr lang="en-AU" sz="1800" b="1" dirty="0"/>
              <a:t>7,400 steps</a:t>
            </a:r>
          </a:p>
          <a:p>
            <a:pPr marL="457200" indent="-457200">
              <a:buAutoNum type="arabicPeriod"/>
            </a:pPr>
            <a:r>
              <a:rPr lang="en-AU" sz="1800" dirty="0"/>
              <a:t>What value is the outlier? </a:t>
            </a:r>
            <a:r>
              <a:rPr lang="en-AU" sz="1800" b="1" dirty="0"/>
              <a:t>12,500 steps</a:t>
            </a:r>
          </a:p>
          <a:p>
            <a:pPr marL="457200" indent="-457200">
              <a:buAutoNum type="arabicPeriod"/>
            </a:pPr>
            <a:r>
              <a:rPr lang="en-AU" sz="1800" dirty="0"/>
              <a:t>What is Q1 or the lower quartile? </a:t>
            </a:r>
            <a:r>
              <a:rPr lang="en-AU" sz="1800" b="1" dirty="0"/>
              <a:t>6,100 steps</a:t>
            </a:r>
          </a:p>
          <a:p>
            <a:pPr marL="457200" indent="-457200">
              <a:buAutoNum type="arabicPeriod"/>
            </a:pPr>
            <a:r>
              <a:rPr lang="en-AU" sz="1800" dirty="0"/>
              <a:t>What is the upper extreme? </a:t>
            </a:r>
            <a:r>
              <a:rPr lang="en-AU" sz="1800" b="1" dirty="0"/>
              <a:t>9,800 steps</a:t>
            </a:r>
          </a:p>
          <a:p>
            <a:pPr marL="457200" indent="-457200">
              <a:buAutoNum type="arabicPeriod"/>
            </a:pPr>
            <a:r>
              <a:rPr lang="en-AU" sz="1800" dirty="0"/>
              <a:t>What is the interquartile range (the middle 50% of the data between Q1 to Q3)? </a:t>
            </a:r>
            <a:r>
              <a:rPr lang="en-AU" sz="1800" b="1" dirty="0"/>
              <a:t>2,500 steps</a:t>
            </a:r>
          </a:p>
          <a:p>
            <a:pPr marL="457200" indent="-457200">
              <a:buAutoNum type="arabicPeriod"/>
            </a:pPr>
            <a:endParaRPr lang="en-AU" sz="1800" dirty="0"/>
          </a:p>
          <a:p>
            <a:pPr marL="457200" indent="-457200">
              <a:buAutoNum type="arabicPeriod"/>
            </a:pPr>
            <a:endParaRPr lang="en-AU" sz="1800" dirty="0"/>
          </a:p>
        </p:txBody>
      </p:sp>
      <p:cxnSp>
        <p:nvCxnSpPr>
          <p:cNvPr id="9" name="Straight Connector 8">
            <a:extLst>
              <a:ext uri="{FF2B5EF4-FFF2-40B4-BE49-F238E27FC236}">
                <a16:creationId xmlns:a16="http://schemas.microsoft.com/office/drawing/2014/main" id="{B48B94FC-8944-CB4C-E571-B42F01240449}"/>
              </a:ext>
              <a:ext uri="{C183D7F6-B498-43B3-948B-1728B52AA6E4}">
                <adec:decorative xmlns:adec="http://schemas.microsoft.com/office/drawing/2017/decorative" val="1"/>
              </a:ext>
            </a:extLst>
          </p:cNvPr>
          <p:cNvCxnSpPr>
            <a:cxnSpLocks/>
          </p:cNvCxnSpPr>
          <p:nvPr/>
        </p:nvCxnSpPr>
        <p:spPr>
          <a:xfrm flipH="1">
            <a:off x="1338385" y="4278091"/>
            <a:ext cx="1256534" cy="0"/>
          </a:xfrm>
          <a:prstGeom prst="line">
            <a:avLst/>
          </a:prstGeom>
          <a:ln w="19050" cap="flat" cmpd="sng" algn="ctr">
            <a:solidFill>
              <a:schemeClr val="tx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Connector 10">
            <a:extLst>
              <a:ext uri="{FF2B5EF4-FFF2-40B4-BE49-F238E27FC236}">
                <a16:creationId xmlns:a16="http://schemas.microsoft.com/office/drawing/2014/main" id="{1500BEC2-5B84-F681-441D-56DCDA3D5996}"/>
              </a:ext>
              <a:ext uri="{C183D7F6-B498-43B3-948B-1728B52AA6E4}">
                <adec:decorative xmlns:adec="http://schemas.microsoft.com/office/drawing/2017/decorative" val="1"/>
              </a:ext>
            </a:extLst>
          </p:cNvPr>
          <p:cNvCxnSpPr>
            <a:cxnSpLocks/>
          </p:cNvCxnSpPr>
          <p:nvPr/>
        </p:nvCxnSpPr>
        <p:spPr>
          <a:xfrm flipH="1">
            <a:off x="1338385" y="4226431"/>
            <a:ext cx="1945533" cy="0"/>
          </a:xfrm>
          <a:prstGeom prst="line">
            <a:avLst/>
          </a:prstGeom>
          <a:ln w="19050" cap="flat" cmpd="sng" algn="ctr">
            <a:solidFill>
              <a:schemeClr val="tx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5E637214-4A16-3705-8A57-52CEF2FC22E9}"/>
              </a:ext>
              <a:ext uri="{C183D7F6-B498-43B3-948B-1728B52AA6E4}">
                <adec:decorative xmlns:adec="http://schemas.microsoft.com/office/drawing/2017/decorative" val="1"/>
              </a:ext>
            </a:extLst>
          </p:cNvPr>
          <p:cNvCxnSpPr>
            <a:cxnSpLocks/>
          </p:cNvCxnSpPr>
          <p:nvPr/>
        </p:nvCxnSpPr>
        <p:spPr>
          <a:xfrm flipH="1">
            <a:off x="1338385" y="2573483"/>
            <a:ext cx="1884257" cy="0"/>
          </a:xfrm>
          <a:prstGeom prst="line">
            <a:avLst/>
          </a:prstGeom>
          <a:ln w="19050" cap="flat" cmpd="sng" algn="ctr">
            <a:solidFill>
              <a:schemeClr val="tx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Connector 13">
            <a:extLst>
              <a:ext uri="{FF2B5EF4-FFF2-40B4-BE49-F238E27FC236}">
                <a16:creationId xmlns:a16="http://schemas.microsoft.com/office/drawing/2014/main" id="{B089E66B-AAF4-D7FC-9F19-4C5063A42E69}"/>
              </a:ext>
              <a:ext uri="{C183D7F6-B498-43B3-948B-1728B52AA6E4}">
                <adec:decorative xmlns:adec="http://schemas.microsoft.com/office/drawing/2017/decorative" val="1"/>
              </a:ext>
            </a:extLst>
          </p:cNvPr>
          <p:cNvCxnSpPr>
            <a:cxnSpLocks/>
          </p:cNvCxnSpPr>
          <p:nvPr/>
        </p:nvCxnSpPr>
        <p:spPr>
          <a:xfrm flipH="1">
            <a:off x="1338385" y="4708187"/>
            <a:ext cx="1256534" cy="0"/>
          </a:xfrm>
          <a:prstGeom prst="line">
            <a:avLst/>
          </a:prstGeom>
          <a:ln w="19050" cap="flat" cmpd="sng" algn="ctr">
            <a:solidFill>
              <a:schemeClr val="tx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3E5E0B1-EA2F-7E10-7C0B-9A1C441034CC}"/>
              </a:ext>
              <a:ext uri="{C183D7F6-B498-43B3-948B-1728B52AA6E4}">
                <adec:decorative xmlns:adec="http://schemas.microsoft.com/office/drawing/2017/decorative" val="1"/>
              </a:ext>
            </a:extLst>
          </p:cNvPr>
          <p:cNvCxnSpPr>
            <a:cxnSpLocks/>
          </p:cNvCxnSpPr>
          <p:nvPr/>
        </p:nvCxnSpPr>
        <p:spPr>
          <a:xfrm flipH="1">
            <a:off x="1338385" y="3490656"/>
            <a:ext cx="1731033" cy="0"/>
          </a:xfrm>
          <a:prstGeom prst="line">
            <a:avLst/>
          </a:prstGeom>
          <a:ln w="19050" cap="flat" cmpd="sng" algn="ctr">
            <a:solidFill>
              <a:schemeClr val="tx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8" name="Right Brace 17">
            <a:extLst>
              <a:ext uri="{FF2B5EF4-FFF2-40B4-BE49-F238E27FC236}">
                <a16:creationId xmlns:a16="http://schemas.microsoft.com/office/drawing/2014/main" id="{08B66023-AF42-9384-EE22-0A34790AAA8B}"/>
              </a:ext>
              <a:ext uri="{C183D7F6-B498-43B3-948B-1728B52AA6E4}">
                <adec:decorative xmlns:adec="http://schemas.microsoft.com/office/drawing/2017/decorative" val="1"/>
              </a:ext>
            </a:extLst>
          </p:cNvPr>
          <p:cNvSpPr/>
          <p:nvPr/>
        </p:nvSpPr>
        <p:spPr>
          <a:xfrm>
            <a:off x="4348264" y="3897552"/>
            <a:ext cx="188068" cy="810635"/>
          </a:xfrm>
          <a:prstGeom prst="rightBrace">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19" name="TextBox 18">
            <a:extLst>
              <a:ext uri="{FF2B5EF4-FFF2-40B4-BE49-F238E27FC236}">
                <a16:creationId xmlns:a16="http://schemas.microsoft.com/office/drawing/2014/main" id="{57D74F28-3744-806B-54D9-F3A9FEF719EB}"/>
              </a:ext>
              <a:ext uri="{C183D7F6-B498-43B3-948B-1728B52AA6E4}">
                <adec:decorative xmlns:adec="http://schemas.microsoft.com/office/drawing/2017/decorative" val="1"/>
              </a:ext>
            </a:extLst>
          </p:cNvPr>
          <p:cNvSpPr txBox="1"/>
          <p:nvPr/>
        </p:nvSpPr>
        <p:spPr>
          <a:xfrm>
            <a:off x="4575599" y="3997593"/>
            <a:ext cx="914400" cy="610546"/>
          </a:xfrm>
          <a:prstGeom prst="rect">
            <a:avLst/>
          </a:prstGeom>
          <a:noFill/>
        </p:spPr>
        <p:txBody>
          <a:bodyPr wrap="square" lIns="0" tIns="0" rIns="0" bIns="0" rtlCol="0">
            <a:noAutofit/>
          </a:bodyPr>
          <a:lstStyle/>
          <a:p>
            <a:pPr algn="l"/>
            <a:r>
              <a:rPr lang="en-AU" sz="1800">
                <a:solidFill>
                  <a:srgbClr val="FF0000"/>
                </a:solidFill>
              </a:rPr>
              <a:t>50% of the data</a:t>
            </a:r>
          </a:p>
        </p:txBody>
      </p:sp>
      <p:sp>
        <p:nvSpPr>
          <p:cNvPr id="8" name="Rectangle 7">
            <a:extLst>
              <a:ext uri="{FF2B5EF4-FFF2-40B4-BE49-F238E27FC236}">
                <a16:creationId xmlns:a16="http://schemas.microsoft.com/office/drawing/2014/main" id="{A36363EC-0017-EB28-E19D-55E98289CF5C}"/>
              </a:ext>
              <a:ext uri="{C183D7F6-B498-43B3-948B-1728B52AA6E4}">
                <adec:decorative xmlns:adec="http://schemas.microsoft.com/office/drawing/2017/decorative" val="1"/>
              </a:ext>
            </a:extLst>
          </p:cNvPr>
          <p:cNvSpPr/>
          <p:nvPr/>
        </p:nvSpPr>
        <p:spPr>
          <a:xfrm>
            <a:off x="9446079" y="2692693"/>
            <a:ext cx="1330778" cy="4270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Rectangle 11">
            <a:extLst>
              <a:ext uri="{FF2B5EF4-FFF2-40B4-BE49-F238E27FC236}">
                <a16:creationId xmlns:a16="http://schemas.microsoft.com/office/drawing/2014/main" id="{34B3A015-9B67-0513-6F2A-E87E69A7C63E}"/>
              </a:ext>
              <a:ext uri="{C183D7F6-B498-43B3-948B-1728B52AA6E4}">
                <adec:decorative xmlns:adec="http://schemas.microsoft.com/office/drawing/2017/decorative" val="1"/>
              </a:ext>
            </a:extLst>
          </p:cNvPr>
          <p:cNvSpPr/>
          <p:nvPr/>
        </p:nvSpPr>
        <p:spPr>
          <a:xfrm>
            <a:off x="8459635" y="3233041"/>
            <a:ext cx="1330778" cy="4270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Rectangle 16">
            <a:extLst>
              <a:ext uri="{FF2B5EF4-FFF2-40B4-BE49-F238E27FC236}">
                <a16:creationId xmlns:a16="http://schemas.microsoft.com/office/drawing/2014/main" id="{616893FF-621E-D1A4-E91D-D920C7C8ACB7}"/>
              </a:ext>
              <a:ext uri="{C183D7F6-B498-43B3-948B-1728B52AA6E4}">
                <adec:decorative xmlns:adec="http://schemas.microsoft.com/office/drawing/2017/decorative" val="1"/>
              </a:ext>
            </a:extLst>
          </p:cNvPr>
          <p:cNvSpPr/>
          <p:nvPr/>
        </p:nvSpPr>
        <p:spPr>
          <a:xfrm>
            <a:off x="8914856" y="3762518"/>
            <a:ext cx="1496488" cy="4270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20">
            <a:extLst>
              <a:ext uri="{FF2B5EF4-FFF2-40B4-BE49-F238E27FC236}">
                <a16:creationId xmlns:a16="http://schemas.microsoft.com/office/drawing/2014/main" id="{E9926CD1-3F6A-A8ED-A312-4B9ADF8EE97E}"/>
              </a:ext>
              <a:ext uri="{C183D7F6-B498-43B3-948B-1728B52AA6E4}">
                <adec:decorative xmlns:adec="http://schemas.microsoft.com/office/drawing/2017/decorative" val="1"/>
              </a:ext>
            </a:extLst>
          </p:cNvPr>
          <p:cNvSpPr/>
          <p:nvPr/>
        </p:nvSpPr>
        <p:spPr>
          <a:xfrm>
            <a:off x="9663100" y="4302866"/>
            <a:ext cx="1330778" cy="4270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22">
            <a:extLst>
              <a:ext uri="{FF2B5EF4-FFF2-40B4-BE49-F238E27FC236}">
                <a16:creationId xmlns:a16="http://schemas.microsoft.com/office/drawing/2014/main" id="{E055A1ED-F94B-FC69-85A0-BC9317AC3F61}"/>
              </a:ext>
              <a:ext uri="{C183D7F6-B498-43B3-948B-1728B52AA6E4}">
                <adec:decorative xmlns:adec="http://schemas.microsoft.com/office/drawing/2017/decorative" val="1"/>
              </a:ext>
            </a:extLst>
          </p:cNvPr>
          <p:cNvSpPr/>
          <p:nvPr/>
        </p:nvSpPr>
        <p:spPr>
          <a:xfrm>
            <a:off x="9125024" y="4887296"/>
            <a:ext cx="1330778" cy="4270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24">
            <a:extLst>
              <a:ext uri="{FF2B5EF4-FFF2-40B4-BE49-F238E27FC236}">
                <a16:creationId xmlns:a16="http://schemas.microsoft.com/office/drawing/2014/main" id="{7364A3E1-0A12-CF02-679C-50CE890D2A95}"/>
              </a:ext>
              <a:ext uri="{C183D7F6-B498-43B3-948B-1728B52AA6E4}">
                <adec:decorative xmlns:adec="http://schemas.microsoft.com/office/drawing/2017/decorative" val="1"/>
              </a:ext>
            </a:extLst>
          </p:cNvPr>
          <p:cNvSpPr/>
          <p:nvPr/>
        </p:nvSpPr>
        <p:spPr>
          <a:xfrm>
            <a:off x="8929459" y="5864683"/>
            <a:ext cx="1330778" cy="42709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55868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grpId="0" nodeType="clickEffect">
                                  <p:stCondLst>
                                    <p:cond delay="0"/>
                                  </p:stCondLst>
                                  <p:childTnLst>
                                    <p:set>
                                      <p:cBhvr>
                                        <p:cTn id="43" dur="1" fill="hold">
                                          <p:stCondLst>
                                            <p:cond delay="0"/>
                                          </p:stCondLst>
                                        </p:cTn>
                                        <p:tgtEl>
                                          <p:spTgt spid="1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0" nodeType="clickEffect">
                                  <p:stCondLst>
                                    <p:cond delay="0"/>
                                  </p:stCondLst>
                                  <p:childTnLst>
                                    <p:set>
                                      <p:cBhvr>
                                        <p:cTn id="51" dur="1" fill="hold">
                                          <p:stCondLst>
                                            <p:cond delay="0"/>
                                          </p:stCondLst>
                                        </p:cTn>
                                        <p:tgtEl>
                                          <p:spTgt spid="21"/>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0" nodeType="clickEffect">
                                  <p:stCondLst>
                                    <p:cond delay="0"/>
                                  </p:stCondLst>
                                  <p:childTnLst>
                                    <p:set>
                                      <p:cBhvr>
                                        <p:cTn id="55" dur="1" fill="hold">
                                          <p:stCondLst>
                                            <p:cond delay="0"/>
                                          </p:stCondLst>
                                        </p:cTn>
                                        <p:tgtEl>
                                          <p:spTgt spid="23"/>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1" presetClass="exit"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8" grpId="0" animBg="1"/>
      <p:bldP spid="12" grpId="0" animBg="1"/>
      <p:bldP spid="17" grpId="0" animBg="1"/>
      <p:bldP spid="21" grpId="0" animBg="1"/>
      <p:bldP spid="23" grpId="0" animBg="1"/>
      <p:bldP spid="2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FE9AA5-9540-79A9-9DFE-2F3CFFC697C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99</a:t>
            </a:fld>
            <a:endParaRPr lang="en-AU"/>
          </a:p>
        </p:txBody>
      </p:sp>
      <p:sp>
        <p:nvSpPr>
          <p:cNvPr id="3" name="Title 2">
            <a:extLst>
              <a:ext uri="{FF2B5EF4-FFF2-40B4-BE49-F238E27FC236}">
                <a16:creationId xmlns:a16="http://schemas.microsoft.com/office/drawing/2014/main" id="{167E5591-9C54-FB70-46AC-9D699CDF32F9}"/>
              </a:ext>
            </a:extLst>
          </p:cNvPr>
          <p:cNvSpPr>
            <a:spLocks noGrp="1"/>
          </p:cNvSpPr>
          <p:nvPr>
            <p:ph type="title"/>
          </p:nvPr>
        </p:nvSpPr>
        <p:spPr/>
        <p:txBody>
          <a:bodyPr/>
          <a:lstStyle/>
          <a:p>
            <a:r>
              <a:rPr lang="en-AU" dirty="0"/>
              <a:t>2.2 Comparing data using box plots</a:t>
            </a:r>
          </a:p>
        </p:txBody>
      </p:sp>
      <p:sp>
        <p:nvSpPr>
          <p:cNvPr id="5" name="Text Placeholder 4">
            <a:extLst>
              <a:ext uri="{FF2B5EF4-FFF2-40B4-BE49-F238E27FC236}">
                <a16:creationId xmlns:a16="http://schemas.microsoft.com/office/drawing/2014/main" id="{08D81B6A-D31E-319E-376A-C2474240D7F5}"/>
              </a:ext>
            </a:extLst>
          </p:cNvPr>
          <p:cNvSpPr>
            <a:spLocks noGrp="1"/>
          </p:cNvSpPr>
          <p:nvPr>
            <p:ph type="body" sz="quarter" idx="17"/>
          </p:nvPr>
        </p:nvSpPr>
        <p:spPr>
          <a:xfrm>
            <a:off x="359999" y="1306883"/>
            <a:ext cx="4226816" cy="4807835"/>
          </a:xfrm>
        </p:spPr>
        <p:txBody>
          <a:bodyPr/>
          <a:lstStyle/>
          <a:p>
            <a:r>
              <a:rPr lang="en-AU" sz="1800"/>
              <a:t>Comparing datasets using box-and-whisker plots (box plots) allows us to quickly compare the distribution of data without needing to examine every individual value. We can:</a:t>
            </a:r>
          </a:p>
          <a:p>
            <a:pPr marL="342900" indent="-342900">
              <a:buFont typeface="Arial" panose="020B0604020202020204" pitchFamily="34" charset="0"/>
              <a:buChar char="•"/>
            </a:pPr>
            <a:r>
              <a:rPr lang="en-AU" sz="1800"/>
              <a:t>compare the spread</a:t>
            </a:r>
          </a:p>
          <a:p>
            <a:pPr marL="342900" indent="-342900">
              <a:buFont typeface="Arial" panose="020B0604020202020204" pitchFamily="34" charset="0"/>
              <a:buChar char="•"/>
            </a:pPr>
            <a:r>
              <a:rPr lang="en-AU" sz="1800"/>
              <a:t>assess consistency</a:t>
            </a:r>
          </a:p>
          <a:p>
            <a:pPr marL="342900" indent="-342900">
              <a:buFont typeface="Arial" panose="020B0604020202020204" pitchFamily="34" charset="0"/>
              <a:buChar char="•"/>
            </a:pPr>
            <a:r>
              <a:rPr lang="en-AU" sz="1800"/>
              <a:t>compare the range</a:t>
            </a:r>
          </a:p>
          <a:p>
            <a:pPr marL="342900" indent="-342900">
              <a:buFont typeface="Arial" panose="020B0604020202020204" pitchFamily="34" charset="0"/>
              <a:buChar char="•"/>
            </a:pPr>
            <a:r>
              <a:rPr lang="en-AU" sz="1800"/>
              <a:t>identify skewness</a:t>
            </a:r>
          </a:p>
          <a:p>
            <a:pPr marL="342900" indent="-342900">
              <a:buFont typeface="Arial" panose="020B0604020202020204" pitchFamily="34" charset="0"/>
              <a:buChar char="•"/>
            </a:pPr>
            <a:r>
              <a:rPr lang="en-AU" sz="1800"/>
              <a:t>compare the overlap in datasets</a:t>
            </a:r>
          </a:p>
        </p:txBody>
      </p:sp>
      <mc:AlternateContent xmlns:mc="http://schemas.openxmlformats.org/markup-compatibility/2006" xmlns:cx1="http://schemas.microsoft.com/office/drawing/2015/9/8/chartex">
        <mc:Choice Requires="cx1">
          <p:graphicFrame>
            <p:nvGraphicFramePr>
              <p:cNvPr id="7" name="Chart 6" descr="Image shows two box plots representing the number of rainbow lorikeets observed in 30 1 hour surveys. There is a box plot for observations made in Park A and Park B so that the data can be compared. ">
                <a:extLst>
                  <a:ext uri="{FF2B5EF4-FFF2-40B4-BE49-F238E27FC236}">
                    <a16:creationId xmlns:a16="http://schemas.microsoft.com/office/drawing/2014/main" id="{9E80F4AC-C9F8-15B3-63FA-41700AFEF54E}"/>
                  </a:ext>
                </a:extLst>
              </p:cNvPr>
              <p:cNvGraphicFramePr/>
              <p:nvPr/>
            </p:nvGraphicFramePr>
            <p:xfrm>
              <a:off x="4946815" y="1201318"/>
              <a:ext cx="6537185" cy="5841815"/>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Chart 6" descr="Image shows two box plots representing the number of rainbow lorikeets observed in 30 1 hour surveys. There is a box plot for observations made in Park A and Park B so that the data can be compared. ">
                <a:extLst>
                  <a:ext uri="{FF2B5EF4-FFF2-40B4-BE49-F238E27FC236}">
                    <a16:creationId xmlns:a16="http://schemas.microsoft.com/office/drawing/2014/main" id="{9E80F4AC-C9F8-15B3-63FA-41700AFEF54E}"/>
                  </a:ext>
                </a:extLst>
              </p:cNvPr>
              <p:cNvPicPr>
                <a:picLocks noGrp="1" noRot="1" noChangeAspect="1" noMove="1" noResize="1" noEditPoints="1" noAdjustHandles="1" noChangeArrowheads="1" noChangeShapeType="1"/>
              </p:cNvPicPr>
              <p:nvPr/>
            </p:nvPicPr>
            <p:blipFill>
              <a:blip r:embed="rId4"/>
              <a:stretch>
                <a:fillRect/>
              </a:stretch>
            </p:blipFill>
            <p:spPr>
              <a:xfrm>
                <a:off x="4946815" y="1201318"/>
                <a:ext cx="6537185" cy="5841815"/>
              </a:xfrm>
              <a:prstGeom prst="rect">
                <a:avLst/>
              </a:prstGeom>
            </p:spPr>
          </p:pic>
        </mc:Fallback>
      </mc:AlternateContent>
    </p:spTree>
    <p:extLst>
      <p:ext uri="{BB962C8B-B14F-4D97-AF65-F5344CB8AC3E}">
        <p14:creationId xmlns:p14="http://schemas.microsoft.com/office/powerpoint/2010/main" val="243137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20EB1-5CAC-FF78-6B2F-E2FF9EB9CBC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F5F4ED-9B87-0569-0B9F-6A331A4B541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100</a:t>
            </a:fld>
            <a:endParaRPr lang="en-AU"/>
          </a:p>
        </p:txBody>
      </p:sp>
      <p:sp>
        <p:nvSpPr>
          <p:cNvPr id="5" name="Title 4">
            <a:extLst>
              <a:ext uri="{FF2B5EF4-FFF2-40B4-BE49-F238E27FC236}">
                <a16:creationId xmlns:a16="http://schemas.microsoft.com/office/drawing/2014/main" id="{A83F7401-6FDF-83A8-DAF7-226D202E9446}"/>
              </a:ext>
              <a:ext uri="{C183D7F6-B498-43B3-948B-1728B52AA6E4}">
                <adec:decorative xmlns:adec="http://schemas.microsoft.com/office/drawing/2017/decorative" val="0"/>
              </a:ext>
            </a:extLst>
          </p:cNvPr>
          <p:cNvSpPr>
            <a:spLocks noGrp="1"/>
          </p:cNvSpPr>
          <p:nvPr>
            <p:ph type="title"/>
          </p:nvPr>
        </p:nvSpPr>
        <p:spPr>
          <a:xfrm>
            <a:off x="359998" y="360000"/>
            <a:ext cx="11646148" cy="522000"/>
          </a:xfrm>
        </p:spPr>
        <p:txBody>
          <a:bodyPr/>
          <a:lstStyle/>
          <a:p>
            <a:r>
              <a:rPr lang="en-AU" sz="3200" dirty="0">
                <a:cs typeface="Arial"/>
              </a:rPr>
              <a:t>2.3 Univariate and bivariate analysis(1 of 2)</a:t>
            </a:r>
            <a:br>
              <a:rPr lang="en-AU" sz="3200" dirty="0">
                <a:cs typeface="Arial"/>
              </a:rPr>
            </a:br>
            <a:br>
              <a:rPr lang="en-AU" sz="3200" dirty="0">
                <a:cs typeface="Arial"/>
              </a:rPr>
            </a:br>
            <a:endParaRPr lang="en-AU" sz="3200" dirty="0">
              <a:cs typeface="Arial"/>
            </a:endParaRPr>
          </a:p>
        </p:txBody>
      </p:sp>
      <p:sp>
        <p:nvSpPr>
          <p:cNvPr id="6" name="Text Placeholder 5">
            <a:extLst>
              <a:ext uri="{FF2B5EF4-FFF2-40B4-BE49-F238E27FC236}">
                <a16:creationId xmlns:a16="http://schemas.microsoft.com/office/drawing/2014/main" id="{500D7F9B-B3EB-DCA5-32D6-4E92367699B8}"/>
              </a:ext>
            </a:extLst>
          </p:cNvPr>
          <p:cNvSpPr>
            <a:spLocks noGrp="1"/>
          </p:cNvSpPr>
          <p:nvPr>
            <p:ph type="body" sz="quarter" idx="18"/>
          </p:nvPr>
        </p:nvSpPr>
        <p:spPr/>
        <p:txBody>
          <a:bodyPr/>
          <a:lstStyle/>
          <a:p>
            <a:r>
              <a:rPr lang="en-AU"/>
              <a:t>Learning intentions and success criteria</a:t>
            </a:r>
          </a:p>
        </p:txBody>
      </p:sp>
      <p:graphicFrame>
        <p:nvGraphicFramePr>
          <p:cNvPr id="4" name="Table 3">
            <a:extLst>
              <a:ext uri="{FF2B5EF4-FFF2-40B4-BE49-F238E27FC236}">
                <a16:creationId xmlns:a16="http://schemas.microsoft.com/office/drawing/2014/main" id="{C035BBE1-3DF3-2EEE-32AE-C1E5A09AF86E}"/>
              </a:ext>
            </a:extLst>
          </p:cNvPr>
          <p:cNvGraphicFramePr>
            <a:graphicFrameLocks noGrp="1"/>
          </p:cNvGraphicFramePr>
          <p:nvPr>
            <p:extLst>
              <p:ext uri="{D42A27DB-BD31-4B8C-83A1-F6EECF244321}">
                <p14:modId xmlns:p14="http://schemas.microsoft.com/office/powerpoint/2010/main" val="748510227"/>
              </p:ext>
            </p:extLst>
          </p:nvPr>
        </p:nvGraphicFramePr>
        <p:xfrm>
          <a:off x="359999" y="1771608"/>
          <a:ext cx="11363916" cy="4726392"/>
        </p:xfrm>
        <a:graphic>
          <a:graphicData uri="http://schemas.openxmlformats.org/drawingml/2006/table">
            <a:tbl>
              <a:tblPr firstRow="1">
                <a:tableStyleId>{B301B821-A1FF-4177-AEE7-76D212191A09}</a:tableStyleId>
              </a:tblPr>
              <a:tblGrid>
                <a:gridCol w="4047409">
                  <a:extLst>
                    <a:ext uri="{9D8B030D-6E8A-4147-A177-3AD203B41FA5}">
                      <a16:colId xmlns:a16="http://schemas.microsoft.com/office/drawing/2014/main" val="3623447875"/>
                    </a:ext>
                  </a:extLst>
                </a:gridCol>
                <a:gridCol w="7316507">
                  <a:extLst>
                    <a:ext uri="{9D8B030D-6E8A-4147-A177-3AD203B41FA5}">
                      <a16:colId xmlns:a16="http://schemas.microsoft.com/office/drawing/2014/main" val="3573327086"/>
                    </a:ext>
                  </a:extLst>
                </a:gridCol>
              </a:tblGrid>
              <a:tr h="421060">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2386714">
                <a:tc>
                  <a:txBody>
                    <a:bodyPr/>
                    <a:lstStyle/>
                    <a:p>
                      <a:pPr marL="285750" indent="-285750">
                        <a:lnSpc>
                          <a:spcPct val="150000"/>
                        </a:lnSpc>
                        <a:spcBef>
                          <a:spcPts val="1200"/>
                        </a:spcBef>
                        <a:spcAft>
                          <a:spcPts val="600"/>
                        </a:spcAft>
                        <a:buFont typeface="Arial" panose="020B0604020202020204" pitchFamily="34" charset="0"/>
                        <a:buChar char="•"/>
                      </a:pPr>
                      <a:r>
                        <a:rPr lang="en-AU" sz="1800" kern="1200" dirty="0">
                          <a:solidFill>
                            <a:schemeClr val="dk1"/>
                          </a:solidFill>
                          <a:effectLst/>
                          <a:latin typeface="+mn-lt"/>
                          <a:ea typeface="+mn-ea"/>
                          <a:cs typeface="+mn-cs"/>
                        </a:rPr>
                        <a:t>to analyse how data is used to investigate questions and claims</a:t>
                      </a: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outline the features of univariate and bivariate analysis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identify questions that can be investigated with a univariate analysis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conduct a univariate analysis to answer a question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identify questions that can be investigated with a bivariate analysis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conduct a bivariate analysis to answer a question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9644149"/>
                  </a:ext>
                </a:extLst>
              </a:tr>
              <a:tr h="1918618">
                <a:tc>
                  <a:txBody>
                    <a:bodyPr/>
                    <a:lstStyle/>
                    <a:p>
                      <a:pPr marL="285750" indent="-285750">
                        <a:lnSpc>
                          <a:spcPct val="150000"/>
                        </a:lnSpc>
                        <a:spcBef>
                          <a:spcPts val="1200"/>
                        </a:spcBef>
                        <a:spcAft>
                          <a:spcPts val="600"/>
                        </a:spcAft>
                        <a:buFont typeface="Arial" panose="020B0604020202020204" pitchFamily="34" charset="0"/>
                        <a:buChar char="•"/>
                      </a:pPr>
                      <a:r>
                        <a:rPr lang="en-AU" sz="1800" kern="1200" dirty="0">
                          <a:solidFill>
                            <a:schemeClr val="dk1"/>
                          </a:solidFill>
                          <a:effectLst/>
                          <a:latin typeface="+mn-lt"/>
                          <a:ea typeface="+mn-ea"/>
                          <a:cs typeface="+mn-cs"/>
                        </a:rPr>
                        <a:t>to process data from investigations</a:t>
                      </a: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identify when to use a histogram or boxplot for univariate analysis. </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construct a histogram and a box plot in Microsoft Excel</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construct a scatter plot in Microsoft Excel</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6408761"/>
                  </a:ext>
                </a:extLst>
              </a:tr>
            </a:tbl>
          </a:graphicData>
        </a:graphic>
      </p:graphicFrame>
    </p:spTree>
    <p:extLst>
      <p:ext uri="{BB962C8B-B14F-4D97-AF65-F5344CB8AC3E}">
        <p14:creationId xmlns:p14="http://schemas.microsoft.com/office/powerpoint/2010/main" val="40128530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34700-87F7-59A3-4252-9601FEC1903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4D1E27-9E81-260E-E8AA-4751A6E0D794}"/>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101</a:t>
            </a:fld>
            <a:endParaRPr lang="en-AU"/>
          </a:p>
        </p:txBody>
      </p:sp>
      <p:sp>
        <p:nvSpPr>
          <p:cNvPr id="5" name="Title 4">
            <a:extLst>
              <a:ext uri="{FF2B5EF4-FFF2-40B4-BE49-F238E27FC236}">
                <a16:creationId xmlns:a16="http://schemas.microsoft.com/office/drawing/2014/main" id="{8343AE8F-0CC8-90C7-DD63-913D87EA7427}"/>
              </a:ext>
              <a:ext uri="{C183D7F6-B498-43B3-948B-1728B52AA6E4}">
                <adec:decorative xmlns:adec="http://schemas.microsoft.com/office/drawing/2017/decorative" val="0"/>
              </a:ext>
            </a:extLst>
          </p:cNvPr>
          <p:cNvSpPr>
            <a:spLocks noGrp="1"/>
          </p:cNvSpPr>
          <p:nvPr>
            <p:ph type="title"/>
          </p:nvPr>
        </p:nvSpPr>
        <p:spPr>
          <a:xfrm>
            <a:off x="359998" y="360000"/>
            <a:ext cx="11646148" cy="522000"/>
          </a:xfrm>
        </p:spPr>
        <p:txBody>
          <a:bodyPr/>
          <a:lstStyle/>
          <a:p>
            <a:r>
              <a:rPr lang="en-AU" sz="3200" dirty="0">
                <a:cs typeface="Arial"/>
              </a:rPr>
              <a:t>2.3 Univariate and bivariate analysis (2 of 2)</a:t>
            </a:r>
            <a:br>
              <a:rPr lang="en-AU" sz="3200" dirty="0">
                <a:cs typeface="Arial"/>
              </a:rPr>
            </a:br>
            <a:br>
              <a:rPr lang="en-AU" sz="3200" dirty="0">
                <a:cs typeface="Arial"/>
              </a:rPr>
            </a:br>
            <a:endParaRPr lang="en-AU" sz="3200" dirty="0">
              <a:cs typeface="Arial"/>
            </a:endParaRPr>
          </a:p>
        </p:txBody>
      </p:sp>
      <p:sp>
        <p:nvSpPr>
          <p:cNvPr id="6" name="Text Placeholder 5">
            <a:extLst>
              <a:ext uri="{FF2B5EF4-FFF2-40B4-BE49-F238E27FC236}">
                <a16:creationId xmlns:a16="http://schemas.microsoft.com/office/drawing/2014/main" id="{5EC29296-DEC4-1F8D-12C6-D0558E534D6A}"/>
              </a:ext>
            </a:extLst>
          </p:cNvPr>
          <p:cNvSpPr>
            <a:spLocks noGrp="1"/>
          </p:cNvSpPr>
          <p:nvPr>
            <p:ph type="body" sz="quarter" idx="18"/>
          </p:nvPr>
        </p:nvSpPr>
        <p:spPr/>
        <p:txBody>
          <a:bodyPr/>
          <a:lstStyle/>
          <a:p>
            <a:r>
              <a:rPr lang="en-AU"/>
              <a:t>Learning intentions and success criteria</a:t>
            </a:r>
          </a:p>
        </p:txBody>
      </p:sp>
      <p:graphicFrame>
        <p:nvGraphicFramePr>
          <p:cNvPr id="4" name="Table 3">
            <a:extLst>
              <a:ext uri="{FF2B5EF4-FFF2-40B4-BE49-F238E27FC236}">
                <a16:creationId xmlns:a16="http://schemas.microsoft.com/office/drawing/2014/main" id="{9A0362D8-08F6-81E7-9D75-6B3C8133D430}"/>
              </a:ext>
            </a:extLst>
          </p:cNvPr>
          <p:cNvGraphicFramePr>
            <a:graphicFrameLocks noGrp="1"/>
          </p:cNvGraphicFramePr>
          <p:nvPr/>
        </p:nvGraphicFramePr>
        <p:xfrm>
          <a:off x="359999" y="1771608"/>
          <a:ext cx="11363916" cy="5054582"/>
        </p:xfrm>
        <a:graphic>
          <a:graphicData uri="http://schemas.openxmlformats.org/drawingml/2006/table">
            <a:tbl>
              <a:tblPr firstRow="1">
                <a:tableStyleId>{B301B821-A1FF-4177-AEE7-76D212191A09}</a:tableStyleId>
              </a:tblPr>
              <a:tblGrid>
                <a:gridCol w="4047409">
                  <a:extLst>
                    <a:ext uri="{9D8B030D-6E8A-4147-A177-3AD203B41FA5}">
                      <a16:colId xmlns:a16="http://schemas.microsoft.com/office/drawing/2014/main" val="3623447875"/>
                    </a:ext>
                  </a:extLst>
                </a:gridCol>
                <a:gridCol w="7316507">
                  <a:extLst>
                    <a:ext uri="{9D8B030D-6E8A-4147-A177-3AD203B41FA5}">
                      <a16:colId xmlns:a16="http://schemas.microsoft.com/office/drawing/2014/main" val="3573327086"/>
                    </a:ext>
                  </a:extLst>
                </a:gridCol>
              </a:tblGrid>
              <a:tr h="383970">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2663698">
                <a:tc>
                  <a:txBody>
                    <a:bodyPr/>
                    <a:lstStyle/>
                    <a:p>
                      <a:pPr marL="28575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Aptos" panose="020B0004020202020204" pitchFamily="34" charset="0"/>
                        </a:rPr>
                        <a:t>to analyse data from investigations.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describe and analyse patterns and trends in data</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interpret a histogram and a box plot</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interpret a scatter plot</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interpolate and extrapolate information from a line of best fit to make predictions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use evidence to construct a conclusion to respond to an investigable question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9644149"/>
                  </a:ext>
                </a:extLst>
              </a:tr>
              <a:tr h="1749612">
                <a:tc>
                  <a:txBody>
                    <a:bodyPr/>
                    <a:lstStyle/>
                    <a:p>
                      <a:pPr marL="28575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Aptos" panose="020B0004020202020204" pitchFamily="34" charset="0"/>
                        </a:rPr>
                        <a:t>to solve problems using data</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select suitable descriptive statistics and/or representations to conduct a univariate analysis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tab pos="5110163" algn="l"/>
                        </a:tabLst>
                        <a:defRPr/>
                      </a:pPr>
                      <a:r>
                        <a:rPr lang="en-AU" sz="1800" dirty="0">
                          <a:latin typeface="Arial" panose="020B0604020202020204" pitchFamily="34" charset="0"/>
                          <a:cs typeface="Arial" panose="020B0604020202020204" pitchFamily="34" charset="0"/>
                        </a:rPr>
                        <a:t>select a suitable representation to conduct a bivariate analysis.</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6408761"/>
                  </a:ext>
                </a:extLst>
              </a:tr>
            </a:tbl>
          </a:graphicData>
        </a:graphic>
      </p:graphicFrame>
    </p:spTree>
    <p:extLst>
      <p:ext uri="{BB962C8B-B14F-4D97-AF65-F5344CB8AC3E}">
        <p14:creationId xmlns:p14="http://schemas.microsoft.com/office/powerpoint/2010/main" val="33690729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C4674E-51E1-5BA4-2166-6184ADA514F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102</a:t>
            </a:fld>
            <a:endParaRPr lang="en-AU"/>
          </a:p>
        </p:txBody>
      </p:sp>
      <p:sp>
        <p:nvSpPr>
          <p:cNvPr id="3" name="Title 2">
            <a:extLst>
              <a:ext uri="{FF2B5EF4-FFF2-40B4-BE49-F238E27FC236}">
                <a16:creationId xmlns:a16="http://schemas.microsoft.com/office/drawing/2014/main" id="{24F885C1-AA80-13AC-0AF2-6EC1894DA863}"/>
              </a:ext>
            </a:extLst>
          </p:cNvPr>
          <p:cNvSpPr>
            <a:spLocks noGrp="1"/>
          </p:cNvSpPr>
          <p:nvPr>
            <p:ph type="title"/>
          </p:nvPr>
        </p:nvSpPr>
        <p:spPr/>
        <p:txBody>
          <a:bodyPr/>
          <a:lstStyle/>
          <a:p>
            <a:r>
              <a:rPr lang="en-AU"/>
              <a:t>2.3 Univariate and bivariate analysis of datasets </a:t>
            </a:r>
          </a:p>
        </p:txBody>
      </p:sp>
      <p:graphicFrame>
        <p:nvGraphicFramePr>
          <p:cNvPr id="6" name="Table 5">
            <a:extLst>
              <a:ext uri="{FF2B5EF4-FFF2-40B4-BE49-F238E27FC236}">
                <a16:creationId xmlns:a16="http://schemas.microsoft.com/office/drawing/2014/main" id="{4C32A7B4-1CE2-15AC-5709-0A9C3D45ED71}"/>
              </a:ext>
            </a:extLst>
          </p:cNvPr>
          <p:cNvGraphicFramePr>
            <a:graphicFrameLocks noGrp="1"/>
          </p:cNvGraphicFramePr>
          <p:nvPr/>
        </p:nvGraphicFramePr>
        <p:xfrm>
          <a:off x="140677" y="1494624"/>
          <a:ext cx="11913577" cy="5032248"/>
        </p:xfrm>
        <a:graphic>
          <a:graphicData uri="http://schemas.openxmlformats.org/drawingml/2006/table">
            <a:tbl>
              <a:tblPr firstRow="1" bandRow="1">
                <a:tableStyleId>{69012ECD-51FC-41F1-AA8D-1B2483CD663E}</a:tableStyleId>
              </a:tblPr>
              <a:tblGrid>
                <a:gridCol w="2706602">
                  <a:extLst>
                    <a:ext uri="{9D8B030D-6E8A-4147-A177-3AD203B41FA5}">
                      <a16:colId xmlns:a16="http://schemas.microsoft.com/office/drawing/2014/main" val="2312878859"/>
                    </a:ext>
                  </a:extLst>
                </a:gridCol>
                <a:gridCol w="4378174">
                  <a:extLst>
                    <a:ext uri="{9D8B030D-6E8A-4147-A177-3AD203B41FA5}">
                      <a16:colId xmlns:a16="http://schemas.microsoft.com/office/drawing/2014/main" val="4063413870"/>
                    </a:ext>
                  </a:extLst>
                </a:gridCol>
                <a:gridCol w="4828801">
                  <a:extLst>
                    <a:ext uri="{9D8B030D-6E8A-4147-A177-3AD203B41FA5}">
                      <a16:colId xmlns:a16="http://schemas.microsoft.com/office/drawing/2014/main" val="3406225093"/>
                    </a:ext>
                  </a:extLst>
                </a:gridCol>
              </a:tblGrid>
              <a:tr h="231140">
                <a:tc>
                  <a:txBody>
                    <a:bodyPr/>
                    <a:lstStyle/>
                    <a:p>
                      <a:pPr>
                        <a:lnSpc>
                          <a:spcPct val="150000"/>
                        </a:lnSpc>
                      </a:pPr>
                      <a:r>
                        <a:rPr lang="en-AU" sz="1600"/>
                        <a:t>Feature</a:t>
                      </a:r>
                    </a:p>
                  </a:txBody>
                  <a:tcPr/>
                </a:tc>
                <a:tc>
                  <a:txBody>
                    <a:bodyPr/>
                    <a:lstStyle/>
                    <a:p>
                      <a:pPr>
                        <a:lnSpc>
                          <a:spcPct val="150000"/>
                        </a:lnSpc>
                      </a:pPr>
                      <a:r>
                        <a:rPr lang="en-AU" sz="1600"/>
                        <a:t>Univariate analysis</a:t>
                      </a:r>
                    </a:p>
                  </a:txBody>
                  <a:tcPr/>
                </a:tc>
                <a:tc>
                  <a:txBody>
                    <a:bodyPr/>
                    <a:lstStyle/>
                    <a:p>
                      <a:pPr>
                        <a:lnSpc>
                          <a:spcPct val="150000"/>
                        </a:lnSpc>
                      </a:pPr>
                      <a:r>
                        <a:rPr lang="en-AU" sz="1600"/>
                        <a:t>Bivariate analysis</a:t>
                      </a:r>
                    </a:p>
                  </a:txBody>
                  <a:tcPr/>
                </a:tc>
                <a:extLst>
                  <a:ext uri="{0D108BD9-81ED-4DB2-BD59-A6C34878D82A}">
                    <a16:rowId xmlns:a16="http://schemas.microsoft.com/office/drawing/2014/main" val="4281333366"/>
                  </a:ext>
                </a:extLst>
              </a:tr>
              <a:tr h="370840">
                <a:tc>
                  <a:txBody>
                    <a:bodyPr/>
                    <a:lstStyle/>
                    <a:p>
                      <a:pPr>
                        <a:lnSpc>
                          <a:spcPct val="150000"/>
                        </a:lnSpc>
                      </a:pPr>
                      <a:r>
                        <a:rPr lang="en-AU" sz="1600" b="1"/>
                        <a:t>Number of variables</a:t>
                      </a:r>
                    </a:p>
                  </a:txBody>
                  <a:tcPr/>
                </a:tc>
                <a:tc>
                  <a:txBody>
                    <a:bodyPr/>
                    <a:lstStyle/>
                    <a:p>
                      <a:pPr>
                        <a:lnSpc>
                          <a:spcPct val="150000"/>
                        </a:lnSpc>
                      </a:pPr>
                      <a:r>
                        <a:rPr lang="en-AU" sz="1600"/>
                        <a:t>Involving a single variable</a:t>
                      </a:r>
                    </a:p>
                  </a:txBody>
                  <a:tcPr/>
                </a:tc>
                <a:tc>
                  <a:txBody>
                    <a:bodyPr/>
                    <a:lstStyle/>
                    <a:p>
                      <a:pPr>
                        <a:lnSpc>
                          <a:spcPct val="150000"/>
                        </a:lnSpc>
                      </a:pPr>
                      <a:r>
                        <a:rPr lang="en-AU" sz="1600"/>
                        <a:t>Involving 2 variables</a:t>
                      </a:r>
                    </a:p>
                  </a:txBody>
                  <a:tcPr/>
                </a:tc>
                <a:extLst>
                  <a:ext uri="{0D108BD9-81ED-4DB2-BD59-A6C34878D82A}">
                    <a16:rowId xmlns:a16="http://schemas.microsoft.com/office/drawing/2014/main" val="370834329"/>
                  </a:ext>
                </a:extLst>
              </a:tr>
              <a:tr h="370840">
                <a:tc>
                  <a:txBody>
                    <a:bodyPr/>
                    <a:lstStyle/>
                    <a:p>
                      <a:pPr>
                        <a:lnSpc>
                          <a:spcPct val="150000"/>
                        </a:lnSpc>
                      </a:pPr>
                      <a:r>
                        <a:rPr lang="en-AU" sz="1600" b="1"/>
                        <a:t>Purpose</a:t>
                      </a:r>
                    </a:p>
                  </a:txBody>
                  <a:tcPr/>
                </a:tc>
                <a:tc>
                  <a:txBody>
                    <a:bodyPr/>
                    <a:lstStyle/>
                    <a:p>
                      <a:pPr>
                        <a:lnSpc>
                          <a:spcPct val="150000"/>
                        </a:lnSpc>
                      </a:pPr>
                      <a:r>
                        <a:rPr lang="en-AU" sz="1600"/>
                        <a:t>Describe the data (distribution, central tendency, and other characteristics).</a:t>
                      </a:r>
                    </a:p>
                  </a:txBody>
                  <a:tcPr/>
                </a:tc>
                <a:tc>
                  <a:txBody>
                    <a:bodyPr/>
                    <a:lstStyle/>
                    <a:p>
                      <a:pPr>
                        <a:lnSpc>
                          <a:spcPct val="150000"/>
                        </a:lnSpc>
                      </a:pPr>
                      <a:r>
                        <a:rPr lang="en-AU" sz="1600"/>
                        <a:t>Investigate the relationship or association between two variables.</a:t>
                      </a:r>
                    </a:p>
                  </a:txBody>
                  <a:tcPr/>
                </a:tc>
                <a:extLst>
                  <a:ext uri="{0D108BD9-81ED-4DB2-BD59-A6C34878D82A}">
                    <a16:rowId xmlns:a16="http://schemas.microsoft.com/office/drawing/2014/main" val="2694545236"/>
                  </a:ext>
                </a:extLst>
              </a:tr>
              <a:tr h="370840">
                <a:tc>
                  <a:txBody>
                    <a:bodyPr/>
                    <a:lstStyle/>
                    <a:p>
                      <a:pPr>
                        <a:lnSpc>
                          <a:spcPct val="150000"/>
                        </a:lnSpc>
                      </a:pPr>
                      <a:r>
                        <a:rPr lang="en-AU" sz="1600" b="1"/>
                        <a:t>Focus</a:t>
                      </a:r>
                    </a:p>
                  </a:txBody>
                  <a:tcPr/>
                </a:tc>
                <a:tc>
                  <a:txBody>
                    <a:bodyPr/>
                    <a:lstStyle/>
                    <a:p>
                      <a:pPr marL="285750" indent="-285750">
                        <a:lnSpc>
                          <a:spcPct val="150000"/>
                        </a:lnSpc>
                        <a:buFont typeface="Arial" panose="020B0604020202020204" pitchFamily="34" charset="0"/>
                        <a:buChar char="•"/>
                      </a:pPr>
                      <a:r>
                        <a:rPr lang="en-AU" sz="1600"/>
                        <a:t>Central tendency – mean, mode, median.</a:t>
                      </a:r>
                    </a:p>
                    <a:p>
                      <a:pPr marL="285750" indent="-285750">
                        <a:lnSpc>
                          <a:spcPct val="150000"/>
                        </a:lnSpc>
                        <a:buFont typeface="Arial" panose="020B0604020202020204" pitchFamily="34" charset="0"/>
                        <a:buChar char="•"/>
                      </a:pPr>
                      <a:r>
                        <a:rPr lang="en-AU" sz="1600"/>
                        <a:t>Dispersion – range, variance, max, min, quartiles, standard deviation.</a:t>
                      </a:r>
                    </a:p>
                    <a:p>
                      <a:pPr marL="285750" indent="-285750">
                        <a:lnSpc>
                          <a:spcPct val="150000"/>
                        </a:lnSpc>
                        <a:buFont typeface="Arial" panose="020B0604020202020204" pitchFamily="34" charset="0"/>
                        <a:buChar char="•"/>
                      </a:pPr>
                      <a:r>
                        <a:rPr lang="en-AU" sz="1600"/>
                        <a:t>Frequency distribution</a:t>
                      </a:r>
                    </a:p>
                  </a:txBody>
                  <a:tcPr/>
                </a:tc>
                <a:tc>
                  <a:txBody>
                    <a:bodyPr/>
                    <a:lstStyle/>
                    <a:p>
                      <a:pPr marL="285750" indent="-285750">
                        <a:lnSpc>
                          <a:spcPct val="150000"/>
                        </a:lnSpc>
                        <a:buFont typeface="Arial" panose="020B0604020202020204" pitchFamily="34" charset="0"/>
                        <a:buChar char="•"/>
                      </a:pPr>
                      <a:r>
                        <a:rPr lang="en-AU" sz="1600"/>
                        <a:t>Comparison</a:t>
                      </a:r>
                    </a:p>
                    <a:p>
                      <a:pPr marL="285750" indent="-285750">
                        <a:lnSpc>
                          <a:spcPct val="150000"/>
                        </a:lnSpc>
                        <a:buFont typeface="Arial" panose="020B0604020202020204" pitchFamily="34" charset="0"/>
                        <a:buChar char="•"/>
                      </a:pPr>
                      <a:r>
                        <a:rPr lang="en-AU" sz="1600"/>
                        <a:t>Correlation or trends between variables.</a:t>
                      </a:r>
                    </a:p>
                  </a:txBody>
                  <a:tcPr/>
                </a:tc>
                <a:extLst>
                  <a:ext uri="{0D108BD9-81ED-4DB2-BD59-A6C34878D82A}">
                    <a16:rowId xmlns:a16="http://schemas.microsoft.com/office/drawing/2014/main" val="3132183957"/>
                  </a:ext>
                </a:extLst>
              </a:tr>
              <a:tr h="370840">
                <a:tc>
                  <a:txBody>
                    <a:bodyPr/>
                    <a:lstStyle/>
                    <a:p>
                      <a:pPr>
                        <a:lnSpc>
                          <a:spcPct val="150000"/>
                        </a:lnSpc>
                      </a:pPr>
                      <a:r>
                        <a:rPr lang="en-AU" sz="1600" b="1"/>
                        <a:t>Common questions</a:t>
                      </a:r>
                    </a:p>
                  </a:txBody>
                  <a:tcPr/>
                </a:tc>
                <a:tc>
                  <a:txBody>
                    <a:bodyPr/>
                    <a:lstStyle/>
                    <a:p>
                      <a:pPr marL="285750" indent="-285750">
                        <a:lnSpc>
                          <a:spcPct val="150000"/>
                        </a:lnSpc>
                        <a:buFont typeface="Arial" panose="020B0604020202020204" pitchFamily="34" charset="0"/>
                        <a:buChar char="•"/>
                      </a:pPr>
                      <a:r>
                        <a:rPr lang="en-AU" sz="1600"/>
                        <a:t>What is the typical value of…?</a:t>
                      </a:r>
                    </a:p>
                    <a:p>
                      <a:pPr marL="285750" indent="-285750">
                        <a:lnSpc>
                          <a:spcPct val="150000"/>
                        </a:lnSpc>
                        <a:buFont typeface="Arial" panose="020B0604020202020204" pitchFamily="34" charset="0"/>
                        <a:buChar char="•"/>
                      </a:pPr>
                      <a:r>
                        <a:rPr lang="en-AU" sz="1600"/>
                        <a:t>How much does the data vary?</a:t>
                      </a:r>
                    </a:p>
                    <a:p>
                      <a:pPr marL="285750" indent="-285750">
                        <a:lnSpc>
                          <a:spcPct val="150000"/>
                        </a:lnSpc>
                        <a:buFont typeface="Arial" panose="020B0604020202020204" pitchFamily="34" charset="0"/>
                        <a:buChar char="•"/>
                      </a:pPr>
                      <a:r>
                        <a:rPr lang="en-AU" sz="1600"/>
                        <a:t>Is there a normal distribution?</a:t>
                      </a:r>
                    </a:p>
                  </a:txBody>
                  <a:tcPr/>
                </a:tc>
                <a:tc>
                  <a:txBody>
                    <a:bodyPr/>
                    <a:lstStyle/>
                    <a:p>
                      <a:pPr marL="285750" indent="-285750">
                        <a:lnSpc>
                          <a:spcPct val="150000"/>
                        </a:lnSpc>
                        <a:buFont typeface="Arial" panose="020B0604020202020204" pitchFamily="34" charset="0"/>
                        <a:buChar char="•"/>
                      </a:pPr>
                      <a:r>
                        <a:rPr lang="en-AU" sz="1600"/>
                        <a:t>Is there a relationship between…?</a:t>
                      </a:r>
                    </a:p>
                    <a:p>
                      <a:pPr marL="285750" indent="-285750">
                        <a:lnSpc>
                          <a:spcPct val="150000"/>
                        </a:lnSpc>
                        <a:buFont typeface="Arial" panose="020B0604020202020204" pitchFamily="34" charset="0"/>
                        <a:buChar char="•"/>
                      </a:pPr>
                      <a:r>
                        <a:rPr lang="en-AU" sz="1600"/>
                        <a:t>How strong is the relationship between…?</a:t>
                      </a:r>
                    </a:p>
                    <a:p>
                      <a:pPr marL="285750" indent="-285750">
                        <a:lnSpc>
                          <a:spcPct val="150000"/>
                        </a:lnSpc>
                        <a:buFont typeface="Arial" panose="020B0604020202020204" pitchFamily="34" charset="0"/>
                        <a:buChar char="•"/>
                      </a:pPr>
                      <a:r>
                        <a:rPr lang="en-AU" sz="1600"/>
                        <a:t>What is the difference between different groups?</a:t>
                      </a:r>
                    </a:p>
                  </a:txBody>
                  <a:tcPr/>
                </a:tc>
                <a:extLst>
                  <a:ext uri="{0D108BD9-81ED-4DB2-BD59-A6C34878D82A}">
                    <a16:rowId xmlns:a16="http://schemas.microsoft.com/office/drawing/2014/main" val="4212730699"/>
                  </a:ext>
                </a:extLst>
              </a:tr>
              <a:tr h="370840">
                <a:tc>
                  <a:txBody>
                    <a:bodyPr/>
                    <a:lstStyle/>
                    <a:p>
                      <a:pPr>
                        <a:lnSpc>
                          <a:spcPct val="150000"/>
                        </a:lnSpc>
                      </a:pPr>
                      <a:r>
                        <a:rPr lang="en-AU" sz="1600" b="1"/>
                        <a:t>Common representations</a:t>
                      </a:r>
                    </a:p>
                  </a:txBody>
                  <a:tcPr/>
                </a:tc>
                <a:tc>
                  <a:txBody>
                    <a:bodyPr/>
                    <a:lstStyle/>
                    <a:p>
                      <a:pPr>
                        <a:lnSpc>
                          <a:spcPct val="150000"/>
                        </a:lnSpc>
                      </a:pPr>
                      <a:r>
                        <a:rPr lang="en-AU" sz="1600"/>
                        <a:t>Histogram, box and whisker plot</a:t>
                      </a:r>
                    </a:p>
                  </a:txBody>
                  <a:tcPr/>
                </a:tc>
                <a:tc>
                  <a:txBody>
                    <a:bodyPr/>
                    <a:lstStyle/>
                    <a:p>
                      <a:pPr>
                        <a:lnSpc>
                          <a:spcPct val="150000"/>
                        </a:lnSpc>
                      </a:pPr>
                      <a:r>
                        <a:rPr lang="en-AU" sz="1600" dirty="0"/>
                        <a:t>Line graph, scatter plot, </a:t>
                      </a:r>
                    </a:p>
                  </a:txBody>
                  <a:tcPr/>
                </a:tc>
                <a:extLst>
                  <a:ext uri="{0D108BD9-81ED-4DB2-BD59-A6C34878D82A}">
                    <a16:rowId xmlns:a16="http://schemas.microsoft.com/office/drawing/2014/main" val="2603554395"/>
                  </a:ext>
                </a:extLst>
              </a:tr>
            </a:tbl>
          </a:graphicData>
        </a:graphic>
      </p:graphicFrame>
    </p:spTree>
    <p:extLst>
      <p:ext uri="{BB962C8B-B14F-4D97-AF65-F5344CB8AC3E}">
        <p14:creationId xmlns:p14="http://schemas.microsoft.com/office/powerpoint/2010/main" val="2414977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C89430-C935-D4FE-8CA8-B8C2064D407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103</a:t>
            </a:fld>
            <a:endParaRPr lang="en-AU"/>
          </a:p>
        </p:txBody>
      </p:sp>
      <p:sp>
        <p:nvSpPr>
          <p:cNvPr id="3" name="Title 2">
            <a:extLst>
              <a:ext uri="{FF2B5EF4-FFF2-40B4-BE49-F238E27FC236}">
                <a16:creationId xmlns:a16="http://schemas.microsoft.com/office/drawing/2014/main" id="{79058B97-27CD-114B-AB5A-831AD069F793}"/>
              </a:ext>
            </a:extLst>
          </p:cNvPr>
          <p:cNvSpPr>
            <a:spLocks noGrp="1"/>
          </p:cNvSpPr>
          <p:nvPr>
            <p:ph type="title"/>
          </p:nvPr>
        </p:nvSpPr>
        <p:spPr/>
        <p:txBody>
          <a:bodyPr/>
          <a:lstStyle/>
          <a:p>
            <a:r>
              <a:rPr lang="en-AU"/>
              <a:t>2.3 Scientific questions</a:t>
            </a:r>
          </a:p>
        </p:txBody>
      </p:sp>
      <p:sp>
        <p:nvSpPr>
          <p:cNvPr id="4" name="Text Placeholder 3">
            <a:extLst>
              <a:ext uri="{FF2B5EF4-FFF2-40B4-BE49-F238E27FC236}">
                <a16:creationId xmlns:a16="http://schemas.microsoft.com/office/drawing/2014/main" id="{75A3B989-207F-08DB-566A-EFE7EE017BA7}"/>
              </a:ext>
            </a:extLst>
          </p:cNvPr>
          <p:cNvSpPr>
            <a:spLocks noGrp="1"/>
          </p:cNvSpPr>
          <p:nvPr>
            <p:ph type="body" sz="quarter" idx="18"/>
          </p:nvPr>
        </p:nvSpPr>
        <p:spPr/>
        <p:txBody>
          <a:bodyPr/>
          <a:lstStyle/>
          <a:p>
            <a:r>
              <a:rPr lang="en-AU"/>
              <a:t>Do these questions require univariate or bivariate analysis to answer them?</a:t>
            </a:r>
          </a:p>
        </p:txBody>
      </p:sp>
      <p:graphicFrame>
        <p:nvGraphicFramePr>
          <p:cNvPr id="6" name="Table 5">
            <a:extLst>
              <a:ext uri="{FF2B5EF4-FFF2-40B4-BE49-F238E27FC236}">
                <a16:creationId xmlns:a16="http://schemas.microsoft.com/office/drawing/2014/main" id="{A5DD843A-CDB0-F07A-75CB-DE9EE0948E53}"/>
              </a:ext>
            </a:extLst>
          </p:cNvPr>
          <p:cNvGraphicFramePr>
            <a:graphicFrameLocks noGrp="1"/>
          </p:cNvGraphicFramePr>
          <p:nvPr/>
        </p:nvGraphicFramePr>
        <p:xfrm>
          <a:off x="359998" y="1574800"/>
          <a:ext cx="11237055" cy="4810760"/>
        </p:xfrm>
        <a:graphic>
          <a:graphicData uri="http://schemas.openxmlformats.org/drawingml/2006/table">
            <a:tbl>
              <a:tblPr firstRow="1" bandRow="1">
                <a:tableStyleId>{69012ECD-51FC-41F1-AA8D-1B2483CD663E}</a:tableStyleId>
              </a:tblPr>
              <a:tblGrid>
                <a:gridCol w="5029687">
                  <a:extLst>
                    <a:ext uri="{9D8B030D-6E8A-4147-A177-3AD203B41FA5}">
                      <a16:colId xmlns:a16="http://schemas.microsoft.com/office/drawing/2014/main" val="1417306994"/>
                    </a:ext>
                  </a:extLst>
                </a:gridCol>
                <a:gridCol w="2022230">
                  <a:extLst>
                    <a:ext uri="{9D8B030D-6E8A-4147-A177-3AD203B41FA5}">
                      <a16:colId xmlns:a16="http://schemas.microsoft.com/office/drawing/2014/main" val="986620978"/>
                    </a:ext>
                  </a:extLst>
                </a:gridCol>
                <a:gridCol w="4185138">
                  <a:extLst>
                    <a:ext uri="{9D8B030D-6E8A-4147-A177-3AD203B41FA5}">
                      <a16:colId xmlns:a16="http://schemas.microsoft.com/office/drawing/2014/main" val="1403618106"/>
                    </a:ext>
                  </a:extLst>
                </a:gridCol>
              </a:tblGrid>
              <a:tr h="370840">
                <a:tc>
                  <a:txBody>
                    <a:bodyPr/>
                    <a:lstStyle/>
                    <a:p>
                      <a:pPr>
                        <a:lnSpc>
                          <a:spcPct val="150000"/>
                        </a:lnSpc>
                      </a:pPr>
                      <a:r>
                        <a:rPr lang="en-AU"/>
                        <a:t>Question</a:t>
                      </a:r>
                    </a:p>
                  </a:txBody>
                  <a:tcPr/>
                </a:tc>
                <a:tc>
                  <a:txBody>
                    <a:bodyPr/>
                    <a:lstStyle/>
                    <a:p>
                      <a:pPr>
                        <a:lnSpc>
                          <a:spcPct val="150000"/>
                        </a:lnSpc>
                      </a:pPr>
                      <a:r>
                        <a:rPr lang="en-AU"/>
                        <a:t>Type of analysis</a:t>
                      </a:r>
                    </a:p>
                  </a:txBody>
                  <a:tcPr/>
                </a:tc>
                <a:tc>
                  <a:txBody>
                    <a:bodyPr/>
                    <a:lstStyle/>
                    <a:p>
                      <a:pPr>
                        <a:lnSpc>
                          <a:spcPct val="150000"/>
                        </a:lnSpc>
                      </a:pPr>
                      <a:r>
                        <a:rPr lang="en-AU"/>
                        <a:t>Reason</a:t>
                      </a:r>
                    </a:p>
                  </a:txBody>
                  <a:tcPr/>
                </a:tc>
                <a:extLst>
                  <a:ext uri="{0D108BD9-81ED-4DB2-BD59-A6C34878D82A}">
                    <a16:rowId xmlns:a16="http://schemas.microsoft.com/office/drawing/2014/main" val="3984339475"/>
                  </a:ext>
                </a:extLst>
              </a:tr>
              <a:tr h="414020">
                <a:tc>
                  <a:txBody>
                    <a:bodyPr/>
                    <a:lstStyle/>
                    <a:p>
                      <a:pPr>
                        <a:lnSpc>
                          <a:spcPct val="150000"/>
                        </a:lnSpc>
                      </a:pPr>
                      <a:r>
                        <a:rPr lang="en-AU"/>
                        <a:t>What was the mean rainfall in Sydney in 2026?</a:t>
                      </a:r>
                    </a:p>
                  </a:txBody>
                  <a:tcPr/>
                </a:tc>
                <a:tc>
                  <a:txBody>
                    <a:bodyPr/>
                    <a:lstStyle/>
                    <a:p>
                      <a:pPr>
                        <a:lnSpc>
                          <a:spcPct val="150000"/>
                        </a:lnSpc>
                      </a:pPr>
                      <a:r>
                        <a:rPr lang="en-AU"/>
                        <a:t>Univariate</a:t>
                      </a:r>
                    </a:p>
                  </a:txBody>
                  <a:tcPr/>
                </a:tc>
                <a:tc>
                  <a:txBody>
                    <a:bodyPr/>
                    <a:lstStyle/>
                    <a:p>
                      <a:pPr>
                        <a:lnSpc>
                          <a:spcPct val="150000"/>
                        </a:lnSpc>
                      </a:pPr>
                      <a:r>
                        <a:rPr lang="en-AU"/>
                        <a:t>One variable (rainfall) is analysed</a:t>
                      </a:r>
                    </a:p>
                  </a:txBody>
                  <a:tcPr/>
                </a:tc>
                <a:extLst>
                  <a:ext uri="{0D108BD9-81ED-4DB2-BD59-A6C34878D82A}">
                    <a16:rowId xmlns:a16="http://schemas.microsoft.com/office/drawing/2014/main" val="493795004"/>
                  </a:ext>
                </a:extLst>
              </a:tr>
              <a:tr h="370840">
                <a:tc>
                  <a:txBody>
                    <a:bodyPr/>
                    <a:lstStyle/>
                    <a:p>
                      <a:pPr>
                        <a:lnSpc>
                          <a:spcPct val="150000"/>
                        </a:lnSpc>
                      </a:pPr>
                      <a:r>
                        <a:rPr lang="en-AU"/>
                        <a:t>Does rainfall increase with elevation?</a:t>
                      </a:r>
                    </a:p>
                  </a:txBody>
                  <a:tcPr/>
                </a:tc>
                <a:tc>
                  <a:txBody>
                    <a:bodyPr/>
                    <a:lstStyle/>
                    <a:p>
                      <a:pPr>
                        <a:lnSpc>
                          <a:spcPct val="150000"/>
                        </a:lnSpc>
                      </a:pPr>
                      <a:r>
                        <a:rPr lang="en-AU"/>
                        <a:t>Bivariate</a:t>
                      </a:r>
                    </a:p>
                  </a:txBody>
                  <a:tcPr/>
                </a:tc>
                <a:tc>
                  <a:txBody>
                    <a:bodyPr/>
                    <a:lstStyle/>
                    <a:p>
                      <a:pPr>
                        <a:lnSpc>
                          <a:spcPct val="150000"/>
                        </a:lnSpc>
                      </a:pPr>
                      <a:r>
                        <a:rPr lang="en-AU"/>
                        <a:t>Two variables are analysed (rainfall is compared with elevation).</a:t>
                      </a:r>
                    </a:p>
                  </a:txBody>
                  <a:tcPr/>
                </a:tc>
                <a:extLst>
                  <a:ext uri="{0D108BD9-81ED-4DB2-BD59-A6C34878D82A}">
                    <a16:rowId xmlns:a16="http://schemas.microsoft.com/office/drawing/2014/main" val="2581441308"/>
                  </a:ext>
                </a:extLst>
              </a:tr>
              <a:tr h="370840">
                <a:tc>
                  <a:txBody>
                    <a:bodyPr/>
                    <a:lstStyle/>
                    <a:p>
                      <a:pPr>
                        <a:lnSpc>
                          <a:spcPct val="150000"/>
                        </a:lnSpc>
                      </a:pPr>
                      <a:r>
                        <a:rPr lang="en-AU" dirty="0"/>
                        <a:t>How variable is the pH of Lake Cargelligo? </a:t>
                      </a:r>
                    </a:p>
                  </a:txBody>
                  <a:tcPr/>
                </a:tc>
                <a:tc>
                  <a:txBody>
                    <a:bodyPr/>
                    <a:lstStyle/>
                    <a:p>
                      <a:pPr>
                        <a:lnSpc>
                          <a:spcPct val="150000"/>
                        </a:lnSpc>
                      </a:pPr>
                      <a:r>
                        <a:rPr lang="en-AU"/>
                        <a:t>Univariate</a:t>
                      </a:r>
                    </a:p>
                  </a:txBody>
                  <a:tcPr/>
                </a:tc>
                <a:tc>
                  <a:txBody>
                    <a:bodyPr/>
                    <a:lstStyle/>
                    <a:p>
                      <a:pPr>
                        <a:lnSpc>
                          <a:spcPct val="150000"/>
                        </a:lnSpc>
                      </a:pPr>
                      <a:r>
                        <a:rPr lang="en-AU"/>
                        <a:t>pH in one location is being analysed.</a:t>
                      </a:r>
                    </a:p>
                  </a:txBody>
                  <a:tcPr/>
                </a:tc>
                <a:extLst>
                  <a:ext uri="{0D108BD9-81ED-4DB2-BD59-A6C34878D82A}">
                    <a16:rowId xmlns:a16="http://schemas.microsoft.com/office/drawing/2014/main" val="1493201162"/>
                  </a:ext>
                </a:extLst>
              </a:tr>
              <a:tr h="370840">
                <a:tc>
                  <a:txBody>
                    <a:bodyPr/>
                    <a:lstStyle/>
                    <a:p>
                      <a:pPr>
                        <a:lnSpc>
                          <a:spcPct val="150000"/>
                        </a:lnSpc>
                      </a:pPr>
                      <a:r>
                        <a:rPr lang="en-AU"/>
                        <a:t>How does pH vary across NSW lakes?</a:t>
                      </a:r>
                    </a:p>
                  </a:txBody>
                  <a:tcPr/>
                </a:tc>
                <a:tc>
                  <a:txBody>
                    <a:bodyPr/>
                    <a:lstStyle/>
                    <a:p>
                      <a:pPr>
                        <a:lnSpc>
                          <a:spcPct val="150000"/>
                        </a:lnSpc>
                      </a:pPr>
                      <a:r>
                        <a:rPr lang="en-AU"/>
                        <a:t>Bivariate</a:t>
                      </a:r>
                    </a:p>
                  </a:txBody>
                  <a:tcPr/>
                </a:tc>
                <a:tc>
                  <a:txBody>
                    <a:bodyPr/>
                    <a:lstStyle/>
                    <a:p>
                      <a:pPr>
                        <a:lnSpc>
                          <a:spcPct val="150000"/>
                        </a:lnSpc>
                      </a:pPr>
                      <a:r>
                        <a:rPr lang="en-AU"/>
                        <a:t>pH in multiple locations is being compared.</a:t>
                      </a:r>
                    </a:p>
                  </a:txBody>
                  <a:tcPr/>
                </a:tc>
                <a:extLst>
                  <a:ext uri="{0D108BD9-81ED-4DB2-BD59-A6C34878D82A}">
                    <a16:rowId xmlns:a16="http://schemas.microsoft.com/office/drawing/2014/main" val="2240640976"/>
                  </a:ext>
                </a:extLst>
              </a:tr>
              <a:tr h="370840">
                <a:tc>
                  <a:txBody>
                    <a:bodyPr/>
                    <a:lstStyle/>
                    <a:p>
                      <a:pPr>
                        <a:lnSpc>
                          <a:spcPct val="150000"/>
                        </a:lnSpc>
                      </a:pPr>
                      <a:r>
                        <a:rPr lang="en-AU"/>
                        <a:t>Is there a relationship between vaping and lung disease?</a:t>
                      </a:r>
                    </a:p>
                  </a:txBody>
                  <a:tcPr/>
                </a:tc>
                <a:tc>
                  <a:txBody>
                    <a:bodyPr/>
                    <a:lstStyle/>
                    <a:p>
                      <a:pPr>
                        <a:lnSpc>
                          <a:spcPct val="150000"/>
                        </a:lnSpc>
                      </a:pPr>
                      <a:r>
                        <a:rPr lang="en-AU"/>
                        <a:t>Bivariate</a:t>
                      </a:r>
                    </a:p>
                  </a:txBody>
                  <a:tcPr/>
                </a:tc>
                <a:tc>
                  <a:txBody>
                    <a:bodyPr/>
                    <a:lstStyle/>
                    <a:p>
                      <a:pPr>
                        <a:lnSpc>
                          <a:spcPct val="150000"/>
                        </a:lnSpc>
                      </a:pPr>
                      <a:r>
                        <a:rPr lang="en-AU"/>
                        <a:t>Two variables are being analysed to see if there is relationship.</a:t>
                      </a:r>
                    </a:p>
                  </a:txBody>
                  <a:tcPr/>
                </a:tc>
                <a:extLst>
                  <a:ext uri="{0D108BD9-81ED-4DB2-BD59-A6C34878D82A}">
                    <a16:rowId xmlns:a16="http://schemas.microsoft.com/office/drawing/2014/main" val="2193265523"/>
                  </a:ext>
                </a:extLst>
              </a:tr>
              <a:tr h="370840">
                <a:tc>
                  <a:txBody>
                    <a:bodyPr/>
                    <a:lstStyle/>
                    <a:p>
                      <a:pPr>
                        <a:lnSpc>
                          <a:spcPct val="150000"/>
                        </a:lnSpc>
                      </a:pPr>
                      <a:r>
                        <a:rPr lang="en-AU"/>
                        <a:t>How many months does it take avocado plants to produce fruit?</a:t>
                      </a:r>
                    </a:p>
                  </a:txBody>
                  <a:tcPr/>
                </a:tc>
                <a:tc>
                  <a:txBody>
                    <a:bodyPr/>
                    <a:lstStyle/>
                    <a:p>
                      <a:pPr>
                        <a:lnSpc>
                          <a:spcPct val="150000"/>
                        </a:lnSpc>
                      </a:pPr>
                      <a:r>
                        <a:rPr lang="en-AU"/>
                        <a:t>Univariate</a:t>
                      </a:r>
                    </a:p>
                  </a:txBody>
                  <a:tcPr/>
                </a:tc>
                <a:tc>
                  <a:txBody>
                    <a:bodyPr/>
                    <a:lstStyle/>
                    <a:p>
                      <a:pPr>
                        <a:lnSpc>
                          <a:spcPct val="150000"/>
                        </a:lnSpc>
                      </a:pPr>
                      <a:r>
                        <a:rPr lang="en-AU" dirty="0"/>
                        <a:t>There is only one variable, time taken to produce fruit.</a:t>
                      </a:r>
                    </a:p>
                  </a:txBody>
                  <a:tcPr/>
                </a:tc>
                <a:extLst>
                  <a:ext uri="{0D108BD9-81ED-4DB2-BD59-A6C34878D82A}">
                    <a16:rowId xmlns:a16="http://schemas.microsoft.com/office/drawing/2014/main" val="3303962267"/>
                  </a:ext>
                </a:extLst>
              </a:tr>
            </a:tbl>
          </a:graphicData>
        </a:graphic>
      </p:graphicFrame>
    </p:spTree>
    <p:extLst>
      <p:ext uri="{BB962C8B-B14F-4D97-AF65-F5344CB8AC3E}">
        <p14:creationId xmlns:p14="http://schemas.microsoft.com/office/powerpoint/2010/main" val="63689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FC6BCC-14DB-B839-FED4-E650E0013743}"/>
              </a:ext>
            </a:extLst>
          </p:cNvPr>
          <p:cNvSpPr>
            <a:spLocks noGrp="1"/>
          </p:cNvSpPr>
          <p:nvPr>
            <p:ph type="title"/>
          </p:nvPr>
        </p:nvSpPr>
        <p:spPr/>
        <p:txBody>
          <a:bodyPr/>
          <a:lstStyle/>
          <a:p>
            <a:r>
              <a:rPr lang="en-AU"/>
              <a:t>2.3 Univariate analysis of a dataset</a:t>
            </a:r>
          </a:p>
        </p:txBody>
      </p:sp>
      <p:sp>
        <p:nvSpPr>
          <p:cNvPr id="4" name="Text Placeholder 3">
            <a:extLst>
              <a:ext uri="{FF2B5EF4-FFF2-40B4-BE49-F238E27FC236}">
                <a16:creationId xmlns:a16="http://schemas.microsoft.com/office/drawing/2014/main" id="{164E9DE0-8476-2763-0896-7AF6C463514A}"/>
              </a:ext>
            </a:extLst>
          </p:cNvPr>
          <p:cNvSpPr>
            <a:spLocks noGrp="1"/>
          </p:cNvSpPr>
          <p:nvPr>
            <p:ph type="body" sz="quarter" idx="18"/>
          </p:nvPr>
        </p:nvSpPr>
        <p:spPr/>
        <p:txBody>
          <a:bodyPr/>
          <a:lstStyle/>
          <a:p>
            <a:r>
              <a:rPr lang="en-AU"/>
              <a:t>Rainbow Lorikeet observations</a:t>
            </a:r>
          </a:p>
        </p:txBody>
      </p:sp>
      <p:sp>
        <p:nvSpPr>
          <p:cNvPr id="5" name="Text Placeholder 4">
            <a:extLst>
              <a:ext uri="{FF2B5EF4-FFF2-40B4-BE49-F238E27FC236}">
                <a16:creationId xmlns:a16="http://schemas.microsoft.com/office/drawing/2014/main" id="{70A0AAED-5058-179A-2046-4B4F64A7F5CD}"/>
              </a:ext>
            </a:extLst>
          </p:cNvPr>
          <p:cNvSpPr>
            <a:spLocks noGrp="1"/>
          </p:cNvSpPr>
          <p:nvPr>
            <p:ph type="body" sz="quarter" idx="17"/>
          </p:nvPr>
        </p:nvSpPr>
        <p:spPr>
          <a:xfrm>
            <a:off x="2357436" y="1500351"/>
            <a:ext cx="9486562" cy="2504722"/>
          </a:xfrm>
        </p:spPr>
        <p:txBody>
          <a:bodyPr/>
          <a:lstStyle/>
          <a:p>
            <a:r>
              <a:rPr lang="en-AU" sz="1800" b="1"/>
              <a:t>Scientific question: </a:t>
            </a:r>
            <a:r>
              <a:rPr lang="en-AU" sz="1800"/>
              <a:t>how many Rainbow Lorikeets are typically observed at Park B?</a:t>
            </a:r>
          </a:p>
          <a:p>
            <a:r>
              <a:rPr lang="en-AU" sz="1800" b="1"/>
              <a:t>Which statistics can help us answer this question? </a:t>
            </a:r>
            <a:r>
              <a:rPr lang="en-AU" sz="1800"/>
              <a:t>Mean, median and standard deviation.</a:t>
            </a:r>
          </a:p>
          <a:p>
            <a:r>
              <a:rPr lang="en-AU" sz="1800" b="1"/>
              <a:t>What types of representations could we use to summarise this information? </a:t>
            </a:r>
            <a:r>
              <a:rPr lang="en-AU" sz="1800"/>
              <a:t>A histogram or a box plot.</a:t>
            </a:r>
          </a:p>
        </p:txBody>
      </p:sp>
      <p:pic>
        <p:nvPicPr>
          <p:cNvPr id="7" name="Picture 6" descr="A screenshot of data in Excel on the number of Rainbow Lorikeets observed in two parks.">
            <a:extLst>
              <a:ext uri="{FF2B5EF4-FFF2-40B4-BE49-F238E27FC236}">
                <a16:creationId xmlns:a16="http://schemas.microsoft.com/office/drawing/2014/main" id="{023C6ADF-9795-7741-15EF-01069E262057}"/>
              </a:ext>
            </a:extLst>
          </p:cNvPr>
          <p:cNvPicPr>
            <a:picLocks noChangeAspect="1"/>
          </p:cNvPicPr>
          <p:nvPr/>
        </p:nvPicPr>
        <p:blipFill>
          <a:blip r:embed="rId3"/>
          <a:stretch>
            <a:fillRect/>
          </a:stretch>
        </p:blipFill>
        <p:spPr>
          <a:xfrm>
            <a:off x="292893" y="1430990"/>
            <a:ext cx="1736771" cy="5339191"/>
          </a:xfrm>
          <a:prstGeom prst="rect">
            <a:avLst/>
          </a:prstGeom>
        </p:spPr>
      </p:pic>
      <p:pic>
        <p:nvPicPr>
          <p:cNvPr id="10" name="Picture 9" descr="A rainbow lorikeet. ">
            <a:extLst>
              <a:ext uri="{FF2B5EF4-FFF2-40B4-BE49-F238E27FC236}">
                <a16:creationId xmlns:a16="http://schemas.microsoft.com/office/drawing/2014/main" id="{D2EDBAC6-5FF5-A1B0-A53C-17950B5817B5}"/>
              </a:ext>
            </a:extLst>
          </p:cNvPr>
          <p:cNvPicPr>
            <a:picLocks noChangeAspect="1"/>
          </p:cNvPicPr>
          <p:nvPr/>
        </p:nvPicPr>
        <p:blipFill>
          <a:blip r:embed="rId4"/>
          <a:stretch>
            <a:fillRect/>
          </a:stretch>
        </p:blipFill>
        <p:spPr>
          <a:xfrm>
            <a:off x="7350456" y="3716455"/>
            <a:ext cx="3978959" cy="3053726"/>
          </a:xfrm>
          <a:prstGeom prst="roundRect">
            <a:avLst/>
          </a:prstGeom>
        </p:spPr>
      </p:pic>
      <p:sp>
        <p:nvSpPr>
          <p:cNvPr id="12" name="TextBox 11">
            <a:extLst>
              <a:ext uri="{FF2B5EF4-FFF2-40B4-BE49-F238E27FC236}">
                <a16:creationId xmlns:a16="http://schemas.microsoft.com/office/drawing/2014/main" id="{035BDEFC-2989-C071-C498-A7FD7BC5D3C9}"/>
              </a:ext>
            </a:extLst>
          </p:cNvPr>
          <p:cNvSpPr txBox="1"/>
          <p:nvPr/>
        </p:nvSpPr>
        <p:spPr>
          <a:xfrm>
            <a:off x="3255390" y="6396335"/>
            <a:ext cx="4489670" cy="461665"/>
          </a:xfrm>
          <a:prstGeom prst="rect">
            <a:avLst/>
          </a:prstGeom>
          <a:noFill/>
        </p:spPr>
        <p:txBody>
          <a:bodyPr wrap="square">
            <a:spAutoFit/>
          </a:bodyPr>
          <a:lstStyle/>
          <a:p>
            <a:r>
              <a:rPr lang="en-AU" sz="1200" b="0" i="0">
                <a:effectLst/>
              </a:rPr>
              <a:t>Images from Canva used in accordance with the Canva for Education licence for educational, non-commercial purposes. </a:t>
            </a:r>
            <a:endParaRPr lang="en-AU" sz="1200"/>
          </a:p>
        </p:txBody>
      </p:sp>
      <p:sp>
        <p:nvSpPr>
          <p:cNvPr id="2" name="Slide Number Placeholder 1">
            <a:extLst>
              <a:ext uri="{FF2B5EF4-FFF2-40B4-BE49-F238E27FC236}">
                <a16:creationId xmlns:a16="http://schemas.microsoft.com/office/drawing/2014/main" id="{A1016F87-FCE4-5E78-0513-8977203700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104</a:t>
            </a:fld>
            <a:endParaRPr lang="en-AU"/>
          </a:p>
        </p:txBody>
      </p:sp>
    </p:spTree>
    <p:extLst>
      <p:ext uri="{BB962C8B-B14F-4D97-AF65-F5344CB8AC3E}">
        <p14:creationId xmlns:p14="http://schemas.microsoft.com/office/powerpoint/2010/main" val="552620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D034A-D696-925F-A801-700618E3E5E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40ED33-546C-E4AD-0C20-002F935EFDA9}"/>
              </a:ext>
            </a:extLst>
          </p:cNvPr>
          <p:cNvSpPr>
            <a:spLocks noGrp="1"/>
          </p:cNvSpPr>
          <p:nvPr>
            <p:ph type="title"/>
          </p:nvPr>
        </p:nvSpPr>
        <p:spPr/>
        <p:txBody>
          <a:bodyPr/>
          <a:lstStyle/>
          <a:p>
            <a:r>
              <a:rPr lang="en-AU"/>
              <a:t>2.3 Bivariate analysis of a dataset</a:t>
            </a:r>
          </a:p>
        </p:txBody>
      </p:sp>
      <p:sp>
        <p:nvSpPr>
          <p:cNvPr id="4" name="Text Placeholder 3">
            <a:extLst>
              <a:ext uri="{FF2B5EF4-FFF2-40B4-BE49-F238E27FC236}">
                <a16:creationId xmlns:a16="http://schemas.microsoft.com/office/drawing/2014/main" id="{D21DE2B7-89CD-0750-8691-83105C665EE0}"/>
              </a:ext>
            </a:extLst>
          </p:cNvPr>
          <p:cNvSpPr>
            <a:spLocks noGrp="1"/>
          </p:cNvSpPr>
          <p:nvPr>
            <p:ph type="body" sz="quarter" idx="18"/>
          </p:nvPr>
        </p:nvSpPr>
        <p:spPr/>
        <p:txBody>
          <a:bodyPr/>
          <a:lstStyle/>
          <a:p>
            <a:r>
              <a:rPr lang="en-AU"/>
              <a:t>Rainbow Lorikeet observations</a:t>
            </a:r>
          </a:p>
        </p:txBody>
      </p:sp>
      <p:pic>
        <p:nvPicPr>
          <p:cNvPr id="7" name="Picture 6" descr="A screenshot of data in Excel on the number of Rainbow Lorikeets observed in two parks.">
            <a:extLst>
              <a:ext uri="{FF2B5EF4-FFF2-40B4-BE49-F238E27FC236}">
                <a16:creationId xmlns:a16="http://schemas.microsoft.com/office/drawing/2014/main" id="{20C5909B-0000-DC84-9D2A-0739C7DE0743}"/>
              </a:ext>
            </a:extLst>
          </p:cNvPr>
          <p:cNvPicPr>
            <a:picLocks noChangeAspect="1"/>
          </p:cNvPicPr>
          <p:nvPr/>
        </p:nvPicPr>
        <p:blipFill>
          <a:blip r:embed="rId3"/>
          <a:stretch>
            <a:fillRect/>
          </a:stretch>
        </p:blipFill>
        <p:spPr>
          <a:xfrm>
            <a:off x="292893" y="1430990"/>
            <a:ext cx="1736771" cy="5339191"/>
          </a:xfrm>
          <a:prstGeom prst="rect">
            <a:avLst/>
          </a:prstGeom>
        </p:spPr>
      </p:pic>
      <p:sp>
        <p:nvSpPr>
          <p:cNvPr id="5" name="Text Placeholder 4">
            <a:extLst>
              <a:ext uri="{FF2B5EF4-FFF2-40B4-BE49-F238E27FC236}">
                <a16:creationId xmlns:a16="http://schemas.microsoft.com/office/drawing/2014/main" id="{F85C0AA4-CC44-9B92-C598-390BFC3FB94A}"/>
              </a:ext>
            </a:extLst>
          </p:cNvPr>
          <p:cNvSpPr>
            <a:spLocks noGrp="1"/>
          </p:cNvSpPr>
          <p:nvPr>
            <p:ph type="body" sz="quarter" idx="17"/>
          </p:nvPr>
        </p:nvSpPr>
        <p:spPr>
          <a:xfrm>
            <a:off x="2412545" y="1508817"/>
            <a:ext cx="9486562" cy="4500583"/>
          </a:xfrm>
        </p:spPr>
        <p:txBody>
          <a:bodyPr/>
          <a:lstStyle/>
          <a:p>
            <a:r>
              <a:rPr lang="en-AU" sz="1800" b="1" dirty="0"/>
              <a:t>Scientific questions: </a:t>
            </a:r>
          </a:p>
          <a:p>
            <a:pPr marL="285750" indent="-285750">
              <a:buFont typeface="Arial" panose="020B0604020202020204" pitchFamily="34" charset="0"/>
              <a:buChar char="•"/>
            </a:pPr>
            <a:r>
              <a:rPr lang="en-AU" sz="1800" dirty="0"/>
              <a:t>How do the number of Rainbow Lorikeets observed change between parks?</a:t>
            </a:r>
          </a:p>
          <a:p>
            <a:pPr marL="285750" indent="-285750">
              <a:buFont typeface="Arial" panose="020B0604020202020204" pitchFamily="34" charset="0"/>
              <a:buChar char="•"/>
            </a:pPr>
            <a:r>
              <a:rPr lang="en-AU" sz="1800" dirty="0"/>
              <a:t>How did the number of Rainbow Lorikeets observed change over time and Park B?</a:t>
            </a:r>
          </a:p>
          <a:p>
            <a:r>
              <a:rPr lang="en-AU" sz="1800" b="1" dirty="0"/>
              <a:t>What type of statistics would be useful to answer the first question?</a:t>
            </a:r>
          </a:p>
          <a:p>
            <a:pPr marL="285750" indent="-285750">
              <a:buFont typeface="Arial" panose="020B0604020202020204" pitchFamily="34" charset="0"/>
              <a:buChar char="•"/>
            </a:pPr>
            <a:r>
              <a:rPr lang="en-AU" sz="1800" dirty="0"/>
              <a:t>Comparing the descriptive statistics for each park</a:t>
            </a:r>
          </a:p>
          <a:p>
            <a:r>
              <a:rPr lang="en-AU" sz="1800" b="1" dirty="0"/>
              <a:t>What types of representations could we use to summarise this information? </a:t>
            </a:r>
          </a:p>
          <a:p>
            <a:pPr marL="285750" indent="-285750">
              <a:buFont typeface="Arial" panose="020B0604020202020204" pitchFamily="34" charset="0"/>
              <a:buChar char="•"/>
            </a:pPr>
            <a:r>
              <a:rPr lang="en-AU" sz="1800" dirty="0"/>
              <a:t>A column graph could be used to show the mean sightings at each park.</a:t>
            </a:r>
          </a:p>
          <a:p>
            <a:pPr marL="285750" indent="-285750">
              <a:buFont typeface="Arial" panose="020B0604020202020204" pitchFamily="34" charset="0"/>
              <a:buChar char="•"/>
            </a:pPr>
            <a:r>
              <a:rPr lang="en-AU" sz="1800" dirty="0"/>
              <a:t>A scatter plot or line graph could be used to show the sightings over 30 days.</a:t>
            </a:r>
          </a:p>
        </p:txBody>
      </p:sp>
      <p:sp>
        <p:nvSpPr>
          <p:cNvPr id="2" name="Slide Number Placeholder 1">
            <a:extLst>
              <a:ext uri="{FF2B5EF4-FFF2-40B4-BE49-F238E27FC236}">
                <a16:creationId xmlns:a16="http://schemas.microsoft.com/office/drawing/2014/main" id="{2FA3FEA0-82E7-C527-5AFC-D7FDF60D4B4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105</a:t>
            </a:fld>
            <a:endParaRPr lang="en-AU"/>
          </a:p>
        </p:txBody>
      </p:sp>
    </p:spTree>
    <p:extLst>
      <p:ext uri="{BB962C8B-B14F-4D97-AF65-F5344CB8AC3E}">
        <p14:creationId xmlns:p14="http://schemas.microsoft.com/office/powerpoint/2010/main" val="3632854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C8CC0F-89E6-3490-DE62-6EF6521DC2F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106</a:t>
            </a:fld>
            <a:endParaRPr lang="en-AU"/>
          </a:p>
        </p:txBody>
      </p:sp>
      <p:sp>
        <p:nvSpPr>
          <p:cNvPr id="3" name="Title 2">
            <a:extLst>
              <a:ext uri="{FF2B5EF4-FFF2-40B4-BE49-F238E27FC236}">
                <a16:creationId xmlns:a16="http://schemas.microsoft.com/office/drawing/2014/main" id="{F83894F4-DE03-1D81-09F8-65F726D20E25}"/>
              </a:ext>
            </a:extLst>
          </p:cNvPr>
          <p:cNvSpPr>
            <a:spLocks noGrp="1"/>
          </p:cNvSpPr>
          <p:nvPr>
            <p:ph type="title"/>
          </p:nvPr>
        </p:nvSpPr>
        <p:spPr/>
        <p:txBody>
          <a:bodyPr/>
          <a:lstStyle/>
          <a:p>
            <a:r>
              <a:rPr lang="en-AU"/>
              <a:t>2.3 Comparing a univariate and bivariate analysis</a:t>
            </a:r>
          </a:p>
        </p:txBody>
      </p:sp>
      <p:sp>
        <p:nvSpPr>
          <p:cNvPr id="4" name="Text Placeholder 3">
            <a:extLst>
              <a:ext uri="{FF2B5EF4-FFF2-40B4-BE49-F238E27FC236}">
                <a16:creationId xmlns:a16="http://schemas.microsoft.com/office/drawing/2014/main" id="{7D387344-0752-4E1C-FEF7-0208155F78B1}"/>
              </a:ext>
            </a:extLst>
          </p:cNvPr>
          <p:cNvSpPr>
            <a:spLocks noGrp="1"/>
          </p:cNvSpPr>
          <p:nvPr>
            <p:ph type="body" sz="quarter" idx="18"/>
          </p:nvPr>
        </p:nvSpPr>
        <p:spPr/>
        <p:txBody>
          <a:bodyPr/>
          <a:lstStyle/>
          <a:p>
            <a:r>
              <a:rPr lang="en-AU"/>
              <a:t>What question can be answered using these data representations?</a:t>
            </a:r>
          </a:p>
        </p:txBody>
      </p:sp>
      <mc:AlternateContent xmlns:mc="http://schemas.openxmlformats.org/markup-compatibility/2006" xmlns:cx1="http://schemas.microsoft.com/office/drawing/2015/9/8/chartex">
        <mc:Choice Requires="cx1">
          <p:graphicFrame>
            <p:nvGraphicFramePr>
              <p:cNvPr id="6" name="Chart 5" descr="A box-and-whisker plot showing the number of Rainbow Lorikeet sightings during 30 one-hour surveys at Park B. Sightings range from about 10 to 45, with a median of 15 and an average of approximately 19. The middle 50% of results falls between about 13 and 24 sightings, with two high outliers at approximately 42 and 45 sightings.">
                <a:extLst>
                  <a:ext uri="{FF2B5EF4-FFF2-40B4-BE49-F238E27FC236}">
                    <a16:creationId xmlns:a16="http://schemas.microsoft.com/office/drawing/2014/main" id="{814D060C-5BB5-656E-8941-5A3738CADB3A}"/>
                  </a:ext>
                </a:extLst>
              </p:cNvPr>
              <p:cNvGraphicFramePr/>
              <p:nvPr/>
            </p:nvGraphicFramePr>
            <p:xfrm>
              <a:off x="359999" y="1567085"/>
              <a:ext cx="4878213" cy="4807835"/>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Chart 5" descr="A box-and-whisker plot showing the number of Rainbow Lorikeet sightings during 30 one-hour surveys at Park B. Sightings range from about 10 to 45, with a median of 15 and an average of approximately 19. The middle 50% of results falls between about 13 and 24 sightings, with two high outliers at approximately 42 and 45 sightings.">
                <a:extLst>
                  <a:ext uri="{FF2B5EF4-FFF2-40B4-BE49-F238E27FC236}">
                    <a16:creationId xmlns:a16="http://schemas.microsoft.com/office/drawing/2014/main" id="{814D060C-5BB5-656E-8941-5A3738CADB3A}"/>
                  </a:ext>
                </a:extLst>
              </p:cNvPr>
              <p:cNvPicPr>
                <a:picLocks noGrp="1" noRot="1" noChangeAspect="1" noMove="1" noResize="1" noEditPoints="1" noAdjustHandles="1" noChangeArrowheads="1" noChangeShapeType="1"/>
              </p:cNvPicPr>
              <p:nvPr/>
            </p:nvPicPr>
            <p:blipFill>
              <a:blip r:embed="rId4"/>
              <a:stretch>
                <a:fillRect/>
              </a:stretch>
            </p:blipFill>
            <p:spPr>
              <a:xfrm>
                <a:off x="359999" y="1567085"/>
                <a:ext cx="4878213" cy="4807835"/>
              </a:xfrm>
              <a:prstGeom prst="rect">
                <a:avLst/>
              </a:prstGeom>
            </p:spPr>
          </p:pic>
        </mc:Fallback>
      </mc:AlternateContent>
      <p:graphicFrame>
        <p:nvGraphicFramePr>
          <p:cNvPr id="9" name="Chart 8" descr="A line graph showing Rainbow Lorikeet sightings during daily one-hour surveys at Park B over 30 days. Sightings rise from 10 on Day 1 to a peak of 45 on Day 11, before falling sharply to around 12–16 sightings per day for most of the remaining survey period.">
            <a:extLst>
              <a:ext uri="{FF2B5EF4-FFF2-40B4-BE49-F238E27FC236}">
                <a16:creationId xmlns:a16="http://schemas.microsoft.com/office/drawing/2014/main" id="{1DF0E619-9B4E-7CF4-B123-72E6064B4BED}"/>
              </a:ext>
            </a:extLst>
          </p:cNvPr>
          <p:cNvGraphicFramePr>
            <a:graphicFrameLocks/>
          </p:cNvGraphicFramePr>
          <p:nvPr/>
        </p:nvGraphicFramePr>
        <p:xfrm>
          <a:off x="5472128" y="1659264"/>
          <a:ext cx="6515656" cy="471565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71064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66A317-C3AA-2639-3CCE-9A1456C705D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107</a:t>
            </a:fld>
            <a:endParaRPr lang="en-AU"/>
          </a:p>
        </p:txBody>
      </p:sp>
      <p:sp>
        <p:nvSpPr>
          <p:cNvPr id="3" name="Title 2">
            <a:extLst>
              <a:ext uri="{FF2B5EF4-FFF2-40B4-BE49-F238E27FC236}">
                <a16:creationId xmlns:a16="http://schemas.microsoft.com/office/drawing/2014/main" id="{50354389-F0B3-A2EA-60EB-9E7BFCC844DB}"/>
              </a:ext>
            </a:extLst>
          </p:cNvPr>
          <p:cNvSpPr>
            <a:spLocks noGrp="1"/>
          </p:cNvSpPr>
          <p:nvPr>
            <p:ph type="title"/>
          </p:nvPr>
        </p:nvSpPr>
        <p:spPr/>
        <p:txBody>
          <a:bodyPr/>
          <a:lstStyle/>
          <a:p>
            <a:r>
              <a:rPr lang="en-AU" dirty="0"/>
              <a:t>2.3 Check for understanding 1</a:t>
            </a:r>
          </a:p>
        </p:txBody>
      </p:sp>
      <p:sp>
        <p:nvSpPr>
          <p:cNvPr id="4" name="Text Placeholder 3">
            <a:extLst>
              <a:ext uri="{FF2B5EF4-FFF2-40B4-BE49-F238E27FC236}">
                <a16:creationId xmlns:a16="http://schemas.microsoft.com/office/drawing/2014/main" id="{2F7A9A37-6F8C-ECD3-8074-E192AAAEF9C1}"/>
              </a:ext>
              <a:ext uri="{C183D7F6-B498-43B3-948B-1728B52AA6E4}">
                <adec:decorative xmlns:adec="http://schemas.microsoft.com/office/drawing/2017/decorative" val="1"/>
              </a:ext>
            </a:extLst>
          </p:cNvPr>
          <p:cNvSpPr>
            <a:spLocks noGrp="1"/>
          </p:cNvSpPr>
          <p:nvPr>
            <p:ph type="body" sz="quarter" idx="18"/>
          </p:nvPr>
        </p:nvSpPr>
        <p:spPr/>
        <p:txBody>
          <a:bodyPr/>
          <a:lstStyle/>
          <a:p>
            <a:r>
              <a:rPr lang="en-AU" dirty="0"/>
              <a:t>Univariate analysis</a:t>
            </a:r>
          </a:p>
        </p:txBody>
      </p:sp>
      <p:sp>
        <p:nvSpPr>
          <p:cNvPr id="5" name="Text Placeholder 4">
            <a:extLst>
              <a:ext uri="{FF2B5EF4-FFF2-40B4-BE49-F238E27FC236}">
                <a16:creationId xmlns:a16="http://schemas.microsoft.com/office/drawing/2014/main" id="{F99FF53F-DF8B-B5E7-D470-3E68E3556C09}"/>
              </a:ext>
            </a:extLst>
          </p:cNvPr>
          <p:cNvSpPr>
            <a:spLocks noGrp="1"/>
          </p:cNvSpPr>
          <p:nvPr>
            <p:ph type="body" sz="quarter" idx="17"/>
          </p:nvPr>
        </p:nvSpPr>
        <p:spPr/>
        <p:txBody>
          <a:bodyPr/>
          <a:lstStyle/>
          <a:p>
            <a:r>
              <a:rPr lang="en-AU" sz="1800" dirty="0"/>
              <a:t>A scientist collected data on 200 Eucalyptus trees. The dataset includes tree height, trunk diameter, canopy width and location.</a:t>
            </a:r>
          </a:p>
          <a:p>
            <a:r>
              <a:rPr lang="en-AU" sz="1800" b="1" dirty="0"/>
              <a:t>Which investigation is an example of univariate analysis?</a:t>
            </a:r>
          </a:p>
          <a:p>
            <a:pPr marL="457200" indent="-457200">
              <a:buFont typeface="+mj-lt"/>
              <a:buAutoNum type="alphaUcPeriod"/>
            </a:pPr>
            <a:r>
              <a:rPr lang="en-AU" sz="1800" dirty="0"/>
              <a:t>Investigating whether taller trees have wider trunks.</a:t>
            </a:r>
          </a:p>
          <a:p>
            <a:pPr marL="457200" indent="-457200">
              <a:buFont typeface="+mj-lt"/>
              <a:buAutoNum type="alphaUcPeriod"/>
            </a:pPr>
            <a:r>
              <a:rPr lang="en-AU" sz="1800" dirty="0"/>
              <a:t>Comparing tree height with the canopy width.</a:t>
            </a:r>
          </a:p>
          <a:p>
            <a:pPr marL="457200" indent="-457200">
              <a:buFont typeface="+mj-lt"/>
              <a:buAutoNum type="alphaUcPeriod"/>
            </a:pPr>
            <a:r>
              <a:rPr lang="en-AU" sz="1800" dirty="0"/>
              <a:t>Describing the typical heigh and variation in height of eucalyptus trees. </a:t>
            </a:r>
          </a:p>
          <a:p>
            <a:pPr marL="457200" indent="-457200">
              <a:buFont typeface="+mj-lt"/>
              <a:buAutoNum type="alphaUcPeriod"/>
            </a:pPr>
            <a:r>
              <a:rPr lang="en-AU" sz="1800" dirty="0"/>
              <a:t>Investigating whether the trunk diameter differs between locations.</a:t>
            </a:r>
          </a:p>
        </p:txBody>
      </p:sp>
    </p:spTree>
    <p:extLst>
      <p:ext uri="{BB962C8B-B14F-4D97-AF65-F5344CB8AC3E}">
        <p14:creationId xmlns:p14="http://schemas.microsoft.com/office/powerpoint/2010/main" val="337237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5">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3D6FBB-1B52-AB59-51BA-6577ADE8413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108</a:t>
            </a:fld>
            <a:endParaRPr lang="en-AU"/>
          </a:p>
        </p:txBody>
      </p:sp>
      <p:sp>
        <p:nvSpPr>
          <p:cNvPr id="3" name="Title 2">
            <a:extLst>
              <a:ext uri="{FF2B5EF4-FFF2-40B4-BE49-F238E27FC236}">
                <a16:creationId xmlns:a16="http://schemas.microsoft.com/office/drawing/2014/main" id="{D31FF971-DE70-41E3-087B-6C700CF2985F}"/>
              </a:ext>
            </a:extLst>
          </p:cNvPr>
          <p:cNvSpPr>
            <a:spLocks noGrp="1"/>
          </p:cNvSpPr>
          <p:nvPr>
            <p:ph type="title"/>
          </p:nvPr>
        </p:nvSpPr>
        <p:spPr/>
        <p:txBody>
          <a:bodyPr/>
          <a:lstStyle/>
          <a:p>
            <a:r>
              <a:rPr lang="en-AU" dirty="0"/>
              <a:t>2.3 Check for understanding 2</a:t>
            </a:r>
          </a:p>
        </p:txBody>
      </p:sp>
      <p:sp>
        <p:nvSpPr>
          <p:cNvPr id="4" name="Text Placeholder 3">
            <a:extLst>
              <a:ext uri="{FF2B5EF4-FFF2-40B4-BE49-F238E27FC236}">
                <a16:creationId xmlns:a16="http://schemas.microsoft.com/office/drawing/2014/main" id="{A375B4AA-8600-123C-446D-25F4F3D1D4BE}"/>
              </a:ext>
            </a:extLst>
          </p:cNvPr>
          <p:cNvSpPr>
            <a:spLocks noGrp="1"/>
          </p:cNvSpPr>
          <p:nvPr>
            <p:ph type="body" sz="quarter" idx="18"/>
          </p:nvPr>
        </p:nvSpPr>
        <p:spPr>
          <a:xfrm>
            <a:off x="273862" y="1048884"/>
            <a:ext cx="11483999" cy="310015"/>
          </a:xfrm>
        </p:spPr>
        <p:txBody>
          <a:bodyPr/>
          <a:lstStyle/>
          <a:p>
            <a:pPr>
              <a:lnSpc>
                <a:spcPct val="100000"/>
              </a:lnSpc>
            </a:pPr>
            <a:r>
              <a:rPr lang="en-AU" dirty="0"/>
              <a:t>Selecting appropriate data representations</a:t>
            </a:r>
          </a:p>
        </p:txBody>
      </p:sp>
      <p:sp>
        <p:nvSpPr>
          <p:cNvPr id="5" name="Text Placeholder 4">
            <a:extLst>
              <a:ext uri="{FF2B5EF4-FFF2-40B4-BE49-F238E27FC236}">
                <a16:creationId xmlns:a16="http://schemas.microsoft.com/office/drawing/2014/main" id="{BF0ECF09-9CB9-0AE5-E520-4A16D5EC5BB0}"/>
              </a:ext>
            </a:extLst>
          </p:cNvPr>
          <p:cNvSpPr>
            <a:spLocks noGrp="1"/>
          </p:cNvSpPr>
          <p:nvPr>
            <p:ph type="body" sz="quarter" idx="17"/>
          </p:nvPr>
        </p:nvSpPr>
        <p:spPr>
          <a:xfrm>
            <a:off x="273862" y="1859484"/>
            <a:ext cx="4347123" cy="4574445"/>
          </a:xfrm>
        </p:spPr>
        <p:txBody>
          <a:bodyPr/>
          <a:lstStyle/>
          <a:p>
            <a:r>
              <a:rPr lang="en-AU" sz="1800" dirty="0"/>
              <a:t>A scientist collected the body masses of 200 brush tail possums living in a national park. Which method would be most appropriate for investigating each question? Select from the following methods:</a:t>
            </a:r>
          </a:p>
          <a:p>
            <a:pPr marL="457200" indent="-457200">
              <a:buFont typeface="+mj-lt"/>
              <a:buAutoNum type="alphaLcParenR"/>
            </a:pPr>
            <a:r>
              <a:rPr lang="en-AU" sz="1800" dirty="0"/>
              <a:t>Mean and median</a:t>
            </a:r>
          </a:p>
          <a:p>
            <a:pPr marL="457200" indent="-457200">
              <a:buFont typeface="+mj-lt"/>
              <a:buAutoNum type="alphaLcParenR"/>
            </a:pPr>
            <a:r>
              <a:rPr lang="en-AU" sz="1800" dirty="0"/>
              <a:t>Range and standard deviation</a:t>
            </a:r>
          </a:p>
          <a:p>
            <a:pPr marL="457200" indent="-457200">
              <a:buFont typeface="+mj-lt"/>
              <a:buAutoNum type="alphaLcParenR"/>
            </a:pPr>
            <a:r>
              <a:rPr lang="en-AU" sz="1800" dirty="0"/>
              <a:t>Histogram</a:t>
            </a:r>
          </a:p>
          <a:p>
            <a:pPr marL="457200" indent="-457200">
              <a:buFont typeface="+mj-lt"/>
              <a:buAutoNum type="alphaLcParenR"/>
            </a:pPr>
            <a:r>
              <a:rPr lang="en-AU" sz="1800" dirty="0"/>
              <a:t>Box plot</a:t>
            </a:r>
          </a:p>
          <a:p>
            <a:pPr marL="457200" indent="-457200">
              <a:buFont typeface="+mj-lt"/>
              <a:buAutoNum type="alphaLcParenR"/>
            </a:pPr>
            <a:endParaRPr lang="en-AU" sz="1800" dirty="0"/>
          </a:p>
          <a:p>
            <a:endParaRPr lang="en-AU" sz="1800" dirty="0"/>
          </a:p>
          <a:p>
            <a:endParaRPr lang="en-AU" sz="1800" dirty="0"/>
          </a:p>
        </p:txBody>
      </p:sp>
      <p:sp>
        <p:nvSpPr>
          <p:cNvPr id="6" name="Text Placeholder 4">
            <a:extLst>
              <a:ext uri="{FF2B5EF4-FFF2-40B4-BE49-F238E27FC236}">
                <a16:creationId xmlns:a16="http://schemas.microsoft.com/office/drawing/2014/main" id="{15DE3DC1-5200-9C1E-DED7-842CBB78D9FD}"/>
              </a:ext>
            </a:extLst>
          </p:cNvPr>
          <p:cNvSpPr txBox="1">
            <a:spLocks/>
          </p:cNvSpPr>
          <p:nvPr/>
        </p:nvSpPr>
        <p:spPr>
          <a:xfrm>
            <a:off x="4827105" y="1783622"/>
            <a:ext cx="7093228" cy="4912378"/>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AutoNum type="arabicPeriod"/>
            </a:pPr>
            <a:r>
              <a:rPr lang="en-AU" sz="1800" dirty="0"/>
              <a:t>What is the typical body mass of the possums?</a:t>
            </a:r>
          </a:p>
          <a:p>
            <a:pPr marL="342900" indent="-342900">
              <a:buFont typeface="Arial" panose="020B0604020202020204" pitchFamily="34" charset="0"/>
              <a:buChar char="•"/>
            </a:pPr>
            <a:r>
              <a:rPr lang="en-AU" sz="1600" dirty="0"/>
              <a:t>Mean and median, or a box and whisker plot which also shows mean and median.</a:t>
            </a:r>
          </a:p>
          <a:p>
            <a:r>
              <a:rPr lang="en-AU" sz="1800" dirty="0"/>
              <a:t>2. How much does possum body mass vary?</a:t>
            </a:r>
          </a:p>
          <a:p>
            <a:pPr marL="342900" indent="-342900">
              <a:buFont typeface="Arial" panose="020B0604020202020204" pitchFamily="34" charset="0"/>
              <a:buChar char="•"/>
            </a:pPr>
            <a:r>
              <a:rPr lang="en-AU" sz="1600" dirty="0"/>
              <a:t>Calculate the range and standard deviation, or use a box and whisker plot which can show the range and IQR.</a:t>
            </a:r>
          </a:p>
          <a:p>
            <a:r>
              <a:rPr lang="en-AU" sz="1800" dirty="0"/>
              <a:t>3. What is the distribution of possum body masses?</a:t>
            </a:r>
          </a:p>
          <a:p>
            <a:pPr marL="285750" indent="-285750">
              <a:buFont typeface="Arial" panose="020B0604020202020204" pitchFamily="34" charset="0"/>
              <a:buChar char="•"/>
            </a:pPr>
            <a:r>
              <a:rPr lang="en-AU" sz="1600" dirty="0"/>
              <a:t>A histogram shows the frequency distribution and overall shape of the data.</a:t>
            </a:r>
          </a:p>
          <a:p>
            <a:r>
              <a:rPr lang="en-AU" sz="1800" dirty="0"/>
              <a:t>4. Are there any possums with unusually high or low masses?</a:t>
            </a:r>
          </a:p>
          <a:p>
            <a:pPr marL="285750" indent="-285750">
              <a:buFont typeface="Arial" panose="020B0604020202020204" pitchFamily="34" charset="0"/>
              <a:buChar char="•"/>
            </a:pPr>
            <a:r>
              <a:rPr lang="en-AU" sz="1600" dirty="0"/>
              <a:t>A box and whisker plot makes it easy to identify the spread and outliers.</a:t>
            </a:r>
          </a:p>
          <a:p>
            <a:pPr marL="457200" indent="-457200">
              <a:buFont typeface="+mj-lt"/>
              <a:buAutoNum type="alphaLcParenR"/>
            </a:pPr>
            <a:endParaRPr lang="en-AU" sz="1800" dirty="0"/>
          </a:p>
          <a:p>
            <a:endParaRPr lang="en-AU" sz="1800" dirty="0"/>
          </a:p>
          <a:p>
            <a:endParaRPr lang="en-AU" sz="1800" dirty="0"/>
          </a:p>
        </p:txBody>
      </p:sp>
      <p:sp>
        <p:nvSpPr>
          <p:cNvPr id="7" name="Rectangle 6">
            <a:extLst>
              <a:ext uri="{FF2B5EF4-FFF2-40B4-BE49-F238E27FC236}">
                <a16:creationId xmlns:a16="http://schemas.microsoft.com/office/drawing/2014/main" id="{5D8A5DE3-B4E6-6E6B-F9DE-14D5D9414F92}"/>
              </a:ext>
              <a:ext uri="{C183D7F6-B498-43B3-948B-1728B52AA6E4}">
                <adec:decorative xmlns:adec="http://schemas.microsoft.com/office/drawing/2017/decorative" val="1"/>
              </a:ext>
            </a:extLst>
          </p:cNvPr>
          <p:cNvSpPr/>
          <p:nvPr/>
        </p:nvSpPr>
        <p:spPr>
          <a:xfrm>
            <a:off x="4827104" y="2337576"/>
            <a:ext cx="7364895" cy="75537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a:extLst>
              <a:ext uri="{FF2B5EF4-FFF2-40B4-BE49-F238E27FC236}">
                <a16:creationId xmlns:a16="http://schemas.microsoft.com/office/drawing/2014/main" id="{E92BB1F0-5860-6261-1BAD-6DD93C299C63}"/>
              </a:ext>
              <a:ext uri="{C183D7F6-B498-43B3-948B-1728B52AA6E4}">
                <adec:decorative xmlns:adec="http://schemas.microsoft.com/office/drawing/2017/decorative" val="1"/>
              </a:ext>
            </a:extLst>
          </p:cNvPr>
          <p:cNvSpPr/>
          <p:nvPr/>
        </p:nvSpPr>
        <p:spPr>
          <a:xfrm>
            <a:off x="4827105" y="3736734"/>
            <a:ext cx="7364895" cy="75537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a:extLst>
              <a:ext uri="{FF2B5EF4-FFF2-40B4-BE49-F238E27FC236}">
                <a16:creationId xmlns:a16="http://schemas.microsoft.com/office/drawing/2014/main" id="{26490B50-1B29-3F20-BD0E-EC9E3C494DE1}"/>
              </a:ext>
              <a:ext uri="{C183D7F6-B498-43B3-948B-1728B52AA6E4}">
                <adec:decorative xmlns:adec="http://schemas.microsoft.com/office/drawing/2017/decorative" val="1"/>
              </a:ext>
            </a:extLst>
          </p:cNvPr>
          <p:cNvSpPr/>
          <p:nvPr/>
        </p:nvSpPr>
        <p:spPr>
          <a:xfrm>
            <a:off x="4827105" y="6409236"/>
            <a:ext cx="6745356" cy="4487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AB3650A9-CA2E-F9A0-12E6-7AE02FFFCEB6}"/>
              </a:ext>
              <a:ext uri="{C183D7F6-B498-43B3-948B-1728B52AA6E4}">
                <adec:decorative xmlns:adec="http://schemas.microsoft.com/office/drawing/2017/decorative" val="1"/>
              </a:ext>
            </a:extLst>
          </p:cNvPr>
          <p:cNvSpPr/>
          <p:nvPr/>
        </p:nvSpPr>
        <p:spPr>
          <a:xfrm>
            <a:off x="4691270" y="5157651"/>
            <a:ext cx="7364895" cy="54078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4924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122E64-B847-0B7E-39A8-D85B587F045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109</a:t>
            </a:fld>
            <a:endParaRPr lang="en-AU"/>
          </a:p>
        </p:txBody>
      </p:sp>
      <p:sp>
        <p:nvSpPr>
          <p:cNvPr id="3" name="Title 2">
            <a:extLst>
              <a:ext uri="{FF2B5EF4-FFF2-40B4-BE49-F238E27FC236}">
                <a16:creationId xmlns:a16="http://schemas.microsoft.com/office/drawing/2014/main" id="{DDC3CB0E-912C-3B82-96C4-B92A58E0ADA0}"/>
              </a:ext>
            </a:extLst>
          </p:cNvPr>
          <p:cNvSpPr>
            <a:spLocks noGrp="1"/>
          </p:cNvSpPr>
          <p:nvPr>
            <p:ph type="title"/>
          </p:nvPr>
        </p:nvSpPr>
        <p:spPr/>
        <p:txBody>
          <a:bodyPr/>
          <a:lstStyle/>
          <a:p>
            <a:r>
              <a:rPr lang="en-AU" dirty="0"/>
              <a:t>2.3 Check for understanding 3</a:t>
            </a:r>
          </a:p>
        </p:txBody>
      </p:sp>
      <p:sp>
        <p:nvSpPr>
          <p:cNvPr id="4" name="Text Placeholder 3">
            <a:extLst>
              <a:ext uri="{FF2B5EF4-FFF2-40B4-BE49-F238E27FC236}">
                <a16:creationId xmlns:a16="http://schemas.microsoft.com/office/drawing/2014/main" id="{B28AD694-186D-1E39-5124-73DC21DC765E}"/>
              </a:ext>
            </a:extLst>
          </p:cNvPr>
          <p:cNvSpPr>
            <a:spLocks noGrp="1"/>
          </p:cNvSpPr>
          <p:nvPr>
            <p:ph type="body" sz="quarter" idx="18"/>
          </p:nvPr>
        </p:nvSpPr>
        <p:spPr>
          <a:xfrm>
            <a:off x="359998" y="1000376"/>
            <a:ext cx="10080000" cy="310015"/>
          </a:xfrm>
        </p:spPr>
        <p:txBody>
          <a:bodyPr/>
          <a:lstStyle/>
          <a:p>
            <a:r>
              <a:rPr lang="en-AU" dirty="0"/>
              <a:t>Bivariate analysis</a:t>
            </a:r>
          </a:p>
        </p:txBody>
      </p:sp>
      <p:sp>
        <p:nvSpPr>
          <p:cNvPr id="5" name="Text Placeholder 4">
            <a:extLst>
              <a:ext uri="{FF2B5EF4-FFF2-40B4-BE49-F238E27FC236}">
                <a16:creationId xmlns:a16="http://schemas.microsoft.com/office/drawing/2014/main" id="{7DBD8A8E-639F-4309-6F8F-0CC3E91A51BC}"/>
              </a:ext>
            </a:extLst>
          </p:cNvPr>
          <p:cNvSpPr>
            <a:spLocks noGrp="1"/>
          </p:cNvSpPr>
          <p:nvPr>
            <p:ph type="body" sz="quarter" idx="17"/>
          </p:nvPr>
        </p:nvSpPr>
        <p:spPr>
          <a:xfrm>
            <a:off x="273861" y="1654076"/>
            <a:ext cx="4357774" cy="4515436"/>
          </a:xfrm>
        </p:spPr>
        <p:txBody>
          <a:bodyPr/>
          <a:lstStyle/>
          <a:p>
            <a:r>
              <a:rPr lang="en-AU" sz="1800"/>
              <a:t>A scientists monitors a creek ecosystem at 40 different sites. At each site they record:</a:t>
            </a:r>
          </a:p>
          <a:p>
            <a:pPr marL="342900" indent="-342900">
              <a:buFont typeface="Arial" panose="020B0604020202020204" pitchFamily="34" charset="0"/>
              <a:buChar char="•"/>
            </a:pPr>
            <a:r>
              <a:rPr lang="en-AU" sz="1800"/>
              <a:t>Water temperature (</a:t>
            </a:r>
            <a:r>
              <a:rPr lang="en-AU" sz="1800">
                <a:sym typeface="Symbol" panose="05050102010706020507" pitchFamily="18" charset="2"/>
              </a:rPr>
              <a:t>C)</a:t>
            </a:r>
          </a:p>
          <a:p>
            <a:pPr marL="342900" indent="-342900">
              <a:buFont typeface="Arial" panose="020B0604020202020204" pitchFamily="34" charset="0"/>
              <a:buChar char="•"/>
            </a:pPr>
            <a:r>
              <a:rPr lang="en-AU" sz="1800">
                <a:sym typeface="Symbol" panose="05050102010706020507" pitchFamily="18" charset="2"/>
              </a:rPr>
              <a:t>Dissolved oxygen concentration (mg/L)</a:t>
            </a:r>
          </a:p>
          <a:p>
            <a:pPr marL="342900" indent="-342900">
              <a:buFont typeface="Arial" panose="020B0604020202020204" pitchFamily="34" charset="0"/>
              <a:buChar char="•"/>
            </a:pPr>
            <a:r>
              <a:rPr lang="en-AU" sz="1800">
                <a:sym typeface="Symbol" panose="05050102010706020507" pitchFamily="18" charset="2"/>
              </a:rPr>
              <a:t>Water depth (cm)</a:t>
            </a:r>
          </a:p>
          <a:p>
            <a:pPr marL="342900" indent="-342900">
              <a:buFont typeface="Arial" panose="020B0604020202020204" pitchFamily="34" charset="0"/>
              <a:buChar char="•"/>
            </a:pPr>
            <a:r>
              <a:rPr lang="en-AU" sz="1800">
                <a:sym typeface="Symbol" panose="05050102010706020507" pitchFamily="18" charset="2"/>
              </a:rPr>
              <a:t>Number of aquatic insect species</a:t>
            </a:r>
          </a:p>
          <a:p>
            <a:pPr marL="342900" indent="-342900">
              <a:buFont typeface="Arial" panose="020B0604020202020204" pitchFamily="34" charset="0"/>
              <a:buChar char="•"/>
            </a:pPr>
            <a:r>
              <a:rPr lang="en-AU" sz="1800">
                <a:sym typeface="Symbol" panose="05050102010706020507" pitchFamily="18" charset="2"/>
              </a:rPr>
              <a:t>pH of the water</a:t>
            </a:r>
            <a:endParaRPr lang="en-AU" sz="1800"/>
          </a:p>
        </p:txBody>
      </p:sp>
      <p:sp>
        <p:nvSpPr>
          <p:cNvPr id="6" name="Text Placeholder 4">
            <a:extLst>
              <a:ext uri="{FF2B5EF4-FFF2-40B4-BE49-F238E27FC236}">
                <a16:creationId xmlns:a16="http://schemas.microsoft.com/office/drawing/2014/main" id="{7A59F4A0-C44A-9A3A-266C-0963C5AD9042}"/>
              </a:ext>
            </a:extLst>
          </p:cNvPr>
          <p:cNvSpPr txBox="1">
            <a:spLocks/>
          </p:cNvSpPr>
          <p:nvPr/>
        </p:nvSpPr>
        <p:spPr>
          <a:xfrm>
            <a:off x="5055704" y="1654076"/>
            <a:ext cx="6990522" cy="493225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800" b="1"/>
              <a:t>Which THREE questions could be answered using a bivariate analysis?</a:t>
            </a:r>
          </a:p>
          <a:p>
            <a:pPr marL="342900" indent="-342900">
              <a:buFont typeface="+mj-lt"/>
              <a:buAutoNum type="alphaLcParenR"/>
            </a:pPr>
            <a:r>
              <a:rPr lang="en-AU" sz="1800"/>
              <a:t>What was the typical dissolved oxygen concentration across the creek sites?</a:t>
            </a:r>
          </a:p>
          <a:p>
            <a:pPr marL="342900" indent="-342900">
              <a:buFont typeface="+mj-lt"/>
              <a:buAutoNum type="alphaLcParenR"/>
            </a:pPr>
            <a:r>
              <a:rPr lang="en-AU" sz="1800"/>
              <a:t>Does dissolved oxygen concentration change as water temperature increases?</a:t>
            </a:r>
          </a:p>
          <a:p>
            <a:pPr marL="342900" indent="-342900">
              <a:buFont typeface="+mj-lt"/>
              <a:buAutoNum type="alphaLcParenR"/>
            </a:pPr>
            <a:r>
              <a:rPr lang="en-AU" sz="1800"/>
              <a:t>Is there a relationship between water depth and the number of aquatic insect species?</a:t>
            </a:r>
          </a:p>
          <a:p>
            <a:pPr marL="342900" indent="-342900">
              <a:buFont typeface="+mj-lt"/>
              <a:buAutoNum type="alphaLcParenR"/>
            </a:pPr>
            <a:r>
              <a:rPr lang="en-AU" sz="1800"/>
              <a:t>How much did pH vary between the sampling sites?</a:t>
            </a:r>
          </a:p>
          <a:p>
            <a:pPr marL="342900" indent="-342900">
              <a:buFont typeface="+mj-lt"/>
              <a:buAutoNum type="alphaLcParenR"/>
            </a:pPr>
            <a:r>
              <a:rPr lang="en-AU" sz="1800"/>
              <a:t>Do sites with higher pH have more aquatic insect species?</a:t>
            </a:r>
          </a:p>
          <a:p>
            <a:endParaRPr lang="en-AU" sz="1800"/>
          </a:p>
        </p:txBody>
      </p:sp>
    </p:spTree>
    <p:extLst>
      <p:ext uri="{BB962C8B-B14F-4D97-AF65-F5344CB8AC3E}">
        <p14:creationId xmlns:p14="http://schemas.microsoft.com/office/powerpoint/2010/main" val="3623136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6">
                                            <p:txEl>
                                              <p:pRg st="2" end="2"/>
                                            </p:txEl>
                                          </p:spTgt>
                                        </p:tgtEl>
                                        <p:attrNameLst>
                                          <p:attrName>style.fontWeight</p:attrName>
                                        </p:attrNameLst>
                                      </p:cBhvr>
                                      <p:to>
                                        <p:strVal val="bold"/>
                                      </p:to>
                                    </p:set>
                                  </p:childTnLst>
                                </p:cTn>
                              </p:par>
                              <p:par>
                                <p:cTn id="7" presetID="15" presetClass="emph" presetSubtype="0" nodeType="withEffect">
                                  <p:stCondLst>
                                    <p:cond delay="0"/>
                                  </p:stCondLst>
                                  <p:iterate type="lt">
                                    <p:tmAbs val="25"/>
                                  </p:iterate>
                                  <p:childTnLst>
                                    <p:set>
                                      <p:cBhvr override="childStyle">
                                        <p:cTn id="8" dur="indefinite"/>
                                        <p:tgtEl>
                                          <p:spTgt spid="6">
                                            <p:txEl>
                                              <p:pRg st="3" end="3"/>
                                            </p:txEl>
                                          </p:spTgt>
                                        </p:tgtEl>
                                        <p:attrNameLst>
                                          <p:attrName>style.fontWeight</p:attrName>
                                        </p:attrNameLst>
                                      </p:cBhvr>
                                      <p:to>
                                        <p:strVal val="bold"/>
                                      </p:to>
                                    </p:set>
                                  </p:childTnLst>
                                </p:cTn>
                              </p:par>
                              <p:par>
                                <p:cTn id="9" presetID="15" presetClass="emph" presetSubtype="0" nodeType="withEffect">
                                  <p:stCondLst>
                                    <p:cond delay="0"/>
                                  </p:stCondLst>
                                  <p:iterate type="lt">
                                    <p:tmAbs val="25"/>
                                  </p:iterate>
                                  <p:childTnLst>
                                    <p:set>
                                      <p:cBhvr override="childStyle">
                                        <p:cTn id="10" dur="indefinite"/>
                                        <p:tgtEl>
                                          <p:spTgt spid="6">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AEB5F-D36F-6EE0-6F29-74E933E91BC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8E20B2-400D-8FEE-8230-ED490EF4633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110</a:t>
            </a:fld>
            <a:endParaRPr lang="en-AU"/>
          </a:p>
        </p:txBody>
      </p:sp>
      <p:sp>
        <p:nvSpPr>
          <p:cNvPr id="5" name="Title 4">
            <a:extLst>
              <a:ext uri="{FF2B5EF4-FFF2-40B4-BE49-F238E27FC236}">
                <a16:creationId xmlns:a16="http://schemas.microsoft.com/office/drawing/2014/main" id="{FD501E8C-3FA1-13DF-38AC-85B0D61F98E6}"/>
              </a:ext>
            </a:extLst>
          </p:cNvPr>
          <p:cNvSpPr>
            <a:spLocks noGrp="1"/>
          </p:cNvSpPr>
          <p:nvPr>
            <p:ph type="title"/>
          </p:nvPr>
        </p:nvSpPr>
        <p:spPr>
          <a:xfrm>
            <a:off x="359998" y="360000"/>
            <a:ext cx="11408330" cy="522000"/>
          </a:xfrm>
        </p:spPr>
        <p:txBody>
          <a:bodyPr/>
          <a:lstStyle/>
          <a:p>
            <a:r>
              <a:rPr lang="en-AU" sz="3200" dirty="0">
                <a:cs typeface="Arial"/>
              </a:rPr>
              <a:t>2.4 Univariate and bivariate analysis of large datasets (1 of 2)</a:t>
            </a:r>
            <a:br>
              <a:rPr lang="en-AU" sz="3200" dirty="0">
                <a:cs typeface="Arial"/>
              </a:rPr>
            </a:br>
            <a:endParaRPr lang="en-AU" sz="3200" dirty="0">
              <a:cs typeface="Arial"/>
            </a:endParaRPr>
          </a:p>
        </p:txBody>
      </p:sp>
      <p:sp>
        <p:nvSpPr>
          <p:cNvPr id="6" name="Text Placeholder 5">
            <a:extLst>
              <a:ext uri="{FF2B5EF4-FFF2-40B4-BE49-F238E27FC236}">
                <a16:creationId xmlns:a16="http://schemas.microsoft.com/office/drawing/2014/main" id="{3344F2CA-9C56-0B5A-0DEC-94DF88534C0C}"/>
              </a:ext>
            </a:extLst>
          </p:cNvPr>
          <p:cNvSpPr>
            <a:spLocks noGrp="1"/>
          </p:cNvSpPr>
          <p:nvPr>
            <p:ph type="body" sz="quarter" idx="18"/>
          </p:nvPr>
        </p:nvSpPr>
        <p:spPr/>
        <p:txBody>
          <a:bodyPr/>
          <a:lstStyle/>
          <a:p>
            <a:r>
              <a:rPr lang="en-AU" dirty="0"/>
              <a:t>Learning intentions and success criteria</a:t>
            </a:r>
          </a:p>
        </p:txBody>
      </p:sp>
      <p:graphicFrame>
        <p:nvGraphicFramePr>
          <p:cNvPr id="3" name="Table 2">
            <a:extLst>
              <a:ext uri="{FF2B5EF4-FFF2-40B4-BE49-F238E27FC236}">
                <a16:creationId xmlns:a16="http://schemas.microsoft.com/office/drawing/2014/main" id="{CBB38128-E523-E62B-0141-0EEC00B03B3C}"/>
              </a:ext>
            </a:extLst>
          </p:cNvPr>
          <p:cNvGraphicFramePr>
            <a:graphicFrameLocks noGrp="1"/>
          </p:cNvGraphicFramePr>
          <p:nvPr/>
        </p:nvGraphicFramePr>
        <p:xfrm>
          <a:off x="359998" y="1741009"/>
          <a:ext cx="11484002" cy="4954991"/>
        </p:xfrm>
        <a:graphic>
          <a:graphicData uri="http://schemas.openxmlformats.org/drawingml/2006/table">
            <a:tbl>
              <a:tblPr firstRow="1">
                <a:tableStyleId>{B301B821-A1FF-4177-AEE7-76D212191A09}</a:tableStyleId>
              </a:tblPr>
              <a:tblGrid>
                <a:gridCol w="3791378">
                  <a:extLst>
                    <a:ext uri="{9D8B030D-6E8A-4147-A177-3AD203B41FA5}">
                      <a16:colId xmlns:a16="http://schemas.microsoft.com/office/drawing/2014/main" val="3623447875"/>
                    </a:ext>
                  </a:extLst>
                </a:gridCol>
                <a:gridCol w="7692624">
                  <a:extLst>
                    <a:ext uri="{9D8B030D-6E8A-4147-A177-3AD203B41FA5}">
                      <a16:colId xmlns:a16="http://schemas.microsoft.com/office/drawing/2014/main" val="3573327086"/>
                    </a:ext>
                  </a:extLst>
                </a:gridCol>
              </a:tblGrid>
              <a:tr h="398543">
                <a:tc>
                  <a:txBody>
                    <a:bodyPr/>
                    <a:lstStyle/>
                    <a:p>
                      <a:r>
                        <a:rPr lang="en-AU" sz="1800" dirty="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2740433">
                <a:tc>
                  <a:txBody>
                    <a:bodyPr/>
                    <a:lstStyle/>
                    <a:p>
                      <a:pPr marL="171450" indent="-171450">
                        <a:lnSpc>
                          <a:spcPct val="150000"/>
                        </a:lnSpc>
                        <a:spcBef>
                          <a:spcPts val="1200"/>
                        </a:spcBef>
                        <a:spcAft>
                          <a:spcPts val="600"/>
                        </a:spcAft>
                        <a:buFont typeface="Arial" panose="020B0604020202020204" pitchFamily="34" charset="0"/>
                        <a:buChar char="•"/>
                      </a:pPr>
                      <a:r>
                        <a:rPr lang="en-AU" sz="1800" kern="1200" dirty="0">
                          <a:solidFill>
                            <a:schemeClr val="dk1"/>
                          </a:solidFill>
                          <a:effectLst/>
                          <a:latin typeface="+mn-lt"/>
                          <a:ea typeface="+mn-ea"/>
                          <a:cs typeface="+mn-cs"/>
                        </a:rPr>
                        <a:t>to analyse how data is used to investigate questions and claims</a:t>
                      </a: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develop and test an investigable scientific question using a large dataset</a:t>
                      </a:r>
                    </a:p>
                    <a:p>
                      <a:pPr marL="285750" lvl="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conduct a univariate analysis of a variable in a large dataset</a:t>
                      </a:r>
                    </a:p>
                    <a:p>
                      <a:pPr marL="285750" lvl="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conduct a bivariate analysis of two variables in a large dataset</a:t>
                      </a:r>
                    </a:p>
                    <a:p>
                      <a:pPr marL="285750" indent="-285750">
                        <a:buFont typeface="Arial" panose="020B0604020202020204" pitchFamily="34" charset="0"/>
                        <a:buChar char="•"/>
                      </a:pPr>
                      <a:r>
                        <a:rPr lang="en-AU" sz="1800" dirty="0">
                          <a:effectLst/>
                          <a:latin typeface="Arial" panose="020B0604020202020204" pitchFamily="34" charset="0"/>
                          <a:ea typeface="Calibri" panose="020F0502020204030204" pitchFamily="34" charset="0"/>
                        </a:rPr>
                        <a:t>construct a conclusion to the investigable question</a:t>
                      </a: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1816015">
                <a:tc>
                  <a:txBody>
                    <a:bodyPr/>
                    <a:lstStyle/>
                    <a:p>
                      <a:pPr marL="171450" indent="-171450">
                        <a:lnSpc>
                          <a:spcPct val="150000"/>
                        </a:lnSpc>
                        <a:spcBef>
                          <a:spcPts val="1200"/>
                        </a:spcBef>
                        <a:spcAft>
                          <a:spcPts val="600"/>
                        </a:spcAft>
                        <a:buFont typeface="Arial" panose="020B0604020202020204" pitchFamily="34" charset="0"/>
                        <a:buChar char="•"/>
                      </a:pPr>
                      <a:r>
                        <a:rPr lang="en-AU" sz="1800" kern="1200" dirty="0">
                          <a:solidFill>
                            <a:schemeClr val="dk1"/>
                          </a:solidFill>
                          <a:effectLst/>
                          <a:latin typeface="+mn-lt"/>
                          <a:ea typeface="+mn-ea"/>
                          <a:cs typeface="+mn-cs"/>
                        </a:rPr>
                        <a:t>to process data in a large dataset</a:t>
                      </a: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calculate a range of descriptive statistics, including mean and standard deviation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select and construct an appropriate graph to represent data</a:t>
                      </a:r>
                    </a:p>
                    <a:p>
                      <a:pPr marL="0" marR="0" lvl="0" indent="0" algn="l" defTabSz="914377"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7321872"/>
                  </a:ext>
                </a:extLst>
              </a:tr>
            </a:tbl>
          </a:graphicData>
        </a:graphic>
      </p:graphicFrame>
    </p:spTree>
    <p:extLst>
      <p:ext uri="{BB962C8B-B14F-4D97-AF65-F5344CB8AC3E}">
        <p14:creationId xmlns:p14="http://schemas.microsoft.com/office/powerpoint/2010/main" val="405546207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7542C-3A02-5526-B865-02D2AD70ADF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57BB3C-2FDB-1BFE-6BCE-3E1C9D0513E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111</a:t>
            </a:fld>
            <a:endParaRPr lang="en-AU"/>
          </a:p>
        </p:txBody>
      </p:sp>
      <p:sp>
        <p:nvSpPr>
          <p:cNvPr id="5" name="Title 4">
            <a:extLst>
              <a:ext uri="{FF2B5EF4-FFF2-40B4-BE49-F238E27FC236}">
                <a16:creationId xmlns:a16="http://schemas.microsoft.com/office/drawing/2014/main" id="{66E12EE3-17DB-1B8B-19D2-35256BA97EB7}"/>
              </a:ext>
            </a:extLst>
          </p:cNvPr>
          <p:cNvSpPr>
            <a:spLocks noGrp="1"/>
          </p:cNvSpPr>
          <p:nvPr>
            <p:ph type="title"/>
          </p:nvPr>
        </p:nvSpPr>
        <p:spPr>
          <a:xfrm>
            <a:off x="359998" y="360000"/>
            <a:ext cx="11408330" cy="522000"/>
          </a:xfrm>
        </p:spPr>
        <p:txBody>
          <a:bodyPr/>
          <a:lstStyle/>
          <a:p>
            <a:r>
              <a:rPr lang="en-AU" sz="3200" dirty="0">
                <a:cs typeface="Arial"/>
              </a:rPr>
              <a:t>2.4 Univariate and bivariate analysis of large datasets (2 of 2)</a:t>
            </a:r>
            <a:br>
              <a:rPr lang="en-AU" sz="3200" dirty="0">
                <a:cs typeface="Arial"/>
              </a:rPr>
            </a:br>
            <a:endParaRPr lang="en-AU" sz="3200" dirty="0">
              <a:cs typeface="Arial"/>
            </a:endParaRPr>
          </a:p>
        </p:txBody>
      </p:sp>
      <p:sp>
        <p:nvSpPr>
          <p:cNvPr id="6" name="Text Placeholder 5">
            <a:extLst>
              <a:ext uri="{FF2B5EF4-FFF2-40B4-BE49-F238E27FC236}">
                <a16:creationId xmlns:a16="http://schemas.microsoft.com/office/drawing/2014/main" id="{37FAE9B3-996D-602F-5040-4B27BEC9D75F}"/>
              </a:ext>
            </a:extLst>
          </p:cNvPr>
          <p:cNvSpPr>
            <a:spLocks noGrp="1"/>
          </p:cNvSpPr>
          <p:nvPr>
            <p:ph type="body" sz="quarter" idx="18"/>
          </p:nvPr>
        </p:nvSpPr>
        <p:spPr/>
        <p:txBody>
          <a:bodyPr/>
          <a:lstStyle/>
          <a:p>
            <a:r>
              <a:rPr lang="en-AU" dirty="0"/>
              <a:t>Learning intentions and success criteria</a:t>
            </a:r>
          </a:p>
        </p:txBody>
      </p:sp>
      <p:graphicFrame>
        <p:nvGraphicFramePr>
          <p:cNvPr id="3" name="Table 2">
            <a:extLst>
              <a:ext uri="{FF2B5EF4-FFF2-40B4-BE49-F238E27FC236}">
                <a16:creationId xmlns:a16="http://schemas.microsoft.com/office/drawing/2014/main" id="{50E247F9-3C3D-849C-E7F3-4F9A36933342}"/>
              </a:ext>
            </a:extLst>
          </p:cNvPr>
          <p:cNvGraphicFramePr>
            <a:graphicFrameLocks noGrp="1"/>
          </p:cNvGraphicFramePr>
          <p:nvPr/>
        </p:nvGraphicFramePr>
        <p:xfrm>
          <a:off x="359998" y="1741009"/>
          <a:ext cx="11484002" cy="4998398"/>
        </p:xfrm>
        <a:graphic>
          <a:graphicData uri="http://schemas.openxmlformats.org/drawingml/2006/table">
            <a:tbl>
              <a:tblPr firstRow="1">
                <a:tableStyleId>{B301B821-A1FF-4177-AEE7-76D212191A09}</a:tableStyleId>
              </a:tblPr>
              <a:tblGrid>
                <a:gridCol w="3791378">
                  <a:extLst>
                    <a:ext uri="{9D8B030D-6E8A-4147-A177-3AD203B41FA5}">
                      <a16:colId xmlns:a16="http://schemas.microsoft.com/office/drawing/2014/main" val="3623447875"/>
                    </a:ext>
                  </a:extLst>
                </a:gridCol>
                <a:gridCol w="7692624">
                  <a:extLst>
                    <a:ext uri="{9D8B030D-6E8A-4147-A177-3AD203B41FA5}">
                      <a16:colId xmlns:a16="http://schemas.microsoft.com/office/drawing/2014/main" val="3573327086"/>
                    </a:ext>
                  </a:extLst>
                </a:gridCol>
              </a:tblGrid>
              <a:tr h="398543">
                <a:tc>
                  <a:txBody>
                    <a:bodyPr/>
                    <a:lstStyle/>
                    <a:p>
                      <a:r>
                        <a:rPr lang="en-AU" sz="1800" dirty="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2740433">
                <a:tc>
                  <a:txBody>
                    <a:bodyPr/>
                    <a:lstStyle/>
                    <a:p>
                      <a:pPr marL="171450" indent="-1714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Aptos" panose="020B0004020202020204" pitchFamily="34" charset="0"/>
                        </a:rPr>
                        <a:t>to analyse data from investigations.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lvl="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cs typeface="Arial" panose="020B0604020202020204" pitchFamily="34" charset="0"/>
                        </a:rPr>
                        <a:t>describe trends and patterns in a large dataset</a:t>
                      </a:r>
                    </a:p>
                    <a:p>
                      <a:pPr marL="285750" lvl="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cs typeface="Arial" panose="020B0604020202020204" pitchFamily="34" charset="0"/>
                        </a:rPr>
                        <a:t>describe the impact of missing and inconsistent data on descriptive analysis</a:t>
                      </a:r>
                    </a:p>
                    <a:p>
                      <a:pPr marL="285750" lvl="0" indent="-285750">
                        <a:lnSpc>
                          <a:spcPct val="150000"/>
                        </a:lnSpc>
                        <a:spcBef>
                          <a:spcPts val="1200"/>
                        </a:spcBef>
                        <a:spcAft>
                          <a:spcPts val="600"/>
                        </a:spcAft>
                        <a:buFont typeface="Arial" panose="020B0604020202020204" pitchFamily="34" charset="0"/>
                        <a:buChar char="•"/>
                      </a:pPr>
                      <a:r>
                        <a:rPr lang="en-AU" sz="1800" dirty="0">
                          <a:latin typeface="Arial" panose="020B0604020202020204" pitchFamily="34" charset="0"/>
                          <a:cs typeface="Arial" panose="020B0604020202020204" pitchFamily="34" charset="0"/>
                        </a:rPr>
                        <a:t>draw evidence-based conclusions from a dataset to answer a question</a:t>
                      </a:r>
                    </a:p>
                    <a:p>
                      <a:pPr marL="285750" lvl="0" indent="-285750">
                        <a:lnSpc>
                          <a:spcPct val="150000"/>
                        </a:lnSpc>
                        <a:spcBef>
                          <a:spcPts val="1200"/>
                        </a:spcBef>
                        <a:spcAft>
                          <a:spcPts val="600"/>
                        </a:spcAft>
                        <a:buFont typeface="Arial" panose="020B0604020202020204" pitchFamily="34" charset="0"/>
                        <a:buChar char="•"/>
                      </a:pP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1816015">
                <a:tc>
                  <a:txBody>
                    <a:bodyPr/>
                    <a:lstStyle/>
                    <a:p>
                      <a:pPr marL="171450" indent="-171450">
                        <a:lnSpc>
                          <a:spcPct val="150000"/>
                        </a:lnSpc>
                        <a:spcBef>
                          <a:spcPts val="1200"/>
                        </a:spcBef>
                        <a:spcAft>
                          <a:spcPts val="600"/>
                        </a:spcAft>
                        <a:buFont typeface="Arial" panose="020B0604020202020204" pitchFamily="34" charset="0"/>
                        <a:buChar char="•"/>
                      </a:pP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377"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27321872"/>
                  </a:ext>
                </a:extLst>
              </a:tr>
            </a:tbl>
          </a:graphicData>
        </a:graphic>
      </p:graphicFrame>
    </p:spTree>
    <p:extLst>
      <p:ext uri="{BB962C8B-B14F-4D97-AF65-F5344CB8AC3E}">
        <p14:creationId xmlns:p14="http://schemas.microsoft.com/office/powerpoint/2010/main" val="264407419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82E60-F059-99A6-5116-5FD8DBFCE7B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DD0E8A-8D6A-E4FD-44FE-F461A88DE9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112</a:t>
            </a:fld>
            <a:endParaRPr lang="en-AU"/>
          </a:p>
        </p:txBody>
      </p:sp>
      <p:sp>
        <p:nvSpPr>
          <p:cNvPr id="6" name="Title 5">
            <a:extLst>
              <a:ext uri="{FF2B5EF4-FFF2-40B4-BE49-F238E27FC236}">
                <a16:creationId xmlns:a16="http://schemas.microsoft.com/office/drawing/2014/main" id="{25F89EB0-1423-CD1E-1FF4-114A807E31F1}"/>
              </a:ext>
            </a:extLst>
          </p:cNvPr>
          <p:cNvSpPr>
            <a:spLocks noGrp="1"/>
          </p:cNvSpPr>
          <p:nvPr>
            <p:ph type="title"/>
          </p:nvPr>
        </p:nvSpPr>
        <p:spPr/>
        <p:txBody>
          <a:bodyPr/>
          <a:lstStyle/>
          <a:p>
            <a:r>
              <a:rPr lang="en-AU"/>
              <a:t>2.4 Air quality in Newcastle (1 of 2)</a:t>
            </a:r>
          </a:p>
        </p:txBody>
      </p:sp>
      <p:sp>
        <p:nvSpPr>
          <p:cNvPr id="7" name="Text Placeholder 6">
            <a:extLst>
              <a:ext uri="{FF2B5EF4-FFF2-40B4-BE49-F238E27FC236}">
                <a16:creationId xmlns:a16="http://schemas.microsoft.com/office/drawing/2014/main" id="{8E9070CB-4B66-5FFC-BD29-83B59D0F4FC5}"/>
              </a:ext>
            </a:extLst>
          </p:cNvPr>
          <p:cNvSpPr>
            <a:spLocks noGrp="1"/>
          </p:cNvSpPr>
          <p:nvPr>
            <p:ph type="body" sz="quarter" idx="18"/>
          </p:nvPr>
        </p:nvSpPr>
        <p:spPr>
          <a:xfrm>
            <a:off x="354000" y="1008803"/>
            <a:ext cx="11484000" cy="310015"/>
          </a:xfrm>
        </p:spPr>
        <p:txBody>
          <a:bodyPr/>
          <a:lstStyle/>
          <a:p>
            <a:r>
              <a:rPr lang="en-AU"/>
              <a:t>Unpacking the scenario</a:t>
            </a:r>
          </a:p>
        </p:txBody>
      </p:sp>
      <p:sp>
        <p:nvSpPr>
          <p:cNvPr id="10" name="TextBox 9">
            <a:extLst>
              <a:ext uri="{FF2B5EF4-FFF2-40B4-BE49-F238E27FC236}">
                <a16:creationId xmlns:a16="http://schemas.microsoft.com/office/drawing/2014/main" id="{449DAB50-AFB5-770E-7796-601ABCB5C0F5}"/>
              </a:ext>
            </a:extLst>
          </p:cNvPr>
          <p:cNvSpPr txBox="1"/>
          <p:nvPr/>
        </p:nvSpPr>
        <p:spPr>
          <a:xfrm>
            <a:off x="348000" y="1576650"/>
            <a:ext cx="4909945" cy="3826689"/>
          </a:xfrm>
          <a:prstGeom prst="rect">
            <a:avLst/>
          </a:prstGeom>
          <a:noFill/>
        </p:spPr>
        <p:txBody>
          <a:bodyPr wrap="square">
            <a:spAutoFit/>
          </a:bodyPr>
          <a:lstStyle/>
          <a:p>
            <a:pPr lvl="0">
              <a:lnSpc>
                <a:spcPct val="150000"/>
              </a:lnSpc>
              <a:spcBef>
                <a:spcPts val="1200"/>
              </a:spcBef>
              <a:spcAft>
                <a:spcPts val="600"/>
              </a:spcAft>
            </a:pPr>
            <a:r>
              <a:rPr lang="en-AU" sz="1800" dirty="0">
                <a:effectLst/>
                <a:latin typeface="Arial" panose="020B0604020202020204" pitchFamily="34" charset="0"/>
                <a:ea typeface="Calibri" panose="020F0502020204030204" pitchFamily="34" charset="0"/>
                <a:cs typeface="Times New Roman" panose="02020603050405020304" pitchFamily="18" charset="0"/>
              </a:rPr>
              <a:t>Air pollution can be impacted by location, season, weather events and human activity. </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cs typeface="Times New Roman" panose="02020603050405020304" pitchFamily="18" charset="0"/>
              </a:rPr>
              <a:t>Fine particles (like black carbon, smoke, and </a:t>
            </a:r>
            <a:r>
              <a:rPr lang="en-AU" sz="1800" dirty="0" err="1">
                <a:latin typeface="Arial" panose="020B0604020202020204" pitchFamily="34" charset="0"/>
                <a:ea typeface="Calibri" panose="020F0502020204030204" pitchFamily="34" charset="0"/>
                <a:cs typeface="Times New Roman" panose="02020603050405020304" pitchFamily="18" charset="0"/>
              </a:rPr>
              <a:t>sulfates</a:t>
            </a:r>
            <a:r>
              <a:rPr lang="en-AU" sz="1800" dirty="0">
                <a:latin typeface="Arial" panose="020B0604020202020204" pitchFamily="34" charset="0"/>
                <a:ea typeface="Calibri" panose="020F0502020204030204" pitchFamily="34" charset="0"/>
                <a:cs typeface="Times New Roman" panose="02020603050405020304" pitchFamily="18" charset="0"/>
              </a:rPr>
              <a:t>) can affect both human health and environmental quality.</a:t>
            </a:r>
          </a:p>
          <a:p>
            <a:pPr>
              <a:lnSpc>
                <a:spcPct val="150000"/>
              </a:lnSpc>
              <a:spcBef>
                <a:spcPts val="1200"/>
              </a:spcBef>
              <a:spcAft>
                <a:spcPts val="600"/>
              </a:spcAft>
            </a:pPr>
            <a:r>
              <a:rPr lang="en-AU" sz="1800" dirty="0">
                <a:latin typeface="Arial" panose="020B0604020202020204" pitchFamily="34" charset="0"/>
                <a:ea typeface="Calibri" panose="020F0502020204030204" pitchFamily="34" charset="0"/>
                <a:cs typeface="Times New Roman" panose="02020603050405020304" pitchFamily="18" charset="0"/>
              </a:rPr>
              <a:t>The dataset contains monthly measurements of fine particle concentrations in Mayfield, NSW over a 22-year period.</a:t>
            </a:r>
            <a:endParaRPr lang="en-AU" sz="1800" dirty="0">
              <a:latin typeface="Arial" panose="020B0604020202020204" pitchFamily="34" charset="0"/>
              <a:ea typeface="Calibri" panose="020F0502020204030204" pitchFamily="34" charset="0"/>
            </a:endParaRPr>
          </a:p>
        </p:txBody>
      </p:sp>
      <p:pic>
        <p:nvPicPr>
          <p:cNvPr id="5" name="Picture 4" descr="A four-image collage representing the seasons in Australia: colourful flowers blooming in spring, a sunny beach in summer, orange and red leaves in autumn, and snow-covered mountains in winter.">
            <a:extLst>
              <a:ext uri="{FF2B5EF4-FFF2-40B4-BE49-F238E27FC236}">
                <a16:creationId xmlns:a16="http://schemas.microsoft.com/office/drawing/2014/main" id="{4BDCEE1F-E780-8E5F-D530-AC413923FCE7}"/>
              </a:ext>
            </a:extLst>
          </p:cNvPr>
          <p:cNvPicPr>
            <a:picLocks noChangeAspect="1"/>
          </p:cNvPicPr>
          <p:nvPr/>
        </p:nvPicPr>
        <p:blipFill>
          <a:blip r:embed="rId3"/>
          <a:stretch>
            <a:fillRect/>
          </a:stretch>
        </p:blipFill>
        <p:spPr>
          <a:xfrm>
            <a:off x="8891076" y="905602"/>
            <a:ext cx="2592924" cy="2592924"/>
          </a:xfrm>
          <a:prstGeom prst="rect">
            <a:avLst/>
          </a:prstGeom>
        </p:spPr>
      </p:pic>
      <p:sp>
        <p:nvSpPr>
          <p:cNvPr id="9" name="TextBox 8">
            <a:extLst>
              <a:ext uri="{FF2B5EF4-FFF2-40B4-BE49-F238E27FC236}">
                <a16:creationId xmlns:a16="http://schemas.microsoft.com/office/drawing/2014/main" id="{4CA9DEAF-62EE-270C-1483-80D179BED2DA}"/>
              </a:ext>
              <a:ext uri="{C183D7F6-B498-43B3-948B-1728B52AA6E4}">
                <adec:decorative xmlns:adec="http://schemas.microsoft.com/office/drawing/2017/decorative" val="1"/>
              </a:ext>
            </a:extLst>
          </p:cNvPr>
          <p:cNvSpPr txBox="1"/>
          <p:nvPr/>
        </p:nvSpPr>
        <p:spPr>
          <a:xfrm>
            <a:off x="6096000" y="6093028"/>
            <a:ext cx="5483087" cy="523220"/>
          </a:xfrm>
          <a:prstGeom prst="rect">
            <a:avLst/>
          </a:prstGeom>
          <a:noFill/>
        </p:spPr>
        <p:txBody>
          <a:bodyPr wrap="square">
            <a:spAutoFit/>
          </a:bodyPr>
          <a:lstStyle/>
          <a:p>
            <a:pPr algn="r"/>
            <a:r>
              <a:rPr lang="en-AU" sz="1400" dirty="0"/>
              <a:t>Images from Canva, used in accordance with the Canva for Education licence for educational, non‐commercial purposes.</a:t>
            </a:r>
          </a:p>
        </p:txBody>
      </p:sp>
      <p:pic>
        <p:nvPicPr>
          <p:cNvPr id="4" name="Picture 3" descr="A large industrial power station with several tall chimneys and cooling towers, situated behind a suburban residential neighbourhood. White emissions rise from one chimney into a partly cloudy sky.">
            <a:extLst>
              <a:ext uri="{FF2B5EF4-FFF2-40B4-BE49-F238E27FC236}">
                <a16:creationId xmlns:a16="http://schemas.microsoft.com/office/drawing/2014/main" id="{EA97D98E-B303-7182-D593-A6F88585BD0C}"/>
              </a:ext>
            </a:extLst>
          </p:cNvPr>
          <p:cNvPicPr>
            <a:picLocks noChangeAspect="1"/>
          </p:cNvPicPr>
          <p:nvPr/>
        </p:nvPicPr>
        <p:blipFill>
          <a:blip r:embed="rId4"/>
          <a:stretch>
            <a:fillRect/>
          </a:stretch>
        </p:blipFill>
        <p:spPr>
          <a:xfrm>
            <a:off x="7022574" y="3508280"/>
            <a:ext cx="4461426" cy="2594503"/>
          </a:xfrm>
          <a:prstGeom prst="rect">
            <a:avLst/>
          </a:prstGeom>
        </p:spPr>
      </p:pic>
    </p:spTree>
    <p:extLst>
      <p:ext uri="{BB962C8B-B14F-4D97-AF65-F5344CB8AC3E}">
        <p14:creationId xmlns:p14="http://schemas.microsoft.com/office/powerpoint/2010/main" val="2035283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9B642-9DD0-C8CD-307B-76EB7F873ED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747A71-0045-40B9-FCE7-BEEF18C4242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113</a:t>
            </a:fld>
            <a:endParaRPr lang="en-AU"/>
          </a:p>
        </p:txBody>
      </p:sp>
      <p:sp>
        <p:nvSpPr>
          <p:cNvPr id="6" name="Title 5">
            <a:extLst>
              <a:ext uri="{FF2B5EF4-FFF2-40B4-BE49-F238E27FC236}">
                <a16:creationId xmlns:a16="http://schemas.microsoft.com/office/drawing/2014/main" id="{3357C9ED-8293-1AE2-434C-156E088A6529}"/>
              </a:ext>
            </a:extLst>
          </p:cNvPr>
          <p:cNvSpPr>
            <a:spLocks noGrp="1"/>
          </p:cNvSpPr>
          <p:nvPr>
            <p:ph type="title"/>
          </p:nvPr>
        </p:nvSpPr>
        <p:spPr/>
        <p:txBody>
          <a:bodyPr/>
          <a:lstStyle/>
          <a:p>
            <a:r>
              <a:rPr lang="en-AU"/>
              <a:t>2.4 Air quality in Newcastle (2 of 2)</a:t>
            </a:r>
          </a:p>
        </p:txBody>
      </p:sp>
      <p:sp>
        <p:nvSpPr>
          <p:cNvPr id="7" name="Text Placeholder 6">
            <a:extLst>
              <a:ext uri="{FF2B5EF4-FFF2-40B4-BE49-F238E27FC236}">
                <a16:creationId xmlns:a16="http://schemas.microsoft.com/office/drawing/2014/main" id="{7929ECD7-09BA-53C1-ADA5-574683B36121}"/>
              </a:ext>
            </a:extLst>
          </p:cNvPr>
          <p:cNvSpPr>
            <a:spLocks noGrp="1"/>
          </p:cNvSpPr>
          <p:nvPr>
            <p:ph type="body" sz="quarter" idx="18"/>
          </p:nvPr>
        </p:nvSpPr>
        <p:spPr>
          <a:xfrm>
            <a:off x="354000" y="1100763"/>
            <a:ext cx="11484000" cy="310015"/>
          </a:xfrm>
        </p:spPr>
        <p:txBody>
          <a:bodyPr/>
          <a:lstStyle/>
          <a:p>
            <a:r>
              <a:rPr lang="en-AU"/>
              <a:t>Abbreviations, units and symbols</a:t>
            </a:r>
          </a:p>
        </p:txBody>
      </p:sp>
      <p:graphicFrame>
        <p:nvGraphicFramePr>
          <p:cNvPr id="3" name="Table 2" descr="Table showing the abbreviations, units and symbols used in column headings of the 2.2 Testing questions – activity workbook.">
            <a:extLst>
              <a:ext uri="{FF2B5EF4-FFF2-40B4-BE49-F238E27FC236}">
                <a16:creationId xmlns:a16="http://schemas.microsoft.com/office/drawing/2014/main" id="{BCF90190-E24C-428F-D550-763948DB1B43}"/>
              </a:ext>
            </a:extLst>
          </p:cNvPr>
          <p:cNvGraphicFramePr>
            <a:graphicFrameLocks noGrp="1"/>
          </p:cNvGraphicFramePr>
          <p:nvPr/>
        </p:nvGraphicFramePr>
        <p:xfrm>
          <a:off x="354000" y="1952929"/>
          <a:ext cx="5222240" cy="4069080"/>
        </p:xfrm>
        <a:graphic>
          <a:graphicData uri="http://schemas.openxmlformats.org/drawingml/2006/table">
            <a:tbl>
              <a:tblPr firstRow="1" firstCol="1" bandRow="1">
                <a:tableStyleId>{69012ECD-51FC-41F1-AA8D-1B2483CD663E}</a:tableStyleId>
              </a:tblPr>
              <a:tblGrid>
                <a:gridCol w="2611120">
                  <a:extLst>
                    <a:ext uri="{9D8B030D-6E8A-4147-A177-3AD203B41FA5}">
                      <a16:colId xmlns:a16="http://schemas.microsoft.com/office/drawing/2014/main" val="3657158895"/>
                    </a:ext>
                  </a:extLst>
                </a:gridCol>
                <a:gridCol w="2611120">
                  <a:extLst>
                    <a:ext uri="{9D8B030D-6E8A-4147-A177-3AD203B41FA5}">
                      <a16:colId xmlns:a16="http://schemas.microsoft.com/office/drawing/2014/main" val="603678742"/>
                    </a:ext>
                  </a:extLst>
                </a:gridCol>
              </a:tblGrid>
              <a:tr h="657877">
                <a:tc>
                  <a:txBody>
                    <a:bodyPr/>
                    <a:lstStyle/>
                    <a:p>
                      <a:pPr>
                        <a:lnSpc>
                          <a:spcPct val="150000"/>
                        </a:lnSpc>
                        <a:spcBef>
                          <a:spcPts val="1200"/>
                        </a:spcBef>
                        <a:spcAft>
                          <a:spcPts val="800"/>
                        </a:spcAft>
                        <a:buNone/>
                      </a:pPr>
                      <a:r>
                        <a:rPr lang="en-AU" sz="1800">
                          <a:effectLst/>
                        </a:rPr>
                        <a:t>Abbreviation, unit or chemical symbol</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Name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132999"/>
                  </a:ext>
                </a:extLst>
              </a:tr>
              <a:tr h="316544">
                <a:tc>
                  <a:txBody>
                    <a:bodyPr/>
                    <a:lstStyle/>
                    <a:p>
                      <a:pPr>
                        <a:lnSpc>
                          <a:spcPct val="150000"/>
                        </a:lnSpc>
                        <a:spcBef>
                          <a:spcPts val="1200"/>
                        </a:spcBef>
                        <a:spcAft>
                          <a:spcPts val="800"/>
                        </a:spcAft>
                        <a:buNone/>
                      </a:pPr>
                      <a:r>
                        <a:rPr lang="en-AU" sz="1800">
                          <a:effectLst/>
                        </a:rPr>
                        <a:t>(NH</a:t>
                      </a:r>
                      <a:r>
                        <a:rPr lang="en-AU" sz="1800" baseline="-25000">
                          <a:effectLst/>
                        </a:rPr>
                        <a:t>4</a:t>
                      </a:r>
                      <a:r>
                        <a:rPr lang="en-AU" sz="1800">
                          <a:effectLst/>
                        </a:rPr>
                        <a:t>)</a:t>
                      </a:r>
                      <a:r>
                        <a:rPr lang="en-AU" sz="1800" baseline="-25000">
                          <a:effectLst/>
                        </a:rPr>
                        <a:t>2</a:t>
                      </a:r>
                      <a:r>
                        <a:rPr lang="en-AU" sz="1800">
                          <a:effectLst/>
                        </a:rPr>
                        <a:t>SO</a:t>
                      </a:r>
                      <a:r>
                        <a:rPr lang="en-AU" sz="1800" baseline="-25000">
                          <a:effectLst/>
                        </a:rPr>
                        <a:t>4</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ammonium sulfate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5685579"/>
                  </a:ext>
                </a:extLst>
              </a:tr>
              <a:tr h="657877">
                <a:tc>
                  <a:txBody>
                    <a:bodyPr/>
                    <a:lstStyle/>
                    <a:p>
                      <a:pPr>
                        <a:lnSpc>
                          <a:spcPct val="150000"/>
                        </a:lnSpc>
                        <a:spcBef>
                          <a:spcPts val="1200"/>
                        </a:spcBef>
                        <a:spcAft>
                          <a:spcPts val="800"/>
                        </a:spcAft>
                        <a:buNone/>
                      </a:pPr>
                      <a:r>
                        <a:rPr lang="en-AU" sz="1800">
                          <a:effectLst/>
                        </a:rPr>
                        <a:t>OMH</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organic matter from hydrogen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1441210"/>
                  </a:ext>
                </a:extLst>
              </a:tr>
              <a:tr h="316544">
                <a:tc>
                  <a:txBody>
                    <a:bodyPr/>
                    <a:lstStyle/>
                    <a:p>
                      <a:pPr>
                        <a:lnSpc>
                          <a:spcPct val="150000"/>
                        </a:lnSpc>
                        <a:spcBef>
                          <a:spcPts val="1200"/>
                        </a:spcBef>
                        <a:spcAft>
                          <a:spcPts val="800"/>
                        </a:spcAft>
                        <a:buNone/>
                      </a:pPr>
                      <a:r>
                        <a:rPr lang="en-AU" sz="1800">
                          <a:effectLst/>
                        </a:rPr>
                        <a:t>BC</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black carbon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9866344"/>
                  </a:ext>
                </a:extLst>
              </a:tr>
              <a:tr h="316544">
                <a:tc>
                  <a:txBody>
                    <a:bodyPr/>
                    <a:lstStyle/>
                    <a:p>
                      <a:pPr>
                        <a:lnSpc>
                          <a:spcPct val="150000"/>
                        </a:lnSpc>
                        <a:spcBef>
                          <a:spcPts val="1200"/>
                        </a:spcBef>
                        <a:spcAft>
                          <a:spcPts val="800"/>
                        </a:spcAft>
                        <a:buNone/>
                      </a:pPr>
                      <a:r>
                        <a:rPr lang="en-AU" sz="1800">
                          <a:effectLst/>
                        </a:rPr>
                        <a:t>H</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hydrogen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1520668"/>
                  </a:ext>
                </a:extLst>
              </a:tr>
              <a:tr h="316544">
                <a:tc>
                  <a:txBody>
                    <a:bodyPr/>
                    <a:lstStyle/>
                    <a:p>
                      <a:pPr>
                        <a:lnSpc>
                          <a:spcPct val="150000"/>
                        </a:lnSpc>
                        <a:spcBef>
                          <a:spcPts val="1200"/>
                        </a:spcBef>
                        <a:spcAft>
                          <a:spcPts val="800"/>
                        </a:spcAft>
                        <a:buNone/>
                      </a:pPr>
                      <a:r>
                        <a:rPr lang="en-AU" sz="1800">
                          <a:effectLst/>
                        </a:rPr>
                        <a:t>Na</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sodium</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9553969"/>
                  </a:ext>
                </a:extLst>
              </a:tr>
              <a:tr h="316544">
                <a:tc>
                  <a:txBody>
                    <a:bodyPr/>
                    <a:lstStyle/>
                    <a:p>
                      <a:pPr>
                        <a:lnSpc>
                          <a:spcPct val="150000"/>
                        </a:lnSpc>
                        <a:spcBef>
                          <a:spcPts val="1200"/>
                        </a:spcBef>
                        <a:spcAft>
                          <a:spcPts val="800"/>
                        </a:spcAft>
                        <a:buNone/>
                      </a:pPr>
                      <a:r>
                        <a:rPr lang="en-AU" sz="1800">
                          <a:effectLst/>
                        </a:rPr>
                        <a:t>Al</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aluminium</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1635528"/>
                  </a:ext>
                </a:extLst>
              </a:tr>
              <a:tr h="316544">
                <a:tc>
                  <a:txBody>
                    <a:bodyPr/>
                    <a:lstStyle/>
                    <a:p>
                      <a:pPr>
                        <a:lnSpc>
                          <a:spcPct val="150000"/>
                        </a:lnSpc>
                        <a:spcBef>
                          <a:spcPts val="1200"/>
                        </a:spcBef>
                        <a:spcAft>
                          <a:spcPts val="800"/>
                        </a:spcAft>
                        <a:buNone/>
                      </a:pPr>
                      <a:r>
                        <a:rPr lang="en-AU" sz="1800">
                          <a:effectLst/>
                        </a:rPr>
                        <a:t>Si</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silicon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1907431"/>
                  </a:ext>
                </a:extLst>
              </a:tr>
              <a:tr h="316544">
                <a:tc>
                  <a:txBody>
                    <a:bodyPr/>
                    <a:lstStyle/>
                    <a:p>
                      <a:pPr>
                        <a:lnSpc>
                          <a:spcPct val="150000"/>
                        </a:lnSpc>
                        <a:spcBef>
                          <a:spcPts val="1200"/>
                        </a:spcBef>
                        <a:spcAft>
                          <a:spcPts val="800"/>
                        </a:spcAft>
                        <a:buNone/>
                      </a:pPr>
                      <a:r>
                        <a:rPr lang="en-AU" sz="1800">
                          <a:effectLst/>
                        </a:rPr>
                        <a:t>S</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dirty="0" err="1">
                          <a:effectLst/>
                        </a:rPr>
                        <a:t>sulfur</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7914591"/>
                  </a:ext>
                </a:extLst>
              </a:tr>
            </a:tbl>
          </a:graphicData>
        </a:graphic>
      </p:graphicFrame>
      <p:graphicFrame>
        <p:nvGraphicFramePr>
          <p:cNvPr id="4" name="Table 3" descr="Table showing the abbreviations, units and symbols used in column headings of the 2.2 Testing questions – activity workbook.">
            <a:extLst>
              <a:ext uri="{FF2B5EF4-FFF2-40B4-BE49-F238E27FC236}">
                <a16:creationId xmlns:a16="http://schemas.microsoft.com/office/drawing/2014/main" id="{F2704369-BFC7-4636-E55D-BE68AE45D354}"/>
              </a:ext>
            </a:extLst>
          </p:cNvPr>
          <p:cNvGraphicFramePr>
            <a:graphicFrameLocks noGrp="1"/>
          </p:cNvGraphicFramePr>
          <p:nvPr/>
        </p:nvGraphicFramePr>
        <p:xfrm>
          <a:off x="6096000" y="1952929"/>
          <a:ext cx="5222240" cy="4069080"/>
        </p:xfrm>
        <a:graphic>
          <a:graphicData uri="http://schemas.openxmlformats.org/drawingml/2006/table">
            <a:tbl>
              <a:tblPr firstRow="1" firstCol="1" bandRow="1">
                <a:tableStyleId>{69012ECD-51FC-41F1-AA8D-1B2483CD663E}</a:tableStyleId>
              </a:tblPr>
              <a:tblGrid>
                <a:gridCol w="2644140">
                  <a:extLst>
                    <a:ext uri="{9D8B030D-6E8A-4147-A177-3AD203B41FA5}">
                      <a16:colId xmlns:a16="http://schemas.microsoft.com/office/drawing/2014/main" val="3657158895"/>
                    </a:ext>
                  </a:extLst>
                </a:gridCol>
                <a:gridCol w="2578100">
                  <a:extLst>
                    <a:ext uri="{9D8B030D-6E8A-4147-A177-3AD203B41FA5}">
                      <a16:colId xmlns:a16="http://schemas.microsoft.com/office/drawing/2014/main" val="603678742"/>
                    </a:ext>
                  </a:extLst>
                </a:gridCol>
              </a:tblGrid>
              <a:tr h="657877">
                <a:tc>
                  <a:txBody>
                    <a:bodyPr/>
                    <a:lstStyle/>
                    <a:p>
                      <a:pPr>
                        <a:lnSpc>
                          <a:spcPct val="150000"/>
                        </a:lnSpc>
                        <a:spcBef>
                          <a:spcPts val="1200"/>
                        </a:spcBef>
                        <a:spcAft>
                          <a:spcPts val="800"/>
                        </a:spcAft>
                        <a:buNone/>
                      </a:pPr>
                      <a:r>
                        <a:rPr lang="en-AU" sz="1800">
                          <a:effectLst/>
                        </a:rPr>
                        <a:t>Abbreviation, unit or chemical symbol</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Name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9132999"/>
                  </a:ext>
                </a:extLst>
              </a:tr>
              <a:tr h="316544">
                <a:tc>
                  <a:txBody>
                    <a:bodyPr/>
                    <a:lstStyle/>
                    <a:p>
                      <a:pPr>
                        <a:lnSpc>
                          <a:spcPct val="150000"/>
                        </a:lnSpc>
                        <a:spcBef>
                          <a:spcPts val="1200"/>
                        </a:spcBef>
                        <a:spcAft>
                          <a:spcPts val="800"/>
                        </a:spcAft>
                        <a:buNone/>
                      </a:pPr>
                      <a:r>
                        <a:rPr lang="en-AU" sz="1800">
                          <a:effectLst/>
                        </a:rPr>
                        <a:t>K</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potassium</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9214756"/>
                  </a:ext>
                </a:extLst>
              </a:tr>
              <a:tr h="316544">
                <a:tc>
                  <a:txBody>
                    <a:bodyPr/>
                    <a:lstStyle/>
                    <a:p>
                      <a:pPr>
                        <a:lnSpc>
                          <a:spcPct val="150000"/>
                        </a:lnSpc>
                        <a:spcBef>
                          <a:spcPts val="1200"/>
                        </a:spcBef>
                        <a:spcAft>
                          <a:spcPts val="800"/>
                        </a:spcAft>
                        <a:buNone/>
                      </a:pPr>
                      <a:r>
                        <a:rPr lang="en-AU" sz="1800">
                          <a:effectLst/>
                        </a:rPr>
                        <a:t>Ca</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calcium</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84987971"/>
                  </a:ext>
                </a:extLst>
              </a:tr>
              <a:tr h="316544">
                <a:tc>
                  <a:txBody>
                    <a:bodyPr/>
                    <a:lstStyle/>
                    <a:p>
                      <a:pPr>
                        <a:lnSpc>
                          <a:spcPct val="150000"/>
                        </a:lnSpc>
                        <a:spcBef>
                          <a:spcPts val="1200"/>
                        </a:spcBef>
                        <a:spcAft>
                          <a:spcPts val="800"/>
                        </a:spcAft>
                        <a:buNone/>
                      </a:pPr>
                      <a:r>
                        <a:rPr lang="en-AU" sz="1800">
                          <a:effectLst/>
                        </a:rPr>
                        <a:t>Ti</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titanium</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9478023"/>
                  </a:ext>
                </a:extLst>
              </a:tr>
              <a:tr h="316544">
                <a:tc>
                  <a:txBody>
                    <a:bodyPr/>
                    <a:lstStyle/>
                    <a:p>
                      <a:pPr>
                        <a:lnSpc>
                          <a:spcPct val="150000"/>
                        </a:lnSpc>
                        <a:spcBef>
                          <a:spcPts val="1200"/>
                        </a:spcBef>
                        <a:spcAft>
                          <a:spcPts val="800"/>
                        </a:spcAft>
                        <a:buNone/>
                      </a:pPr>
                      <a:r>
                        <a:rPr lang="en-AU" sz="1800">
                          <a:effectLst/>
                        </a:rPr>
                        <a:t>Mn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manganese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7261678"/>
                  </a:ext>
                </a:extLst>
              </a:tr>
              <a:tr h="316544">
                <a:tc>
                  <a:txBody>
                    <a:bodyPr/>
                    <a:lstStyle/>
                    <a:p>
                      <a:pPr>
                        <a:lnSpc>
                          <a:spcPct val="150000"/>
                        </a:lnSpc>
                        <a:spcBef>
                          <a:spcPts val="1200"/>
                        </a:spcBef>
                        <a:spcAft>
                          <a:spcPts val="800"/>
                        </a:spcAft>
                        <a:buNone/>
                      </a:pPr>
                      <a:r>
                        <a:rPr lang="en-AU" sz="1800">
                          <a:effectLst/>
                        </a:rPr>
                        <a:t>Fe</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iron</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1687663"/>
                  </a:ext>
                </a:extLst>
              </a:tr>
              <a:tr h="316544">
                <a:tc>
                  <a:txBody>
                    <a:bodyPr/>
                    <a:lstStyle/>
                    <a:p>
                      <a:pPr>
                        <a:lnSpc>
                          <a:spcPct val="150000"/>
                        </a:lnSpc>
                        <a:spcBef>
                          <a:spcPts val="1200"/>
                        </a:spcBef>
                        <a:spcAft>
                          <a:spcPts val="800"/>
                        </a:spcAft>
                        <a:buNone/>
                      </a:pPr>
                      <a:r>
                        <a:rPr lang="en-AU" sz="1800" dirty="0">
                          <a:effectLst/>
                        </a:rPr>
                        <a:t>Zn</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zinc</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7414275"/>
                  </a:ext>
                </a:extLst>
              </a:tr>
              <a:tr h="316544">
                <a:tc>
                  <a:txBody>
                    <a:bodyPr/>
                    <a:lstStyle/>
                    <a:p>
                      <a:pPr>
                        <a:lnSpc>
                          <a:spcPct val="150000"/>
                        </a:lnSpc>
                        <a:spcBef>
                          <a:spcPts val="1200"/>
                        </a:spcBef>
                        <a:spcAft>
                          <a:spcPts val="800"/>
                        </a:spcAft>
                        <a:buNone/>
                      </a:pPr>
                      <a:r>
                        <a:rPr lang="en-AU" sz="1800">
                          <a:effectLst/>
                        </a:rPr>
                        <a:t>Pb</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a:effectLst/>
                        </a:rPr>
                        <a:t>lead</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3278006"/>
                  </a:ext>
                </a:extLst>
              </a:tr>
              <a:tr h="657877">
                <a:tc>
                  <a:txBody>
                    <a:bodyPr/>
                    <a:lstStyle/>
                    <a:p>
                      <a:pPr>
                        <a:lnSpc>
                          <a:spcPct val="150000"/>
                        </a:lnSpc>
                        <a:spcBef>
                          <a:spcPts val="1200"/>
                        </a:spcBef>
                        <a:spcAft>
                          <a:spcPts val="800"/>
                        </a:spcAft>
                        <a:buNone/>
                      </a:pPr>
                      <a:r>
                        <a:rPr lang="en-AU" sz="1800">
                          <a:effectLst/>
                        </a:rPr>
                        <a:t>ng/m</a:t>
                      </a:r>
                      <a:r>
                        <a:rPr lang="en-AU" sz="1800" baseline="30000">
                          <a:effectLst/>
                        </a:rPr>
                        <a:t>3</a:t>
                      </a:r>
                      <a:endParaRPr lang="en-AU"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spcBef>
                          <a:spcPts val="1200"/>
                        </a:spcBef>
                        <a:spcAft>
                          <a:spcPts val="800"/>
                        </a:spcAft>
                        <a:buNone/>
                      </a:pPr>
                      <a:r>
                        <a:rPr lang="en-AU" sz="1800" dirty="0">
                          <a:effectLst/>
                        </a:rPr>
                        <a:t>nanograms per cubic metre</a:t>
                      </a:r>
                      <a:endParaRPr lang="en-AU"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5376943"/>
                  </a:ext>
                </a:extLst>
              </a:tr>
            </a:tbl>
          </a:graphicData>
        </a:graphic>
      </p:graphicFrame>
    </p:spTree>
    <p:extLst>
      <p:ext uri="{BB962C8B-B14F-4D97-AF65-F5344CB8AC3E}">
        <p14:creationId xmlns:p14="http://schemas.microsoft.com/office/powerpoint/2010/main" val="384695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114D8-F4A0-4834-DF57-45C7F36626D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8D0D08-0D9E-2F50-5917-EC222F5E415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114</a:t>
            </a:fld>
            <a:endParaRPr lang="en-AU"/>
          </a:p>
        </p:txBody>
      </p:sp>
      <p:sp>
        <p:nvSpPr>
          <p:cNvPr id="5" name="Title 4">
            <a:extLst>
              <a:ext uri="{FF2B5EF4-FFF2-40B4-BE49-F238E27FC236}">
                <a16:creationId xmlns:a16="http://schemas.microsoft.com/office/drawing/2014/main" id="{D16FCCB5-84DE-3715-57C2-729EFC9725A1}"/>
              </a:ext>
            </a:extLst>
          </p:cNvPr>
          <p:cNvSpPr>
            <a:spLocks noGrp="1"/>
          </p:cNvSpPr>
          <p:nvPr>
            <p:ph type="title"/>
          </p:nvPr>
        </p:nvSpPr>
        <p:spPr/>
        <p:txBody>
          <a:bodyPr/>
          <a:lstStyle/>
          <a:p>
            <a:r>
              <a:rPr lang="en-AU">
                <a:cs typeface="Arial"/>
              </a:rPr>
              <a:t>2.5 Correlation and causation</a:t>
            </a:r>
          </a:p>
        </p:txBody>
      </p:sp>
      <p:sp>
        <p:nvSpPr>
          <p:cNvPr id="6" name="Text Placeholder 5">
            <a:extLst>
              <a:ext uri="{FF2B5EF4-FFF2-40B4-BE49-F238E27FC236}">
                <a16:creationId xmlns:a16="http://schemas.microsoft.com/office/drawing/2014/main" id="{79BFAF42-541F-63D6-BC12-2BA82BECC10C}"/>
              </a:ext>
            </a:extLst>
          </p:cNvPr>
          <p:cNvSpPr>
            <a:spLocks noGrp="1"/>
          </p:cNvSpPr>
          <p:nvPr>
            <p:ph type="body" sz="quarter" idx="18"/>
          </p:nvPr>
        </p:nvSpPr>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1B1C80B1-8195-985C-9C39-7D1792A68D75}"/>
              </a:ext>
            </a:extLst>
          </p:cNvPr>
          <p:cNvGraphicFramePr>
            <a:graphicFrameLocks noGrp="1"/>
          </p:cNvGraphicFramePr>
          <p:nvPr/>
        </p:nvGraphicFramePr>
        <p:xfrm>
          <a:off x="443125" y="1662659"/>
          <a:ext cx="11280459" cy="4291893"/>
        </p:xfrm>
        <a:graphic>
          <a:graphicData uri="http://schemas.openxmlformats.org/drawingml/2006/table">
            <a:tbl>
              <a:tblPr firstRow="1">
                <a:tableStyleId>{B301B821-A1FF-4177-AEE7-76D212191A09}</a:tableStyleId>
              </a:tblPr>
              <a:tblGrid>
                <a:gridCol w="3945995">
                  <a:extLst>
                    <a:ext uri="{9D8B030D-6E8A-4147-A177-3AD203B41FA5}">
                      <a16:colId xmlns:a16="http://schemas.microsoft.com/office/drawing/2014/main" val="3623447875"/>
                    </a:ext>
                  </a:extLst>
                </a:gridCol>
                <a:gridCol w="7334464">
                  <a:extLst>
                    <a:ext uri="{9D8B030D-6E8A-4147-A177-3AD203B41FA5}">
                      <a16:colId xmlns:a16="http://schemas.microsoft.com/office/drawing/2014/main" val="3573327086"/>
                    </a:ext>
                  </a:extLst>
                </a:gridCol>
              </a:tblGrid>
              <a:tr h="370133">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083194">
                <a:tc>
                  <a:txBody>
                    <a:bodyPr/>
                    <a:lstStyle/>
                    <a:p>
                      <a:pPr marL="285750" indent="-285750">
                        <a:lnSpc>
                          <a:spcPct val="150000"/>
                        </a:lnSpc>
                        <a:spcBef>
                          <a:spcPts val="1200"/>
                        </a:spcBef>
                        <a:spcAft>
                          <a:spcPts val="600"/>
                        </a:spcAft>
                        <a:buFont typeface="Arial" panose="020B0604020202020204" pitchFamily="34" charset="0"/>
                        <a:buChar char="•"/>
                      </a:pPr>
                      <a:r>
                        <a:rPr lang="en-AU" sz="1800">
                          <a:effectLst/>
                          <a:latin typeface="Arial" panose="020B0604020202020204" pitchFamily="34" charset="0"/>
                          <a:ea typeface="Aptos" panose="020B0004020202020204" pitchFamily="34" charset="0"/>
                        </a:rPr>
                        <a:t>to explain how data is used to investigate questions and claims</a:t>
                      </a:r>
                    </a:p>
                    <a:p>
                      <a:pPr marL="0" indent="0">
                        <a:lnSpc>
                          <a:spcPct val="150000"/>
                        </a:lnSpc>
                        <a:spcBef>
                          <a:spcPts val="1200"/>
                        </a:spcBef>
                        <a:spcAft>
                          <a:spcPts val="600"/>
                        </a:spcAft>
                        <a:buFont typeface="Arial" panose="020B0604020202020204" pitchFamily="34" charset="0"/>
                        <a:buNone/>
                      </a:pPr>
                      <a:endParaRPr lang="en-AU" sz="180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explain the difference between correlation and causation</a:t>
                      </a:r>
                    </a:p>
                    <a:p>
                      <a:pPr marL="285750" indent="-285750">
                        <a:lnSpc>
                          <a:spcPct val="150000"/>
                        </a:lnSpc>
                        <a:buFont typeface="Arial" panose="020B0604020202020204" pitchFamily="34" charset="0"/>
                        <a:buChar char="•"/>
                      </a:pPr>
                      <a:r>
                        <a:rPr lang="en-AU" sz="1800">
                          <a:latin typeface="Arial" panose="020B0604020202020204" pitchFamily="34" charset="0"/>
                          <a:cs typeface="Arial" panose="020B0604020202020204" pitchFamily="34" charset="0"/>
                        </a:rPr>
                        <a:t>outline the condition that must be met to determine causation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58950346"/>
                  </a:ext>
                </a:extLst>
              </a:tr>
              <a:tr h="238647">
                <a:tc>
                  <a:txBody>
                    <a:bodyPr/>
                    <a:lstStyle/>
                    <a:p>
                      <a:pPr marL="28575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Aptos" panose="020B0004020202020204" pitchFamily="34" charset="0"/>
                        </a:rPr>
                        <a:t>to analyse data from investigations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patterns in a dataset</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instances of positive, negative and no correlation in a dataset</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use data to draw conclusions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suggest improvement to an investigation that would improve the quality of a conclusion.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930822"/>
                  </a:ext>
                </a:extLst>
              </a:tr>
            </a:tbl>
          </a:graphicData>
        </a:graphic>
      </p:graphicFrame>
    </p:spTree>
    <p:extLst>
      <p:ext uri="{BB962C8B-B14F-4D97-AF65-F5344CB8AC3E}">
        <p14:creationId xmlns:p14="http://schemas.microsoft.com/office/powerpoint/2010/main" val="4987368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A28FEC-6F68-1DC0-11D9-27C77E1DA9E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115</a:t>
            </a:fld>
            <a:endParaRPr lang="en-AU"/>
          </a:p>
        </p:txBody>
      </p:sp>
      <p:sp>
        <p:nvSpPr>
          <p:cNvPr id="3" name="Title 2">
            <a:extLst>
              <a:ext uri="{FF2B5EF4-FFF2-40B4-BE49-F238E27FC236}">
                <a16:creationId xmlns:a16="http://schemas.microsoft.com/office/drawing/2014/main" id="{1771C2E2-775C-79A7-6900-CA52316CD65D}"/>
              </a:ext>
            </a:extLst>
          </p:cNvPr>
          <p:cNvSpPr>
            <a:spLocks noGrp="1"/>
          </p:cNvSpPr>
          <p:nvPr>
            <p:ph type="title"/>
          </p:nvPr>
        </p:nvSpPr>
        <p:spPr/>
        <p:txBody>
          <a:bodyPr/>
          <a:lstStyle/>
          <a:p>
            <a:r>
              <a:rPr lang="en-AU"/>
              <a:t>2.5 Correlation</a:t>
            </a:r>
          </a:p>
        </p:txBody>
      </p:sp>
      <p:sp>
        <p:nvSpPr>
          <p:cNvPr id="5" name="Content Placeholder 4">
            <a:extLst>
              <a:ext uri="{FF2B5EF4-FFF2-40B4-BE49-F238E27FC236}">
                <a16:creationId xmlns:a16="http://schemas.microsoft.com/office/drawing/2014/main" id="{AB883577-50A5-A3B7-FAE7-9A398E723C50}"/>
              </a:ext>
            </a:extLst>
          </p:cNvPr>
          <p:cNvSpPr>
            <a:spLocks noGrp="1"/>
          </p:cNvSpPr>
          <p:nvPr>
            <p:ph sz="quarter" idx="19"/>
          </p:nvPr>
        </p:nvSpPr>
        <p:spPr>
          <a:xfrm>
            <a:off x="360363" y="1275605"/>
            <a:ext cx="1925637" cy="3331837"/>
          </a:xfrm>
        </p:spPr>
        <p:txBody>
          <a:bodyPr/>
          <a:lstStyle/>
          <a:p>
            <a:r>
              <a:rPr lang="en-AU" sz="1800"/>
              <a:t>Correlation shows that two variables are connected in some way, but it does not mean one is responsible for the change in the other.</a:t>
            </a:r>
          </a:p>
          <a:p>
            <a:endParaRPr lang="en-AU" sz="1800"/>
          </a:p>
        </p:txBody>
      </p:sp>
      <p:graphicFrame>
        <p:nvGraphicFramePr>
          <p:cNvPr id="9" name="Chart 8" descr="A line graph showing the increase in beach visits and sunglasses sales over the course of the year,">
            <a:extLst>
              <a:ext uri="{FF2B5EF4-FFF2-40B4-BE49-F238E27FC236}">
                <a16:creationId xmlns:a16="http://schemas.microsoft.com/office/drawing/2014/main" id="{2A1DE0DD-D953-65B5-11B9-CF2852B8F57D}"/>
              </a:ext>
            </a:extLst>
          </p:cNvPr>
          <p:cNvGraphicFramePr>
            <a:graphicFrameLocks/>
          </p:cNvGraphicFramePr>
          <p:nvPr>
            <p:extLst>
              <p:ext uri="{D42A27DB-BD31-4B8C-83A1-F6EECF244321}">
                <p14:modId xmlns:p14="http://schemas.microsoft.com/office/powerpoint/2010/main" val="1263400862"/>
              </p:ext>
            </p:extLst>
          </p:nvPr>
        </p:nvGraphicFramePr>
        <p:xfrm>
          <a:off x="2437348" y="1177652"/>
          <a:ext cx="9545637" cy="50662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15557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B04F-1901-1374-A798-C2A0682E6C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237551-5312-F186-8BBD-F9CF6F4970A8}"/>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116</a:t>
            </a:fld>
            <a:endParaRPr lang="en-AU"/>
          </a:p>
        </p:txBody>
      </p:sp>
      <p:sp>
        <p:nvSpPr>
          <p:cNvPr id="3" name="Title 2">
            <a:extLst>
              <a:ext uri="{FF2B5EF4-FFF2-40B4-BE49-F238E27FC236}">
                <a16:creationId xmlns:a16="http://schemas.microsoft.com/office/drawing/2014/main" id="{E93B7A79-14BE-0BDB-87F0-D3103928A0A5}"/>
              </a:ext>
            </a:extLst>
          </p:cNvPr>
          <p:cNvSpPr>
            <a:spLocks noGrp="1"/>
          </p:cNvSpPr>
          <p:nvPr>
            <p:ph type="title"/>
          </p:nvPr>
        </p:nvSpPr>
        <p:spPr/>
        <p:txBody>
          <a:bodyPr/>
          <a:lstStyle/>
          <a:p>
            <a:r>
              <a:rPr lang="en-AU"/>
              <a:t>2.5 Causation</a:t>
            </a:r>
          </a:p>
        </p:txBody>
      </p:sp>
      <p:sp>
        <p:nvSpPr>
          <p:cNvPr id="4" name="Text Placeholder 3">
            <a:extLst>
              <a:ext uri="{FF2B5EF4-FFF2-40B4-BE49-F238E27FC236}">
                <a16:creationId xmlns:a16="http://schemas.microsoft.com/office/drawing/2014/main" id="{D3B263D0-1D09-15EE-782A-0DA72409225B}"/>
              </a:ext>
            </a:extLst>
          </p:cNvPr>
          <p:cNvSpPr>
            <a:spLocks noGrp="1"/>
          </p:cNvSpPr>
          <p:nvPr>
            <p:ph type="body" sz="quarter" idx="17"/>
          </p:nvPr>
        </p:nvSpPr>
        <p:spPr>
          <a:xfrm>
            <a:off x="354000" y="1226167"/>
            <a:ext cx="11484000" cy="687694"/>
          </a:xfrm>
        </p:spPr>
        <p:txBody>
          <a:bodyPr/>
          <a:lstStyle/>
          <a:p>
            <a:r>
              <a:rPr lang="en-AU" sz="1800" dirty="0"/>
              <a:t>Causation is when a change in one variable causes a change in another variable.</a:t>
            </a:r>
          </a:p>
          <a:p>
            <a:endParaRPr lang="en-AU" sz="1800" dirty="0"/>
          </a:p>
        </p:txBody>
      </p:sp>
      <p:graphicFrame>
        <p:nvGraphicFramePr>
          <p:cNvPr id="9" name="Chart 8" descr="A graph showing the changes in heart rate in relation to time spent exercising.">
            <a:extLst>
              <a:ext uri="{FF2B5EF4-FFF2-40B4-BE49-F238E27FC236}">
                <a16:creationId xmlns:a16="http://schemas.microsoft.com/office/drawing/2014/main" id="{F8419325-E319-42BD-8FBC-C423ADF3E6A1}"/>
              </a:ext>
            </a:extLst>
          </p:cNvPr>
          <p:cNvGraphicFramePr>
            <a:graphicFrameLocks/>
          </p:cNvGraphicFramePr>
          <p:nvPr>
            <p:extLst>
              <p:ext uri="{D42A27DB-BD31-4B8C-83A1-F6EECF244321}">
                <p14:modId xmlns:p14="http://schemas.microsoft.com/office/powerpoint/2010/main" val="1670501519"/>
              </p:ext>
            </p:extLst>
          </p:nvPr>
        </p:nvGraphicFramePr>
        <p:xfrm>
          <a:off x="2124635" y="1981473"/>
          <a:ext cx="7942729" cy="44669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9648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0ECB93-EC59-07C8-0D80-1F52A484E66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117</a:t>
            </a:fld>
            <a:endParaRPr lang="en-AU"/>
          </a:p>
        </p:txBody>
      </p:sp>
      <p:sp>
        <p:nvSpPr>
          <p:cNvPr id="6" name="Title 5">
            <a:extLst>
              <a:ext uri="{FF2B5EF4-FFF2-40B4-BE49-F238E27FC236}">
                <a16:creationId xmlns:a16="http://schemas.microsoft.com/office/drawing/2014/main" id="{DF9769CA-C985-8BE3-29B6-3840ACF4F3E6}"/>
              </a:ext>
            </a:extLst>
          </p:cNvPr>
          <p:cNvSpPr>
            <a:spLocks noGrp="1"/>
          </p:cNvSpPr>
          <p:nvPr>
            <p:ph type="title"/>
          </p:nvPr>
        </p:nvSpPr>
        <p:spPr/>
        <p:txBody>
          <a:bodyPr/>
          <a:lstStyle/>
          <a:p>
            <a:r>
              <a:rPr lang="en-AU"/>
              <a:t>2.5 Correlation coefficient (1 of 3)</a:t>
            </a:r>
          </a:p>
        </p:txBody>
      </p:sp>
      <p:sp>
        <p:nvSpPr>
          <p:cNvPr id="8" name="Text Placeholder 7">
            <a:extLst>
              <a:ext uri="{FF2B5EF4-FFF2-40B4-BE49-F238E27FC236}">
                <a16:creationId xmlns:a16="http://schemas.microsoft.com/office/drawing/2014/main" id="{ED348F79-8470-F26A-0499-F1F20C2CCD85}"/>
              </a:ext>
            </a:extLst>
          </p:cNvPr>
          <p:cNvSpPr>
            <a:spLocks noGrp="1"/>
          </p:cNvSpPr>
          <p:nvPr>
            <p:ph type="body" sz="quarter" idx="18"/>
          </p:nvPr>
        </p:nvSpPr>
        <p:spPr/>
        <p:txBody>
          <a:bodyPr/>
          <a:lstStyle/>
          <a:p>
            <a:r>
              <a:rPr lang="en-AU"/>
              <a:t>The r value</a:t>
            </a:r>
          </a:p>
        </p:txBody>
      </p:sp>
      <p:sp>
        <p:nvSpPr>
          <p:cNvPr id="7" name="Text Placeholder 6">
            <a:extLst>
              <a:ext uri="{FF2B5EF4-FFF2-40B4-BE49-F238E27FC236}">
                <a16:creationId xmlns:a16="http://schemas.microsoft.com/office/drawing/2014/main" id="{5E761E6B-AE13-4210-F7F0-706FAA94D6A9}"/>
              </a:ext>
            </a:extLst>
          </p:cNvPr>
          <p:cNvSpPr>
            <a:spLocks noGrp="1"/>
          </p:cNvSpPr>
          <p:nvPr>
            <p:ph type="body" sz="quarter" idx="17"/>
          </p:nvPr>
        </p:nvSpPr>
        <p:spPr>
          <a:xfrm>
            <a:off x="246423" y="1679485"/>
            <a:ext cx="11699153" cy="4515436"/>
          </a:xfrm>
        </p:spPr>
        <p:txBody>
          <a:bodyPr/>
          <a:lstStyle/>
          <a:p>
            <a:pPr marL="342900" indent="-342900">
              <a:buFont typeface="Arial" panose="020B0604020202020204" pitchFamily="34" charset="0"/>
              <a:buChar char="•"/>
            </a:pPr>
            <a:r>
              <a:rPr lang="en-AU" sz="1800" dirty="0"/>
              <a:t>The r value (called the correlation coefficient) is a number that tells us:</a:t>
            </a:r>
          </a:p>
          <a:p>
            <a:pPr marL="702900" lvl="4" indent="-342900"/>
            <a:r>
              <a:rPr lang="en-AU" dirty="0"/>
              <a:t>direction of the relationship (positive or negative)</a:t>
            </a:r>
          </a:p>
          <a:p>
            <a:pPr marL="702900" lvl="4" indent="-342900"/>
            <a:r>
              <a:rPr lang="en-AU" dirty="0"/>
              <a:t>strength of the relationship (weak or strong)</a:t>
            </a:r>
          </a:p>
          <a:p>
            <a:pPr marL="342900" indent="-342900">
              <a:buFont typeface="Arial" panose="020B0604020202020204" pitchFamily="34" charset="0"/>
              <a:buChar char="•"/>
            </a:pPr>
            <a:r>
              <a:rPr lang="en-AU" sz="1800" dirty="0"/>
              <a:t>The coefficient's numerical value ranges from +1.0 to –1.0, which provides an indication of the strength and direction of the relationship.</a:t>
            </a:r>
          </a:p>
          <a:p>
            <a:pPr marL="342900" indent="-342900">
              <a:buFont typeface="Arial" panose="020B0604020202020204" pitchFamily="34" charset="0"/>
              <a:buChar char="•"/>
            </a:pPr>
            <a:r>
              <a:rPr lang="en-AU" sz="1800" dirty="0"/>
              <a:t>Interpreting r values</a:t>
            </a:r>
          </a:p>
          <a:p>
            <a:pPr marL="702900" lvl="4" indent="-342900"/>
            <a:r>
              <a:rPr lang="en-AU" dirty="0"/>
              <a:t>Below 0 (a negative value): indicates a negative relationship between the variables.</a:t>
            </a:r>
          </a:p>
          <a:p>
            <a:pPr marL="702900" lvl="4" indent="-342900"/>
            <a:r>
              <a:rPr lang="en-AU" dirty="0"/>
              <a:t>Above 0 (a positive value): indicates a positive relationship between the variables.</a:t>
            </a:r>
          </a:p>
          <a:p>
            <a:pPr marL="702900" lvl="4" indent="-342900"/>
            <a:r>
              <a:rPr lang="en-AU" dirty="0"/>
              <a:t>Equal to 0 indicates no relationship between the variables.</a:t>
            </a:r>
          </a:p>
          <a:p>
            <a:pPr marL="342900" lvl="3" indent="-342900"/>
            <a:r>
              <a:rPr lang="en-AU" dirty="0"/>
              <a:t>Correlation coefficient is limited in that it only measures a linear relationship</a:t>
            </a:r>
          </a:p>
        </p:txBody>
      </p:sp>
    </p:spTree>
    <p:extLst>
      <p:ext uri="{BB962C8B-B14F-4D97-AF65-F5344CB8AC3E}">
        <p14:creationId xmlns:p14="http://schemas.microsoft.com/office/powerpoint/2010/main" val="68397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8846E-BB1A-88D9-D184-5A4FC157455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7CC939-9ED9-B0AC-28D3-3CB85E5BF8D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118</a:t>
            </a:fld>
            <a:endParaRPr lang="en-AU"/>
          </a:p>
        </p:txBody>
      </p:sp>
      <p:sp>
        <p:nvSpPr>
          <p:cNvPr id="6" name="Title 5">
            <a:extLst>
              <a:ext uri="{FF2B5EF4-FFF2-40B4-BE49-F238E27FC236}">
                <a16:creationId xmlns:a16="http://schemas.microsoft.com/office/drawing/2014/main" id="{CEA8CE92-6419-2460-B573-FE2099337636}"/>
              </a:ext>
            </a:extLst>
          </p:cNvPr>
          <p:cNvSpPr>
            <a:spLocks noGrp="1"/>
          </p:cNvSpPr>
          <p:nvPr>
            <p:ph type="title"/>
          </p:nvPr>
        </p:nvSpPr>
        <p:spPr/>
        <p:txBody>
          <a:bodyPr/>
          <a:lstStyle/>
          <a:p>
            <a:r>
              <a:rPr lang="en-AU"/>
              <a:t>2.5 Correlation coefficient (2 of 3)</a:t>
            </a:r>
          </a:p>
        </p:txBody>
      </p:sp>
      <p:sp>
        <p:nvSpPr>
          <p:cNvPr id="8" name="Text Placeholder 7">
            <a:extLst>
              <a:ext uri="{FF2B5EF4-FFF2-40B4-BE49-F238E27FC236}">
                <a16:creationId xmlns:a16="http://schemas.microsoft.com/office/drawing/2014/main" id="{15C641B4-BA49-14D8-34F7-45EB85237DCD}"/>
              </a:ext>
            </a:extLst>
          </p:cNvPr>
          <p:cNvSpPr>
            <a:spLocks noGrp="1"/>
          </p:cNvSpPr>
          <p:nvPr>
            <p:ph type="body" sz="quarter" idx="18"/>
          </p:nvPr>
        </p:nvSpPr>
        <p:spPr/>
        <p:txBody>
          <a:bodyPr/>
          <a:lstStyle/>
          <a:p>
            <a:r>
              <a:rPr lang="en-AU"/>
              <a:t>Guidelines interpreting the strength of an r value</a:t>
            </a:r>
          </a:p>
        </p:txBody>
      </p:sp>
      <p:graphicFrame>
        <p:nvGraphicFramePr>
          <p:cNvPr id="3" name="Table 2">
            <a:extLst>
              <a:ext uri="{FF2B5EF4-FFF2-40B4-BE49-F238E27FC236}">
                <a16:creationId xmlns:a16="http://schemas.microsoft.com/office/drawing/2014/main" id="{B718F76A-F373-246B-746A-A13FF7D8F2B0}"/>
              </a:ext>
            </a:extLst>
          </p:cNvPr>
          <p:cNvGraphicFramePr>
            <a:graphicFrameLocks noGrp="1"/>
          </p:cNvGraphicFramePr>
          <p:nvPr/>
        </p:nvGraphicFramePr>
        <p:xfrm>
          <a:off x="1297600" y="1754357"/>
          <a:ext cx="9322400" cy="4086936"/>
        </p:xfrm>
        <a:graphic>
          <a:graphicData uri="http://schemas.openxmlformats.org/drawingml/2006/table">
            <a:tbl>
              <a:tblPr firstRow="1" bandRow="1">
                <a:tableStyleId>{69012ECD-51FC-41F1-AA8D-1B2483CD663E}</a:tableStyleId>
              </a:tblPr>
              <a:tblGrid>
                <a:gridCol w="4661200">
                  <a:extLst>
                    <a:ext uri="{9D8B030D-6E8A-4147-A177-3AD203B41FA5}">
                      <a16:colId xmlns:a16="http://schemas.microsoft.com/office/drawing/2014/main" val="3762457987"/>
                    </a:ext>
                  </a:extLst>
                </a:gridCol>
                <a:gridCol w="4661200">
                  <a:extLst>
                    <a:ext uri="{9D8B030D-6E8A-4147-A177-3AD203B41FA5}">
                      <a16:colId xmlns:a16="http://schemas.microsoft.com/office/drawing/2014/main" val="3532431073"/>
                    </a:ext>
                  </a:extLst>
                </a:gridCol>
              </a:tblGrid>
              <a:tr h="583848">
                <a:tc>
                  <a:txBody>
                    <a:bodyPr/>
                    <a:lstStyle/>
                    <a:p>
                      <a:pPr>
                        <a:lnSpc>
                          <a:spcPct val="150000"/>
                        </a:lnSpc>
                      </a:pPr>
                      <a:r>
                        <a:rPr lang="en-AU" dirty="0"/>
                        <a:t>r value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a:t>Description of strength of relationship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3004989"/>
                  </a:ext>
                </a:extLst>
              </a:tr>
              <a:tr h="583848">
                <a:tc>
                  <a:txBody>
                    <a:bodyPr/>
                    <a:lstStyle/>
                    <a:p>
                      <a:pPr>
                        <a:lnSpc>
                          <a:spcPct val="150000"/>
                        </a:lnSpc>
                      </a:pPr>
                      <a:r>
                        <a:rPr lang="en-AU"/>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a:t>Perfect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521949"/>
                  </a:ext>
                </a:extLst>
              </a:tr>
              <a:tr h="583848">
                <a:tc>
                  <a:txBody>
                    <a:bodyPr/>
                    <a:lstStyle/>
                    <a:p>
                      <a:pPr>
                        <a:lnSpc>
                          <a:spcPct val="150000"/>
                        </a:lnSpc>
                      </a:pPr>
                      <a:r>
                        <a:rPr lang="en-AU"/>
                        <a:t>Approximately 0.8 – 0.99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a:t>Very strong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6517496"/>
                  </a:ext>
                </a:extLst>
              </a:tr>
              <a:tr h="583848">
                <a:tc>
                  <a:txBody>
                    <a:bodyPr/>
                    <a:lstStyle/>
                    <a:p>
                      <a:pPr>
                        <a:lnSpc>
                          <a:spcPct val="150000"/>
                        </a:lnSpc>
                      </a:pPr>
                      <a:r>
                        <a:rPr lang="en-AU"/>
                        <a:t>Approximately 0.6 – 0.79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a:t>Strong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866335"/>
                  </a:ext>
                </a:extLst>
              </a:tr>
              <a:tr h="583848">
                <a:tc>
                  <a:txBody>
                    <a:bodyPr/>
                    <a:lstStyle/>
                    <a:p>
                      <a:pPr>
                        <a:lnSpc>
                          <a:spcPct val="150000"/>
                        </a:lnSpc>
                      </a:pPr>
                      <a:r>
                        <a:rPr lang="en-AU"/>
                        <a:t>Approximately 0.4 – 0.59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a:t>Moderate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9610774"/>
                  </a:ext>
                </a:extLst>
              </a:tr>
              <a:tr h="583848">
                <a:tc>
                  <a:txBody>
                    <a:bodyPr/>
                    <a:lstStyle/>
                    <a:p>
                      <a:pPr>
                        <a:lnSpc>
                          <a:spcPct val="150000"/>
                        </a:lnSpc>
                      </a:pPr>
                      <a:r>
                        <a:rPr lang="en-AU"/>
                        <a:t>Approximately 0.2 – 0.39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a:t>Weak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575071"/>
                  </a:ext>
                </a:extLst>
              </a:tr>
              <a:tr h="583848">
                <a:tc>
                  <a:txBody>
                    <a:bodyPr/>
                    <a:lstStyle/>
                    <a:p>
                      <a:pPr>
                        <a:lnSpc>
                          <a:spcPct val="150000"/>
                        </a:lnSpc>
                      </a:pPr>
                      <a:r>
                        <a:rPr lang="en-AU"/>
                        <a:t>Approximately 0.00 – 0.19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50000"/>
                        </a:lnSpc>
                      </a:pPr>
                      <a:r>
                        <a:rPr lang="en-AU" dirty="0"/>
                        <a:t>No correlation (0) to very weak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9219776"/>
                  </a:ext>
                </a:extLst>
              </a:tr>
            </a:tbl>
          </a:graphicData>
        </a:graphic>
      </p:graphicFrame>
      <p:sp>
        <p:nvSpPr>
          <p:cNvPr id="4" name="TextBox 3">
            <a:extLst>
              <a:ext uri="{FF2B5EF4-FFF2-40B4-BE49-F238E27FC236}">
                <a16:creationId xmlns:a16="http://schemas.microsoft.com/office/drawing/2014/main" id="{4990E3A5-04A5-6E24-EF98-71D4F9B697B2}"/>
              </a:ext>
            </a:extLst>
          </p:cNvPr>
          <p:cNvSpPr txBox="1"/>
          <p:nvPr/>
        </p:nvSpPr>
        <p:spPr>
          <a:xfrm>
            <a:off x="232349" y="5841292"/>
            <a:ext cx="11857218" cy="872357"/>
          </a:xfrm>
          <a:prstGeom prst="rect">
            <a:avLst/>
          </a:prstGeom>
          <a:noFill/>
        </p:spPr>
        <p:txBody>
          <a:bodyPr wrap="square" lIns="0" tIns="0" rIns="0" bIns="0" rtlCol="0">
            <a:noAutofit/>
          </a:bodyPr>
          <a:lstStyle/>
          <a:p>
            <a:pPr algn="l">
              <a:lnSpc>
                <a:spcPct val="150000"/>
              </a:lnSpc>
            </a:pPr>
            <a:r>
              <a:rPr lang="en-AU" sz="1800" dirty="0"/>
              <a:t>The + or - indicates direction. A positive value means a positive correlation (as one value increases so does the other) and negative value means a negative correlation (as one value increases the other decreases).</a:t>
            </a:r>
          </a:p>
        </p:txBody>
      </p:sp>
    </p:spTree>
    <p:extLst>
      <p:ext uri="{BB962C8B-B14F-4D97-AF65-F5344CB8AC3E}">
        <p14:creationId xmlns:p14="http://schemas.microsoft.com/office/powerpoint/2010/main" val="4248582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CB078-9FEE-39D4-11B4-856CB36080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B78FDC-38D9-51CE-4CD8-5AA2EED8F88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119</a:t>
            </a:fld>
            <a:endParaRPr lang="en-AU"/>
          </a:p>
        </p:txBody>
      </p:sp>
      <p:sp>
        <p:nvSpPr>
          <p:cNvPr id="6" name="Title 5">
            <a:extLst>
              <a:ext uri="{FF2B5EF4-FFF2-40B4-BE49-F238E27FC236}">
                <a16:creationId xmlns:a16="http://schemas.microsoft.com/office/drawing/2014/main" id="{505DB843-D970-F4EA-8E8D-8BD71D4958E6}"/>
              </a:ext>
            </a:extLst>
          </p:cNvPr>
          <p:cNvSpPr>
            <a:spLocks noGrp="1"/>
          </p:cNvSpPr>
          <p:nvPr>
            <p:ph type="title"/>
          </p:nvPr>
        </p:nvSpPr>
        <p:spPr/>
        <p:txBody>
          <a:bodyPr/>
          <a:lstStyle/>
          <a:p>
            <a:r>
              <a:rPr lang="en-AU" dirty="0"/>
              <a:t>2.5 Correlation coefficient (3 of 3)</a:t>
            </a:r>
          </a:p>
        </p:txBody>
      </p:sp>
      <p:sp>
        <p:nvSpPr>
          <p:cNvPr id="8" name="Text Placeholder 7">
            <a:extLst>
              <a:ext uri="{FF2B5EF4-FFF2-40B4-BE49-F238E27FC236}">
                <a16:creationId xmlns:a16="http://schemas.microsoft.com/office/drawing/2014/main" id="{81C819DF-D522-321B-9899-9C3DE261F8B2}"/>
              </a:ext>
            </a:extLst>
          </p:cNvPr>
          <p:cNvSpPr>
            <a:spLocks noGrp="1"/>
          </p:cNvSpPr>
          <p:nvPr>
            <p:ph type="body" sz="quarter" idx="18"/>
          </p:nvPr>
        </p:nvSpPr>
        <p:spPr>
          <a:xfrm>
            <a:off x="360000" y="1016704"/>
            <a:ext cx="10764000" cy="363861"/>
          </a:xfrm>
        </p:spPr>
        <p:txBody>
          <a:bodyPr/>
          <a:lstStyle/>
          <a:p>
            <a:r>
              <a:rPr lang="en-AU"/>
              <a:t>Interpreting the r value in the graphs below to determine the strength and type of correlation.</a:t>
            </a:r>
          </a:p>
        </p:txBody>
      </p:sp>
      <p:pic>
        <p:nvPicPr>
          <p:cNvPr id="1026" name="Picture 2" descr="6 scatter plots with varying r values to show a strong positive correlation, weak positive correlation, no correlation, strong negative correlation and weak negative correlation.">
            <a:extLst>
              <a:ext uri="{FF2B5EF4-FFF2-40B4-BE49-F238E27FC236}">
                <a16:creationId xmlns:a16="http://schemas.microsoft.com/office/drawing/2014/main" id="{1FC60BBD-70B9-74D6-A361-B6BFA294119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74264" y="1784719"/>
            <a:ext cx="6984889" cy="47132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BE26621-5C74-719B-1562-5906841068D3}"/>
              </a:ext>
            </a:extLst>
          </p:cNvPr>
          <p:cNvSpPr txBox="1"/>
          <p:nvPr/>
        </p:nvSpPr>
        <p:spPr>
          <a:xfrm>
            <a:off x="2816531" y="6572889"/>
            <a:ext cx="6100354" cy="246221"/>
          </a:xfrm>
          <a:prstGeom prst="rect">
            <a:avLst/>
          </a:prstGeom>
          <a:noFill/>
        </p:spPr>
        <p:txBody>
          <a:bodyPr wrap="square">
            <a:spAutoFit/>
          </a:bodyPr>
          <a:lstStyle/>
          <a:p>
            <a:r>
              <a:rPr lang="en-AU" sz="1000" b="0" i="0" u="sng" strike="noStrike" dirty="0">
                <a:solidFill>
                  <a:srgbClr val="002664"/>
                </a:solidFill>
                <a:effectLst/>
                <a:latin typeface="Arial" panose="020B0604020202020204" pitchFamily="34" charset="0"/>
                <a:cs typeface="Arial" panose="020B0604020202020204" pitchFamily="34" charset="0"/>
                <a:hlinkClick r:id="rId4"/>
              </a:rPr>
              <a:t>Pearson Correlation Coefficient and associated scatter plots</a:t>
            </a:r>
            <a:r>
              <a:rPr lang="en-AU" sz="1000" b="0" i="0" dirty="0">
                <a:solidFill>
                  <a:srgbClr val="002664"/>
                </a:solidFill>
                <a:effectLst/>
                <a:latin typeface="Arial" panose="020B0604020202020204" pitchFamily="34" charset="0"/>
                <a:cs typeface="Arial" panose="020B0604020202020204" pitchFamily="34" charset="0"/>
              </a:rPr>
              <a:t> by </a:t>
            </a:r>
            <a:r>
              <a:rPr lang="en-AU" sz="1000" b="0" i="0" dirty="0" err="1">
                <a:solidFill>
                  <a:srgbClr val="002664"/>
                </a:solidFill>
                <a:effectLst/>
                <a:latin typeface="Arial" panose="020B0604020202020204" pitchFamily="34" charset="0"/>
                <a:cs typeface="Arial" panose="020B0604020202020204" pitchFamily="34" charset="0"/>
              </a:rPr>
              <a:t>Laerd</a:t>
            </a:r>
            <a:r>
              <a:rPr lang="en-AU" sz="1000" b="0" i="0" dirty="0">
                <a:solidFill>
                  <a:srgbClr val="002664"/>
                </a:solidFill>
                <a:effectLst/>
                <a:latin typeface="Arial" panose="020B0604020202020204" pitchFamily="34" charset="0"/>
                <a:cs typeface="Arial" panose="020B0604020202020204" pitchFamily="34" charset="0"/>
              </a:rPr>
              <a:t> Statistics on Wikimedia Commons.</a:t>
            </a:r>
            <a:endParaRPr lang="en-AU"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243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2AAC14-555A-51D2-9564-01AB18878AF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120</a:t>
            </a:fld>
            <a:endParaRPr lang="en-AU"/>
          </a:p>
        </p:txBody>
      </p:sp>
      <p:sp>
        <p:nvSpPr>
          <p:cNvPr id="3" name="Title 2">
            <a:extLst>
              <a:ext uri="{FF2B5EF4-FFF2-40B4-BE49-F238E27FC236}">
                <a16:creationId xmlns:a16="http://schemas.microsoft.com/office/drawing/2014/main" id="{890AFB74-AA54-C679-70FE-7624BC4BF4BA}"/>
              </a:ext>
            </a:extLst>
          </p:cNvPr>
          <p:cNvSpPr>
            <a:spLocks noGrp="1"/>
          </p:cNvSpPr>
          <p:nvPr>
            <p:ph type="title"/>
          </p:nvPr>
        </p:nvSpPr>
        <p:spPr/>
        <p:txBody>
          <a:bodyPr/>
          <a:lstStyle/>
          <a:p>
            <a:r>
              <a:rPr lang="en-AU" dirty="0"/>
              <a:t>2.5 Check for understanding 1</a:t>
            </a:r>
          </a:p>
        </p:txBody>
      </p:sp>
      <p:sp>
        <p:nvSpPr>
          <p:cNvPr id="4" name="Text Placeholder 3">
            <a:extLst>
              <a:ext uri="{FF2B5EF4-FFF2-40B4-BE49-F238E27FC236}">
                <a16:creationId xmlns:a16="http://schemas.microsoft.com/office/drawing/2014/main" id="{6E39B475-4F70-A4B4-AB0E-3F00363FBAC8}"/>
              </a:ext>
            </a:extLst>
          </p:cNvPr>
          <p:cNvSpPr>
            <a:spLocks noGrp="1"/>
          </p:cNvSpPr>
          <p:nvPr>
            <p:ph type="body" sz="quarter" idx="18"/>
          </p:nvPr>
        </p:nvSpPr>
        <p:spPr>
          <a:xfrm>
            <a:off x="359998" y="1022814"/>
            <a:ext cx="10080000" cy="310015"/>
          </a:xfrm>
        </p:spPr>
        <p:txBody>
          <a:bodyPr/>
          <a:lstStyle/>
          <a:p>
            <a:r>
              <a:rPr lang="en-AU" dirty="0"/>
              <a:t>Types of correlation</a:t>
            </a:r>
          </a:p>
        </p:txBody>
      </p:sp>
      <p:sp>
        <p:nvSpPr>
          <p:cNvPr id="14" name="Text Placeholder 4">
            <a:extLst>
              <a:ext uri="{FF2B5EF4-FFF2-40B4-BE49-F238E27FC236}">
                <a16:creationId xmlns:a16="http://schemas.microsoft.com/office/drawing/2014/main" id="{2C06D96A-CE64-80A3-3721-18317AC2BE1B}"/>
              </a:ext>
            </a:extLst>
          </p:cNvPr>
          <p:cNvSpPr>
            <a:spLocks noGrp="1"/>
          </p:cNvSpPr>
          <p:nvPr>
            <p:ph type="body" sz="quarter" idx="17"/>
          </p:nvPr>
        </p:nvSpPr>
        <p:spPr>
          <a:xfrm>
            <a:off x="360000" y="1859485"/>
            <a:ext cx="11484000" cy="931841"/>
          </a:xfrm>
        </p:spPr>
        <p:txBody>
          <a:bodyPr/>
          <a:lstStyle/>
          <a:p>
            <a:r>
              <a:rPr lang="en-AU"/>
              <a:t>Do the datasets shown in the plots below demonstrate a positive correlation, a negative correlation, or no correlation?</a:t>
            </a:r>
          </a:p>
        </p:txBody>
      </p:sp>
      <p:grpSp>
        <p:nvGrpSpPr>
          <p:cNvPr id="22" name="Group 21" descr="5 graphs showing different types of correlation - positive, negative and no correlation.">
            <a:extLst>
              <a:ext uri="{FF2B5EF4-FFF2-40B4-BE49-F238E27FC236}">
                <a16:creationId xmlns:a16="http://schemas.microsoft.com/office/drawing/2014/main" id="{8C3C36EE-24E6-EC6F-8828-27F20B9C9773}"/>
              </a:ext>
            </a:extLst>
          </p:cNvPr>
          <p:cNvGrpSpPr/>
          <p:nvPr/>
        </p:nvGrpSpPr>
        <p:grpSpPr>
          <a:xfrm>
            <a:off x="359998" y="3242155"/>
            <a:ext cx="11472837" cy="1809238"/>
            <a:chOff x="359998" y="3242155"/>
            <a:chExt cx="11472837" cy="1809238"/>
          </a:xfrm>
        </p:grpSpPr>
        <p:grpSp>
          <p:nvGrpSpPr>
            <p:cNvPr id="21" name="Group 20">
              <a:extLst>
                <a:ext uri="{FF2B5EF4-FFF2-40B4-BE49-F238E27FC236}">
                  <a16:creationId xmlns:a16="http://schemas.microsoft.com/office/drawing/2014/main" id="{F22CF55D-432A-EB28-73BB-D2882557E862}"/>
                </a:ext>
              </a:extLst>
            </p:cNvPr>
            <p:cNvGrpSpPr/>
            <p:nvPr/>
          </p:nvGrpSpPr>
          <p:grpSpPr>
            <a:xfrm>
              <a:off x="2690530" y="3242155"/>
              <a:ext cx="9142305" cy="1809238"/>
              <a:chOff x="2690530" y="3242155"/>
              <a:chExt cx="9142305" cy="1809238"/>
            </a:xfrm>
          </p:grpSpPr>
          <p:pic>
            <p:nvPicPr>
              <p:cNvPr id="7" name="Picture 6" descr="Diagram showing a scatter plat where there is a positive correlation between data points.">
                <a:extLst>
                  <a:ext uri="{FF2B5EF4-FFF2-40B4-BE49-F238E27FC236}">
                    <a16:creationId xmlns:a16="http://schemas.microsoft.com/office/drawing/2014/main" id="{6F498E47-2B49-BAE3-F59D-2D74AD874E17}"/>
                  </a:ext>
                </a:extLst>
              </p:cNvPr>
              <p:cNvPicPr>
                <a:picLocks noChangeAspect="1"/>
              </p:cNvPicPr>
              <p:nvPr/>
            </p:nvPicPr>
            <p:blipFill>
              <a:blip r:embed="rId3"/>
              <a:stretch>
                <a:fillRect/>
              </a:stretch>
            </p:blipFill>
            <p:spPr>
              <a:xfrm>
                <a:off x="2690530" y="3242155"/>
                <a:ext cx="2170321" cy="1809235"/>
              </a:xfrm>
              <a:prstGeom prst="rect">
                <a:avLst/>
              </a:prstGeom>
              <a:ln>
                <a:solidFill>
                  <a:schemeClr val="bg1">
                    <a:lumMod val="50000"/>
                  </a:schemeClr>
                </a:solidFill>
              </a:ln>
            </p:spPr>
          </p:pic>
          <p:pic>
            <p:nvPicPr>
              <p:cNvPr id="9" name="Picture 8" descr="Diagram showing a scatter plat where there is a positive correlation between data points.">
                <a:extLst>
                  <a:ext uri="{FF2B5EF4-FFF2-40B4-BE49-F238E27FC236}">
                    <a16:creationId xmlns:a16="http://schemas.microsoft.com/office/drawing/2014/main" id="{2780BAC5-0D5F-D648-7CA4-668C9D407142}"/>
                  </a:ext>
                </a:extLst>
              </p:cNvPr>
              <p:cNvPicPr>
                <a:picLocks noChangeAspect="1"/>
              </p:cNvPicPr>
              <p:nvPr/>
            </p:nvPicPr>
            <p:blipFill>
              <a:blip r:embed="rId4"/>
              <a:stretch>
                <a:fillRect/>
              </a:stretch>
            </p:blipFill>
            <p:spPr>
              <a:xfrm>
                <a:off x="7331125" y="3242156"/>
                <a:ext cx="2158186" cy="1809235"/>
              </a:xfrm>
              <a:prstGeom prst="rect">
                <a:avLst/>
              </a:prstGeom>
              <a:ln>
                <a:solidFill>
                  <a:schemeClr val="bg1">
                    <a:lumMod val="50000"/>
                  </a:schemeClr>
                </a:solidFill>
              </a:ln>
            </p:spPr>
          </p:pic>
          <p:pic>
            <p:nvPicPr>
              <p:cNvPr id="10" name="Picture 9" descr="Diagram showing a scatter plat where there is a negative correlation between data points.">
                <a:extLst>
                  <a:ext uri="{FF2B5EF4-FFF2-40B4-BE49-F238E27FC236}">
                    <a16:creationId xmlns:a16="http://schemas.microsoft.com/office/drawing/2014/main" id="{CFC026B5-7940-8517-09B0-41620283E790}"/>
                  </a:ext>
                </a:extLst>
              </p:cNvPr>
              <p:cNvPicPr>
                <a:picLocks noChangeAspect="1"/>
              </p:cNvPicPr>
              <p:nvPr/>
            </p:nvPicPr>
            <p:blipFill>
              <a:blip r:embed="rId5"/>
              <a:stretch>
                <a:fillRect/>
              </a:stretch>
            </p:blipFill>
            <p:spPr>
              <a:xfrm>
                <a:off x="5017260" y="3242156"/>
                <a:ext cx="2157456" cy="1809236"/>
              </a:xfrm>
              <a:prstGeom prst="rect">
                <a:avLst/>
              </a:prstGeom>
              <a:ln>
                <a:solidFill>
                  <a:schemeClr val="bg1">
                    <a:lumMod val="50000"/>
                  </a:schemeClr>
                </a:solidFill>
              </a:ln>
            </p:spPr>
          </p:pic>
          <p:pic>
            <p:nvPicPr>
              <p:cNvPr id="12" name="Picture 11" descr="Diagram showing a scatter plat where there is no correlation between data points.">
                <a:extLst>
                  <a:ext uri="{FF2B5EF4-FFF2-40B4-BE49-F238E27FC236}">
                    <a16:creationId xmlns:a16="http://schemas.microsoft.com/office/drawing/2014/main" id="{BA9C444B-8185-FB8E-6D5C-5016DB5096D0}"/>
                  </a:ext>
                </a:extLst>
              </p:cNvPr>
              <p:cNvPicPr>
                <a:picLocks noChangeAspect="1"/>
              </p:cNvPicPr>
              <p:nvPr/>
            </p:nvPicPr>
            <p:blipFill>
              <a:blip r:embed="rId6"/>
              <a:stretch>
                <a:fillRect/>
              </a:stretch>
            </p:blipFill>
            <p:spPr>
              <a:xfrm>
                <a:off x="9645720" y="3242157"/>
                <a:ext cx="2187115" cy="1809236"/>
              </a:xfrm>
              <a:prstGeom prst="rect">
                <a:avLst/>
              </a:prstGeom>
              <a:ln>
                <a:solidFill>
                  <a:schemeClr val="bg1">
                    <a:lumMod val="50000"/>
                  </a:schemeClr>
                </a:solidFill>
              </a:ln>
            </p:spPr>
          </p:pic>
        </p:grpSp>
        <p:pic>
          <p:nvPicPr>
            <p:cNvPr id="13" name="Picture 12" descr="Diagram showing a scatter plat where there is no correlation between data points.">
              <a:extLst>
                <a:ext uri="{FF2B5EF4-FFF2-40B4-BE49-F238E27FC236}">
                  <a16:creationId xmlns:a16="http://schemas.microsoft.com/office/drawing/2014/main" id="{C9F38D9B-1606-3220-51BF-ABD990736616}"/>
                </a:ext>
              </a:extLst>
            </p:cNvPr>
            <p:cNvPicPr>
              <a:picLocks noChangeAspect="1"/>
            </p:cNvPicPr>
            <p:nvPr/>
          </p:nvPicPr>
          <p:blipFill>
            <a:blip r:embed="rId7"/>
            <a:stretch>
              <a:fillRect/>
            </a:stretch>
          </p:blipFill>
          <p:spPr>
            <a:xfrm>
              <a:off x="359998" y="3242155"/>
              <a:ext cx="2174123" cy="1809236"/>
            </a:xfrm>
            <a:prstGeom prst="rect">
              <a:avLst/>
            </a:prstGeom>
            <a:ln>
              <a:solidFill>
                <a:schemeClr val="bg1">
                  <a:lumMod val="50000"/>
                </a:schemeClr>
              </a:solidFill>
            </a:ln>
          </p:spPr>
        </p:pic>
      </p:grpSp>
      <p:sp>
        <p:nvSpPr>
          <p:cNvPr id="16" name="Rectangle: Rounded Corners 15">
            <a:extLst>
              <a:ext uri="{FF2B5EF4-FFF2-40B4-BE49-F238E27FC236}">
                <a16:creationId xmlns:a16="http://schemas.microsoft.com/office/drawing/2014/main" id="{3640DC99-B1E1-D876-D3D4-88DF053AF43A}"/>
              </a:ext>
              <a:ext uri="{C183D7F6-B498-43B3-948B-1728B52AA6E4}">
                <adec:decorative xmlns:adec="http://schemas.microsoft.com/office/drawing/2017/decorative" val="1"/>
              </a:ext>
            </a:extLst>
          </p:cNvPr>
          <p:cNvSpPr/>
          <p:nvPr/>
        </p:nvSpPr>
        <p:spPr>
          <a:xfrm>
            <a:off x="-3066325" y="5350807"/>
            <a:ext cx="2067778" cy="97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no</a:t>
            </a:r>
          </a:p>
          <a:p>
            <a:pPr algn="ctr"/>
            <a:r>
              <a:rPr lang="en-AU" sz="1800"/>
              <a:t>correlation</a:t>
            </a:r>
          </a:p>
        </p:txBody>
      </p:sp>
      <p:sp>
        <p:nvSpPr>
          <p:cNvPr id="17" name="Rectangle: Rounded Corners 16">
            <a:extLst>
              <a:ext uri="{FF2B5EF4-FFF2-40B4-BE49-F238E27FC236}">
                <a16:creationId xmlns:a16="http://schemas.microsoft.com/office/drawing/2014/main" id="{B8B8675E-49F6-06A9-F74E-05B8BCAF1879}"/>
              </a:ext>
              <a:ext uri="{C183D7F6-B498-43B3-948B-1728B52AA6E4}">
                <adec:decorative xmlns:adec="http://schemas.microsoft.com/office/drawing/2017/decorative" val="1"/>
              </a:ext>
            </a:extLst>
          </p:cNvPr>
          <p:cNvSpPr/>
          <p:nvPr/>
        </p:nvSpPr>
        <p:spPr>
          <a:xfrm>
            <a:off x="-3066325" y="4260047"/>
            <a:ext cx="2067778" cy="97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no</a:t>
            </a:r>
          </a:p>
          <a:p>
            <a:pPr algn="ctr"/>
            <a:r>
              <a:rPr lang="en-AU" sz="1800"/>
              <a:t>correlation</a:t>
            </a:r>
          </a:p>
        </p:txBody>
      </p:sp>
      <p:sp>
        <p:nvSpPr>
          <p:cNvPr id="18" name="Rectangle: Rounded Corners 17">
            <a:extLst>
              <a:ext uri="{FF2B5EF4-FFF2-40B4-BE49-F238E27FC236}">
                <a16:creationId xmlns:a16="http://schemas.microsoft.com/office/drawing/2014/main" id="{DA8554A8-628F-192C-F296-93B5D98C0F9D}"/>
              </a:ext>
              <a:ext uri="{C183D7F6-B498-43B3-948B-1728B52AA6E4}">
                <adec:decorative xmlns:adec="http://schemas.microsoft.com/office/drawing/2017/decorative" val="1"/>
              </a:ext>
            </a:extLst>
          </p:cNvPr>
          <p:cNvSpPr/>
          <p:nvPr/>
        </p:nvSpPr>
        <p:spPr>
          <a:xfrm>
            <a:off x="-3066325" y="2078527"/>
            <a:ext cx="2067778" cy="97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positive</a:t>
            </a:r>
          </a:p>
          <a:p>
            <a:pPr algn="ctr"/>
            <a:r>
              <a:rPr lang="en-AU" sz="1800"/>
              <a:t>correlation</a:t>
            </a:r>
          </a:p>
        </p:txBody>
      </p:sp>
      <p:sp>
        <p:nvSpPr>
          <p:cNvPr id="19" name="Rectangle: Rounded Corners 18">
            <a:extLst>
              <a:ext uri="{FF2B5EF4-FFF2-40B4-BE49-F238E27FC236}">
                <a16:creationId xmlns:a16="http://schemas.microsoft.com/office/drawing/2014/main" id="{978412CA-80A9-8489-D33C-48EF495B6212}"/>
              </a:ext>
              <a:ext uri="{C183D7F6-B498-43B3-948B-1728B52AA6E4}">
                <adec:decorative xmlns:adec="http://schemas.microsoft.com/office/drawing/2017/decorative" val="1"/>
              </a:ext>
            </a:extLst>
          </p:cNvPr>
          <p:cNvSpPr/>
          <p:nvPr/>
        </p:nvSpPr>
        <p:spPr>
          <a:xfrm>
            <a:off x="-3066325" y="3169287"/>
            <a:ext cx="2067778" cy="97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negative</a:t>
            </a:r>
          </a:p>
          <a:p>
            <a:pPr algn="ctr"/>
            <a:r>
              <a:rPr lang="en-AU" sz="1800"/>
              <a:t>correlation</a:t>
            </a:r>
          </a:p>
        </p:txBody>
      </p:sp>
      <p:sp>
        <p:nvSpPr>
          <p:cNvPr id="20" name="Rectangle: Rounded Corners 19">
            <a:extLst>
              <a:ext uri="{FF2B5EF4-FFF2-40B4-BE49-F238E27FC236}">
                <a16:creationId xmlns:a16="http://schemas.microsoft.com/office/drawing/2014/main" id="{2979A6FB-A9EB-9A46-A110-2DD267A34F03}"/>
              </a:ext>
              <a:ext uri="{C183D7F6-B498-43B3-948B-1728B52AA6E4}">
                <adec:decorative xmlns:adec="http://schemas.microsoft.com/office/drawing/2017/decorative" val="1"/>
              </a:ext>
            </a:extLst>
          </p:cNvPr>
          <p:cNvSpPr/>
          <p:nvPr/>
        </p:nvSpPr>
        <p:spPr>
          <a:xfrm>
            <a:off x="-3066325" y="987767"/>
            <a:ext cx="2067778" cy="9774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1800"/>
              <a:t>positive</a:t>
            </a:r>
          </a:p>
          <a:p>
            <a:pPr algn="ctr"/>
            <a:r>
              <a:rPr lang="en-AU" sz="1800"/>
              <a:t>correlation</a:t>
            </a:r>
          </a:p>
        </p:txBody>
      </p:sp>
      <p:grpSp>
        <p:nvGrpSpPr>
          <p:cNvPr id="23" name="Group 22" descr="A text box that says Graph 1, Graph 2, Graph 3 and Graph 4.">
            <a:extLst>
              <a:ext uri="{FF2B5EF4-FFF2-40B4-BE49-F238E27FC236}">
                <a16:creationId xmlns:a16="http://schemas.microsoft.com/office/drawing/2014/main" id="{DD4ECA7B-FC5B-5300-09A4-2554775733DA}"/>
              </a:ext>
            </a:extLst>
          </p:cNvPr>
          <p:cNvGrpSpPr/>
          <p:nvPr/>
        </p:nvGrpSpPr>
        <p:grpSpPr>
          <a:xfrm>
            <a:off x="959348" y="5232694"/>
            <a:ext cx="7937228" cy="512094"/>
            <a:chOff x="959348" y="5232694"/>
            <a:chExt cx="7937228" cy="512094"/>
          </a:xfrm>
        </p:grpSpPr>
        <p:sp>
          <p:nvSpPr>
            <p:cNvPr id="5" name="Text Placeholder 4">
              <a:extLst>
                <a:ext uri="{FF2B5EF4-FFF2-40B4-BE49-F238E27FC236}">
                  <a16:creationId xmlns:a16="http://schemas.microsoft.com/office/drawing/2014/main" id="{DA1B8DB5-21C5-27D6-7322-7BDF743BDBB7}"/>
                </a:ext>
              </a:extLst>
            </p:cNvPr>
            <p:cNvSpPr txBox="1">
              <a:spLocks/>
            </p:cNvSpPr>
            <p:nvPr/>
          </p:nvSpPr>
          <p:spPr>
            <a:xfrm>
              <a:off x="959348" y="5232694"/>
              <a:ext cx="975421" cy="480814"/>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a:t>Graph 1</a:t>
              </a:r>
            </a:p>
          </p:txBody>
        </p:sp>
        <p:sp>
          <p:nvSpPr>
            <p:cNvPr id="6" name="Text Placeholder 4">
              <a:extLst>
                <a:ext uri="{FF2B5EF4-FFF2-40B4-BE49-F238E27FC236}">
                  <a16:creationId xmlns:a16="http://schemas.microsoft.com/office/drawing/2014/main" id="{7FE53778-1E89-1B7F-DA62-F59B11EFDDD1}"/>
                </a:ext>
              </a:extLst>
            </p:cNvPr>
            <p:cNvSpPr txBox="1">
              <a:spLocks/>
            </p:cNvSpPr>
            <p:nvPr/>
          </p:nvSpPr>
          <p:spPr>
            <a:xfrm>
              <a:off x="3276283" y="5232694"/>
              <a:ext cx="972716" cy="475976"/>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a:t>Graph 2</a:t>
              </a:r>
            </a:p>
          </p:txBody>
        </p:sp>
        <p:sp>
          <p:nvSpPr>
            <p:cNvPr id="8" name="Text Placeholder 4">
              <a:extLst>
                <a:ext uri="{FF2B5EF4-FFF2-40B4-BE49-F238E27FC236}">
                  <a16:creationId xmlns:a16="http://schemas.microsoft.com/office/drawing/2014/main" id="{FE35F17F-4195-73B8-5871-37E900F2A26E}"/>
                </a:ext>
              </a:extLst>
            </p:cNvPr>
            <p:cNvSpPr txBox="1">
              <a:spLocks/>
            </p:cNvSpPr>
            <p:nvPr/>
          </p:nvSpPr>
          <p:spPr>
            <a:xfrm>
              <a:off x="5609630" y="5232694"/>
              <a:ext cx="972716" cy="485652"/>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a:t>Graph 3</a:t>
              </a:r>
            </a:p>
          </p:txBody>
        </p:sp>
        <p:sp>
          <p:nvSpPr>
            <p:cNvPr id="11" name="Text Placeholder 4">
              <a:extLst>
                <a:ext uri="{FF2B5EF4-FFF2-40B4-BE49-F238E27FC236}">
                  <a16:creationId xmlns:a16="http://schemas.microsoft.com/office/drawing/2014/main" id="{3DEEE75C-0528-C0CE-F920-54DD64E293A0}"/>
                </a:ext>
              </a:extLst>
            </p:cNvPr>
            <p:cNvSpPr txBox="1">
              <a:spLocks/>
            </p:cNvSpPr>
            <p:nvPr/>
          </p:nvSpPr>
          <p:spPr>
            <a:xfrm>
              <a:off x="7923860" y="5254299"/>
              <a:ext cx="972716" cy="49048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a:t>Graph 4</a:t>
              </a:r>
            </a:p>
          </p:txBody>
        </p:sp>
      </p:grpSp>
      <p:sp>
        <p:nvSpPr>
          <p:cNvPr id="15" name="Text Placeholder 4">
            <a:extLst>
              <a:ext uri="{FF2B5EF4-FFF2-40B4-BE49-F238E27FC236}">
                <a16:creationId xmlns:a16="http://schemas.microsoft.com/office/drawing/2014/main" id="{480189F1-E7C3-C9E3-6C7A-0C6606C9A42F}"/>
              </a:ext>
            </a:extLst>
          </p:cNvPr>
          <p:cNvSpPr txBox="1">
            <a:spLocks/>
          </p:cNvSpPr>
          <p:nvPr/>
        </p:nvSpPr>
        <p:spPr>
          <a:xfrm>
            <a:off x="10252919" y="5232694"/>
            <a:ext cx="972716" cy="490489"/>
          </a:xfrm>
          <a:prstGeom prst="rect">
            <a:avLst/>
          </a:prstGeom>
        </p:spPr>
        <p:txBody>
          <a:bodyPr vert="horz" lIns="0" tIns="0" rIns="0" bIns="0" rtlCol="0">
            <a:noAutofit/>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a:t>Graph 5</a:t>
            </a:r>
          </a:p>
        </p:txBody>
      </p:sp>
    </p:spTree>
    <p:extLst>
      <p:ext uri="{BB962C8B-B14F-4D97-AF65-F5344CB8AC3E}">
        <p14:creationId xmlns:p14="http://schemas.microsoft.com/office/powerpoint/2010/main" val="309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2.22222E-6 L 0.47722 0.62176 " pathEditMode="relative" rAng="0" ptsTypes="AA">
                                      <p:cBhvr>
                                        <p:cTn id="6" dur="2000" fill="hold"/>
                                        <p:tgtEl>
                                          <p:spTgt spid="20"/>
                                        </p:tgtEl>
                                        <p:attrNameLst>
                                          <p:attrName>ppt_x</p:attrName>
                                          <p:attrName>ppt_y</p:attrName>
                                        </p:attrNameLst>
                                      </p:cBhvr>
                                      <p:rCtr x="23854" y="31088"/>
                                    </p:animMotion>
                                  </p:childTnLst>
                                </p:cTn>
                              </p:par>
                              <p:par>
                                <p:cTn id="7" presetID="42" presetClass="path" presetSubtype="0" accel="50000" decel="50000" fill="hold" grpId="0" nodeType="withEffect">
                                  <p:stCondLst>
                                    <p:cond delay="0"/>
                                  </p:stCondLst>
                                  <p:childTnLst>
                                    <p:animMotion origin="layout" path="M -3.33333E-6 4.44444E-6 L 0.8543 0.46111 " pathEditMode="relative" rAng="0" ptsTypes="AA">
                                      <p:cBhvr>
                                        <p:cTn id="8" dur="2000" fill="hold"/>
                                        <p:tgtEl>
                                          <p:spTgt spid="18"/>
                                        </p:tgtEl>
                                        <p:attrNameLst>
                                          <p:attrName>ppt_x</p:attrName>
                                          <p:attrName>ppt_y</p:attrName>
                                        </p:attrNameLst>
                                      </p:cBhvr>
                                      <p:rCtr x="42708" y="23056"/>
                                    </p:animMotion>
                                  </p:childTnLst>
                                </p:cTn>
                              </p:par>
                              <p:par>
                                <p:cTn id="9" presetID="42" presetClass="path" presetSubtype="0" accel="50000" decel="50000" fill="hold" grpId="0" nodeType="withEffect">
                                  <p:stCondLst>
                                    <p:cond delay="0"/>
                                  </p:stCondLst>
                                  <p:childTnLst>
                                    <p:animMotion origin="layout" path="M -3.33333E-6 -3.33333E-6 L 0.66667 0.30209 " pathEditMode="relative" rAng="0" ptsTypes="AA">
                                      <p:cBhvr>
                                        <p:cTn id="10" dur="2000" fill="hold"/>
                                        <p:tgtEl>
                                          <p:spTgt spid="19"/>
                                        </p:tgtEl>
                                        <p:attrNameLst>
                                          <p:attrName>ppt_x</p:attrName>
                                          <p:attrName>ppt_y</p:attrName>
                                        </p:attrNameLst>
                                      </p:cBhvr>
                                      <p:rCtr x="33333" y="15093"/>
                                    </p:animMotion>
                                  </p:childTnLst>
                                </p:cTn>
                              </p:par>
                              <p:par>
                                <p:cTn id="11" presetID="42" presetClass="path" presetSubtype="0" accel="50000" decel="50000" fill="hold" grpId="0" nodeType="withEffect">
                                  <p:stCondLst>
                                    <p:cond delay="0"/>
                                  </p:stCondLst>
                                  <p:childTnLst>
                                    <p:animMotion origin="layout" path="M -3.33333E-6 -1.11111E-6 L 0.2875 0.14259 " pathEditMode="relative" rAng="0" ptsTypes="AA">
                                      <p:cBhvr>
                                        <p:cTn id="12" dur="2000" fill="hold"/>
                                        <p:tgtEl>
                                          <p:spTgt spid="17"/>
                                        </p:tgtEl>
                                        <p:attrNameLst>
                                          <p:attrName>ppt_x</p:attrName>
                                          <p:attrName>ppt_y</p:attrName>
                                        </p:attrNameLst>
                                      </p:cBhvr>
                                      <p:rCtr x="14375" y="7130"/>
                                    </p:animMotion>
                                  </p:childTnLst>
                                </p:cTn>
                              </p:par>
                              <p:par>
                                <p:cTn id="13" presetID="42" presetClass="path" presetSubtype="0" accel="50000" decel="50000" fill="hold" grpId="0" nodeType="withEffect">
                                  <p:stCondLst>
                                    <p:cond delay="0"/>
                                  </p:stCondLst>
                                  <p:childTnLst>
                                    <p:animMotion origin="layout" path="M -3.33333E-6 1.11111E-6 L 1.04766 -0.01921 " pathEditMode="relative" rAng="0" ptsTypes="AA">
                                      <p:cBhvr>
                                        <p:cTn id="14" dur="2000" fill="hold"/>
                                        <p:tgtEl>
                                          <p:spTgt spid="16"/>
                                        </p:tgtEl>
                                        <p:attrNameLst>
                                          <p:attrName>ppt_x</p:attrName>
                                          <p:attrName>ppt_y</p:attrName>
                                        </p:attrNameLst>
                                      </p:cBhvr>
                                      <p:rCtr x="52383"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3F048-FBAD-BB0C-CE73-E07FB980283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9AE457-1AFC-7F43-CDF5-1DEB5B5BB9B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121</a:t>
            </a:fld>
            <a:endParaRPr lang="en-AU"/>
          </a:p>
        </p:txBody>
      </p:sp>
      <p:sp>
        <p:nvSpPr>
          <p:cNvPr id="6" name="Title 5">
            <a:extLst>
              <a:ext uri="{FF2B5EF4-FFF2-40B4-BE49-F238E27FC236}">
                <a16:creationId xmlns:a16="http://schemas.microsoft.com/office/drawing/2014/main" id="{9726409F-BEB9-DCBD-7702-41C167706B3E}"/>
              </a:ext>
            </a:extLst>
          </p:cNvPr>
          <p:cNvSpPr>
            <a:spLocks noGrp="1"/>
          </p:cNvSpPr>
          <p:nvPr>
            <p:ph type="title"/>
          </p:nvPr>
        </p:nvSpPr>
        <p:spPr/>
        <p:txBody>
          <a:bodyPr/>
          <a:lstStyle/>
          <a:p>
            <a:r>
              <a:rPr lang="en-AU" dirty="0"/>
              <a:t>2.5 Check for understanding 2</a:t>
            </a:r>
          </a:p>
        </p:txBody>
      </p:sp>
      <p:sp>
        <p:nvSpPr>
          <p:cNvPr id="8" name="Text Placeholder 7">
            <a:extLst>
              <a:ext uri="{FF2B5EF4-FFF2-40B4-BE49-F238E27FC236}">
                <a16:creationId xmlns:a16="http://schemas.microsoft.com/office/drawing/2014/main" id="{A2D81164-7C9A-BF6C-ACA7-77BCBDF9D231}"/>
              </a:ext>
            </a:extLst>
          </p:cNvPr>
          <p:cNvSpPr>
            <a:spLocks noGrp="1"/>
          </p:cNvSpPr>
          <p:nvPr>
            <p:ph type="body" sz="quarter" idx="18"/>
          </p:nvPr>
        </p:nvSpPr>
        <p:spPr/>
        <p:txBody>
          <a:bodyPr/>
          <a:lstStyle/>
          <a:p>
            <a:r>
              <a:rPr lang="en-AU" dirty="0"/>
              <a:t>Interpreting a line graph</a:t>
            </a:r>
          </a:p>
        </p:txBody>
      </p:sp>
      <p:sp>
        <p:nvSpPr>
          <p:cNvPr id="7" name="Text Placeholder 6">
            <a:extLst>
              <a:ext uri="{FF2B5EF4-FFF2-40B4-BE49-F238E27FC236}">
                <a16:creationId xmlns:a16="http://schemas.microsoft.com/office/drawing/2014/main" id="{19B815D8-56CF-72CB-8561-4C5A27A707E5}"/>
              </a:ext>
            </a:extLst>
          </p:cNvPr>
          <p:cNvSpPr>
            <a:spLocks noGrp="1"/>
          </p:cNvSpPr>
          <p:nvPr>
            <p:ph type="body" sz="quarter" idx="17"/>
          </p:nvPr>
        </p:nvSpPr>
        <p:spPr>
          <a:xfrm>
            <a:off x="348000" y="1982564"/>
            <a:ext cx="4367933" cy="4515436"/>
          </a:xfrm>
        </p:spPr>
        <p:txBody>
          <a:bodyPr/>
          <a:lstStyle/>
          <a:p>
            <a:pPr marL="457200" indent="-457200">
              <a:buAutoNum type="arabicPeriod"/>
            </a:pPr>
            <a:r>
              <a:rPr lang="en-AU" sz="1800"/>
              <a:t>Identify the two variables in the dataset.</a:t>
            </a:r>
          </a:p>
          <a:p>
            <a:pPr marL="457200" indent="-457200">
              <a:buAutoNum type="arabicPeriod"/>
            </a:pPr>
            <a:r>
              <a:rPr lang="en-AU" sz="1800"/>
              <a:t>Describe the relationship shown in the graph.</a:t>
            </a:r>
          </a:p>
          <a:p>
            <a:pPr marL="457200" indent="-457200">
              <a:buAutoNum type="arabicPeriod"/>
            </a:pPr>
            <a:r>
              <a:rPr lang="en-AU" sz="1800"/>
              <a:t>Interpolate the battery life at 65%.</a:t>
            </a:r>
          </a:p>
          <a:p>
            <a:pPr marL="457200" indent="-457200">
              <a:buAutoNum type="arabicPeriod"/>
            </a:pPr>
            <a:r>
              <a:rPr lang="en-AU" sz="1800"/>
              <a:t>Can we say that increasing brightness causes battery life to decrease? Explain whether this is a fair conclusion based on the data.</a:t>
            </a:r>
          </a:p>
        </p:txBody>
      </p:sp>
      <p:graphicFrame>
        <p:nvGraphicFramePr>
          <p:cNvPr id="3" name="Chart 2" descr="A graph showing battery life with different screen brightnesses.">
            <a:extLst>
              <a:ext uri="{FF2B5EF4-FFF2-40B4-BE49-F238E27FC236}">
                <a16:creationId xmlns:a16="http://schemas.microsoft.com/office/drawing/2014/main" id="{EF7342D8-30C6-6956-17D0-C5D249484C02}"/>
              </a:ext>
            </a:extLst>
          </p:cNvPr>
          <p:cNvGraphicFramePr>
            <a:graphicFrameLocks/>
          </p:cNvGraphicFramePr>
          <p:nvPr/>
        </p:nvGraphicFramePr>
        <p:xfrm>
          <a:off x="5444067" y="2182089"/>
          <a:ext cx="6747933" cy="40493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00127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86FD4-AC76-7287-68DE-171ADC3BC0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3DA1F1-66FE-1BED-CDAD-C6F1118667B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122</a:t>
            </a:fld>
            <a:endParaRPr lang="en-AU"/>
          </a:p>
        </p:txBody>
      </p:sp>
      <p:sp>
        <p:nvSpPr>
          <p:cNvPr id="5" name="Title 4">
            <a:extLst>
              <a:ext uri="{FF2B5EF4-FFF2-40B4-BE49-F238E27FC236}">
                <a16:creationId xmlns:a16="http://schemas.microsoft.com/office/drawing/2014/main" id="{C53B7905-67C8-BEC1-BB7B-B9909563FE8E}"/>
              </a:ext>
            </a:extLst>
          </p:cNvPr>
          <p:cNvSpPr>
            <a:spLocks noGrp="1"/>
          </p:cNvSpPr>
          <p:nvPr>
            <p:ph type="title"/>
          </p:nvPr>
        </p:nvSpPr>
        <p:spPr>
          <a:xfrm>
            <a:off x="359998" y="258400"/>
            <a:ext cx="11484002" cy="522000"/>
          </a:xfrm>
        </p:spPr>
        <p:txBody>
          <a:bodyPr/>
          <a:lstStyle/>
          <a:p>
            <a:r>
              <a:rPr lang="en-AU" dirty="0">
                <a:cs typeface="Arial"/>
              </a:rPr>
              <a:t>2.6 Validating scientific findings</a:t>
            </a:r>
          </a:p>
        </p:txBody>
      </p:sp>
      <p:sp>
        <p:nvSpPr>
          <p:cNvPr id="6" name="Text Placeholder 5">
            <a:extLst>
              <a:ext uri="{FF2B5EF4-FFF2-40B4-BE49-F238E27FC236}">
                <a16:creationId xmlns:a16="http://schemas.microsoft.com/office/drawing/2014/main" id="{E96ED3CE-42C2-FD88-3E54-BE2347D95E58}"/>
              </a:ext>
            </a:extLst>
          </p:cNvPr>
          <p:cNvSpPr>
            <a:spLocks noGrp="1"/>
          </p:cNvSpPr>
          <p:nvPr>
            <p:ph type="body" sz="quarter" idx="18"/>
          </p:nvPr>
        </p:nvSpPr>
        <p:spPr>
          <a:xfrm>
            <a:off x="359998" y="839634"/>
            <a:ext cx="10080000" cy="310015"/>
          </a:xfrm>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FF108582-3E07-77F9-F810-09A419883FCC}"/>
              </a:ext>
            </a:extLst>
          </p:cNvPr>
          <p:cNvGraphicFramePr>
            <a:graphicFrameLocks noGrp="1"/>
          </p:cNvGraphicFramePr>
          <p:nvPr/>
        </p:nvGraphicFramePr>
        <p:xfrm>
          <a:off x="359998" y="1828913"/>
          <a:ext cx="11250755" cy="2966046"/>
        </p:xfrm>
        <a:graphic>
          <a:graphicData uri="http://schemas.openxmlformats.org/drawingml/2006/table">
            <a:tbl>
              <a:tblPr firstRow="1">
                <a:tableStyleId>{B301B821-A1FF-4177-AEE7-76D212191A09}</a:tableStyleId>
              </a:tblPr>
              <a:tblGrid>
                <a:gridCol w="5513030">
                  <a:extLst>
                    <a:ext uri="{9D8B030D-6E8A-4147-A177-3AD203B41FA5}">
                      <a16:colId xmlns:a16="http://schemas.microsoft.com/office/drawing/2014/main" val="3623447875"/>
                    </a:ext>
                  </a:extLst>
                </a:gridCol>
                <a:gridCol w="5737725">
                  <a:extLst>
                    <a:ext uri="{9D8B030D-6E8A-4147-A177-3AD203B41FA5}">
                      <a16:colId xmlns:a16="http://schemas.microsoft.com/office/drawing/2014/main" val="3573327086"/>
                    </a:ext>
                  </a:extLst>
                </a:gridCol>
              </a:tblGrid>
              <a:tr h="456589">
                <a:tc>
                  <a:txBody>
                    <a:bodyPr/>
                    <a:lstStyle/>
                    <a:p>
                      <a:r>
                        <a:rPr lang="en-AU" sz="1800" dirty="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573266">
                <a:tc>
                  <a:txBody>
                    <a:bodyPr/>
                    <a:lstStyle/>
                    <a:p>
                      <a:pPr marL="285750" indent="-285750">
                        <a:lnSpc>
                          <a:spcPct val="150000"/>
                        </a:lnSpc>
                        <a:spcBef>
                          <a:spcPts val="1200"/>
                        </a:spcBef>
                        <a:spcAft>
                          <a:spcPts val="600"/>
                        </a:spcAft>
                        <a:buFont typeface="Arial" panose="020B0604020202020204" pitchFamily="34" charset="0"/>
                        <a:buChar char="•"/>
                      </a:pPr>
                      <a:r>
                        <a:rPr lang="en-AU" sz="1800" dirty="0">
                          <a:effectLst/>
                          <a:latin typeface="Arial" panose="020B0604020202020204" pitchFamily="34" charset="0"/>
                          <a:ea typeface="Aptos" panose="020B0004020202020204" pitchFamily="34" charset="0"/>
                        </a:rPr>
                        <a:t>to assess the use of data when verifying the legitimacy of claims</a:t>
                      </a: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outline the role of large datasets and statistics in validating scientific findings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explain why large datasets are more reliable than smaller datasets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how statistical analysis help scientists make sense of data and measure uncertainty</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9930822"/>
                  </a:ext>
                </a:extLst>
              </a:tr>
            </a:tbl>
          </a:graphicData>
        </a:graphic>
      </p:graphicFrame>
    </p:spTree>
    <p:extLst>
      <p:ext uri="{BB962C8B-B14F-4D97-AF65-F5344CB8AC3E}">
        <p14:creationId xmlns:p14="http://schemas.microsoft.com/office/powerpoint/2010/main" val="8301960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AE8DFF-708A-87BC-563C-737C2F339D2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123</a:t>
            </a:fld>
            <a:endParaRPr lang="en-AU"/>
          </a:p>
        </p:txBody>
      </p:sp>
      <p:sp>
        <p:nvSpPr>
          <p:cNvPr id="3" name="Title 2">
            <a:extLst>
              <a:ext uri="{FF2B5EF4-FFF2-40B4-BE49-F238E27FC236}">
                <a16:creationId xmlns:a16="http://schemas.microsoft.com/office/drawing/2014/main" id="{B61047B7-F7D9-1FCC-5E19-9A936ADA8493}"/>
              </a:ext>
            </a:extLst>
          </p:cNvPr>
          <p:cNvSpPr>
            <a:spLocks noGrp="1"/>
          </p:cNvSpPr>
          <p:nvPr>
            <p:ph type="title"/>
          </p:nvPr>
        </p:nvSpPr>
        <p:spPr/>
        <p:txBody>
          <a:bodyPr/>
          <a:lstStyle/>
          <a:p>
            <a:r>
              <a:rPr lang="en-AU" dirty="0"/>
              <a:t>2.6 Check for understanding </a:t>
            </a:r>
          </a:p>
        </p:txBody>
      </p:sp>
      <p:sp>
        <p:nvSpPr>
          <p:cNvPr id="4" name="Text Placeholder 3">
            <a:extLst>
              <a:ext uri="{FF2B5EF4-FFF2-40B4-BE49-F238E27FC236}">
                <a16:creationId xmlns:a16="http://schemas.microsoft.com/office/drawing/2014/main" id="{1FF1CEC4-5A37-5CE1-2207-BE0729F489F1}"/>
              </a:ext>
            </a:extLst>
          </p:cNvPr>
          <p:cNvSpPr>
            <a:spLocks noGrp="1"/>
          </p:cNvSpPr>
          <p:nvPr>
            <p:ph type="body" sz="quarter" idx="18"/>
          </p:nvPr>
        </p:nvSpPr>
        <p:spPr/>
        <p:txBody>
          <a:bodyPr/>
          <a:lstStyle/>
          <a:p>
            <a:r>
              <a:rPr lang="en-AU" dirty="0"/>
              <a:t>Validating scientific findings</a:t>
            </a:r>
          </a:p>
        </p:txBody>
      </p:sp>
      <p:sp>
        <p:nvSpPr>
          <p:cNvPr id="5" name="Text Placeholder 4">
            <a:extLst>
              <a:ext uri="{FF2B5EF4-FFF2-40B4-BE49-F238E27FC236}">
                <a16:creationId xmlns:a16="http://schemas.microsoft.com/office/drawing/2014/main" id="{21109522-A88F-5E57-852A-34B92CE3FD2D}"/>
              </a:ext>
            </a:extLst>
          </p:cNvPr>
          <p:cNvSpPr>
            <a:spLocks noGrp="1"/>
          </p:cNvSpPr>
          <p:nvPr>
            <p:ph type="body" sz="quarter" idx="17"/>
          </p:nvPr>
        </p:nvSpPr>
        <p:spPr/>
        <p:txBody>
          <a:bodyPr/>
          <a:lstStyle/>
          <a:p>
            <a:r>
              <a:rPr lang="en-AU" sz="1800" dirty="0"/>
              <a:t>What does it mean to validate a scientific finding?</a:t>
            </a:r>
          </a:p>
          <a:p>
            <a:endParaRPr lang="en-AU" sz="1800" dirty="0"/>
          </a:p>
          <a:p>
            <a:r>
              <a:rPr lang="en-AU" sz="1800" dirty="0"/>
              <a:t>A. To prove a result is true beyond any doubt</a:t>
            </a:r>
          </a:p>
          <a:p>
            <a:r>
              <a:rPr lang="en-AU" sz="1800" dirty="0"/>
              <a:t>B. To collect as much data as possible, regardless of trend </a:t>
            </a:r>
          </a:p>
          <a:p>
            <a:r>
              <a:rPr lang="en-AU" sz="1800" dirty="0"/>
              <a:t>C. To support or confirm a result using additional evidence</a:t>
            </a:r>
          </a:p>
          <a:p>
            <a:r>
              <a:rPr lang="en-AU" sz="1800" dirty="0"/>
              <a:t>D. To show that one unusual result is significant</a:t>
            </a:r>
          </a:p>
          <a:p>
            <a:endParaRPr lang="en-AU" sz="1800" dirty="0"/>
          </a:p>
        </p:txBody>
      </p:sp>
    </p:spTree>
    <p:extLst>
      <p:ext uri="{BB962C8B-B14F-4D97-AF65-F5344CB8AC3E}">
        <p14:creationId xmlns:p14="http://schemas.microsoft.com/office/powerpoint/2010/main" val="258989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5">
                                            <p:txEl>
                                              <p:pRg st="4" end="4"/>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25AE3-B30E-9984-1C36-61641CFA34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9B2FF9-7261-8935-B8F9-ADD05B8CA87D}"/>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124</a:t>
            </a:fld>
            <a:endParaRPr lang="en-AU"/>
          </a:p>
        </p:txBody>
      </p:sp>
      <p:sp>
        <p:nvSpPr>
          <p:cNvPr id="5" name="Title 4">
            <a:extLst>
              <a:ext uri="{FF2B5EF4-FFF2-40B4-BE49-F238E27FC236}">
                <a16:creationId xmlns:a16="http://schemas.microsoft.com/office/drawing/2014/main" id="{2BD2284B-ACDD-8CDD-3F6B-1D4DA73A1C80}"/>
              </a:ext>
            </a:extLst>
          </p:cNvPr>
          <p:cNvSpPr>
            <a:spLocks noGrp="1"/>
          </p:cNvSpPr>
          <p:nvPr>
            <p:ph type="title"/>
          </p:nvPr>
        </p:nvSpPr>
        <p:spPr>
          <a:xfrm>
            <a:off x="359998" y="381594"/>
            <a:ext cx="11484002" cy="522000"/>
          </a:xfrm>
        </p:spPr>
        <p:txBody>
          <a:bodyPr/>
          <a:lstStyle/>
          <a:p>
            <a:r>
              <a:rPr lang="en-AU">
                <a:cs typeface="Arial"/>
              </a:rPr>
              <a:t>2.7 Making evidence-based decisions (1 of 2)</a:t>
            </a:r>
            <a:br>
              <a:rPr lang="en-AU">
                <a:cs typeface="Arial"/>
              </a:rPr>
            </a:br>
            <a:endParaRPr lang="en-AU">
              <a:cs typeface="Arial"/>
            </a:endParaRPr>
          </a:p>
        </p:txBody>
      </p:sp>
      <p:sp>
        <p:nvSpPr>
          <p:cNvPr id="6" name="Text Placeholder 5">
            <a:extLst>
              <a:ext uri="{FF2B5EF4-FFF2-40B4-BE49-F238E27FC236}">
                <a16:creationId xmlns:a16="http://schemas.microsoft.com/office/drawing/2014/main" id="{C6DA1046-FC41-6C07-262C-E69BEC8BB87F}"/>
              </a:ext>
            </a:extLst>
          </p:cNvPr>
          <p:cNvSpPr>
            <a:spLocks noGrp="1"/>
          </p:cNvSpPr>
          <p:nvPr>
            <p:ph type="body" sz="quarter" idx="18"/>
          </p:nvPr>
        </p:nvSpPr>
        <p:spPr>
          <a:xfrm>
            <a:off x="359998" y="1056238"/>
            <a:ext cx="10080000" cy="310015"/>
          </a:xfrm>
        </p:spPr>
        <p:txBody>
          <a:bodyPr/>
          <a:lstStyle/>
          <a:p>
            <a:r>
              <a:rPr lang="en-AU"/>
              <a:t>Learning intentions and success criteria</a:t>
            </a:r>
          </a:p>
        </p:txBody>
      </p:sp>
      <p:graphicFrame>
        <p:nvGraphicFramePr>
          <p:cNvPr id="7" name="Table 6">
            <a:extLst>
              <a:ext uri="{FF2B5EF4-FFF2-40B4-BE49-F238E27FC236}">
                <a16:creationId xmlns:a16="http://schemas.microsoft.com/office/drawing/2014/main" id="{13644C4E-0134-DEB5-B5EC-DAE0E8E76E33}"/>
              </a:ext>
            </a:extLst>
          </p:cNvPr>
          <p:cNvGraphicFramePr>
            <a:graphicFrameLocks noGrp="1"/>
          </p:cNvGraphicFramePr>
          <p:nvPr/>
        </p:nvGraphicFramePr>
        <p:xfrm>
          <a:off x="240959" y="1728090"/>
          <a:ext cx="11710082" cy="4991608"/>
        </p:xfrm>
        <a:graphic>
          <a:graphicData uri="http://schemas.openxmlformats.org/drawingml/2006/table">
            <a:tbl>
              <a:tblPr firstRow="1">
                <a:tableStyleId>{B301B821-A1FF-4177-AEE7-76D212191A09}</a:tableStyleId>
              </a:tblPr>
              <a:tblGrid>
                <a:gridCol w="3296269">
                  <a:extLst>
                    <a:ext uri="{9D8B030D-6E8A-4147-A177-3AD203B41FA5}">
                      <a16:colId xmlns:a16="http://schemas.microsoft.com/office/drawing/2014/main" val="3623447875"/>
                    </a:ext>
                  </a:extLst>
                </a:gridCol>
                <a:gridCol w="8413813">
                  <a:extLst>
                    <a:ext uri="{9D8B030D-6E8A-4147-A177-3AD203B41FA5}">
                      <a16:colId xmlns:a16="http://schemas.microsoft.com/office/drawing/2014/main" val="3573327086"/>
                    </a:ext>
                  </a:extLst>
                </a:gridCol>
              </a:tblGrid>
              <a:tr h="384174">
                <a:tc>
                  <a:txBody>
                    <a:bodyPr/>
                    <a:lstStyle/>
                    <a:p>
                      <a:r>
                        <a:rPr lang="en-AU" sz="1800">
                          <a:solidFill>
                            <a:schemeClr val="accent1"/>
                          </a:solidFill>
                          <a:latin typeface="Arial" panose="020B0604020202020204" pitchFamily="34" charset="0"/>
                          <a:cs typeface="Arial" panose="020B0604020202020204" pitchFamily="34" charset="0"/>
                        </a:rPr>
                        <a:t>We are learning:</a:t>
                      </a:r>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AU" sz="1800" dirty="0">
                          <a:solidFill>
                            <a:schemeClr val="accent1"/>
                          </a:solidFill>
                          <a:latin typeface="Arial" panose="020B0604020202020204" pitchFamily="34" charset="0"/>
                          <a:cs typeface="Arial" panose="020B0604020202020204" pitchFamily="34" charset="0"/>
                        </a:rPr>
                        <a:t>I can:</a:t>
                      </a:r>
                    </a:p>
                  </a:txBody>
                  <a:tcP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3508732"/>
                  </a:ext>
                </a:extLst>
              </a:tr>
              <a:tr h="1571513">
                <a:tc>
                  <a:txBody>
                    <a:bodyPr/>
                    <a:lstStyle/>
                    <a:p>
                      <a:pPr marL="285750" indent="-285750">
                        <a:lnSpc>
                          <a:spcPct val="150000"/>
                        </a:lnSpc>
                        <a:spcBef>
                          <a:spcPts val="1200"/>
                        </a:spcBef>
                        <a:spcAft>
                          <a:spcPts val="600"/>
                        </a:spcAft>
                        <a:buFont typeface="Arial" panose="020B0604020202020204" pitchFamily="34" charset="0"/>
                        <a:buChar char="•"/>
                      </a:pPr>
                      <a:r>
                        <a:rPr lang="en-AU" sz="1800" kern="1200" dirty="0">
                          <a:solidFill>
                            <a:schemeClr val="dk1"/>
                          </a:solidFill>
                          <a:effectLst/>
                          <a:latin typeface="+mn-lt"/>
                          <a:ea typeface="+mn-ea"/>
                          <a:cs typeface="+mn-cs"/>
                        </a:rPr>
                        <a:t>to assess the use of scientific knowledge and large datasets in making evidence-based decisions</a:t>
                      </a: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make evidence-based decisions on vaccine timing using data from large datasets </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assess the implications of the proposed decision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AU" sz="18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51736830"/>
                  </a:ext>
                </a:extLst>
              </a:tr>
              <a:tr h="1670410">
                <a:tc>
                  <a:txBody>
                    <a:bodyPr/>
                    <a:lstStyle/>
                    <a:p>
                      <a:pPr marL="285750" indent="-285750">
                        <a:lnSpc>
                          <a:spcPct val="150000"/>
                        </a:lnSpc>
                        <a:spcBef>
                          <a:spcPts val="1200"/>
                        </a:spcBef>
                        <a:spcAft>
                          <a:spcPts val="600"/>
                        </a:spcAft>
                        <a:buFont typeface="Arial" panose="020B0604020202020204" pitchFamily="34" charset="0"/>
                        <a:buChar char="•"/>
                      </a:pPr>
                      <a:r>
                        <a:rPr lang="en-AU" sz="1800" kern="1200" dirty="0">
                          <a:solidFill>
                            <a:schemeClr val="dk1"/>
                          </a:solidFill>
                          <a:effectLst/>
                          <a:latin typeface="+mn-lt"/>
                          <a:ea typeface="+mn-ea"/>
                          <a:cs typeface="+mn-cs"/>
                        </a:rPr>
                        <a:t>to identify and evaluate proposed solutions to problems.</a:t>
                      </a:r>
                      <a:endParaRPr lang="en-AU" sz="1800" dirty="0">
                        <a:effectLst/>
                        <a:latin typeface="Arial" panose="020B0604020202020204" pitchFamily="34" charset="0"/>
                        <a:ea typeface="Aptos" panose="020B0004020202020204" pitchFamily="34" charset="0"/>
                      </a:endParaRPr>
                    </a:p>
                  </a:txBody>
                  <a:tcPr marL="68580" marR="68580" marT="0" marB="0">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identify the D.E.C.I.D.E framework as a structured process to solve problems</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create evaluation criteria for the proposed solutions to the problem of timing and prioritising target groups of the influenza vaccination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assess proposed solutions to the problem using the developed evaluation criteria</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outline the limitations of a decision</a:t>
                      </a:r>
                    </a:p>
                    <a:p>
                      <a:pPr marL="285750" marR="0" lvl="0" indent="-285750" algn="l" defTabSz="914377"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AU" sz="1800" dirty="0">
                          <a:latin typeface="Arial" panose="020B0604020202020204" pitchFamily="34" charset="0"/>
                          <a:cs typeface="Arial" panose="020B0604020202020204" pitchFamily="34" charset="0"/>
                        </a:rPr>
                        <a:t>suggest additional data that could improve the quality of a recommendation.</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0907067"/>
                  </a:ext>
                </a:extLst>
              </a:tr>
            </a:tbl>
          </a:graphicData>
        </a:graphic>
      </p:graphicFrame>
    </p:spTree>
    <p:extLst>
      <p:ext uri="{BB962C8B-B14F-4D97-AF65-F5344CB8AC3E}">
        <p14:creationId xmlns:p14="http://schemas.microsoft.com/office/powerpoint/2010/main" val="317357631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A2650C-DBCB-04DA-F6C2-E807D1B5C03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125</a:t>
            </a:fld>
            <a:endParaRPr lang="en-AU"/>
          </a:p>
        </p:txBody>
      </p:sp>
      <p:sp>
        <p:nvSpPr>
          <p:cNvPr id="6" name="Title 5">
            <a:extLst>
              <a:ext uri="{FF2B5EF4-FFF2-40B4-BE49-F238E27FC236}">
                <a16:creationId xmlns:a16="http://schemas.microsoft.com/office/drawing/2014/main" id="{0037E28E-D22F-0535-4B18-C0CE98027DBE}"/>
              </a:ext>
            </a:extLst>
          </p:cNvPr>
          <p:cNvSpPr>
            <a:spLocks noGrp="1"/>
          </p:cNvSpPr>
          <p:nvPr>
            <p:ph type="title"/>
          </p:nvPr>
        </p:nvSpPr>
        <p:spPr/>
        <p:txBody>
          <a:bodyPr/>
          <a:lstStyle/>
          <a:p>
            <a:r>
              <a:rPr lang="en-AU"/>
              <a:t>2.7 Problem statement</a:t>
            </a:r>
          </a:p>
        </p:txBody>
      </p:sp>
      <p:sp>
        <p:nvSpPr>
          <p:cNvPr id="7" name="Text Placeholder 6">
            <a:extLst>
              <a:ext uri="{FF2B5EF4-FFF2-40B4-BE49-F238E27FC236}">
                <a16:creationId xmlns:a16="http://schemas.microsoft.com/office/drawing/2014/main" id="{91893340-2493-BF8E-20CC-1A29338DC4CD}"/>
              </a:ext>
            </a:extLst>
          </p:cNvPr>
          <p:cNvSpPr>
            <a:spLocks noGrp="1"/>
          </p:cNvSpPr>
          <p:nvPr>
            <p:ph type="body" sz="quarter" idx="18"/>
          </p:nvPr>
        </p:nvSpPr>
        <p:spPr/>
        <p:txBody>
          <a:bodyPr/>
          <a:lstStyle/>
          <a:p>
            <a:r>
              <a:rPr lang="en-AU"/>
              <a:t>The influenza vaccine</a:t>
            </a:r>
          </a:p>
        </p:txBody>
      </p:sp>
      <p:sp>
        <p:nvSpPr>
          <p:cNvPr id="8" name="Text Placeholder 7">
            <a:extLst>
              <a:ext uri="{FF2B5EF4-FFF2-40B4-BE49-F238E27FC236}">
                <a16:creationId xmlns:a16="http://schemas.microsoft.com/office/drawing/2014/main" id="{A9368D36-7C67-59F8-572C-F630B5BA23F5}"/>
              </a:ext>
            </a:extLst>
          </p:cNvPr>
          <p:cNvSpPr>
            <a:spLocks noGrp="1"/>
          </p:cNvSpPr>
          <p:nvPr>
            <p:ph sz="quarter" idx="19"/>
          </p:nvPr>
        </p:nvSpPr>
        <p:spPr>
          <a:xfrm>
            <a:off x="360363" y="1562471"/>
            <a:ext cx="5301883" cy="4814518"/>
          </a:xfrm>
        </p:spPr>
        <p:txBody>
          <a:bodyPr/>
          <a:lstStyle/>
          <a:p>
            <a:r>
              <a:rPr lang="en-AU" sz="1800" dirty="0"/>
              <a:t>A Sydney pharmacy must decide when to begin advertising the influenza vaccination and which groups to prioritise. Beginning too early may waste resources and beginning too late may reduce protection before cases rise. The pharmacy has asked you to use influenza and temperature data to solve this problem.</a:t>
            </a:r>
          </a:p>
        </p:txBody>
      </p:sp>
      <p:pic>
        <p:nvPicPr>
          <p:cNvPr id="4" name="Picture 3" descr="Photograph showing hands wearing blue gloves holding a syringe and a vaccine vial, preparing to draw liquid from the vial. ">
            <a:extLst>
              <a:ext uri="{FF2B5EF4-FFF2-40B4-BE49-F238E27FC236}">
                <a16:creationId xmlns:a16="http://schemas.microsoft.com/office/drawing/2014/main" id="{9515BB5D-F608-61DA-C770-BC9082CFE4D8}"/>
              </a:ext>
            </a:extLst>
          </p:cNvPr>
          <p:cNvPicPr>
            <a:picLocks noChangeAspect="1"/>
          </p:cNvPicPr>
          <p:nvPr/>
        </p:nvPicPr>
        <p:blipFill>
          <a:blip r:embed="rId3"/>
          <a:stretch>
            <a:fillRect/>
          </a:stretch>
        </p:blipFill>
        <p:spPr>
          <a:xfrm>
            <a:off x="7251561" y="1166100"/>
            <a:ext cx="4002593" cy="4820023"/>
          </a:xfrm>
          <a:prstGeom prst="rect">
            <a:avLst/>
          </a:prstGeom>
          <a:ln>
            <a:solidFill>
              <a:schemeClr val="tx1"/>
            </a:solidFill>
          </a:ln>
        </p:spPr>
      </p:pic>
    </p:spTree>
    <p:extLst>
      <p:ext uri="{BB962C8B-B14F-4D97-AF65-F5344CB8AC3E}">
        <p14:creationId xmlns:p14="http://schemas.microsoft.com/office/powerpoint/2010/main" val="100183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16535-97BD-8FB7-EC21-8D5388716CA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6D350B7-9ABE-48F7-1BFF-D94CCFE277E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126</a:t>
            </a:fld>
            <a:endParaRPr lang="en-AU"/>
          </a:p>
        </p:txBody>
      </p:sp>
      <p:sp>
        <p:nvSpPr>
          <p:cNvPr id="6" name="Title 5">
            <a:extLst>
              <a:ext uri="{FF2B5EF4-FFF2-40B4-BE49-F238E27FC236}">
                <a16:creationId xmlns:a16="http://schemas.microsoft.com/office/drawing/2014/main" id="{53145C08-70C0-7C30-C292-6EB7A4A4AEDB}"/>
              </a:ext>
            </a:extLst>
          </p:cNvPr>
          <p:cNvSpPr>
            <a:spLocks noGrp="1"/>
          </p:cNvSpPr>
          <p:nvPr>
            <p:ph type="title"/>
          </p:nvPr>
        </p:nvSpPr>
        <p:spPr/>
        <p:txBody>
          <a:bodyPr/>
          <a:lstStyle/>
          <a:p>
            <a:r>
              <a:rPr lang="en-AU"/>
              <a:t>2.7 D.E.C.I.D.E framework</a:t>
            </a:r>
          </a:p>
        </p:txBody>
      </p:sp>
      <p:sp>
        <p:nvSpPr>
          <p:cNvPr id="7" name="Text Placeholder 6">
            <a:extLst>
              <a:ext uri="{FF2B5EF4-FFF2-40B4-BE49-F238E27FC236}">
                <a16:creationId xmlns:a16="http://schemas.microsoft.com/office/drawing/2014/main" id="{83E7E377-CEAE-EEBB-ADA9-4DEE958283B6}"/>
              </a:ext>
            </a:extLst>
          </p:cNvPr>
          <p:cNvSpPr>
            <a:spLocks noGrp="1"/>
          </p:cNvSpPr>
          <p:nvPr>
            <p:ph type="body" sz="quarter" idx="18"/>
          </p:nvPr>
        </p:nvSpPr>
        <p:spPr/>
        <p:txBody>
          <a:bodyPr/>
          <a:lstStyle/>
          <a:p>
            <a:r>
              <a:rPr lang="en-AU"/>
              <a:t>A problem-solving framework</a:t>
            </a:r>
          </a:p>
        </p:txBody>
      </p:sp>
      <p:graphicFrame>
        <p:nvGraphicFramePr>
          <p:cNvPr id="5" name="Diagram 4" descr="A flow chart showing how to solve a problem using the D.E.C.I.D.E framework.">
            <a:extLst>
              <a:ext uri="{FF2B5EF4-FFF2-40B4-BE49-F238E27FC236}">
                <a16:creationId xmlns:a16="http://schemas.microsoft.com/office/drawing/2014/main" id="{B1F665B6-ECD7-1385-EAB3-BDC139FE454D}"/>
              </a:ext>
            </a:extLst>
          </p:cNvPr>
          <p:cNvGraphicFramePr/>
          <p:nvPr/>
        </p:nvGraphicFramePr>
        <p:xfrm>
          <a:off x="1818640" y="1369454"/>
          <a:ext cx="942848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508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EF14-AA65-9889-B317-B17EEF63DFA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905D20-1840-4B77-0597-E63FC6699C3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127</a:t>
            </a:fld>
            <a:endParaRPr lang="en-AU"/>
          </a:p>
        </p:txBody>
      </p:sp>
      <p:sp>
        <p:nvSpPr>
          <p:cNvPr id="3" name="Title 2">
            <a:extLst>
              <a:ext uri="{FF2B5EF4-FFF2-40B4-BE49-F238E27FC236}">
                <a16:creationId xmlns:a16="http://schemas.microsoft.com/office/drawing/2014/main" id="{4FAD77E1-2134-EE7C-C833-3B13DD2736DE}"/>
              </a:ext>
            </a:extLst>
          </p:cNvPr>
          <p:cNvSpPr>
            <a:spLocks noGrp="1"/>
          </p:cNvSpPr>
          <p:nvPr>
            <p:ph type="title"/>
          </p:nvPr>
        </p:nvSpPr>
        <p:spPr/>
        <p:txBody>
          <a:bodyPr/>
          <a:lstStyle/>
          <a:p>
            <a:r>
              <a:rPr lang="en-AU" dirty="0"/>
              <a:t>2.7 Check for understanding (1 of 2)</a:t>
            </a:r>
          </a:p>
        </p:txBody>
      </p:sp>
      <p:sp>
        <p:nvSpPr>
          <p:cNvPr id="4" name="Text Placeholder 3">
            <a:extLst>
              <a:ext uri="{FF2B5EF4-FFF2-40B4-BE49-F238E27FC236}">
                <a16:creationId xmlns:a16="http://schemas.microsoft.com/office/drawing/2014/main" id="{36107BD1-DA0C-0AB7-757A-99983FB315E3}"/>
              </a:ext>
            </a:extLst>
          </p:cNvPr>
          <p:cNvSpPr>
            <a:spLocks noGrp="1"/>
          </p:cNvSpPr>
          <p:nvPr>
            <p:ph type="body" sz="quarter" idx="18"/>
          </p:nvPr>
        </p:nvSpPr>
        <p:spPr>
          <a:xfrm>
            <a:off x="359998" y="1016704"/>
            <a:ext cx="10080000" cy="310015"/>
          </a:xfrm>
        </p:spPr>
        <p:txBody>
          <a:bodyPr/>
          <a:lstStyle/>
          <a:p>
            <a:r>
              <a:rPr lang="en-AU" dirty="0"/>
              <a:t>Evidence based decisions</a:t>
            </a:r>
          </a:p>
        </p:txBody>
      </p:sp>
      <p:sp>
        <p:nvSpPr>
          <p:cNvPr id="5" name="Text Placeholder 4">
            <a:extLst>
              <a:ext uri="{FF2B5EF4-FFF2-40B4-BE49-F238E27FC236}">
                <a16:creationId xmlns:a16="http://schemas.microsoft.com/office/drawing/2014/main" id="{EAA4A041-39D1-7987-607E-2B0D2E5678C6}"/>
              </a:ext>
            </a:extLst>
          </p:cNvPr>
          <p:cNvSpPr>
            <a:spLocks noGrp="1"/>
          </p:cNvSpPr>
          <p:nvPr>
            <p:ph type="body" sz="quarter" idx="17"/>
          </p:nvPr>
        </p:nvSpPr>
        <p:spPr>
          <a:xfrm>
            <a:off x="359999" y="1641145"/>
            <a:ext cx="11196276" cy="4515436"/>
          </a:xfrm>
        </p:spPr>
        <p:txBody>
          <a:bodyPr/>
          <a:lstStyle/>
          <a:p>
            <a:r>
              <a:rPr lang="en-AU" sz="1800"/>
              <a:t>Write a number from 1 to 4 on a mini whiteboard to indicate which of the statements below are evidence-based decisions.</a:t>
            </a:r>
          </a:p>
          <a:p>
            <a:pPr marL="457200" indent="-457200">
              <a:buFont typeface="+mj-lt"/>
              <a:buAutoNum type="arabicPeriod"/>
            </a:pPr>
            <a:r>
              <a:rPr lang="en-AU" sz="1800"/>
              <a:t>We should start the influenza vaccination campaign in June because it feels like that’s when people start getting sick. </a:t>
            </a:r>
          </a:p>
          <a:p>
            <a:pPr marL="457200" indent="-457200">
              <a:buFont typeface="+mj-lt"/>
              <a:buAutoNum type="arabicPeriod"/>
            </a:pPr>
            <a:r>
              <a:rPr lang="en-AU" sz="1800"/>
              <a:t>The vaccination program should begin earlier in the year because scientific data show influenza cases usually increase during colder months, so starting earlier helps protect people before the risk rises.</a:t>
            </a:r>
          </a:p>
          <a:p>
            <a:pPr marL="457200" indent="-457200">
              <a:buFont typeface="+mj-lt"/>
              <a:buAutoNum type="arabicPeriod"/>
            </a:pPr>
            <a:r>
              <a:rPr lang="en-AU" sz="1800"/>
              <a:t>We should start the influenza vaccination campaign in June because the data show influenza cases start rising from August, especially in younger age groups, and this increase occurs as the mean minimum and maximum temperatures drop.</a:t>
            </a:r>
          </a:p>
          <a:p>
            <a:pPr marL="457200" indent="-457200">
              <a:buFont typeface="+mj-lt"/>
              <a:buAutoNum type="arabicPeriod"/>
            </a:pPr>
            <a:r>
              <a:rPr lang="en-AU" sz="1800"/>
              <a:t>We should only vaccinate adults because they can book appointments more easily.</a:t>
            </a:r>
          </a:p>
        </p:txBody>
      </p:sp>
    </p:spTree>
    <p:extLst>
      <p:ext uri="{BB962C8B-B14F-4D97-AF65-F5344CB8AC3E}">
        <p14:creationId xmlns:p14="http://schemas.microsoft.com/office/powerpoint/2010/main" val="41352896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C20F6-23EB-A7D3-793A-691F1E06FD4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84BE5BE-1677-C0FE-B011-693A6A02954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128</a:t>
            </a:fld>
            <a:endParaRPr lang="en-AU"/>
          </a:p>
        </p:txBody>
      </p:sp>
      <p:sp>
        <p:nvSpPr>
          <p:cNvPr id="3" name="Title 2">
            <a:extLst>
              <a:ext uri="{FF2B5EF4-FFF2-40B4-BE49-F238E27FC236}">
                <a16:creationId xmlns:a16="http://schemas.microsoft.com/office/drawing/2014/main" id="{CE153100-71EC-CF2B-6EBA-0B42E4825028}"/>
              </a:ext>
            </a:extLst>
          </p:cNvPr>
          <p:cNvSpPr>
            <a:spLocks noGrp="1"/>
          </p:cNvSpPr>
          <p:nvPr>
            <p:ph type="title"/>
          </p:nvPr>
        </p:nvSpPr>
        <p:spPr/>
        <p:txBody>
          <a:bodyPr/>
          <a:lstStyle/>
          <a:p>
            <a:r>
              <a:rPr lang="en-AU" dirty="0"/>
              <a:t>2.7 Check for understanding (2 of 2)</a:t>
            </a:r>
          </a:p>
        </p:txBody>
      </p:sp>
      <p:sp>
        <p:nvSpPr>
          <p:cNvPr id="4" name="Text Placeholder 3">
            <a:extLst>
              <a:ext uri="{FF2B5EF4-FFF2-40B4-BE49-F238E27FC236}">
                <a16:creationId xmlns:a16="http://schemas.microsoft.com/office/drawing/2014/main" id="{01B2FEF3-C2C9-48AF-4248-140C94BFDD41}"/>
              </a:ext>
            </a:extLst>
          </p:cNvPr>
          <p:cNvSpPr>
            <a:spLocks noGrp="1"/>
          </p:cNvSpPr>
          <p:nvPr>
            <p:ph type="body" sz="quarter" idx="18"/>
          </p:nvPr>
        </p:nvSpPr>
        <p:spPr>
          <a:xfrm>
            <a:off x="359998" y="1016704"/>
            <a:ext cx="10080000" cy="310015"/>
          </a:xfrm>
        </p:spPr>
        <p:txBody>
          <a:bodyPr/>
          <a:lstStyle/>
          <a:p>
            <a:r>
              <a:rPr lang="en-AU" dirty="0"/>
              <a:t>Evidence based decisions</a:t>
            </a:r>
          </a:p>
        </p:txBody>
      </p:sp>
      <p:sp>
        <p:nvSpPr>
          <p:cNvPr id="9" name="Text Placeholder 4">
            <a:extLst>
              <a:ext uri="{FF2B5EF4-FFF2-40B4-BE49-F238E27FC236}">
                <a16:creationId xmlns:a16="http://schemas.microsoft.com/office/drawing/2014/main" id="{CA27F2A5-22DF-B71A-84C1-7246D3643D28}"/>
              </a:ext>
            </a:extLst>
          </p:cNvPr>
          <p:cNvSpPr>
            <a:spLocks noGrp="1"/>
          </p:cNvSpPr>
          <p:nvPr>
            <p:ph type="body" sz="quarter" idx="17"/>
          </p:nvPr>
        </p:nvSpPr>
        <p:spPr>
          <a:xfrm>
            <a:off x="359998" y="1647949"/>
            <a:ext cx="11484002" cy="4516437"/>
          </a:xfrm>
        </p:spPr>
        <p:txBody>
          <a:bodyPr/>
          <a:lstStyle/>
          <a:p>
            <a:r>
              <a:rPr lang="en-AU" sz="1800"/>
              <a:t>Write a number from 1 to 4 on a mini whiteboard to indicate which of the statements below are evidence-based decisions.</a:t>
            </a:r>
          </a:p>
          <a:p>
            <a:pPr marL="457200" indent="-457200">
              <a:buFont typeface="+mj-lt"/>
              <a:buAutoNum type="arabicPeriod"/>
            </a:pPr>
            <a:r>
              <a:rPr lang="en-AU" sz="1800"/>
              <a:t>We should start the influenza vaccination campaign in June because it feels like that’s when people start getting sick </a:t>
            </a:r>
            <a:r>
              <a:rPr lang="en-AU" sz="1800" b="1"/>
              <a:t>– not evidence based.</a:t>
            </a:r>
          </a:p>
          <a:p>
            <a:pPr marL="457200" indent="-457200">
              <a:buFont typeface="+mj-lt"/>
              <a:buAutoNum type="arabicPeriod"/>
            </a:pPr>
            <a:r>
              <a:rPr lang="en-AU" sz="1800"/>
              <a:t>The vaccination program should begin earlier in the year because scientific data show influenza cases usually increase during colder months, so starting earlier helps protect people before the risk rises </a:t>
            </a:r>
            <a:r>
              <a:rPr lang="en-AU" sz="1800" b="1"/>
              <a:t>– evidence-based.</a:t>
            </a:r>
          </a:p>
          <a:p>
            <a:pPr marL="457200" indent="-457200">
              <a:buFont typeface="+mj-lt"/>
              <a:buAutoNum type="arabicPeriod"/>
            </a:pPr>
            <a:r>
              <a:rPr lang="en-AU" sz="1800"/>
              <a:t>We should start the influenza vaccination campaign in June because the data show influenza cases start rising from August, especially in younger age groups, and this increase occurs as the mean minimum and maximum temperatures drop </a:t>
            </a:r>
            <a:r>
              <a:rPr lang="en-AU" sz="1800" b="1"/>
              <a:t>– not evidence-based.</a:t>
            </a:r>
          </a:p>
          <a:p>
            <a:pPr marL="457200" indent="-457200">
              <a:buFont typeface="+mj-lt"/>
              <a:buAutoNum type="arabicPeriod"/>
            </a:pPr>
            <a:r>
              <a:rPr lang="en-AU" sz="1800"/>
              <a:t>We should only vaccinate adults because they can book appointments more easily </a:t>
            </a:r>
            <a:r>
              <a:rPr lang="en-AU" sz="1800" b="1"/>
              <a:t>– evidence-based</a:t>
            </a:r>
            <a:r>
              <a:rPr lang="en-AU" sz="1800"/>
              <a:t>.</a:t>
            </a:r>
          </a:p>
        </p:txBody>
      </p:sp>
    </p:spTree>
    <p:extLst>
      <p:ext uri="{BB962C8B-B14F-4D97-AF65-F5344CB8AC3E}">
        <p14:creationId xmlns:p14="http://schemas.microsoft.com/office/powerpoint/2010/main" val="180283898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FD0C87-6F47-B2D4-2EB1-41D2A808065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129</a:t>
            </a:fld>
            <a:endParaRPr lang="en-AU"/>
          </a:p>
        </p:txBody>
      </p:sp>
      <p:sp>
        <p:nvSpPr>
          <p:cNvPr id="3" name="Title 2">
            <a:extLst>
              <a:ext uri="{FF2B5EF4-FFF2-40B4-BE49-F238E27FC236}">
                <a16:creationId xmlns:a16="http://schemas.microsoft.com/office/drawing/2014/main" id="{06DFCB70-73C6-404E-4509-12C2625C5D97}"/>
              </a:ext>
            </a:extLst>
          </p:cNvPr>
          <p:cNvSpPr>
            <a:spLocks noGrp="1"/>
          </p:cNvSpPr>
          <p:nvPr>
            <p:ph type="title"/>
          </p:nvPr>
        </p:nvSpPr>
        <p:spPr/>
        <p:txBody>
          <a:bodyPr/>
          <a:lstStyle/>
          <a:p>
            <a:r>
              <a:rPr lang="en-AU"/>
              <a:t>2.8 Assessment task preparation (1 of 2 slides)</a:t>
            </a:r>
          </a:p>
        </p:txBody>
      </p:sp>
      <p:sp>
        <p:nvSpPr>
          <p:cNvPr id="4" name="Text Placeholder 3">
            <a:extLst>
              <a:ext uri="{FF2B5EF4-FFF2-40B4-BE49-F238E27FC236}">
                <a16:creationId xmlns:a16="http://schemas.microsoft.com/office/drawing/2014/main" id="{FF2D8CAA-61AB-4117-055E-7F7DBABA5ECA}"/>
              </a:ext>
            </a:extLst>
          </p:cNvPr>
          <p:cNvSpPr>
            <a:spLocks noGrp="1"/>
          </p:cNvSpPr>
          <p:nvPr>
            <p:ph type="body" sz="quarter" idx="18"/>
          </p:nvPr>
        </p:nvSpPr>
        <p:spPr/>
        <p:txBody>
          <a:bodyPr/>
          <a:lstStyle/>
          <a:p>
            <a:r>
              <a:rPr lang="en-AU"/>
              <a:t>Heat map graph</a:t>
            </a:r>
          </a:p>
        </p:txBody>
      </p:sp>
      <p:pic>
        <p:nvPicPr>
          <p:cNvPr id="7" name="Picture 6" descr="A heatmap titled “Pin Point: The most common 4-digit PIN numbers.” The chart plots the first two digits of a PIN (vertical axis, 00–99) against the second two digits (horizontal axis, 00–99). Colours range from light yellow (most common) to dark orange (least common).&#10;&#10;Clusters of bright areas appear along the diagonal line from top-left to bottom-right, showing repeated pairs of numbers (e.g., 1212, 3434). A bright horizontal band across the bottom-left represents people using birth dates (DD/MM or MM/DD) and another band across the bottom highlights people using their birth year (19xx).">
            <a:extLst>
              <a:ext uri="{FF2B5EF4-FFF2-40B4-BE49-F238E27FC236}">
                <a16:creationId xmlns:a16="http://schemas.microsoft.com/office/drawing/2014/main" id="{E605CF98-94F4-431C-69A5-19E16233F1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88059" y="905601"/>
            <a:ext cx="7669668" cy="5584110"/>
          </a:xfrm>
          <a:prstGeom prst="rect">
            <a:avLst/>
          </a:prstGeom>
        </p:spPr>
      </p:pic>
      <p:sp>
        <p:nvSpPr>
          <p:cNvPr id="9" name="TextBox 8">
            <a:extLst>
              <a:ext uri="{FF2B5EF4-FFF2-40B4-BE49-F238E27FC236}">
                <a16:creationId xmlns:a16="http://schemas.microsoft.com/office/drawing/2014/main" id="{C51D0E1D-397E-DE4A-6686-7C0427A4C77C}"/>
              </a:ext>
            </a:extLst>
          </p:cNvPr>
          <p:cNvSpPr txBox="1"/>
          <p:nvPr/>
        </p:nvSpPr>
        <p:spPr>
          <a:xfrm>
            <a:off x="6096000" y="6533943"/>
            <a:ext cx="4500915" cy="230832"/>
          </a:xfrm>
          <a:prstGeom prst="rect">
            <a:avLst/>
          </a:prstGeom>
          <a:noFill/>
        </p:spPr>
        <p:txBody>
          <a:bodyPr wrap="square">
            <a:spAutoFit/>
          </a:bodyPr>
          <a:lstStyle/>
          <a:p>
            <a:r>
              <a:rPr lang="en-US" sz="900">
                <a:hlinkClick r:id="rId4"/>
              </a:rPr>
              <a:t>Most Common PIN Codes</a:t>
            </a:r>
            <a:r>
              <a:rPr lang="en-US" sz="900">
                <a:solidFill>
                  <a:srgbClr val="22272B"/>
                </a:solidFill>
              </a:rPr>
              <a:t> by </a:t>
            </a:r>
            <a:r>
              <a:rPr lang="en-US" sz="900">
                <a:solidFill>
                  <a:srgbClr val="22272B"/>
                </a:solidFill>
                <a:hlinkClick r:id="rId5"/>
              </a:rPr>
              <a:t>David McCandless </a:t>
            </a:r>
            <a:r>
              <a:rPr lang="en-US" sz="900">
                <a:solidFill>
                  <a:srgbClr val="22272B"/>
                </a:solidFill>
              </a:rPr>
              <a:t>is licensed under </a:t>
            </a:r>
            <a:r>
              <a:rPr lang="en-US" sz="900">
                <a:solidFill>
                  <a:srgbClr val="22272B"/>
                </a:solidFill>
                <a:hlinkClick r:id="rId6"/>
              </a:rPr>
              <a:t>CC BY</a:t>
            </a:r>
            <a:endParaRPr lang="en-AU" sz="900"/>
          </a:p>
        </p:txBody>
      </p:sp>
      <p:sp>
        <p:nvSpPr>
          <p:cNvPr id="10" name="TextBox 9">
            <a:extLst>
              <a:ext uri="{FF2B5EF4-FFF2-40B4-BE49-F238E27FC236}">
                <a16:creationId xmlns:a16="http://schemas.microsoft.com/office/drawing/2014/main" id="{3E0912DE-E4DF-4AFE-7260-826A9E388575}"/>
              </a:ext>
            </a:extLst>
          </p:cNvPr>
          <p:cNvSpPr txBox="1"/>
          <p:nvPr/>
        </p:nvSpPr>
        <p:spPr>
          <a:xfrm>
            <a:off x="359999" y="1369454"/>
            <a:ext cx="3661743" cy="5039314"/>
          </a:xfrm>
          <a:prstGeom prst="rect">
            <a:avLst/>
          </a:prstGeom>
          <a:noFill/>
        </p:spPr>
        <p:txBody>
          <a:bodyPr wrap="square" lIns="0" tIns="0" rIns="0" bIns="0" rtlCol="0">
            <a:noAutofit/>
          </a:bodyPr>
          <a:lstStyle/>
          <a:p>
            <a:pPr algn="l">
              <a:lnSpc>
                <a:spcPct val="150000"/>
              </a:lnSpc>
            </a:pPr>
            <a:r>
              <a:rPr lang="en-AU" sz="1800" dirty="0"/>
              <a:t>This is an example of a heat map graph.</a:t>
            </a:r>
          </a:p>
          <a:p>
            <a:pPr algn="l">
              <a:lnSpc>
                <a:spcPct val="150000"/>
              </a:lnSpc>
            </a:pPr>
            <a:r>
              <a:rPr lang="en-AU" sz="1800" dirty="0"/>
              <a:t>The following questions will help you extract data and information from this type of graph:</a:t>
            </a:r>
          </a:p>
          <a:p>
            <a:pPr algn="l">
              <a:lnSpc>
                <a:spcPct val="150000"/>
              </a:lnSpc>
            </a:pPr>
            <a:endParaRPr lang="en-AU" sz="1800" dirty="0"/>
          </a:p>
          <a:p>
            <a:pPr marL="342900" indent="-342900" algn="l">
              <a:lnSpc>
                <a:spcPct val="150000"/>
              </a:lnSpc>
              <a:buAutoNum type="arabicPeriod"/>
            </a:pPr>
            <a:r>
              <a:rPr lang="en-AU" sz="1800" dirty="0"/>
              <a:t>What variable is represented on each axis?</a:t>
            </a:r>
          </a:p>
          <a:p>
            <a:pPr marL="342900" indent="-342900" algn="l">
              <a:lnSpc>
                <a:spcPct val="150000"/>
              </a:lnSpc>
              <a:buAutoNum type="arabicPeriod"/>
            </a:pPr>
            <a:r>
              <a:rPr lang="en-AU" sz="1800" dirty="0"/>
              <a:t>What does a white coloured square represent?</a:t>
            </a:r>
          </a:p>
          <a:p>
            <a:pPr marL="342900" indent="-342900" algn="l">
              <a:lnSpc>
                <a:spcPct val="150000"/>
              </a:lnSpc>
              <a:buAutoNum type="arabicPeriod"/>
            </a:pPr>
            <a:r>
              <a:rPr lang="en-AU" sz="1800" dirty="0"/>
              <a:t>How would pin 4321 be located on the heat map?</a:t>
            </a:r>
          </a:p>
          <a:p>
            <a:pPr marL="342900" indent="-342900" algn="l">
              <a:lnSpc>
                <a:spcPct val="150000"/>
              </a:lnSpc>
              <a:buAutoNum type="arabicPeriod"/>
            </a:pPr>
            <a:r>
              <a:rPr lang="en-AU" sz="1800" dirty="0"/>
              <a:t>Identify one pattern.</a:t>
            </a:r>
          </a:p>
          <a:p>
            <a:pPr algn="l"/>
            <a:endParaRPr lang="en-AU" sz="1800" dirty="0"/>
          </a:p>
          <a:p>
            <a:pPr algn="l"/>
            <a:endParaRPr lang="en-AU" sz="1800" dirty="0"/>
          </a:p>
        </p:txBody>
      </p:sp>
    </p:spTree>
    <p:extLst>
      <p:ext uri="{BB962C8B-B14F-4D97-AF65-F5344CB8AC3E}">
        <p14:creationId xmlns:p14="http://schemas.microsoft.com/office/powerpoint/2010/main" val="241460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FC03C-764B-1CC8-4F21-90393EAF83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98BE860-1B20-C9BC-7B91-AB134A9A16A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130</a:t>
            </a:fld>
            <a:endParaRPr lang="en-AU"/>
          </a:p>
        </p:txBody>
      </p:sp>
      <p:sp>
        <p:nvSpPr>
          <p:cNvPr id="3" name="Title 2">
            <a:extLst>
              <a:ext uri="{FF2B5EF4-FFF2-40B4-BE49-F238E27FC236}">
                <a16:creationId xmlns:a16="http://schemas.microsoft.com/office/drawing/2014/main" id="{AD8FA96C-4649-F1C7-B814-167BCC9A6DB6}"/>
              </a:ext>
            </a:extLst>
          </p:cNvPr>
          <p:cNvSpPr>
            <a:spLocks noGrp="1"/>
          </p:cNvSpPr>
          <p:nvPr>
            <p:ph type="title"/>
          </p:nvPr>
        </p:nvSpPr>
        <p:spPr/>
        <p:txBody>
          <a:bodyPr/>
          <a:lstStyle/>
          <a:p>
            <a:r>
              <a:rPr lang="en-AU"/>
              <a:t>2.8 Assessment task preparation (2 of 2 slides)</a:t>
            </a:r>
          </a:p>
        </p:txBody>
      </p:sp>
      <p:sp>
        <p:nvSpPr>
          <p:cNvPr id="4" name="Text Placeholder 3">
            <a:extLst>
              <a:ext uri="{FF2B5EF4-FFF2-40B4-BE49-F238E27FC236}">
                <a16:creationId xmlns:a16="http://schemas.microsoft.com/office/drawing/2014/main" id="{89AB52CD-B803-C2F3-5773-1B51EF82B74C}"/>
              </a:ext>
            </a:extLst>
          </p:cNvPr>
          <p:cNvSpPr>
            <a:spLocks noGrp="1"/>
          </p:cNvSpPr>
          <p:nvPr>
            <p:ph type="body" sz="quarter" idx="18"/>
          </p:nvPr>
        </p:nvSpPr>
        <p:spPr/>
        <p:txBody>
          <a:bodyPr/>
          <a:lstStyle/>
          <a:p>
            <a:r>
              <a:rPr lang="en-AU"/>
              <a:t>Multivariate graph</a:t>
            </a:r>
          </a:p>
        </p:txBody>
      </p:sp>
      <p:sp>
        <p:nvSpPr>
          <p:cNvPr id="11" name="TextBox 10">
            <a:extLst>
              <a:ext uri="{FF2B5EF4-FFF2-40B4-BE49-F238E27FC236}">
                <a16:creationId xmlns:a16="http://schemas.microsoft.com/office/drawing/2014/main" id="{C76E295B-9B9A-141B-BBBD-E2135BC55CCF}"/>
              </a:ext>
            </a:extLst>
          </p:cNvPr>
          <p:cNvSpPr txBox="1"/>
          <p:nvPr/>
        </p:nvSpPr>
        <p:spPr>
          <a:xfrm>
            <a:off x="281447" y="1381767"/>
            <a:ext cx="4535880" cy="5039314"/>
          </a:xfrm>
          <a:prstGeom prst="rect">
            <a:avLst/>
          </a:prstGeom>
          <a:noFill/>
        </p:spPr>
        <p:txBody>
          <a:bodyPr wrap="square" lIns="0" tIns="0" rIns="0" bIns="0" rtlCol="0">
            <a:noAutofit/>
          </a:bodyPr>
          <a:lstStyle/>
          <a:p>
            <a:pPr algn="l">
              <a:lnSpc>
                <a:spcPct val="150000"/>
              </a:lnSpc>
            </a:pPr>
            <a:r>
              <a:rPr lang="en-AU" sz="1800" dirty="0"/>
              <a:t>This is an example of a multivariate graph.</a:t>
            </a:r>
          </a:p>
          <a:p>
            <a:pPr algn="l">
              <a:lnSpc>
                <a:spcPct val="150000"/>
              </a:lnSpc>
            </a:pPr>
            <a:r>
              <a:rPr lang="en-AU" sz="1800" dirty="0"/>
              <a:t>The following questions will help you extract data and information from this type of graph:</a:t>
            </a:r>
          </a:p>
          <a:p>
            <a:pPr algn="l">
              <a:lnSpc>
                <a:spcPct val="150000"/>
              </a:lnSpc>
            </a:pPr>
            <a:endParaRPr lang="en-AU" sz="1800" dirty="0"/>
          </a:p>
          <a:p>
            <a:pPr marL="342900" indent="-342900" algn="l">
              <a:lnSpc>
                <a:spcPct val="150000"/>
              </a:lnSpc>
              <a:buAutoNum type="arabicPeriod"/>
            </a:pPr>
            <a:r>
              <a:rPr lang="en-AU" sz="1800" dirty="0"/>
              <a:t>What variable is displayed on each axis?</a:t>
            </a:r>
          </a:p>
          <a:p>
            <a:pPr marL="342900" indent="-342900" algn="l">
              <a:lnSpc>
                <a:spcPct val="150000"/>
              </a:lnSpc>
              <a:buAutoNum type="arabicPeriod"/>
            </a:pPr>
            <a:r>
              <a:rPr lang="en-AU" sz="1800" dirty="0"/>
              <a:t>Which line presents temperature change?</a:t>
            </a:r>
          </a:p>
          <a:p>
            <a:pPr marL="342900" indent="-342900">
              <a:lnSpc>
                <a:spcPct val="150000"/>
              </a:lnSpc>
              <a:buFontTx/>
              <a:buAutoNum type="arabicPeriod"/>
            </a:pPr>
            <a:r>
              <a:rPr lang="en-AU" sz="1800" dirty="0"/>
              <a:t>What does a temperature value of −6°C mean? </a:t>
            </a:r>
          </a:p>
          <a:p>
            <a:pPr marL="342900" indent="-342900">
              <a:lnSpc>
                <a:spcPct val="150000"/>
              </a:lnSpc>
              <a:buAutoNum type="arabicPeriod"/>
            </a:pPr>
            <a:r>
              <a:rPr lang="en-AU" sz="1800" dirty="0"/>
              <a:t>Describe the overall pattern in temperature over the past 800000 years.</a:t>
            </a:r>
          </a:p>
          <a:p>
            <a:pPr algn="l"/>
            <a:endParaRPr lang="en-AU" sz="1800" dirty="0"/>
          </a:p>
          <a:p>
            <a:pPr algn="l"/>
            <a:endParaRPr lang="en-AU" sz="1800" dirty="0"/>
          </a:p>
        </p:txBody>
      </p:sp>
      <p:pic>
        <p:nvPicPr>
          <p:cNvPr id="15" name="Picture 14" descr="Line graph showing temperature change in degrees Celsius and carbon dioxide concentration over the past 800,000 years. Lighter blue line represent temperature and darker blue represents carbon dioxide levels. Both display cyclical patterns with peaks and troughs closely aligned, indicating a strong correlation between temperature fluctuations and atmospheric carbon dioxide concentrations.">
            <a:extLst>
              <a:ext uri="{FF2B5EF4-FFF2-40B4-BE49-F238E27FC236}">
                <a16:creationId xmlns:a16="http://schemas.microsoft.com/office/drawing/2014/main" id="{B39B9972-8A57-75F0-5798-7AC8A7BEB6B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4795471" y="2026149"/>
            <a:ext cx="7396529" cy="3115717"/>
          </a:xfrm>
          <a:prstGeom prst="rect">
            <a:avLst/>
          </a:prstGeom>
        </p:spPr>
      </p:pic>
      <p:sp>
        <p:nvSpPr>
          <p:cNvPr id="17" name="TextBox 16">
            <a:extLst>
              <a:ext uri="{FF2B5EF4-FFF2-40B4-BE49-F238E27FC236}">
                <a16:creationId xmlns:a16="http://schemas.microsoft.com/office/drawing/2014/main" id="{A8024F94-D4CC-2AA2-BD8D-4C7F0C2D192C}"/>
              </a:ext>
            </a:extLst>
          </p:cNvPr>
          <p:cNvSpPr txBox="1"/>
          <p:nvPr/>
        </p:nvSpPr>
        <p:spPr>
          <a:xfrm>
            <a:off x="5490115" y="5875480"/>
            <a:ext cx="6353883" cy="545601"/>
          </a:xfrm>
          <a:prstGeom prst="rect">
            <a:avLst/>
          </a:prstGeom>
          <a:noFill/>
        </p:spPr>
        <p:txBody>
          <a:bodyPr wrap="square" lIns="0" tIns="0" rIns="0" bIns="0" rtlCol="0">
            <a:noAutofit/>
          </a:bodyPr>
          <a:lstStyle/>
          <a:p>
            <a:r>
              <a:rPr lang="en-AU" sz="1400">
                <a:hlinkClick r:id="rId4"/>
              </a:rPr>
              <a:t>Temperature-change-and-carbon-dioxide-change-measured-from-EPICA-Dome-C-ice-core0in-Antarctica</a:t>
            </a:r>
            <a:r>
              <a:rPr lang="en-AU" sz="1400"/>
              <a:t> by </a:t>
            </a:r>
            <a:r>
              <a:rPr lang="en-AU" sz="1400">
                <a:hlinkClick r:id="rId5" tooltip="National Oceanic and Atmospheric Administration"/>
              </a:rPr>
              <a:t>National Oceanic and Atmospheric Administration</a:t>
            </a:r>
            <a:r>
              <a:rPr lang="en-AU" sz="1400"/>
              <a:t>  is in the public domain</a:t>
            </a:r>
          </a:p>
        </p:txBody>
      </p:sp>
    </p:spTree>
    <p:extLst>
      <p:ext uri="{BB962C8B-B14F-4D97-AF65-F5344CB8AC3E}">
        <p14:creationId xmlns:p14="http://schemas.microsoft.com/office/powerpoint/2010/main" val="139977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a:ln>
                  <a:noFill/>
                </a:ln>
                <a:solidFill>
                  <a:srgbClr val="CBEDFD"/>
                </a:solidFill>
                <a:effectLst/>
                <a:uLnTx/>
                <a:uFillTx/>
                <a:ea typeface="+mn-ea"/>
                <a:cs typeface="+mn-cs"/>
                <a:hlinkClick r:id="rId2">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a:ln>
                  <a:noFill/>
                </a:ln>
                <a:solidFill>
                  <a:srgbClr val="CBEDFD"/>
                </a:solidFill>
                <a:effectLst/>
                <a:uLnTx/>
                <a:uFillTx/>
                <a:ea typeface="+mn-ea"/>
                <a:cs typeface="+mn-cs"/>
              </a:rPr>
              <a:t> </a:t>
            </a:r>
            <a:r>
              <a:rPr kumimoji="0" lang="en-AU" sz="1200" b="0" i="0" u="none" strike="noStrike" kern="1200" cap="none" spc="0" normalizeH="0" baseline="0" noProof="0">
                <a:ln>
                  <a:noFill/>
                </a:ln>
                <a:solidFill>
                  <a:srgbClr val="FFFFFF"/>
                </a:solidFill>
                <a:effectLst/>
                <a:uLnTx/>
                <a:uFillTx/>
                <a:ea typeface="+mn-ea"/>
                <a:cs typeface="+mn-cs"/>
              </a:rPr>
              <a:t>and the NSW Curriculum website </a:t>
            </a:r>
            <a:r>
              <a:rPr kumimoji="0" lang="en-AU" sz="1200" b="0" i="0" u="none" strike="noStrike" kern="1200" cap="none" spc="0" normalizeH="0" baseline="0" noProof="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vert="horz" lIns="0" tIns="0" rIns="0" bIns="0" rtlCol="0" anchor="t">
            <a:noAutofit/>
          </a:bodyPr>
          <a:lstStyle/>
          <a:p>
            <a:r>
              <a:rPr lang="en-AU">
                <a:latin typeface="+mn-lt"/>
                <a:cs typeface="Arial"/>
                <a:hlinkClick r:id="rId5"/>
              </a:rPr>
              <a:t>Science 7–10 (2023) </a:t>
            </a:r>
            <a:r>
              <a:rPr lang="en-AU">
                <a:latin typeface="+mn-lt"/>
                <a:cs typeface="Arial"/>
              </a:rPr>
              <a:t>© Syllabus NSW Education Standards Authority (NESA) for and on behalf of the Crown in right of the State of New South Wales, 2023.</a:t>
            </a:r>
          </a:p>
          <a:p>
            <a:r>
              <a:rPr lang="en-AU" b="1">
                <a:latin typeface="+mn-lt"/>
                <a:ea typeface="Calibri"/>
                <a:cs typeface="Arial"/>
              </a:rPr>
              <a:t>All references supporting the content in the Data science 2 resources are listed in the 'Supporting Information' section of the relevant lesson library.</a:t>
            </a:r>
            <a:endParaRPr lang="en-AU">
              <a:ea typeface="Calibri"/>
            </a:endParaRPr>
          </a:p>
          <a:p>
            <a:endParaRPr lang="en-AU">
              <a:solidFill>
                <a:srgbClr val="000000"/>
              </a:solidFill>
              <a:highlight>
                <a:srgbClr val="CCEDFC"/>
              </a:highlight>
              <a:latin typeface="+mn-lt"/>
              <a:ea typeface="Calibri"/>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131</a:t>
            </a:fld>
            <a:endParaRPr lang="en-AU"/>
          </a:p>
        </p:txBody>
      </p:sp>
    </p:spTree>
    <p:extLst>
      <p:ext uri="{BB962C8B-B14F-4D97-AF65-F5344CB8AC3E}">
        <p14:creationId xmlns:p14="http://schemas.microsoft.com/office/powerpoint/2010/main" val="209535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p:txBody>
          <a:bodyPr/>
          <a:lstStyle/>
          <a:p>
            <a:r>
              <a:rPr lang="en-AU"/>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nSpc>
                <a:spcPct val="150000"/>
              </a:lnSpc>
              <a:spcAft>
                <a:spcPts val="600"/>
              </a:spcAft>
            </a:pPr>
            <a:r>
              <a:rPr lang="en-AU" sz="1200">
                <a:solidFill>
                  <a:schemeClr val="bg1"/>
                </a:solidFill>
              </a:rPr>
              <a:t>The copyright material published in this resource is subject to the </a:t>
            </a:r>
            <a:r>
              <a:rPr lang="en-AU" sz="1200" i="1">
                <a:solidFill>
                  <a:schemeClr val="bg1"/>
                </a:solidFill>
              </a:rPr>
              <a:t>Copyright Act 1968</a:t>
            </a:r>
            <a:r>
              <a:rPr lang="en-AU" sz="1200">
                <a:solidFill>
                  <a:schemeClr val="bg1"/>
                </a:solidFill>
              </a:rPr>
              <a:t> (</a:t>
            </a:r>
            <a:r>
              <a:rPr lang="en-AU" sz="1200" err="1">
                <a:solidFill>
                  <a:schemeClr val="bg1"/>
                </a:solidFill>
              </a:rPr>
              <a:t>Cth</a:t>
            </a:r>
            <a:r>
              <a:rPr lang="en-AU" sz="1200">
                <a:solidFill>
                  <a:schemeClr val="bg1"/>
                </a:solidFill>
              </a:rPr>
              <a:t>) and is owned by the NSW Department of Education or, where indicated, by a party other than the NSW Department of Education (third-party material).</a:t>
            </a:r>
          </a:p>
          <a:p>
            <a:pPr>
              <a:lnSpc>
                <a:spcPct val="150000"/>
              </a:lnSpc>
              <a:spcAft>
                <a:spcPts val="600"/>
              </a:spcAft>
            </a:pPr>
            <a:r>
              <a:rPr lang="en-AU" sz="1200">
                <a:solidFill>
                  <a:schemeClr val="bg1"/>
                </a:solidFill>
              </a:rPr>
              <a:t>Copyright material available in this resource and owned by the NSW Department of Education is licensed under a </a:t>
            </a:r>
            <a:r>
              <a:rPr lang="en-AU" sz="120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a:solidFill>
                  <a:schemeClr val="bg1"/>
                </a:solidFill>
              </a:rPr>
              <a:t>.</a:t>
            </a:r>
          </a:p>
          <a:p>
            <a:pPr>
              <a:lnSpc>
                <a:spcPct val="150000"/>
              </a:lnSpc>
              <a:spcAft>
                <a:spcPts val="600"/>
              </a:spcAft>
            </a:pPr>
            <a:r>
              <a:rPr lang="en-AU" sz="1200">
                <a:solidFill>
                  <a:schemeClr val="bg1"/>
                </a:solidFill>
              </a:rPr>
              <a:t>This license allows you to share and adapt the material for any purpose, even commercially.</a:t>
            </a:r>
          </a:p>
          <a:p>
            <a:pPr>
              <a:lnSpc>
                <a:spcPct val="150000"/>
              </a:lnSpc>
              <a:spcAft>
                <a:spcPts val="600"/>
              </a:spcAft>
            </a:pPr>
            <a:r>
              <a:rPr lang="en-AU" sz="1200">
                <a:solidFill>
                  <a:schemeClr val="bg1"/>
                </a:solidFill>
              </a:rPr>
              <a:t>Attribution should be given to © State of New South Wales (Department of Education), 2026.</a:t>
            </a:r>
          </a:p>
          <a:p>
            <a:pPr>
              <a:lnSpc>
                <a:spcPct val="150000"/>
              </a:lnSpc>
            </a:pPr>
            <a:r>
              <a:rPr lang="en-AU" sz="1200">
                <a:solidFill>
                  <a:schemeClr val="bg1"/>
                </a:solidFill>
              </a:rPr>
              <a:t>Material in this resource not available under a Creative Commons license:</a:t>
            </a:r>
          </a:p>
          <a:p>
            <a:pPr marL="171450" indent="-171450">
              <a:lnSpc>
                <a:spcPct val="150000"/>
              </a:lnSpc>
              <a:buFont typeface="Arial" panose="020B0604020202020204" pitchFamily="34" charset="0"/>
              <a:buChar char="•"/>
            </a:pPr>
            <a:r>
              <a:rPr lang="en-AU" sz="1200">
                <a:solidFill>
                  <a:schemeClr val="bg1"/>
                </a:solidFill>
              </a:rPr>
              <a:t>the NSW Department of Education logo, other logos and trademark-protected material</a:t>
            </a:r>
          </a:p>
          <a:p>
            <a:pPr marL="171450" indent="-171450">
              <a:lnSpc>
                <a:spcPct val="150000"/>
              </a:lnSpc>
              <a:buFont typeface="Arial" panose="020B0604020202020204" pitchFamily="34" charset="0"/>
              <a:buChar char="•"/>
            </a:pPr>
            <a:r>
              <a:rPr lang="en-AU" sz="1200">
                <a:solidFill>
                  <a:schemeClr val="bg1"/>
                </a:solidFill>
              </a:rPr>
              <a:t>Material owned by a third party that has been reproduced with permission. You will need to obtain permission from the third party to reuse its material. </a:t>
            </a:r>
          </a:p>
          <a:p>
            <a:pPr>
              <a:lnSpc>
                <a:spcPct val="150000"/>
              </a:lnSpc>
              <a:spcBef>
                <a:spcPts val="1200"/>
              </a:spcBef>
              <a:spcAft>
                <a:spcPts val="600"/>
              </a:spcAft>
            </a:pPr>
            <a:r>
              <a:rPr lang="en-AU" sz="1200" b="1">
                <a:solidFill>
                  <a:schemeClr val="bg1"/>
                </a:solidFill>
              </a:rPr>
              <a:t>Links to third-party material and websites</a:t>
            </a:r>
          </a:p>
          <a:p>
            <a:pPr>
              <a:lnSpc>
                <a:spcPct val="150000"/>
              </a:lnSpc>
              <a:spcAft>
                <a:spcPts val="600"/>
              </a:spcAft>
            </a:pPr>
            <a:r>
              <a:rPr lang="en-AU" sz="120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nSpc>
                <a:spcPct val="150000"/>
              </a:lnSpc>
              <a:spcAft>
                <a:spcPts val="600"/>
              </a:spcAft>
            </a:pPr>
            <a:r>
              <a:rPr lang="en-AU" sz="120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a:solidFill>
                  <a:schemeClr val="bg1"/>
                </a:solidFill>
              </a:rPr>
              <a:t>Copyright Act 1968 </a:t>
            </a:r>
            <a:r>
              <a:rPr lang="en-AU" sz="1200">
                <a:solidFill>
                  <a:schemeClr val="bg1"/>
                </a:solidFill>
              </a:rPr>
              <a:t>(</a:t>
            </a:r>
            <a:r>
              <a:rPr lang="en-AU" sz="1200" err="1">
                <a:solidFill>
                  <a:schemeClr val="bg1"/>
                </a:solidFill>
              </a:rPr>
              <a:t>Cth</a:t>
            </a:r>
            <a:r>
              <a:rPr lang="en-AU" sz="1200">
                <a:solidFill>
                  <a:schemeClr val="bg1"/>
                </a:solidFill>
              </a:rPr>
              <a:t>). The department accepts no responsibility for content on third-party websites. </a:t>
            </a:r>
          </a:p>
        </p:txBody>
      </p:sp>
      <p:sp>
        <p:nvSpPr>
          <p:cNvPr id="2" name="Slide Number Placeholder 1">
            <a:extLst>
              <a:ext uri="{FF2B5EF4-FFF2-40B4-BE49-F238E27FC236}">
                <a16:creationId xmlns:a16="http://schemas.microsoft.com/office/drawing/2014/main" id="{0303DFE7-8ED6-8289-3C7A-37260EDA32B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132</a:t>
            </a:fld>
            <a:endParaRPr lang="en-AU"/>
          </a:p>
        </p:txBody>
      </p:sp>
    </p:spTree>
    <p:extLst>
      <p:ext uri="{BB962C8B-B14F-4D97-AF65-F5344CB8AC3E}">
        <p14:creationId xmlns:p14="http://schemas.microsoft.com/office/powerpoint/2010/main" val="3151351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3–6 Multi-age PPT teampl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557D220B-0217-476B-BAE0-0D7B4924A7C9}" vid="{871DE9F4-E2B1-4DB8-A2CD-EC614EBDA9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386ad3-46d6-4eb6-bbc1-9b19b13a5756">
      <Terms xmlns="http://schemas.microsoft.com/office/infopath/2007/PartnerControls"/>
    </lcf76f155ced4ddcb4097134ff3c332f>
    <Description2 xmlns="95386ad3-46d6-4eb6-bbc1-9b19b13a5756" xsi:nil="true"/>
    <_ip_UnifiedCompliancePolicyUIAction xmlns="http://schemas.microsoft.com/sharepoint/v3" xsi:nil="true"/>
    <Notes xmlns="95386ad3-46d6-4eb6-bbc1-9b19b13a5756" xsi:nil="true"/>
    <Migrated xmlns="95386ad3-46d6-4eb6-bbc1-9b19b13a5756">true</Migrated>
    <_ip_UnifiedCompliancePolicyProperties xmlns="http://schemas.microsoft.com/sharepoint/v3" xsi:nil="true"/>
    <TaxCatchAll xmlns="9191b990-ddf9-46cb-8ffe-20db9d3a58aa" xsi:nil="true"/>
    <Readytopublish xmlns="95386ad3-46d6-4eb6-bbc1-9b19b13a5756">false</Readytopublish>
    <InDAM xmlns="95386ad3-46d6-4eb6-bbc1-9b19b13a5756">false</InDAM>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45c28c542093280c9fa5692bc3c07283">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0d99887e6d791b7771067d6ba2ebe598"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7ED33F-1850-45D6-A05B-087253A2E0F1}">
  <ds:schemaRefs>
    <ds:schemaRef ds:uri="95386ad3-46d6-4eb6-bbc1-9b19b13a5756"/>
    <ds:schemaRef ds:uri="http://purl.org/dc/elements/1.1/"/>
    <ds:schemaRef ds:uri="http://purl.org/dc/dcmitype/"/>
    <ds:schemaRef ds:uri="http://schemas.microsoft.com/office/2006/documentManagement/types"/>
    <ds:schemaRef ds:uri="http://schemas.microsoft.com/sharepoint/v3"/>
    <ds:schemaRef ds:uri="http://www.w3.org/XML/1998/namespace"/>
    <ds:schemaRef ds:uri="http://schemas.microsoft.com/office/infopath/2007/PartnerControls"/>
    <ds:schemaRef ds:uri="http://schemas.openxmlformats.org/package/2006/metadata/core-properties"/>
    <ds:schemaRef ds:uri="9191b990-ddf9-46cb-8ffe-20db9d3a58aa"/>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7CFB2B66-A482-483D-8D83-916369769E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1269A3-7DDA-405D-B6BB-AF911678BDC5}">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contentBits="0" removed="0"/>
</clbl:labelList>
</file>

<file path=docProps/app.xml><?xml version="1.0" encoding="utf-8"?>
<Properties xmlns="http://schemas.openxmlformats.org/officeDocument/2006/extended-properties" xmlns:vt="http://schemas.openxmlformats.org/officeDocument/2006/docPropsVTypes">
  <Template>3–6 Multi-age PPT teamplate</Template>
  <TotalTime>516</TotalTime>
  <Words>26723</Words>
  <Application>Microsoft Office PowerPoint</Application>
  <PresentationFormat>Widescreen</PresentationFormat>
  <Paragraphs>2619</Paragraphs>
  <Slides>132</Slides>
  <Notes>130</Notes>
  <HiddenSlides>0</HiddenSlides>
  <MMClips>3</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132</vt:i4>
      </vt:variant>
    </vt:vector>
  </HeadingPairs>
  <TitlesOfParts>
    <vt:vector size="144" baseType="lpstr">
      <vt:lpstr>Calibri</vt:lpstr>
      <vt:lpstr>Public Sans</vt:lpstr>
      <vt:lpstr>Montserrat</vt:lpstr>
      <vt:lpstr>Cambria Math</vt:lpstr>
      <vt:lpstr>Aptos Narrow</vt:lpstr>
      <vt:lpstr>Arial</vt:lpstr>
      <vt:lpstr>Wingdings</vt:lpstr>
      <vt:lpstr>Symbol</vt:lpstr>
      <vt:lpstr>Times New Roman</vt:lpstr>
      <vt:lpstr>Courier New</vt:lpstr>
      <vt:lpstr>Public Sans Light</vt:lpstr>
      <vt:lpstr>3–6 Multi-age PPT teamplate</vt:lpstr>
      <vt:lpstr>Instructions for use</vt:lpstr>
      <vt:lpstr>Data science 2 Part A</vt:lpstr>
      <vt:lpstr>Contents – Essential question 1</vt:lpstr>
      <vt:lpstr>Contents – Essential question 2</vt:lpstr>
      <vt:lpstr>Essential question 1</vt:lpstr>
      <vt:lpstr>1.1 Investigable questions</vt:lpstr>
      <vt:lpstr>1.1 Scientific questions</vt:lpstr>
      <vt:lpstr>1.1 Frayer diagram – scientific questions</vt:lpstr>
      <vt:lpstr>1.1 Check for understanding 1</vt:lpstr>
      <vt:lpstr>1.1 Investigable question</vt:lpstr>
      <vt:lpstr>1.1 Non-investigable question</vt:lpstr>
      <vt:lpstr>1.1 Refining our understanding of questions</vt:lpstr>
      <vt:lpstr>1.1 Quality criteria for an investigable scientific question</vt:lpstr>
      <vt:lpstr>1.1 Check for understanding 2</vt:lpstr>
      <vt:lpstr>1.2 Hypothesis testing</vt:lpstr>
      <vt:lpstr>1.2 The peer review process (1 of 2)</vt:lpstr>
      <vt:lpstr>1.2 The peer review process (2 of 2)</vt:lpstr>
      <vt:lpstr>1.2 Check for understanding 1</vt:lpstr>
      <vt:lpstr>1.2 What is a hypothesis?</vt:lpstr>
      <vt:lpstr>1.2 Check for understanding 2</vt:lpstr>
      <vt:lpstr>1.2 Constructing a scientific hypothesis</vt:lpstr>
      <vt:lpstr>1.2 Check for understanding 3</vt:lpstr>
      <vt:lpstr>1.2 Making a paper helicopter</vt:lpstr>
      <vt:lpstr>1.2 Constructing an investigable scientific question</vt:lpstr>
      <vt:lpstr>1.2 Constructing a scientific hypothesis (2)</vt:lpstr>
      <vt:lpstr>1.3 Evaluating online content</vt:lpstr>
      <vt:lpstr>1.3 Reliability of secondary sources</vt:lpstr>
      <vt:lpstr>1.3 Reliability of secondary sources – red flags</vt:lpstr>
      <vt:lpstr>1.3 Solving a problem about secondary sources</vt:lpstr>
      <vt:lpstr>1.3 Defining key terms</vt:lpstr>
      <vt:lpstr>1.3 Developing evaluation criteria (1 of 14)</vt:lpstr>
      <vt:lpstr>1.3 Developing evaluation criteria (2 of 14)</vt:lpstr>
      <vt:lpstr>1.3 Developing evaluation criteria (3 of 14)</vt:lpstr>
      <vt:lpstr>1.3 Developing evaluation criteria (4 of 14)</vt:lpstr>
      <vt:lpstr>1.3 Developing evaluation criteria (5 of 14)</vt:lpstr>
      <vt:lpstr>1.3 Developing evaluation criteria (6 of 14)</vt:lpstr>
      <vt:lpstr>1.3 Developing evaluation criteria (7 of 14)</vt:lpstr>
      <vt:lpstr>1.3 Developing evaluation criteria (8 of 14)</vt:lpstr>
      <vt:lpstr>1.3 Developing evaluation criteria (9 of 14)</vt:lpstr>
      <vt:lpstr>1.3 Developing evaluation criteria (10 of 14)</vt:lpstr>
      <vt:lpstr>1.3 Developing evaluation criteria (11 of 14)</vt:lpstr>
      <vt:lpstr>1.3 Developing evaluation criteria (12 of 14)</vt:lpstr>
      <vt:lpstr>1.3 Developing evaluation criteria (13 of 14)</vt:lpstr>
      <vt:lpstr>1.3 Developing evaluation criteria (14 of 14)</vt:lpstr>
      <vt:lpstr>1.3 Check for understanding 1 (1 of 2)</vt:lpstr>
      <vt:lpstr>1.3 Check for understanding 1 (2 of 2)</vt:lpstr>
      <vt:lpstr>1.3 Defining claim</vt:lpstr>
      <vt:lpstr>1.3 Microwaves and cancer</vt:lpstr>
      <vt:lpstr>1.3 Think-Pair-Share</vt:lpstr>
      <vt:lpstr>1.3 Check for understanding 2</vt:lpstr>
      <vt:lpstr>1.4 Claims that can be investigated scientifically</vt:lpstr>
      <vt:lpstr>1.4 Check for understanding 1 (1 of 2)</vt:lpstr>
      <vt:lpstr>1.4 Check for understanding 1 (2 of 2)</vt:lpstr>
      <vt:lpstr>1.4 Everyday claims</vt:lpstr>
      <vt:lpstr>1.4 Criteria for claims that can be scientifically tested</vt:lpstr>
      <vt:lpstr>1.4 Check for understanding 2</vt:lpstr>
      <vt:lpstr>1.4 Think-Pair-Share investigating a claim</vt:lpstr>
      <vt:lpstr>1.5 Evidence to support conclusions</vt:lpstr>
      <vt:lpstr>1.5 Check for understanding</vt:lpstr>
      <vt:lpstr>1.5 What is a scientific argument?</vt:lpstr>
      <vt:lpstr>Plants grow better in nutrient-rich soil.</vt:lpstr>
      <vt:lpstr>1.5 Scientific arguments</vt:lpstr>
      <vt:lpstr>Essential question 2</vt:lpstr>
      <vt:lpstr>2.1 Large datasets</vt:lpstr>
      <vt:lpstr>2.1 Check for understanding 1</vt:lpstr>
      <vt:lpstr>2.1 How much data is enough?</vt:lpstr>
      <vt:lpstr>2.1 Defining large dataset</vt:lpstr>
      <vt:lpstr>2.1 Features of large data sets</vt:lpstr>
      <vt:lpstr>2.1 Benefits of collecting and using large data sets</vt:lpstr>
      <vt:lpstr>2.1 Uses of large datasets (1 of 5) </vt:lpstr>
      <vt:lpstr>2.1 Uses of large datasets (2 of 5)</vt:lpstr>
      <vt:lpstr>2.1 Uses of large datasets (3 of 5)</vt:lpstr>
      <vt:lpstr>2.1 Uses of large datasets (4 of 5) </vt:lpstr>
      <vt:lpstr>2.1 Uses of large datasets (5 of 5)</vt:lpstr>
      <vt:lpstr>2.1 Check for understanding 2</vt:lpstr>
      <vt:lpstr>2.1 Collection of data</vt:lpstr>
      <vt:lpstr>2.2 Descriptive statistics techniques </vt:lpstr>
      <vt:lpstr>2.2 Check for understanding 1 (1 of 2)</vt:lpstr>
      <vt:lpstr>2.2 Check for understanding 1 (2 of 2) </vt:lpstr>
      <vt:lpstr>2.2 Defining descriptive statistics and descriptive analysis (1 of 2)</vt:lpstr>
      <vt:lpstr>2.2 Defining descriptive statistics and descriptive analysis (2 of 2)</vt:lpstr>
      <vt:lpstr>2.2 Defining the median</vt:lpstr>
      <vt:lpstr>2.2 Determining the median</vt:lpstr>
      <vt:lpstr>2.2 Check for understanding 2</vt:lpstr>
      <vt:lpstr>2.2 Median vs mean as a descriptive statistic</vt:lpstr>
      <vt:lpstr>2.2 Defining standard deviation</vt:lpstr>
      <vt:lpstr>2.2 Unpacking standard deviation </vt:lpstr>
      <vt:lpstr>2.2 How to calculate standard deviation in Microsoft Excel (1 of 4) </vt:lpstr>
      <vt:lpstr>2.2 How to calculate standard deviation in Microsoft Excel (2 of 4) </vt:lpstr>
      <vt:lpstr>2.2 How to calculate standard deviation in Microsoft Excel (3 of 4) </vt:lpstr>
      <vt:lpstr>2.2 How to calculate standard deviation in Microsoft Excel (4 of 4) </vt:lpstr>
      <vt:lpstr>2.2 Check for understanding 3</vt:lpstr>
      <vt:lpstr>2.2 Coefficient of Variation</vt:lpstr>
      <vt:lpstr>2.2 Quartiles</vt:lpstr>
      <vt:lpstr>2.2 Components of a box plot </vt:lpstr>
      <vt:lpstr>2.2 Unpacking a box plot (1 of 2) </vt:lpstr>
      <vt:lpstr>2.2 Unpacking a box plot (2 of 2) </vt:lpstr>
      <vt:lpstr>2.2 Check for understanding 4</vt:lpstr>
      <vt:lpstr>2.2 Comparing data using box plots</vt:lpstr>
      <vt:lpstr>2.3 Univariate and bivariate analysis(1 of 2)  </vt:lpstr>
      <vt:lpstr>2.3 Univariate and bivariate analysis (2 of 2)  </vt:lpstr>
      <vt:lpstr>2.3 Univariate and bivariate analysis of datasets </vt:lpstr>
      <vt:lpstr>2.3 Scientific questions</vt:lpstr>
      <vt:lpstr>2.3 Univariate analysis of a dataset</vt:lpstr>
      <vt:lpstr>2.3 Bivariate analysis of a dataset</vt:lpstr>
      <vt:lpstr>2.3 Comparing a univariate and bivariate analysis</vt:lpstr>
      <vt:lpstr>2.3 Check for understanding 1</vt:lpstr>
      <vt:lpstr>2.3 Check for understanding 2</vt:lpstr>
      <vt:lpstr>2.3 Check for understanding 3</vt:lpstr>
      <vt:lpstr>2.4 Univariate and bivariate analysis of large datasets (1 of 2) </vt:lpstr>
      <vt:lpstr>2.4 Univariate and bivariate analysis of large datasets (2 of 2) </vt:lpstr>
      <vt:lpstr>2.4 Air quality in Newcastle (1 of 2)</vt:lpstr>
      <vt:lpstr>2.4 Air quality in Newcastle (2 of 2)</vt:lpstr>
      <vt:lpstr>2.5 Correlation and causation</vt:lpstr>
      <vt:lpstr>2.5 Correlation</vt:lpstr>
      <vt:lpstr>2.5 Causation</vt:lpstr>
      <vt:lpstr>2.5 Correlation coefficient (1 of 3)</vt:lpstr>
      <vt:lpstr>2.5 Correlation coefficient (2 of 3)</vt:lpstr>
      <vt:lpstr>2.5 Correlation coefficient (3 of 3)</vt:lpstr>
      <vt:lpstr>2.5 Check for understanding 1</vt:lpstr>
      <vt:lpstr>2.5 Check for understanding 2</vt:lpstr>
      <vt:lpstr>2.6 Validating scientific findings</vt:lpstr>
      <vt:lpstr>2.6 Check for understanding </vt:lpstr>
      <vt:lpstr>2.7 Making evidence-based decisions (1 of 2) </vt:lpstr>
      <vt:lpstr>2.7 Problem statement</vt:lpstr>
      <vt:lpstr>2.7 D.E.C.I.D.E framework</vt:lpstr>
      <vt:lpstr>2.7 Check for understanding (1 of 2)</vt:lpstr>
      <vt:lpstr>2.7 Check for understanding (2 of 2)</vt:lpstr>
      <vt:lpstr>2.8 Assessment task preparation (1 of 2 slides)</vt:lpstr>
      <vt:lpstr>2.8 Assessment task preparation (2 of 2 slides)</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science 2 part A – slide deck – Stage 5, Science</dc:title>
  <dc:subject>Science Stage 5</dc:subject>
  <dc:creator>NSW Department of Education</dc:creator>
  <cp:keywords/>
  <dc:description/>
  <dcterms:created xsi:type="dcterms:W3CDTF">2026-03-20T05:02:18Z</dcterms:created>
  <dcterms:modified xsi:type="dcterms:W3CDTF">2026-10-06T03:05:54Z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SIP_Label_b603dfd7-d93a-4381-a340-2995d8282205_SetDate">
    <vt:lpwstr>2024-07-31T04:53:06Z</vt:lpwstr>
  </property>
  <property fmtid="{D5CDD505-2E9C-101B-9397-08002B2CF9AE}" pid="4" name="MSIP_Label_b603dfd7-d93a-4381-a340-2995d8282205_Method">
    <vt:lpwstr>Standard</vt:lpwstr>
  </property>
  <property fmtid="{D5CDD505-2E9C-101B-9397-08002B2CF9AE}" pid="5" name="MSIP_Label_b603dfd7-d93a-4381-a340-2995d8282205_Name">
    <vt:lpwstr>OFFICIAL</vt:lpwstr>
  </property>
  <property fmtid="{D5CDD505-2E9C-101B-9397-08002B2CF9AE}" pid="6" name="MSIP_Label_b603dfd7-d93a-4381-a340-2995d8282205_SiteId">
    <vt:lpwstr>05a0e69a-418a-47c1-9c25-9387261bf991</vt:lpwstr>
  </property>
  <property fmtid="{D5CDD505-2E9C-101B-9397-08002B2CF9AE}" pid="7" name="MSIP_Label_b603dfd7-d93a-4381-a340-2995d8282205_ActionId">
    <vt:lpwstr>52ebee92-659e-4fb8-a3b1-217e00faeb50</vt:lpwstr>
  </property>
  <property fmtid="{D5CDD505-2E9C-101B-9397-08002B2CF9AE}" pid="8" name="MSIP_Label_b603dfd7-d93a-4381-a340-2995d8282205_ContentBits">
    <vt:lpwstr>0</vt:lpwstr>
  </property>
  <property fmtid="{D5CDD505-2E9C-101B-9397-08002B2CF9AE}" pid="9" name="ContentTypeId">
    <vt:lpwstr>0x0101004A1D8124FFB2A1438B815462E05615AB</vt:lpwstr>
  </property>
  <property fmtid="{D5CDD505-2E9C-101B-9397-08002B2CF9AE}" pid="10" name="MediaServiceImageTags">
    <vt:lpwstr/>
  </property>
</Properties>
</file>